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457694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457694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457694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457694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Mention gender anomalies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cb9b6e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cb9b6e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:D Reiterate goal of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After cleaning data, merge the 8 tables to get a full pathway.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Want to learn 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d33a5b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d33a5b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An idea we tried from Andre who worked on a similar dataset in the past was to use word2vec on the pathways.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Read rest of slide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Mention vectors are actually 100D but reduced by umap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3d33a5b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3d33a5b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You can use the word2vec representation to visualize all the pathways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By adding up all the events, read slide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Different cancers go off in different directions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3d33a5b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3d33a5b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b9b6e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b9b6e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Here is a plot of the clusters that we found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Each point represents a pathway, each colour represents a different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The annotations describe what distinguishes each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This gives us an overview of the different types of pathways for breast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3d33a5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3d33a5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How did we cluster, there are 3 basic steps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Unsupervised: We are trying to find “labels” to the pathways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RNN: commonly used for sequence data/NLP.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Extract the encoding information for each pathway e.g. length of pathway, come combination of drugs.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Cluster these encodings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49f3a41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49f3a41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explained in one slide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Normal feedforward nn inputs hidden layer and output and you train the layers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 RNN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3d33a5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3d33a5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autoencoder,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7cb9b6e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7cb9b6e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3d33a5b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3d33a5b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457694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457694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649f3a4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649f3a4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cb9b6e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cb9b6e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cb9b6e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cb9b6e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cb9b6e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cb9b6e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NCRAS : National Cancer Registration and Analysis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Names have “sim_” prepended to emphasise that it is simulated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Doesn’t contain any surgical or radiotherapy info, may in the future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b9b6e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b9b6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05a312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05a312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cb9b6e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cb9b6e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cb9b6ed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cb9b6ed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UCL-simulacrum/E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icd.who.int/browse10/2010/en#/I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1025"/>
            <a:ext cx="8520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Exploration of the Simulacrum Artificial Patient-Like Cancer Data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3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Katya Richards, Jeremy Ocampo, Ishan Khurana, Cathal Sweeney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49" y="2616225"/>
            <a:ext cx="1661625" cy="2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737" y="3501223"/>
            <a:ext cx="2565574" cy="7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063" y="2912320"/>
            <a:ext cx="2565575" cy="1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Data Exploration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450175" y="4648800"/>
            <a:ext cx="5170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cervical :     ~50% of max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0" y="1433225"/>
            <a:ext cx="6406276" cy="3124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2"/>
          <p:cNvCxnSpPr/>
          <p:nvPr/>
        </p:nvCxnSpPr>
        <p:spPr>
          <a:xfrm flipH="1" rot="10800000">
            <a:off x="2141425" y="3846350"/>
            <a:ext cx="474300" cy="84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2"/>
          <p:cNvCxnSpPr/>
          <p:nvPr/>
        </p:nvCxnSpPr>
        <p:spPr>
          <a:xfrm flipH="1">
            <a:off x="5550125" y="2507375"/>
            <a:ext cx="1646700" cy="37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2"/>
          <p:cNvSpPr txBox="1"/>
          <p:nvPr/>
        </p:nvSpPr>
        <p:spPr>
          <a:xfrm>
            <a:off x="7141575" y="22363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prostate</a:t>
            </a: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 flipH="1">
            <a:off x="5716100" y="2886875"/>
            <a:ext cx="1646700" cy="37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7362800" y="265977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breast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 flipH="1">
            <a:off x="5878600" y="3449325"/>
            <a:ext cx="1501200" cy="23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 txBox="1"/>
          <p:nvPr/>
        </p:nvSpPr>
        <p:spPr>
          <a:xfrm>
            <a:off x="7501650" y="322762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Data Exploration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116650"/>
            <a:ext cx="74104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44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xample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patient pathway: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50" y="377400"/>
            <a:ext cx="1708750" cy="43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800400" y="377400"/>
            <a:ext cx="54021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What are the structures of these pathways?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just a sequence of events,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It’s similar to sentences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let’s experiment with some sequence/NLP models!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1500" y="691750"/>
            <a:ext cx="424650" cy="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8095" l="3260" r="0" t="-6221"/>
          <a:stretch/>
        </p:blipFill>
        <p:spPr>
          <a:xfrm>
            <a:off x="2640875" y="1731475"/>
            <a:ext cx="3463825" cy="2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018125" y="123400"/>
            <a:ext cx="72246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1. U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se Word2vec to give each event a vector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2. The direction/size of the vector is such that similar vectors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or events share similar contexts/meaning e.g. drugs that are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used in breast cancer will be close together.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302250" y="4124975"/>
            <a:ext cx="69114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This is a way to describe the events in “numbers” so that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ou can actually make models with it.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259501" y="1556725"/>
            <a:ext cx="251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Events in the Word2vec space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6148" l="2742" r="0" t="1532"/>
          <a:stretch/>
        </p:blipFill>
        <p:spPr>
          <a:xfrm>
            <a:off x="2946425" y="2233450"/>
            <a:ext cx="5732749" cy="2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32775" y="276450"/>
            <a:ext cx="70569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1. Add up all events for each pathway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2. Plot resulting paths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3. Different cancers results in different pathways...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150" y="1063500"/>
            <a:ext cx="473250" cy="4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48800" y="1711600"/>
            <a:ext cx="70569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Each line is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patient pathway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500" y="2301987"/>
            <a:ext cx="1083000" cy="278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>
            <a:off x="2367500" y="3964950"/>
            <a:ext cx="898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6961500" y="2009500"/>
            <a:ext cx="18777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Cancer type: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499151" y="2058750"/>
            <a:ext cx="2517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Pathways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in the Word2vec space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1592850" y="1164025"/>
            <a:ext cx="5958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Looks like they clustered well according to cancer type 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Let’s just work on one of the cancers.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We want to cluster based 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1. Ordering of events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2. Combination of events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3. Frequency of events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With a basic model and with as little manual work.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938550"/>
            <a:ext cx="5748926" cy="25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269850" y="11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Breast cancer pathway clustering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 flipH="1" rot="10800000">
            <a:off x="1504075" y="1954300"/>
            <a:ext cx="8445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8"/>
          <p:cNvSpPr txBox="1"/>
          <p:nvPr/>
        </p:nvSpPr>
        <p:spPr>
          <a:xfrm>
            <a:off x="-17325" y="1842200"/>
            <a:ext cx="1521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disease/toxicity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flipH="1">
            <a:off x="2732525" y="1109900"/>
            <a:ext cx="6210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8"/>
          <p:cNvSpPr txBox="1"/>
          <p:nvPr/>
        </p:nvSpPr>
        <p:spPr>
          <a:xfrm>
            <a:off x="2955425" y="812925"/>
            <a:ext cx="2407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99% completed treatment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1" name="Google Shape;181;p28"/>
          <p:cNvCxnSpPr/>
          <p:nvPr/>
        </p:nvCxnSpPr>
        <p:spPr>
          <a:xfrm flipH="1">
            <a:off x="6647575" y="2645275"/>
            <a:ext cx="2094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8"/>
          <p:cNvSpPr txBox="1"/>
          <p:nvPr/>
        </p:nvSpPr>
        <p:spPr>
          <a:xfrm>
            <a:off x="6822075" y="2313225"/>
            <a:ext cx="40200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combination of drugs: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Tamoxifen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Letrozole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Anastrozole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624625" y="774975"/>
            <a:ext cx="2603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treatment before diagnosis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1943775" y="1123875"/>
            <a:ext cx="6630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/>
          <p:nvPr/>
        </p:nvCxnSpPr>
        <p:spPr>
          <a:xfrm flipH="1" rot="10800000">
            <a:off x="2823125" y="2687150"/>
            <a:ext cx="1323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8"/>
          <p:cNvSpPr txBox="1"/>
          <p:nvPr/>
        </p:nvSpPr>
        <p:spPr>
          <a:xfrm>
            <a:off x="2193800" y="2964675"/>
            <a:ext cx="2312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cyclophosphamide region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>
            <a:off x="5348350" y="1905400"/>
            <a:ext cx="2094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5467050" y="1618850"/>
            <a:ext cx="3071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mostly FEC regimen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6310325" y="1905400"/>
            <a:ext cx="1419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>
            <p:ph type="title"/>
          </p:nvPr>
        </p:nvSpPr>
        <p:spPr>
          <a:xfrm>
            <a:off x="1441175" y="363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Each point represents a pathway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Each colour is a cluster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258225" y="0"/>
            <a:ext cx="8486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Clustering method 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Unsupervised learning with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Recurrent-Neural-Net (RNN)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2. Learned features are extracted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for each pathway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3. These features are then clustered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with KMeans clustering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00" y="265225"/>
            <a:ext cx="2875523" cy="157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5555275" y="2537375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Pathway		Encoding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29"/>
          <p:cNvCxnSpPr/>
          <p:nvPr/>
        </p:nvCxnSpPr>
        <p:spPr>
          <a:xfrm flipH="1" rot="10800000">
            <a:off x="6567200" y="2760800"/>
            <a:ext cx="300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9"/>
          <p:cNvSpPr txBox="1"/>
          <p:nvPr/>
        </p:nvSpPr>
        <p:spPr>
          <a:xfrm>
            <a:off x="7984925" y="2107663"/>
            <a:ext cx="9072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[86.2,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40.7,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-12.8,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-42.0,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59.8,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34.4,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42.4,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63.6,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-11.6,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31.0, 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-9.2]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334725" y="2107675"/>
            <a:ext cx="15207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['Diagnosis C50',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'Regimen TRASTUZUMAB',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'Regimen TRASTUZUMAB',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EPIRUBICIN',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CYCLOPHOSPHAMIDE',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CYCLOPHOSPHAMIDE',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TRASTUZUMAB',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FLUCONAZOLE',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DOCETAXEL',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EPIRUBICIN',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'Drug NOT CHEMO']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000" y="3708175"/>
            <a:ext cx="2756733" cy="1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1853" l="10442" r="43269" t="44116"/>
          <a:stretch/>
        </p:blipFill>
        <p:spPr>
          <a:xfrm>
            <a:off x="3518175" y="848225"/>
            <a:ext cx="2386802" cy="1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98475" y="459525"/>
            <a:ext cx="39570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Feedforward Neural Net: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00" y="924725"/>
            <a:ext cx="2274300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3486800" y="459525"/>
            <a:ext cx="39570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Recurrent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Neural Net (RNN):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086425" y="755163"/>
            <a:ext cx="40200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Feedforward neural net unrolled across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ime.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In a cell is a set of weights like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feedforward NN, and memory from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he past.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You are reusing the same weights in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ach cell.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2 inputs: the event and the output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rom the last cell.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0" y="3016800"/>
            <a:ext cx="84165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Long short term memory cell (LSTM)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Internal state of memory inside the cell is such that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 can “remember” long sequences, e.g. in a sentence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“My dog ate a lot, ……………………… , the dog was full”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The information in the beginning is retained through till the end of the RNN.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There are parameters (gates) in the LSTM cell that allows it to forget/remember this information.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935225"/>
            <a:ext cx="5156402" cy="28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237250" y="446650"/>
            <a:ext cx="395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Basic LSTM autoencoder structure 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190350" y="1374850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5534325" y="579350"/>
            <a:ext cx="4410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Advantages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1. Can extract information on ordering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and combination of events.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2. Sequence length independent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3. Short training time ~1min for 18000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patients        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4. Basic structure and no fine-tuning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means it’s less likely to overfit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to the inaccuracies of the simulation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5. Minimize manual labour e.g. manually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finding a metric for ordering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of events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50" y="4107025"/>
            <a:ext cx="6623076" cy="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0" y="1562175"/>
            <a:ext cx="395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decoder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0" y="2571750"/>
            <a:ext cx="395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4801525" y="2449625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1"/>
          <p:cNvSpPr txBox="1"/>
          <p:nvPr/>
        </p:nvSpPr>
        <p:spPr>
          <a:xfrm>
            <a:off x="4451425" y="2664825"/>
            <a:ext cx="395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37250" y="0"/>
            <a:ext cx="997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Autoencoder: A NN that learns a representation for a set of pathways.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typically for dimensionality reduction, by training the network to ignore signal “noise.”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- Wiki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Intro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5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Simulacrum is a newly available synthetic cancer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Can explore cancer data without confidentiality concerns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Models can be submitted to run on real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00" y="1152475"/>
            <a:ext cx="3810976" cy="26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/>
        </p:nvSpPr>
        <p:spPr>
          <a:xfrm>
            <a:off x="265050" y="183425"/>
            <a:ext cx="9057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Dimension reduction with PCA of extracted features 150D -&gt; 2D: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185700" y="2829175"/>
            <a:ext cx="88428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Future uses: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1. Supervised learning to predict the cluster of a patient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i.e. what their pathway will look like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2. Can we generate pathways that have the best outcomes?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3. Can we generate pathways that lead to toxicity/death that are not obvious, in this way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preventing that pathway?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75" y="794907"/>
            <a:ext cx="4765244" cy="189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2"/>
          <p:cNvCxnSpPr/>
          <p:nvPr/>
        </p:nvCxnSpPr>
        <p:spPr>
          <a:xfrm flipH="1" rot="10800000">
            <a:off x="1819377" y="1535894"/>
            <a:ext cx="6999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2"/>
          <p:cNvSpPr txBox="1"/>
          <p:nvPr/>
        </p:nvSpPr>
        <p:spPr>
          <a:xfrm>
            <a:off x="558300" y="1454140"/>
            <a:ext cx="1260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disease/toxicity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>
            <a:off x="2837573" y="919911"/>
            <a:ext cx="514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2"/>
          <p:cNvSpPr txBox="1"/>
          <p:nvPr/>
        </p:nvSpPr>
        <p:spPr>
          <a:xfrm>
            <a:off x="3022391" y="703260"/>
            <a:ext cx="19959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99% completed treatment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32"/>
          <p:cNvCxnSpPr/>
          <p:nvPr/>
        </p:nvCxnSpPr>
        <p:spPr>
          <a:xfrm flipH="1">
            <a:off x="6082958" y="2040002"/>
            <a:ext cx="1734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6227429" y="1797764"/>
            <a:ext cx="333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Combination of drugs: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Tamoxifen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Letrozole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Anastrozole  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1090408" y="675575"/>
            <a:ext cx="21579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Treatment before diagnosis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32"/>
          <p:cNvCxnSpPr/>
          <p:nvPr/>
        </p:nvCxnSpPr>
        <p:spPr>
          <a:xfrm>
            <a:off x="2183842" y="930106"/>
            <a:ext cx="5493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12728" y="2070567"/>
            <a:ext cx="1098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2"/>
          <p:cNvSpPr txBox="1"/>
          <p:nvPr/>
        </p:nvSpPr>
        <p:spPr>
          <a:xfrm>
            <a:off x="2391086" y="2273012"/>
            <a:ext cx="1916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Cyclophosphamide region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 flipH="1">
            <a:off x="5006039" y="1500246"/>
            <a:ext cx="1734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 txBox="1"/>
          <p:nvPr/>
        </p:nvSpPr>
        <p:spPr>
          <a:xfrm>
            <a:off x="5104259" y="1291201"/>
            <a:ext cx="2546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Mostly FEC regimen 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Google Shape;245;p32"/>
          <p:cNvCxnSpPr/>
          <p:nvPr/>
        </p:nvCxnSpPr>
        <p:spPr>
          <a:xfrm>
            <a:off x="5803243" y="1500246"/>
            <a:ext cx="1176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latin typeface="Courier New"/>
                <a:ea typeface="Courier New"/>
                <a:cs typeface="Courier New"/>
                <a:sym typeface="Courier New"/>
              </a:rPr>
              <a:t>Questions?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00" y="463550"/>
            <a:ext cx="5856301" cy="2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50" y="3095725"/>
            <a:ext cx="3609426" cy="19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4474275" y="3556325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[1.01,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-1.11,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0.07,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-0.82,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1.13,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-0.26,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days]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Google Shape;258;p34"/>
          <p:cNvCxnSpPr/>
          <p:nvPr/>
        </p:nvCxnSpPr>
        <p:spPr>
          <a:xfrm flipH="1" rot="10800000">
            <a:off x="2700850" y="4340975"/>
            <a:ext cx="18144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4"/>
          <p:cNvSpPr txBox="1"/>
          <p:nvPr/>
        </p:nvSpPr>
        <p:spPr>
          <a:xfrm>
            <a:off x="5639025" y="3634600"/>
            <a:ext cx="4020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The branches form if you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ppend the number of days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hat has passed for  a given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vent onto it’s input vector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Hypothesis: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As you go along a branch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ou are going through “time”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464250" y="104700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Dimension reduction with TSNE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7074400" y="1397250"/>
            <a:ext cx="2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Each point is the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ncoding 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f a pathway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Each colour is a cluster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3859650" y="3276613"/>
            <a:ext cx="2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Input vector for event 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Results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76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One of the 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irst python-based data science tools for Simulacrum. Allows user to: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quickly explore dataset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convert medical codes into human readable format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construct patient pathways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Unsupervised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clustering of patient pathways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All publicly available on Github [</a:t>
            </a:r>
            <a:r>
              <a:rPr lang="en-GB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https://github.com/UCL-simulacrum/EDA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Technical terms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NCRAS: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National Cancer Registration and Analysis Service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SACT: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Systemic Anti-Cancer Therapy (e.g. chemotherapy)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Regimen: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prescribed course of medical treatment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Cycle: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period of chemotherapy treatment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Pathway: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collection of all medical events associated with a patient, beginning at diagnosis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8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The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80850"/>
            <a:ext cx="44718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Eight tables, can be linked together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Exact same structure and naming as real NCRAS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Mimics statistical distribution of real cancer data (including flaws)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800" y="385625"/>
            <a:ext cx="4192274" cy="290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475" y="3442775"/>
            <a:ext cx="5799674" cy="160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6" name="Google Shape;86;p17"/>
          <p:cNvCxnSpPr>
            <a:stCxn id="87" idx="3"/>
          </p:cNvCxnSpPr>
          <p:nvPr/>
        </p:nvCxnSpPr>
        <p:spPr>
          <a:xfrm flipH="1">
            <a:off x="4486775" y="1531855"/>
            <a:ext cx="738300" cy="173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/>
          <p:nvPr/>
        </p:nvSpPr>
        <p:spPr>
          <a:xfrm>
            <a:off x="5055050" y="1043025"/>
            <a:ext cx="11610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Dataset challenges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54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Lots of NaNs (incomplete 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Misspelling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of drug names (e.g. Ibritinib, Ibrutanib,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Ibrutinib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Nonsense data e.g. patients listed as “Alive” can have a “Death Cause”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Is the above result of simulation?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">
            <a:off x="3357780" y="1625160"/>
            <a:ext cx="4212639" cy="1498803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Collaboration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8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Health data is not our area of expertise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Visited team at Guy’s and St Thomas health informatics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Gave us insight into how data is collected, sources of errors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0" y="1152475"/>
            <a:ext cx="3210950" cy="32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675" y="914199"/>
            <a:ext cx="5447400" cy="3854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0"/>
          <p:cNvSpPr txBox="1"/>
          <p:nvPr/>
        </p:nvSpPr>
        <p:spPr>
          <a:xfrm>
            <a:off x="2840100" y="4768525"/>
            <a:ext cx="4010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[ </a:t>
            </a:r>
            <a:r>
              <a:rPr i="1" lang="en-GB" u="sng">
                <a:solidFill>
                  <a:schemeClr val="hlink"/>
                </a:solidFill>
                <a:hlinkClick r:id="rId4"/>
              </a:rPr>
              <a:t>https://icd.who.int/browse10/2010/en#/II</a:t>
            </a:r>
            <a:r>
              <a:rPr i="1" lang="en-GB"/>
              <a:t> ]</a:t>
            </a:r>
            <a:endParaRPr i="1"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23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Exploration tools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23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Exploration tools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Python library of look up tables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375" y="2290413"/>
            <a:ext cx="5305925" cy="11405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" y="2340125"/>
            <a:ext cx="1611574" cy="1140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1"/>
          <p:cNvSpPr/>
          <p:nvPr/>
        </p:nvSpPr>
        <p:spPr>
          <a:xfrm>
            <a:off x="2273600" y="2624725"/>
            <a:ext cx="957000" cy="47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