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3" r:id="rId14"/>
    <p:sldId id="282" r:id="rId15"/>
    <p:sldId id="267" r:id="rId16"/>
    <p:sldId id="281" r:id="rId17"/>
    <p:sldId id="283" r:id="rId18"/>
    <p:sldId id="268" r:id="rId19"/>
    <p:sldId id="284" r:id="rId20"/>
    <p:sldId id="285" r:id="rId21"/>
    <p:sldId id="286" r:id="rId22"/>
    <p:sldId id="287" r:id="rId23"/>
    <p:sldId id="269" r:id="rId24"/>
    <p:sldId id="264" r:id="rId25"/>
    <p:sldId id="270" r:id="rId26"/>
    <p:sldId id="289" r:id="rId27"/>
    <p:sldId id="290" r:id="rId28"/>
    <p:sldId id="291" r:id="rId29"/>
    <p:sldId id="288" r:id="rId30"/>
    <p:sldId id="292" r:id="rId31"/>
    <p:sldId id="293" r:id="rId32"/>
    <p:sldId id="262" r:id="rId33"/>
    <p:sldId id="266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00"/>
    <a:srgbClr val="00F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FE36-99C0-EE4F-923A-CD7CB836FC8E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F52F-D15C-7642-9156-9CEBDF0B1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133" y="1370817"/>
            <a:ext cx="871311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6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onsolas"/>
                <a:ea typeface="Calibri" pitchFamily="34" charset="0"/>
                <a:cs typeface="Consolas"/>
              </a:rPr>
              <a:t>Version Control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/>
                <a:ea typeface="Calibri" pitchFamily="34" charset="0"/>
                <a:cs typeface="Consolas"/>
              </a:rPr>
              <a:t>with</a:t>
            </a:r>
            <a:endParaRPr kumimoji="0" lang="en-GB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ea typeface="Calibri" pitchFamily="34" charset="0"/>
              <a:cs typeface="Consola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6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/>
                <a:ea typeface="Calibri" pitchFamily="34" charset="0"/>
                <a:cs typeface="Consolas"/>
              </a:rPr>
              <a:t>Git</a:t>
            </a:r>
            <a:endParaRPr kumimoji="0" lang="en-GB" altLang="en-US" sz="6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nsolas"/>
              <a:ea typeface="Calibri" pitchFamily="34" charset="0"/>
              <a:cs typeface="Consolas"/>
            </a:endParaRPr>
          </a:p>
        </p:txBody>
      </p:sp>
      <p:pic>
        <p:nvPicPr>
          <p:cNvPr id="7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516528" y="5718285"/>
            <a:ext cx="32403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931549" y="5738475"/>
            <a:ext cx="432048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flipV="1">
            <a:off x="6230828" y="5303115"/>
            <a:ext cx="1391735" cy="238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921958" y="5604214"/>
            <a:ext cx="48400" cy="483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5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Collaborative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Help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understand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what happened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Restoring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older code versions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Ability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to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revert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when I make a mistake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Collaborative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Help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understand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what happened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Restoring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older code versions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Ability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to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revert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when I make a mistake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Maintain several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versions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of the code at a time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latin typeface="Consolas"/>
                <a:cs typeface="Consolas"/>
              </a:rPr>
              <a:t>Collaborative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Help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latin typeface="Consolas"/>
                <a:cs typeface="Consolas"/>
              </a:rPr>
              <a:t>understand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what happened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Restoring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older code versions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Ability to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revert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when I make a mistake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Maintain several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versions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of the code at a time</a:t>
            </a:r>
          </a:p>
          <a:p>
            <a:r>
              <a:rPr lang="en-US" sz="2400" b="1" dirty="0" smtClean="0">
                <a:solidFill>
                  <a:srgbClr val="00D700"/>
                </a:solidFill>
                <a:latin typeface="Consolas"/>
                <a:cs typeface="Consolas"/>
              </a:rPr>
              <a:t>Jenkins</a:t>
            </a:r>
            <a:r>
              <a:rPr lang="en-US" sz="2400" dirty="0" smtClean="0">
                <a:solidFill>
                  <a:srgbClr val="00D7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needs it</a:t>
            </a:r>
            <a:r>
              <a:rPr lang="en-US" sz="24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- and we need </a:t>
            </a:r>
            <a:r>
              <a:rPr lang="en-US" sz="2400" b="1" dirty="0" smtClean="0">
                <a:solidFill>
                  <a:srgbClr val="00D700"/>
                </a:solidFill>
                <a:latin typeface="Consolas"/>
                <a:cs typeface="Consolas"/>
              </a:rPr>
              <a:t>Jenkins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!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</a:t>
            </a:r>
            <a:r>
              <a:rPr lang="en-US" sz="6600" b="1" dirty="0" smtClean="0">
                <a:solidFill>
                  <a:srgbClr val="FF0000"/>
                </a:solidFill>
                <a:latin typeface="Consolas"/>
                <a:cs typeface="Consolas"/>
              </a:rPr>
              <a:t> != </a:t>
            </a:r>
            <a:r>
              <a:rPr lang="en-US" sz="6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GitHub</a:t>
            </a:r>
            <a:endParaRPr lang="en-US" sz="66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9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</a:t>
            </a:r>
            <a:r>
              <a:rPr lang="en-US" sz="6600" b="1" dirty="0" smtClean="0">
                <a:solidFill>
                  <a:srgbClr val="FF0000"/>
                </a:solidFill>
                <a:latin typeface="Consolas"/>
                <a:cs typeface="Consolas"/>
              </a:rPr>
              <a:t> != </a:t>
            </a:r>
            <a:r>
              <a:rPr lang="en-US" sz="66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GitHub</a:t>
            </a:r>
            <a:endParaRPr lang="en-US" sz="66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690"/>
            <a:ext cx="8229600" cy="4525963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Git</a:t>
            </a:r>
            <a:r>
              <a:rPr lang="en-US" sz="2800" dirty="0" smtClean="0">
                <a:latin typeface="Consolas"/>
                <a:cs typeface="Consolas"/>
              </a:rPr>
              <a:t>: Version Control system tool to manage source code history.</a:t>
            </a:r>
          </a:p>
          <a:p>
            <a:endParaRPr lang="en-US" sz="2800" dirty="0">
              <a:latin typeface="Consolas"/>
              <a:cs typeface="Consolas"/>
            </a:endParaRPr>
          </a:p>
          <a:p>
            <a:r>
              <a:rPr lang="en-US" sz="28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GitHub</a:t>
            </a:r>
            <a:r>
              <a:rPr lang="en-US" sz="2800" dirty="0" smtClean="0">
                <a:latin typeface="Consolas"/>
                <a:cs typeface="Consolas"/>
              </a:rPr>
              <a:t>: Hosting service for </a:t>
            </a:r>
            <a:r>
              <a:rPr lang="en-US" sz="2800" dirty="0" err="1" smtClean="0">
                <a:latin typeface="Consolas"/>
                <a:cs typeface="Consolas"/>
              </a:rPr>
              <a:t>Git</a:t>
            </a:r>
            <a:r>
              <a:rPr lang="en-US" sz="2800" dirty="0" smtClean="0">
                <a:latin typeface="Consolas"/>
                <a:cs typeface="Consolas"/>
              </a:rPr>
              <a:t> repositories. It also provides extra functionality like fork, issue tracking, etc.</a:t>
            </a:r>
          </a:p>
          <a:p>
            <a:endParaRPr lang="en-US" dirty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9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D700"/>
                </a:solidFill>
                <a:latin typeface="Consolas"/>
                <a:cs typeface="Consolas"/>
              </a:rPr>
              <a:t>Ways</a:t>
            </a:r>
            <a:r>
              <a:rPr lang="en-US" dirty="0" smtClean="0">
                <a:latin typeface="Consolas"/>
                <a:cs typeface="Consolas"/>
              </a:rPr>
              <a:t> of working with </a:t>
            </a:r>
            <a:r>
              <a:rPr lang="en-US" b="1" dirty="0" err="1" smtClean="0">
                <a:solidFill>
                  <a:srgbClr val="0000FF"/>
                </a:solidFill>
                <a:latin typeface="Consolas"/>
                <a:cs typeface="Consolas"/>
              </a:rPr>
              <a:t>Git</a:t>
            </a:r>
            <a:endParaRPr lang="en-US" b="1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nsolas"/>
                <a:cs typeface="Consolas"/>
              </a:rPr>
              <a:t>solo</a:t>
            </a:r>
            <a:r>
              <a:rPr lang="en-US" i="1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sans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GitHub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Consolas"/>
                <a:cs typeface="Consolas"/>
              </a:rPr>
              <a:t>solo</a:t>
            </a:r>
            <a:r>
              <a:rPr lang="en-US" dirty="0" smtClean="0">
                <a:latin typeface="Consolas"/>
                <a:cs typeface="Consolas"/>
              </a:rPr>
              <a:t> on 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GitHub</a:t>
            </a:r>
            <a:endParaRPr lang="en-US" b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in teams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Consolas"/>
                <a:cs typeface="Consolas"/>
              </a:rPr>
              <a:t>(no conflicts)</a:t>
            </a:r>
          </a:p>
          <a:p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in teams </a:t>
            </a:r>
            <a:r>
              <a:rPr lang="en-US" dirty="0" smtClean="0">
                <a:latin typeface="Consolas"/>
                <a:cs typeface="Consolas"/>
              </a:rPr>
              <a:t>with 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conflicts</a:t>
            </a:r>
            <a:endParaRPr lang="en-US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4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3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when.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Basic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Git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cs typeface="Consolas"/>
              </a:rPr>
              <a:t>Workflow</a:t>
            </a:r>
            <a:r>
              <a:rPr lang="en-US" dirty="0" smtClean="0">
                <a:latin typeface="Consolas"/>
                <a:cs typeface="Consolas"/>
              </a:rPr>
              <a:t>	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7F7F7F"/>
                </a:solidFill>
                <a:latin typeface="Consolas"/>
                <a:cs typeface="Consolas"/>
              </a:rPr>
              <a:t>The basic </a:t>
            </a:r>
            <a:r>
              <a:rPr lang="en-US" sz="2400" dirty="0" err="1">
                <a:solidFill>
                  <a:srgbClr val="7F7F7F"/>
                </a:solidFill>
                <a:latin typeface="Consolas"/>
                <a:cs typeface="Consolas"/>
              </a:rPr>
              <a:t>Git</a:t>
            </a:r>
            <a:r>
              <a:rPr lang="en-US" sz="2400" dirty="0">
                <a:solidFill>
                  <a:srgbClr val="7F7F7F"/>
                </a:solidFill>
                <a:latin typeface="Consolas"/>
                <a:cs typeface="Consolas"/>
              </a:rPr>
              <a:t> workflow goes something like this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:</a:t>
            </a:r>
          </a:p>
          <a:p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	</a:t>
            </a:r>
            <a:endParaRPr lang="en-US" sz="1800" dirty="0">
              <a:latin typeface="Consolas"/>
              <a:cs typeface="Consolas"/>
            </a:endParaRPr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85360"/>
              </p:ext>
            </p:extLst>
          </p:nvPr>
        </p:nvGraphicFramePr>
        <p:xfrm>
          <a:off x="796927" y="2677408"/>
          <a:ext cx="7445529" cy="273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240"/>
                <a:gridCol w="7001289"/>
              </a:tblGrid>
              <a:tr h="21173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You</a:t>
                      </a: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modify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files in your </a:t>
                      </a:r>
                      <a:r>
                        <a:rPr lang="en-US" sz="1800" b="1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working directory</a:t>
                      </a:r>
                    </a:p>
                    <a:p>
                      <a:endParaRPr lang="en-US" b="1" dirty="0">
                        <a:solidFill>
                          <a:srgbClr val="00D7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647496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You</a:t>
                      </a: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stage</a:t>
                      </a: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the files, adding snapshots of them to your</a:t>
                      </a:r>
                      <a:r>
                        <a:rPr lang="en-US" sz="180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staging</a:t>
                      </a:r>
                      <a:r>
                        <a:rPr lang="en-US" sz="1800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area</a:t>
                      </a:r>
                    </a:p>
                    <a:p>
                      <a:endParaRPr lang="en-US" b="1" dirty="0">
                        <a:solidFill>
                          <a:srgbClr val="00D7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  <a:tr h="118181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You do a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commit</a:t>
                      </a:r>
                      <a:r>
                        <a:rPr lang="en-US" sz="1800" dirty="0" smtClean="0">
                          <a:solidFill>
                            <a:srgbClr val="7F7F7F"/>
                          </a:solidFill>
                          <a:latin typeface="Consolas"/>
                          <a:cs typeface="Consolas"/>
                        </a:rPr>
                        <a:t>, which takes the files as they are in the staging area and stores that snapshot permanently to your </a:t>
                      </a:r>
                      <a:r>
                        <a:rPr lang="en-US" sz="1800" b="1" dirty="0" err="1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Git</a:t>
                      </a:r>
                      <a:r>
                        <a:rPr lang="en-US" sz="1800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rgbClr val="00D700"/>
                          </a:solidFill>
                          <a:latin typeface="Consolas"/>
                          <a:cs typeface="Consolas"/>
                        </a:rPr>
                        <a:t>directory</a:t>
                      </a:r>
                      <a:endParaRPr lang="en-US" b="1" dirty="0">
                        <a:solidFill>
                          <a:srgbClr val="00D7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8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when.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ftware_control_ph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13" y="0"/>
            <a:ext cx="5878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9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 smtClean="0">
                <a:latin typeface="Consolas"/>
                <a:cs typeface="Consolas"/>
              </a:rPr>
              <a:t>:  A </a:t>
            </a:r>
            <a:r>
              <a:rPr lang="en-US" sz="1600" b="1" dirty="0" smtClean="0">
                <a:latin typeface="Consolas"/>
                <a:cs typeface="Consolas"/>
              </a:rPr>
              <a:t>group of changes </a:t>
            </a:r>
            <a:r>
              <a:rPr lang="en-US" sz="1600" dirty="0" smtClean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 smtClean="0">
                <a:latin typeface="Consolas"/>
                <a:cs typeface="Consolas"/>
              </a:rPr>
              <a:t>: To </a:t>
            </a:r>
            <a:r>
              <a:rPr lang="en-US" sz="1600" b="1" dirty="0" smtClean="0">
                <a:latin typeface="Consolas"/>
                <a:cs typeface="Consolas"/>
              </a:rPr>
              <a:t>record the current state</a:t>
            </a:r>
            <a:r>
              <a:rPr lang="en-US" sz="1600" dirty="0" smtClean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9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taging_are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62" b="-14162"/>
          <a:stretch>
            <a:fillRect/>
          </a:stretch>
        </p:blipFill>
        <p:spPr>
          <a:xfrm>
            <a:off x="0" y="378758"/>
            <a:ext cx="9822633" cy="5402070"/>
          </a:xfrm>
        </p:spPr>
      </p:pic>
    </p:spTree>
    <p:extLst>
      <p:ext uri="{BB962C8B-B14F-4D97-AF65-F5344CB8AC3E}">
        <p14:creationId xmlns:p14="http://schemas.microsoft.com/office/powerpoint/2010/main" val="35236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Let</a:t>
            </a:r>
            <a:r>
              <a:rPr lang="fr-FR" dirty="0" smtClean="0">
                <a:latin typeface="Consolas"/>
                <a:cs typeface="Consolas"/>
              </a:rPr>
              <a:t>’</a:t>
            </a:r>
            <a:r>
              <a:rPr lang="en-US" dirty="0" smtClean="0">
                <a:latin typeface="Consolas"/>
                <a:cs typeface="Consolas"/>
              </a:rPr>
              <a:t>s get started…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5" y="1999885"/>
            <a:ext cx="8767572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Tools we’ll use in these exercises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Git</a:t>
            </a:r>
            <a:endParaRPr lang="en-US" sz="24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GitHub</a:t>
            </a:r>
            <a:endParaRPr lang="en-US" sz="2400" b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00D700"/>
                </a:solidFill>
                <a:latin typeface="Consolas"/>
                <a:cs typeface="Consolas"/>
              </a:rPr>
              <a:t>SmartGit</a:t>
            </a:r>
            <a:endParaRPr lang="en-US" sz="2400" b="1" dirty="0" smtClean="0">
              <a:solidFill>
                <a:srgbClr val="00D700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smtClean="0">
                <a:latin typeface="Consolas"/>
                <a:cs typeface="Consolas"/>
              </a:rPr>
              <a:t>Bash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(yes, we’ll first try to do things in Linux, </a:t>
            </a:r>
            <a:r>
              <a:rPr lang="en-US" sz="1800" dirty="0" err="1" smtClean="0">
                <a:latin typeface="Consolas"/>
                <a:cs typeface="Consolas"/>
              </a:rPr>
              <a:t>mwa</a:t>
            </a:r>
            <a:r>
              <a:rPr lang="en-US" sz="1800" dirty="0" smtClean="0">
                <a:latin typeface="Consolas"/>
                <a:cs typeface="Consolas"/>
              </a:rPr>
              <a:t> ha ha)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11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ging_area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21" r="-34421"/>
          <a:stretch>
            <a:fillRect/>
          </a:stretch>
        </p:blipFill>
        <p:spPr>
          <a:xfrm>
            <a:off x="-1540066" y="0"/>
            <a:ext cx="12407433" cy="6823610"/>
          </a:xfrm>
        </p:spPr>
      </p:pic>
    </p:spTree>
    <p:extLst>
      <p:ext uri="{BB962C8B-B14F-4D97-AF65-F5344CB8AC3E}">
        <p14:creationId xmlns:p14="http://schemas.microsoft.com/office/powerpoint/2010/main" val="388780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>
                <a:latin typeface="Consolas"/>
                <a:cs typeface="Consolas"/>
              </a:rPr>
              <a:t>: To </a:t>
            </a:r>
            <a:r>
              <a:rPr lang="en-US" sz="1600" b="1" dirty="0">
                <a:latin typeface="Consolas"/>
                <a:cs typeface="Consolas"/>
              </a:rPr>
              <a:t>record the current state</a:t>
            </a:r>
            <a:r>
              <a:rPr lang="en-US" sz="1600" dirty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8622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>
                <a:latin typeface="Consolas"/>
                <a:cs typeface="Consolas"/>
              </a:rPr>
              <a:t>: To </a:t>
            </a:r>
            <a:r>
              <a:rPr lang="en-US" sz="1600" b="1" dirty="0">
                <a:latin typeface="Consolas"/>
                <a:cs typeface="Consolas"/>
              </a:rPr>
              <a:t>record the current state</a:t>
            </a:r>
            <a:r>
              <a:rPr lang="en-US" sz="1600" dirty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Remote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an </a:t>
            </a:r>
            <a:r>
              <a:rPr lang="en-US" sz="1600" b="1" dirty="0" smtClean="0">
                <a:latin typeface="Consolas"/>
                <a:cs typeface="Consolas"/>
              </a:rPr>
              <a:t>alias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for a different </a:t>
            </a:r>
            <a:r>
              <a:rPr lang="en-US" sz="1600" b="1" dirty="0"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 from which you may wish to pull or push code.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564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>
                <a:latin typeface="Consolas"/>
                <a:cs typeface="Consolas"/>
              </a:rPr>
              <a:t>: To </a:t>
            </a:r>
            <a:r>
              <a:rPr lang="en-US" sz="1600" b="1" dirty="0">
                <a:latin typeface="Consolas"/>
                <a:cs typeface="Consolas"/>
              </a:rPr>
              <a:t>record the current state</a:t>
            </a:r>
            <a:r>
              <a:rPr lang="en-US" sz="1600" dirty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Remote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an </a:t>
            </a:r>
            <a:r>
              <a:rPr lang="en-US" sz="1600" b="1" dirty="0" smtClean="0">
                <a:latin typeface="Consolas"/>
                <a:cs typeface="Consolas"/>
              </a:rPr>
              <a:t>alias</a:t>
            </a:r>
            <a:r>
              <a:rPr lang="en-US" sz="1600" dirty="0" smtClean="0">
                <a:latin typeface="Consolas"/>
                <a:cs typeface="Consolas"/>
              </a:rPr>
              <a:t> for </a:t>
            </a:r>
            <a:r>
              <a:rPr lang="en-US" sz="1600" dirty="0">
                <a:latin typeface="Consolas"/>
                <a:cs typeface="Consolas"/>
              </a:rPr>
              <a:t>a different </a:t>
            </a:r>
            <a:r>
              <a:rPr lang="en-US" sz="1600" b="1" dirty="0"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 from which you may wish to pull or push code.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Origin</a:t>
            </a:r>
            <a:r>
              <a:rPr lang="en-US" sz="1600" dirty="0">
                <a:latin typeface="Consolas"/>
                <a:cs typeface="Consolas"/>
              </a:rPr>
              <a:t>: default </a:t>
            </a:r>
            <a:r>
              <a:rPr lang="en-US" sz="1600" b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of the remote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repository you cloned </a:t>
            </a:r>
            <a:r>
              <a:rPr lang="en-US" sz="1600" dirty="0" smtClean="0">
                <a:latin typeface="Consolas"/>
                <a:cs typeface="Consolas"/>
              </a:rPr>
              <a:t>from.</a:t>
            </a: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8564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onsolas"/>
                <a:cs typeface="Consolas"/>
              </a:rPr>
              <a:t>Undoing things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85" y="1999885"/>
            <a:ext cx="8767572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Tools we’ll use in these exercises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0000FF"/>
                </a:solidFill>
                <a:latin typeface="Consolas"/>
                <a:cs typeface="Consolas"/>
              </a:rPr>
              <a:t>Git</a:t>
            </a:r>
            <a:endParaRPr lang="en-US" sz="2400" b="1" dirty="0" smtClean="0">
              <a:solidFill>
                <a:srgbClr val="0000FF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Consolas"/>
                <a:cs typeface="Consolas"/>
              </a:rPr>
              <a:t>GitHub</a:t>
            </a:r>
            <a:endParaRPr lang="en-US" sz="2400" b="1" dirty="0" smtClean="0">
              <a:solidFill>
                <a:srgbClr val="FF0000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err="1" smtClean="0">
                <a:solidFill>
                  <a:srgbClr val="00D700"/>
                </a:solidFill>
                <a:latin typeface="Consolas"/>
                <a:cs typeface="Consolas"/>
              </a:rPr>
              <a:t>SmartGit</a:t>
            </a:r>
            <a:endParaRPr lang="en-US" sz="2400" b="1" dirty="0" smtClean="0">
              <a:solidFill>
                <a:srgbClr val="00D700"/>
              </a:solidFill>
              <a:latin typeface="Consolas"/>
              <a:cs typeface="Consolas"/>
            </a:endParaRPr>
          </a:p>
          <a:p>
            <a:pPr lvl="1"/>
            <a:r>
              <a:rPr lang="en-US" sz="2400" b="1" dirty="0" smtClean="0">
                <a:latin typeface="Consolas"/>
                <a:cs typeface="Consolas"/>
              </a:rPr>
              <a:t>Bash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(yes, we’ll first try to do things in Linux, </a:t>
            </a:r>
            <a:r>
              <a:rPr lang="en-US" sz="1800" dirty="0" err="1" smtClean="0">
                <a:latin typeface="Consolas"/>
                <a:cs typeface="Consolas"/>
              </a:rPr>
              <a:t>mwa</a:t>
            </a:r>
            <a:r>
              <a:rPr lang="en-US" sz="1800" dirty="0" smtClean="0">
                <a:latin typeface="Consolas"/>
                <a:cs typeface="Consolas"/>
              </a:rPr>
              <a:t> ha ha)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>
                <a:latin typeface="Consolas"/>
                <a:cs typeface="Consolas"/>
              </a:rPr>
              <a:t>: To </a:t>
            </a:r>
            <a:r>
              <a:rPr lang="en-US" sz="1600" b="1" dirty="0">
                <a:latin typeface="Consolas"/>
                <a:cs typeface="Consolas"/>
              </a:rPr>
              <a:t>record the current state</a:t>
            </a:r>
            <a:r>
              <a:rPr lang="en-US" sz="1600" dirty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Remote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an </a:t>
            </a:r>
            <a:r>
              <a:rPr lang="en-US" sz="1600" b="1" dirty="0" smtClean="0">
                <a:latin typeface="Consolas"/>
                <a:cs typeface="Consolas"/>
              </a:rPr>
              <a:t>alias </a:t>
            </a:r>
            <a:r>
              <a:rPr lang="en-US" sz="1600" dirty="0" smtClean="0">
                <a:latin typeface="Consolas"/>
                <a:cs typeface="Consolas"/>
              </a:rPr>
              <a:t>for </a:t>
            </a:r>
            <a:r>
              <a:rPr lang="en-US" sz="1600" dirty="0">
                <a:latin typeface="Consolas"/>
                <a:cs typeface="Consolas"/>
              </a:rPr>
              <a:t>a different </a:t>
            </a:r>
            <a:r>
              <a:rPr lang="en-US" sz="1600" b="1" dirty="0"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 from which you may wish to pull or push code.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Origin</a:t>
            </a:r>
            <a:r>
              <a:rPr lang="en-US" sz="1600" dirty="0">
                <a:latin typeface="Consolas"/>
                <a:cs typeface="Consolas"/>
              </a:rPr>
              <a:t>: default </a:t>
            </a:r>
            <a:r>
              <a:rPr lang="en-US" sz="1600" b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of the remote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repository you cloned </a:t>
            </a:r>
            <a:r>
              <a:rPr lang="en-US" sz="1600" dirty="0" smtClean="0">
                <a:latin typeface="Consolas"/>
                <a:cs typeface="Consolas"/>
              </a:rPr>
              <a:t>from.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510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latin typeface="Consolas"/>
                <a:cs typeface="Consolas"/>
              </a:rPr>
              <a:t>A tool for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managing changes </a:t>
            </a:r>
            <a:r>
              <a:rPr lang="en-US" sz="1600" dirty="0">
                <a:latin typeface="Consolas"/>
                <a:cs typeface="Consolas"/>
              </a:rPr>
              <a:t>to a set of files. 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: A </a:t>
            </a:r>
            <a:r>
              <a:rPr lang="en-US" sz="1600" b="1" dirty="0">
                <a:solidFill>
                  <a:srgbClr val="000000"/>
                </a:solidFill>
                <a:latin typeface="Consolas"/>
                <a:cs typeface="Consolas"/>
              </a:rPr>
              <a:t>storage area </a:t>
            </a:r>
            <a:r>
              <a:rPr lang="en-US" sz="1600" dirty="0">
                <a:latin typeface="Consolas"/>
                <a:cs typeface="Consolas"/>
              </a:rPr>
              <a:t>where a version control system stores old revisions of files and information about who changed what, when</a:t>
            </a:r>
            <a:r>
              <a:rPr lang="en-US" sz="1600" dirty="0" smtClean="0">
                <a:latin typeface="Consolas"/>
                <a:cs typeface="Consolas"/>
              </a:rPr>
              <a:t>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Staging</a:t>
            </a:r>
            <a:r>
              <a:rPr lang="en-US" sz="1600" b="1" dirty="0">
                <a:latin typeface="Consolas"/>
                <a:cs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Area</a:t>
            </a:r>
            <a:r>
              <a:rPr lang="en-US" sz="1600" dirty="0">
                <a:latin typeface="Consolas"/>
                <a:cs typeface="Consolas"/>
              </a:rPr>
              <a:t>: The staging area is a file, generally contained in your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directory, that stores information about </a:t>
            </a:r>
            <a:r>
              <a:rPr lang="en-US" sz="1600" b="1" dirty="0">
                <a:latin typeface="Consolas"/>
                <a:cs typeface="Consolas"/>
              </a:rPr>
              <a:t>what will go into your next commit</a:t>
            </a:r>
            <a:r>
              <a:rPr lang="en-US" sz="1600" dirty="0">
                <a:latin typeface="Consolas"/>
                <a:cs typeface="Consolas"/>
              </a:rPr>
              <a:t>.</a:t>
            </a:r>
          </a:p>
          <a:p>
            <a:r>
              <a:rPr lang="en-US" sz="1600" b="1" dirty="0" err="1">
                <a:solidFill>
                  <a:srgbClr val="0000FF"/>
                </a:solidFill>
                <a:latin typeface="Consolas"/>
                <a:cs typeface="Consolas"/>
              </a:rPr>
              <a:t>Changeset</a:t>
            </a:r>
            <a:r>
              <a:rPr lang="en-US" sz="1600" dirty="0">
                <a:latin typeface="Consolas"/>
                <a:cs typeface="Consolas"/>
              </a:rPr>
              <a:t>:  A </a:t>
            </a:r>
            <a:r>
              <a:rPr lang="en-US" sz="1600" b="1" dirty="0">
                <a:latin typeface="Consolas"/>
                <a:cs typeface="Consolas"/>
              </a:rPr>
              <a:t>group of changes </a:t>
            </a:r>
            <a:r>
              <a:rPr lang="en-US" sz="1600" dirty="0">
                <a:latin typeface="Consolas"/>
                <a:cs typeface="Consolas"/>
              </a:rPr>
              <a:t>to one or more files that are committed to a version control repository in a single operation.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Commit</a:t>
            </a:r>
            <a:r>
              <a:rPr lang="en-US" sz="1600" dirty="0">
                <a:latin typeface="Consolas"/>
                <a:cs typeface="Consolas"/>
              </a:rPr>
              <a:t>: To </a:t>
            </a:r>
            <a:r>
              <a:rPr lang="en-US" sz="1600" b="1" dirty="0">
                <a:latin typeface="Consolas"/>
                <a:cs typeface="Consolas"/>
              </a:rPr>
              <a:t>record the current state</a:t>
            </a:r>
            <a:r>
              <a:rPr lang="en-US" sz="1600" dirty="0">
                <a:latin typeface="Consolas"/>
                <a:cs typeface="Consolas"/>
              </a:rPr>
              <a:t> of a set of files (a change set) in a version control repository. If a commit contains changes to multiple files, all of the changes are recorded together.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Remote</a:t>
            </a:r>
            <a:r>
              <a:rPr lang="en-US" sz="1600" dirty="0">
                <a:latin typeface="Consolas"/>
                <a:cs typeface="Consolas"/>
              </a:rPr>
              <a:t>: </a:t>
            </a:r>
            <a:r>
              <a:rPr lang="en-US" sz="1600" dirty="0" smtClean="0">
                <a:latin typeface="Consolas"/>
                <a:cs typeface="Consolas"/>
              </a:rPr>
              <a:t>an </a:t>
            </a:r>
            <a:r>
              <a:rPr lang="en-US" sz="1600" b="1" dirty="0" smtClean="0">
                <a:latin typeface="Consolas"/>
                <a:cs typeface="Consolas"/>
              </a:rPr>
              <a:t>alias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for a different </a:t>
            </a:r>
            <a:r>
              <a:rPr lang="en-US" sz="1600" b="1" dirty="0">
                <a:latin typeface="Consolas"/>
                <a:cs typeface="Consolas"/>
              </a:rPr>
              <a:t>repository</a:t>
            </a:r>
            <a:r>
              <a:rPr lang="en-US" sz="1600" dirty="0">
                <a:latin typeface="Consolas"/>
                <a:cs typeface="Consolas"/>
              </a:rPr>
              <a:t> from which you may wish to pull or push code.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  <a:cs typeface="Consolas"/>
              </a:rPr>
              <a:t>Origin</a:t>
            </a:r>
            <a:r>
              <a:rPr lang="en-US" sz="1600" dirty="0">
                <a:latin typeface="Consolas"/>
                <a:cs typeface="Consolas"/>
              </a:rPr>
              <a:t>: default </a:t>
            </a:r>
            <a:r>
              <a:rPr lang="en-US" sz="1600" b="1" dirty="0">
                <a:latin typeface="Consolas"/>
                <a:cs typeface="Consolas"/>
              </a:rPr>
              <a:t>name</a:t>
            </a:r>
            <a:r>
              <a:rPr lang="en-US" sz="1600" dirty="0">
                <a:latin typeface="Consolas"/>
                <a:cs typeface="Consolas"/>
              </a:rPr>
              <a:t> of the remote </a:t>
            </a:r>
            <a:r>
              <a:rPr lang="en-US" sz="1600" dirty="0" err="1">
                <a:latin typeface="Consolas"/>
                <a:cs typeface="Consolas"/>
              </a:rPr>
              <a:t>git</a:t>
            </a:r>
            <a:r>
              <a:rPr lang="en-US" sz="1600" dirty="0">
                <a:latin typeface="Consolas"/>
                <a:cs typeface="Consolas"/>
              </a:rPr>
              <a:t> repository you cloned </a:t>
            </a:r>
            <a:r>
              <a:rPr lang="en-US" sz="1600" dirty="0" smtClean="0">
                <a:latin typeface="Consolas"/>
                <a:cs typeface="Consolas"/>
              </a:rPr>
              <a:t>from.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HEAD</a:t>
            </a:r>
            <a:r>
              <a:rPr lang="en-US" sz="1600" dirty="0" smtClean="0">
                <a:latin typeface="Consolas"/>
                <a:cs typeface="Consolas"/>
              </a:rPr>
              <a:t>: a </a:t>
            </a:r>
            <a:r>
              <a:rPr lang="en-US" sz="1600" b="1" dirty="0" smtClean="0">
                <a:latin typeface="Consolas"/>
                <a:cs typeface="Consolas"/>
              </a:rPr>
              <a:t>bookmark</a:t>
            </a:r>
            <a:r>
              <a:rPr lang="en-US" sz="1600" dirty="0" smtClean="0">
                <a:latin typeface="Consolas"/>
                <a:cs typeface="Consolas"/>
              </a:rPr>
              <a:t> pointing to the latest </a:t>
            </a:r>
            <a:r>
              <a:rPr lang="en-US" sz="1600" b="1" dirty="0" smtClean="0">
                <a:latin typeface="Consolas"/>
                <a:cs typeface="Consolas"/>
              </a:rPr>
              <a:t>change</a:t>
            </a:r>
            <a:r>
              <a:rPr lang="en-US" sz="1600" dirty="0" smtClean="0">
                <a:latin typeface="Consolas"/>
                <a:cs typeface="Consolas"/>
              </a:rPr>
              <a:t> in the current branch.</a:t>
            </a: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5156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to_be_con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>
          <a:xfrm>
            <a:off x="1" y="846701"/>
            <a:ext cx="9144000" cy="4993413"/>
          </a:xfrm>
        </p:spPr>
      </p:pic>
    </p:spTree>
    <p:extLst>
      <p:ext uri="{BB962C8B-B14F-4D97-AF65-F5344CB8AC3E}">
        <p14:creationId xmlns:p14="http://schemas.microsoft.com/office/powerpoint/2010/main" val="2747991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9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it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552" y="0"/>
            <a:ext cx="5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5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Glossary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Version Control</a:t>
            </a:r>
            <a:r>
              <a:rPr lang="en-US" sz="1600" dirty="0" smtClean="0"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A tool for </a:t>
            </a:r>
            <a:r>
              <a:rPr lang="en-US" sz="1600" b="1" dirty="0">
                <a:latin typeface="Consolas"/>
                <a:cs typeface="Consolas"/>
              </a:rPr>
              <a:t>managing changes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to a set of files. 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37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2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backup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Collaborative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Collaborative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Help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understand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what happened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Why</a:t>
            </a:r>
            <a:r>
              <a:rPr lang="en-US" dirty="0" smtClean="0">
                <a:latin typeface="Consolas"/>
                <a:cs typeface="Consolas"/>
              </a:rPr>
              <a:t> use Version Control?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Better kind of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backup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Collaborative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work – conflicts, merging, branching…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Help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understand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what happened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Consolas"/>
                <a:cs typeface="Consolas"/>
              </a:rPr>
              <a:t>Restoring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Consolas"/>
                <a:cs typeface="Consolas"/>
              </a:rPr>
              <a:t>older code versions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r="10232" b="15169"/>
          <a:stretch/>
        </p:blipFill>
        <p:spPr bwMode="auto">
          <a:xfrm>
            <a:off x="5255503" y="5942347"/>
            <a:ext cx="1413726" cy="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http://i222.photobucket.com/albums/dd228/lonewanderer666/Ruininglisten_to_yoursel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6178" r="71414" b="55188"/>
          <a:stretch/>
        </p:blipFill>
        <p:spPr bwMode="auto">
          <a:xfrm>
            <a:off x="1173884" y="5987552"/>
            <a:ext cx="816241" cy="7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://derp.co.uk/xkcd/comics/abstra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0" t="55118" r="50000" b="5541"/>
          <a:stretch/>
        </p:blipFill>
        <p:spPr bwMode="auto">
          <a:xfrm>
            <a:off x="8221947" y="5956269"/>
            <a:ext cx="776495" cy="7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isdom of the Ancient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2" t="33600" r="2525" b="2955"/>
          <a:stretch/>
        </p:blipFill>
        <p:spPr bwMode="auto">
          <a:xfrm>
            <a:off x="163134" y="5958834"/>
            <a:ext cx="940311" cy="8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http://www.brettdaniel.com/pictures/2009/alice.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46476" y="5934309"/>
            <a:ext cx="883178" cy="82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http://www.shinyshiny.tv/39-xkcd-google-extra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80" t="50727" r="2216" b="3605"/>
          <a:stretch/>
        </p:blipFill>
        <p:spPr bwMode="auto">
          <a:xfrm>
            <a:off x="1921344" y="5826296"/>
            <a:ext cx="884505" cy="9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7" t="57525" r="31051" b="3167"/>
          <a:stretch/>
        </p:blipFill>
        <p:spPr bwMode="auto">
          <a:xfrm>
            <a:off x="2805342" y="5931832"/>
            <a:ext cx="792088" cy="83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http://imgs.xkcd.com/comics/reassuring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5" t="59384" r="8988" b="4114"/>
          <a:stretch/>
        </p:blipFill>
        <p:spPr bwMode="auto">
          <a:xfrm>
            <a:off x="4610288" y="5996366"/>
            <a:ext cx="749695" cy="76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7" descr="http://imgs.xkcd.com/comics/computer_problems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0" t="53608" r="8842" b="3583"/>
          <a:stretch/>
        </p:blipFill>
        <p:spPr bwMode="auto">
          <a:xfrm>
            <a:off x="6626396" y="5978473"/>
            <a:ext cx="720080" cy="73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http://s2.hubimg.com/u/4409927_f520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 t="69389" r="61630" b="5260"/>
          <a:stretch/>
        </p:blipFill>
        <p:spPr bwMode="auto">
          <a:xfrm>
            <a:off x="3694832" y="5849236"/>
            <a:ext cx="824860" cy="9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132" y="5805264"/>
            <a:ext cx="360040" cy="227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361200" y="595390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312962" y="5845893"/>
            <a:ext cx="6024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190508" y="5834335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945760" y="5771529"/>
            <a:ext cx="36292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63890" y="5931832"/>
            <a:ext cx="165171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1591</Words>
  <Application>Microsoft Macintosh PowerPoint</Application>
  <PresentationFormat>On-screen Show (4:3)</PresentationFormat>
  <Paragraphs>143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Glossary</vt:lpstr>
      <vt:lpstr>Glossary</vt:lpstr>
      <vt:lpstr>Why use Version Control?</vt:lpstr>
      <vt:lpstr>Why use Version Control?</vt:lpstr>
      <vt:lpstr>Why use Version Control?</vt:lpstr>
      <vt:lpstr>Why use Version Control?</vt:lpstr>
      <vt:lpstr>Why use Version Control?</vt:lpstr>
      <vt:lpstr>Why use Version Control?</vt:lpstr>
      <vt:lpstr>Why use Version Control?</vt:lpstr>
      <vt:lpstr>Why use Version Control?</vt:lpstr>
      <vt:lpstr>Git != GitHub</vt:lpstr>
      <vt:lpstr>Git != GitHub</vt:lpstr>
      <vt:lpstr>Ways of working with Git</vt:lpstr>
      <vt:lpstr>Glossary</vt:lpstr>
      <vt:lpstr>Glossary</vt:lpstr>
      <vt:lpstr>Basic Git Workflow </vt:lpstr>
      <vt:lpstr>Glossary</vt:lpstr>
      <vt:lpstr>Glossary</vt:lpstr>
      <vt:lpstr>Glossary</vt:lpstr>
      <vt:lpstr>Glossary</vt:lpstr>
      <vt:lpstr>PowerPoint Presentation</vt:lpstr>
      <vt:lpstr>Let’s get started…</vt:lpstr>
      <vt:lpstr>PowerPoint Presentation</vt:lpstr>
      <vt:lpstr>Glossary</vt:lpstr>
      <vt:lpstr>Glossary</vt:lpstr>
      <vt:lpstr>Glossary</vt:lpstr>
      <vt:lpstr>Undoing things</vt:lpstr>
      <vt:lpstr>Glossary</vt:lpstr>
      <vt:lpstr>Glossary</vt:lpstr>
      <vt:lpstr>PowerPoint Presentation</vt:lpstr>
      <vt:lpstr>PowerPoint Presentation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Raquel Alegre</dc:creator>
  <cp:lastModifiedBy>Raquel Alegre</cp:lastModifiedBy>
  <cp:revision>31</cp:revision>
  <dcterms:created xsi:type="dcterms:W3CDTF">2015-03-11T16:42:57Z</dcterms:created>
  <dcterms:modified xsi:type="dcterms:W3CDTF">2015-03-11T22:00:14Z</dcterms:modified>
</cp:coreProperties>
</file>