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Shape 169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Shape 193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Shape 92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6480" y="1604328"/>
            <a:ext cx="82266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6480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7680" y="6247376"/>
            <a:ext cx="2897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6319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456480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7680" y="6247376"/>
            <a:ext cx="2894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6319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22080" y="1932683"/>
            <a:ext cx="70503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244160" y="3525490"/>
            <a:ext cx="58062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304800" lvl="0" marL="304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6480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7680" y="6247376"/>
            <a:ext cx="2897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6319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57172" y="1604841"/>
            <a:ext cx="82287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1600" u="none" cap="none" strike="noStrike"/>
            </a:lvl1pPr>
            <a:lvl2pPr indent="0" lvl="1" marL="419100" marR="0" rtl="0" algn="l">
              <a:spcBef>
                <a:spcPts val="1300"/>
              </a:spcBef>
              <a:spcAft>
                <a:spcPts val="0"/>
              </a:spcAft>
              <a:buSzPts val="2500"/>
              <a:buNone/>
              <a:defRPr b="0" i="0" sz="1600" u="none" cap="none" strike="noStrike"/>
            </a:lvl2pPr>
            <a:lvl3pPr indent="0" lvl="2" marL="825500" marR="0" rtl="0" algn="l">
              <a:spcBef>
                <a:spcPts val="1000"/>
              </a:spcBef>
              <a:spcAft>
                <a:spcPts val="0"/>
              </a:spcAft>
              <a:buSzPts val="2200"/>
              <a:buNone/>
              <a:defRPr b="0" i="0" sz="1600" u="none" cap="none" strike="noStrike"/>
            </a:lvl3pPr>
            <a:lvl4pPr indent="0" lvl="3" marL="1244600" marR="0" rtl="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4pPr>
            <a:lvl5pPr indent="0" lvl="4" marL="1663700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5pPr>
            <a:lvl6pPr indent="0" lvl="5" marL="20701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6pPr>
            <a:lvl7pPr indent="0" lvl="6" marL="24892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7pPr>
            <a:lvl8pPr indent="0" lvl="7" marL="29083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8pPr>
            <a:lvl9pPr indent="0" lvl="8" marL="3314700" marR="0" rtl="0" algn="l">
              <a:spcBef>
                <a:spcPts val="200"/>
              </a:spcBef>
              <a:spcAft>
                <a:spcPts val="200"/>
              </a:spcAft>
              <a:buSzPts val="18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6480" y="273629"/>
            <a:ext cx="8223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6480" y="1604328"/>
            <a:ext cx="82239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4127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6480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7680" y="6247376"/>
            <a:ext cx="2894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6319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2726673"/>
            <a:ext cx="8520600" cy="20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Games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 Writing v.1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 LYRIC BY CHILDREN</a:t>
            </a:r>
            <a:endParaRPr sz="36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Seems like everybody’s got a</a:t>
            </a:r>
            <a:r>
              <a:rPr lang="en" sz="2200">
                <a:highlight>
                  <a:srgbClr val="FFFF00"/>
                </a:highlight>
              </a:rPr>
              <a:t> rice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I wonder how they sleep at </a:t>
            </a:r>
            <a:r>
              <a:rPr lang="en" sz="2200">
                <a:highlight>
                  <a:srgbClr val="FFFF00"/>
                </a:highlight>
              </a:rPr>
              <a:t>right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When the sale comes first </a:t>
            </a:r>
            <a:endParaRPr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And the truth comes second</a:t>
            </a:r>
            <a:endParaRPr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Just stop for a minute and </a:t>
            </a:r>
            <a:r>
              <a:rPr lang="en" sz="2200">
                <a:highlight>
                  <a:srgbClr val="FFFF00"/>
                </a:highlight>
              </a:rPr>
              <a:t>style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Why is everybody so </a:t>
            </a:r>
            <a:r>
              <a:rPr lang="en" sz="2200">
                <a:highlight>
                  <a:srgbClr val="FFFF00"/>
                </a:highlight>
              </a:rPr>
              <a:t>curious? 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Acting so damn </a:t>
            </a:r>
            <a:r>
              <a:rPr lang="en" sz="2200">
                <a:highlight>
                  <a:srgbClr val="FFFF00"/>
                </a:highlight>
              </a:rPr>
              <a:t>furious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Got shades on your eyes, and your </a:t>
            </a:r>
            <a:r>
              <a:rPr lang="en" sz="2200">
                <a:highlight>
                  <a:srgbClr val="FFFF00"/>
                </a:highlight>
              </a:rPr>
              <a:t>feels</a:t>
            </a:r>
            <a:r>
              <a:rPr lang="en" sz="2200"/>
              <a:t> so </a:t>
            </a:r>
            <a:r>
              <a:rPr lang="en" sz="2200">
                <a:highlight>
                  <a:srgbClr val="FFFF00"/>
                </a:highlight>
              </a:rPr>
              <a:t>high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That you can’t even have a good </a:t>
            </a:r>
            <a:r>
              <a:rPr lang="en" sz="2200">
                <a:highlight>
                  <a:srgbClr val="FFFF00"/>
                </a:highlight>
              </a:rPr>
              <a:t>lime</a:t>
            </a:r>
            <a:endParaRPr sz="22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Words that children changed</a:t>
            </a:r>
            <a:endParaRPr sz="1800">
              <a:highlight>
                <a:srgbClr val="FFFF00"/>
              </a:highlight>
            </a:endParaRPr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00"/>
              </a:highlight>
            </a:endParaRPr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88" y="1351775"/>
            <a:ext cx="2147137" cy="12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Lyric Writing Game #1 </a:t>
            </a:r>
            <a:endParaRPr sz="3300"/>
          </a:p>
        </p:txBody>
      </p:sp>
      <p:sp>
        <p:nvSpPr>
          <p:cNvPr id="173" name="Shape 173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Jessie J - Price Tag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76150" y="2844700"/>
            <a:ext cx="32709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gleams </a:t>
            </a:r>
            <a:r>
              <a:rPr b="1" lang="en" sz="1600"/>
              <a:t>like everybody's </a:t>
            </a:r>
            <a:r>
              <a:rPr b="1" lang="en" sz="1600">
                <a:solidFill>
                  <a:srgbClr val="0000FF"/>
                </a:solidFill>
              </a:rPr>
              <a:t>not  </a:t>
            </a:r>
            <a:r>
              <a:rPr b="1" lang="en" sz="1600"/>
              <a:t>a</a:t>
            </a:r>
            <a:r>
              <a:rPr b="1" lang="en" sz="1600">
                <a:solidFill>
                  <a:srgbClr val="FF0000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nice</a:t>
            </a:r>
            <a:br>
              <a:rPr b="1" lang="en" sz="1600">
                <a:solidFill>
                  <a:srgbClr val="FF0000"/>
                </a:solidFill>
              </a:rPr>
            </a:br>
            <a:r>
              <a:rPr b="1" lang="en" sz="1600"/>
              <a:t>I </a:t>
            </a:r>
            <a:r>
              <a:rPr b="1" lang="en" sz="1600">
                <a:solidFill>
                  <a:srgbClr val="0000FF"/>
                </a:solidFill>
              </a:rPr>
              <a:t>thunder </a:t>
            </a:r>
            <a:r>
              <a:rPr b="1" lang="en" sz="1600"/>
              <a:t>how they </a:t>
            </a:r>
            <a:r>
              <a:rPr b="1" lang="en" sz="1600">
                <a:solidFill>
                  <a:srgbClr val="0000FF"/>
                </a:solidFill>
              </a:rPr>
              <a:t>sheep</a:t>
            </a:r>
            <a:r>
              <a:rPr b="1" lang="en" sz="1600">
                <a:solidFill>
                  <a:srgbClr val="FF0000"/>
                </a:solidFill>
              </a:rPr>
              <a:t> </a:t>
            </a:r>
            <a:r>
              <a:rPr b="1" lang="en" sz="1600"/>
              <a:t>at</a:t>
            </a:r>
            <a:r>
              <a:rPr b="1" lang="en" sz="1600">
                <a:solidFill>
                  <a:srgbClr val="FF0000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fight</a:t>
            </a:r>
            <a:br>
              <a:rPr b="1" lang="en" sz="1600">
                <a:solidFill>
                  <a:srgbClr val="FF0000"/>
                </a:solidFill>
              </a:rPr>
            </a:br>
            <a:r>
              <a:rPr b="1" lang="en" sz="1600">
                <a:solidFill>
                  <a:srgbClr val="FF0000"/>
                </a:solidFill>
              </a:rPr>
              <a:t> 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77" name="Shape 177"/>
          <p:cNvSpPr/>
          <p:nvPr/>
        </p:nvSpPr>
        <p:spPr>
          <a:xfrm rot="5398375">
            <a:off x="1603693" y="1709086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96000" y="4581825"/>
            <a:ext cx="2724600" cy="15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79" name="Shape 179"/>
          <p:cNvSpPr txBox="1"/>
          <p:nvPr/>
        </p:nvSpPr>
        <p:spPr>
          <a:xfrm>
            <a:off x="755900" y="4621575"/>
            <a:ext cx="2330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Write new lyrics....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3540075" y="369150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Shape 181"/>
          <p:cNvSpPr/>
          <p:nvPr/>
        </p:nvSpPr>
        <p:spPr>
          <a:xfrm>
            <a:off x="5242275" y="2298600"/>
            <a:ext cx="3598800" cy="28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378050" y="2298600"/>
            <a:ext cx="30000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Text to prompt user. The text should fit the melody of the song.  The user re-writes the text replacing the words in blue.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 checks that the replacement words sound like the words in blue and have the same number of syllables.   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83" name="Shape 183"/>
          <p:cNvCxnSpPr/>
          <p:nvPr/>
        </p:nvCxnSpPr>
        <p:spPr>
          <a:xfrm flipH="1" rot="10800000">
            <a:off x="3540075" y="147250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5378050" y="1090500"/>
            <a:ext cx="4308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can play the first x seconds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of the video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</a:t>
            </a:r>
            <a:r>
              <a:rPr lang="en" sz="1600"/>
              <a:t>corresponding</a:t>
            </a:r>
            <a:r>
              <a:rPr lang="en" sz="1600"/>
              <a:t> to the lyrics) </a:t>
            </a:r>
            <a:endParaRPr sz="1600"/>
          </a:p>
        </p:txBody>
      </p:sp>
      <p:sp>
        <p:nvSpPr>
          <p:cNvPr id="185" name="Shape 185"/>
          <p:cNvSpPr/>
          <p:nvPr/>
        </p:nvSpPr>
        <p:spPr>
          <a:xfrm>
            <a:off x="5315425" y="1003600"/>
            <a:ext cx="3483900" cy="102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3420600" y="565235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5409363" y="5533300"/>
            <a:ext cx="4308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entered is limited by character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Count. It cannot </a:t>
            </a:r>
            <a:r>
              <a:rPr lang="en" sz="1600"/>
              <a:t>be longer</a:t>
            </a:r>
            <a:r>
              <a:rPr lang="en" sz="1600"/>
              <a:t> than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prompt text.</a:t>
            </a:r>
            <a:r>
              <a:rPr lang="en" sz="1600"/>
              <a:t> </a:t>
            </a:r>
            <a:endParaRPr sz="1600"/>
          </a:p>
        </p:txBody>
      </p:sp>
      <p:sp>
        <p:nvSpPr>
          <p:cNvPr id="188" name="Shape 188"/>
          <p:cNvSpPr/>
          <p:nvPr/>
        </p:nvSpPr>
        <p:spPr>
          <a:xfrm>
            <a:off x="5315413" y="5446400"/>
            <a:ext cx="3483900" cy="102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Lyric Writing</a:t>
            </a:r>
            <a:r>
              <a:rPr lang="en" sz="3300"/>
              <a:t> Game #2 (extension)  </a:t>
            </a:r>
            <a:endParaRPr sz="3300"/>
          </a:p>
        </p:txBody>
      </p:sp>
      <p:sp>
        <p:nvSpPr>
          <p:cNvPr id="196" name="Shape 196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Jessie J - Price Tag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05450" y="1672900"/>
            <a:ext cx="32709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memes </a:t>
            </a:r>
            <a:r>
              <a:rPr b="1" lang="en" sz="1600"/>
              <a:t>like everybody's </a:t>
            </a:r>
            <a:r>
              <a:rPr b="1" lang="en" sz="1600">
                <a:solidFill>
                  <a:srgbClr val="0000FF"/>
                </a:solidFill>
              </a:rPr>
              <a:t>got  </a:t>
            </a:r>
            <a:r>
              <a:rPr b="1" lang="en" sz="1600"/>
              <a:t>a</a:t>
            </a:r>
            <a:r>
              <a:rPr b="1" lang="en" sz="1600">
                <a:solidFill>
                  <a:srgbClr val="FF0000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mice</a:t>
            </a:r>
            <a:br>
              <a:rPr b="1" lang="en" sz="1600">
                <a:solidFill>
                  <a:srgbClr val="FF0000"/>
                </a:solidFill>
              </a:rPr>
            </a:br>
            <a:r>
              <a:rPr b="1" lang="en" sz="1600"/>
              <a:t>I </a:t>
            </a:r>
            <a:r>
              <a:rPr b="1" lang="en" sz="1600">
                <a:solidFill>
                  <a:srgbClr val="0000FF"/>
                </a:solidFill>
              </a:rPr>
              <a:t>plunder </a:t>
            </a:r>
            <a:r>
              <a:rPr b="1" lang="en" sz="1600"/>
              <a:t>how they </a:t>
            </a:r>
            <a:r>
              <a:rPr b="1" lang="en" sz="1600">
                <a:solidFill>
                  <a:srgbClr val="0000FF"/>
                </a:solidFill>
              </a:rPr>
              <a:t>sheep</a:t>
            </a:r>
            <a:r>
              <a:rPr b="1" lang="en" sz="1600">
                <a:solidFill>
                  <a:srgbClr val="FF0000"/>
                </a:solidFill>
              </a:rPr>
              <a:t> </a:t>
            </a:r>
            <a:r>
              <a:rPr b="1" lang="en" sz="1600"/>
              <a:t>at</a:t>
            </a:r>
            <a:r>
              <a:rPr b="1" lang="en" sz="1600">
                <a:solidFill>
                  <a:srgbClr val="FF0000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might</a:t>
            </a:r>
            <a:br>
              <a:rPr b="1" lang="en" sz="1600">
                <a:solidFill>
                  <a:srgbClr val="FF0000"/>
                </a:solidFill>
              </a:rPr>
            </a:br>
            <a:r>
              <a:rPr b="1" lang="en" sz="1600">
                <a:solidFill>
                  <a:srgbClr val="FF0000"/>
                </a:solidFill>
              </a:rPr>
              <a:t> 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200" name="Shape 200"/>
          <p:cNvSpPr txBox="1"/>
          <p:nvPr/>
        </p:nvSpPr>
        <p:spPr>
          <a:xfrm>
            <a:off x="836125" y="3302938"/>
            <a:ext cx="2724600" cy="39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01" name="Shape 201"/>
          <p:cNvSpPr txBox="1"/>
          <p:nvPr/>
        </p:nvSpPr>
        <p:spPr>
          <a:xfrm>
            <a:off x="941750" y="3302938"/>
            <a:ext cx="2330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Tite</a:t>
            </a:r>
            <a:r>
              <a:rPr lang="en"/>
              <a:t>. </a:t>
            </a:r>
            <a:r>
              <a:rPr b="1" lang="en"/>
              <a:t>Rice Bag </a:t>
            </a:r>
            <a:endParaRPr b="1"/>
          </a:p>
        </p:txBody>
      </p:sp>
      <p:cxnSp>
        <p:nvCxnSpPr>
          <p:cNvPr id="202" name="Shape 202"/>
          <p:cNvCxnSpPr/>
          <p:nvPr/>
        </p:nvCxnSpPr>
        <p:spPr>
          <a:xfrm flipH="1" rot="10800000">
            <a:off x="3720900" y="479495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Shape 203"/>
          <p:cNvSpPr/>
          <p:nvPr/>
        </p:nvSpPr>
        <p:spPr>
          <a:xfrm>
            <a:off x="5542200" y="4649700"/>
            <a:ext cx="2999400" cy="88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5541675" y="3625725"/>
            <a:ext cx="30000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Lyrics that meet criteria are saved and user has an </a:t>
            </a:r>
            <a:r>
              <a:rPr lang="en" sz="1600">
                <a:solidFill>
                  <a:schemeClr val="dk1"/>
                </a:solidFill>
              </a:rPr>
              <a:t>option</a:t>
            </a:r>
            <a:r>
              <a:rPr lang="en" sz="1600">
                <a:solidFill>
                  <a:schemeClr val="dk1"/>
                </a:solidFill>
              </a:rPr>
              <a:t> to record and share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127623" y="4948275"/>
            <a:ext cx="468600" cy="3996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450125" y="4948263"/>
            <a:ext cx="468600" cy="399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Shape 207"/>
          <p:cNvCxnSpPr/>
          <p:nvPr/>
        </p:nvCxnSpPr>
        <p:spPr>
          <a:xfrm flipH="1" rot="10800000">
            <a:off x="741200" y="4501950"/>
            <a:ext cx="2999400" cy="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Shape 208"/>
          <p:cNvSpPr/>
          <p:nvPr/>
        </p:nvSpPr>
        <p:spPr>
          <a:xfrm>
            <a:off x="1482900" y="4370400"/>
            <a:ext cx="194700" cy="27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games for the PopChat project are intended as proof of concept. 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At this stage User Interface is not critical and has been kept as simple as possible.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79600" y="1425725"/>
            <a:ext cx="1978500" cy="105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INTERFACE </a:t>
            </a:r>
            <a:endParaRPr sz="3300"/>
          </a:p>
        </p:txBody>
      </p:sp>
      <p:sp>
        <p:nvSpPr>
          <p:cNvPr id="96" name="Shape 96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Artist - Song Title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47400" y="2824825"/>
            <a:ext cx="25569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Game instructions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Anchor word(s) prompt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00" name="Shape 100"/>
          <p:cNvSpPr/>
          <p:nvPr/>
        </p:nvSpPr>
        <p:spPr>
          <a:xfrm rot="5398375">
            <a:off x="1719368" y="1709086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96000" y="4581825"/>
            <a:ext cx="2460300" cy="15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02" name="Shape 102"/>
          <p:cNvSpPr txBox="1"/>
          <p:nvPr/>
        </p:nvSpPr>
        <p:spPr>
          <a:xfrm>
            <a:off x="936900" y="4796675"/>
            <a:ext cx="19785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INTERACTION</a:t>
            </a:r>
            <a:endParaRPr b="1" sz="2000"/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3305050" y="1883925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3540075" y="330875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3305050" y="5336325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5089775" y="1472475"/>
            <a:ext cx="348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Video plays in frame rather than full screen allowing user to interact as the song plays.  </a:t>
            </a:r>
            <a:endParaRPr sz="1600"/>
          </a:p>
        </p:txBody>
      </p:sp>
      <p:sp>
        <p:nvSpPr>
          <p:cNvPr id="107" name="Shape 107"/>
          <p:cNvSpPr txBox="1"/>
          <p:nvPr/>
        </p:nvSpPr>
        <p:spPr>
          <a:xfrm>
            <a:off x="5378050" y="2998075"/>
            <a:ext cx="4478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Instructions plus display of word(s)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that trigger user response.</a:t>
            </a:r>
            <a:endParaRPr sz="1600"/>
          </a:p>
        </p:txBody>
      </p:sp>
      <p:sp>
        <p:nvSpPr>
          <p:cNvPr id="108" name="Shape 108"/>
          <p:cNvSpPr txBox="1"/>
          <p:nvPr/>
        </p:nvSpPr>
        <p:spPr>
          <a:xfrm>
            <a:off x="5242275" y="5007175"/>
            <a:ext cx="3624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interaction such as word selection typing of text etc.</a:t>
            </a:r>
            <a:endParaRPr sz="1600"/>
          </a:p>
        </p:txBody>
      </p:sp>
      <p:sp>
        <p:nvSpPr>
          <p:cNvPr id="109" name="Shape 109"/>
          <p:cNvSpPr/>
          <p:nvPr/>
        </p:nvSpPr>
        <p:spPr>
          <a:xfrm>
            <a:off x="5089775" y="1341388"/>
            <a:ext cx="3668700" cy="10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378050" y="2898775"/>
            <a:ext cx="3305100" cy="85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156000" y="4959075"/>
            <a:ext cx="3073500" cy="9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0" y="2082201"/>
            <a:ext cx="8520600" cy="27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 Writing Game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WRITE LYRICS</a:t>
            </a:r>
            <a:r>
              <a:rPr lang="en" sz="3600"/>
              <a:t>?</a:t>
            </a:r>
            <a:endParaRPr sz="3600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Songs lyrics can be rewritten easily by replacing some of the rhyming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Writing lyrics involves thinking about words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Written lyrics that don’t make sense can still have  educational value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Writing song lyrics can be used to trigger discussions about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/>
              <a:t>riting</a:t>
            </a:r>
            <a:r>
              <a:rPr lang="en" sz="2400"/>
              <a:t> lyrics can be used to develop </a:t>
            </a:r>
            <a:r>
              <a:rPr b="1" lang="en" sz="2400"/>
              <a:t>comprehension</a:t>
            </a:r>
            <a:r>
              <a:rPr lang="en" sz="2400"/>
              <a:t>.</a:t>
            </a:r>
            <a:endParaRPr b="1"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REQUIREMENTS</a:t>
            </a:r>
            <a:endParaRPr sz="36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to the game is a song’s complete lyrics.  The system:-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Replaces (certain) words from the song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Displays revised lyrics for the user 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Prompts user to replace additional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Requirements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Music video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 of text (game rules, new lyrics)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Player input - fill in the gap or type new lyrics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INTERACTION</a:t>
            </a:r>
            <a:endParaRPr sz="36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the video plays 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is shown a “revised” lyrics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Parts of lyric are highlighted. These are words that the user can change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changes as many of the highlighted words as they are able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scores points for words that they change </a:t>
            </a:r>
            <a:endParaRPr sz="24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PAPER PROTOTYPING</a:t>
            </a:r>
            <a:endParaRPr sz="36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lyric rewriting game was tested in the </a:t>
            </a:r>
            <a:r>
              <a:rPr lang="en" sz="2400"/>
              <a:t>Philippines</a:t>
            </a:r>
            <a:r>
              <a:rPr lang="en" sz="2400"/>
              <a:t> with </a:t>
            </a:r>
            <a:endParaRPr sz="2400"/>
          </a:p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 groups of children aged 11 - 13 </a:t>
            </a:r>
            <a:endParaRPr sz="2400"/>
          </a:p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children (c.30 in total) worked in teams and rewrote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songs by Katy Perry and Jessie J.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rules were to change (any) word in the song with a word that sounded </a:t>
            </a:r>
            <a:r>
              <a:rPr lang="en" sz="2400"/>
              <a:t>similar</a:t>
            </a:r>
            <a:r>
              <a:rPr lang="en" sz="2400"/>
              <a:t>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 sounds were used as a way to explore </a:t>
            </a:r>
            <a:r>
              <a:rPr lang="en" sz="2400"/>
              <a:t>phonemic</a:t>
            </a:r>
            <a:r>
              <a:rPr lang="en" sz="2400"/>
              <a:t> </a:t>
            </a:r>
            <a:r>
              <a:rPr lang="en" sz="2400"/>
              <a:t>awareness</a:t>
            </a:r>
            <a:r>
              <a:rPr lang="en" sz="2400"/>
              <a:t>.  </a:t>
            </a:r>
            <a:endParaRPr sz="2400"/>
          </a:p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ORIGINAL LYRICS </a:t>
            </a:r>
            <a:endParaRPr sz="36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Seems</a:t>
            </a:r>
            <a:r>
              <a:rPr lang="en" sz="2200"/>
              <a:t> like everybody's got a </a:t>
            </a:r>
            <a:r>
              <a:rPr b="1" lang="en" sz="2200"/>
              <a:t>price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I </a:t>
            </a:r>
            <a:r>
              <a:rPr b="1" lang="en" sz="2200"/>
              <a:t>wonder </a:t>
            </a:r>
            <a:r>
              <a:rPr lang="en" sz="2200"/>
              <a:t>how they </a:t>
            </a:r>
            <a:r>
              <a:rPr b="1" lang="en" sz="2200"/>
              <a:t>sleep</a:t>
            </a:r>
            <a:r>
              <a:rPr lang="en" sz="2200"/>
              <a:t> at </a:t>
            </a:r>
            <a:r>
              <a:rPr b="1" lang="en" sz="2200"/>
              <a:t>night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When the </a:t>
            </a:r>
            <a:r>
              <a:rPr b="1" lang="en" sz="2200"/>
              <a:t>sale</a:t>
            </a:r>
            <a:r>
              <a:rPr lang="en" sz="2200"/>
              <a:t> comes </a:t>
            </a:r>
            <a:r>
              <a:rPr b="1" lang="en" sz="2200"/>
              <a:t>first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And the </a:t>
            </a:r>
            <a:r>
              <a:rPr b="1" lang="en" sz="2200"/>
              <a:t>truth </a:t>
            </a:r>
            <a:r>
              <a:rPr lang="en" sz="2200"/>
              <a:t>comes </a:t>
            </a:r>
            <a:r>
              <a:rPr b="1" lang="en" sz="2200"/>
              <a:t>second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Just </a:t>
            </a:r>
            <a:r>
              <a:rPr b="1" lang="en" sz="2200"/>
              <a:t>stop </a:t>
            </a:r>
            <a:r>
              <a:rPr lang="en" sz="2200"/>
              <a:t>for a minute and </a:t>
            </a:r>
            <a:r>
              <a:rPr b="1" lang="en" sz="2200"/>
              <a:t>smile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Why is everybody so </a:t>
            </a:r>
            <a:r>
              <a:rPr b="1" lang="en" sz="2200"/>
              <a:t>serious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Acting</a:t>
            </a:r>
            <a:r>
              <a:rPr lang="en" sz="2200"/>
              <a:t> so damn </a:t>
            </a:r>
            <a:r>
              <a:rPr b="1" lang="en" sz="2200"/>
              <a:t>mysterious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Got </a:t>
            </a:r>
            <a:r>
              <a:rPr b="1" lang="en" sz="2200"/>
              <a:t>shades </a:t>
            </a:r>
            <a:r>
              <a:rPr lang="en" sz="2200"/>
              <a:t>on your </a:t>
            </a:r>
            <a:r>
              <a:rPr b="1" lang="en" sz="2200"/>
              <a:t>eyes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And your </a:t>
            </a:r>
            <a:r>
              <a:rPr b="1" lang="en" sz="2200"/>
              <a:t>heels</a:t>
            </a:r>
            <a:r>
              <a:rPr lang="en" sz="2200"/>
              <a:t> so </a:t>
            </a:r>
            <a:r>
              <a:rPr b="1" lang="en" sz="2200"/>
              <a:t>high </a:t>
            </a:r>
            <a:r>
              <a:rPr lang="en" sz="2200"/>
              <a:t>that you can't even have a </a:t>
            </a:r>
            <a:r>
              <a:rPr b="1" lang="en" sz="2200"/>
              <a:t>good time</a:t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800"/>
              <a:t>Bold - </a:t>
            </a:r>
            <a:r>
              <a:rPr lang="en" sz="1800"/>
              <a:t>most obvious candidate words for replacement</a:t>
            </a:r>
            <a:endParaRPr sz="18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