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Shape 209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" name="Shape 92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6" name="Shape 116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Shape 165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6480" y="1604328"/>
            <a:ext cx="8226600" cy="4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6480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7680" y="6247376"/>
            <a:ext cx="2897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6319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456480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7680" y="6247376"/>
            <a:ext cx="2894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6319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22080" y="1932683"/>
            <a:ext cx="70503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244160" y="3525490"/>
            <a:ext cx="58062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304800" lvl="0" marL="304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6480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7680" y="6247376"/>
            <a:ext cx="2897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6319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457172" y="1604841"/>
            <a:ext cx="82287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1600" u="none" cap="none" strike="noStrike"/>
            </a:lvl1pPr>
            <a:lvl2pPr indent="0" lvl="1" marL="419100" marR="0" rtl="0" algn="l">
              <a:spcBef>
                <a:spcPts val="1300"/>
              </a:spcBef>
              <a:spcAft>
                <a:spcPts val="0"/>
              </a:spcAft>
              <a:buSzPts val="2500"/>
              <a:buNone/>
              <a:defRPr b="0" i="0" sz="1600" u="none" cap="none" strike="noStrike"/>
            </a:lvl2pPr>
            <a:lvl3pPr indent="0" lvl="2" marL="825500" marR="0" rtl="0" algn="l">
              <a:spcBef>
                <a:spcPts val="1000"/>
              </a:spcBef>
              <a:spcAft>
                <a:spcPts val="0"/>
              </a:spcAft>
              <a:buSzPts val="2200"/>
              <a:buNone/>
              <a:defRPr b="0" i="0" sz="1600" u="none" cap="none" strike="noStrike"/>
            </a:lvl3pPr>
            <a:lvl4pPr indent="0" lvl="3" marL="1244600" marR="0" rtl="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4pPr>
            <a:lvl5pPr indent="0" lvl="4" marL="1663700" marR="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5pPr>
            <a:lvl6pPr indent="0" lvl="5" marL="2070100" marR="0" rtl="0" algn="l">
              <a:spcBef>
                <a:spcPts val="2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6pPr>
            <a:lvl7pPr indent="0" lvl="6" marL="2489200" marR="0" rtl="0" algn="l">
              <a:spcBef>
                <a:spcPts val="2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7pPr>
            <a:lvl8pPr indent="0" lvl="7" marL="2908300" marR="0" rtl="0" algn="l">
              <a:spcBef>
                <a:spcPts val="2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8pPr>
            <a:lvl9pPr indent="0" lvl="8" marL="3314700" marR="0" rtl="0" algn="l">
              <a:spcBef>
                <a:spcPts val="200"/>
              </a:spcBef>
              <a:spcAft>
                <a:spcPts val="200"/>
              </a:spcAft>
              <a:buSzPts val="1800"/>
              <a:buNone/>
              <a:defRPr b="0" i="0" sz="16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6480" y="273629"/>
            <a:ext cx="8223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6480" y="1604328"/>
            <a:ext cx="8223900" cy="4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4127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6480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7680" y="6247376"/>
            <a:ext cx="2894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6319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0" y="2726673"/>
            <a:ext cx="8520600" cy="20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Detection v.1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311700" y="2082201"/>
            <a:ext cx="8520600" cy="27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Game #2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 REQUIREMENTS</a:t>
            </a:r>
            <a:endParaRPr sz="3600"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to the game is a song’s complete lyrics.  The system:-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Creates a concordance from the input song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Removes ‘stop words’ from the concordance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Maps words onto WordNet synsets.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Requirements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Music video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Display of text (game rules, word prompts)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Player input (free text, multiple choice etc.)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INTERACTION</a:t>
            </a:r>
            <a:endParaRPr sz="3600"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 the video plays 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is shown one or more word definitions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writes word(s) in the song that match the definitions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scores point for correct matches </a:t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75" y="1333826"/>
            <a:ext cx="2448125" cy="13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MEANING GAME #2 </a:t>
            </a:r>
            <a:endParaRPr sz="3300"/>
          </a:p>
        </p:txBody>
      </p:sp>
      <p:sp>
        <p:nvSpPr>
          <p:cNvPr id="213" name="Shape 213"/>
          <p:cNvSpPr/>
          <p:nvPr/>
        </p:nvSpPr>
        <p:spPr>
          <a:xfrm>
            <a:off x="456475" y="839850"/>
            <a:ext cx="3483900" cy="577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Jessie J - Price Tag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727525" y="2914718"/>
            <a:ext cx="2941800" cy="7392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Listen to the song 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Write the correct words that match the definitions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2155350" y="610937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217" name="Shape 217"/>
          <p:cNvSpPr/>
          <p:nvPr/>
        </p:nvSpPr>
        <p:spPr>
          <a:xfrm rot="5398375">
            <a:off x="1772280" y="1833198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811825" y="3859913"/>
            <a:ext cx="2773200" cy="832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8F1"/>
                </a:highlight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8F1"/>
                </a:highlight>
              </a:rPr>
              <a:t>the property of having material worth </a:t>
            </a:r>
            <a:endParaRPr sz="1100">
              <a:solidFill>
                <a:schemeClr val="dk1"/>
              </a:solidFill>
              <a:highlight>
                <a:srgbClr val="FFF8F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8F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8F1"/>
                </a:highlight>
              </a:rPr>
              <a:t> a fact that has been verified</a:t>
            </a:r>
            <a:endParaRPr sz="1100">
              <a:solidFill>
                <a:schemeClr val="dk1"/>
              </a:solidFill>
              <a:highlight>
                <a:srgbClr val="FFF8F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8F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219" name="Shape 219"/>
          <p:cNvSpPr txBox="1"/>
          <p:nvPr/>
        </p:nvSpPr>
        <p:spPr>
          <a:xfrm>
            <a:off x="865475" y="4898725"/>
            <a:ext cx="2724600" cy="108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220" name="Shape 220"/>
          <p:cNvSpPr txBox="1"/>
          <p:nvPr/>
        </p:nvSpPr>
        <p:spPr>
          <a:xfrm>
            <a:off x="865475" y="4898725"/>
            <a:ext cx="1437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Enter text...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following games for the PopChat project are intended as proof of concept. 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At this stage User Interface is not critical and has been kept as simple as possible.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</a:t>
            </a:r>
            <a:endParaRPr sz="24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979600" y="1425725"/>
            <a:ext cx="1978500" cy="1054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INTERFACE</a:t>
            </a:r>
            <a:r>
              <a:rPr lang="en" sz="3300"/>
              <a:t> </a:t>
            </a:r>
            <a:endParaRPr sz="3300"/>
          </a:p>
        </p:txBody>
      </p:sp>
      <p:sp>
        <p:nvSpPr>
          <p:cNvPr id="96" name="Shape 96"/>
          <p:cNvSpPr/>
          <p:nvPr/>
        </p:nvSpPr>
        <p:spPr>
          <a:xfrm>
            <a:off x="456475" y="839850"/>
            <a:ext cx="3483900" cy="57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Artist - Song Title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47400" y="2824825"/>
            <a:ext cx="2556900" cy="12024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Game instructions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Anchor word(s) prompt</a:t>
            </a:r>
            <a:r>
              <a:rPr b="1" lang="en" sz="1600"/>
              <a:t>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890950" y="616562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100" name="Shape 100"/>
          <p:cNvSpPr/>
          <p:nvPr/>
        </p:nvSpPr>
        <p:spPr>
          <a:xfrm rot="5398375">
            <a:off x="1719368" y="1709086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96000" y="4581825"/>
            <a:ext cx="2460300" cy="154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02" name="Shape 102"/>
          <p:cNvSpPr txBox="1"/>
          <p:nvPr/>
        </p:nvSpPr>
        <p:spPr>
          <a:xfrm>
            <a:off x="936900" y="4796675"/>
            <a:ext cx="19785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USER </a:t>
            </a:r>
            <a:endParaRPr b="1"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INTERACTION</a:t>
            </a:r>
            <a:endParaRPr b="1" sz="2000"/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3305050" y="1883925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3540075" y="3308750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Shape 105"/>
          <p:cNvCxnSpPr/>
          <p:nvPr/>
        </p:nvCxnSpPr>
        <p:spPr>
          <a:xfrm flipH="1" rot="10800000">
            <a:off x="3305050" y="5336325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5089775" y="1472475"/>
            <a:ext cx="3483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Video plays in frame rather than full screen allowing user to interact as the song plays.  </a:t>
            </a:r>
            <a:endParaRPr sz="1600"/>
          </a:p>
        </p:txBody>
      </p:sp>
      <p:sp>
        <p:nvSpPr>
          <p:cNvPr id="107" name="Shape 107"/>
          <p:cNvSpPr txBox="1"/>
          <p:nvPr/>
        </p:nvSpPr>
        <p:spPr>
          <a:xfrm>
            <a:off x="5378050" y="2998075"/>
            <a:ext cx="4478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Instructions plus display of word(s)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that trigger user response.</a:t>
            </a:r>
            <a:endParaRPr sz="1600"/>
          </a:p>
        </p:txBody>
      </p:sp>
      <p:sp>
        <p:nvSpPr>
          <p:cNvPr id="108" name="Shape 108"/>
          <p:cNvSpPr txBox="1"/>
          <p:nvPr/>
        </p:nvSpPr>
        <p:spPr>
          <a:xfrm>
            <a:off x="5242275" y="5007175"/>
            <a:ext cx="3624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interaction such as word selection typing of text etc.</a:t>
            </a:r>
            <a:endParaRPr sz="1600"/>
          </a:p>
        </p:txBody>
      </p:sp>
      <p:sp>
        <p:nvSpPr>
          <p:cNvPr id="109" name="Shape 109"/>
          <p:cNvSpPr/>
          <p:nvPr/>
        </p:nvSpPr>
        <p:spPr>
          <a:xfrm>
            <a:off x="5089775" y="1341388"/>
            <a:ext cx="3668700" cy="10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378050" y="2898775"/>
            <a:ext cx="3305100" cy="85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156000" y="4959075"/>
            <a:ext cx="3073500" cy="92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962450" y="839850"/>
            <a:ext cx="2556900" cy="8559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Game instructions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Anchor word(s) prompt</a:t>
            </a:r>
            <a:r>
              <a:rPr b="1" lang="en" sz="1600"/>
              <a:t>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INTERFACE </a:t>
            </a:r>
            <a:endParaRPr sz="3300"/>
          </a:p>
        </p:txBody>
      </p:sp>
      <p:sp>
        <p:nvSpPr>
          <p:cNvPr id="120" name="Shape 120"/>
          <p:cNvSpPr/>
          <p:nvPr/>
        </p:nvSpPr>
        <p:spPr>
          <a:xfrm>
            <a:off x="456475" y="839850"/>
            <a:ext cx="3483900" cy="57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Artist - Song Title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890950" y="616562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123" name="Shape 123"/>
          <p:cNvSpPr txBox="1"/>
          <p:nvPr/>
        </p:nvSpPr>
        <p:spPr>
          <a:xfrm>
            <a:off x="789800" y="1982600"/>
            <a:ext cx="2460300" cy="12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24" name="Shape 124"/>
          <p:cNvSpPr txBox="1"/>
          <p:nvPr/>
        </p:nvSpPr>
        <p:spPr>
          <a:xfrm>
            <a:off x="1030700" y="2259475"/>
            <a:ext cx="19785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USER </a:t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INTERACTION</a:t>
            </a:r>
            <a:endParaRPr b="1" sz="2000"/>
          </a:p>
        </p:txBody>
      </p:sp>
      <p:sp>
        <p:nvSpPr>
          <p:cNvPr id="125" name="Shape 125"/>
          <p:cNvSpPr txBox="1"/>
          <p:nvPr/>
        </p:nvSpPr>
        <p:spPr>
          <a:xfrm>
            <a:off x="868675" y="4490750"/>
            <a:ext cx="1978500" cy="1054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26" name="Shape 126"/>
          <p:cNvSpPr/>
          <p:nvPr/>
        </p:nvSpPr>
        <p:spPr>
          <a:xfrm rot="5398375">
            <a:off x="1540668" y="4774111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010275" y="3441300"/>
            <a:ext cx="1695300" cy="399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600"/>
              <a:t>    RESULTS</a:t>
            </a:r>
            <a:r>
              <a:rPr b="1" lang="en" sz="1600"/>
              <a:t>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172300" y="4101750"/>
            <a:ext cx="1695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NEW VIDEO</a:t>
            </a:r>
            <a:r>
              <a:rPr lang="en" sz="1600"/>
              <a:t> </a:t>
            </a:r>
            <a:endParaRPr sz="1600"/>
          </a:p>
        </p:txBody>
      </p:sp>
      <p:sp>
        <p:nvSpPr>
          <p:cNvPr id="129" name="Shape 129"/>
          <p:cNvSpPr txBox="1"/>
          <p:nvPr/>
        </p:nvSpPr>
        <p:spPr>
          <a:xfrm>
            <a:off x="4695225" y="839850"/>
            <a:ext cx="39879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finite correct responses (maximum points).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user scores maximum points a new video is loaded(screen scrolls).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user does not score maximum points they can replay or skip the game.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Shape 130"/>
          <p:cNvSpPr/>
          <p:nvPr/>
        </p:nvSpPr>
        <p:spPr>
          <a:xfrm>
            <a:off x="3873468" y="3242850"/>
            <a:ext cx="66900" cy="2403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639775" y="831825"/>
            <a:ext cx="4233000" cy="300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MEANING MATTERS?</a:t>
            </a:r>
            <a:endParaRPr sz="3600"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Many people listen but don’t understand the words of lyrics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This is especially the case for non-native English speakers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Mastering English requires understanding 000s of words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Some of these words will be present in song lyrics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There’s potentially an opportunity to use lyrics for learning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This is known as </a:t>
            </a:r>
            <a:r>
              <a:rPr b="1" lang="en" sz="2400"/>
              <a:t>Incidental Vocabulary Acquisition</a:t>
            </a:r>
            <a:endParaRPr b="1"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11700" y="2082201"/>
            <a:ext cx="8520600" cy="27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Game #1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 REQUIREMENTS</a:t>
            </a:r>
            <a:endParaRPr sz="3600"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to the game is a song’s complete lyrics.  The system:-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Creates a concordance from the input song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Removes ‘stop words’ from the concordance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Maps words onto WordNet synsets.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Requirements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Music video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Display of text (game rules, word prompts)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Player input (free text, multiple choice etc.)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INTERACTION</a:t>
            </a:r>
            <a:endParaRPr sz="36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 the video plays (or after the video has ended)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is shown one or more word definitions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identifies the words in the song that match the definitions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scores point for correct matches </a:t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75" y="1333826"/>
            <a:ext cx="2448125" cy="13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MEANING GAME #1 </a:t>
            </a:r>
            <a:endParaRPr sz="3300"/>
          </a:p>
        </p:txBody>
      </p:sp>
      <p:sp>
        <p:nvSpPr>
          <p:cNvPr id="169" name="Shape 169"/>
          <p:cNvSpPr/>
          <p:nvPr/>
        </p:nvSpPr>
        <p:spPr>
          <a:xfrm>
            <a:off x="456475" y="839850"/>
            <a:ext cx="3483900" cy="577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Jessie J - Price Tag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727525" y="2914718"/>
            <a:ext cx="2941800" cy="7392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Listen to the song 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Match </a:t>
            </a:r>
            <a:r>
              <a:rPr b="1" lang="en" sz="1300"/>
              <a:t>the </a:t>
            </a:r>
            <a:r>
              <a:rPr b="1" lang="en" sz="1300"/>
              <a:t>definitions to words you hear in the song</a:t>
            </a:r>
            <a:r>
              <a:rPr b="1" lang="en" sz="1300"/>
              <a:t>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2155350" y="610937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173" name="Shape 173"/>
          <p:cNvSpPr/>
          <p:nvPr/>
        </p:nvSpPr>
        <p:spPr>
          <a:xfrm rot="5398375">
            <a:off x="1772280" y="1833198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811825" y="3859913"/>
            <a:ext cx="2773200" cy="832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8F1"/>
                </a:highlight>
              </a:rPr>
              <a:t> the property of having material worth </a:t>
            </a:r>
            <a:endParaRPr sz="1100">
              <a:solidFill>
                <a:schemeClr val="dk1"/>
              </a:solidFill>
              <a:highlight>
                <a:srgbClr val="FFF8F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8F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8F1"/>
                </a:highlight>
              </a:rPr>
              <a:t> a fact that has been verified</a:t>
            </a:r>
            <a:endParaRPr sz="1100">
              <a:solidFill>
                <a:schemeClr val="dk1"/>
              </a:solidFill>
              <a:highlight>
                <a:srgbClr val="FFF8F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8F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75" name="Shape 175"/>
          <p:cNvSpPr/>
          <p:nvPr/>
        </p:nvSpPr>
        <p:spPr>
          <a:xfrm>
            <a:off x="2278500" y="5016925"/>
            <a:ext cx="150900" cy="16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278500" y="5307675"/>
            <a:ext cx="150900" cy="161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278500" y="5598425"/>
            <a:ext cx="150900" cy="161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278500" y="5889175"/>
            <a:ext cx="150900" cy="161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1094100" y="4898725"/>
            <a:ext cx="1128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Price </a:t>
            </a:r>
            <a:endParaRPr sz="1200"/>
          </a:p>
        </p:txBody>
      </p:sp>
      <p:sp>
        <p:nvSpPr>
          <p:cNvPr id="180" name="Shape 180"/>
          <p:cNvSpPr txBox="1"/>
          <p:nvPr/>
        </p:nvSpPr>
        <p:spPr>
          <a:xfrm>
            <a:off x="1094100" y="5212775"/>
            <a:ext cx="1128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Money</a:t>
            </a:r>
            <a:r>
              <a:rPr lang="en" sz="1200"/>
              <a:t>  </a:t>
            </a:r>
            <a:endParaRPr sz="1200"/>
          </a:p>
        </p:txBody>
      </p:sp>
      <p:sp>
        <p:nvSpPr>
          <p:cNvPr id="181" name="Shape 181"/>
          <p:cNvSpPr txBox="1"/>
          <p:nvPr/>
        </p:nvSpPr>
        <p:spPr>
          <a:xfrm>
            <a:off x="1094100" y="5521425"/>
            <a:ext cx="1128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Truth </a:t>
            </a:r>
            <a:endParaRPr sz="1200"/>
          </a:p>
        </p:txBody>
      </p:sp>
      <p:sp>
        <p:nvSpPr>
          <p:cNvPr id="182" name="Shape 182"/>
          <p:cNvSpPr txBox="1"/>
          <p:nvPr/>
        </p:nvSpPr>
        <p:spPr>
          <a:xfrm>
            <a:off x="1094100" y="5830075"/>
            <a:ext cx="1128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</a:t>
            </a:r>
            <a:endParaRPr sz="1200"/>
          </a:p>
        </p:txBody>
      </p:sp>
      <p:sp>
        <p:nvSpPr>
          <p:cNvPr id="183" name="Shape 183"/>
          <p:cNvSpPr/>
          <p:nvPr/>
        </p:nvSpPr>
        <p:spPr>
          <a:xfrm>
            <a:off x="991525" y="4816100"/>
            <a:ext cx="1685700" cy="143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