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3" r:id="rId3"/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2" type="sldNum"/>
          </p:nvPr>
        </p:nvSpPr>
        <p:spPr>
          <a:xfrm>
            <a:off x="3881207" y="8686471"/>
            <a:ext cx="29724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200"/>
              <a:t>‹#›</a:t>
            </a:fld>
            <a:endParaRPr sz="1200"/>
          </a:p>
        </p:txBody>
      </p:sp>
      <p:sp>
        <p:nvSpPr>
          <p:cNvPr id="190" name="Shape 190"/>
          <p:cNvSpPr/>
          <p:nvPr>
            <p:ph idx="2" type="sldImg"/>
          </p:nvPr>
        </p:nvSpPr>
        <p:spPr>
          <a:xfrm>
            <a:off x="1004039" y="695135"/>
            <a:ext cx="4844100" cy="3424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512" y="4343235"/>
            <a:ext cx="5482500" cy="41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 txBox="1"/>
          <p:nvPr>
            <p:ph idx="3" type="sldNum"/>
          </p:nvPr>
        </p:nvSpPr>
        <p:spPr>
          <a:xfrm>
            <a:off x="3881207" y="8686471"/>
            <a:ext cx="29724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" sz="1200"/>
              <a:t>‹#›</a:t>
            </a:fld>
            <a:endParaRPr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2" type="sldNum"/>
          </p:nvPr>
        </p:nvSpPr>
        <p:spPr>
          <a:xfrm>
            <a:off x="3881207" y="8686471"/>
            <a:ext cx="29724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200"/>
              <a:t>‹#›</a:t>
            </a:fld>
            <a:endParaRPr sz="1200"/>
          </a:p>
        </p:txBody>
      </p:sp>
      <p:sp>
        <p:nvSpPr>
          <p:cNvPr id="198" name="Shape 198"/>
          <p:cNvSpPr/>
          <p:nvPr>
            <p:ph idx="2" type="sldImg"/>
          </p:nvPr>
        </p:nvSpPr>
        <p:spPr>
          <a:xfrm>
            <a:off x="1004039" y="695135"/>
            <a:ext cx="4844100" cy="3424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512" y="4343235"/>
            <a:ext cx="5482500" cy="41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 txBox="1"/>
          <p:nvPr>
            <p:ph idx="3" type="sldNum"/>
          </p:nvPr>
        </p:nvSpPr>
        <p:spPr>
          <a:xfrm>
            <a:off x="3881207" y="8686471"/>
            <a:ext cx="29724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" sz="1200"/>
              <a:t>‹#›</a:t>
            </a:fld>
            <a:endParaRPr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idx="12" type="sldNum"/>
          </p:nvPr>
        </p:nvSpPr>
        <p:spPr>
          <a:xfrm>
            <a:off x="3881207" y="8686471"/>
            <a:ext cx="29724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200"/>
              <a:t>‹#›</a:t>
            </a:fld>
            <a:endParaRPr sz="1200"/>
          </a:p>
        </p:txBody>
      </p:sp>
      <p:sp>
        <p:nvSpPr>
          <p:cNvPr id="206" name="Shape 206"/>
          <p:cNvSpPr/>
          <p:nvPr>
            <p:ph idx="2" type="sldImg"/>
          </p:nvPr>
        </p:nvSpPr>
        <p:spPr>
          <a:xfrm>
            <a:off x="1004039" y="695135"/>
            <a:ext cx="4844100" cy="3424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512" y="4343235"/>
            <a:ext cx="5482500" cy="41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08" name="Shape 208"/>
          <p:cNvSpPr txBox="1"/>
          <p:nvPr>
            <p:ph idx="3" type="sldNum"/>
          </p:nvPr>
        </p:nvSpPr>
        <p:spPr>
          <a:xfrm>
            <a:off x="3881207" y="8686471"/>
            <a:ext cx="29724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" sz="1200"/>
              <a:t>‹#›</a:t>
            </a:fld>
            <a:endParaRPr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3881207" y="8686471"/>
            <a:ext cx="29724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200"/>
              <a:t>‹#›</a:t>
            </a:fld>
            <a:endParaRPr sz="1200"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004039" y="695135"/>
            <a:ext cx="4844100" cy="3424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512" y="4343235"/>
            <a:ext cx="5482500" cy="41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>
            <p:ph idx="3" type="sldNum"/>
          </p:nvPr>
        </p:nvSpPr>
        <p:spPr>
          <a:xfrm>
            <a:off x="3881207" y="8686471"/>
            <a:ext cx="29724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" sz="1200"/>
              <a:t>‹#›</a:t>
            </a:fld>
            <a:endParaRPr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2" type="sldNum"/>
          </p:nvPr>
        </p:nvSpPr>
        <p:spPr>
          <a:xfrm>
            <a:off x="3881207" y="8686471"/>
            <a:ext cx="29724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200"/>
              <a:t>‹#›</a:t>
            </a:fld>
            <a:endParaRPr sz="1200"/>
          </a:p>
        </p:txBody>
      </p:sp>
      <p:sp>
        <p:nvSpPr>
          <p:cNvPr id="90" name="Shape 90"/>
          <p:cNvSpPr/>
          <p:nvPr>
            <p:ph idx="2" type="sldImg"/>
          </p:nvPr>
        </p:nvSpPr>
        <p:spPr>
          <a:xfrm>
            <a:off x="1004039" y="695135"/>
            <a:ext cx="4844100" cy="3424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512" y="4343235"/>
            <a:ext cx="5482500" cy="41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92" name="Shape 92"/>
          <p:cNvSpPr txBox="1"/>
          <p:nvPr>
            <p:ph idx="3" type="sldNum"/>
          </p:nvPr>
        </p:nvSpPr>
        <p:spPr>
          <a:xfrm>
            <a:off x="3881207" y="8686471"/>
            <a:ext cx="29724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" sz="1200"/>
              <a:t>‹#›</a:t>
            </a:fld>
            <a:endParaRPr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2" type="sldNum"/>
          </p:nvPr>
        </p:nvSpPr>
        <p:spPr>
          <a:xfrm>
            <a:off x="3881207" y="8686471"/>
            <a:ext cx="29724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200"/>
              <a:t>‹#›</a:t>
            </a:fld>
            <a:endParaRPr sz="1200"/>
          </a:p>
        </p:txBody>
      </p:sp>
      <p:sp>
        <p:nvSpPr>
          <p:cNvPr id="114" name="Shape 114"/>
          <p:cNvSpPr/>
          <p:nvPr>
            <p:ph idx="2" type="sldImg"/>
          </p:nvPr>
        </p:nvSpPr>
        <p:spPr>
          <a:xfrm>
            <a:off x="1004039" y="695135"/>
            <a:ext cx="4844100" cy="3424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512" y="4343235"/>
            <a:ext cx="5482500" cy="41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16" name="Shape 116"/>
          <p:cNvSpPr txBox="1"/>
          <p:nvPr>
            <p:ph idx="3" type="sldNum"/>
          </p:nvPr>
        </p:nvSpPr>
        <p:spPr>
          <a:xfrm>
            <a:off x="3881207" y="8686471"/>
            <a:ext cx="29724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" sz="1200"/>
              <a:t>‹#›</a:t>
            </a:fld>
            <a:endParaRPr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2" type="sldNum"/>
          </p:nvPr>
        </p:nvSpPr>
        <p:spPr>
          <a:xfrm>
            <a:off x="3881207" y="8686471"/>
            <a:ext cx="29724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200"/>
              <a:t>‹#›</a:t>
            </a:fld>
            <a:endParaRPr sz="1200"/>
          </a:p>
        </p:txBody>
      </p:sp>
      <p:sp>
        <p:nvSpPr>
          <p:cNvPr id="134" name="Shape 134"/>
          <p:cNvSpPr/>
          <p:nvPr>
            <p:ph idx="2" type="sldImg"/>
          </p:nvPr>
        </p:nvSpPr>
        <p:spPr>
          <a:xfrm>
            <a:off x="1004039" y="695135"/>
            <a:ext cx="4844100" cy="3424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512" y="4343235"/>
            <a:ext cx="5482500" cy="41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 txBox="1"/>
          <p:nvPr>
            <p:ph idx="3" type="sldNum"/>
          </p:nvPr>
        </p:nvSpPr>
        <p:spPr>
          <a:xfrm>
            <a:off x="3881207" y="8686471"/>
            <a:ext cx="29724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" sz="1200"/>
              <a:t>‹#›</a:t>
            </a:fld>
            <a:endParaRPr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2" type="sldNum"/>
          </p:nvPr>
        </p:nvSpPr>
        <p:spPr>
          <a:xfrm>
            <a:off x="3881207" y="8686471"/>
            <a:ext cx="29724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200"/>
              <a:t>‹#›</a:t>
            </a:fld>
            <a:endParaRPr sz="1200"/>
          </a:p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x="1004039" y="695135"/>
            <a:ext cx="4844100" cy="3424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512" y="4343235"/>
            <a:ext cx="5482500" cy="41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 txBox="1"/>
          <p:nvPr>
            <p:ph idx="3" type="sldNum"/>
          </p:nvPr>
        </p:nvSpPr>
        <p:spPr>
          <a:xfrm>
            <a:off x="3881207" y="8686471"/>
            <a:ext cx="29724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" sz="1200"/>
              <a:t>‹#›</a:t>
            </a:fld>
            <a:endParaRPr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2" type="sldNum"/>
          </p:nvPr>
        </p:nvSpPr>
        <p:spPr>
          <a:xfrm>
            <a:off x="3881207" y="8686471"/>
            <a:ext cx="29724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200"/>
              <a:t>‹#›</a:t>
            </a:fld>
            <a:endParaRPr sz="1200"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1004039" y="695135"/>
            <a:ext cx="4844100" cy="3424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512" y="4343235"/>
            <a:ext cx="5482500" cy="41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 txBox="1"/>
          <p:nvPr>
            <p:ph idx="3" type="sldNum"/>
          </p:nvPr>
        </p:nvSpPr>
        <p:spPr>
          <a:xfrm>
            <a:off x="3881207" y="8686471"/>
            <a:ext cx="29724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" sz="1200"/>
              <a:t>‹#›</a:t>
            </a:fld>
            <a:endParaRPr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2" type="sldNum"/>
          </p:nvPr>
        </p:nvSpPr>
        <p:spPr>
          <a:xfrm>
            <a:off x="3881207" y="8686471"/>
            <a:ext cx="29724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200"/>
              <a:t>‹#›</a:t>
            </a:fld>
            <a:endParaRPr sz="1200"/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1004039" y="695135"/>
            <a:ext cx="4844100" cy="3424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512" y="4343235"/>
            <a:ext cx="5482500" cy="41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65" name="Shape 165"/>
          <p:cNvSpPr txBox="1"/>
          <p:nvPr>
            <p:ph idx="3" type="sldNum"/>
          </p:nvPr>
        </p:nvSpPr>
        <p:spPr>
          <a:xfrm>
            <a:off x="3881207" y="8686471"/>
            <a:ext cx="29724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350" lIns="81350" spcFirstLastPara="1" rIns="81350" wrap="square" tIns="813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" sz="1200"/>
              <a:t>‹#›</a:t>
            </a:fld>
            <a:endParaRPr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ext" type="tx">
  <p:cSld name="TITLE_AND_BOD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56480" y="273629"/>
            <a:ext cx="82266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2925" lIns="82925" spcFirstLastPara="1" rIns="82925" wrap="square" tIns="82925"/>
          <a:lstStyle>
            <a:lvl1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54000" lvl="1" marL="6731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15900" lvl="2" marL="10414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03200" lvl="3" marL="14478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03200" lvl="4" marL="18669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15900" lvl="5" marL="22860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03200" lvl="6" marL="31115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03200" lvl="7" marL="43561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15900" lvl="8" marL="60198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456480" y="1604328"/>
            <a:ext cx="8226600" cy="45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82925" lIns="82925" spcFirstLastPara="1" rIns="82925" wrap="square" tIns="82925"/>
          <a:lstStyle>
            <a:lvl1pPr indent="-228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456480" y="6247376"/>
            <a:ext cx="21282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82925" lIns="82925" spcFirstLastPara="1" rIns="82925" wrap="square" tIns="82925"/>
          <a:lstStyle>
            <a:lvl1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54000" lvl="1" marL="6731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15900" lvl="2" marL="1041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03200" lvl="3" marL="1447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03200" lvl="4" marL="18669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15900" lvl="5" marL="2286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03200" lvl="6" marL="31115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03200" lvl="7" marL="43561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15900" lvl="8" marL="6019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3127680" y="6247376"/>
            <a:ext cx="28974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82925" lIns="82925" spcFirstLastPara="1" rIns="82925" wrap="square" tIns="82925"/>
          <a:lstStyle>
            <a:lvl1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54000" lvl="1" marL="6731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15900" lvl="2" marL="1041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03200" lvl="3" marL="1447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03200" lvl="4" marL="18669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15900" lvl="5" marL="2286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03200" lvl="6" marL="31115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03200" lvl="7" marL="43561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15900" lvl="8" marL="6019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6556319" y="6247376"/>
            <a:ext cx="21282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10" type="dt"/>
          </p:nvPr>
        </p:nvSpPr>
        <p:spPr>
          <a:xfrm>
            <a:off x="456480" y="6247376"/>
            <a:ext cx="21255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82925" lIns="82925" spcFirstLastPara="1" rIns="82925" wrap="square" tIns="82925"/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54000" lvl="1" marL="6731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15900" lvl="2" marL="1041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03200" lvl="3" marL="1447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03200" lvl="4" marL="18669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15900" lvl="5" marL="2286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03200" lvl="6" marL="31115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03200" lvl="7" marL="43561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15900" lvl="8" marL="6019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3127680" y="6247376"/>
            <a:ext cx="2894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82925" lIns="82925" spcFirstLastPara="1" rIns="82925" wrap="square" tIns="82925"/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54000" lvl="1" marL="6731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15900" lvl="2" marL="1041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03200" lvl="3" marL="1447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03200" lvl="4" marL="18669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15900" lvl="5" marL="2286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03200" lvl="6" marL="31115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03200" lvl="7" marL="43561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15900" lvl="8" marL="6019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6556319" y="6247376"/>
            <a:ext cx="21255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layout with centered title and subtitle placeholders" type="title">
  <p:cSld name="TITL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622080" y="1932683"/>
            <a:ext cx="7050300" cy="13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2925" lIns="82925" spcFirstLastPara="1" rIns="82925" wrap="square" tIns="82925"/>
          <a:lstStyle>
            <a:lvl1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54000" lvl="1" marL="6731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15900" lvl="2" marL="10414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03200" lvl="3" marL="14478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03200" lvl="4" marL="18669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15900" lvl="5" marL="22860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03200" lvl="6" marL="31115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03200" lvl="7" marL="43561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15900" lvl="8" marL="60198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1244160" y="3525490"/>
            <a:ext cx="58062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82925" lIns="82925" spcFirstLastPara="1" rIns="82925" wrap="square" tIns="82925"/>
          <a:lstStyle>
            <a:lvl1pPr indent="-304800" lvl="0" marL="304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b="0" i="0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54000" lvl="1" marL="673100" marR="0" rtl="0" algn="l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15900" lvl="2" marL="1041400" marR="0" rtl="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03200" lvl="3" marL="1447800" marR="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03200" lvl="4" marL="1866900" marR="0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15900" lvl="5" marL="22860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03200" lvl="6" marL="31115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03200" lvl="7" marL="43561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15900" lvl="8" marL="6019800" marR="0" rtl="0" algn="l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456480" y="6247376"/>
            <a:ext cx="21282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82925" lIns="82925" spcFirstLastPara="1" rIns="82925" wrap="square" tIns="82925"/>
          <a:lstStyle>
            <a:lvl1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54000" lvl="1" marL="6731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15900" lvl="2" marL="1041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03200" lvl="3" marL="1447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03200" lvl="4" marL="18669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15900" lvl="5" marL="2286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03200" lvl="6" marL="31115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03200" lvl="7" marL="43561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15900" lvl="8" marL="6019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127680" y="6247376"/>
            <a:ext cx="28974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82925" lIns="82925" spcFirstLastPara="1" rIns="82925" wrap="square" tIns="82925"/>
          <a:lstStyle>
            <a:lvl1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54000" lvl="1" marL="6731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15900" lvl="2" marL="1041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03200" lvl="3" marL="1447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03200" lvl="4" marL="18669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15900" lvl="5" marL="2286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03200" lvl="6" marL="31115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03200" lvl="7" marL="43561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15900" lvl="8" marL="6019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556319" y="6247376"/>
            <a:ext cx="21282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_AND_BODY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172" y="273352"/>
            <a:ext cx="82287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2925" lIns="82925" spcFirstLastPara="1" rIns="82925" wrap="square" tIns="829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 b="0" i="0" sz="1600" u="none" cap="none" strike="noStrike"/>
            </a:lvl9pPr>
          </a:lstStyle>
          <a:p/>
        </p:txBody>
      </p:sp>
      <p:sp>
        <p:nvSpPr>
          <p:cNvPr id="74" name="Shape 74"/>
          <p:cNvSpPr txBox="1"/>
          <p:nvPr>
            <p:ph idx="1" type="subTitle"/>
          </p:nvPr>
        </p:nvSpPr>
        <p:spPr>
          <a:xfrm>
            <a:off x="457172" y="1604841"/>
            <a:ext cx="8228700" cy="39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2925" lIns="82925" spcFirstLastPara="1" rIns="82925" wrap="square" tIns="829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2900"/>
              <a:buNone/>
              <a:defRPr b="0" i="0" sz="1600" u="none" cap="none" strike="noStrike"/>
            </a:lvl1pPr>
            <a:lvl2pPr indent="0" lvl="1" marL="419100" marR="0" rtl="0" algn="l">
              <a:spcBef>
                <a:spcPts val="1300"/>
              </a:spcBef>
              <a:spcAft>
                <a:spcPts val="0"/>
              </a:spcAft>
              <a:buSzPts val="2500"/>
              <a:buNone/>
              <a:defRPr b="0" i="0" sz="1600" u="none" cap="none" strike="noStrike"/>
            </a:lvl2pPr>
            <a:lvl3pPr indent="0" lvl="2" marL="825500" marR="0" rtl="0" algn="l">
              <a:spcBef>
                <a:spcPts val="1000"/>
              </a:spcBef>
              <a:spcAft>
                <a:spcPts val="0"/>
              </a:spcAft>
              <a:buSzPts val="2200"/>
              <a:buNone/>
              <a:defRPr b="0" i="0" sz="1600" u="none" cap="none" strike="noStrike"/>
            </a:lvl3pPr>
            <a:lvl4pPr indent="0" lvl="3" marL="1244600" marR="0" rtl="0" algn="l">
              <a:spcBef>
                <a:spcPts val="700"/>
              </a:spcBef>
              <a:spcAft>
                <a:spcPts val="0"/>
              </a:spcAft>
              <a:buSzPts val="1800"/>
              <a:buNone/>
              <a:defRPr b="0" i="0" sz="1600" u="none" cap="none" strike="noStrike"/>
            </a:lvl4pPr>
            <a:lvl5pPr indent="0" lvl="4" marL="1663700" marR="0" rtl="0" algn="l">
              <a:spcBef>
                <a:spcPts val="500"/>
              </a:spcBef>
              <a:spcAft>
                <a:spcPts val="0"/>
              </a:spcAft>
              <a:buSzPts val="1800"/>
              <a:buNone/>
              <a:defRPr b="0" i="0" sz="1600" u="none" cap="none" strike="noStrike"/>
            </a:lvl5pPr>
            <a:lvl6pPr indent="0" lvl="5" marL="2070100" marR="0" rtl="0" algn="l">
              <a:spcBef>
                <a:spcPts val="200"/>
              </a:spcBef>
              <a:spcAft>
                <a:spcPts val="0"/>
              </a:spcAft>
              <a:buSzPts val="1800"/>
              <a:buNone/>
              <a:defRPr b="0" i="0" sz="1600" u="none" cap="none" strike="noStrike"/>
            </a:lvl6pPr>
            <a:lvl7pPr indent="0" lvl="6" marL="2489200" marR="0" rtl="0" algn="l">
              <a:spcBef>
                <a:spcPts val="200"/>
              </a:spcBef>
              <a:spcAft>
                <a:spcPts val="0"/>
              </a:spcAft>
              <a:buSzPts val="1800"/>
              <a:buNone/>
              <a:defRPr b="0" i="0" sz="1600" u="none" cap="none" strike="noStrike"/>
            </a:lvl7pPr>
            <a:lvl8pPr indent="0" lvl="7" marL="2908300" marR="0" rtl="0" algn="l">
              <a:spcBef>
                <a:spcPts val="200"/>
              </a:spcBef>
              <a:spcAft>
                <a:spcPts val="0"/>
              </a:spcAft>
              <a:buSzPts val="1800"/>
              <a:buNone/>
              <a:defRPr b="0" i="0" sz="1600" u="none" cap="none" strike="noStrike"/>
            </a:lvl8pPr>
            <a:lvl9pPr indent="0" lvl="8" marL="3314700" marR="0" rtl="0" algn="l">
              <a:spcBef>
                <a:spcPts val="200"/>
              </a:spcBef>
              <a:spcAft>
                <a:spcPts val="200"/>
              </a:spcAft>
              <a:buSzPts val="1800"/>
              <a:buNone/>
              <a:defRPr b="0" i="0" sz="16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6480" y="273629"/>
            <a:ext cx="82239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2925" lIns="82925" spcFirstLastPara="1" rIns="82925" wrap="square" tIns="82925"/>
          <a:lstStyle>
            <a:lvl1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54000" lvl="1" marL="6731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15900" lvl="2" marL="10414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03200" lvl="3" marL="14478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03200" lvl="4" marL="18669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15900" lvl="5" marL="22860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03200" lvl="6" marL="31115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03200" lvl="7" marL="43561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15900" lvl="8" marL="601980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6480" y="1604328"/>
            <a:ext cx="8223900" cy="45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82925" lIns="82925" spcFirstLastPara="1" rIns="82925" wrap="square" tIns="82925"/>
          <a:lstStyle>
            <a:lvl1pPr indent="-41275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Char char="●"/>
              <a:defRPr b="0" i="0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7350" lvl="1" marL="914400" marR="0" rtl="0" algn="l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○"/>
              <a:def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8300" lvl="2" marL="1371600" marR="0" rtl="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■"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456480" y="6247376"/>
            <a:ext cx="21255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82925" lIns="82925" spcFirstLastPara="1" rIns="82925" wrap="square" tIns="82925"/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54000" lvl="1" marL="6731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15900" lvl="2" marL="1041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03200" lvl="3" marL="1447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03200" lvl="4" marL="18669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15900" lvl="5" marL="2286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03200" lvl="6" marL="31115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03200" lvl="7" marL="43561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15900" lvl="8" marL="6019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127680" y="6247376"/>
            <a:ext cx="2894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82925" lIns="82925" spcFirstLastPara="1" rIns="82925" wrap="square" tIns="82925"/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54000" lvl="1" marL="6731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15900" lvl="2" marL="1041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03200" lvl="3" marL="1447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03200" lvl="4" marL="18669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15900" lvl="5" marL="22860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03200" lvl="6" marL="31115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03200" lvl="7" marL="43561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15900" lvl="8" marL="60198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556319" y="6247376"/>
            <a:ext cx="21255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ctrTitle"/>
          </p:nvPr>
        </p:nvSpPr>
        <p:spPr>
          <a:xfrm>
            <a:off x="311700" y="2726673"/>
            <a:ext cx="8520600" cy="207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of Concept 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Rhyme Detection v.1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ctrTitle"/>
          </p:nvPr>
        </p:nvSpPr>
        <p:spPr>
          <a:xfrm>
            <a:off x="311700" y="2082201"/>
            <a:ext cx="8520600" cy="271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Rhyme Game #2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456480" y="273629"/>
            <a:ext cx="8226600" cy="1143600"/>
          </a:xfrm>
          <a:prstGeom prst="rect">
            <a:avLst/>
          </a:prstGeom>
        </p:spPr>
        <p:txBody>
          <a:bodyPr anchorCtr="0" anchor="ctr" bIns="82925" lIns="82925" spcFirstLastPara="1" rIns="82925" wrap="square" tIns="829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SYSTEM REQUIREMENTS</a:t>
            </a:r>
            <a:endParaRPr sz="3600"/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458680" y="1417228"/>
            <a:ext cx="8226600" cy="4524900"/>
          </a:xfrm>
          <a:prstGeom prst="rect">
            <a:avLst/>
          </a:prstGeom>
        </p:spPr>
        <p:txBody>
          <a:bodyPr anchorCtr="0" anchor="t" bIns="82925" lIns="82925" spcFirstLastPara="1" rIns="82925" wrap="square" tIns="82925">
            <a:noAutofit/>
          </a:bodyPr>
          <a:lstStyle/>
          <a:p>
            <a:pPr indent="-304800" lvl="0" marL="3048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Input to the game is a song’s complete lyrics.  The system:-</a:t>
            </a:r>
            <a:endParaRPr sz="2400"/>
          </a:p>
          <a:p>
            <a:pPr indent="-368300" lvl="0" marL="419100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Creates a concordance from the input song</a:t>
            </a:r>
            <a:endParaRPr sz="2400"/>
          </a:p>
          <a:p>
            <a:pPr indent="-368300" lvl="0" marL="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Removes ‘stop words’ from the concordance</a:t>
            </a:r>
            <a:endParaRPr sz="2400"/>
          </a:p>
          <a:p>
            <a:pPr indent="-368300" lvl="0" marL="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Creates set of rhyming words </a:t>
            </a:r>
            <a:endParaRPr sz="2400"/>
          </a:p>
          <a:p>
            <a:pPr indent="0" lvl="0" marL="0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2400"/>
              <a:t>Requirements </a:t>
            </a:r>
            <a:endParaRPr sz="2400"/>
          </a:p>
          <a:p>
            <a:pPr indent="-381000" lvl="0" marL="457200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Music video </a:t>
            </a:r>
            <a:endParaRPr sz="2400"/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Display of text (game rules, word prompts)</a:t>
            </a:r>
            <a:endParaRPr sz="2400"/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Player input - type words</a:t>
            </a:r>
            <a:endParaRPr sz="2400"/>
          </a:p>
          <a:p>
            <a:pPr indent="0" lvl="0" marL="0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04800" lvl="0" marL="304800" rtl="0">
              <a:spcBef>
                <a:spcPts val="1300"/>
              </a:spcBef>
              <a:spcAft>
                <a:spcPts val="13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456480" y="273629"/>
            <a:ext cx="8226600" cy="1143600"/>
          </a:xfrm>
          <a:prstGeom prst="rect">
            <a:avLst/>
          </a:prstGeom>
        </p:spPr>
        <p:txBody>
          <a:bodyPr anchorCtr="0" anchor="ctr" bIns="82925" lIns="82925" spcFirstLastPara="1" rIns="82925" wrap="square" tIns="829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USER INTERACTION</a:t>
            </a:r>
            <a:endParaRPr sz="3600"/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458680" y="1417228"/>
            <a:ext cx="8226600" cy="4524900"/>
          </a:xfrm>
          <a:prstGeom prst="rect">
            <a:avLst/>
          </a:prstGeom>
        </p:spPr>
        <p:txBody>
          <a:bodyPr anchorCtr="0" anchor="t" bIns="82925" lIns="82925" spcFirstLastPara="1" rIns="82925" wrap="square" tIns="82925">
            <a:noAutofit/>
          </a:bodyPr>
          <a:lstStyle/>
          <a:p>
            <a:pPr indent="-304800" lvl="0" marL="3048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As the video plays (or after the video has ended)</a:t>
            </a:r>
            <a:endParaRPr sz="2400"/>
          </a:p>
          <a:p>
            <a:pPr indent="0" lvl="0" marL="0" rtl="0"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1300"/>
              </a:spcBef>
              <a:spcAft>
                <a:spcPts val="0"/>
              </a:spcAft>
              <a:buNone/>
            </a:pPr>
            <a:r>
              <a:rPr lang="en" sz="2400"/>
              <a:t>User is shown a word </a:t>
            </a:r>
            <a:endParaRPr sz="2400"/>
          </a:p>
          <a:p>
            <a:pPr indent="0" lvl="0" marL="0" rtl="0">
              <a:spcBef>
                <a:spcPts val="1300"/>
              </a:spcBef>
              <a:spcAft>
                <a:spcPts val="0"/>
              </a:spcAft>
              <a:buNone/>
            </a:pPr>
            <a:r>
              <a:rPr lang="en" sz="2400"/>
              <a:t>The word rhymes with one or more words in the song.</a:t>
            </a:r>
            <a:endParaRPr sz="2400"/>
          </a:p>
          <a:p>
            <a:pPr indent="0" lvl="0" marL="0" rtl="0">
              <a:spcBef>
                <a:spcPts val="1300"/>
              </a:spcBef>
              <a:spcAft>
                <a:spcPts val="0"/>
              </a:spcAft>
              <a:buNone/>
            </a:pPr>
            <a:r>
              <a:rPr lang="en" sz="2400"/>
              <a:t>User types word(s) in the song that rhyme with the word </a:t>
            </a:r>
            <a:endParaRPr sz="2400"/>
          </a:p>
          <a:p>
            <a:pPr indent="0" lvl="0" marL="0" rtl="0">
              <a:spcBef>
                <a:spcPts val="1300"/>
              </a:spcBef>
              <a:spcAft>
                <a:spcPts val="0"/>
              </a:spcAft>
              <a:buNone/>
            </a:pPr>
            <a:r>
              <a:rPr lang="en" sz="2400"/>
              <a:t>User scores point for correct matches (rhyming words contained in the song lyrics)</a:t>
            </a:r>
            <a:endParaRPr sz="2400"/>
          </a:p>
          <a:p>
            <a:pPr indent="-304800" lvl="0" marL="304800" rtl="0"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04800" lvl="0" marL="304800" rtl="0"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>
              <a:spcBef>
                <a:spcPts val="1300"/>
              </a:spcBef>
              <a:spcAft>
                <a:spcPts val="13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388" y="1351775"/>
            <a:ext cx="2147137" cy="12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 txBox="1"/>
          <p:nvPr>
            <p:ph type="title"/>
          </p:nvPr>
        </p:nvSpPr>
        <p:spPr>
          <a:xfrm>
            <a:off x="456469" y="0"/>
            <a:ext cx="8226600" cy="739200"/>
          </a:xfrm>
          <a:prstGeom prst="rect">
            <a:avLst/>
          </a:prstGeom>
        </p:spPr>
        <p:txBody>
          <a:bodyPr anchorCtr="0" anchor="ctr" bIns="82925" lIns="82925" spcFirstLastPara="1" rIns="82925" wrap="square" tIns="829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Rhyme Game #2 </a:t>
            </a:r>
            <a:endParaRPr sz="3300"/>
          </a:p>
        </p:txBody>
      </p:sp>
      <p:sp>
        <p:nvSpPr>
          <p:cNvPr id="212" name="Shape 212"/>
          <p:cNvSpPr/>
          <p:nvPr/>
        </p:nvSpPr>
        <p:spPr>
          <a:xfrm>
            <a:off x="456475" y="839850"/>
            <a:ext cx="3483900" cy="579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2925" lIns="82925" spcFirstLastPara="1" rIns="82925" wrap="square" tIns="829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 txBox="1"/>
          <p:nvPr/>
        </p:nvSpPr>
        <p:spPr>
          <a:xfrm>
            <a:off x="456469" y="839846"/>
            <a:ext cx="3483900" cy="3996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41450" lIns="82925" spcFirstLastPara="1" rIns="82925" wrap="square" tIns="41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Jessie J - Price Tag </a:t>
            </a:r>
            <a:endParaRPr b="1" i="0" sz="1300" u="none" cap="none" strike="noStrike">
              <a:solidFill>
                <a:srgbClr val="000000"/>
              </a:solidFill>
            </a:endParaRPr>
          </a:p>
        </p:txBody>
      </p:sp>
      <p:sp>
        <p:nvSpPr>
          <p:cNvPr id="214" name="Shape 214"/>
          <p:cNvSpPr txBox="1"/>
          <p:nvPr/>
        </p:nvSpPr>
        <p:spPr>
          <a:xfrm>
            <a:off x="727525" y="2844700"/>
            <a:ext cx="2445300" cy="1202400"/>
          </a:xfrm>
          <a:prstGeom prst="rect">
            <a:avLst/>
          </a:prstGeom>
          <a:solidFill>
            <a:srgbClr val="C1FEEF"/>
          </a:solidFill>
          <a:ln>
            <a:noFill/>
          </a:ln>
        </p:spPr>
        <p:txBody>
          <a:bodyPr anchorCtr="0" anchor="t" bIns="41450" lIns="82925" spcFirstLastPara="1" rIns="82925" wrap="square" tIns="4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" sz="1300"/>
              <a:t>Listen to the song</a:t>
            </a:r>
            <a:endParaRPr b="1"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" sz="1300"/>
              <a:t>Type the words you hear that rhyme with…</a:t>
            </a:r>
            <a:r>
              <a:rPr b="1" lang="en" sz="1600">
                <a:solidFill>
                  <a:srgbClr val="FF0000"/>
                </a:solidFill>
              </a:rPr>
              <a:t>”So”  </a:t>
            </a:r>
            <a:r>
              <a:rPr b="1" lang="en" sz="1300"/>
              <a:t>  </a:t>
            </a:r>
            <a:endParaRPr b="1" i="0" sz="1300" u="none" cap="none" strike="noStrike">
              <a:solidFill>
                <a:srgbClr val="000000"/>
              </a:solidFill>
            </a:endParaRPr>
          </a:p>
        </p:txBody>
      </p:sp>
      <p:sp>
        <p:nvSpPr>
          <p:cNvPr id="215" name="Shape 215"/>
          <p:cNvSpPr txBox="1"/>
          <p:nvPr/>
        </p:nvSpPr>
        <p:spPr>
          <a:xfrm>
            <a:off x="1890950" y="6165625"/>
            <a:ext cx="6999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82925" lIns="82925" spcFirstLastPara="1" rIns="82925" wrap="square" tIns="829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</a:t>
            </a:r>
            <a:endParaRPr sz="1300"/>
          </a:p>
        </p:txBody>
      </p:sp>
      <p:sp>
        <p:nvSpPr>
          <p:cNvPr id="216" name="Shape 216"/>
          <p:cNvSpPr/>
          <p:nvPr/>
        </p:nvSpPr>
        <p:spPr>
          <a:xfrm rot="5398375">
            <a:off x="1603693" y="1709086"/>
            <a:ext cx="634500" cy="4878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 txBox="1"/>
          <p:nvPr/>
        </p:nvSpPr>
        <p:spPr>
          <a:xfrm>
            <a:off x="696000" y="4581825"/>
            <a:ext cx="2724600" cy="1542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82925" lIns="82925" spcFirstLastPara="1" rIns="82925" wrap="square" tIns="829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100">
              <a:solidFill>
                <a:srgbClr val="CCCCCC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300"/>
          </a:p>
        </p:txBody>
      </p:sp>
      <p:sp>
        <p:nvSpPr>
          <p:cNvPr id="218" name="Shape 218"/>
          <p:cNvSpPr txBox="1"/>
          <p:nvPr/>
        </p:nvSpPr>
        <p:spPr>
          <a:xfrm>
            <a:off x="755900" y="4621575"/>
            <a:ext cx="23301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Enter text...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56480" y="273629"/>
            <a:ext cx="8226600" cy="1143600"/>
          </a:xfrm>
          <a:prstGeom prst="rect">
            <a:avLst/>
          </a:prstGeom>
        </p:spPr>
        <p:txBody>
          <a:bodyPr anchorCtr="0" anchor="ctr" bIns="82925" lIns="82925" spcFirstLastPara="1" rIns="82925" wrap="square" tIns="829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BACKGROUND</a:t>
            </a:r>
            <a:endParaRPr sz="3600"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58680" y="1417228"/>
            <a:ext cx="8226600" cy="4524900"/>
          </a:xfrm>
          <a:prstGeom prst="rect">
            <a:avLst/>
          </a:prstGeom>
        </p:spPr>
        <p:txBody>
          <a:bodyPr anchorCtr="0" anchor="t" bIns="82925" lIns="82925" spcFirstLastPara="1" rIns="82925" wrap="square" tIns="829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 following games for the PopChat project are intended as proof of concept.  </a:t>
            </a:r>
            <a:endParaRPr sz="2400"/>
          </a:p>
          <a:p>
            <a:pPr indent="0" lvl="0" marL="0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2400"/>
              <a:t>At this stage User Interface is not critical and has been kept as simple as possible.</a:t>
            </a:r>
            <a:endParaRPr sz="2400"/>
          </a:p>
          <a:p>
            <a:pPr indent="0" lvl="0" marL="0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2400"/>
              <a:t>User </a:t>
            </a:r>
            <a:endParaRPr sz="2400"/>
          </a:p>
          <a:p>
            <a:pPr indent="-304800" lvl="0" marL="304800" rtl="0">
              <a:spcBef>
                <a:spcPts val="1300"/>
              </a:spcBef>
              <a:spcAft>
                <a:spcPts val="13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/>
        </p:nvSpPr>
        <p:spPr>
          <a:xfrm>
            <a:off x="979600" y="1425725"/>
            <a:ext cx="1978500" cy="10545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82925" lIns="82925" spcFirstLastPara="1" rIns="82925" wrap="square" tIns="829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100">
              <a:solidFill>
                <a:srgbClr val="CCCCCC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300"/>
          </a:p>
        </p:txBody>
      </p:sp>
      <p:sp>
        <p:nvSpPr>
          <p:cNvPr id="95" name="Shape 95"/>
          <p:cNvSpPr txBox="1"/>
          <p:nvPr>
            <p:ph type="title"/>
          </p:nvPr>
        </p:nvSpPr>
        <p:spPr>
          <a:xfrm>
            <a:off x="456469" y="0"/>
            <a:ext cx="8226600" cy="739200"/>
          </a:xfrm>
          <a:prstGeom prst="rect">
            <a:avLst/>
          </a:prstGeom>
        </p:spPr>
        <p:txBody>
          <a:bodyPr anchorCtr="0" anchor="ctr" bIns="82925" lIns="82925" spcFirstLastPara="1" rIns="82925" wrap="square" tIns="829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INTERFACE</a:t>
            </a:r>
            <a:r>
              <a:rPr lang="en" sz="3300"/>
              <a:t> </a:t>
            </a:r>
            <a:endParaRPr sz="3300"/>
          </a:p>
        </p:txBody>
      </p:sp>
      <p:sp>
        <p:nvSpPr>
          <p:cNvPr id="96" name="Shape 96"/>
          <p:cNvSpPr/>
          <p:nvPr/>
        </p:nvSpPr>
        <p:spPr>
          <a:xfrm>
            <a:off x="456475" y="839850"/>
            <a:ext cx="3483900" cy="579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2925" lIns="82925" spcFirstLastPara="1" rIns="82925" wrap="square" tIns="829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456469" y="839846"/>
            <a:ext cx="3483900" cy="3996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41450" lIns="82925" spcFirstLastPara="1" rIns="82925" wrap="square" tIns="41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Artist - Song Title</a:t>
            </a:r>
            <a:endParaRPr b="1" i="0" sz="1300" u="none" cap="none" strike="noStrike">
              <a:solidFill>
                <a:srgbClr val="000000"/>
              </a:solidFill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847400" y="2824825"/>
            <a:ext cx="2556900" cy="1202400"/>
          </a:xfrm>
          <a:prstGeom prst="rect">
            <a:avLst/>
          </a:prstGeom>
          <a:solidFill>
            <a:srgbClr val="C1FEEF"/>
          </a:solidFill>
          <a:ln>
            <a:noFill/>
          </a:ln>
        </p:spPr>
        <p:txBody>
          <a:bodyPr anchorCtr="0" anchor="t" bIns="41450" lIns="82925" spcFirstLastPara="1" rIns="82925" wrap="square" tIns="4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" sz="1300"/>
              <a:t>Game instructions</a:t>
            </a:r>
            <a:endParaRPr b="1"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" sz="1300"/>
              <a:t>Anchor word(s) prompt</a:t>
            </a:r>
            <a:r>
              <a:rPr b="1" lang="en" sz="1600"/>
              <a:t> </a:t>
            </a:r>
            <a:r>
              <a:rPr b="1" lang="en" sz="1300"/>
              <a:t>  </a:t>
            </a:r>
            <a:endParaRPr b="1" i="0" sz="1300" u="none" cap="none" strike="noStrike">
              <a:solidFill>
                <a:srgbClr val="000000"/>
              </a:solidFill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1890950" y="6165625"/>
            <a:ext cx="6999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82925" lIns="82925" spcFirstLastPara="1" rIns="82925" wrap="square" tIns="829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</a:t>
            </a:r>
            <a:endParaRPr sz="1300"/>
          </a:p>
        </p:txBody>
      </p:sp>
      <p:sp>
        <p:nvSpPr>
          <p:cNvPr id="100" name="Shape 100"/>
          <p:cNvSpPr/>
          <p:nvPr/>
        </p:nvSpPr>
        <p:spPr>
          <a:xfrm rot="5398375">
            <a:off x="1719368" y="1709086"/>
            <a:ext cx="634500" cy="4878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 txBox="1"/>
          <p:nvPr/>
        </p:nvSpPr>
        <p:spPr>
          <a:xfrm>
            <a:off x="696000" y="4581825"/>
            <a:ext cx="2460300" cy="1542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82925" lIns="82925" spcFirstLastPara="1" rIns="82925" wrap="square" tIns="829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100">
              <a:solidFill>
                <a:srgbClr val="CCCCCC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300"/>
          </a:p>
        </p:txBody>
      </p:sp>
      <p:sp>
        <p:nvSpPr>
          <p:cNvPr id="102" name="Shape 102"/>
          <p:cNvSpPr txBox="1"/>
          <p:nvPr/>
        </p:nvSpPr>
        <p:spPr>
          <a:xfrm>
            <a:off x="936900" y="4796675"/>
            <a:ext cx="1978500" cy="9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USER </a:t>
            </a:r>
            <a:endParaRPr b="1" sz="2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INTERACTION</a:t>
            </a:r>
            <a:endParaRPr b="1" sz="2000"/>
          </a:p>
        </p:txBody>
      </p:sp>
      <p:cxnSp>
        <p:nvCxnSpPr>
          <p:cNvPr id="103" name="Shape 103"/>
          <p:cNvCxnSpPr/>
          <p:nvPr/>
        </p:nvCxnSpPr>
        <p:spPr>
          <a:xfrm flipH="1" rot="10800000">
            <a:off x="3305050" y="1883925"/>
            <a:ext cx="1702200" cy="3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Shape 104"/>
          <p:cNvCxnSpPr/>
          <p:nvPr/>
        </p:nvCxnSpPr>
        <p:spPr>
          <a:xfrm flipH="1" rot="10800000">
            <a:off x="3540075" y="3308750"/>
            <a:ext cx="1702200" cy="3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Shape 105"/>
          <p:cNvCxnSpPr/>
          <p:nvPr/>
        </p:nvCxnSpPr>
        <p:spPr>
          <a:xfrm flipH="1" rot="10800000">
            <a:off x="3305050" y="5336325"/>
            <a:ext cx="1702200" cy="3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" name="Shape 106"/>
          <p:cNvSpPr txBox="1"/>
          <p:nvPr/>
        </p:nvSpPr>
        <p:spPr>
          <a:xfrm>
            <a:off x="5089775" y="1472475"/>
            <a:ext cx="34839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Video plays in frame rather than full screen allowing user to interact as the song plays.  </a:t>
            </a:r>
            <a:endParaRPr sz="1600"/>
          </a:p>
        </p:txBody>
      </p:sp>
      <p:sp>
        <p:nvSpPr>
          <p:cNvPr id="107" name="Shape 107"/>
          <p:cNvSpPr txBox="1"/>
          <p:nvPr/>
        </p:nvSpPr>
        <p:spPr>
          <a:xfrm>
            <a:off x="5378050" y="2998075"/>
            <a:ext cx="44784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Instructions plus display of word(s) </a:t>
            </a:r>
            <a:endParaRPr sz="1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that trigger user response.</a:t>
            </a:r>
            <a:endParaRPr sz="1600"/>
          </a:p>
        </p:txBody>
      </p:sp>
      <p:sp>
        <p:nvSpPr>
          <p:cNvPr id="108" name="Shape 108"/>
          <p:cNvSpPr txBox="1"/>
          <p:nvPr/>
        </p:nvSpPr>
        <p:spPr>
          <a:xfrm>
            <a:off x="5242275" y="5007175"/>
            <a:ext cx="36246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User interaction such as word selection typing of text etc.</a:t>
            </a:r>
            <a:endParaRPr sz="1600"/>
          </a:p>
        </p:txBody>
      </p:sp>
      <p:sp>
        <p:nvSpPr>
          <p:cNvPr id="109" name="Shape 109"/>
          <p:cNvSpPr/>
          <p:nvPr/>
        </p:nvSpPr>
        <p:spPr>
          <a:xfrm>
            <a:off x="5089775" y="1341388"/>
            <a:ext cx="3668700" cy="1054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5378050" y="2898775"/>
            <a:ext cx="3305100" cy="855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5156000" y="4959075"/>
            <a:ext cx="3073500" cy="921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/>
        </p:nvSpPr>
        <p:spPr>
          <a:xfrm>
            <a:off x="962450" y="839850"/>
            <a:ext cx="2556900" cy="855900"/>
          </a:xfrm>
          <a:prstGeom prst="rect">
            <a:avLst/>
          </a:prstGeom>
          <a:solidFill>
            <a:srgbClr val="C1FEEF"/>
          </a:solidFill>
          <a:ln>
            <a:noFill/>
          </a:ln>
        </p:spPr>
        <p:txBody>
          <a:bodyPr anchorCtr="0" anchor="t" bIns="41450" lIns="82925" spcFirstLastPara="1" rIns="82925" wrap="square" tIns="4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" sz="1300"/>
              <a:t>Game instructions</a:t>
            </a:r>
            <a:endParaRPr b="1"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" sz="1300"/>
              <a:t>Anchor word(s) prompt</a:t>
            </a:r>
            <a:r>
              <a:rPr b="1" lang="en" sz="1600"/>
              <a:t> </a:t>
            </a:r>
            <a:r>
              <a:rPr b="1" lang="en" sz="1300"/>
              <a:t>  </a:t>
            </a:r>
            <a:endParaRPr b="1" i="0" sz="1300" u="none" cap="none" strike="noStrike">
              <a:solidFill>
                <a:srgbClr val="000000"/>
              </a:solidFill>
            </a:endParaRPr>
          </a:p>
        </p:txBody>
      </p:sp>
      <p:sp>
        <p:nvSpPr>
          <p:cNvPr id="119" name="Shape 119"/>
          <p:cNvSpPr txBox="1"/>
          <p:nvPr>
            <p:ph type="title"/>
          </p:nvPr>
        </p:nvSpPr>
        <p:spPr>
          <a:xfrm>
            <a:off x="456469" y="0"/>
            <a:ext cx="8226600" cy="739200"/>
          </a:xfrm>
          <a:prstGeom prst="rect">
            <a:avLst/>
          </a:prstGeom>
        </p:spPr>
        <p:txBody>
          <a:bodyPr anchorCtr="0" anchor="ctr" bIns="82925" lIns="82925" spcFirstLastPara="1" rIns="82925" wrap="square" tIns="829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INTERFACE </a:t>
            </a:r>
            <a:endParaRPr sz="3300"/>
          </a:p>
        </p:txBody>
      </p:sp>
      <p:sp>
        <p:nvSpPr>
          <p:cNvPr id="120" name="Shape 120"/>
          <p:cNvSpPr/>
          <p:nvPr/>
        </p:nvSpPr>
        <p:spPr>
          <a:xfrm>
            <a:off x="456475" y="839850"/>
            <a:ext cx="3483900" cy="579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2925" lIns="82925" spcFirstLastPara="1" rIns="82925" wrap="square" tIns="829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 txBox="1"/>
          <p:nvPr/>
        </p:nvSpPr>
        <p:spPr>
          <a:xfrm>
            <a:off x="456469" y="839846"/>
            <a:ext cx="3483900" cy="3996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41450" lIns="82925" spcFirstLastPara="1" rIns="82925" wrap="square" tIns="41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Artist - Song Title</a:t>
            </a:r>
            <a:endParaRPr b="1" i="0" sz="1300" u="none" cap="none" strike="noStrike">
              <a:solidFill>
                <a:srgbClr val="000000"/>
              </a:solidFill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1890950" y="6165625"/>
            <a:ext cx="6999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82925" lIns="82925" spcFirstLastPara="1" rIns="82925" wrap="square" tIns="829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</a:t>
            </a:r>
            <a:endParaRPr sz="1300"/>
          </a:p>
        </p:txBody>
      </p:sp>
      <p:sp>
        <p:nvSpPr>
          <p:cNvPr id="123" name="Shape 123"/>
          <p:cNvSpPr txBox="1"/>
          <p:nvPr/>
        </p:nvSpPr>
        <p:spPr>
          <a:xfrm>
            <a:off x="789800" y="1982600"/>
            <a:ext cx="2460300" cy="1233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82925" lIns="82925" spcFirstLastPara="1" rIns="82925" wrap="square" tIns="829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100">
              <a:solidFill>
                <a:srgbClr val="CCCCCC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300"/>
          </a:p>
        </p:txBody>
      </p:sp>
      <p:sp>
        <p:nvSpPr>
          <p:cNvPr id="124" name="Shape 124"/>
          <p:cNvSpPr txBox="1"/>
          <p:nvPr/>
        </p:nvSpPr>
        <p:spPr>
          <a:xfrm>
            <a:off x="1030700" y="2259475"/>
            <a:ext cx="1978500" cy="9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USER </a:t>
            </a:r>
            <a:endParaRPr b="1" sz="2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INTERACTION</a:t>
            </a:r>
            <a:endParaRPr b="1" sz="2000"/>
          </a:p>
        </p:txBody>
      </p:sp>
      <p:sp>
        <p:nvSpPr>
          <p:cNvPr id="125" name="Shape 125"/>
          <p:cNvSpPr txBox="1"/>
          <p:nvPr/>
        </p:nvSpPr>
        <p:spPr>
          <a:xfrm>
            <a:off x="868675" y="4490750"/>
            <a:ext cx="1978500" cy="10545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82925" lIns="82925" spcFirstLastPara="1" rIns="82925" wrap="square" tIns="829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100">
              <a:solidFill>
                <a:srgbClr val="CCCCCC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300"/>
          </a:p>
        </p:txBody>
      </p:sp>
      <p:sp>
        <p:nvSpPr>
          <p:cNvPr id="126" name="Shape 126"/>
          <p:cNvSpPr/>
          <p:nvPr/>
        </p:nvSpPr>
        <p:spPr>
          <a:xfrm rot="5398375">
            <a:off x="1540668" y="4774111"/>
            <a:ext cx="634500" cy="4878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 txBox="1"/>
          <p:nvPr/>
        </p:nvSpPr>
        <p:spPr>
          <a:xfrm>
            <a:off x="1010275" y="3441300"/>
            <a:ext cx="1695300" cy="399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41450" lIns="82925" spcFirstLastPara="1" rIns="82925" wrap="square" tIns="4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" sz="1600"/>
              <a:t>    RESULTS</a:t>
            </a:r>
            <a:r>
              <a:rPr b="1" lang="en" sz="1600"/>
              <a:t> </a:t>
            </a:r>
            <a:r>
              <a:rPr b="1" lang="en" sz="1300"/>
              <a:t>  </a:t>
            </a:r>
            <a:endParaRPr b="1" i="0" sz="1300" u="none" cap="none" strike="noStrike">
              <a:solidFill>
                <a:srgbClr val="000000"/>
              </a:solidFill>
            </a:endParaRPr>
          </a:p>
        </p:txBody>
      </p:sp>
      <p:sp>
        <p:nvSpPr>
          <p:cNvPr id="128" name="Shape 128"/>
          <p:cNvSpPr txBox="1"/>
          <p:nvPr/>
        </p:nvSpPr>
        <p:spPr>
          <a:xfrm>
            <a:off x="1172300" y="4101750"/>
            <a:ext cx="16953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NEW VIDEO</a:t>
            </a:r>
            <a:r>
              <a:rPr lang="en" sz="1600"/>
              <a:t> </a:t>
            </a:r>
            <a:endParaRPr sz="1600"/>
          </a:p>
        </p:txBody>
      </p:sp>
      <p:sp>
        <p:nvSpPr>
          <p:cNvPr id="129" name="Shape 129"/>
          <p:cNvSpPr txBox="1"/>
          <p:nvPr/>
        </p:nvSpPr>
        <p:spPr>
          <a:xfrm>
            <a:off x="4695225" y="839850"/>
            <a:ext cx="3987900" cy="3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There are finite correct responses (maximum points).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If user scores maximum points a new video is loaded(screen scrolls).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If user does not score maximum points they can replay or skip the game.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0" name="Shape 130"/>
          <p:cNvSpPr/>
          <p:nvPr/>
        </p:nvSpPr>
        <p:spPr>
          <a:xfrm>
            <a:off x="3873468" y="3242850"/>
            <a:ext cx="66900" cy="2403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4639775" y="831825"/>
            <a:ext cx="4233000" cy="3009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456480" y="273629"/>
            <a:ext cx="8226600" cy="1143600"/>
          </a:xfrm>
          <a:prstGeom prst="rect">
            <a:avLst/>
          </a:prstGeom>
        </p:spPr>
        <p:txBody>
          <a:bodyPr anchorCtr="0" anchor="ctr" bIns="82925" lIns="82925" spcFirstLastPara="1" rIns="82925" wrap="square" tIns="829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WHY RHYME MATTERS?</a:t>
            </a:r>
            <a:endParaRPr sz="3600"/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458680" y="1417228"/>
            <a:ext cx="8226600" cy="4524900"/>
          </a:xfrm>
          <a:prstGeom prst="rect">
            <a:avLst/>
          </a:prstGeom>
        </p:spPr>
        <p:txBody>
          <a:bodyPr anchorCtr="0" anchor="t" bIns="82925" lIns="82925" spcFirstLastPara="1" rIns="82925" wrap="square" tIns="829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Mastering English requires understanding 000s of words</a:t>
            </a:r>
            <a:endParaRPr sz="2400"/>
          </a:p>
          <a:p>
            <a:pPr indent="0" lvl="0" marL="0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2400"/>
              <a:t>Songs typically feature words that rhyme or nearly rhyme</a:t>
            </a:r>
            <a:endParaRPr sz="2400"/>
          </a:p>
          <a:p>
            <a:pPr indent="0" lvl="0" marL="0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2400"/>
              <a:t>Detecting rhymes is linked to reading and spelling</a:t>
            </a:r>
            <a:endParaRPr sz="2400"/>
          </a:p>
          <a:p>
            <a:pPr indent="0" lvl="0" marL="0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2400"/>
              <a:t>Detecting rhymes within songs also involves listening comprehension</a:t>
            </a:r>
            <a:endParaRPr sz="2400"/>
          </a:p>
          <a:p>
            <a:pPr indent="0" lvl="0" marL="0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2400"/>
              <a:t>Rhyme can be used to develop </a:t>
            </a:r>
            <a:r>
              <a:rPr b="1" lang="en" sz="2400"/>
              <a:t>Phonemic Awareness</a:t>
            </a:r>
            <a:r>
              <a:rPr lang="en" sz="2400"/>
              <a:t>.</a:t>
            </a:r>
            <a:endParaRPr b="1" sz="2400"/>
          </a:p>
          <a:p>
            <a:pPr indent="0" lvl="0" marL="0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04800" lvl="0" marL="304800" rtl="0">
              <a:spcBef>
                <a:spcPts val="1300"/>
              </a:spcBef>
              <a:spcAft>
                <a:spcPts val="13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ctrTitle"/>
          </p:nvPr>
        </p:nvSpPr>
        <p:spPr>
          <a:xfrm>
            <a:off x="311700" y="2082201"/>
            <a:ext cx="8520600" cy="271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Rhyme Game #1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456480" y="273629"/>
            <a:ext cx="8226600" cy="1143600"/>
          </a:xfrm>
          <a:prstGeom prst="rect">
            <a:avLst/>
          </a:prstGeom>
        </p:spPr>
        <p:txBody>
          <a:bodyPr anchorCtr="0" anchor="ctr" bIns="82925" lIns="82925" spcFirstLastPara="1" rIns="82925" wrap="square" tIns="829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SYSTEM REQUIREMENTS</a:t>
            </a:r>
            <a:endParaRPr sz="3600"/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458680" y="1417228"/>
            <a:ext cx="8226600" cy="4524900"/>
          </a:xfrm>
          <a:prstGeom prst="rect">
            <a:avLst/>
          </a:prstGeom>
        </p:spPr>
        <p:txBody>
          <a:bodyPr anchorCtr="0" anchor="t" bIns="82925" lIns="82925" spcFirstLastPara="1" rIns="82925" wrap="square" tIns="82925">
            <a:noAutofit/>
          </a:bodyPr>
          <a:lstStyle/>
          <a:p>
            <a:pPr indent="-304800" lvl="0" marL="3048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Input to the game is a song’s complete lyrics.  The system:-</a:t>
            </a:r>
            <a:endParaRPr sz="2400"/>
          </a:p>
          <a:p>
            <a:pPr indent="-368300" lvl="0" marL="419100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Creates a concordance from the input song</a:t>
            </a:r>
            <a:endParaRPr sz="2400"/>
          </a:p>
          <a:p>
            <a:pPr indent="-368300" lvl="0" marL="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Removes ‘stop words’ from the concordance</a:t>
            </a:r>
            <a:endParaRPr sz="2400"/>
          </a:p>
          <a:p>
            <a:pPr indent="-368300" lvl="0" marL="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Creates set of rhyming words </a:t>
            </a:r>
            <a:endParaRPr sz="2400"/>
          </a:p>
          <a:p>
            <a:pPr indent="0" lvl="0" marL="0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2400"/>
              <a:t>Requirements </a:t>
            </a:r>
            <a:endParaRPr sz="2400"/>
          </a:p>
          <a:p>
            <a:pPr indent="-381000" lvl="0" marL="457200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Music video </a:t>
            </a:r>
            <a:endParaRPr sz="2400"/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Display of text (game rules, word prompts)</a:t>
            </a:r>
            <a:endParaRPr sz="2400"/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Player input - select words</a:t>
            </a:r>
            <a:endParaRPr sz="2400"/>
          </a:p>
          <a:p>
            <a:pPr indent="0" lvl="0" marL="0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04800" lvl="0" marL="304800" rtl="0">
              <a:spcBef>
                <a:spcPts val="1300"/>
              </a:spcBef>
              <a:spcAft>
                <a:spcPts val="13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456480" y="273629"/>
            <a:ext cx="8226600" cy="1143600"/>
          </a:xfrm>
          <a:prstGeom prst="rect">
            <a:avLst/>
          </a:prstGeom>
        </p:spPr>
        <p:txBody>
          <a:bodyPr anchorCtr="0" anchor="ctr" bIns="82925" lIns="82925" spcFirstLastPara="1" rIns="82925" wrap="square" tIns="829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USER INTERACTION</a:t>
            </a:r>
            <a:endParaRPr sz="3600"/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458680" y="1417228"/>
            <a:ext cx="8226600" cy="4524900"/>
          </a:xfrm>
          <a:prstGeom prst="rect">
            <a:avLst/>
          </a:prstGeom>
        </p:spPr>
        <p:txBody>
          <a:bodyPr anchorCtr="0" anchor="t" bIns="82925" lIns="82925" spcFirstLastPara="1" rIns="82925" wrap="square" tIns="82925">
            <a:noAutofit/>
          </a:bodyPr>
          <a:lstStyle/>
          <a:p>
            <a:pPr indent="-304800" lvl="0" marL="3048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As the video plays (or after the video has ended)</a:t>
            </a:r>
            <a:endParaRPr sz="2400"/>
          </a:p>
          <a:p>
            <a:pPr indent="0" lvl="0" marL="0" rtl="0"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1300"/>
              </a:spcBef>
              <a:spcAft>
                <a:spcPts val="0"/>
              </a:spcAft>
              <a:buNone/>
            </a:pPr>
            <a:r>
              <a:rPr lang="en" sz="2400"/>
              <a:t>User is shown a word </a:t>
            </a:r>
            <a:endParaRPr sz="2400"/>
          </a:p>
          <a:p>
            <a:pPr indent="0" lvl="0" marL="0" rtl="0">
              <a:spcBef>
                <a:spcPts val="1300"/>
              </a:spcBef>
              <a:spcAft>
                <a:spcPts val="0"/>
              </a:spcAft>
              <a:buNone/>
            </a:pPr>
            <a:r>
              <a:rPr lang="en" sz="2400"/>
              <a:t>The word rhymes with one or more words in the song.</a:t>
            </a:r>
            <a:endParaRPr sz="2400"/>
          </a:p>
          <a:p>
            <a:pPr indent="0" lvl="0" marL="0" rtl="0">
              <a:spcBef>
                <a:spcPts val="1300"/>
              </a:spcBef>
              <a:spcAft>
                <a:spcPts val="0"/>
              </a:spcAft>
              <a:buNone/>
            </a:pPr>
            <a:r>
              <a:rPr lang="en" sz="2400"/>
              <a:t>User selects the word(s) from a list (including words which not in the song and/or that do not rhyme) </a:t>
            </a:r>
            <a:endParaRPr sz="2400"/>
          </a:p>
          <a:p>
            <a:pPr indent="0" lvl="0" marL="0" rtl="0">
              <a:spcBef>
                <a:spcPts val="1300"/>
              </a:spcBef>
              <a:spcAft>
                <a:spcPts val="0"/>
              </a:spcAft>
              <a:buNone/>
            </a:pPr>
            <a:r>
              <a:rPr lang="en" sz="2400"/>
              <a:t>User scores point for correct matches (rhyming words contained in the song lyrics)</a:t>
            </a:r>
            <a:endParaRPr sz="2400"/>
          </a:p>
          <a:p>
            <a:pPr indent="-304800" lvl="0" marL="304800"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04800" lvl="0" marL="304800"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>
              <a:spcBef>
                <a:spcPts val="1300"/>
              </a:spcBef>
              <a:spcAft>
                <a:spcPts val="13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388" y="1351775"/>
            <a:ext cx="2147137" cy="12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 txBox="1"/>
          <p:nvPr>
            <p:ph type="title"/>
          </p:nvPr>
        </p:nvSpPr>
        <p:spPr>
          <a:xfrm>
            <a:off x="456469" y="0"/>
            <a:ext cx="8226600" cy="739200"/>
          </a:xfrm>
          <a:prstGeom prst="rect">
            <a:avLst/>
          </a:prstGeom>
        </p:spPr>
        <p:txBody>
          <a:bodyPr anchorCtr="0" anchor="ctr" bIns="82925" lIns="82925" spcFirstLastPara="1" rIns="82925" wrap="square" tIns="829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Rhyme Game #</a:t>
            </a:r>
            <a:r>
              <a:rPr lang="en" sz="3300"/>
              <a:t>1 </a:t>
            </a:r>
            <a:endParaRPr sz="3300"/>
          </a:p>
        </p:txBody>
      </p:sp>
      <p:sp>
        <p:nvSpPr>
          <p:cNvPr id="169" name="Shape 169"/>
          <p:cNvSpPr/>
          <p:nvPr/>
        </p:nvSpPr>
        <p:spPr>
          <a:xfrm>
            <a:off x="456475" y="839850"/>
            <a:ext cx="3483900" cy="579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2925" lIns="82925" spcFirstLastPara="1" rIns="82925" wrap="square" tIns="829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 txBox="1"/>
          <p:nvPr/>
        </p:nvSpPr>
        <p:spPr>
          <a:xfrm>
            <a:off x="456469" y="839846"/>
            <a:ext cx="3483900" cy="3996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41450" lIns="82925" spcFirstLastPara="1" rIns="82925" wrap="square" tIns="41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Jessie J - Price Tag </a:t>
            </a:r>
            <a:endParaRPr b="1" i="0" sz="1300" u="none" cap="none" strike="noStrike">
              <a:solidFill>
                <a:srgbClr val="000000"/>
              </a:solidFill>
            </a:endParaRPr>
          </a:p>
        </p:txBody>
      </p:sp>
      <p:sp>
        <p:nvSpPr>
          <p:cNvPr id="171" name="Shape 171"/>
          <p:cNvSpPr txBox="1"/>
          <p:nvPr/>
        </p:nvSpPr>
        <p:spPr>
          <a:xfrm>
            <a:off x="847400" y="2824825"/>
            <a:ext cx="2556900" cy="1202400"/>
          </a:xfrm>
          <a:prstGeom prst="rect">
            <a:avLst/>
          </a:prstGeom>
          <a:solidFill>
            <a:srgbClr val="C1FEEF"/>
          </a:solidFill>
          <a:ln>
            <a:noFill/>
          </a:ln>
        </p:spPr>
        <p:txBody>
          <a:bodyPr anchorCtr="0" anchor="t" bIns="41450" lIns="82925" spcFirstLastPara="1" rIns="82925" wrap="square" tIns="4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" sz="1300"/>
              <a:t>Listen to the song</a:t>
            </a:r>
            <a:endParaRPr b="1"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" sz="1300"/>
              <a:t>Pick words you hear that rhyme with…</a:t>
            </a:r>
            <a:r>
              <a:rPr b="1" lang="en" sz="1600">
                <a:solidFill>
                  <a:srgbClr val="FF0000"/>
                </a:solidFill>
              </a:rPr>
              <a:t>”So”</a:t>
            </a:r>
            <a:r>
              <a:rPr b="1" lang="en" sz="1600"/>
              <a:t> </a:t>
            </a:r>
            <a:r>
              <a:rPr b="1" lang="en" sz="1600"/>
              <a:t> </a:t>
            </a:r>
            <a:r>
              <a:rPr b="1" lang="en" sz="1300"/>
              <a:t>  </a:t>
            </a:r>
            <a:endParaRPr b="1" i="0" sz="1300" u="none" cap="none" strike="noStrike">
              <a:solidFill>
                <a:srgbClr val="000000"/>
              </a:solidFill>
            </a:endParaRPr>
          </a:p>
        </p:txBody>
      </p:sp>
      <p:sp>
        <p:nvSpPr>
          <p:cNvPr id="172" name="Shape 172"/>
          <p:cNvSpPr txBox="1"/>
          <p:nvPr/>
        </p:nvSpPr>
        <p:spPr>
          <a:xfrm>
            <a:off x="1890950" y="6165625"/>
            <a:ext cx="6999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82925" lIns="82925" spcFirstLastPara="1" rIns="82925" wrap="square" tIns="829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</a:t>
            </a:r>
            <a:endParaRPr sz="1300"/>
          </a:p>
        </p:txBody>
      </p:sp>
      <p:sp>
        <p:nvSpPr>
          <p:cNvPr id="173" name="Shape 173"/>
          <p:cNvSpPr/>
          <p:nvPr/>
        </p:nvSpPr>
        <p:spPr>
          <a:xfrm rot="5398375">
            <a:off x="1603693" y="1709086"/>
            <a:ext cx="634500" cy="4878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 txBox="1"/>
          <p:nvPr/>
        </p:nvSpPr>
        <p:spPr>
          <a:xfrm>
            <a:off x="696000" y="4581828"/>
            <a:ext cx="1794000" cy="1542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82925" lIns="82925" spcFirstLastPara="1" rIns="82925" wrap="square" tIns="829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100">
              <a:solidFill>
                <a:srgbClr val="CCCCCC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300"/>
          </a:p>
        </p:txBody>
      </p:sp>
      <p:sp>
        <p:nvSpPr>
          <p:cNvPr id="175" name="Shape 175"/>
          <p:cNvSpPr/>
          <p:nvPr/>
        </p:nvSpPr>
        <p:spPr>
          <a:xfrm>
            <a:off x="2014100" y="4853975"/>
            <a:ext cx="150900" cy="161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2014100" y="5144725"/>
            <a:ext cx="150900" cy="1611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2014100" y="5435475"/>
            <a:ext cx="150900" cy="161100"/>
          </a:xfrm>
          <a:prstGeom prst="ellipse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2014100" y="5726225"/>
            <a:ext cx="150900" cy="1611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 txBox="1"/>
          <p:nvPr/>
        </p:nvSpPr>
        <p:spPr>
          <a:xfrm>
            <a:off x="829700" y="4735775"/>
            <a:ext cx="11280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Slow</a:t>
            </a:r>
            <a:r>
              <a:rPr lang="en" sz="1200"/>
              <a:t> </a:t>
            </a:r>
            <a:endParaRPr sz="1200"/>
          </a:p>
        </p:txBody>
      </p:sp>
      <p:sp>
        <p:nvSpPr>
          <p:cNvPr id="180" name="Shape 180"/>
          <p:cNvSpPr txBox="1"/>
          <p:nvPr/>
        </p:nvSpPr>
        <p:spPr>
          <a:xfrm>
            <a:off x="829700" y="5049825"/>
            <a:ext cx="11280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Throw</a:t>
            </a:r>
            <a:r>
              <a:rPr lang="en" sz="1200"/>
              <a:t> </a:t>
            </a:r>
            <a:endParaRPr sz="1200"/>
          </a:p>
        </p:txBody>
      </p:sp>
      <p:sp>
        <p:nvSpPr>
          <p:cNvPr id="181" name="Shape 181"/>
          <p:cNvSpPr txBox="1"/>
          <p:nvPr/>
        </p:nvSpPr>
        <p:spPr>
          <a:xfrm>
            <a:off x="829700" y="5358475"/>
            <a:ext cx="11280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Video</a:t>
            </a:r>
            <a:endParaRPr sz="1200"/>
          </a:p>
        </p:txBody>
      </p:sp>
      <p:sp>
        <p:nvSpPr>
          <p:cNvPr id="182" name="Shape 182"/>
          <p:cNvSpPr txBox="1"/>
          <p:nvPr/>
        </p:nvSpPr>
        <p:spPr>
          <a:xfrm>
            <a:off x="829700" y="5667125"/>
            <a:ext cx="11280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Blows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