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si- Matharu, Loveleen" initials="BML" lastIdx="5" clrIdx="0">
    <p:extLst>
      <p:ext uri="{19B8F6BF-5375-455C-9EA6-DF929625EA0E}">
        <p15:presenceInfo xmlns:p15="http://schemas.microsoft.com/office/powerpoint/2012/main" userId="Bansi- Matharu, Lovel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C4"/>
    <a:srgbClr val="F397C7"/>
    <a:srgbClr val="BFCFEB"/>
    <a:srgbClr val="C8F6FC"/>
    <a:srgbClr val="F2D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535184"/>
            <a:ext cx="6119416" cy="752038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5586"/>
            <a:ext cx="5399485" cy="52152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9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150059"/>
            <a:ext cx="1552352" cy="18305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150059"/>
            <a:ext cx="4567064" cy="183059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93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5284"/>
            <a:ext cx="6209407" cy="898546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5751"/>
            <a:ext cx="6209407" cy="4725242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3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750296"/>
            <a:ext cx="3059708" cy="137057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750296"/>
            <a:ext cx="3059708" cy="137057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5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064"/>
            <a:ext cx="6209407" cy="417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295274"/>
            <a:ext cx="3045646" cy="259513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7890406"/>
            <a:ext cx="3045646" cy="11605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295274"/>
            <a:ext cx="3060646" cy="259513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890406"/>
            <a:ext cx="3060646" cy="11605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6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6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9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440074"/>
            <a:ext cx="2321966" cy="504026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110165"/>
            <a:ext cx="3644652" cy="1535079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6480334"/>
            <a:ext cx="2321966" cy="1200562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3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440074"/>
            <a:ext cx="2321966" cy="504026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110165"/>
            <a:ext cx="3644652" cy="1535079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6480334"/>
            <a:ext cx="2321966" cy="1200562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4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064"/>
            <a:ext cx="6209407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0296"/>
            <a:ext cx="6209407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0021036"/>
            <a:ext cx="1619845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8199-68BE-4F48-8068-CB5D1791146F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1036"/>
            <a:ext cx="2429768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0021036"/>
            <a:ext cx="1619845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6334-F252-4916-85A8-4EF9D6F61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0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98070-D93E-4CC9-8E83-B77A8ABF8E53}"/>
              </a:ext>
            </a:extLst>
          </p:cNvPr>
          <p:cNvSpPr/>
          <p:nvPr/>
        </p:nvSpPr>
        <p:spPr>
          <a:xfrm>
            <a:off x="1735434" y="588522"/>
            <a:ext cx="3650382" cy="55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One  row of data defined, containing  parameter values that remain fixed for the whole run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F6D51-3ABD-43EF-ACF3-30F598DAFC6A}"/>
              </a:ext>
            </a:extLst>
          </p:cNvPr>
          <p:cNvSpPr/>
          <p:nvPr/>
        </p:nvSpPr>
        <p:spPr>
          <a:xfrm>
            <a:off x="951694" y="588522"/>
            <a:ext cx="657077" cy="55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F879F-EABB-49F3-8083-E26D0C683891}"/>
              </a:ext>
            </a:extLst>
          </p:cNvPr>
          <p:cNvSpPr/>
          <p:nvPr/>
        </p:nvSpPr>
        <p:spPr>
          <a:xfrm>
            <a:off x="1760502" y="1247251"/>
            <a:ext cx="3625314" cy="771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 dirty="0">
                <a:solidFill>
                  <a:schemeClr val="tx1"/>
                </a:solidFill>
              </a:rPr>
              <a:t>Create the 100000 people who will be alive and aged 15+ at some point between 1989 and 2070 (50 year time horizon from 2020)</a:t>
            </a:r>
          </a:p>
          <a:p>
            <a:endParaRPr lang="en-GB" sz="1008" dirty="0">
              <a:solidFill>
                <a:schemeClr val="tx1"/>
              </a:solidFill>
            </a:endParaRPr>
          </a:p>
          <a:p>
            <a:r>
              <a:rPr lang="en-GB" sz="1008" dirty="0">
                <a:solidFill>
                  <a:schemeClr val="tx1"/>
                </a:solidFill>
              </a:rPr>
              <a:t>Define fixed or initial values for each person individually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89EA-1FCD-484B-B6A4-6AF5A09CF51D}"/>
              </a:ext>
            </a:extLst>
          </p:cNvPr>
          <p:cNvSpPr/>
          <p:nvPr/>
        </p:nvSpPr>
        <p:spPr>
          <a:xfrm>
            <a:off x="976761" y="1247252"/>
            <a:ext cx="657077" cy="764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92571-4A5B-4925-9C9D-6EB93E506F05}"/>
              </a:ext>
            </a:extLst>
          </p:cNvPr>
          <p:cNvSpPr/>
          <p:nvPr/>
        </p:nvSpPr>
        <p:spPr>
          <a:xfrm>
            <a:off x="1760502" y="2121207"/>
            <a:ext cx="3625314" cy="1356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Define the updated values of variables for each person for this current 3 month period. This uses previous values of variables for each individual and also the summary variables derived from the previous 3 month period in steps 4-7 below.   This part is the core of the model itself. This part of the code from now on is a macro which is called by the "update_r1" statements close to the end - the data set being read in   at the start of this macro flips between r1 and r2.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C9BE7-9D25-41B5-B20F-67BABEA90385}"/>
              </a:ext>
            </a:extLst>
          </p:cNvPr>
          <p:cNvSpPr/>
          <p:nvPr/>
        </p:nvSpPr>
        <p:spPr>
          <a:xfrm>
            <a:off x="976760" y="2129702"/>
            <a:ext cx="657077" cy="1355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D4C0F-7252-423C-B159-20F80127B6EC}"/>
              </a:ext>
            </a:extLst>
          </p:cNvPr>
          <p:cNvSpPr/>
          <p:nvPr/>
        </p:nvSpPr>
        <p:spPr>
          <a:xfrm>
            <a:off x="1760502" y="3604232"/>
            <a:ext cx="3625314" cy="617756"/>
          </a:xfrm>
          <a:prstGeom prst="rect">
            <a:avLst/>
          </a:prstGeom>
          <a:solidFill>
            <a:srgbClr val="F2D8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 dirty="0">
                <a:solidFill>
                  <a:schemeClr val="tx1"/>
                </a:solidFill>
              </a:rPr>
              <a:t>Derive values of additional variables for this 3 month period for </a:t>
            </a:r>
            <a:r>
              <a:rPr lang="en-GB" sz="1008">
                <a:solidFill>
                  <a:schemeClr val="tx1"/>
                </a:solidFill>
              </a:rPr>
              <a:t>each person. These are variables we want to save outputs for in the form of sums across individuals, either to analyse afterwards, or to feed back into the next 3 month period of the model</a:t>
            </a:r>
            <a:endParaRPr lang="en-GB" sz="1008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38BD2-9B5D-45B3-B3AF-FED573303E6D}"/>
              </a:ext>
            </a:extLst>
          </p:cNvPr>
          <p:cNvSpPr/>
          <p:nvPr/>
        </p:nvSpPr>
        <p:spPr>
          <a:xfrm>
            <a:off x="976760" y="3612090"/>
            <a:ext cx="657077" cy="609898"/>
          </a:xfrm>
          <a:prstGeom prst="rect">
            <a:avLst/>
          </a:prstGeom>
          <a:solidFill>
            <a:srgbClr val="F2D8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54A82-DA9B-42D8-B204-B0225CC2ECAA}"/>
              </a:ext>
            </a:extLst>
          </p:cNvPr>
          <p:cNvSpPr/>
          <p:nvPr/>
        </p:nvSpPr>
        <p:spPr>
          <a:xfrm>
            <a:off x="1760502" y="4328797"/>
            <a:ext cx="3625314" cy="554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Using statements of the form s_varname + varname create </a:t>
            </a:r>
            <a:r>
              <a:rPr lang="en-GB" sz="1008" dirty="0">
                <a:solidFill>
                  <a:schemeClr val="tx1"/>
                </a:solidFill>
              </a:rPr>
              <a:t>sums </a:t>
            </a:r>
            <a:r>
              <a:rPr lang="en-GB" sz="1008">
                <a:solidFill>
                  <a:schemeClr val="tx1"/>
                </a:solidFill>
              </a:rPr>
              <a:t>of the variables we want to save outputs for, either to analyse afterwards, or to feed back into the next 3 month period.</a:t>
            </a:r>
            <a:endParaRPr lang="en-GB" sz="1008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14714-2034-40DE-A67E-5AE761333E6F}"/>
              </a:ext>
            </a:extLst>
          </p:cNvPr>
          <p:cNvSpPr/>
          <p:nvPr/>
        </p:nvSpPr>
        <p:spPr>
          <a:xfrm>
            <a:off x="976760" y="4343057"/>
            <a:ext cx="657077" cy="554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6EC620-2787-4136-9674-609519302762}"/>
              </a:ext>
            </a:extLst>
          </p:cNvPr>
          <p:cNvSpPr/>
          <p:nvPr/>
        </p:nvSpPr>
        <p:spPr>
          <a:xfrm>
            <a:off x="1760502" y="5035924"/>
            <a:ext cx="3625314" cy="690760"/>
          </a:xfrm>
          <a:prstGeom prst="rect">
            <a:avLst/>
          </a:prstGeom>
          <a:solidFill>
            <a:srgbClr val="C8F6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 dirty="0">
                <a:solidFill>
                  <a:schemeClr val="tx1"/>
                </a:solidFill>
              </a:rPr>
              <a:t>Create a data set that contains the sums (over all living people, or otherwise) and derived variables based </a:t>
            </a:r>
            <a:r>
              <a:rPr lang="en-GB" sz="1008">
                <a:solidFill>
                  <a:schemeClr val="tx1"/>
                </a:solidFill>
              </a:rPr>
              <a:t>on these </a:t>
            </a:r>
            <a:r>
              <a:rPr lang="en-GB" sz="1008" dirty="0">
                <a:solidFill>
                  <a:schemeClr val="tx1"/>
                </a:solidFill>
              </a:rPr>
              <a:t>sums for any variables we want to </a:t>
            </a:r>
            <a:r>
              <a:rPr lang="en-GB" sz="1008">
                <a:solidFill>
                  <a:schemeClr val="tx1"/>
                </a:solidFill>
              </a:rPr>
              <a:t>save outputs for, </a:t>
            </a:r>
            <a:r>
              <a:rPr lang="en-GB" sz="1008" dirty="0">
                <a:solidFill>
                  <a:schemeClr val="tx1"/>
                </a:solidFill>
              </a:rPr>
              <a:t>either to </a:t>
            </a:r>
            <a:r>
              <a:rPr lang="en-GB" sz="1008">
                <a:solidFill>
                  <a:schemeClr val="tx1"/>
                </a:solidFill>
              </a:rPr>
              <a:t>analyse afterwards, </a:t>
            </a:r>
            <a:r>
              <a:rPr lang="en-GB" sz="1008" dirty="0">
                <a:solidFill>
                  <a:schemeClr val="tx1"/>
                </a:solidFill>
              </a:rPr>
              <a:t>or to feed back into the next 3 </a:t>
            </a:r>
            <a:r>
              <a:rPr lang="en-GB" sz="1008">
                <a:solidFill>
                  <a:schemeClr val="tx1"/>
                </a:solidFill>
              </a:rPr>
              <a:t>month period.</a:t>
            </a:r>
            <a:endParaRPr lang="en-GB" sz="1008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F87F7-B60E-4E41-90F4-1D15B1FED800}"/>
              </a:ext>
            </a:extLst>
          </p:cNvPr>
          <p:cNvSpPr/>
          <p:nvPr/>
        </p:nvSpPr>
        <p:spPr>
          <a:xfrm>
            <a:off x="976760" y="5035924"/>
            <a:ext cx="657077" cy="690760"/>
          </a:xfrm>
          <a:prstGeom prst="rect">
            <a:avLst/>
          </a:prstGeom>
          <a:solidFill>
            <a:srgbClr val="C8F6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091567-08CE-44D9-ABB5-8BA5ECE0231D}"/>
              </a:ext>
            </a:extLst>
          </p:cNvPr>
          <p:cNvSpPr/>
          <p:nvPr/>
        </p:nvSpPr>
        <p:spPr>
          <a:xfrm>
            <a:off x="1767018" y="5807983"/>
            <a:ext cx="3625314" cy="1748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 dirty="0">
                <a:solidFill>
                  <a:schemeClr val="tx1"/>
                </a:solidFill>
              </a:rPr>
              <a:t>Add the variable values for this 3 month period to the data set cum_l1 or cum_</a:t>
            </a:r>
            <a:r>
              <a:rPr lang="en-GB" sz="1008">
                <a:solidFill>
                  <a:schemeClr val="tx1"/>
                </a:solidFill>
              </a:rPr>
              <a:t>l2 (it </a:t>
            </a:r>
            <a:r>
              <a:rPr lang="en-GB" sz="1008" dirty="0">
                <a:solidFill>
                  <a:schemeClr val="tx1"/>
                </a:solidFill>
              </a:rPr>
              <a:t>flips </a:t>
            </a:r>
            <a:r>
              <a:rPr lang="en-GB" sz="1008">
                <a:solidFill>
                  <a:schemeClr val="tx1"/>
                </a:solidFill>
              </a:rPr>
              <a:t>between these names) </a:t>
            </a:r>
            <a:r>
              <a:rPr lang="en-GB" sz="1008" dirty="0">
                <a:solidFill>
                  <a:schemeClr val="tx1"/>
                </a:solidFill>
              </a:rPr>
              <a:t>- this is the data set of model outputs that we are building up to save at the end.</a:t>
            </a:r>
          </a:p>
          <a:p>
            <a:r>
              <a:rPr lang="en-GB" sz="1008" dirty="0">
                <a:solidFill>
                  <a:schemeClr val="tx1"/>
                </a:solidFill>
              </a:rPr>
              <a:t>Update the data set of individual values of variables for each person from the 3 month period just completed by adding in the summary variable values </a:t>
            </a:r>
            <a:r>
              <a:rPr lang="en-GB" sz="1008">
                <a:solidFill>
                  <a:schemeClr val="tx1"/>
                </a:solidFill>
              </a:rPr>
              <a:t>from the </a:t>
            </a:r>
            <a:r>
              <a:rPr lang="en-GB" sz="1008" dirty="0">
                <a:solidFill>
                  <a:schemeClr val="tx1"/>
                </a:solidFill>
              </a:rPr>
              <a:t>current 3 month period.  </a:t>
            </a:r>
          </a:p>
          <a:p>
            <a:r>
              <a:rPr lang="en-GB" sz="1008" dirty="0">
                <a:solidFill>
                  <a:schemeClr val="tx1"/>
                </a:solidFill>
              </a:rPr>
              <a:t>Once </a:t>
            </a:r>
            <a:r>
              <a:rPr lang="en-GB" sz="1008">
                <a:solidFill>
                  <a:schemeClr val="tx1"/>
                </a:solidFill>
              </a:rPr>
              <a:t>the variables </a:t>
            </a:r>
            <a:r>
              <a:rPr lang="en-GB" sz="1008" dirty="0">
                <a:solidFill>
                  <a:schemeClr val="tx1"/>
                </a:solidFill>
              </a:rPr>
              <a:t>needed are saved (with different names, </a:t>
            </a:r>
            <a:r>
              <a:rPr lang="en-GB" sz="1008">
                <a:solidFill>
                  <a:schemeClr val="tx1"/>
                </a:solidFill>
              </a:rPr>
              <a:t>prefix ‘t’ instead of ‘s</a:t>
            </a:r>
            <a:r>
              <a:rPr lang="en-GB" sz="1008" dirty="0">
                <a:solidFill>
                  <a:schemeClr val="tx1"/>
                </a:solidFill>
              </a:rPr>
              <a:t>_’) and added to the main data set, drop all the sum variables as these can’t exist in order to execute section 5 in the next 3 month </a:t>
            </a:r>
            <a:r>
              <a:rPr lang="en-GB" sz="1008">
                <a:solidFill>
                  <a:schemeClr val="tx1"/>
                </a:solidFill>
              </a:rPr>
              <a:t>period.  The macro “update_r1” ends at the end of this section</a:t>
            </a:r>
            <a:endParaRPr lang="en-GB" sz="1008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FF485-6FBE-41E2-94E7-5330EBB78DFF}"/>
              </a:ext>
            </a:extLst>
          </p:cNvPr>
          <p:cNvSpPr/>
          <p:nvPr/>
        </p:nvSpPr>
        <p:spPr>
          <a:xfrm>
            <a:off x="976760" y="5827288"/>
            <a:ext cx="683574" cy="172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35BF3F-ABF4-43EA-8E3A-191406C13AAB}"/>
              </a:ext>
            </a:extLst>
          </p:cNvPr>
          <p:cNvSpPr/>
          <p:nvPr/>
        </p:nvSpPr>
        <p:spPr>
          <a:xfrm>
            <a:off x="1786999" y="7695457"/>
            <a:ext cx="3625314" cy="578593"/>
          </a:xfrm>
          <a:prstGeom prst="rect">
            <a:avLst/>
          </a:prstGeom>
          <a:solidFill>
            <a:srgbClr val="F397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 dirty="0">
                <a:solidFill>
                  <a:schemeClr val="tx1"/>
                </a:solidFill>
              </a:rPr>
              <a:t>Run the macro 3 month period by 3 month period (one row of update_r1 statements per 3 months)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922DC2-CA5E-42F4-BA83-4A7062FE5004}"/>
              </a:ext>
            </a:extLst>
          </p:cNvPr>
          <p:cNvSpPr/>
          <p:nvPr/>
        </p:nvSpPr>
        <p:spPr>
          <a:xfrm>
            <a:off x="1003257" y="7695457"/>
            <a:ext cx="657077" cy="578593"/>
          </a:xfrm>
          <a:prstGeom prst="rect">
            <a:avLst/>
          </a:prstGeom>
          <a:solidFill>
            <a:srgbClr val="F397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DCA082-3EC5-40D3-BCA3-CB56D6300066}"/>
              </a:ext>
            </a:extLst>
          </p:cNvPr>
          <p:cNvSpPr/>
          <p:nvPr/>
        </p:nvSpPr>
        <p:spPr>
          <a:xfrm>
            <a:off x="1786999" y="8385222"/>
            <a:ext cx="3625314" cy="502065"/>
          </a:xfrm>
          <a:prstGeom prst="rect">
            <a:avLst/>
          </a:prstGeom>
          <a:solidFill>
            <a:srgbClr val="FDF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Write the data set of accumulated outputs from each 3 month period to an external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E66D1-A1A7-4C20-B6C0-2B9F31459DFA}"/>
              </a:ext>
            </a:extLst>
          </p:cNvPr>
          <p:cNvSpPr/>
          <p:nvPr/>
        </p:nvSpPr>
        <p:spPr>
          <a:xfrm>
            <a:off x="1003257" y="8385222"/>
            <a:ext cx="657077" cy="502065"/>
          </a:xfrm>
          <a:prstGeom prst="rect">
            <a:avLst/>
          </a:prstGeom>
          <a:solidFill>
            <a:srgbClr val="FDF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1" tIns="38396" rIns="76791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8">
                <a:solidFill>
                  <a:schemeClr val="tx1"/>
                </a:solidFill>
              </a:rPr>
              <a:t>Section 9</a:t>
            </a:r>
          </a:p>
        </p:txBody>
      </p:sp>
    </p:spTree>
    <p:extLst>
      <p:ext uri="{BB962C8B-B14F-4D97-AF65-F5344CB8AC3E}">
        <p14:creationId xmlns:p14="http://schemas.microsoft.com/office/powerpoint/2010/main" val="86326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6201</TotalTime>
  <Words>486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Phillips</dc:creator>
  <cp:lastModifiedBy>Phillips, Andrew</cp:lastModifiedBy>
  <cp:revision>20</cp:revision>
  <dcterms:created xsi:type="dcterms:W3CDTF">2020-08-30T15:58:02Z</dcterms:created>
  <dcterms:modified xsi:type="dcterms:W3CDTF">2020-09-27T13:49:08Z</dcterms:modified>
</cp:coreProperties>
</file>