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957" r:id="rId4"/>
    <p:sldId id="258" r:id="rId5"/>
    <p:sldId id="263" r:id="rId6"/>
    <p:sldId id="261" r:id="rId7"/>
    <p:sldId id="956" r:id="rId8"/>
    <p:sldId id="262" r:id="rId9"/>
    <p:sldId id="265" r:id="rId10"/>
    <p:sldId id="1025"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985" r:id="rId37"/>
    <p:sldId id="961" r:id="rId38"/>
    <p:sldId id="307" r:id="rId39"/>
    <p:sldId id="273" r:id="rId40"/>
    <p:sldId id="959" r:id="rId41"/>
    <p:sldId id="960" r:id="rId42"/>
    <p:sldId id="958" r:id="rId43"/>
    <p:sldId id="267" r:id="rId44"/>
    <p:sldId id="274" r:id="rId45"/>
    <p:sldId id="962" r:id="rId46"/>
    <p:sldId id="979" r:id="rId47"/>
    <p:sldId id="982" r:id="rId48"/>
    <p:sldId id="966" r:id="rId49"/>
    <p:sldId id="983" r:id="rId50"/>
    <p:sldId id="986" r:id="rId51"/>
    <p:sldId id="968" r:id="rId52"/>
    <p:sldId id="999" r:id="rId53"/>
    <p:sldId id="989" r:id="rId54"/>
    <p:sldId id="998" r:id="rId55"/>
    <p:sldId id="970" r:id="rId56"/>
    <p:sldId id="971" r:id="rId57"/>
    <p:sldId id="990" r:id="rId58"/>
    <p:sldId id="991" r:id="rId59"/>
    <p:sldId id="987" r:id="rId60"/>
    <p:sldId id="992" r:id="rId61"/>
    <p:sldId id="965" r:id="rId62"/>
    <p:sldId id="980" r:id="rId63"/>
    <p:sldId id="994" r:id="rId64"/>
    <p:sldId id="996" r:id="rId65"/>
    <p:sldId id="997" r:id="rId66"/>
    <p:sldId id="969" r:id="rId67"/>
    <p:sldId id="1001" r:id="rId68"/>
    <p:sldId id="967" r:id="rId69"/>
    <p:sldId id="1002" r:id="rId70"/>
    <p:sldId id="1003" r:id="rId71"/>
    <p:sldId id="1004" r:id="rId72"/>
    <p:sldId id="1005" r:id="rId73"/>
    <p:sldId id="1019" r:id="rId74"/>
    <p:sldId id="1010" r:id="rId75"/>
    <p:sldId id="1011" r:id="rId76"/>
    <p:sldId id="1014" r:id="rId77"/>
    <p:sldId id="1018" r:id="rId78"/>
    <p:sldId id="1013" r:id="rId79"/>
    <p:sldId id="1016" r:id="rId80"/>
    <p:sldId id="1012" r:id="rId81"/>
    <p:sldId id="1020" r:id="rId82"/>
    <p:sldId id="1017" r:id="rId83"/>
    <p:sldId id="1015" r:id="rId84"/>
    <p:sldId id="1006" r:id="rId85"/>
    <p:sldId id="1007" r:id="rId86"/>
    <p:sldId id="1021" r:id="rId87"/>
    <p:sldId id="1008" r:id="rId88"/>
    <p:sldId id="1022" r:id="rId89"/>
    <p:sldId id="1009" r:id="rId90"/>
    <p:sldId id="964" r:id="rId91"/>
    <p:sldId id="268" r:id="rId92"/>
    <p:sldId id="275" r:id="rId93"/>
    <p:sldId id="269" r:id="rId94"/>
    <p:sldId id="276" r:id="rId95"/>
    <p:sldId id="1023" r:id="rId96"/>
    <p:sldId id="1024" r:id="rId97"/>
    <p:sldId id="1000" r:id="rId98"/>
    <p:sldId id="270" r:id="rId99"/>
    <p:sldId id="277" r:id="rId100"/>
    <p:sldId id="271" r:id="rId101"/>
    <p:sldId id="278" r:id="rId102"/>
    <p:sldId id="1026" r:id="rId103"/>
    <p:sldId id="272" r:id="rId104"/>
    <p:sldId id="279" r:id="rId105"/>
    <p:sldId id="280" r:id="rId106"/>
    <p:sldId id="281" r:id="rId107"/>
    <p:sldId id="1028" r:id="rId108"/>
    <p:sldId id="1027"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sorterViewPr>
    <p:cViewPr>
      <p:scale>
        <a:sx n="100" d="100"/>
        <a:sy n="100" d="100"/>
      </p:scale>
      <p:origin x="0" y="-473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7C5C-3AA8-4A89-93B5-902A26A37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AA5A2-3DE3-43B5-8A3B-2C9C59AB5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15F0FD-07CD-4B82-8449-36B7C59D1BF6}"/>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5" name="Footer Placeholder 4">
            <a:extLst>
              <a:ext uri="{FF2B5EF4-FFF2-40B4-BE49-F238E27FC236}">
                <a16:creationId xmlns:a16="http://schemas.microsoft.com/office/drawing/2014/main" id="{B644EC7E-687E-42C6-8CE2-5D376FA9D0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CF59B9-7CD7-43B1-ABE4-303960887FE0}"/>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38586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8B75-EE05-4C03-A7FE-1AB368DC5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75F3ED-080F-4190-8E1C-ABE09AE097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3432D7-6C84-450C-9692-308821EDF379}"/>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5" name="Footer Placeholder 4">
            <a:extLst>
              <a:ext uri="{FF2B5EF4-FFF2-40B4-BE49-F238E27FC236}">
                <a16:creationId xmlns:a16="http://schemas.microsoft.com/office/drawing/2014/main" id="{59B32EC3-86FF-4FD1-896B-E2623B5CC4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F49387-8222-41E3-B87A-D1E4D54AE325}"/>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13271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096A4-8736-487D-9618-5A2A951AC4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1437D5-16AC-4A32-958D-653647E23B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B7E941-0732-4AE7-B923-616B971CDE5E}"/>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5" name="Footer Placeholder 4">
            <a:extLst>
              <a:ext uri="{FF2B5EF4-FFF2-40B4-BE49-F238E27FC236}">
                <a16:creationId xmlns:a16="http://schemas.microsoft.com/office/drawing/2014/main" id="{75498151-540E-484C-A099-F604FA15D0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0DF43C-D7A4-42F4-8B82-709121C932D1}"/>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12261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70C1-5FCC-4F6A-80B1-F9BC63F8DE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BEC4CE-D08F-49C7-91E8-949D3332B7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A0D7FD-429F-4E50-9AEF-ABC54CC0FB2E}"/>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5" name="Footer Placeholder 4">
            <a:extLst>
              <a:ext uri="{FF2B5EF4-FFF2-40B4-BE49-F238E27FC236}">
                <a16:creationId xmlns:a16="http://schemas.microsoft.com/office/drawing/2014/main" id="{2A7597E5-C8E4-4AD1-829C-B6E6D6BE74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FD3ED0-4B83-48C8-8163-6646D5BD72C6}"/>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318595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8C05-6C31-4705-8497-A601EAE96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E50BC0-54A1-45B7-80A7-33080AB7F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B3C0CD-6CBC-4F45-B939-5A3CC2078B37}"/>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5" name="Footer Placeholder 4">
            <a:extLst>
              <a:ext uri="{FF2B5EF4-FFF2-40B4-BE49-F238E27FC236}">
                <a16:creationId xmlns:a16="http://schemas.microsoft.com/office/drawing/2014/main" id="{4A5B92B3-7FDD-4202-AC16-5C30D55F58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B71793-4CDC-4987-83C5-0D679B62C0F5}"/>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55399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03D9-BE65-4886-ABF3-0EB272BE0E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FF76AE-91C9-4286-9610-C5E7C34B7D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0D4FAE-8804-453F-B474-787BAB2CB2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853DC5-7C2C-45FA-98D2-1C0F5A917E6E}"/>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6" name="Footer Placeholder 5">
            <a:extLst>
              <a:ext uri="{FF2B5EF4-FFF2-40B4-BE49-F238E27FC236}">
                <a16:creationId xmlns:a16="http://schemas.microsoft.com/office/drawing/2014/main" id="{2B13507D-EF5A-4708-AAA5-1DCE433997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5C71E1-A94E-4B39-9E57-0E5985154C5B}"/>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86801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EEF0-0879-4E17-BE38-6A69390E59B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CA6E4C-876B-4B63-9329-71DBB5A71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D8D2E5-E631-426C-9376-681C7A19F8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0B4D80-F574-465C-8AC2-7D7FC45DB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6AE973-5DAD-45B5-A857-4449E4C3A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248BDE-BBCA-4EC1-BD69-4F49B3256B1F}"/>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8" name="Footer Placeholder 7">
            <a:extLst>
              <a:ext uri="{FF2B5EF4-FFF2-40B4-BE49-F238E27FC236}">
                <a16:creationId xmlns:a16="http://schemas.microsoft.com/office/drawing/2014/main" id="{4ADAE167-15D4-4B71-8D1D-C790AB2509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A51E906-0FA0-4014-9DEE-786F0D43D916}"/>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160432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1DD5-0BBE-4161-8E51-C3F15BFECA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FC3805-EBDE-4A62-B517-A53A55C0D003}"/>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4" name="Footer Placeholder 3">
            <a:extLst>
              <a:ext uri="{FF2B5EF4-FFF2-40B4-BE49-F238E27FC236}">
                <a16:creationId xmlns:a16="http://schemas.microsoft.com/office/drawing/2014/main" id="{72F583A7-BAAB-49E9-95C7-F9EE478FAC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63E75-1F52-484A-8C70-1473C5435A96}"/>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412335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918E5-4BB1-4CAC-B79C-27C3875A08D2}"/>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3" name="Footer Placeholder 2">
            <a:extLst>
              <a:ext uri="{FF2B5EF4-FFF2-40B4-BE49-F238E27FC236}">
                <a16:creationId xmlns:a16="http://schemas.microsoft.com/office/drawing/2014/main" id="{5D3BEE4B-68C8-480A-86C0-7BA7490A54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0DC9C1-E9FE-408E-9483-767E5D441A24}"/>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38680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F5AC-1F5C-485B-9413-98E245E7B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C74301-7E1F-4260-A8FC-F615E9A9A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6F3745-0987-480E-9B02-5C25057E7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173D44-E026-4A0B-A065-F60418D6DEE7}"/>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6" name="Footer Placeholder 5">
            <a:extLst>
              <a:ext uri="{FF2B5EF4-FFF2-40B4-BE49-F238E27FC236}">
                <a16:creationId xmlns:a16="http://schemas.microsoft.com/office/drawing/2014/main" id="{5CA17A2B-4203-40D9-892F-1436D2574E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CAE1B9-1F76-453B-90CD-B7BFDFCC0A45}"/>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2029078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1BDE-B7CF-4188-9F06-31C7432CD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4AF5E88-225B-4293-9E23-8B2D20EF3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AFB922-633D-43E3-9085-62C213795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AC0028-571D-4898-906C-BB6402F0F5CC}"/>
              </a:ext>
            </a:extLst>
          </p:cNvPr>
          <p:cNvSpPr>
            <a:spLocks noGrp="1"/>
          </p:cNvSpPr>
          <p:nvPr>
            <p:ph type="dt" sz="half" idx="10"/>
          </p:nvPr>
        </p:nvSpPr>
        <p:spPr/>
        <p:txBody>
          <a:bodyPr/>
          <a:lstStyle/>
          <a:p>
            <a:fld id="{B0C94C2B-B626-487D-94A1-A27383B5C75E}" type="datetimeFigureOut">
              <a:rPr lang="en-GB" smtClean="0"/>
              <a:t>22/07/2021</a:t>
            </a:fld>
            <a:endParaRPr lang="en-GB"/>
          </a:p>
        </p:txBody>
      </p:sp>
      <p:sp>
        <p:nvSpPr>
          <p:cNvPr id="6" name="Footer Placeholder 5">
            <a:extLst>
              <a:ext uri="{FF2B5EF4-FFF2-40B4-BE49-F238E27FC236}">
                <a16:creationId xmlns:a16="http://schemas.microsoft.com/office/drawing/2014/main" id="{88730C97-26AC-4DCF-A4FB-2E58D692FD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BE4DDB-40C4-4D5C-984F-2D4B0DCB001B}"/>
              </a:ext>
            </a:extLst>
          </p:cNvPr>
          <p:cNvSpPr>
            <a:spLocks noGrp="1"/>
          </p:cNvSpPr>
          <p:nvPr>
            <p:ph type="sldNum" sz="quarter" idx="12"/>
          </p:nvPr>
        </p:nvSpPr>
        <p:spPr/>
        <p:txBody>
          <a:bodyPr/>
          <a:lstStyle/>
          <a:p>
            <a:fld id="{F975C0AA-716A-414D-9962-11D9FA30F9EE}" type="slidenum">
              <a:rPr lang="en-GB" smtClean="0"/>
              <a:t>‹#›</a:t>
            </a:fld>
            <a:endParaRPr lang="en-GB"/>
          </a:p>
        </p:txBody>
      </p:sp>
    </p:spTree>
    <p:extLst>
      <p:ext uri="{BB962C8B-B14F-4D97-AF65-F5344CB8AC3E}">
        <p14:creationId xmlns:p14="http://schemas.microsoft.com/office/powerpoint/2010/main" val="84982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EF9A76-22A3-4E45-A01A-B1FE63AD4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D69F59-4782-403B-9E51-8AF04F1A7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E5743-2022-4A1F-AD80-FB105B907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94C2B-B626-487D-94A1-A27383B5C75E}" type="datetimeFigureOut">
              <a:rPr lang="en-GB" smtClean="0"/>
              <a:t>22/07/2021</a:t>
            </a:fld>
            <a:endParaRPr lang="en-GB"/>
          </a:p>
        </p:txBody>
      </p:sp>
      <p:sp>
        <p:nvSpPr>
          <p:cNvPr id="5" name="Footer Placeholder 4">
            <a:extLst>
              <a:ext uri="{FF2B5EF4-FFF2-40B4-BE49-F238E27FC236}">
                <a16:creationId xmlns:a16="http://schemas.microsoft.com/office/drawing/2014/main" id="{CD4DB4EF-7396-409B-8C45-1A478637A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BF94AA3-5AA1-44A5-B45A-BDEA71CEA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5C0AA-716A-414D-9962-11D9FA30F9EE}" type="slidenum">
              <a:rPr lang="en-GB" smtClean="0"/>
              <a:t>‹#›</a:t>
            </a:fld>
            <a:endParaRPr lang="en-GB"/>
          </a:p>
        </p:txBody>
      </p:sp>
    </p:spTree>
    <p:extLst>
      <p:ext uri="{BB962C8B-B14F-4D97-AF65-F5344CB8AC3E}">
        <p14:creationId xmlns:p14="http://schemas.microsoft.com/office/powerpoint/2010/main" val="155421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5D1C6-716C-46CD-93B6-84C29F56722C}"/>
              </a:ext>
            </a:extLst>
          </p:cNvPr>
          <p:cNvSpPr txBox="1"/>
          <p:nvPr/>
        </p:nvSpPr>
        <p:spPr>
          <a:xfrm>
            <a:off x="1534241" y="2460397"/>
            <a:ext cx="8652177" cy="646331"/>
          </a:xfrm>
          <a:prstGeom prst="rect">
            <a:avLst/>
          </a:prstGeom>
          <a:noFill/>
        </p:spPr>
        <p:txBody>
          <a:bodyPr wrap="none" rtlCol="0">
            <a:spAutoFit/>
          </a:bodyPr>
          <a:lstStyle/>
          <a:p>
            <a:r>
              <a:rPr lang="en-GB" sz="3600"/>
              <a:t>Description of the hiv_synthesis.sas program </a:t>
            </a:r>
          </a:p>
        </p:txBody>
      </p:sp>
      <p:cxnSp>
        <p:nvCxnSpPr>
          <p:cNvPr id="6" name="Straight Connector 5">
            <a:extLst>
              <a:ext uri="{FF2B5EF4-FFF2-40B4-BE49-F238E27FC236}">
                <a16:creationId xmlns:a16="http://schemas.microsoft.com/office/drawing/2014/main" id="{B36C05C3-E6D3-434F-ADB5-7DCB774BDA50}"/>
              </a:ext>
            </a:extLst>
          </p:cNvPr>
          <p:cNvCxnSpPr/>
          <p:nvPr/>
        </p:nvCxnSpPr>
        <p:spPr>
          <a:xfrm>
            <a:off x="-188536" y="923826"/>
            <a:ext cx="12895868" cy="0"/>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054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7" y="1202076"/>
            <a:ext cx="11147462" cy="5493812"/>
          </a:xfrm>
          <a:prstGeom prst="rect">
            <a:avLst/>
          </a:prstGeom>
          <a:noFill/>
        </p:spPr>
        <p:txBody>
          <a:bodyPr wrap="square" rtlCol="0">
            <a:spAutoFit/>
          </a:bodyPr>
          <a:lstStyle/>
          <a:p>
            <a:pPr fontAlgn="t"/>
            <a:r>
              <a:rPr lang="en-GB" b="1"/>
              <a:t> </a:t>
            </a:r>
            <a:endParaRPr lang="en-GB"/>
          </a:p>
          <a:p>
            <a:pPr fontAlgn="t"/>
            <a:r>
              <a:rPr lang="en-GB" sz="2100" b="1"/>
              <a:t>Parameters </a:t>
            </a:r>
          </a:p>
          <a:p>
            <a:pPr fontAlgn="t"/>
            <a:r>
              <a:rPr lang="en-GB" sz="2100" b="1">
                <a:solidFill>
                  <a:schemeClr val="accent1">
                    <a:lumMod val="60000"/>
                    <a:lumOff val="40000"/>
                  </a:schemeClr>
                </a:solidFill>
              </a:rPr>
              <a:t>Population demographics</a:t>
            </a:r>
            <a:endParaRPr lang="en-GB" sz="2100">
              <a:solidFill>
                <a:schemeClr val="accent1">
                  <a:lumMod val="60000"/>
                  <a:lumOff val="40000"/>
                </a:schemeClr>
              </a:solidFill>
            </a:endParaRPr>
          </a:p>
          <a:p>
            <a:pPr fontAlgn="ctr"/>
            <a:r>
              <a:rPr lang="en-GB" b="1"/>
              <a:t> </a:t>
            </a:r>
            <a:endParaRPr lang="en-GB"/>
          </a:p>
          <a:p>
            <a:pPr fontAlgn="t"/>
            <a:r>
              <a:rPr lang="en-GB" i="1"/>
              <a:t>inc_cat</a:t>
            </a:r>
          </a:p>
          <a:p>
            <a:pPr fontAlgn="t"/>
            <a:r>
              <a:rPr lang="en-GB"/>
              <a:t>Four population demographic structures with differing levels of population growth.</a:t>
            </a:r>
          </a:p>
          <a:p>
            <a:pPr fontAlgn="ctr"/>
            <a:endParaRPr lang="en-GB" b="1"/>
          </a:p>
          <a:p>
            <a:pPr fontAlgn="ctr"/>
            <a:r>
              <a:rPr lang="en-GB" sz="2100" b="1">
                <a:solidFill>
                  <a:schemeClr val="accent1">
                    <a:lumMod val="60000"/>
                    <a:lumOff val="40000"/>
                  </a:schemeClr>
                </a:solidFill>
              </a:rPr>
              <a:t>Sexual behaviour</a:t>
            </a:r>
            <a:endParaRPr lang="en-GB" sz="2100">
              <a:solidFill>
                <a:schemeClr val="accent1">
                  <a:lumMod val="60000"/>
                  <a:lumOff val="40000"/>
                </a:schemeClr>
              </a:solidFill>
            </a:endParaRPr>
          </a:p>
          <a:p>
            <a:pPr fontAlgn="t"/>
            <a:endParaRPr lang="en-GB" b="1"/>
          </a:p>
          <a:p>
            <a:pPr fontAlgn="t"/>
            <a:r>
              <a:rPr lang="en-GB" i="1"/>
              <a:t>sex_beh_trans_matrix_m , sex_beh_trans_matrix_</a:t>
            </a:r>
            <a:r>
              <a:rPr lang="en-GB"/>
              <a:t>w</a:t>
            </a:r>
          </a:p>
          <a:p>
            <a:pPr fontAlgn="t"/>
            <a:r>
              <a:rPr lang="en-GB"/>
              <a:t>Matrices determining rate of transition between four levels of sexual behaviour.  There are 15 versions for each of men and women.</a:t>
            </a:r>
          </a:p>
          <a:p>
            <a:pPr fontAlgn="t"/>
            <a:endParaRPr lang="en-GB"/>
          </a:p>
          <a:p>
            <a:pPr fontAlgn="t"/>
            <a:r>
              <a:rPr lang="en-GB" i="1"/>
              <a:t>sex_age_mixing_matrix_m, sex_age_mixing_matrix_w</a:t>
            </a:r>
          </a:p>
          <a:p>
            <a:pPr fontAlgn="t"/>
            <a:r>
              <a:rPr lang="en-GB"/>
              <a:t>Matrices determining the age gender sexual mixing from male and female perspectives</a:t>
            </a:r>
          </a:p>
          <a:p>
            <a:pPr fontAlgn="t"/>
            <a:r>
              <a:rPr lang="en-GB"/>
              <a:t> </a:t>
            </a:r>
          </a:p>
          <a:p>
            <a:pPr fontAlgn="t"/>
            <a:r>
              <a:rPr lang="en-GB" i="1"/>
              <a:t>p_rred_p</a:t>
            </a:r>
          </a:p>
          <a:p>
            <a:pPr fontAlgn="t"/>
            <a:r>
              <a:rPr lang="en-GB"/>
              <a:t>Indicates the proportion of the population in whom the sexual risk behaviour is very low</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3210095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Create the 100000 people who will be alive and aged 15+ at some point between 1989 and 50 years into the future.   Define fixed or initial values for each person individually</a:t>
            </a:r>
            <a:endParaRPr lang="en-GB" sz="1600" dirty="0">
              <a:solidFill>
                <a:schemeClr val="tx1"/>
              </a:solidFill>
            </a:endParaRP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11" name="Rectangle 10">
            <a:extLst>
              <a:ext uri="{FF2B5EF4-FFF2-40B4-BE49-F238E27FC236}">
                <a16:creationId xmlns:a16="http://schemas.microsoft.com/office/drawing/2014/main" id="{421A56FA-8F26-4357-A805-DA3D8F4BA248}"/>
              </a:ext>
            </a:extLst>
          </p:cNvPr>
          <p:cNvSpPr/>
          <p:nvPr/>
        </p:nvSpPr>
        <p:spPr>
          <a:xfrm>
            <a:off x="1527045" y="1481411"/>
            <a:ext cx="10253472" cy="10177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Define the updated values of variables for each person for this current 3 month period. This uses previous values of variables for each individual and also the summary variables derived from the previous 3 month period in sections 4-7 below.   This part is the core of the model itself. This part of the code from now on is a macro which is called by the "update_r1" statements close to the end - the data set being read in at the start of this macro flips between r1 and r2.</a:t>
            </a:r>
          </a:p>
        </p:txBody>
      </p:sp>
      <p:sp>
        <p:nvSpPr>
          <p:cNvPr id="12" name="Rectangle 11">
            <a:extLst>
              <a:ext uri="{FF2B5EF4-FFF2-40B4-BE49-F238E27FC236}">
                <a16:creationId xmlns:a16="http://schemas.microsoft.com/office/drawing/2014/main" id="{9DD0C886-1B84-4B8E-AE01-B9E50EF6F400}"/>
              </a:ext>
            </a:extLst>
          </p:cNvPr>
          <p:cNvSpPr/>
          <p:nvPr/>
        </p:nvSpPr>
        <p:spPr>
          <a:xfrm>
            <a:off x="411479" y="1475254"/>
            <a:ext cx="960120" cy="10238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3</a:t>
            </a:r>
          </a:p>
        </p:txBody>
      </p:sp>
      <p:sp>
        <p:nvSpPr>
          <p:cNvPr id="13" name="Rectangle 12">
            <a:extLst>
              <a:ext uri="{FF2B5EF4-FFF2-40B4-BE49-F238E27FC236}">
                <a16:creationId xmlns:a16="http://schemas.microsoft.com/office/drawing/2014/main" id="{73787234-AAF8-477A-8004-3C8EAB7F3676}"/>
              </a:ext>
            </a:extLst>
          </p:cNvPr>
          <p:cNvSpPr/>
          <p:nvPr/>
        </p:nvSpPr>
        <p:spPr>
          <a:xfrm>
            <a:off x="1527045" y="2577642"/>
            <a:ext cx="10253471" cy="554162"/>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Derive values of additional variables for this 3 month period for </a:t>
            </a:r>
            <a:r>
              <a:rPr lang="en-GB" sz="1600">
                <a:solidFill>
                  <a:schemeClr val="tx1"/>
                </a:solidFill>
              </a:rPr>
              <a:t>each person. These are variables we want to save outputs for in the form of sums across individuals, either to analyse afterwards, or to feed back into the next 3 month period.</a:t>
            </a:r>
            <a:endParaRPr lang="en-GB" sz="1600" dirty="0">
              <a:solidFill>
                <a:schemeClr val="tx1"/>
              </a:solidFill>
            </a:endParaRPr>
          </a:p>
        </p:txBody>
      </p:sp>
      <p:sp>
        <p:nvSpPr>
          <p:cNvPr id="14" name="Rectangle 13">
            <a:extLst>
              <a:ext uri="{FF2B5EF4-FFF2-40B4-BE49-F238E27FC236}">
                <a16:creationId xmlns:a16="http://schemas.microsoft.com/office/drawing/2014/main" id="{9B026783-F7E6-409C-8D3C-2C7CD28695A4}"/>
              </a:ext>
            </a:extLst>
          </p:cNvPr>
          <p:cNvSpPr/>
          <p:nvPr/>
        </p:nvSpPr>
        <p:spPr>
          <a:xfrm>
            <a:off x="424729" y="2567384"/>
            <a:ext cx="946872" cy="564420"/>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4</a:t>
            </a:r>
          </a:p>
        </p:txBody>
      </p:sp>
      <p:sp>
        <p:nvSpPr>
          <p:cNvPr id="15" name="Rectangle 14">
            <a:extLst>
              <a:ext uri="{FF2B5EF4-FFF2-40B4-BE49-F238E27FC236}">
                <a16:creationId xmlns:a16="http://schemas.microsoft.com/office/drawing/2014/main" id="{55F1E138-0F48-499A-9747-E98FBA90359D}"/>
              </a:ext>
            </a:extLst>
          </p:cNvPr>
          <p:cNvSpPr/>
          <p:nvPr/>
        </p:nvSpPr>
        <p:spPr>
          <a:xfrm>
            <a:off x="1527045" y="3230020"/>
            <a:ext cx="102534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Using statements of the form s_varname + varname create sums across individuals of the variables we want to save outputs for, either to analyse afterwards, or to feed back into the next 3 month period.</a:t>
            </a:r>
            <a:endParaRPr lang="en-GB" sz="1600" dirty="0">
              <a:solidFill>
                <a:schemeClr val="tx1"/>
              </a:solidFill>
            </a:endParaRPr>
          </a:p>
        </p:txBody>
      </p:sp>
      <p:sp>
        <p:nvSpPr>
          <p:cNvPr id="16" name="Rectangle 15">
            <a:extLst>
              <a:ext uri="{FF2B5EF4-FFF2-40B4-BE49-F238E27FC236}">
                <a16:creationId xmlns:a16="http://schemas.microsoft.com/office/drawing/2014/main" id="{D1C2891E-2FB9-40A3-818B-D4F678969E3F}"/>
              </a:ext>
            </a:extLst>
          </p:cNvPr>
          <p:cNvSpPr/>
          <p:nvPr/>
        </p:nvSpPr>
        <p:spPr>
          <a:xfrm>
            <a:off x="424729" y="3210464"/>
            <a:ext cx="946872"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5</a:t>
            </a:r>
          </a:p>
        </p:txBody>
      </p:sp>
      <p:sp>
        <p:nvSpPr>
          <p:cNvPr id="17" name="Rectangle 16">
            <a:extLst>
              <a:ext uri="{FF2B5EF4-FFF2-40B4-BE49-F238E27FC236}">
                <a16:creationId xmlns:a16="http://schemas.microsoft.com/office/drawing/2014/main" id="{D0FA982C-519F-48CB-B3CC-31EB07A0802D}"/>
              </a:ext>
            </a:extLst>
          </p:cNvPr>
          <p:cNvSpPr/>
          <p:nvPr/>
        </p:nvSpPr>
        <p:spPr>
          <a:xfrm>
            <a:off x="1527046" y="3855928"/>
            <a:ext cx="10240225" cy="55416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Create a data set that contains the sums (over all living people, or otherwise) and derived variables based </a:t>
            </a:r>
            <a:r>
              <a:rPr lang="en-GB" sz="1600">
                <a:solidFill>
                  <a:schemeClr val="tx1"/>
                </a:solidFill>
              </a:rPr>
              <a:t>on these </a:t>
            </a:r>
            <a:r>
              <a:rPr lang="en-GB" sz="1600" dirty="0">
                <a:solidFill>
                  <a:schemeClr val="tx1"/>
                </a:solidFill>
              </a:rPr>
              <a:t>sums for any variables we want to </a:t>
            </a:r>
            <a:r>
              <a:rPr lang="en-GB" sz="1600">
                <a:solidFill>
                  <a:schemeClr val="tx1"/>
                </a:solidFill>
              </a:rPr>
              <a:t>save outputs for, </a:t>
            </a:r>
            <a:r>
              <a:rPr lang="en-GB" sz="1600" dirty="0">
                <a:solidFill>
                  <a:schemeClr val="tx1"/>
                </a:solidFill>
              </a:rPr>
              <a:t>either to </a:t>
            </a:r>
            <a:r>
              <a:rPr lang="en-GB" sz="1600">
                <a:solidFill>
                  <a:schemeClr val="tx1"/>
                </a:solidFill>
              </a:rPr>
              <a:t>analyse afterwards, </a:t>
            </a:r>
            <a:r>
              <a:rPr lang="en-GB" sz="1600" dirty="0">
                <a:solidFill>
                  <a:schemeClr val="tx1"/>
                </a:solidFill>
              </a:rPr>
              <a:t>or to feed back into the next 3 </a:t>
            </a:r>
            <a:r>
              <a:rPr lang="en-GB" sz="1600">
                <a:solidFill>
                  <a:schemeClr val="tx1"/>
                </a:solidFill>
              </a:rPr>
              <a:t>month period.</a:t>
            </a:r>
            <a:endParaRPr lang="en-GB" sz="1600" dirty="0">
              <a:solidFill>
                <a:schemeClr val="tx1"/>
              </a:solidFill>
            </a:endParaRPr>
          </a:p>
        </p:txBody>
      </p:sp>
      <p:sp>
        <p:nvSpPr>
          <p:cNvPr id="18" name="Rectangle 17">
            <a:extLst>
              <a:ext uri="{FF2B5EF4-FFF2-40B4-BE49-F238E27FC236}">
                <a16:creationId xmlns:a16="http://schemas.microsoft.com/office/drawing/2014/main" id="{BF163B21-6347-4222-8729-3E6E41900149}"/>
              </a:ext>
            </a:extLst>
          </p:cNvPr>
          <p:cNvSpPr/>
          <p:nvPr/>
        </p:nvSpPr>
        <p:spPr>
          <a:xfrm>
            <a:off x="424729" y="3843618"/>
            <a:ext cx="946872" cy="56647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6</a:t>
            </a:r>
          </a:p>
        </p:txBody>
      </p:sp>
      <p:sp>
        <p:nvSpPr>
          <p:cNvPr id="19" name="Rectangle 18">
            <a:extLst>
              <a:ext uri="{FF2B5EF4-FFF2-40B4-BE49-F238E27FC236}">
                <a16:creationId xmlns:a16="http://schemas.microsoft.com/office/drawing/2014/main" id="{1C997611-B617-484C-83DE-6D4070ED8DAD}"/>
              </a:ext>
            </a:extLst>
          </p:cNvPr>
          <p:cNvSpPr/>
          <p:nvPr/>
        </p:nvSpPr>
        <p:spPr>
          <a:xfrm>
            <a:off x="1527045" y="4499070"/>
            <a:ext cx="10253471"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Add the variable values for this 3 month period to the data set cum_l1 or cum_</a:t>
            </a:r>
            <a:r>
              <a:rPr lang="en-GB" sz="1600">
                <a:solidFill>
                  <a:schemeClr val="tx1"/>
                </a:solidFill>
              </a:rPr>
              <a:t>l2 (it </a:t>
            </a:r>
            <a:r>
              <a:rPr lang="en-GB" sz="1600" dirty="0">
                <a:solidFill>
                  <a:schemeClr val="tx1"/>
                </a:solidFill>
              </a:rPr>
              <a:t>flips </a:t>
            </a:r>
            <a:r>
              <a:rPr lang="en-GB" sz="1600">
                <a:solidFill>
                  <a:schemeClr val="tx1"/>
                </a:solidFill>
              </a:rPr>
              <a:t>between these names) </a:t>
            </a:r>
            <a:r>
              <a:rPr lang="en-GB" sz="1600" dirty="0">
                <a:solidFill>
                  <a:schemeClr val="tx1"/>
                </a:solidFill>
              </a:rPr>
              <a:t>- this is the data set of model outputs that we are building up to save at the </a:t>
            </a:r>
            <a:r>
              <a:rPr lang="en-GB" sz="1600">
                <a:solidFill>
                  <a:schemeClr val="tx1"/>
                </a:solidFill>
              </a:rPr>
              <a:t>end.    Update </a:t>
            </a:r>
            <a:r>
              <a:rPr lang="en-GB" sz="1600" dirty="0">
                <a:solidFill>
                  <a:schemeClr val="tx1"/>
                </a:solidFill>
              </a:rPr>
              <a:t>the data set of individual values of variables for each person from the 3 month period just completed by adding in the summary variable values </a:t>
            </a:r>
            <a:r>
              <a:rPr lang="en-GB" sz="1600">
                <a:solidFill>
                  <a:schemeClr val="tx1"/>
                </a:solidFill>
              </a:rPr>
              <a:t>from the </a:t>
            </a:r>
            <a:r>
              <a:rPr lang="en-GB" sz="1600" dirty="0">
                <a:solidFill>
                  <a:schemeClr val="tx1"/>
                </a:solidFill>
              </a:rPr>
              <a:t>current 3 month period</a:t>
            </a:r>
            <a:r>
              <a:rPr lang="en-GB" sz="1600">
                <a:solidFill>
                  <a:schemeClr val="tx1"/>
                </a:solidFill>
              </a:rPr>
              <a:t>.    Once the variables </a:t>
            </a:r>
            <a:r>
              <a:rPr lang="en-GB" sz="1600" dirty="0">
                <a:solidFill>
                  <a:schemeClr val="tx1"/>
                </a:solidFill>
              </a:rPr>
              <a:t>needed are saved (with different names, </a:t>
            </a:r>
            <a:r>
              <a:rPr lang="en-GB" sz="1600">
                <a:solidFill>
                  <a:schemeClr val="tx1"/>
                </a:solidFill>
              </a:rPr>
              <a:t>prefix ‘t’ instead of ‘s</a:t>
            </a:r>
            <a:r>
              <a:rPr lang="en-GB" sz="1600" dirty="0">
                <a:solidFill>
                  <a:schemeClr val="tx1"/>
                </a:solidFill>
              </a:rPr>
              <a:t>_’) and added to the main data set, drop all the sum variables as these can’t exist in order to execute section 5 in the next 3 month </a:t>
            </a:r>
            <a:r>
              <a:rPr lang="en-GB" sz="1600">
                <a:solidFill>
                  <a:schemeClr val="tx1"/>
                </a:solidFill>
              </a:rPr>
              <a:t>period.  The macro “update_r1” ends at the end of this section</a:t>
            </a:r>
            <a:endParaRPr lang="en-GB" sz="1600" dirty="0">
              <a:solidFill>
                <a:schemeClr val="tx1"/>
              </a:solidFill>
            </a:endParaRPr>
          </a:p>
        </p:txBody>
      </p:sp>
      <p:sp>
        <p:nvSpPr>
          <p:cNvPr id="20" name="Rectangle 19">
            <a:extLst>
              <a:ext uri="{FF2B5EF4-FFF2-40B4-BE49-F238E27FC236}">
                <a16:creationId xmlns:a16="http://schemas.microsoft.com/office/drawing/2014/main" id="{D5D7610F-25CC-42A8-B6C1-E48933E347B4}"/>
              </a:ext>
            </a:extLst>
          </p:cNvPr>
          <p:cNvSpPr/>
          <p:nvPr/>
        </p:nvSpPr>
        <p:spPr>
          <a:xfrm>
            <a:off x="424729" y="4499070"/>
            <a:ext cx="960119"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7</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3682034" cy="430887"/>
          </a:xfrm>
          <a:prstGeom prst="rect">
            <a:avLst/>
          </a:prstGeom>
          <a:noFill/>
        </p:spPr>
        <p:txBody>
          <a:bodyPr wrap="none" rtlCol="0">
            <a:spAutoFit/>
          </a:bodyPr>
          <a:lstStyle/>
          <a:p>
            <a:r>
              <a:rPr lang="en-GB" sz="2200" b="1"/>
              <a:t>Overview of hiv_synthesis.sas</a:t>
            </a:r>
          </a:p>
        </p:txBody>
      </p:sp>
    </p:spTree>
    <p:extLst>
      <p:ext uri="{BB962C8B-B14F-4D97-AF65-F5344CB8AC3E}">
        <p14:creationId xmlns:p14="http://schemas.microsoft.com/office/powerpoint/2010/main" val="1998994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997611-B617-484C-83DE-6D4070ED8DAD}"/>
              </a:ext>
            </a:extLst>
          </p:cNvPr>
          <p:cNvSpPr/>
          <p:nvPr/>
        </p:nvSpPr>
        <p:spPr>
          <a:xfrm>
            <a:off x="348529" y="1108170"/>
            <a:ext cx="11284671" cy="437823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100" dirty="0">
                <a:solidFill>
                  <a:schemeClr val="tx1"/>
                </a:solidFill>
              </a:rPr>
              <a:t>Add the variable values for this 3 month period to the </a:t>
            </a:r>
            <a:r>
              <a:rPr lang="en-GB" sz="2100" b="1" dirty="0">
                <a:solidFill>
                  <a:schemeClr val="tx1"/>
                </a:solidFill>
              </a:rPr>
              <a:t>data set cum_l1 or cum_</a:t>
            </a:r>
            <a:r>
              <a:rPr lang="en-GB" sz="2100" b="1">
                <a:solidFill>
                  <a:schemeClr val="tx1"/>
                </a:solidFill>
              </a:rPr>
              <a:t>l2 </a:t>
            </a:r>
            <a:r>
              <a:rPr lang="en-GB" sz="2100">
                <a:solidFill>
                  <a:schemeClr val="tx1"/>
                </a:solidFill>
              </a:rPr>
              <a:t>(it </a:t>
            </a:r>
            <a:r>
              <a:rPr lang="en-GB" sz="2100" dirty="0">
                <a:solidFill>
                  <a:schemeClr val="tx1"/>
                </a:solidFill>
              </a:rPr>
              <a:t>flips </a:t>
            </a:r>
            <a:r>
              <a:rPr lang="en-GB" sz="2100">
                <a:solidFill>
                  <a:schemeClr val="tx1"/>
                </a:solidFill>
              </a:rPr>
              <a:t>between these names) </a:t>
            </a:r>
            <a:r>
              <a:rPr lang="en-GB" sz="2100" dirty="0">
                <a:solidFill>
                  <a:schemeClr val="tx1"/>
                </a:solidFill>
              </a:rPr>
              <a:t>- </a:t>
            </a:r>
            <a:r>
              <a:rPr lang="en-GB" sz="2100" b="1" dirty="0">
                <a:solidFill>
                  <a:schemeClr val="tx1"/>
                </a:solidFill>
              </a:rPr>
              <a:t>this is the data set of model outputs that we are building up to save at the </a:t>
            </a:r>
            <a:r>
              <a:rPr lang="en-GB" sz="2100" b="1">
                <a:solidFill>
                  <a:schemeClr val="tx1"/>
                </a:solidFill>
              </a:rPr>
              <a:t>end. </a:t>
            </a:r>
          </a:p>
          <a:p>
            <a:endParaRPr lang="en-GB" sz="2100">
              <a:solidFill>
                <a:schemeClr val="tx1"/>
              </a:solidFill>
            </a:endParaRPr>
          </a:p>
          <a:p>
            <a:r>
              <a:rPr lang="en-GB" sz="2100">
                <a:solidFill>
                  <a:schemeClr val="tx1"/>
                </a:solidFill>
              </a:rPr>
              <a:t>Update the r1 (or, alternately, r2) data </a:t>
            </a:r>
            <a:r>
              <a:rPr lang="en-GB" sz="2100" dirty="0">
                <a:solidFill>
                  <a:schemeClr val="tx1"/>
                </a:solidFill>
              </a:rPr>
              <a:t>set of individual values of variables for each person from the 3 month period just completed by adding in the summary variable values </a:t>
            </a:r>
            <a:r>
              <a:rPr lang="en-GB" sz="2100">
                <a:solidFill>
                  <a:schemeClr val="tx1"/>
                </a:solidFill>
              </a:rPr>
              <a:t>from the </a:t>
            </a:r>
            <a:r>
              <a:rPr lang="en-GB" sz="2100" dirty="0">
                <a:solidFill>
                  <a:schemeClr val="tx1"/>
                </a:solidFill>
              </a:rPr>
              <a:t>current 3 month period</a:t>
            </a:r>
            <a:r>
              <a:rPr lang="en-GB" sz="2100">
                <a:solidFill>
                  <a:schemeClr val="tx1"/>
                </a:solidFill>
              </a:rPr>
              <a:t>.    </a:t>
            </a:r>
          </a:p>
          <a:p>
            <a:endParaRPr lang="en-GB" sz="2100">
              <a:solidFill>
                <a:schemeClr val="tx1"/>
              </a:solidFill>
            </a:endParaRPr>
          </a:p>
          <a:p>
            <a:r>
              <a:rPr lang="en-GB" sz="2100">
                <a:solidFill>
                  <a:schemeClr val="tx1"/>
                </a:solidFill>
              </a:rPr>
              <a:t>Once the variables </a:t>
            </a:r>
            <a:r>
              <a:rPr lang="en-GB" sz="2100" dirty="0">
                <a:solidFill>
                  <a:schemeClr val="tx1"/>
                </a:solidFill>
              </a:rPr>
              <a:t>needed are saved (with different names, </a:t>
            </a:r>
            <a:r>
              <a:rPr lang="en-GB" sz="2100">
                <a:solidFill>
                  <a:schemeClr val="tx1"/>
                </a:solidFill>
              </a:rPr>
              <a:t>prefix ‘t’ instead of ‘s</a:t>
            </a:r>
            <a:r>
              <a:rPr lang="en-GB" sz="2100" dirty="0">
                <a:solidFill>
                  <a:schemeClr val="tx1"/>
                </a:solidFill>
              </a:rPr>
              <a:t>_’) and added to </a:t>
            </a:r>
            <a:r>
              <a:rPr lang="en-GB" sz="2100">
                <a:solidFill>
                  <a:schemeClr val="tx1"/>
                </a:solidFill>
              </a:rPr>
              <a:t>the r1 (or r2) data </a:t>
            </a:r>
            <a:r>
              <a:rPr lang="en-GB" sz="2100" dirty="0">
                <a:solidFill>
                  <a:schemeClr val="tx1"/>
                </a:solidFill>
              </a:rPr>
              <a:t>set, drop all </a:t>
            </a:r>
            <a:r>
              <a:rPr lang="en-GB" sz="2100">
                <a:solidFill>
                  <a:schemeClr val="tx1"/>
                </a:solidFill>
              </a:rPr>
              <a:t>the s_ sum </a:t>
            </a:r>
            <a:r>
              <a:rPr lang="en-GB" sz="2100" dirty="0">
                <a:solidFill>
                  <a:schemeClr val="tx1"/>
                </a:solidFill>
              </a:rPr>
              <a:t>variables as these can’t exist in order to execute section 5 in the next 3 month </a:t>
            </a:r>
            <a:r>
              <a:rPr lang="en-GB" sz="2100">
                <a:solidFill>
                  <a:schemeClr val="tx1"/>
                </a:solidFill>
              </a:rPr>
              <a:t>period.  </a:t>
            </a:r>
          </a:p>
          <a:p>
            <a:endParaRPr lang="en-GB" sz="2100">
              <a:solidFill>
                <a:schemeClr val="tx1"/>
              </a:solidFill>
            </a:endParaRPr>
          </a:p>
          <a:p>
            <a:r>
              <a:rPr lang="en-GB" sz="2100">
                <a:solidFill>
                  <a:schemeClr val="tx1"/>
                </a:solidFill>
              </a:rPr>
              <a:t>The macro “update_r1” ends at the end of this section</a:t>
            </a:r>
            <a:endParaRPr lang="en-GB" sz="2100" dirty="0">
              <a:solidFill>
                <a:schemeClr val="tx1"/>
              </a:solidFill>
            </a:endParaRPr>
          </a:p>
        </p:txBody>
      </p:sp>
      <p:sp>
        <p:nvSpPr>
          <p:cNvPr id="20" name="Rectangle 19">
            <a:extLst>
              <a:ext uri="{FF2B5EF4-FFF2-40B4-BE49-F238E27FC236}">
                <a16:creationId xmlns:a16="http://schemas.microsoft.com/office/drawing/2014/main" id="{D5D7610F-25CC-42A8-B6C1-E48933E347B4}"/>
              </a:ext>
            </a:extLst>
          </p:cNvPr>
          <p:cNvSpPr/>
          <p:nvPr/>
        </p:nvSpPr>
        <p:spPr>
          <a:xfrm>
            <a:off x="348529" y="231870"/>
            <a:ext cx="1543771" cy="5870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7</a:t>
            </a:r>
          </a:p>
        </p:txBody>
      </p:sp>
    </p:spTree>
    <p:extLst>
      <p:ext uri="{BB962C8B-B14F-4D97-AF65-F5344CB8AC3E}">
        <p14:creationId xmlns:p14="http://schemas.microsoft.com/office/powerpoint/2010/main" val="15642317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5D7610F-25CC-42A8-B6C1-E48933E347B4}"/>
              </a:ext>
            </a:extLst>
          </p:cNvPr>
          <p:cNvSpPr/>
          <p:nvPr/>
        </p:nvSpPr>
        <p:spPr>
          <a:xfrm>
            <a:off x="348529" y="231870"/>
            <a:ext cx="1543771" cy="5870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7</a:t>
            </a:r>
          </a:p>
        </p:txBody>
      </p:sp>
      <p:sp>
        <p:nvSpPr>
          <p:cNvPr id="4" name="Rectangle 3">
            <a:extLst>
              <a:ext uri="{FF2B5EF4-FFF2-40B4-BE49-F238E27FC236}">
                <a16:creationId xmlns:a16="http://schemas.microsoft.com/office/drawing/2014/main" id="{B6BF1577-26E1-470B-853B-B07C781C0A89}"/>
              </a:ext>
            </a:extLst>
          </p:cNvPr>
          <p:cNvSpPr/>
          <p:nvPr/>
        </p:nvSpPr>
        <p:spPr>
          <a:xfrm>
            <a:off x="2089871" y="231870"/>
            <a:ext cx="9753600"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Add the variable values for this 3 month period to the data set cum_l1 or cum_</a:t>
            </a:r>
            <a:r>
              <a:rPr lang="en-GB" sz="1600">
                <a:solidFill>
                  <a:schemeClr val="tx1"/>
                </a:solidFill>
              </a:rPr>
              <a:t>l2 (it </a:t>
            </a:r>
            <a:r>
              <a:rPr lang="en-GB" sz="1600" dirty="0">
                <a:solidFill>
                  <a:schemeClr val="tx1"/>
                </a:solidFill>
              </a:rPr>
              <a:t>flips </a:t>
            </a:r>
            <a:r>
              <a:rPr lang="en-GB" sz="1600">
                <a:solidFill>
                  <a:schemeClr val="tx1"/>
                </a:solidFill>
              </a:rPr>
              <a:t>between these names) </a:t>
            </a:r>
            <a:r>
              <a:rPr lang="en-GB" sz="1600" dirty="0">
                <a:solidFill>
                  <a:schemeClr val="tx1"/>
                </a:solidFill>
              </a:rPr>
              <a:t>- this is the data set of model outputs that we are building up to save at the </a:t>
            </a:r>
            <a:r>
              <a:rPr lang="en-GB" sz="1600">
                <a:solidFill>
                  <a:schemeClr val="tx1"/>
                </a:solidFill>
              </a:rPr>
              <a:t>end.    Update </a:t>
            </a:r>
            <a:r>
              <a:rPr lang="en-GB" sz="1600" dirty="0">
                <a:solidFill>
                  <a:schemeClr val="tx1"/>
                </a:solidFill>
              </a:rPr>
              <a:t>the data set of individual values of variables for each person from the 3 month period just completed by adding in the summary variable values </a:t>
            </a:r>
            <a:r>
              <a:rPr lang="en-GB" sz="1600">
                <a:solidFill>
                  <a:schemeClr val="tx1"/>
                </a:solidFill>
              </a:rPr>
              <a:t>from the </a:t>
            </a:r>
            <a:r>
              <a:rPr lang="en-GB" sz="1600" dirty="0">
                <a:solidFill>
                  <a:schemeClr val="tx1"/>
                </a:solidFill>
              </a:rPr>
              <a:t>current 3 month period</a:t>
            </a:r>
            <a:r>
              <a:rPr lang="en-GB" sz="1600">
                <a:solidFill>
                  <a:schemeClr val="tx1"/>
                </a:solidFill>
              </a:rPr>
              <a:t>.    Once the variables </a:t>
            </a:r>
            <a:r>
              <a:rPr lang="en-GB" sz="1600" dirty="0">
                <a:solidFill>
                  <a:schemeClr val="tx1"/>
                </a:solidFill>
              </a:rPr>
              <a:t>needed are saved (with different names, </a:t>
            </a:r>
            <a:r>
              <a:rPr lang="en-GB" sz="1600">
                <a:solidFill>
                  <a:schemeClr val="tx1"/>
                </a:solidFill>
              </a:rPr>
              <a:t>prefix ‘t’ instead of ‘s</a:t>
            </a:r>
            <a:r>
              <a:rPr lang="en-GB" sz="1600" dirty="0">
                <a:solidFill>
                  <a:schemeClr val="tx1"/>
                </a:solidFill>
              </a:rPr>
              <a:t>_’) and added to the main data set, drop all the sum variables as these can’t exist in order to execute section 5 in the next 3 month </a:t>
            </a:r>
            <a:r>
              <a:rPr lang="en-GB" sz="1600">
                <a:solidFill>
                  <a:schemeClr val="tx1"/>
                </a:solidFill>
              </a:rPr>
              <a:t>period.  The macro “update_r1” ends at the end of this section</a:t>
            </a:r>
            <a:endParaRPr lang="en-GB" sz="1600" dirty="0">
              <a:solidFill>
                <a:schemeClr val="tx1"/>
              </a:solidFill>
            </a:endParaRPr>
          </a:p>
        </p:txBody>
      </p:sp>
      <p:sp>
        <p:nvSpPr>
          <p:cNvPr id="2" name="TextBox 1">
            <a:extLst>
              <a:ext uri="{FF2B5EF4-FFF2-40B4-BE49-F238E27FC236}">
                <a16:creationId xmlns:a16="http://schemas.microsoft.com/office/drawing/2014/main" id="{96AA72C7-6894-40A4-8AE1-2634F8FD5E37}"/>
              </a:ext>
            </a:extLst>
          </p:cNvPr>
          <p:cNvSpPr txBox="1"/>
          <p:nvPr/>
        </p:nvSpPr>
        <p:spPr>
          <a:xfrm>
            <a:off x="565395" y="1946843"/>
            <a:ext cx="11061210" cy="5124480"/>
          </a:xfrm>
          <a:prstGeom prst="rect">
            <a:avLst/>
          </a:prstGeom>
          <a:noFill/>
        </p:spPr>
        <p:txBody>
          <a:bodyPr wrap="square" rtlCol="0">
            <a:spAutoFit/>
          </a:bodyPr>
          <a:lstStyle/>
          <a:p>
            <a:r>
              <a:rPr lang="en-GB" sz="2100" b="1"/>
              <a:t>s_* (re-named as t_*) variables which are added into the r1 (/ r2) for use in the next period </a:t>
            </a:r>
          </a:p>
          <a:p>
            <a:endParaRPr lang="en-GB"/>
          </a:p>
          <a:p>
            <a:r>
              <a:rPr lang="pl-PL"/>
              <a:t>t_prop_newp_i_w_1524</a:t>
            </a:r>
            <a:r>
              <a:rPr lang="en-GB"/>
              <a:t> 	proportion of newp had by people women aged 15-24 for which the woman was </a:t>
            </a:r>
          </a:p>
          <a:p>
            <a:r>
              <a:rPr lang="en-GB"/>
              <a:t>(etc)			infected with hiv (calculated in section 6)</a:t>
            </a:r>
          </a:p>
          <a:p>
            <a:endParaRPr lang="en-GB"/>
          </a:p>
          <a:p>
            <a:r>
              <a:rPr lang="en-GB"/>
              <a:t>t_prop_ageg4_m_vlg3 (etc)	proportion of newp had by men in age group 4 who have viral load in group 3 ) 			(calculated in section 6)</a:t>
            </a:r>
          </a:p>
          <a:p>
            <a:endParaRPr lang="en-GB"/>
          </a:p>
          <a:p>
            <a:r>
              <a:rPr lang="en-GB"/>
              <a:t>t_prop_vlg4_rm (etc)	proportion of people in viral load group 4 (etc) whose virus has a resistance mutation </a:t>
            </a:r>
          </a:p>
          <a:p>
            <a:r>
              <a:rPr lang="en-GB"/>
              <a:t>			(calculated in section 6)</a:t>
            </a:r>
          </a:p>
          <a:p>
            <a:endParaRPr lang="en-GB"/>
          </a:p>
          <a:p>
            <a:r>
              <a:rPr lang="en-GB"/>
              <a:t>t_prop_rm		probability that infecting partner has virus with a resistance mutation</a:t>
            </a:r>
          </a:p>
          <a:p>
            <a:endParaRPr lang="en-GB"/>
          </a:p>
          <a:p>
            <a:r>
              <a:rPr lang="en-GB"/>
              <a:t>t_prop_m184m (etc)	proportion of people with virus with drug resistance in majority virus who have m184v </a:t>
            </a:r>
          </a:p>
          <a:p>
            <a:r>
              <a:rPr lang="en-GB"/>
              <a:t>			mutation </a:t>
            </a:r>
            <a:endParaRPr lang="en-GB">
              <a:highlight>
                <a:srgbClr val="C0C0C0"/>
              </a:highlight>
            </a:endParaRPr>
          </a:p>
          <a:p>
            <a:endParaRPr lang="en-GB"/>
          </a:p>
          <a:p>
            <a:r>
              <a:rPr lang="en-GB"/>
              <a:t>t_m_newp (etc)		total number of newp had by men.</a:t>
            </a:r>
          </a:p>
          <a:p>
            <a:endParaRPr lang="en-GB"/>
          </a:p>
        </p:txBody>
      </p:sp>
    </p:spTree>
    <p:extLst>
      <p:ext uri="{BB962C8B-B14F-4D97-AF65-F5344CB8AC3E}">
        <p14:creationId xmlns:p14="http://schemas.microsoft.com/office/powerpoint/2010/main" val="29784842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Create the 100000 people who will be alive and aged 15+ at some point between 1989 and 50 years into the future.   Define fixed or initial values for each person individually</a:t>
            </a:r>
            <a:endParaRPr lang="en-GB" sz="1600" dirty="0">
              <a:solidFill>
                <a:schemeClr val="tx1"/>
              </a:solidFill>
            </a:endParaRP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11" name="Rectangle 10">
            <a:extLst>
              <a:ext uri="{FF2B5EF4-FFF2-40B4-BE49-F238E27FC236}">
                <a16:creationId xmlns:a16="http://schemas.microsoft.com/office/drawing/2014/main" id="{421A56FA-8F26-4357-A805-DA3D8F4BA248}"/>
              </a:ext>
            </a:extLst>
          </p:cNvPr>
          <p:cNvSpPr/>
          <p:nvPr/>
        </p:nvSpPr>
        <p:spPr>
          <a:xfrm>
            <a:off x="1527045" y="1481411"/>
            <a:ext cx="10253472" cy="10177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Define the updated values of variables for each person for this current 3 month period. This uses previous values of variables for each individual and also the summary variables derived from the previous 3 month period in sections 4-7 below.   This part is the core of the model itself. This part of the code from now on is a macro which is called by the "update_r1" statements close to the end - the data set being read in at the start of this macro flips between r1 and r2.</a:t>
            </a:r>
          </a:p>
        </p:txBody>
      </p:sp>
      <p:sp>
        <p:nvSpPr>
          <p:cNvPr id="12" name="Rectangle 11">
            <a:extLst>
              <a:ext uri="{FF2B5EF4-FFF2-40B4-BE49-F238E27FC236}">
                <a16:creationId xmlns:a16="http://schemas.microsoft.com/office/drawing/2014/main" id="{9DD0C886-1B84-4B8E-AE01-B9E50EF6F400}"/>
              </a:ext>
            </a:extLst>
          </p:cNvPr>
          <p:cNvSpPr/>
          <p:nvPr/>
        </p:nvSpPr>
        <p:spPr>
          <a:xfrm>
            <a:off x="411479" y="1475254"/>
            <a:ext cx="960120" cy="10238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3</a:t>
            </a:r>
          </a:p>
        </p:txBody>
      </p:sp>
      <p:sp>
        <p:nvSpPr>
          <p:cNvPr id="13" name="Rectangle 12">
            <a:extLst>
              <a:ext uri="{FF2B5EF4-FFF2-40B4-BE49-F238E27FC236}">
                <a16:creationId xmlns:a16="http://schemas.microsoft.com/office/drawing/2014/main" id="{73787234-AAF8-477A-8004-3C8EAB7F3676}"/>
              </a:ext>
            </a:extLst>
          </p:cNvPr>
          <p:cNvSpPr/>
          <p:nvPr/>
        </p:nvSpPr>
        <p:spPr>
          <a:xfrm>
            <a:off x="1527045" y="2577642"/>
            <a:ext cx="10253471" cy="554162"/>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Derive values of additional variables for this 3 month period for </a:t>
            </a:r>
            <a:r>
              <a:rPr lang="en-GB" sz="1600">
                <a:solidFill>
                  <a:schemeClr val="tx1"/>
                </a:solidFill>
              </a:rPr>
              <a:t>each person. These are variables we want to save outputs for in the form of sums across individuals, either to analyse afterwards, or to feed back into the next 3 month period.</a:t>
            </a:r>
            <a:endParaRPr lang="en-GB" sz="1600" dirty="0">
              <a:solidFill>
                <a:schemeClr val="tx1"/>
              </a:solidFill>
            </a:endParaRPr>
          </a:p>
        </p:txBody>
      </p:sp>
      <p:sp>
        <p:nvSpPr>
          <p:cNvPr id="14" name="Rectangle 13">
            <a:extLst>
              <a:ext uri="{FF2B5EF4-FFF2-40B4-BE49-F238E27FC236}">
                <a16:creationId xmlns:a16="http://schemas.microsoft.com/office/drawing/2014/main" id="{9B026783-F7E6-409C-8D3C-2C7CD28695A4}"/>
              </a:ext>
            </a:extLst>
          </p:cNvPr>
          <p:cNvSpPr/>
          <p:nvPr/>
        </p:nvSpPr>
        <p:spPr>
          <a:xfrm>
            <a:off x="424729" y="2567384"/>
            <a:ext cx="946872" cy="564420"/>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4</a:t>
            </a:r>
          </a:p>
        </p:txBody>
      </p:sp>
      <p:sp>
        <p:nvSpPr>
          <p:cNvPr id="15" name="Rectangle 14">
            <a:extLst>
              <a:ext uri="{FF2B5EF4-FFF2-40B4-BE49-F238E27FC236}">
                <a16:creationId xmlns:a16="http://schemas.microsoft.com/office/drawing/2014/main" id="{55F1E138-0F48-499A-9747-E98FBA90359D}"/>
              </a:ext>
            </a:extLst>
          </p:cNvPr>
          <p:cNvSpPr/>
          <p:nvPr/>
        </p:nvSpPr>
        <p:spPr>
          <a:xfrm>
            <a:off x="1527045" y="3230020"/>
            <a:ext cx="102534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Using statements of the form s_varname + varname create sums across individuals of the variables we want to save outputs for, either to analyse afterwards, or to feed back into the next 3 month period.</a:t>
            </a:r>
            <a:endParaRPr lang="en-GB" sz="1600" dirty="0">
              <a:solidFill>
                <a:schemeClr val="tx1"/>
              </a:solidFill>
            </a:endParaRPr>
          </a:p>
        </p:txBody>
      </p:sp>
      <p:sp>
        <p:nvSpPr>
          <p:cNvPr id="16" name="Rectangle 15">
            <a:extLst>
              <a:ext uri="{FF2B5EF4-FFF2-40B4-BE49-F238E27FC236}">
                <a16:creationId xmlns:a16="http://schemas.microsoft.com/office/drawing/2014/main" id="{D1C2891E-2FB9-40A3-818B-D4F678969E3F}"/>
              </a:ext>
            </a:extLst>
          </p:cNvPr>
          <p:cNvSpPr/>
          <p:nvPr/>
        </p:nvSpPr>
        <p:spPr>
          <a:xfrm>
            <a:off x="424729" y="3210464"/>
            <a:ext cx="946872"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5</a:t>
            </a:r>
          </a:p>
        </p:txBody>
      </p:sp>
      <p:sp>
        <p:nvSpPr>
          <p:cNvPr id="17" name="Rectangle 16">
            <a:extLst>
              <a:ext uri="{FF2B5EF4-FFF2-40B4-BE49-F238E27FC236}">
                <a16:creationId xmlns:a16="http://schemas.microsoft.com/office/drawing/2014/main" id="{D0FA982C-519F-48CB-B3CC-31EB07A0802D}"/>
              </a:ext>
            </a:extLst>
          </p:cNvPr>
          <p:cNvSpPr/>
          <p:nvPr/>
        </p:nvSpPr>
        <p:spPr>
          <a:xfrm>
            <a:off x="1527046" y="3855928"/>
            <a:ext cx="10240225" cy="55416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Create a data set that contains the sums (over all living people, or otherwise) and derived variables based </a:t>
            </a:r>
            <a:r>
              <a:rPr lang="en-GB" sz="1600">
                <a:solidFill>
                  <a:schemeClr val="tx1"/>
                </a:solidFill>
              </a:rPr>
              <a:t>on these </a:t>
            </a:r>
            <a:r>
              <a:rPr lang="en-GB" sz="1600" dirty="0">
                <a:solidFill>
                  <a:schemeClr val="tx1"/>
                </a:solidFill>
              </a:rPr>
              <a:t>sums for any variables we want to </a:t>
            </a:r>
            <a:r>
              <a:rPr lang="en-GB" sz="1600">
                <a:solidFill>
                  <a:schemeClr val="tx1"/>
                </a:solidFill>
              </a:rPr>
              <a:t>save outputs for, </a:t>
            </a:r>
            <a:r>
              <a:rPr lang="en-GB" sz="1600" dirty="0">
                <a:solidFill>
                  <a:schemeClr val="tx1"/>
                </a:solidFill>
              </a:rPr>
              <a:t>either to </a:t>
            </a:r>
            <a:r>
              <a:rPr lang="en-GB" sz="1600">
                <a:solidFill>
                  <a:schemeClr val="tx1"/>
                </a:solidFill>
              </a:rPr>
              <a:t>analyse afterwards, </a:t>
            </a:r>
            <a:r>
              <a:rPr lang="en-GB" sz="1600" dirty="0">
                <a:solidFill>
                  <a:schemeClr val="tx1"/>
                </a:solidFill>
              </a:rPr>
              <a:t>or to feed back into the next 3 </a:t>
            </a:r>
            <a:r>
              <a:rPr lang="en-GB" sz="1600">
                <a:solidFill>
                  <a:schemeClr val="tx1"/>
                </a:solidFill>
              </a:rPr>
              <a:t>month period.</a:t>
            </a:r>
            <a:endParaRPr lang="en-GB" sz="1600" dirty="0">
              <a:solidFill>
                <a:schemeClr val="tx1"/>
              </a:solidFill>
            </a:endParaRPr>
          </a:p>
        </p:txBody>
      </p:sp>
      <p:sp>
        <p:nvSpPr>
          <p:cNvPr id="18" name="Rectangle 17">
            <a:extLst>
              <a:ext uri="{FF2B5EF4-FFF2-40B4-BE49-F238E27FC236}">
                <a16:creationId xmlns:a16="http://schemas.microsoft.com/office/drawing/2014/main" id="{BF163B21-6347-4222-8729-3E6E41900149}"/>
              </a:ext>
            </a:extLst>
          </p:cNvPr>
          <p:cNvSpPr/>
          <p:nvPr/>
        </p:nvSpPr>
        <p:spPr>
          <a:xfrm>
            <a:off x="424729" y="3843618"/>
            <a:ext cx="946872" cy="56647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6</a:t>
            </a:r>
          </a:p>
        </p:txBody>
      </p:sp>
      <p:sp>
        <p:nvSpPr>
          <p:cNvPr id="19" name="Rectangle 18">
            <a:extLst>
              <a:ext uri="{FF2B5EF4-FFF2-40B4-BE49-F238E27FC236}">
                <a16:creationId xmlns:a16="http://schemas.microsoft.com/office/drawing/2014/main" id="{1C997611-B617-484C-83DE-6D4070ED8DAD}"/>
              </a:ext>
            </a:extLst>
          </p:cNvPr>
          <p:cNvSpPr/>
          <p:nvPr/>
        </p:nvSpPr>
        <p:spPr>
          <a:xfrm>
            <a:off x="1527045" y="4499070"/>
            <a:ext cx="10253471"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Add the variable values for this 3 month period to the data set cum_l1 or cum_</a:t>
            </a:r>
            <a:r>
              <a:rPr lang="en-GB" sz="1600">
                <a:solidFill>
                  <a:schemeClr val="tx1"/>
                </a:solidFill>
              </a:rPr>
              <a:t>l2 (it </a:t>
            </a:r>
            <a:r>
              <a:rPr lang="en-GB" sz="1600" dirty="0">
                <a:solidFill>
                  <a:schemeClr val="tx1"/>
                </a:solidFill>
              </a:rPr>
              <a:t>flips </a:t>
            </a:r>
            <a:r>
              <a:rPr lang="en-GB" sz="1600">
                <a:solidFill>
                  <a:schemeClr val="tx1"/>
                </a:solidFill>
              </a:rPr>
              <a:t>between these names) </a:t>
            </a:r>
            <a:r>
              <a:rPr lang="en-GB" sz="1600" dirty="0">
                <a:solidFill>
                  <a:schemeClr val="tx1"/>
                </a:solidFill>
              </a:rPr>
              <a:t>- this is the data set of model outputs that we are building up to save at the </a:t>
            </a:r>
            <a:r>
              <a:rPr lang="en-GB" sz="1600">
                <a:solidFill>
                  <a:schemeClr val="tx1"/>
                </a:solidFill>
              </a:rPr>
              <a:t>end.    Update </a:t>
            </a:r>
            <a:r>
              <a:rPr lang="en-GB" sz="1600" dirty="0">
                <a:solidFill>
                  <a:schemeClr val="tx1"/>
                </a:solidFill>
              </a:rPr>
              <a:t>the data set of individual values of variables for each person from the 3 month period just completed by adding in the summary variable values </a:t>
            </a:r>
            <a:r>
              <a:rPr lang="en-GB" sz="1600">
                <a:solidFill>
                  <a:schemeClr val="tx1"/>
                </a:solidFill>
              </a:rPr>
              <a:t>from the </a:t>
            </a:r>
            <a:r>
              <a:rPr lang="en-GB" sz="1600" dirty="0">
                <a:solidFill>
                  <a:schemeClr val="tx1"/>
                </a:solidFill>
              </a:rPr>
              <a:t>current 3 month period</a:t>
            </a:r>
            <a:r>
              <a:rPr lang="en-GB" sz="1600">
                <a:solidFill>
                  <a:schemeClr val="tx1"/>
                </a:solidFill>
              </a:rPr>
              <a:t>.    Once the variables </a:t>
            </a:r>
            <a:r>
              <a:rPr lang="en-GB" sz="1600" dirty="0">
                <a:solidFill>
                  <a:schemeClr val="tx1"/>
                </a:solidFill>
              </a:rPr>
              <a:t>needed are saved (with different names, </a:t>
            </a:r>
            <a:r>
              <a:rPr lang="en-GB" sz="1600">
                <a:solidFill>
                  <a:schemeClr val="tx1"/>
                </a:solidFill>
              </a:rPr>
              <a:t>prefix ‘t’ instead of ‘s</a:t>
            </a:r>
            <a:r>
              <a:rPr lang="en-GB" sz="1600" dirty="0">
                <a:solidFill>
                  <a:schemeClr val="tx1"/>
                </a:solidFill>
              </a:rPr>
              <a:t>_’) and added to the main data set, drop all the sum variables as these can’t exist in order to execute section 5 in the next 3 month </a:t>
            </a:r>
            <a:r>
              <a:rPr lang="en-GB" sz="1600">
                <a:solidFill>
                  <a:schemeClr val="tx1"/>
                </a:solidFill>
              </a:rPr>
              <a:t>period.  The macro “update_r1” ends at the end of this section</a:t>
            </a:r>
            <a:endParaRPr lang="en-GB" sz="1600" dirty="0">
              <a:solidFill>
                <a:schemeClr val="tx1"/>
              </a:solidFill>
            </a:endParaRPr>
          </a:p>
        </p:txBody>
      </p:sp>
      <p:sp>
        <p:nvSpPr>
          <p:cNvPr id="20" name="Rectangle 19">
            <a:extLst>
              <a:ext uri="{FF2B5EF4-FFF2-40B4-BE49-F238E27FC236}">
                <a16:creationId xmlns:a16="http://schemas.microsoft.com/office/drawing/2014/main" id="{D5D7610F-25CC-42A8-B6C1-E48933E347B4}"/>
              </a:ext>
            </a:extLst>
          </p:cNvPr>
          <p:cNvSpPr/>
          <p:nvPr/>
        </p:nvSpPr>
        <p:spPr>
          <a:xfrm>
            <a:off x="424729" y="4499070"/>
            <a:ext cx="960119"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7</a:t>
            </a:r>
          </a:p>
        </p:txBody>
      </p:sp>
      <p:sp>
        <p:nvSpPr>
          <p:cNvPr id="21" name="Rectangle 20">
            <a:extLst>
              <a:ext uri="{FF2B5EF4-FFF2-40B4-BE49-F238E27FC236}">
                <a16:creationId xmlns:a16="http://schemas.microsoft.com/office/drawing/2014/main" id="{FB67DEC1-0AFF-4703-8B27-BFA9D369F428}"/>
              </a:ext>
            </a:extLst>
          </p:cNvPr>
          <p:cNvSpPr/>
          <p:nvPr/>
        </p:nvSpPr>
        <p:spPr>
          <a:xfrm>
            <a:off x="1527045" y="6092268"/>
            <a:ext cx="10253470" cy="333908"/>
          </a:xfrm>
          <a:prstGeom prst="rect">
            <a:avLst/>
          </a:prstGeom>
          <a:solidFill>
            <a:srgbClr val="F397C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Run the macro 3 month period by 3 month period (one row of update_r1 statements per 3 months)</a:t>
            </a:r>
          </a:p>
        </p:txBody>
      </p:sp>
      <p:sp>
        <p:nvSpPr>
          <p:cNvPr id="22" name="Rectangle 21">
            <a:extLst>
              <a:ext uri="{FF2B5EF4-FFF2-40B4-BE49-F238E27FC236}">
                <a16:creationId xmlns:a16="http://schemas.microsoft.com/office/drawing/2014/main" id="{1D98899D-D58E-4034-A683-8B6EA1F22267}"/>
              </a:ext>
            </a:extLst>
          </p:cNvPr>
          <p:cNvSpPr/>
          <p:nvPr/>
        </p:nvSpPr>
        <p:spPr>
          <a:xfrm>
            <a:off x="424729" y="6092268"/>
            <a:ext cx="960119" cy="333908"/>
          </a:xfrm>
          <a:prstGeom prst="rect">
            <a:avLst/>
          </a:prstGeom>
          <a:solidFill>
            <a:srgbClr val="F397C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8</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3682034" cy="430887"/>
          </a:xfrm>
          <a:prstGeom prst="rect">
            <a:avLst/>
          </a:prstGeom>
          <a:noFill/>
        </p:spPr>
        <p:txBody>
          <a:bodyPr wrap="none" rtlCol="0">
            <a:spAutoFit/>
          </a:bodyPr>
          <a:lstStyle/>
          <a:p>
            <a:r>
              <a:rPr lang="en-GB" sz="2200" b="1"/>
              <a:t>Overview of hiv_synthesis.sas</a:t>
            </a:r>
          </a:p>
        </p:txBody>
      </p:sp>
    </p:spTree>
    <p:extLst>
      <p:ext uri="{BB962C8B-B14F-4D97-AF65-F5344CB8AC3E}">
        <p14:creationId xmlns:p14="http://schemas.microsoft.com/office/powerpoint/2010/main" val="38111988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B67DEC1-0AFF-4703-8B27-BFA9D369F428}"/>
              </a:ext>
            </a:extLst>
          </p:cNvPr>
          <p:cNvSpPr/>
          <p:nvPr/>
        </p:nvSpPr>
        <p:spPr>
          <a:xfrm>
            <a:off x="424728" y="997690"/>
            <a:ext cx="11487871" cy="473632"/>
          </a:xfrm>
          <a:prstGeom prst="rect">
            <a:avLst/>
          </a:prstGeom>
          <a:solidFill>
            <a:srgbClr val="F397C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dirty="0">
                <a:solidFill>
                  <a:schemeClr val="tx1"/>
                </a:solidFill>
              </a:rPr>
              <a:t>Run the macro 3 month period by 3 month period (one row of update_r1 statements per 3 months)</a:t>
            </a:r>
          </a:p>
        </p:txBody>
      </p:sp>
      <p:sp>
        <p:nvSpPr>
          <p:cNvPr id="22" name="Rectangle 21">
            <a:extLst>
              <a:ext uri="{FF2B5EF4-FFF2-40B4-BE49-F238E27FC236}">
                <a16:creationId xmlns:a16="http://schemas.microsoft.com/office/drawing/2014/main" id="{1D98899D-D58E-4034-A683-8B6EA1F22267}"/>
              </a:ext>
            </a:extLst>
          </p:cNvPr>
          <p:cNvSpPr/>
          <p:nvPr/>
        </p:nvSpPr>
        <p:spPr>
          <a:xfrm>
            <a:off x="424729" y="339168"/>
            <a:ext cx="1734271" cy="473632"/>
          </a:xfrm>
          <a:prstGeom prst="rect">
            <a:avLst/>
          </a:prstGeom>
          <a:solidFill>
            <a:srgbClr val="F397C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8</a:t>
            </a:r>
          </a:p>
        </p:txBody>
      </p:sp>
      <p:sp>
        <p:nvSpPr>
          <p:cNvPr id="2" name="TextBox 1">
            <a:extLst>
              <a:ext uri="{FF2B5EF4-FFF2-40B4-BE49-F238E27FC236}">
                <a16:creationId xmlns:a16="http://schemas.microsoft.com/office/drawing/2014/main" id="{5413FE58-FDE7-41C2-B59B-AB69F994578D}"/>
              </a:ext>
            </a:extLst>
          </p:cNvPr>
          <p:cNvSpPr txBox="1"/>
          <p:nvPr/>
        </p:nvSpPr>
        <p:spPr>
          <a:xfrm>
            <a:off x="596900" y="1625185"/>
            <a:ext cx="7982955" cy="5170646"/>
          </a:xfrm>
          <a:prstGeom prst="rect">
            <a:avLst/>
          </a:prstGeom>
          <a:noFill/>
        </p:spPr>
        <p:txBody>
          <a:bodyPr wrap="none" rtlCol="0">
            <a:spAutoFit/>
          </a:bodyPr>
          <a:lstStyle/>
          <a:p>
            <a:endParaRPr lang="pt-BR" sz="2400"/>
          </a:p>
          <a:p>
            <a:r>
              <a:rPr lang="pt-BR"/>
              <a:t>%update_r1(da1=1,da2=2,e=1,f=2,g=1,h=8,j=1,s=0);</a:t>
            </a:r>
          </a:p>
          <a:p>
            <a:r>
              <a:rPr lang="pt-BR"/>
              <a:t>%update_r1(da1=2,da2=1,e=2,f=3,g=1,h=8,j=2,s=0);</a:t>
            </a:r>
          </a:p>
          <a:p>
            <a:r>
              <a:rPr lang="pt-BR"/>
              <a:t>%update_r1(da1=1,da2=2,e=3,f=4,g=1,h=8,j=3,s=0);</a:t>
            </a:r>
          </a:p>
          <a:p>
            <a:r>
              <a:rPr lang="pt-BR"/>
              <a:t>%update_r1(da1=2,da2=1,e=4,f=5,g=1,h=8,j=4,s=0);</a:t>
            </a:r>
          </a:p>
          <a:p>
            <a:r>
              <a:rPr lang="pt-BR"/>
              <a:t>%update_r1(da1=1,da2=2,e=5,f=6,g=1,h=8,j=5,s=0);</a:t>
            </a:r>
          </a:p>
          <a:p>
            <a:r>
              <a:rPr lang="pt-BR"/>
              <a:t>%update_r1(da1=2,da2=1,e=6,f=7,g=1,h=8,j=6,s=0);</a:t>
            </a:r>
          </a:p>
          <a:p>
            <a:r>
              <a:rPr lang="pt-BR"/>
              <a:t>%update_r1(da1=1,da2=2,e=7,f=8,g=1,h=8,j=7,s=0);</a:t>
            </a:r>
          </a:p>
          <a:p>
            <a:r>
              <a:rPr lang="pt-BR"/>
              <a:t>%update_r1(da1=2,da2=1,e=8,f=9,g=1,h=8,j=8,s=0);</a:t>
            </a:r>
          </a:p>
          <a:p>
            <a:r>
              <a:rPr lang="pt-BR"/>
              <a:t>%update_r1(da1=1,da2=2,e=5,f=6,g=5,h=12,j=9,s=0);</a:t>
            </a:r>
          </a:p>
          <a:p>
            <a:r>
              <a:rPr lang="pt-BR"/>
              <a:t>%update_r1(da1=2,da2=1,e=6,f=7,g=5,h=12,j=10,s=0);</a:t>
            </a:r>
          </a:p>
          <a:p>
            <a:r>
              <a:rPr lang="pt-BR"/>
              <a:t>%update_r1(da1=1,da2=2,e=7,f=8,g=5,h=12,j=11,s=0);</a:t>
            </a:r>
          </a:p>
          <a:p>
            <a:r>
              <a:rPr lang="pt-BR"/>
              <a:t>%update_r1(da1=2,da2=1,e=8,f=9,g=5,h=12,j=12,s=0);</a:t>
            </a:r>
          </a:p>
          <a:p>
            <a:r>
              <a:rPr lang="pt-BR"/>
              <a:t>%update_r1(da1=1,da2=2,e=5,f=6,g=9,h=16,j=13,s=0);</a:t>
            </a:r>
          </a:p>
          <a:p>
            <a:r>
              <a:rPr lang="pt-BR"/>
              <a:t>%update_r1(da1=2,da2=1,e=6,f=7,g=9,h=16,j=14,s=0);</a:t>
            </a:r>
          </a:p>
          <a:p>
            <a:r>
              <a:rPr lang="pt-BR"/>
              <a:t>etc</a:t>
            </a:r>
          </a:p>
          <a:p>
            <a:endParaRPr lang="pt-BR"/>
          </a:p>
          <a:p>
            <a:r>
              <a:rPr lang="pt-BR"/>
              <a:t>the value for j gives the 3 month period from 1989, so j=5 is 1990.25  j=14 is 1992.5</a:t>
            </a:r>
          </a:p>
        </p:txBody>
      </p:sp>
    </p:spTree>
    <p:extLst>
      <p:ext uri="{BB962C8B-B14F-4D97-AF65-F5344CB8AC3E}">
        <p14:creationId xmlns:p14="http://schemas.microsoft.com/office/powerpoint/2010/main" val="37910223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Create the 100000 people who will be alive and aged 15+ at some point between 1989 and 50 years into the future.   Define fixed or initial values for each person individually</a:t>
            </a:r>
            <a:endParaRPr lang="en-GB" sz="1600" dirty="0">
              <a:solidFill>
                <a:schemeClr val="tx1"/>
              </a:solidFill>
            </a:endParaRP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11" name="Rectangle 10">
            <a:extLst>
              <a:ext uri="{FF2B5EF4-FFF2-40B4-BE49-F238E27FC236}">
                <a16:creationId xmlns:a16="http://schemas.microsoft.com/office/drawing/2014/main" id="{421A56FA-8F26-4357-A805-DA3D8F4BA248}"/>
              </a:ext>
            </a:extLst>
          </p:cNvPr>
          <p:cNvSpPr/>
          <p:nvPr/>
        </p:nvSpPr>
        <p:spPr>
          <a:xfrm>
            <a:off x="1527045" y="1481411"/>
            <a:ext cx="10253472" cy="10177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Define the updated values of variables for each person for this current 3 month period. This uses previous values of variables for each individual and also the summary variables derived from the previous 3 month period in sections 4-7 below.   This part is the core of the model itself. This part of the code from now on is a macro which is called by the "update_r1" statements close to the end - the data set being read in at the start of this macro flips between r1 and r2.</a:t>
            </a:r>
          </a:p>
        </p:txBody>
      </p:sp>
      <p:sp>
        <p:nvSpPr>
          <p:cNvPr id="12" name="Rectangle 11">
            <a:extLst>
              <a:ext uri="{FF2B5EF4-FFF2-40B4-BE49-F238E27FC236}">
                <a16:creationId xmlns:a16="http://schemas.microsoft.com/office/drawing/2014/main" id="{9DD0C886-1B84-4B8E-AE01-B9E50EF6F400}"/>
              </a:ext>
            </a:extLst>
          </p:cNvPr>
          <p:cNvSpPr/>
          <p:nvPr/>
        </p:nvSpPr>
        <p:spPr>
          <a:xfrm>
            <a:off x="411479" y="1475254"/>
            <a:ext cx="960120" cy="10238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3</a:t>
            </a:r>
          </a:p>
        </p:txBody>
      </p:sp>
      <p:sp>
        <p:nvSpPr>
          <p:cNvPr id="13" name="Rectangle 12">
            <a:extLst>
              <a:ext uri="{FF2B5EF4-FFF2-40B4-BE49-F238E27FC236}">
                <a16:creationId xmlns:a16="http://schemas.microsoft.com/office/drawing/2014/main" id="{73787234-AAF8-477A-8004-3C8EAB7F3676}"/>
              </a:ext>
            </a:extLst>
          </p:cNvPr>
          <p:cNvSpPr/>
          <p:nvPr/>
        </p:nvSpPr>
        <p:spPr>
          <a:xfrm>
            <a:off x="1527045" y="2577642"/>
            <a:ext cx="10253471" cy="554162"/>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Derive values of additional variables for this 3 month period for </a:t>
            </a:r>
            <a:r>
              <a:rPr lang="en-GB" sz="1600">
                <a:solidFill>
                  <a:schemeClr val="tx1"/>
                </a:solidFill>
              </a:rPr>
              <a:t>each person. These are variables we want to save outputs for in the form of sums across individuals, either to analyse afterwards, or to feed back into the next 3 month period.</a:t>
            </a:r>
            <a:endParaRPr lang="en-GB" sz="1600" dirty="0">
              <a:solidFill>
                <a:schemeClr val="tx1"/>
              </a:solidFill>
            </a:endParaRPr>
          </a:p>
        </p:txBody>
      </p:sp>
      <p:sp>
        <p:nvSpPr>
          <p:cNvPr id="14" name="Rectangle 13">
            <a:extLst>
              <a:ext uri="{FF2B5EF4-FFF2-40B4-BE49-F238E27FC236}">
                <a16:creationId xmlns:a16="http://schemas.microsoft.com/office/drawing/2014/main" id="{9B026783-F7E6-409C-8D3C-2C7CD28695A4}"/>
              </a:ext>
            </a:extLst>
          </p:cNvPr>
          <p:cNvSpPr/>
          <p:nvPr/>
        </p:nvSpPr>
        <p:spPr>
          <a:xfrm>
            <a:off x="424729" y="2567384"/>
            <a:ext cx="946872" cy="564420"/>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4</a:t>
            </a:r>
          </a:p>
        </p:txBody>
      </p:sp>
      <p:sp>
        <p:nvSpPr>
          <p:cNvPr id="15" name="Rectangle 14">
            <a:extLst>
              <a:ext uri="{FF2B5EF4-FFF2-40B4-BE49-F238E27FC236}">
                <a16:creationId xmlns:a16="http://schemas.microsoft.com/office/drawing/2014/main" id="{55F1E138-0F48-499A-9747-E98FBA90359D}"/>
              </a:ext>
            </a:extLst>
          </p:cNvPr>
          <p:cNvSpPr/>
          <p:nvPr/>
        </p:nvSpPr>
        <p:spPr>
          <a:xfrm>
            <a:off x="1527045" y="3230020"/>
            <a:ext cx="102534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Using statements of the form s_varname + varname create sums across individuals of the variables we want to save outputs for, either to analyse afterwards, or to feed back into the next 3 month period.</a:t>
            </a:r>
            <a:endParaRPr lang="en-GB" sz="1600" dirty="0">
              <a:solidFill>
                <a:schemeClr val="tx1"/>
              </a:solidFill>
            </a:endParaRPr>
          </a:p>
        </p:txBody>
      </p:sp>
      <p:sp>
        <p:nvSpPr>
          <p:cNvPr id="16" name="Rectangle 15">
            <a:extLst>
              <a:ext uri="{FF2B5EF4-FFF2-40B4-BE49-F238E27FC236}">
                <a16:creationId xmlns:a16="http://schemas.microsoft.com/office/drawing/2014/main" id="{D1C2891E-2FB9-40A3-818B-D4F678969E3F}"/>
              </a:ext>
            </a:extLst>
          </p:cNvPr>
          <p:cNvSpPr/>
          <p:nvPr/>
        </p:nvSpPr>
        <p:spPr>
          <a:xfrm>
            <a:off x="424729" y="3210464"/>
            <a:ext cx="946872"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5</a:t>
            </a:r>
          </a:p>
        </p:txBody>
      </p:sp>
      <p:sp>
        <p:nvSpPr>
          <p:cNvPr id="17" name="Rectangle 16">
            <a:extLst>
              <a:ext uri="{FF2B5EF4-FFF2-40B4-BE49-F238E27FC236}">
                <a16:creationId xmlns:a16="http://schemas.microsoft.com/office/drawing/2014/main" id="{D0FA982C-519F-48CB-B3CC-31EB07A0802D}"/>
              </a:ext>
            </a:extLst>
          </p:cNvPr>
          <p:cNvSpPr/>
          <p:nvPr/>
        </p:nvSpPr>
        <p:spPr>
          <a:xfrm>
            <a:off x="1527046" y="3855928"/>
            <a:ext cx="10240225" cy="55416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Create a data set that contains the sums (over all living people, or otherwise) and derived variables based </a:t>
            </a:r>
            <a:r>
              <a:rPr lang="en-GB" sz="1600">
                <a:solidFill>
                  <a:schemeClr val="tx1"/>
                </a:solidFill>
              </a:rPr>
              <a:t>on these </a:t>
            </a:r>
            <a:r>
              <a:rPr lang="en-GB" sz="1600" dirty="0">
                <a:solidFill>
                  <a:schemeClr val="tx1"/>
                </a:solidFill>
              </a:rPr>
              <a:t>sums for any variables we want to </a:t>
            </a:r>
            <a:r>
              <a:rPr lang="en-GB" sz="1600">
                <a:solidFill>
                  <a:schemeClr val="tx1"/>
                </a:solidFill>
              </a:rPr>
              <a:t>save outputs for, </a:t>
            </a:r>
            <a:r>
              <a:rPr lang="en-GB" sz="1600" dirty="0">
                <a:solidFill>
                  <a:schemeClr val="tx1"/>
                </a:solidFill>
              </a:rPr>
              <a:t>either to </a:t>
            </a:r>
            <a:r>
              <a:rPr lang="en-GB" sz="1600">
                <a:solidFill>
                  <a:schemeClr val="tx1"/>
                </a:solidFill>
              </a:rPr>
              <a:t>analyse afterwards, </a:t>
            </a:r>
            <a:r>
              <a:rPr lang="en-GB" sz="1600" dirty="0">
                <a:solidFill>
                  <a:schemeClr val="tx1"/>
                </a:solidFill>
              </a:rPr>
              <a:t>or to feed back into the next 3 </a:t>
            </a:r>
            <a:r>
              <a:rPr lang="en-GB" sz="1600">
                <a:solidFill>
                  <a:schemeClr val="tx1"/>
                </a:solidFill>
              </a:rPr>
              <a:t>month period.</a:t>
            </a:r>
            <a:endParaRPr lang="en-GB" sz="1600" dirty="0">
              <a:solidFill>
                <a:schemeClr val="tx1"/>
              </a:solidFill>
            </a:endParaRPr>
          </a:p>
        </p:txBody>
      </p:sp>
      <p:sp>
        <p:nvSpPr>
          <p:cNvPr id="18" name="Rectangle 17">
            <a:extLst>
              <a:ext uri="{FF2B5EF4-FFF2-40B4-BE49-F238E27FC236}">
                <a16:creationId xmlns:a16="http://schemas.microsoft.com/office/drawing/2014/main" id="{BF163B21-6347-4222-8729-3E6E41900149}"/>
              </a:ext>
            </a:extLst>
          </p:cNvPr>
          <p:cNvSpPr/>
          <p:nvPr/>
        </p:nvSpPr>
        <p:spPr>
          <a:xfrm>
            <a:off x="424729" y="3843618"/>
            <a:ext cx="946872" cy="56647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6</a:t>
            </a:r>
          </a:p>
        </p:txBody>
      </p:sp>
      <p:sp>
        <p:nvSpPr>
          <p:cNvPr id="19" name="Rectangle 18">
            <a:extLst>
              <a:ext uri="{FF2B5EF4-FFF2-40B4-BE49-F238E27FC236}">
                <a16:creationId xmlns:a16="http://schemas.microsoft.com/office/drawing/2014/main" id="{1C997611-B617-484C-83DE-6D4070ED8DAD}"/>
              </a:ext>
            </a:extLst>
          </p:cNvPr>
          <p:cNvSpPr/>
          <p:nvPr/>
        </p:nvSpPr>
        <p:spPr>
          <a:xfrm>
            <a:off x="1527045" y="4499070"/>
            <a:ext cx="10253471"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Add the variable values for this 3 month period to the data set cum_l1 or cum_</a:t>
            </a:r>
            <a:r>
              <a:rPr lang="en-GB" sz="1600">
                <a:solidFill>
                  <a:schemeClr val="tx1"/>
                </a:solidFill>
              </a:rPr>
              <a:t>l2 (it </a:t>
            </a:r>
            <a:r>
              <a:rPr lang="en-GB" sz="1600" dirty="0">
                <a:solidFill>
                  <a:schemeClr val="tx1"/>
                </a:solidFill>
              </a:rPr>
              <a:t>flips </a:t>
            </a:r>
            <a:r>
              <a:rPr lang="en-GB" sz="1600">
                <a:solidFill>
                  <a:schemeClr val="tx1"/>
                </a:solidFill>
              </a:rPr>
              <a:t>between these names) </a:t>
            </a:r>
            <a:r>
              <a:rPr lang="en-GB" sz="1600" dirty="0">
                <a:solidFill>
                  <a:schemeClr val="tx1"/>
                </a:solidFill>
              </a:rPr>
              <a:t>- this is the data set of model outputs that we are building up to save at the </a:t>
            </a:r>
            <a:r>
              <a:rPr lang="en-GB" sz="1600">
                <a:solidFill>
                  <a:schemeClr val="tx1"/>
                </a:solidFill>
              </a:rPr>
              <a:t>end.    Update </a:t>
            </a:r>
            <a:r>
              <a:rPr lang="en-GB" sz="1600" dirty="0">
                <a:solidFill>
                  <a:schemeClr val="tx1"/>
                </a:solidFill>
              </a:rPr>
              <a:t>the data set of individual values of variables for each person from the 3 month period just completed by adding in the summary variable values </a:t>
            </a:r>
            <a:r>
              <a:rPr lang="en-GB" sz="1600">
                <a:solidFill>
                  <a:schemeClr val="tx1"/>
                </a:solidFill>
              </a:rPr>
              <a:t>from the </a:t>
            </a:r>
            <a:r>
              <a:rPr lang="en-GB" sz="1600" dirty="0">
                <a:solidFill>
                  <a:schemeClr val="tx1"/>
                </a:solidFill>
              </a:rPr>
              <a:t>current 3 month period</a:t>
            </a:r>
            <a:r>
              <a:rPr lang="en-GB" sz="1600">
                <a:solidFill>
                  <a:schemeClr val="tx1"/>
                </a:solidFill>
              </a:rPr>
              <a:t>.    Once the variables </a:t>
            </a:r>
            <a:r>
              <a:rPr lang="en-GB" sz="1600" dirty="0">
                <a:solidFill>
                  <a:schemeClr val="tx1"/>
                </a:solidFill>
              </a:rPr>
              <a:t>needed are saved (with different names, </a:t>
            </a:r>
            <a:r>
              <a:rPr lang="en-GB" sz="1600">
                <a:solidFill>
                  <a:schemeClr val="tx1"/>
                </a:solidFill>
              </a:rPr>
              <a:t>prefix ‘t’ instead of ‘s</a:t>
            </a:r>
            <a:r>
              <a:rPr lang="en-GB" sz="1600" dirty="0">
                <a:solidFill>
                  <a:schemeClr val="tx1"/>
                </a:solidFill>
              </a:rPr>
              <a:t>_’) and added to the main data set, drop all the sum variables as these can’t exist in order to execute section 5 in the next 3 month </a:t>
            </a:r>
            <a:r>
              <a:rPr lang="en-GB" sz="1600">
                <a:solidFill>
                  <a:schemeClr val="tx1"/>
                </a:solidFill>
              </a:rPr>
              <a:t>period.  The macro “update_r1” ends at the end of this section</a:t>
            </a:r>
            <a:endParaRPr lang="en-GB" sz="1600" dirty="0">
              <a:solidFill>
                <a:schemeClr val="tx1"/>
              </a:solidFill>
            </a:endParaRPr>
          </a:p>
        </p:txBody>
      </p:sp>
      <p:sp>
        <p:nvSpPr>
          <p:cNvPr id="20" name="Rectangle 19">
            <a:extLst>
              <a:ext uri="{FF2B5EF4-FFF2-40B4-BE49-F238E27FC236}">
                <a16:creationId xmlns:a16="http://schemas.microsoft.com/office/drawing/2014/main" id="{D5D7610F-25CC-42A8-B6C1-E48933E347B4}"/>
              </a:ext>
            </a:extLst>
          </p:cNvPr>
          <p:cNvSpPr/>
          <p:nvPr/>
        </p:nvSpPr>
        <p:spPr>
          <a:xfrm>
            <a:off x="424729" y="4499070"/>
            <a:ext cx="960119"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7</a:t>
            </a:r>
          </a:p>
        </p:txBody>
      </p:sp>
      <p:sp>
        <p:nvSpPr>
          <p:cNvPr id="21" name="Rectangle 20">
            <a:extLst>
              <a:ext uri="{FF2B5EF4-FFF2-40B4-BE49-F238E27FC236}">
                <a16:creationId xmlns:a16="http://schemas.microsoft.com/office/drawing/2014/main" id="{FB67DEC1-0AFF-4703-8B27-BFA9D369F428}"/>
              </a:ext>
            </a:extLst>
          </p:cNvPr>
          <p:cNvSpPr/>
          <p:nvPr/>
        </p:nvSpPr>
        <p:spPr>
          <a:xfrm>
            <a:off x="1527045" y="6092268"/>
            <a:ext cx="10253470" cy="333908"/>
          </a:xfrm>
          <a:prstGeom prst="rect">
            <a:avLst/>
          </a:prstGeom>
          <a:solidFill>
            <a:srgbClr val="F397C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Run the macro 3 month period by 3 month period (one row of update_r1 statements per 3 months)</a:t>
            </a:r>
          </a:p>
        </p:txBody>
      </p:sp>
      <p:sp>
        <p:nvSpPr>
          <p:cNvPr id="22" name="Rectangle 21">
            <a:extLst>
              <a:ext uri="{FF2B5EF4-FFF2-40B4-BE49-F238E27FC236}">
                <a16:creationId xmlns:a16="http://schemas.microsoft.com/office/drawing/2014/main" id="{1D98899D-D58E-4034-A683-8B6EA1F22267}"/>
              </a:ext>
            </a:extLst>
          </p:cNvPr>
          <p:cNvSpPr/>
          <p:nvPr/>
        </p:nvSpPr>
        <p:spPr>
          <a:xfrm>
            <a:off x="424729" y="6092268"/>
            <a:ext cx="960119" cy="333908"/>
          </a:xfrm>
          <a:prstGeom prst="rect">
            <a:avLst/>
          </a:prstGeom>
          <a:solidFill>
            <a:srgbClr val="F397C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8</a:t>
            </a:r>
          </a:p>
        </p:txBody>
      </p:sp>
      <p:sp>
        <p:nvSpPr>
          <p:cNvPr id="23" name="Rectangle 22">
            <a:extLst>
              <a:ext uri="{FF2B5EF4-FFF2-40B4-BE49-F238E27FC236}">
                <a16:creationId xmlns:a16="http://schemas.microsoft.com/office/drawing/2014/main" id="{5F5CA4F4-E4CA-4686-AC9B-65C959F86F11}"/>
              </a:ext>
            </a:extLst>
          </p:cNvPr>
          <p:cNvSpPr/>
          <p:nvPr/>
        </p:nvSpPr>
        <p:spPr>
          <a:xfrm>
            <a:off x="1527044" y="6479407"/>
            <a:ext cx="10253471" cy="333909"/>
          </a:xfrm>
          <a:prstGeom prst="rect">
            <a:avLst/>
          </a:prstGeom>
          <a:solidFill>
            <a:srgbClr val="FDFC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Write the data set of accumulated outputs from each 3 month period to an external file</a:t>
            </a:r>
          </a:p>
        </p:txBody>
      </p:sp>
      <p:sp>
        <p:nvSpPr>
          <p:cNvPr id="24" name="Rectangle 23">
            <a:extLst>
              <a:ext uri="{FF2B5EF4-FFF2-40B4-BE49-F238E27FC236}">
                <a16:creationId xmlns:a16="http://schemas.microsoft.com/office/drawing/2014/main" id="{AE81D9E0-7960-42E4-9EB9-31DEE1A41A87}"/>
              </a:ext>
            </a:extLst>
          </p:cNvPr>
          <p:cNvSpPr/>
          <p:nvPr/>
        </p:nvSpPr>
        <p:spPr>
          <a:xfrm>
            <a:off x="424729" y="6479407"/>
            <a:ext cx="946870" cy="333909"/>
          </a:xfrm>
          <a:prstGeom prst="rect">
            <a:avLst/>
          </a:prstGeom>
          <a:solidFill>
            <a:srgbClr val="FDFC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9</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3682034" cy="430887"/>
          </a:xfrm>
          <a:prstGeom prst="rect">
            <a:avLst/>
          </a:prstGeom>
          <a:noFill/>
        </p:spPr>
        <p:txBody>
          <a:bodyPr wrap="none" rtlCol="0">
            <a:spAutoFit/>
          </a:bodyPr>
          <a:lstStyle/>
          <a:p>
            <a:r>
              <a:rPr lang="en-GB" sz="2200" b="1"/>
              <a:t>Overview of hiv_synthesis.sas</a:t>
            </a:r>
          </a:p>
        </p:txBody>
      </p:sp>
    </p:spTree>
    <p:extLst>
      <p:ext uri="{BB962C8B-B14F-4D97-AF65-F5344CB8AC3E}">
        <p14:creationId xmlns:p14="http://schemas.microsoft.com/office/powerpoint/2010/main" val="3908404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5CA4F4-E4CA-4686-AC9B-65C959F86F11}"/>
              </a:ext>
            </a:extLst>
          </p:cNvPr>
          <p:cNvSpPr/>
          <p:nvPr/>
        </p:nvSpPr>
        <p:spPr>
          <a:xfrm>
            <a:off x="348528" y="1183507"/>
            <a:ext cx="11602172" cy="569093"/>
          </a:xfrm>
          <a:prstGeom prst="rect">
            <a:avLst/>
          </a:prstGeom>
          <a:solidFill>
            <a:srgbClr val="FDFC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Write the data set of accumulated outputs from each 3 month period to an external file</a:t>
            </a:r>
          </a:p>
        </p:txBody>
      </p:sp>
      <p:sp>
        <p:nvSpPr>
          <p:cNvPr id="24" name="Rectangle 23">
            <a:extLst>
              <a:ext uri="{FF2B5EF4-FFF2-40B4-BE49-F238E27FC236}">
                <a16:creationId xmlns:a16="http://schemas.microsoft.com/office/drawing/2014/main" id="{AE81D9E0-7960-42E4-9EB9-31DEE1A41A87}"/>
              </a:ext>
            </a:extLst>
          </p:cNvPr>
          <p:cNvSpPr/>
          <p:nvPr/>
        </p:nvSpPr>
        <p:spPr>
          <a:xfrm>
            <a:off x="348528" y="281807"/>
            <a:ext cx="1594571" cy="569093"/>
          </a:xfrm>
          <a:prstGeom prst="rect">
            <a:avLst/>
          </a:prstGeom>
          <a:solidFill>
            <a:srgbClr val="FDFC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9</a:t>
            </a:r>
          </a:p>
        </p:txBody>
      </p:sp>
      <p:sp>
        <p:nvSpPr>
          <p:cNvPr id="3" name="TextBox 2">
            <a:extLst>
              <a:ext uri="{FF2B5EF4-FFF2-40B4-BE49-F238E27FC236}">
                <a16:creationId xmlns:a16="http://schemas.microsoft.com/office/drawing/2014/main" id="{4118D68F-38D1-472E-AE5D-A92444DA6688}"/>
              </a:ext>
            </a:extLst>
          </p:cNvPr>
          <p:cNvSpPr txBox="1"/>
          <p:nvPr/>
        </p:nvSpPr>
        <p:spPr>
          <a:xfrm>
            <a:off x="533400" y="2349500"/>
            <a:ext cx="11074400" cy="738664"/>
          </a:xfrm>
          <a:prstGeom prst="rect">
            <a:avLst/>
          </a:prstGeom>
          <a:noFill/>
        </p:spPr>
        <p:txBody>
          <a:bodyPr wrap="square" rtlCol="0">
            <a:spAutoFit/>
          </a:bodyPr>
          <a:lstStyle/>
          <a:p>
            <a:r>
              <a:rPr lang="en-GB" sz="2100"/>
              <a:t>A pathname is specified and the set of variables in the list under the “keep” are saved to an external file, with updates every 3 months</a:t>
            </a:r>
          </a:p>
        </p:txBody>
      </p:sp>
    </p:spTree>
    <p:extLst>
      <p:ext uri="{BB962C8B-B14F-4D97-AF65-F5344CB8AC3E}">
        <p14:creationId xmlns:p14="http://schemas.microsoft.com/office/powerpoint/2010/main" val="23202867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5CA4F4-E4CA-4686-AC9B-65C959F86F11}"/>
              </a:ext>
            </a:extLst>
          </p:cNvPr>
          <p:cNvSpPr/>
          <p:nvPr/>
        </p:nvSpPr>
        <p:spPr>
          <a:xfrm>
            <a:off x="348528" y="1183507"/>
            <a:ext cx="11602172" cy="569093"/>
          </a:xfrm>
          <a:prstGeom prst="rect">
            <a:avLst/>
          </a:prstGeom>
          <a:solidFill>
            <a:srgbClr val="FDFC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Write the data set of accumulated outputs from each 3 month period to an external file</a:t>
            </a:r>
          </a:p>
        </p:txBody>
      </p:sp>
      <p:sp>
        <p:nvSpPr>
          <p:cNvPr id="24" name="Rectangle 23">
            <a:extLst>
              <a:ext uri="{FF2B5EF4-FFF2-40B4-BE49-F238E27FC236}">
                <a16:creationId xmlns:a16="http://schemas.microsoft.com/office/drawing/2014/main" id="{AE81D9E0-7960-42E4-9EB9-31DEE1A41A87}"/>
              </a:ext>
            </a:extLst>
          </p:cNvPr>
          <p:cNvSpPr/>
          <p:nvPr/>
        </p:nvSpPr>
        <p:spPr>
          <a:xfrm>
            <a:off x="348528" y="281807"/>
            <a:ext cx="1594571" cy="569093"/>
          </a:xfrm>
          <a:prstGeom prst="rect">
            <a:avLst/>
          </a:prstGeom>
          <a:solidFill>
            <a:srgbClr val="FDFC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9</a:t>
            </a:r>
          </a:p>
        </p:txBody>
      </p:sp>
      <p:sp>
        <p:nvSpPr>
          <p:cNvPr id="3" name="TextBox 2">
            <a:extLst>
              <a:ext uri="{FF2B5EF4-FFF2-40B4-BE49-F238E27FC236}">
                <a16:creationId xmlns:a16="http://schemas.microsoft.com/office/drawing/2014/main" id="{4118D68F-38D1-472E-AE5D-A92444DA6688}"/>
              </a:ext>
            </a:extLst>
          </p:cNvPr>
          <p:cNvSpPr txBox="1"/>
          <p:nvPr/>
        </p:nvSpPr>
        <p:spPr>
          <a:xfrm>
            <a:off x="533400" y="2349500"/>
            <a:ext cx="11074400" cy="1354217"/>
          </a:xfrm>
          <a:prstGeom prst="rect">
            <a:avLst/>
          </a:prstGeom>
          <a:noFill/>
        </p:spPr>
        <p:txBody>
          <a:bodyPr wrap="square" rtlCol="0">
            <a:spAutoFit/>
          </a:bodyPr>
          <a:lstStyle/>
          <a:p>
            <a:r>
              <a:rPr lang="en-GB" sz="2100"/>
              <a:t>The external file is read using a program called </a:t>
            </a:r>
            <a:r>
              <a:rPr lang="en-GB" sz="2000"/>
              <a:t>“create_wide_file.sas”</a:t>
            </a:r>
            <a:br>
              <a:rPr lang="en-GB" sz="2000"/>
            </a:br>
            <a:endParaRPr lang="en-GB" sz="2000"/>
          </a:p>
          <a:p>
            <a:r>
              <a:rPr lang="en-GB" sz="2000"/>
              <a:t>This turns the “long” output file, which contains 1 row per 3 month period, into a “wide” file of one row per model run, in which we create variable values for specific years of interest. </a:t>
            </a:r>
            <a:r>
              <a:rPr lang="en-GB" sz="2100"/>
              <a:t> </a:t>
            </a:r>
          </a:p>
        </p:txBody>
      </p:sp>
    </p:spTree>
    <p:extLst>
      <p:ext uri="{BB962C8B-B14F-4D97-AF65-F5344CB8AC3E}">
        <p14:creationId xmlns:p14="http://schemas.microsoft.com/office/powerpoint/2010/main" val="24065309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717B1C-A91C-484C-9229-FF5E1ACF2048}"/>
              </a:ext>
            </a:extLst>
          </p:cNvPr>
          <p:cNvSpPr txBox="1"/>
          <p:nvPr/>
        </p:nvSpPr>
        <p:spPr>
          <a:xfrm>
            <a:off x="802130" y="1442302"/>
            <a:ext cx="10198949" cy="1938992"/>
          </a:xfrm>
          <a:prstGeom prst="rect">
            <a:avLst/>
          </a:prstGeom>
          <a:noFill/>
        </p:spPr>
        <p:txBody>
          <a:bodyPr wrap="square" rtlCol="0">
            <a:spAutoFit/>
          </a:bodyPr>
          <a:lstStyle/>
          <a:p>
            <a:endParaRPr lang="en-GB" sz="2400"/>
          </a:p>
          <a:p>
            <a:r>
              <a:rPr lang="en-GB" sz="2400"/>
              <a:t>We are open to collaboration with colleagues working in sub-Saharan Africa </a:t>
            </a:r>
            <a:r>
              <a:rPr lang="en-GB" sz="2400" b="1"/>
              <a:t>who have familiarized themselves with the model code and documentation</a:t>
            </a:r>
            <a:r>
              <a:rPr lang="en-GB" sz="2400"/>
              <a:t>.  </a:t>
            </a:r>
          </a:p>
          <a:p>
            <a:endParaRPr lang="en-GB" sz="2400"/>
          </a:p>
          <a:p>
            <a:r>
              <a:rPr lang="en-GB" sz="2400"/>
              <a:t>Please contact: andrew.Phillips@ucl.ac.uk</a:t>
            </a:r>
          </a:p>
        </p:txBody>
      </p:sp>
    </p:spTree>
    <p:extLst>
      <p:ext uri="{BB962C8B-B14F-4D97-AF65-F5344CB8AC3E}">
        <p14:creationId xmlns:p14="http://schemas.microsoft.com/office/powerpoint/2010/main" val="255520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7" y="1202076"/>
            <a:ext cx="11147462" cy="5447645"/>
          </a:xfrm>
          <a:prstGeom prst="rect">
            <a:avLst/>
          </a:prstGeom>
          <a:noFill/>
        </p:spPr>
        <p:txBody>
          <a:bodyPr wrap="square" rtlCol="0">
            <a:spAutoFit/>
          </a:bodyPr>
          <a:lstStyle/>
          <a:p>
            <a:pPr fontAlgn="t"/>
            <a:r>
              <a:rPr lang="en-GB" b="1"/>
              <a:t> </a:t>
            </a:r>
            <a:endParaRPr lang="en-GB"/>
          </a:p>
          <a:p>
            <a:pPr fontAlgn="t"/>
            <a:r>
              <a:rPr lang="en-GB" sz="2100" b="1"/>
              <a:t>Parameters </a:t>
            </a:r>
          </a:p>
          <a:p>
            <a:pPr fontAlgn="t"/>
            <a:r>
              <a:rPr lang="en-GB" sz="2100" b="1">
                <a:solidFill>
                  <a:schemeClr val="accent1">
                    <a:lumMod val="60000"/>
                    <a:lumOff val="40000"/>
                  </a:schemeClr>
                </a:solidFill>
              </a:rPr>
              <a:t>Sexual behaviour (continued)</a:t>
            </a:r>
            <a:endParaRPr lang="en-GB" sz="2100">
              <a:solidFill>
                <a:schemeClr val="accent1">
                  <a:lumMod val="60000"/>
                  <a:lumOff val="40000"/>
                </a:schemeClr>
              </a:solidFill>
            </a:endParaRPr>
          </a:p>
          <a:p>
            <a:pPr fontAlgn="t"/>
            <a:endParaRPr lang="en-GB" b="1"/>
          </a:p>
          <a:p>
            <a:pPr fontAlgn="t"/>
            <a:r>
              <a:rPr lang="en-GB" i="1"/>
              <a:t>p_hsb_p</a:t>
            </a:r>
          </a:p>
          <a:p>
            <a:pPr fontAlgn="t"/>
            <a:r>
              <a:rPr lang="en-GB"/>
              <a:t>Indicates the proportion of the population in whom the sexual risk behaviour has a tendency to be higher than average</a:t>
            </a:r>
          </a:p>
          <a:p>
            <a:pPr fontAlgn="t"/>
            <a:endParaRPr lang="en-GB"/>
          </a:p>
          <a:p>
            <a:pPr fontAlgn="t"/>
            <a:r>
              <a:rPr lang="en-GB" i="1"/>
              <a:t>rred_a_p</a:t>
            </a:r>
          </a:p>
          <a:p>
            <a:pPr fontAlgn="t"/>
            <a:r>
              <a:rPr lang="en-GB"/>
              <a:t>Relative condomless sex levels by gender and age; four different patterns.</a:t>
            </a:r>
          </a:p>
          <a:p>
            <a:pPr fontAlgn="t"/>
            <a:endParaRPr lang="en-GB" i="1"/>
          </a:p>
          <a:p>
            <a:pPr fontAlgn="t"/>
            <a:r>
              <a:rPr lang="en-GB" i="1"/>
              <a:t>eprate</a:t>
            </a:r>
          </a:p>
          <a:p>
            <a:pPr fontAlgn="t"/>
            <a:r>
              <a:rPr lang="en-GB"/>
              <a:t>Base rate (youngest age group) of starting to have a long term condomless sex partner. </a:t>
            </a:r>
          </a:p>
          <a:p>
            <a:pPr fontAlgn="t"/>
            <a:endParaRPr lang="en-GB"/>
          </a:p>
          <a:p>
            <a:pPr fontAlgn="t"/>
            <a:r>
              <a:rPr lang="en-GB" i="1"/>
              <a:t>conc_ep</a:t>
            </a:r>
          </a:p>
          <a:p>
            <a:pPr fontAlgn="t"/>
            <a:r>
              <a:rPr lang="en-GB"/>
              <a:t>Parameter indicating the degree to which those with a primary  condomless sex partner have a lower of higher probability of short term (non-primary) condomless sex partners than those without a primary condomless sex partner. </a:t>
            </a:r>
          </a:p>
          <a:p>
            <a:pPr fontAlgn="t"/>
            <a:r>
              <a:rPr lang="en-GB"/>
              <a:t> </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73717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7" y="1202076"/>
            <a:ext cx="11147462" cy="5447645"/>
          </a:xfrm>
          <a:prstGeom prst="rect">
            <a:avLst/>
          </a:prstGeom>
          <a:noFill/>
        </p:spPr>
        <p:txBody>
          <a:bodyPr wrap="square" rtlCol="0">
            <a:spAutoFit/>
          </a:bodyPr>
          <a:lstStyle/>
          <a:p>
            <a:pPr fontAlgn="t"/>
            <a:r>
              <a:rPr lang="en-GB" b="1"/>
              <a:t> </a:t>
            </a:r>
            <a:endParaRPr lang="en-GB"/>
          </a:p>
          <a:p>
            <a:pPr lvl="0" fontAlgn="t"/>
            <a:r>
              <a:rPr lang="en-GB" sz="2100" b="1">
                <a:solidFill>
                  <a:prstClr val="black"/>
                </a:solidFill>
              </a:rPr>
              <a:t>Parameters</a:t>
            </a:r>
          </a:p>
          <a:p>
            <a:pPr lvl="0" fontAlgn="ctr"/>
            <a:r>
              <a:rPr lang="en-GB" sz="2100" b="1">
                <a:solidFill>
                  <a:srgbClr val="4472C4">
                    <a:lumMod val="60000"/>
                    <a:lumOff val="40000"/>
                  </a:srgbClr>
                </a:solidFill>
              </a:rPr>
              <a:t>Sexual behaviour (continued)</a:t>
            </a:r>
            <a:endParaRPr lang="en-GB" sz="2100">
              <a:solidFill>
                <a:srgbClr val="4472C4">
                  <a:lumMod val="60000"/>
                  <a:lumOff val="40000"/>
                </a:srgbClr>
              </a:solidFill>
            </a:endParaRPr>
          </a:p>
          <a:p>
            <a:pPr fontAlgn="t"/>
            <a:endParaRPr lang="en-GB" b="1"/>
          </a:p>
          <a:p>
            <a:pPr fontAlgn="t"/>
            <a:r>
              <a:rPr lang="en-GB" i="1"/>
              <a:t>ych_risk_beh_newp</a:t>
            </a:r>
          </a:p>
          <a:p>
            <a:pPr fontAlgn="t"/>
            <a:r>
              <a:rPr lang="en-GB"/>
              <a:t>Degree of reduction in condomless sex with short term partners per year from 1995 – 2000</a:t>
            </a:r>
          </a:p>
          <a:p>
            <a:pPr fontAlgn="t"/>
            <a:endParaRPr lang="en-GB" b="1"/>
          </a:p>
          <a:p>
            <a:pPr fontAlgn="t"/>
            <a:r>
              <a:rPr lang="en-GB" i="1"/>
              <a:t>ych_risk_beh_ep</a:t>
            </a:r>
          </a:p>
          <a:p>
            <a:pPr fontAlgn="t"/>
            <a:r>
              <a:rPr lang="en-GB"/>
              <a:t>Degree of reduction in condomless sex per year with long term partners from 1995-2000</a:t>
            </a:r>
          </a:p>
          <a:p>
            <a:pPr fontAlgn="t"/>
            <a:endParaRPr lang="en-GB" b="1"/>
          </a:p>
          <a:p>
            <a:pPr fontAlgn="t"/>
            <a:r>
              <a:rPr lang="en-GB" i="1"/>
              <a:t>ch_risk_diag_newp</a:t>
            </a:r>
          </a:p>
          <a:p>
            <a:pPr fontAlgn="t"/>
            <a:r>
              <a:rPr lang="en-GB"/>
              <a:t>Degree of reduction (fold change) in condomless sex with short term partners in a person diagnosed with HIV</a:t>
            </a:r>
          </a:p>
          <a:p>
            <a:pPr fontAlgn="t"/>
            <a:endParaRPr lang="en-GB" b="1"/>
          </a:p>
          <a:p>
            <a:pPr fontAlgn="t"/>
            <a:r>
              <a:rPr lang="en-GB" i="1"/>
              <a:t>ch_risk_diag</a:t>
            </a:r>
          </a:p>
          <a:p>
            <a:pPr fontAlgn="t"/>
            <a:r>
              <a:rPr lang="en-GB"/>
              <a:t>Degree of reduction in condomless sex with long  term partner in a person diagnosed with HIV  </a:t>
            </a:r>
          </a:p>
          <a:p>
            <a:pPr fontAlgn="t"/>
            <a:endParaRPr lang="en-GB" b="1"/>
          </a:p>
          <a:p>
            <a:pPr fontAlgn="t"/>
            <a:r>
              <a:rPr lang="en-GB" i="1"/>
              <a:t>ych2_risk_beh_newp</a:t>
            </a:r>
          </a:p>
          <a:p>
            <a:pPr fontAlgn="t"/>
            <a:r>
              <a:rPr lang="en-GB"/>
              <a:t>Degree of change in condomless sex with short term partners per year from 2010 – 2015</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136956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7" y="1202076"/>
            <a:ext cx="11147462" cy="4893647"/>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lvl="0" fontAlgn="ctr"/>
            <a:r>
              <a:rPr lang="en-GB" sz="2100" b="1">
                <a:solidFill>
                  <a:srgbClr val="4472C4">
                    <a:lumMod val="60000"/>
                    <a:lumOff val="40000"/>
                  </a:srgbClr>
                </a:solidFill>
              </a:rPr>
              <a:t>Sexual behaviour (continued)</a:t>
            </a:r>
            <a:endParaRPr lang="en-GB" sz="2100">
              <a:solidFill>
                <a:srgbClr val="4472C4">
                  <a:lumMod val="60000"/>
                  <a:lumOff val="40000"/>
                </a:srgbClr>
              </a:solidFill>
            </a:endParaRPr>
          </a:p>
          <a:p>
            <a:pPr fontAlgn="t"/>
            <a:endParaRPr lang="en-GB" b="1"/>
          </a:p>
          <a:p>
            <a:pPr fontAlgn="t"/>
            <a:r>
              <a:rPr lang="en-GB" i="1"/>
              <a:t>exp_setting_lower_p_vl1000 </a:t>
            </a:r>
          </a:p>
          <a:p>
            <a:pPr fontAlgn="t"/>
            <a:r>
              <a:rPr lang="en-GB"/>
              <a:t>Whether there is exposure of individuals to settings with lower population viral suppression levels, due to migration (and return)</a:t>
            </a:r>
          </a:p>
          <a:p>
            <a:pPr fontAlgn="t"/>
            <a:r>
              <a:rPr lang="en-GB" b="1"/>
              <a:t> </a:t>
            </a:r>
            <a:endParaRPr lang="en-GB"/>
          </a:p>
          <a:p>
            <a:pPr fontAlgn="t"/>
            <a:r>
              <a:rPr lang="en-GB" i="1"/>
              <a:t>external_exp_factor</a:t>
            </a:r>
          </a:p>
          <a:p>
            <a:pPr fontAlgn="t"/>
            <a:r>
              <a:rPr lang="en-GB"/>
              <a:t>Measure of level of effect of the above exposure</a:t>
            </a:r>
          </a:p>
          <a:p>
            <a:pPr fontAlgn="t"/>
            <a:endParaRPr lang="en-GB"/>
          </a:p>
          <a:p>
            <a:pPr fontAlgn="t"/>
            <a:r>
              <a:rPr lang="en-GB" i="1"/>
              <a:t>rate_exp_set_lower_p_vl1000  </a:t>
            </a:r>
          </a:p>
          <a:p>
            <a:pPr fontAlgn="t"/>
            <a:r>
              <a:rPr lang="en-GB"/>
              <a:t>Rate of the above exposure </a:t>
            </a:r>
          </a:p>
          <a:p>
            <a:pPr fontAlgn="t"/>
            <a:endParaRPr lang="en-GB" b="1"/>
          </a:p>
          <a:p>
            <a:pPr fontAlgn="t"/>
            <a:r>
              <a:rPr lang="en-GB" i="1"/>
              <a:t>higher_newp_with_lower_adhav</a:t>
            </a:r>
          </a:p>
          <a:p>
            <a:pPr fontAlgn="t"/>
            <a:r>
              <a:rPr lang="en-GB"/>
              <a:t>In people with lower adherence to ART there is a tendency for higher number of condomless partners</a:t>
            </a:r>
          </a:p>
          <a:p>
            <a:pPr fontAlgn="t"/>
            <a:r>
              <a:rPr lang="en-GB"/>
              <a:t> </a:t>
            </a:r>
            <a:r>
              <a:rPr lang="en-GB" b="1"/>
              <a:t> </a:t>
            </a:r>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2849262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762488"/>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450067" y="1030128"/>
            <a:ext cx="11678293" cy="6278642"/>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lvl="0" fontAlgn="ctr"/>
            <a:r>
              <a:rPr lang="en-GB" sz="2100" b="1">
                <a:solidFill>
                  <a:srgbClr val="4472C4">
                    <a:lumMod val="60000"/>
                    <a:lumOff val="40000"/>
                  </a:srgbClr>
                </a:solidFill>
              </a:rPr>
              <a:t>Sexual behaviour (continued)</a:t>
            </a:r>
            <a:endParaRPr lang="en-GB" sz="2100">
              <a:solidFill>
                <a:srgbClr val="4472C4">
                  <a:lumMod val="60000"/>
                  <a:lumOff val="40000"/>
                </a:srgbClr>
              </a:solidFill>
            </a:endParaRPr>
          </a:p>
          <a:p>
            <a:pPr fontAlgn="t"/>
            <a:endParaRPr lang="en-GB" b="1"/>
          </a:p>
          <a:p>
            <a:pPr fontAlgn="t"/>
            <a:r>
              <a:rPr lang="en-GB" i="1"/>
              <a:t>base_rate_sw</a:t>
            </a:r>
          </a:p>
          <a:p>
            <a:pPr fontAlgn="t"/>
            <a:r>
              <a:rPr lang="en-GB"/>
              <a:t>Base rate per 3 months of a woman becoming a sex worker (also influenced by age and lifetime propensity)</a:t>
            </a:r>
          </a:p>
          <a:p>
            <a:pPr fontAlgn="t"/>
            <a:r>
              <a:rPr lang="en-GB"/>
              <a:t> </a:t>
            </a:r>
          </a:p>
          <a:p>
            <a:pPr fontAlgn="t"/>
            <a:r>
              <a:rPr lang="en-GB" i="1"/>
              <a:t>base_rate_stop_sexwork</a:t>
            </a:r>
          </a:p>
          <a:p>
            <a:pPr fontAlgn="t"/>
            <a:r>
              <a:rPr lang="en-GB"/>
              <a:t>Base rate per 3 months of a sex worker stopping sex work (also influenced by age)</a:t>
            </a:r>
          </a:p>
          <a:p>
            <a:pPr fontAlgn="t"/>
            <a:r>
              <a:rPr lang="en-GB"/>
              <a:t> </a:t>
            </a:r>
          </a:p>
          <a:p>
            <a:pPr fontAlgn="t"/>
            <a:r>
              <a:rPr lang="en-GB" i="1"/>
              <a:t>sw_trans_matrix</a:t>
            </a:r>
          </a:p>
          <a:p>
            <a:pPr fontAlgn="t"/>
            <a:r>
              <a:rPr lang="en-GB"/>
              <a:t>Transition matrices determining probabilities of transition between categories of number of condomless partners had in </a:t>
            </a:r>
          </a:p>
          <a:p>
            <a:pPr fontAlgn="t"/>
            <a:r>
              <a:rPr lang="en-GB"/>
              <a:t>the 3 month period by sex workers.  </a:t>
            </a:r>
          </a:p>
          <a:p>
            <a:pPr fontAlgn="t"/>
            <a:endParaRPr lang="en-GB" b="1"/>
          </a:p>
          <a:p>
            <a:pPr fontAlgn="t"/>
            <a:r>
              <a:rPr lang="en-GB" i="1"/>
              <a:t>sw_init_newp</a:t>
            </a:r>
          </a:p>
          <a:p>
            <a:pPr fontAlgn="t"/>
            <a:r>
              <a:rPr lang="en-GB"/>
              <a:t>Distribution of categories of number of condomless partners had in the 3 month period in first 3 month period of sex work</a:t>
            </a:r>
          </a:p>
          <a:p>
            <a:pPr fontAlgn="t"/>
            <a:endParaRPr lang="en-GB"/>
          </a:p>
          <a:p>
            <a:pPr fontAlgn="t"/>
            <a:r>
              <a:rPr lang="en-GB" i="1"/>
              <a:t>rate_sw_rred_rc</a:t>
            </a:r>
          </a:p>
          <a:p>
            <a:pPr fontAlgn="t"/>
            <a:r>
              <a:rPr lang="en-GB"/>
              <a:t>Effect of population level changes in sexual behaviour on the probability of starting and stopping sex work and/or moving to a lower category of number of condomless sex partners.</a:t>
            </a:r>
          </a:p>
          <a:p>
            <a:pPr fontAlgn="t"/>
            <a:r>
              <a:rPr lang="en-GB" b="1"/>
              <a:t> </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322048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678293" cy="4893647"/>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Male circumcision</a:t>
            </a:r>
            <a:endParaRPr lang="en-GB" sz="2100">
              <a:solidFill>
                <a:schemeClr val="accent1">
                  <a:lumMod val="60000"/>
                  <a:lumOff val="40000"/>
                </a:schemeClr>
              </a:solidFill>
            </a:endParaRPr>
          </a:p>
          <a:p>
            <a:pPr fontAlgn="t"/>
            <a:r>
              <a:rPr lang="en-GB" b="1"/>
              <a:t> </a:t>
            </a:r>
            <a:endParaRPr lang="en-GB"/>
          </a:p>
          <a:p>
            <a:pPr fontAlgn="t"/>
            <a:r>
              <a:rPr lang="en-GB" i="1"/>
              <a:t>circ_inc_rate</a:t>
            </a:r>
          </a:p>
          <a:p>
            <a:pPr fontAlgn="t"/>
            <a:r>
              <a:rPr lang="en-GB"/>
              <a:t>Determines the rate with which male circumcision increases over time</a:t>
            </a:r>
          </a:p>
          <a:p>
            <a:pPr fontAlgn="t"/>
            <a:endParaRPr lang="en-GB"/>
          </a:p>
          <a:p>
            <a:pPr fontAlgn="t"/>
            <a:r>
              <a:rPr lang="en-GB" i="1"/>
              <a:t>rel_incr_circ_post_2013</a:t>
            </a:r>
          </a:p>
          <a:p>
            <a:pPr fontAlgn="t"/>
            <a:r>
              <a:rPr lang="en-GB"/>
              <a:t>Relative increase in VMMC after 2013</a:t>
            </a:r>
          </a:p>
          <a:p>
            <a:pPr fontAlgn="t"/>
            <a:endParaRPr lang="en-GB"/>
          </a:p>
          <a:p>
            <a:pPr fontAlgn="t"/>
            <a:r>
              <a:rPr lang="en-GB" i="1"/>
              <a:t>circ_inc_15_19, circ_red_20_30, circ_red_30_50</a:t>
            </a:r>
          </a:p>
          <a:p>
            <a:pPr fontAlgn="t"/>
            <a:r>
              <a:rPr lang="en-GB"/>
              <a:t>Relative increases in age groups</a:t>
            </a:r>
          </a:p>
          <a:p>
            <a:pPr fontAlgn="t"/>
            <a:endParaRPr lang="en-GB"/>
          </a:p>
          <a:p>
            <a:pPr fontAlgn="t"/>
            <a:r>
              <a:rPr lang="en-GB" i="1"/>
              <a:t>prob_birth_circ</a:t>
            </a:r>
          </a:p>
          <a:p>
            <a:pPr fontAlgn="t"/>
            <a:r>
              <a:rPr lang="en-GB"/>
              <a:t>Probability of circumcision at birth</a:t>
            </a:r>
          </a:p>
          <a:p>
            <a:pPr fontAlgn="t"/>
            <a:r>
              <a:rPr lang="en-GB" b="1"/>
              <a:t> </a:t>
            </a:r>
            <a:endParaRPr lang="en-GB"/>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177349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170646"/>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Oral PrEP</a:t>
            </a:r>
            <a:endParaRPr lang="en-GB" sz="2100">
              <a:solidFill>
                <a:schemeClr val="accent1">
                  <a:lumMod val="60000"/>
                  <a:lumOff val="40000"/>
                </a:schemeClr>
              </a:solidFill>
            </a:endParaRPr>
          </a:p>
          <a:p>
            <a:pPr fontAlgn="t"/>
            <a:r>
              <a:rPr lang="en-GB" b="1"/>
              <a:t> </a:t>
            </a:r>
            <a:endParaRPr lang="en-GB"/>
          </a:p>
          <a:p>
            <a:pPr fontAlgn="t"/>
            <a:r>
              <a:rPr lang="en-GB" i="1"/>
              <a:t>rate_test_startprep</a:t>
            </a:r>
          </a:p>
          <a:p>
            <a:pPr fontAlgn="t"/>
            <a:r>
              <a:rPr lang="en-GB"/>
              <a:t>Additional rate of being tested for HIV (because of interest in PrEP) in people who have never been on PrEP but are eligible for it.  Represents the probability he or she can access it easily enough to mean that they do indeed start.  </a:t>
            </a:r>
          </a:p>
          <a:p>
            <a:pPr fontAlgn="t"/>
            <a:endParaRPr lang="en-GB" i="1"/>
          </a:p>
          <a:p>
            <a:pPr fontAlgn="t"/>
            <a:r>
              <a:rPr lang="en-GB" i="1"/>
              <a:t>rate_test_restartprep</a:t>
            </a:r>
          </a:p>
          <a:p>
            <a:pPr fontAlgn="t"/>
            <a:r>
              <a:rPr lang="en-GB"/>
              <a:t>Rate of being tested for HIV for people who are currently interrupting PrEP</a:t>
            </a:r>
          </a:p>
          <a:p>
            <a:pPr fontAlgn="t"/>
            <a:endParaRPr lang="en-GB"/>
          </a:p>
          <a:p>
            <a:pPr fontAlgn="t"/>
            <a:r>
              <a:rPr lang="en-GB" i="1"/>
              <a:t>rate_choose_stop_prep</a:t>
            </a:r>
          </a:p>
          <a:p>
            <a:pPr fontAlgn="t"/>
            <a:r>
              <a:rPr lang="en-GB"/>
              <a:t>Rate of discontinuing PrEP per 3 months (person’s choice to stop despite risky condomless sex)</a:t>
            </a:r>
          </a:p>
          <a:p>
            <a:pPr fontAlgn="t"/>
            <a:endParaRPr lang="en-GB"/>
          </a:p>
          <a:p>
            <a:pPr fontAlgn="t"/>
            <a:r>
              <a:rPr lang="en-GB" i="1"/>
              <a:t>prob_prep_restart_choice</a:t>
            </a:r>
          </a:p>
          <a:p>
            <a:pPr fontAlgn="t"/>
            <a:r>
              <a:rPr lang="en-GB"/>
              <a:t>Probability of restarting PrEP after previous discontinuation when still having risky condomless sex</a:t>
            </a:r>
          </a:p>
          <a:p>
            <a:pPr fontAlgn="t"/>
            <a:endParaRPr lang="en-GB" b="1" i="1"/>
          </a:p>
          <a:p>
            <a:pPr fontAlgn="t"/>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184528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4616648"/>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Oral PrEP (continued)</a:t>
            </a:r>
            <a:endParaRPr lang="en-GB" sz="2100">
              <a:solidFill>
                <a:schemeClr val="accent1">
                  <a:lumMod val="60000"/>
                  <a:lumOff val="40000"/>
                </a:schemeClr>
              </a:solidFill>
            </a:endParaRPr>
          </a:p>
          <a:p>
            <a:pPr fontAlgn="t"/>
            <a:r>
              <a:rPr lang="en-GB" b="1"/>
              <a:t> </a:t>
            </a:r>
            <a:endParaRPr lang="en-GB"/>
          </a:p>
          <a:p>
            <a:pPr fontAlgn="t"/>
            <a:r>
              <a:rPr lang="en-GB" i="1"/>
              <a:t>prepuptake_pop</a:t>
            </a:r>
          </a:p>
          <a:p>
            <a:pPr fontAlgn="t"/>
            <a:r>
              <a:rPr lang="en-GB"/>
              <a:t>Probability of willingness to take PrEP for non-sex workers.  This determines the value of the individual level variable prep_willing_pop.</a:t>
            </a:r>
          </a:p>
          <a:p>
            <a:pPr fontAlgn="t"/>
            <a:endParaRPr lang="en-GB"/>
          </a:p>
          <a:p>
            <a:pPr fontAlgn="t"/>
            <a:r>
              <a:rPr lang="en-GB" i="1"/>
              <a:t>prepuptake_sw</a:t>
            </a:r>
          </a:p>
          <a:p>
            <a:pPr fontAlgn="t"/>
            <a:r>
              <a:rPr lang="en-GB"/>
              <a:t>Extra probability of willingness to take PrEP for female sex workers compared with non-sex workers.  This determines the value of the individual level variable prep_willing_sw.</a:t>
            </a:r>
          </a:p>
          <a:p>
            <a:pPr fontAlgn="t"/>
            <a:endParaRPr lang="en-GB"/>
          </a:p>
          <a:p>
            <a:pPr fontAlgn="t"/>
            <a:r>
              <a:rPr lang="en-GB" i="1"/>
              <a:t>eff_adh_prep</a:t>
            </a:r>
          </a:p>
          <a:p>
            <a:pPr fontAlgn="t"/>
            <a:r>
              <a:rPr lang="en-GB"/>
              <a:t>PrEP efficacy (with 100% adherence) </a:t>
            </a:r>
          </a:p>
          <a:p>
            <a:pPr fontAlgn="t"/>
            <a:r>
              <a:rPr lang="en-GB" b="1"/>
              <a:t> </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983528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2954655"/>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Being in a vulnerable sub-population / hard-to-reach for services</a:t>
            </a:r>
            <a:endParaRPr lang="en-GB" sz="2100">
              <a:solidFill>
                <a:schemeClr val="accent1">
                  <a:lumMod val="60000"/>
                  <a:lumOff val="40000"/>
                </a:schemeClr>
              </a:solidFill>
            </a:endParaRPr>
          </a:p>
          <a:p>
            <a:pPr fontAlgn="t"/>
            <a:r>
              <a:rPr lang="en-GB" b="1"/>
              <a:t> </a:t>
            </a:r>
            <a:endParaRPr lang="en-GB"/>
          </a:p>
          <a:p>
            <a:pPr fontAlgn="t"/>
            <a:r>
              <a:rPr lang="en-GB" i="1"/>
              <a:t>p_hard_reach_w_ </a:t>
            </a:r>
          </a:p>
          <a:p>
            <a:pPr fontAlgn="t"/>
            <a:r>
              <a:rPr lang="en-GB"/>
              <a:t>Proportion of women that have a propensity to be hard to reach with prevention and testing servcices</a:t>
            </a:r>
          </a:p>
          <a:p>
            <a:pPr fontAlgn="t"/>
            <a:r>
              <a:rPr lang="en-GB" b="1"/>
              <a:t> </a:t>
            </a:r>
            <a:endParaRPr lang="en-GB"/>
          </a:p>
          <a:p>
            <a:pPr fontAlgn="t"/>
            <a:r>
              <a:rPr lang="en-GB" i="1"/>
              <a:t>hard_reach_higher_in_men_ p</a:t>
            </a:r>
          </a:p>
          <a:p>
            <a:pPr fontAlgn="t"/>
            <a:r>
              <a:rPr lang="en-GB"/>
              <a:t>The extent to which this is higher in men (in men this also includes propensity to be medically circumcised)</a:t>
            </a:r>
          </a:p>
          <a:p>
            <a:pPr fontAlgn="t"/>
            <a:r>
              <a:rPr lang="en-GB"/>
              <a:t> </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87725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447645"/>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HIV transmission</a:t>
            </a:r>
            <a:endParaRPr lang="en-GB" b="1">
              <a:highlight>
                <a:srgbClr val="C0C0C0"/>
              </a:highlight>
            </a:endParaRPr>
          </a:p>
          <a:p>
            <a:pPr fontAlgn="t"/>
            <a:endParaRPr lang="en-GB"/>
          </a:p>
          <a:p>
            <a:pPr fontAlgn="t"/>
            <a:r>
              <a:rPr lang="en-GB" i="1"/>
              <a:t>fold_change_w </a:t>
            </a:r>
          </a:p>
          <a:p>
            <a:pPr fontAlgn="t"/>
            <a:r>
              <a:rPr lang="en-GB"/>
              <a:t>The fold difference in female to male transmission rate compared with male to female, for a given viral load.  </a:t>
            </a:r>
          </a:p>
          <a:p>
            <a:pPr fontAlgn="t"/>
            <a:r>
              <a:rPr lang="en-GB" i="1"/>
              <a:t> </a:t>
            </a:r>
          </a:p>
          <a:p>
            <a:pPr fontAlgn="t"/>
            <a:r>
              <a:rPr lang="en-GB" i="1"/>
              <a:t>fold_change_yw</a:t>
            </a:r>
          </a:p>
          <a:p>
            <a:pPr fontAlgn="t"/>
            <a:r>
              <a:rPr lang="en-GB"/>
              <a:t>Rate is higher in younger women by fold_change_yw.</a:t>
            </a:r>
          </a:p>
          <a:p>
            <a:pPr fontAlgn="t"/>
            <a:r>
              <a:rPr lang="en-GB" b="1"/>
              <a:t> </a:t>
            </a:r>
            <a:r>
              <a:rPr lang="en-GB"/>
              <a:t> </a:t>
            </a:r>
          </a:p>
          <a:p>
            <a:pPr fontAlgn="t"/>
            <a:r>
              <a:rPr lang="en-GB" i="1"/>
              <a:t>fold_change_sti</a:t>
            </a:r>
          </a:p>
          <a:p>
            <a:pPr fontAlgn="t"/>
            <a:r>
              <a:rPr lang="en-GB"/>
              <a:t>The fold difference in HIV acquisition risk for a person with a current STI.</a:t>
            </a:r>
          </a:p>
          <a:p>
            <a:pPr fontAlgn="t"/>
            <a:endParaRPr lang="en-GB"/>
          </a:p>
          <a:p>
            <a:pPr fontAlgn="t"/>
            <a:r>
              <a:rPr lang="en-GB" i="1"/>
              <a:t>fold_tr</a:t>
            </a:r>
          </a:p>
          <a:p>
            <a:pPr fontAlgn="t"/>
            <a:r>
              <a:rPr lang="en-GB"/>
              <a:t>A higher or lower risk of acquiring HIV for a given viral load in the partner</a:t>
            </a:r>
          </a:p>
          <a:p>
            <a:pPr fontAlgn="t"/>
            <a:endParaRPr lang="en-GB"/>
          </a:p>
          <a:p>
            <a:pPr fontAlgn="t"/>
            <a:r>
              <a:rPr lang="en-GB" i="1"/>
              <a:t>fold_tr_newp</a:t>
            </a:r>
          </a:p>
          <a:p>
            <a:pPr fontAlgn="t"/>
            <a:r>
              <a:rPr lang="en-GB"/>
              <a:t>Fold transmission rate per 3 months for short-term partners compared with long-term partners</a:t>
            </a:r>
          </a:p>
          <a:p>
            <a:pPr fontAlgn="t"/>
            <a:r>
              <a:rPr lang="en-GB"/>
              <a:t> </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64597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5D1C6-716C-46CD-93B6-84C29F56722C}"/>
              </a:ext>
            </a:extLst>
          </p:cNvPr>
          <p:cNvSpPr txBox="1"/>
          <p:nvPr/>
        </p:nvSpPr>
        <p:spPr>
          <a:xfrm>
            <a:off x="261622" y="131976"/>
            <a:ext cx="5867568" cy="584775"/>
          </a:xfrm>
          <a:prstGeom prst="rect">
            <a:avLst/>
          </a:prstGeom>
          <a:noFill/>
        </p:spPr>
        <p:txBody>
          <a:bodyPr wrap="none" rtlCol="0">
            <a:spAutoFit/>
          </a:bodyPr>
          <a:lstStyle/>
          <a:p>
            <a:r>
              <a:rPr lang="en-GB" sz="3200"/>
              <a:t>What is the HIV Synthesis model ?</a:t>
            </a:r>
          </a:p>
        </p:txBody>
      </p:sp>
      <p:cxnSp>
        <p:nvCxnSpPr>
          <p:cNvPr id="6" name="Straight Connector 5">
            <a:extLst>
              <a:ext uri="{FF2B5EF4-FFF2-40B4-BE49-F238E27FC236}">
                <a16:creationId xmlns:a16="http://schemas.microsoft.com/office/drawing/2014/main" id="{B36C05C3-E6D3-434F-ADB5-7DCB774BDA50}"/>
              </a:ext>
            </a:extLst>
          </p:cNvPr>
          <p:cNvCxnSpPr/>
          <p:nvPr/>
        </p:nvCxnSpPr>
        <p:spPr>
          <a:xfrm>
            <a:off x="-188536" y="923826"/>
            <a:ext cx="12895868" cy="0"/>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717B1C-A91C-484C-9229-FF5E1ACF2048}"/>
              </a:ext>
            </a:extLst>
          </p:cNvPr>
          <p:cNvSpPr txBox="1"/>
          <p:nvPr/>
        </p:nvSpPr>
        <p:spPr>
          <a:xfrm>
            <a:off x="506331" y="1351508"/>
            <a:ext cx="11179338" cy="1200329"/>
          </a:xfrm>
          <a:prstGeom prst="rect">
            <a:avLst/>
          </a:prstGeom>
          <a:noFill/>
        </p:spPr>
        <p:txBody>
          <a:bodyPr wrap="square" rtlCol="0">
            <a:spAutoFit/>
          </a:bodyPr>
          <a:lstStyle/>
          <a:p>
            <a:r>
              <a:rPr lang="en-GB" sz="2400"/>
              <a:t>The HIV Synthesis model is an individual-based model of sexual behaviour, HIV transmission, and effects of prevention, testing and treatment programmes in the context of sub-Saharan Africa.   </a:t>
            </a:r>
          </a:p>
        </p:txBody>
      </p:sp>
    </p:spTree>
    <p:extLst>
      <p:ext uri="{BB962C8B-B14F-4D97-AF65-F5344CB8AC3E}">
        <p14:creationId xmlns:p14="http://schemas.microsoft.com/office/powerpoint/2010/main" val="3513480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4893647"/>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HIV transmission (continued)</a:t>
            </a:r>
            <a:endParaRPr lang="en-GB" sz="2100">
              <a:solidFill>
                <a:schemeClr val="accent1">
                  <a:lumMod val="60000"/>
                  <a:lumOff val="40000"/>
                </a:schemeClr>
              </a:solidFill>
            </a:endParaRPr>
          </a:p>
          <a:p>
            <a:pPr fontAlgn="t"/>
            <a:r>
              <a:rPr lang="en-GB" b="1"/>
              <a:t> </a:t>
            </a:r>
          </a:p>
          <a:p>
            <a:pPr fontAlgn="t"/>
            <a:r>
              <a:rPr lang="en-GB" i="1"/>
              <a:t>res_trans_factor_nn</a:t>
            </a:r>
          </a:p>
          <a:p>
            <a:pPr fontAlgn="t"/>
            <a:r>
              <a:rPr lang="en-GB"/>
              <a:t>Parameter affecting the probability that if NNRTI resistance mutation present in source partner that this is not present/detectable in virus new host</a:t>
            </a:r>
          </a:p>
          <a:p>
            <a:pPr fontAlgn="t"/>
            <a:endParaRPr lang="en-GB"/>
          </a:p>
          <a:p>
            <a:pPr fontAlgn="t"/>
            <a:r>
              <a:rPr lang="en-GB" i="1"/>
              <a:t>res_trans_factor_ii</a:t>
            </a:r>
          </a:p>
          <a:p>
            <a:pPr fontAlgn="t"/>
            <a:r>
              <a:rPr lang="en-GB"/>
              <a:t>Parameter affecting the probability that if integrase inhibitor resistance mutation present in source partner that this is not present/detectable in virus new host</a:t>
            </a:r>
          </a:p>
          <a:p>
            <a:pPr fontAlgn="t"/>
            <a:endParaRPr lang="en-GB"/>
          </a:p>
          <a:p>
            <a:pPr fontAlgn="t"/>
            <a:r>
              <a:rPr lang="en-GB" i="1"/>
              <a:t>super_infection</a:t>
            </a:r>
          </a:p>
          <a:p>
            <a:pPr fontAlgn="t"/>
            <a:r>
              <a:rPr lang="en-GB"/>
              <a:t>Whether we consider super-infection (which means a person with HIV can acquire HIV drug resistant HIV through a subsequent infection with a new viral strain). </a:t>
            </a:r>
          </a:p>
          <a:p>
            <a:pPr fontAlgn="t"/>
            <a:r>
              <a:rPr lang="en-GB" b="1"/>
              <a:t> </a:t>
            </a:r>
            <a:endParaRPr lang="en-GB"/>
          </a:p>
          <a:p>
            <a:pPr fontAlgn="t"/>
            <a:r>
              <a:rPr lang="en-GB" b="1"/>
              <a:t> </a:t>
            </a:r>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2556577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4616648"/>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HIV testing</a:t>
            </a:r>
            <a:endParaRPr lang="en-GB" sz="2100">
              <a:solidFill>
                <a:schemeClr val="accent1">
                  <a:lumMod val="60000"/>
                  <a:lumOff val="40000"/>
                </a:schemeClr>
              </a:solidFill>
            </a:endParaRPr>
          </a:p>
          <a:p>
            <a:pPr fontAlgn="t"/>
            <a:r>
              <a:rPr lang="en-GB" b="1"/>
              <a:t> </a:t>
            </a:r>
            <a:endParaRPr lang="en-GB"/>
          </a:p>
          <a:p>
            <a:pPr fontAlgn="t"/>
            <a:r>
              <a:rPr lang="en-GB" i="1"/>
              <a:t>an_lin_incr_test</a:t>
            </a:r>
          </a:p>
          <a:p>
            <a:pPr fontAlgn="t"/>
            <a:r>
              <a:rPr lang="en-GB"/>
              <a:t>Parameter determining the rate of increase in HIV testing (any testing outside ANC)</a:t>
            </a:r>
          </a:p>
          <a:p>
            <a:pPr fontAlgn="t"/>
            <a:endParaRPr lang="en-GB"/>
          </a:p>
          <a:p>
            <a:pPr fontAlgn="t"/>
            <a:r>
              <a:rPr lang="en-GB" i="1"/>
              <a:t>date_test_rate_plateau_</a:t>
            </a:r>
          </a:p>
          <a:p>
            <a:pPr fontAlgn="t"/>
            <a:r>
              <a:rPr lang="en-GB"/>
              <a:t>Year in which the rate of HIV testing plateaus.</a:t>
            </a:r>
          </a:p>
          <a:p>
            <a:pPr fontAlgn="t"/>
            <a:endParaRPr lang="en-GB"/>
          </a:p>
          <a:p>
            <a:pPr fontAlgn="t"/>
            <a:r>
              <a:rPr lang="en-GB" i="1"/>
              <a:t>rate_testanc_inc</a:t>
            </a:r>
          </a:p>
          <a:p>
            <a:pPr fontAlgn="t"/>
            <a:r>
              <a:rPr lang="en-GB"/>
              <a:t>Rate of increase in testing in ANC clinics</a:t>
            </a:r>
          </a:p>
          <a:p>
            <a:pPr fontAlgn="t"/>
            <a:endParaRPr lang="en-GB"/>
          </a:p>
          <a:p>
            <a:pPr fontAlgn="t"/>
            <a:r>
              <a:rPr lang="en-GB" i="1"/>
              <a:t>incr_test_rate_sympt_</a:t>
            </a:r>
          </a:p>
          <a:p>
            <a:pPr fontAlgn="t"/>
            <a:r>
              <a:rPr lang="en-GB"/>
              <a:t>The rate of increase per 3 months in the probability of a person with a WHO stage 3 or 4 disease is tested for HIV.</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236231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4616648"/>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HIV testing (continued)</a:t>
            </a:r>
            <a:endParaRPr lang="en-GB" sz="2100">
              <a:solidFill>
                <a:schemeClr val="accent1">
                  <a:lumMod val="60000"/>
                  <a:lumOff val="40000"/>
                </a:schemeClr>
              </a:solidFill>
            </a:endParaRPr>
          </a:p>
          <a:p>
            <a:pPr fontAlgn="t"/>
            <a:r>
              <a:rPr lang="en-GB" b="1"/>
              <a:t> </a:t>
            </a:r>
            <a:endParaRPr lang="en-GB"/>
          </a:p>
          <a:p>
            <a:pPr fontAlgn="t"/>
            <a:r>
              <a:rPr lang="en-GB" i="1"/>
              <a:t>max_freq_testing</a:t>
            </a:r>
          </a:p>
          <a:p>
            <a:pPr fontAlgn="t"/>
            <a:r>
              <a:rPr lang="en-GB"/>
              <a:t>A parameter defining the maximum frequency with which a person (non sex-worker) without AIDS or WHO stage 3 disease can test for HIV </a:t>
            </a:r>
          </a:p>
          <a:p>
            <a:pPr fontAlgn="t"/>
            <a:endParaRPr lang="en-GB"/>
          </a:p>
          <a:p>
            <a:pPr fontAlgn="t"/>
            <a:r>
              <a:rPr lang="en-GB" i="1"/>
              <a:t>test_targeting</a:t>
            </a:r>
          </a:p>
          <a:p>
            <a:pPr fontAlgn="t"/>
            <a:r>
              <a:rPr lang="en-GB"/>
              <a:t>Parameter conveying the degree to which HIV testing is targetted towards people having condomless sex since last test.</a:t>
            </a:r>
          </a:p>
          <a:p>
            <a:pPr fontAlgn="t"/>
            <a:r>
              <a:rPr lang="en-GB"/>
              <a:t> </a:t>
            </a:r>
          </a:p>
          <a:p>
            <a:pPr fontAlgn="t"/>
            <a:r>
              <a:rPr lang="en-GB" i="1"/>
              <a:t>sens_vct_test_type_3</a:t>
            </a:r>
          </a:p>
          <a:p>
            <a:pPr fontAlgn="t"/>
            <a:r>
              <a:rPr lang="en-GB"/>
              <a:t>Sensitivity of rapid HIV tests – important especially for when a person is starting PrEP, to inform the probability a person with recent HIV infection starts PrEP due to a negatiev HIV test.</a:t>
            </a:r>
          </a:p>
          <a:p>
            <a:pPr fontAlgn="t"/>
            <a:r>
              <a:rPr lang="en-GB" b="1"/>
              <a:t> </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2023147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447645"/>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When not taking ART</a:t>
            </a:r>
          </a:p>
          <a:p>
            <a:pPr fontAlgn="t"/>
            <a:endParaRPr lang="en-GB" b="1"/>
          </a:p>
          <a:p>
            <a:pPr fontAlgn="t"/>
            <a:r>
              <a:rPr lang="en-GB" i="1"/>
              <a:t>fx</a:t>
            </a:r>
          </a:p>
          <a:p>
            <a:pPr fontAlgn="t"/>
            <a:r>
              <a:rPr lang="en-GB"/>
              <a:t>Multiplicative factor to alter the average rate of CD4 count decline in natural HIV progression (which thus alters the incubation period distribution).</a:t>
            </a:r>
          </a:p>
          <a:p>
            <a:pPr fontAlgn="t"/>
            <a:endParaRPr lang="en-GB"/>
          </a:p>
          <a:p>
            <a:pPr fontAlgn="t"/>
            <a:r>
              <a:rPr lang="en-GB" i="1"/>
              <a:t>gx</a:t>
            </a:r>
          </a:p>
          <a:p>
            <a:pPr fontAlgn="t"/>
            <a:r>
              <a:rPr lang="en-GB"/>
              <a:t>Multiplicative factor allowing expression of uncertainty in rates of viral load increase over time in people untreated</a:t>
            </a:r>
          </a:p>
          <a:p>
            <a:pPr fontAlgn="t"/>
            <a:endParaRPr lang="en-GB"/>
          </a:p>
          <a:p>
            <a:pPr fontAlgn="t"/>
            <a:r>
              <a:rPr lang="en-GB" i="1"/>
              <a:t>prob_loss_at_diag</a:t>
            </a:r>
          </a:p>
          <a:p>
            <a:pPr fontAlgn="t"/>
            <a:r>
              <a:rPr lang="en-GB"/>
              <a:t>Probability that a person is immediately lost after initial HIV diagnosis.</a:t>
            </a:r>
          </a:p>
          <a:p>
            <a:pPr fontAlgn="t"/>
            <a:r>
              <a:rPr lang="en-GB" b="1"/>
              <a:t> </a:t>
            </a:r>
            <a:endParaRPr lang="en-GB"/>
          </a:p>
          <a:p>
            <a:pPr fontAlgn="t"/>
            <a:r>
              <a:rPr lang="en-GB" i="1"/>
              <a:t>prob_lossdiag_adctb</a:t>
            </a:r>
          </a:p>
          <a:p>
            <a:pPr fontAlgn="t"/>
            <a:r>
              <a:rPr lang="en-GB"/>
              <a:t>…if has an AIDS disease or TB at time of diagnosis</a:t>
            </a:r>
          </a:p>
          <a:p>
            <a:pPr fontAlgn="t"/>
            <a:endParaRPr lang="en-GB"/>
          </a:p>
          <a:p>
            <a:pPr fontAlgn="t"/>
            <a:r>
              <a:rPr lang="en-GB" i="1"/>
              <a:t>prob_lossdiag_who3e</a:t>
            </a:r>
          </a:p>
          <a:p>
            <a:pPr fontAlgn="t"/>
            <a:r>
              <a:rPr lang="en-GB"/>
              <a:t> …if has an AIDS disease or TB at time of diagnosis</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1948177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447645"/>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When not taking ART</a:t>
            </a:r>
          </a:p>
          <a:p>
            <a:pPr fontAlgn="t"/>
            <a:endParaRPr lang="en-GB" b="1"/>
          </a:p>
          <a:p>
            <a:pPr fontAlgn="t"/>
            <a:r>
              <a:rPr lang="en-GB" i="1"/>
              <a:t>rate_lost</a:t>
            </a:r>
          </a:p>
          <a:p>
            <a:pPr fontAlgn="t"/>
            <a:r>
              <a:rPr lang="en-GB"/>
              <a:t>For people under care yet to start ART or previously have taken ART, the rate of being lost to care per 3 mths.</a:t>
            </a:r>
          </a:p>
          <a:p>
            <a:pPr fontAlgn="t"/>
            <a:endParaRPr lang="en-GB"/>
          </a:p>
          <a:p>
            <a:pPr fontAlgn="t"/>
            <a:r>
              <a:rPr lang="en-GB" i="1"/>
              <a:t>rate_return</a:t>
            </a:r>
          </a:p>
          <a:p>
            <a:pPr fontAlgn="t"/>
            <a:r>
              <a:rPr lang="en-GB"/>
              <a:t>Probability of return to care for a person who has been diagnosed with HIV (and may have started ART) but is now lost and not on ART, without current WHO stage 3 or 4 disease, per 3 months.  </a:t>
            </a:r>
          </a:p>
          <a:p>
            <a:pPr fontAlgn="t"/>
            <a:r>
              <a:rPr lang="en-GB"/>
              <a:t> </a:t>
            </a:r>
          </a:p>
          <a:p>
            <a:pPr fontAlgn="t"/>
            <a:r>
              <a:rPr lang="en-GB" i="1"/>
              <a:t>prob_return_adc</a:t>
            </a:r>
          </a:p>
          <a:p>
            <a:pPr fontAlgn="t"/>
            <a:r>
              <a:rPr lang="en-GB"/>
              <a:t>Probability of return to care for a person who has been diagnosed with HIV (and may have started ART) but is now lost and not on ART and has a WHO stage 4 condition.  This is a probability that operates just for the 3-month period that the events occurs.</a:t>
            </a:r>
          </a:p>
          <a:p>
            <a:pPr fontAlgn="t"/>
            <a:endParaRPr lang="en-GB"/>
          </a:p>
          <a:p>
            <a:pPr fontAlgn="t"/>
            <a:r>
              <a:rPr lang="en-GB" i="1"/>
              <a:t>rate_loss_persistence</a:t>
            </a:r>
          </a:p>
          <a:p>
            <a:pPr fontAlgn="t"/>
            <a:r>
              <a:rPr lang="en-GB"/>
              <a:t>Rate of loss from majority virus of transmitted resistance mutations (per 3 months)</a:t>
            </a:r>
          </a:p>
          <a:p>
            <a:pPr fontAlgn="t"/>
            <a:r>
              <a:rPr lang="en-GB" b="1"/>
              <a:t> </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2459924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170646"/>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On ART</a:t>
            </a:r>
          </a:p>
          <a:p>
            <a:pPr fontAlgn="t"/>
            <a:r>
              <a:rPr lang="en-GB" b="1"/>
              <a:t> </a:t>
            </a:r>
            <a:endParaRPr lang="en-GB"/>
          </a:p>
          <a:p>
            <a:pPr fontAlgn="t"/>
            <a:r>
              <a:rPr lang="en-GB" i="1"/>
              <a:t>adh_pattern</a:t>
            </a:r>
          </a:p>
          <a:p>
            <a:pPr fontAlgn="t"/>
            <a:r>
              <a:rPr lang="en-GB"/>
              <a:t>Population adherence profile; described in terms of the proportion having a given average adherence and period-to-period variability in adherence.  Note that adherence is additionally affected by age and gender. </a:t>
            </a:r>
          </a:p>
          <a:p>
            <a:pPr fontAlgn="t"/>
            <a:r>
              <a:rPr lang="en-GB"/>
              <a:t> </a:t>
            </a:r>
          </a:p>
          <a:p>
            <a:pPr fontAlgn="t"/>
            <a:r>
              <a:rPr lang="en-GB" i="1"/>
              <a:t>red_adh_tb_adc</a:t>
            </a:r>
          </a:p>
          <a:p>
            <a:pPr fontAlgn="t"/>
            <a:r>
              <a:rPr lang="en-GB"/>
              <a:t>Reduction in adherence to ART associated with currently having an AIDS defining condition / TB</a:t>
            </a:r>
          </a:p>
          <a:p>
            <a:pPr fontAlgn="t"/>
            <a:r>
              <a:rPr lang="en-GB" b="1"/>
              <a:t> </a:t>
            </a:r>
            <a:endParaRPr lang="en-GB"/>
          </a:p>
          <a:p>
            <a:pPr fontAlgn="t"/>
            <a:r>
              <a:rPr lang="en-GB" i="1"/>
              <a:t>red_adh_tox_pop</a:t>
            </a:r>
          </a:p>
          <a:p>
            <a:pPr fontAlgn="t"/>
            <a:r>
              <a:rPr lang="en-GB"/>
              <a:t>The extent to which drug toxicity influences adherence to ART negatively. </a:t>
            </a:r>
          </a:p>
          <a:p>
            <a:pPr fontAlgn="t"/>
            <a:r>
              <a:rPr lang="en-GB" b="1"/>
              <a:t> </a:t>
            </a:r>
            <a:endParaRPr lang="en-GB"/>
          </a:p>
          <a:p>
            <a:pPr fontAlgn="t"/>
            <a:r>
              <a:rPr lang="en-GB" i="1"/>
              <a:t>add_eff_adh_nnrti</a:t>
            </a:r>
          </a:p>
          <a:p>
            <a:pPr fontAlgn="t"/>
            <a:r>
              <a:rPr lang="en-GB"/>
              <a:t>NNRTI drugs tend to have a longer half-life than PIs – this indicates the gain in effective adherence from NNRTIs due to this effect.</a:t>
            </a:r>
          </a:p>
          <a:p>
            <a:pPr fontAlgn="t"/>
            <a:r>
              <a:rPr lang="en-GB" b="1"/>
              <a:t> </a:t>
            </a:r>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4168704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724644"/>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On ART</a:t>
            </a:r>
          </a:p>
          <a:p>
            <a:pPr fontAlgn="t"/>
            <a:r>
              <a:rPr lang="en-GB" b="1"/>
              <a:t> </a:t>
            </a:r>
            <a:endParaRPr lang="en-GB"/>
          </a:p>
          <a:p>
            <a:pPr fontAlgn="t"/>
            <a:r>
              <a:rPr lang="en-GB" i="1"/>
              <a:t>red_adh_multi_pill_pop_   </a:t>
            </a:r>
          </a:p>
          <a:p>
            <a:pPr fontAlgn="t"/>
            <a:r>
              <a:rPr lang="en-GB"/>
              <a:t>The extent to which taking multiple ARVs separately tends to lead to lower adherence than a single once daily pill.</a:t>
            </a:r>
          </a:p>
          <a:p>
            <a:pPr fontAlgn="t"/>
            <a:r>
              <a:rPr lang="en-GB" b="1"/>
              <a:t> </a:t>
            </a:r>
            <a:endParaRPr lang="en-GB"/>
          </a:p>
          <a:p>
            <a:pPr fontAlgn="t"/>
            <a:r>
              <a:rPr lang="en-GB" i="1"/>
              <a:t>altered_adh_sec_line_pop</a:t>
            </a:r>
          </a:p>
          <a:p>
            <a:pPr fontAlgn="t"/>
            <a:r>
              <a:rPr lang="en-GB"/>
              <a:t>The extent of any increase in adherence in people switched to second line ART – this is in addition to any effects of enhanced adherence counselling after a measured viral load &gt; 1000 copies/mL.</a:t>
            </a:r>
          </a:p>
          <a:p>
            <a:pPr fontAlgn="t"/>
            <a:endParaRPr lang="en-GB"/>
          </a:p>
          <a:p>
            <a:pPr fontAlgn="t"/>
            <a:r>
              <a:rPr lang="en-GB" i="1"/>
              <a:t>pr_art_init</a:t>
            </a:r>
          </a:p>
          <a:p>
            <a:pPr fontAlgn="t"/>
            <a:r>
              <a:rPr lang="en-GB"/>
              <a:t>Probability of ART initiation per 3 months in a person in care who is eligible according to current criteria.  </a:t>
            </a:r>
          </a:p>
          <a:p>
            <a:pPr fontAlgn="t"/>
            <a:endParaRPr lang="en-GB"/>
          </a:p>
          <a:p>
            <a:pPr fontAlgn="t"/>
            <a:r>
              <a:rPr lang="en-GB" i="1"/>
              <a:t>prob_lost_art</a:t>
            </a:r>
          </a:p>
          <a:p>
            <a:pPr fontAlgn="t"/>
            <a:r>
              <a:rPr lang="en-GB"/>
              <a:t>For a person who interrupts / stops ART the probability that they are simultaneously lost from care.</a:t>
            </a:r>
          </a:p>
          <a:p>
            <a:pPr fontAlgn="t"/>
            <a:r>
              <a:rPr lang="en-GB"/>
              <a:t> </a:t>
            </a:r>
          </a:p>
          <a:p>
            <a:pPr fontAlgn="t"/>
            <a:r>
              <a:rPr lang="en-GB" i="1"/>
              <a:t>rate_restart</a:t>
            </a:r>
          </a:p>
          <a:p>
            <a:pPr fontAlgn="t"/>
            <a:r>
              <a:rPr lang="en-GB"/>
              <a:t>Rate of restart of ART for people who previously have been on ART and have returned to care, per 3 months.</a:t>
            </a:r>
          </a:p>
          <a:p>
            <a:pPr fontAlgn="t"/>
            <a:r>
              <a:rPr lang="en-GB"/>
              <a:t> </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430273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447645"/>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On ART</a:t>
            </a:r>
          </a:p>
          <a:p>
            <a:pPr fontAlgn="t"/>
            <a:r>
              <a:rPr lang="en-GB" b="1"/>
              <a:t> </a:t>
            </a:r>
            <a:endParaRPr lang="en-GB"/>
          </a:p>
          <a:p>
            <a:pPr fontAlgn="t"/>
            <a:r>
              <a:rPr lang="en-GB" i="1"/>
              <a:t>rate_int_choice</a:t>
            </a:r>
          </a:p>
          <a:p>
            <a:pPr fontAlgn="t"/>
            <a:r>
              <a:rPr lang="en-GB"/>
              <a:t>Rate of interruption / stopping of ART per 3 months.  Also influenced by current drug toxicity and underlying tendency to adhere.</a:t>
            </a:r>
          </a:p>
          <a:p>
            <a:pPr fontAlgn="t"/>
            <a:endParaRPr lang="en-GB"/>
          </a:p>
          <a:p>
            <a:pPr fontAlgn="t"/>
            <a:r>
              <a:rPr lang="en-GB" i="1"/>
              <a:t>incr_rate_int_low_adh</a:t>
            </a:r>
          </a:p>
          <a:p>
            <a:pPr fontAlgn="t"/>
            <a:r>
              <a:rPr lang="en-GB"/>
              <a:t>Parameter indicating the extent to which people with a long-term average adherence in the lowest group have a multiplicatively increased risk of ART interruption.  Effect of current low adherence on risk of treatment interruption / discontinuation.</a:t>
            </a:r>
          </a:p>
          <a:p>
            <a:pPr fontAlgn="t"/>
            <a:endParaRPr lang="en-GB"/>
          </a:p>
          <a:p>
            <a:pPr fontAlgn="t"/>
            <a:r>
              <a:rPr lang="en-GB" i="1"/>
              <a:t>pr_switch_line</a:t>
            </a:r>
          </a:p>
          <a:p>
            <a:pPr fontAlgn="t"/>
            <a:r>
              <a:rPr lang="en-GB"/>
              <a:t>Probability of switch to second line per 3 months in a person who has fulfilled the failure criteria for first line failure.</a:t>
            </a:r>
          </a:p>
          <a:p>
            <a:pPr fontAlgn="t"/>
            <a:endParaRPr lang="en-GB"/>
          </a:p>
          <a:p>
            <a:pPr fontAlgn="t"/>
            <a:r>
              <a:rPr lang="en-GB" i="1"/>
              <a:t>clinic_not_aw_int_frac </a:t>
            </a:r>
          </a:p>
          <a:p>
            <a:pPr fontAlgn="t"/>
            <a:r>
              <a:rPr lang="en-GB"/>
              <a:t>If a person interrupts ART, the probability that this is not disclosed to the clinic and they are classified as being on ART  </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398098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480215" y="1030128"/>
            <a:ext cx="11384127" cy="5724644"/>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On ART</a:t>
            </a:r>
          </a:p>
          <a:p>
            <a:pPr fontAlgn="t"/>
            <a:endParaRPr lang="en-GB"/>
          </a:p>
          <a:p>
            <a:pPr fontAlgn="t"/>
            <a:r>
              <a:rPr lang="en-GB" i="1"/>
              <a:t>fold_change_mut_risk</a:t>
            </a:r>
          </a:p>
          <a:p>
            <a:pPr fontAlgn="t"/>
            <a:r>
              <a:rPr lang="en-GB"/>
              <a:t>Fold difference in rate of accumulation of mutations (for all drugs) compared with base case. </a:t>
            </a:r>
          </a:p>
          <a:p>
            <a:pPr fontAlgn="t"/>
            <a:endParaRPr lang="en-GB"/>
          </a:p>
          <a:p>
            <a:pPr fontAlgn="t"/>
            <a:r>
              <a:rPr lang="en-GB" i="1"/>
              <a:t>rate_res_ten_</a:t>
            </a:r>
          </a:p>
          <a:p>
            <a:pPr fontAlgn="t"/>
            <a:r>
              <a:rPr lang="en-GB"/>
              <a:t>Parameter reflecting the rate of acquisition of tenofovir resistance.  The value of 0.1 was derived based on European cohort data and the value of 0.3 reflects the potentially higher value for subtype C in southern Africa. </a:t>
            </a:r>
          </a:p>
          <a:p>
            <a:pPr fontAlgn="t"/>
            <a:endParaRPr lang="en-GB" b="1"/>
          </a:p>
          <a:p>
            <a:pPr fontAlgn="t"/>
            <a:r>
              <a:rPr lang="en-GB" i="1"/>
              <a:t>poorer_cd4_rise_on_fail_nn</a:t>
            </a:r>
            <a:br>
              <a:rPr lang="en-GB" b="1"/>
            </a:br>
            <a:r>
              <a:rPr lang="en-GB"/>
              <a:t>This indicates the extent of poorer CD4 rise per 3 months on failing NNRTI based regimens (compared with PI) </a:t>
            </a:r>
          </a:p>
          <a:p>
            <a:pPr fontAlgn="t"/>
            <a:endParaRPr lang="en-GB" i="1"/>
          </a:p>
          <a:p>
            <a:pPr fontAlgn="t"/>
            <a:r>
              <a:rPr lang="en-GB" i="1"/>
              <a:t>poorer_cd4_rise_on_fail_ii</a:t>
            </a:r>
          </a:p>
          <a:p>
            <a:pPr fontAlgn="t"/>
            <a:r>
              <a:rPr lang="en-GB"/>
              <a:t>This indicates whether the poorer CD4 rise also applied to failing INSTI based regimens</a:t>
            </a:r>
          </a:p>
          <a:p>
            <a:pPr fontAlgn="t"/>
            <a:endParaRPr lang="en-GB"/>
          </a:p>
          <a:p>
            <a:pPr fontAlgn="t"/>
            <a:r>
              <a:rPr lang="en-GB" i="1"/>
              <a:t>adh_effect_of_meas_alert</a:t>
            </a:r>
          </a:p>
          <a:p>
            <a:pPr fontAlgn="t"/>
            <a:r>
              <a:rPr lang="en-GB"/>
              <a:t>The effect of having a viral load measured &gt; 1000 copies/mL on adherence, due to the enhanced adherence intervention.</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3729692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724644"/>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On ART</a:t>
            </a:r>
          </a:p>
          <a:p>
            <a:pPr fontAlgn="t"/>
            <a:endParaRPr lang="en-GB"/>
          </a:p>
          <a:p>
            <a:pPr fontAlgn="t"/>
            <a:r>
              <a:rPr lang="en-GB" i="1"/>
              <a:t>prob_vl_meas_done</a:t>
            </a:r>
          </a:p>
          <a:p>
            <a:pPr fontAlgn="t"/>
            <a:r>
              <a:rPr lang="en-GB"/>
              <a:t>Probability of a viral loead measure being done.  This probability operates for each time a viral load is due to be tested.</a:t>
            </a:r>
          </a:p>
          <a:p>
            <a:pPr fontAlgn="t"/>
            <a:endParaRPr lang="en-GB"/>
          </a:p>
          <a:p>
            <a:pPr fontAlgn="t"/>
            <a:r>
              <a:rPr lang="en-GB" i="1"/>
              <a:t>cd4_monitoring</a:t>
            </a:r>
          </a:p>
          <a:p>
            <a:pPr fontAlgn="t"/>
            <a:r>
              <a:rPr lang="en-GB"/>
              <a:t>If viral load monitoring is not being implemented (prob_vl_meas_done = 0), if CD4 count monitoring being done ?</a:t>
            </a:r>
          </a:p>
          <a:p>
            <a:pPr fontAlgn="t"/>
            <a:endParaRPr lang="en-GB"/>
          </a:p>
          <a:p>
            <a:pPr fontAlgn="t"/>
            <a:r>
              <a:rPr lang="en-GB" i="1"/>
              <a:t>switch_for_tox</a:t>
            </a:r>
          </a:p>
          <a:p>
            <a:pPr fontAlgn="t"/>
            <a:r>
              <a:rPr lang="en-GB"/>
              <a:t>Whether the ART program manages to implement drug substitutions in response to specific toxicities experienced by patients.</a:t>
            </a:r>
          </a:p>
          <a:p>
            <a:pPr fontAlgn="t"/>
            <a:r>
              <a:rPr lang="en-GB"/>
              <a:t> </a:t>
            </a:r>
          </a:p>
          <a:p>
            <a:pPr fontAlgn="t"/>
            <a:r>
              <a:rPr lang="en-GB" i="1"/>
              <a:t>zero_3tc_activity_m184 </a:t>
            </a:r>
          </a:p>
          <a:p>
            <a:pPr fontAlgn="t"/>
            <a:r>
              <a:rPr lang="en-GB"/>
              <a:t>activity of 3TC in presence of M184V mutation</a:t>
            </a:r>
          </a:p>
          <a:p>
            <a:pPr fontAlgn="t"/>
            <a:endParaRPr lang="en-GB"/>
          </a:p>
          <a:p>
            <a:pPr fontAlgn="t"/>
            <a:r>
              <a:rPr lang="en-GB" i="1"/>
              <a:t>zero_ten_activity_k65 </a:t>
            </a:r>
          </a:p>
          <a:p>
            <a:pPr fontAlgn="t"/>
            <a:r>
              <a:rPr lang="en-GB"/>
              <a:t>activity of 3TC in presence of K65R mutation</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382028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5D1C6-716C-46CD-93B6-84C29F56722C}"/>
              </a:ext>
            </a:extLst>
          </p:cNvPr>
          <p:cNvSpPr txBox="1"/>
          <p:nvPr/>
        </p:nvSpPr>
        <p:spPr>
          <a:xfrm>
            <a:off x="261622" y="131976"/>
            <a:ext cx="5867568" cy="584775"/>
          </a:xfrm>
          <a:prstGeom prst="rect">
            <a:avLst/>
          </a:prstGeom>
          <a:noFill/>
        </p:spPr>
        <p:txBody>
          <a:bodyPr wrap="none" rtlCol="0">
            <a:spAutoFit/>
          </a:bodyPr>
          <a:lstStyle/>
          <a:p>
            <a:r>
              <a:rPr lang="en-GB" sz="3200"/>
              <a:t>What is the HIV Synthesis model ?</a:t>
            </a:r>
          </a:p>
        </p:txBody>
      </p:sp>
      <p:cxnSp>
        <p:nvCxnSpPr>
          <p:cNvPr id="6" name="Straight Connector 5">
            <a:extLst>
              <a:ext uri="{FF2B5EF4-FFF2-40B4-BE49-F238E27FC236}">
                <a16:creationId xmlns:a16="http://schemas.microsoft.com/office/drawing/2014/main" id="{B36C05C3-E6D3-434F-ADB5-7DCB774BDA50}"/>
              </a:ext>
            </a:extLst>
          </p:cNvPr>
          <p:cNvCxnSpPr/>
          <p:nvPr/>
        </p:nvCxnSpPr>
        <p:spPr>
          <a:xfrm>
            <a:off x="-188536" y="923826"/>
            <a:ext cx="12895868" cy="0"/>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717B1C-A91C-484C-9229-FF5E1ACF2048}"/>
              </a:ext>
            </a:extLst>
          </p:cNvPr>
          <p:cNvSpPr txBox="1"/>
          <p:nvPr/>
        </p:nvSpPr>
        <p:spPr>
          <a:xfrm>
            <a:off x="506331" y="1351508"/>
            <a:ext cx="11179338" cy="4154984"/>
          </a:xfrm>
          <a:prstGeom prst="rect">
            <a:avLst/>
          </a:prstGeom>
          <a:noFill/>
        </p:spPr>
        <p:txBody>
          <a:bodyPr wrap="square" rtlCol="0">
            <a:spAutoFit/>
          </a:bodyPr>
          <a:lstStyle/>
          <a:p>
            <a:r>
              <a:rPr lang="en-GB" sz="2400"/>
              <a:t>The HIV Synthesis model is an individual-based model of sexual behaviour, HIV transmission, and effects of prevention, testing and treatment programmes in the context of sub-Saharan Africa.   </a:t>
            </a:r>
          </a:p>
          <a:p>
            <a:endParaRPr lang="en-GB" sz="2400"/>
          </a:p>
          <a:p>
            <a:r>
              <a:rPr lang="en-GB" sz="2400"/>
              <a:t>Note that a range of models of HIV exist. </a:t>
            </a:r>
          </a:p>
          <a:p>
            <a:r>
              <a:rPr lang="en-GB" sz="2400"/>
              <a:t>(e.g. see http:/hivmodeling.org/hiv-models)</a:t>
            </a:r>
          </a:p>
          <a:p>
            <a:endParaRPr lang="en-GB" sz="2400"/>
          </a:p>
          <a:p>
            <a:r>
              <a:rPr lang="en-GB" sz="2400"/>
              <a:t>Each model has its particular strengths. </a:t>
            </a:r>
          </a:p>
          <a:p>
            <a:endParaRPr lang="en-GB" sz="2400"/>
          </a:p>
          <a:p>
            <a:r>
              <a:rPr lang="en-GB" sz="2400"/>
              <a:t>It may be that other models are better suited to the purpose of the question that you wish to address.</a:t>
            </a:r>
          </a:p>
        </p:txBody>
      </p:sp>
    </p:spTree>
    <p:extLst>
      <p:ext uri="{BB962C8B-B14F-4D97-AF65-F5344CB8AC3E}">
        <p14:creationId xmlns:p14="http://schemas.microsoft.com/office/powerpoint/2010/main" val="525957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170646"/>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On ART</a:t>
            </a:r>
          </a:p>
          <a:p>
            <a:pPr fontAlgn="t"/>
            <a:endParaRPr lang="en-GB"/>
          </a:p>
          <a:p>
            <a:pPr fontAlgn="t"/>
            <a:r>
              <a:rPr lang="en-GB" i="1"/>
              <a:t>higher_rate_res_dol</a:t>
            </a:r>
          </a:p>
          <a:p>
            <a:pPr fontAlgn="t"/>
            <a:r>
              <a:rPr lang="en-GB"/>
              <a:t>Whether there is a higher rate of resistance to dolutegravir than the base assumption (i.e. 4 times lower than efavirenz compared with 13 times lower in base case).</a:t>
            </a:r>
          </a:p>
          <a:p>
            <a:pPr fontAlgn="t"/>
            <a:r>
              <a:rPr lang="en-GB"/>
              <a:t> </a:t>
            </a:r>
          </a:p>
          <a:p>
            <a:pPr fontAlgn="t"/>
            <a:r>
              <a:rPr lang="en-GB" i="1"/>
              <a:t>prop_bmi_ge23_</a:t>
            </a:r>
          </a:p>
          <a:p>
            <a:pPr fontAlgn="t"/>
            <a:r>
              <a:rPr lang="en-GB"/>
              <a:t>Proportion of people initiating dolutegravir who have BMI </a:t>
            </a:r>
            <a:r>
              <a:rPr lang="en-GB" u="sng"/>
              <a:t>&gt;</a:t>
            </a:r>
            <a:r>
              <a:rPr lang="en-GB"/>
              <a:t> 23</a:t>
            </a:r>
          </a:p>
          <a:p>
            <a:pPr fontAlgn="t"/>
            <a:endParaRPr lang="en-GB"/>
          </a:p>
          <a:p>
            <a:pPr fontAlgn="t"/>
            <a:r>
              <a:rPr lang="en-GB" i="1"/>
              <a:t>incr_mort_risk_dol_weightg_</a:t>
            </a:r>
          </a:p>
          <a:p>
            <a:pPr fontAlgn="t"/>
            <a:r>
              <a:rPr lang="en-GB"/>
              <a:t>Rate ratio for mortality in people on dolutegravir who had BMI </a:t>
            </a:r>
            <a:r>
              <a:rPr lang="en-GB" u="sng"/>
              <a:t>&gt;</a:t>
            </a:r>
            <a:r>
              <a:rPr lang="en-GB"/>
              <a:t> 23 at start, due to dolutegravir induced weight gain.</a:t>
            </a:r>
          </a:p>
          <a:p>
            <a:pPr fontAlgn="t"/>
            <a:endParaRPr lang="en-GB"/>
          </a:p>
          <a:p>
            <a:pPr fontAlgn="t"/>
            <a:r>
              <a:rPr lang="en-GB" i="1"/>
              <a:t>nnrti_res_no_effect</a:t>
            </a:r>
          </a:p>
          <a:p>
            <a:pPr fontAlgn="t"/>
            <a:r>
              <a:rPr lang="en-GB"/>
              <a:t>Effect of NNRTI resistance mutations on activity of efavirenz (base case: K103N 0 activity, G190A 0.25 activity, Y181C 0.25 activity)</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199583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724644"/>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On ART</a:t>
            </a:r>
          </a:p>
          <a:p>
            <a:pPr fontAlgn="t"/>
            <a:endParaRPr lang="en-GB"/>
          </a:p>
          <a:p>
            <a:pPr fontAlgn="t"/>
            <a:r>
              <a:rPr lang="en-GB" i="1"/>
              <a:t>tox_weightg_dol</a:t>
            </a:r>
          </a:p>
          <a:p>
            <a:pPr fontAlgn="t"/>
            <a:r>
              <a:rPr lang="en-GB"/>
              <a:t>Whether weight gain is treated as a toxicity that has an associated increased risk of ART interruption</a:t>
            </a:r>
          </a:p>
          <a:p>
            <a:pPr fontAlgn="t"/>
            <a:endParaRPr lang="en-GB"/>
          </a:p>
          <a:p>
            <a:pPr fontAlgn="t"/>
            <a:r>
              <a:rPr lang="en-GB" i="1"/>
              <a:t>rel_dol_tox_ </a:t>
            </a:r>
          </a:p>
          <a:p>
            <a:pPr fontAlgn="t"/>
            <a:r>
              <a:rPr lang="en-GB"/>
              <a:t>Relative rate of neurologic toxicity (sleep disturbance for dolutegravir and dizziness and vivid dreams for efavirenz) </a:t>
            </a:r>
          </a:p>
          <a:p>
            <a:pPr fontAlgn="t"/>
            <a:endParaRPr lang="en-GB"/>
          </a:p>
          <a:p>
            <a:pPr fontAlgn="t"/>
            <a:r>
              <a:rPr lang="en-GB" i="1"/>
              <a:t>double_rate_gas_tox_taz</a:t>
            </a:r>
          </a:p>
          <a:p>
            <a:pPr fontAlgn="t"/>
            <a:r>
              <a:rPr lang="en-GB"/>
              <a:t>Parameter related to the rate of gastrointestinal toxity relating to atazanavir.  Whether base rate is doubled or not.</a:t>
            </a:r>
          </a:p>
          <a:p>
            <a:pPr fontAlgn="t"/>
            <a:endParaRPr lang="en-GB"/>
          </a:p>
          <a:p>
            <a:pPr fontAlgn="t"/>
            <a:r>
              <a:rPr lang="en-GB" i="1"/>
              <a:t>lower_future_art_cov</a:t>
            </a:r>
          </a:p>
          <a:p>
            <a:pPr fontAlgn="t"/>
            <a:r>
              <a:rPr lang="en-GB"/>
              <a:t>Whether future coverage of ART is below that predicted by continuation in current trend in rates.</a:t>
            </a:r>
          </a:p>
          <a:p>
            <a:pPr fontAlgn="t"/>
            <a:r>
              <a:rPr lang="en-GB" i="1"/>
              <a:t> </a:t>
            </a:r>
          </a:p>
          <a:p>
            <a:pPr fontAlgn="t"/>
            <a:r>
              <a:rPr lang="en-GB" i="1"/>
              <a:t>rr_int_tox</a:t>
            </a:r>
          </a:p>
          <a:p>
            <a:pPr fontAlgn="t"/>
            <a:r>
              <a:rPr lang="en-GB"/>
              <a:t>Increased rate of ART interruption according to presence of a drug toxicity.  </a:t>
            </a:r>
          </a:p>
          <a:p>
            <a:pPr fontAlgn="t"/>
            <a:endParaRPr lang="en-GB"/>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83002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6001643"/>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On ART</a:t>
            </a:r>
          </a:p>
          <a:p>
            <a:pPr fontAlgn="t"/>
            <a:endParaRPr lang="en-GB"/>
          </a:p>
          <a:p>
            <a:pPr fontAlgn="t"/>
            <a:r>
              <a:rPr lang="en-GB" i="1"/>
              <a:t>greater_disability_tox</a:t>
            </a:r>
          </a:p>
          <a:p>
            <a:pPr fontAlgn="t"/>
            <a:r>
              <a:rPr lang="en-GB"/>
              <a:t>Parameter to allow consideration of a greater disability weight associated with drug toxicity (0.25) compared with the base assumption (of 0.05)</a:t>
            </a:r>
          </a:p>
          <a:p>
            <a:pPr fontAlgn="t"/>
            <a:endParaRPr lang="en-GB"/>
          </a:p>
          <a:p>
            <a:pPr fontAlgn="t"/>
            <a:r>
              <a:rPr lang="en-GB" i="1"/>
              <a:t>greater_tox_zdv_</a:t>
            </a:r>
          </a:p>
          <a:p>
            <a:pPr fontAlgn="t"/>
            <a:r>
              <a:rPr lang="en-GB"/>
              <a:t>Whether the toxicity associated with zidovudine is greater than the base assumption.</a:t>
            </a:r>
          </a:p>
          <a:p>
            <a:pPr fontAlgn="t"/>
            <a:endParaRPr lang="en-GB"/>
          </a:p>
          <a:p>
            <a:pPr fontAlgn="t"/>
            <a:r>
              <a:rPr lang="en-GB" i="1"/>
              <a:t>zdv_potency_p75</a:t>
            </a:r>
          </a:p>
          <a:p>
            <a:pPr fontAlgn="t"/>
            <a:r>
              <a:rPr lang="en-GB"/>
              <a:t>Whether potency of zdv is 0.75 of an active drug rather than 1. </a:t>
            </a:r>
          </a:p>
          <a:p>
            <a:pPr fontAlgn="t"/>
            <a:endParaRPr lang="en-GB"/>
          </a:p>
          <a:p>
            <a:pPr fontAlgn="t"/>
            <a:r>
              <a:rPr lang="en-GB" i="1"/>
              <a:t>sw_art_disadv</a:t>
            </a:r>
          </a:p>
          <a:p>
            <a:pPr fontAlgn="t"/>
            <a:r>
              <a:rPr lang="en-GB"/>
              <a:t>Whether sex workers have lower engagement in HIV care</a:t>
            </a:r>
          </a:p>
          <a:p>
            <a:pPr fontAlgn="t"/>
            <a:endParaRPr lang="en-GB"/>
          </a:p>
          <a:p>
            <a:pPr fontAlgn="t"/>
            <a:r>
              <a:rPr lang="en-GB" i="1"/>
              <a:t>higher_newp_less_engagement</a:t>
            </a:r>
          </a:p>
          <a:p>
            <a:pPr fontAlgn="t"/>
            <a:r>
              <a:rPr lang="en-GB"/>
              <a:t>Whether there is a tendency for people with more short term partners to be less likely to be engaged with ART care</a:t>
            </a:r>
          </a:p>
          <a:p>
            <a:pPr fontAlgn="t"/>
            <a:r>
              <a:rPr lang="en-GB"/>
              <a:t> </a:t>
            </a:r>
          </a:p>
          <a:p>
            <a:pPr fontAlgn="t"/>
            <a:r>
              <a:rPr lang="en-GB" b="1"/>
              <a:t> </a:t>
            </a:r>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894708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4062651"/>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Pregnancy</a:t>
            </a:r>
          </a:p>
          <a:p>
            <a:pPr fontAlgn="t"/>
            <a:r>
              <a:rPr lang="en-GB" b="1"/>
              <a:t> </a:t>
            </a:r>
            <a:endParaRPr lang="en-GB"/>
          </a:p>
          <a:p>
            <a:pPr fontAlgn="t"/>
            <a:r>
              <a:rPr lang="en-GB" i="1"/>
              <a:t>prob_pregnancy_base</a:t>
            </a:r>
          </a:p>
          <a:p>
            <a:pPr fontAlgn="t"/>
            <a:r>
              <a:rPr lang="en-GB"/>
              <a:t>Parameter determining base rate of pregnancy for women having condomless sex (to which there is an effect of age)</a:t>
            </a:r>
          </a:p>
          <a:p>
            <a:pPr fontAlgn="t"/>
            <a:endParaRPr lang="en-GB"/>
          </a:p>
          <a:p>
            <a:pPr fontAlgn="t"/>
            <a:r>
              <a:rPr lang="en-GB" i="1"/>
              <a:t>rate_birth_with_infected_child</a:t>
            </a:r>
          </a:p>
          <a:p>
            <a:pPr fontAlgn="t"/>
            <a:r>
              <a:rPr lang="en-GB"/>
              <a:t>Parameter determining the risk of mother to child transmission (MTCT), for a given level of mother viral load.</a:t>
            </a:r>
          </a:p>
          <a:p>
            <a:pPr fontAlgn="t"/>
            <a:endParaRPr lang="en-GB"/>
          </a:p>
          <a:p>
            <a:pPr fontAlgn="t"/>
            <a:r>
              <a:rPr lang="en-GB" i="1"/>
              <a:t>oth_dol_adv_birth_e_risk_</a:t>
            </a:r>
          </a:p>
          <a:p>
            <a:pPr fontAlgn="t"/>
            <a:r>
              <a:rPr lang="en-GB"/>
              <a:t>Risk of dolutegravir-induced adverse birth event, due to dolutegravir-induced weight gain</a:t>
            </a:r>
          </a:p>
          <a:p>
            <a:pPr fontAlgn="t"/>
            <a:r>
              <a:rPr lang="en-GB" b="1"/>
              <a:t> </a:t>
            </a:r>
            <a:endParaRPr lang="en-GB"/>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3791798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2954655"/>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Sex worker programmes </a:t>
            </a:r>
            <a:endParaRPr lang="en-GB"/>
          </a:p>
          <a:p>
            <a:pPr fontAlgn="t"/>
            <a:r>
              <a:rPr lang="en-GB" b="1"/>
              <a:t> </a:t>
            </a:r>
            <a:endParaRPr lang="en-GB"/>
          </a:p>
          <a:p>
            <a:pPr fontAlgn="t"/>
            <a:r>
              <a:rPr lang="en-GB" i="1"/>
              <a:t>sw_program</a:t>
            </a:r>
          </a:p>
          <a:p>
            <a:pPr fontAlgn="t"/>
            <a:r>
              <a:rPr lang="en-GB"/>
              <a:t>Whether a program for sex workers will be put in place (if so, currently this occurs from 2015 onwards) .  </a:t>
            </a:r>
          </a:p>
          <a:p>
            <a:pPr fontAlgn="t"/>
            <a:endParaRPr lang="en-GB"/>
          </a:p>
          <a:p>
            <a:pPr fontAlgn="t"/>
            <a:r>
              <a:rPr lang="en-GB" i="1"/>
              <a:t>effect_weak_sw_prog_newp</a:t>
            </a:r>
          </a:p>
          <a:p>
            <a:pPr fontAlgn="t"/>
            <a:r>
              <a:rPr lang="en-GB"/>
              <a:t>Parameter determining strength of sex worker program in reducing number of condomless sex partnerships.</a:t>
            </a:r>
          </a:p>
          <a:p>
            <a:pPr fontAlgn="t"/>
            <a:r>
              <a:rPr lang="en-GB" b="1"/>
              <a:t> </a:t>
            </a:r>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2833853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5447645"/>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Parameters</a:t>
            </a:r>
          </a:p>
          <a:p>
            <a:pPr fontAlgn="t"/>
            <a:r>
              <a:rPr lang="en-GB" sz="2100" b="1">
                <a:solidFill>
                  <a:schemeClr val="accent1">
                    <a:lumMod val="60000"/>
                    <a:lumOff val="40000"/>
                  </a:schemeClr>
                </a:solidFill>
              </a:rPr>
              <a:t>COVID-19 death risk </a:t>
            </a:r>
          </a:p>
          <a:p>
            <a:pPr fontAlgn="t"/>
            <a:endParaRPr lang="en-GB" b="1"/>
          </a:p>
          <a:p>
            <a:pPr fontAlgn="t"/>
            <a:r>
              <a:rPr lang="en-GB" i="1"/>
              <a:t>cov_death_risk_mult</a:t>
            </a:r>
          </a:p>
          <a:p>
            <a:pPr fontAlgn="t"/>
            <a:r>
              <a:rPr lang="en-GB"/>
              <a:t>There is a calendar time limited risk of death from COVID-19 which is age dependent.  The base risk per 3 months during the epidemic is as follows</a:t>
            </a:r>
          </a:p>
          <a:p>
            <a:pPr fontAlgn="t"/>
            <a:r>
              <a:rPr lang="en-GB"/>
              <a:t> </a:t>
            </a:r>
          </a:p>
          <a:p>
            <a:pPr fontAlgn="t"/>
            <a:r>
              <a:rPr lang="en-GB"/>
              <a:t>if 15 &lt;= age &lt; 20 then cov_deathrix = 0.0001 </a:t>
            </a:r>
          </a:p>
          <a:p>
            <a:pPr fontAlgn="t"/>
            <a:r>
              <a:rPr lang="en-GB"/>
              <a:t>if 20 &lt;= age &lt; 30 then cov_deathrix = 0.0003 </a:t>
            </a:r>
          </a:p>
          <a:p>
            <a:pPr fontAlgn="t"/>
            <a:r>
              <a:rPr lang="en-GB"/>
              <a:t>if 30 &lt;= age &lt; 40 then cov_deathrix = 0.0008 </a:t>
            </a:r>
          </a:p>
          <a:p>
            <a:pPr fontAlgn="t"/>
            <a:r>
              <a:rPr lang="en-GB"/>
              <a:t>if 40 &lt;= age &lt; 50 then cov_deathrix = 0.0016 </a:t>
            </a:r>
          </a:p>
          <a:p>
            <a:pPr fontAlgn="t"/>
            <a:r>
              <a:rPr lang="en-GB"/>
              <a:t>if 50 &lt;= age &lt; 60 then cov_deathrix = 0.006   </a:t>
            </a:r>
          </a:p>
          <a:p>
            <a:pPr fontAlgn="t"/>
            <a:r>
              <a:rPr lang="en-GB"/>
              <a:t>if 60 &lt;= age &lt; 70 then cov_deathrix = 0.019   </a:t>
            </a:r>
          </a:p>
          <a:p>
            <a:pPr fontAlgn="t"/>
            <a:r>
              <a:rPr lang="en-GB"/>
              <a:t>if 70 &lt;= age &lt; 80 then cov_deathrix = 0.043   </a:t>
            </a:r>
          </a:p>
          <a:p>
            <a:pPr fontAlgn="t"/>
            <a:r>
              <a:rPr lang="en-GB"/>
              <a:t>if 80 &lt;= age         then cov_deathrix = 0.078   </a:t>
            </a:r>
          </a:p>
          <a:p>
            <a:pPr fontAlgn="t"/>
            <a:r>
              <a:rPr lang="en-GB"/>
              <a:t> </a:t>
            </a:r>
          </a:p>
          <a:p>
            <a:pPr fontAlgn="t"/>
            <a:r>
              <a:rPr lang="en-GB"/>
              <a:t>This parameter allows us to consider uncertainty in the form of a relative risk to allow consideration of higher risk. </a:t>
            </a:r>
          </a:p>
          <a:p>
            <a:endParaRPr lang="en-GB"/>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2012107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480215" y="1316376"/>
            <a:ext cx="11384127" cy="1615827"/>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fontAlgn="t"/>
            <a:endParaRPr lang="en-GB" sz="2100" b="1">
              <a:solidFill>
                <a:schemeClr val="accent1">
                  <a:lumMod val="60000"/>
                  <a:lumOff val="40000"/>
                </a:schemeClr>
              </a:solidFill>
            </a:endParaRPr>
          </a:p>
          <a:p>
            <a:pPr fontAlgn="t"/>
            <a:r>
              <a:rPr lang="en-GB" sz="2100" b="1"/>
              <a:t>Note that we also create parameters that can change over time.  In many cases these are named as the parameters just described but with an initial eff_*  This stands for “effective”.  </a:t>
            </a:r>
            <a:endParaRPr lang="en-GB" b="1"/>
          </a:p>
          <a:p>
            <a:pPr fontAlgn="t"/>
            <a:r>
              <a:rPr lang="en-GB" b="1"/>
              <a:t> </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624091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6" y="1202076"/>
            <a:ext cx="11384127" cy="1846659"/>
          </a:xfrm>
          <a:prstGeom prst="rect">
            <a:avLst/>
          </a:prstGeom>
          <a:noFill/>
        </p:spPr>
        <p:txBody>
          <a:bodyPr wrap="square" rtlCol="0">
            <a:spAutoFit/>
          </a:bodyPr>
          <a:lstStyle/>
          <a:p>
            <a:pPr lvl="0" fontAlgn="t"/>
            <a:r>
              <a:rPr lang="en-GB" b="1">
                <a:solidFill>
                  <a:prstClr val="black"/>
                </a:solidFill>
              </a:rPr>
              <a:t> </a:t>
            </a:r>
            <a:endParaRPr lang="en-GB">
              <a:solidFill>
                <a:prstClr val="black"/>
              </a:solidFill>
            </a:endParaRPr>
          </a:p>
          <a:p>
            <a:pPr lvl="0" fontAlgn="t"/>
            <a:r>
              <a:rPr lang="en-GB" sz="2100" b="1">
                <a:solidFill>
                  <a:prstClr val="black"/>
                </a:solidFill>
              </a:rPr>
              <a:t>Define some variables for which value the same for all individuals</a:t>
            </a:r>
          </a:p>
          <a:p>
            <a:pPr fontAlgn="t"/>
            <a:endParaRPr lang="en-GB" sz="2100" b="1">
              <a:solidFill>
                <a:schemeClr val="accent1">
                  <a:lumMod val="60000"/>
                  <a:lumOff val="40000"/>
                </a:schemeClr>
              </a:solidFill>
            </a:endParaRPr>
          </a:p>
          <a:p>
            <a:r>
              <a:rPr lang="en-GB"/>
              <a:t>cost_*		costs in USD1000 of various activities</a:t>
            </a:r>
          </a:p>
          <a:p>
            <a:endParaRPr lang="en-GB"/>
          </a:p>
          <a:p>
            <a:r>
              <a:rPr lang="en-GB"/>
              <a:t>Variables relating to properties of diagnostic tests (e.g. sens_vct and spec_vct)</a:t>
            </a:r>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2753824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Create the 100000 people who will be alive and aged 15+ at some point between 1989 and 50 years into the future.   Define fixed or initial values for each person individually</a:t>
            </a:r>
            <a:endParaRPr lang="en-GB" sz="1600" dirty="0">
              <a:solidFill>
                <a:schemeClr val="tx1"/>
              </a:solidFill>
            </a:endParaRP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3682034" cy="430887"/>
          </a:xfrm>
          <a:prstGeom prst="rect">
            <a:avLst/>
          </a:prstGeom>
          <a:noFill/>
        </p:spPr>
        <p:txBody>
          <a:bodyPr wrap="none" rtlCol="0">
            <a:spAutoFit/>
          </a:bodyPr>
          <a:lstStyle/>
          <a:p>
            <a:r>
              <a:rPr lang="en-GB" sz="2200" b="1"/>
              <a:t>Overview of hiv_synthesis.sas</a:t>
            </a:r>
          </a:p>
        </p:txBody>
      </p:sp>
    </p:spTree>
    <p:extLst>
      <p:ext uri="{BB962C8B-B14F-4D97-AF65-F5344CB8AC3E}">
        <p14:creationId xmlns:p14="http://schemas.microsoft.com/office/powerpoint/2010/main" val="4200923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BD817-C4BB-4CF1-8567-F56BC1FC6D24}"/>
              </a:ext>
            </a:extLst>
          </p:cNvPr>
          <p:cNvSpPr txBox="1"/>
          <p:nvPr/>
        </p:nvSpPr>
        <p:spPr>
          <a:xfrm>
            <a:off x="411480" y="1982036"/>
            <a:ext cx="11450320" cy="4385816"/>
          </a:xfrm>
          <a:prstGeom prst="rect">
            <a:avLst/>
          </a:prstGeom>
          <a:noFill/>
        </p:spPr>
        <p:txBody>
          <a:bodyPr wrap="square" rtlCol="0">
            <a:spAutoFit/>
          </a:bodyPr>
          <a:lstStyle/>
          <a:p>
            <a:r>
              <a:rPr lang="en-GB" sz="2100" b="1"/>
              <a:t>Create the 100000 people who will be alive and aged 15+ at some point between 1989 and 50 years into the future. </a:t>
            </a:r>
          </a:p>
          <a:p>
            <a:endParaRPr lang="en-GB" b="1"/>
          </a:p>
          <a:p>
            <a:r>
              <a:rPr lang="en-GB" sz="2100" b="1"/>
              <a:t>Start to define variables for each individual </a:t>
            </a:r>
          </a:p>
          <a:p>
            <a:endParaRPr lang="en-GB"/>
          </a:p>
          <a:p>
            <a:r>
              <a:rPr lang="en-GB"/>
              <a:t>age  		this ranges from -68 to 65.  </a:t>
            </a:r>
          </a:p>
          <a:p>
            <a:r>
              <a:rPr lang="en-GB"/>
              <a:t>		note there is not a dynamic link between pregnancy / birth and new individuals becoming age 0. </a:t>
            </a:r>
          </a:p>
          <a:p>
            <a:r>
              <a:rPr lang="en-GB"/>
              <a:t>		the distribution of ages reflects the value of the inc_cat parameter and the projected</a:t>
            </a:r>
          </a:p>
          <a:p>
            <a:r>
              <a:rPr lang="en-GB"/>
              <a:t>		population growth	</a:t>
            </a:r>
          </a:p>
          <a:p>
            <a:endParaRPr lang="en-GB"/>
          </a:p>
          <a:p>
            <a:r>
              <a:rPr lang="en-GB"/>
              <a:t>sex		</a:t>
            </a:r>
          </a:p>
          <a:p>
            <a:endParaRPr lang="en-GB"/>
          </a:p>
          <a:p>
            <a:r>
              <a:rPr lang="en-GB"/>
              <a:t>life_sex_risk    	a three category variable that determines lifetime propensity to be higher, lower or medium 			sexual risk </a:t>
            </a:r>
          </a:p>
          <a:p>
            <a:endParaRPr lang="en-GB"/>
          </a:p>
        </p:txBody>
      </p:sp>
      <p:sp>
        <p:nvSpPr>
          <p:cNvPr id="6" name="Rectangle 5">
            <a:extLst>
              <a:ext uri="{FF2B5EF4-FFF2-40B4-BE49-F238E27FC236}">
                <a16:creationId xmlns:a16="http://schemas.microsoft.com/office/drawing/2014/main" id="{5163EBF1-611A-4884-9505-A6C238B8C92A}"/>
              </a:ext>
            </a:extLst>
          </p:cNvPr>
          <p:cNvSpPr/>
          <p:nvPr/>
        </p:nvSpPr>
        <p:spPr>
          <a:xfrm>
            <a:off x="411480" y="1088898"/>
            <a:ext cx="10253471" cy="6644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Create the 100000 people who will be alive and aged 15+ at some point between 1989 and 50 years into the future.   Define fixed or initial values for each person individually</a:t>
            </a:r>
            <a:endParaRPr lang="en-GB" dirty="0">
              <a:solidFill>
                <a:schemeClr val="tx1"/>
              </a:solidFill>
            </a:endParaRPr>
          </a:p>
        </p:txBody>
      </p:sp>
      <p:sp>
        <p:nvSpPr>
          <p:cNvPr id="7" name="Rectangle 6">
            <a:extLst>
              <a:ext uri="{FF2B5EF4-FFF2-40B4-BE49-F238E27FC236}">
                <a16:creationId xmlns:a16="http://schemas.microsoft.com/office/drawing/2014/main" id="{916ABDA0-44D5-48F4-B0F0-4ABC2658149A}"/>
              </a:ext>
            </a:extLst>
          </p:cNvPr>
          <p:cNvSpPr/>
          <p:nvPr/>
        </p:nvSpPr>
        <p:spPr>
          <a:xfrm>
            <a:off x="411480" y="306085"/>
            <a:ext cx="1681271"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2</a:t>
            </a:r>
          </a:p>
        </p:txBody>
      </p:sp>
    </p:spTree>
    <p:extLst>
      <p:ext uri="{BB962C8B-B14F-4D97-AF65-F5344CB8AC3E}">
        <p14:creationId xmlns:p14="http://schemas.microsoft.com/office/powerpoint/2010/main" val="80546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5D1C6-716C-46CD-93B6-84C29F56722C}"/>
              </a:ext>
            </a:extLst>
          </p:cNvPr>
          <p:cNvSpPr txBox="1"/>
          <p:nvPr/>
        </p:nvSpPr>
        <p:spPr>
          <a:xfrm>
            <a:off x="261622" y="131976"/>
            <a:ext cx="5860772" cy="584775"/>
          </a:xfrm>
          <a:prstGeom prst="rect">
            <a:avLst/>
          </a:prstGeom>
          <a:noFill/>
        </p:spPr>
        <p:txBody>
          <a:bodyPr wrap="none" rtlCol="0">
            <a:spAutoFit/>
          </a:bodyPr>
          <a:lstStyle/>
          <a:p>
            <a:r>
              <a:rPr lang="en-GB" sz="3200"/>
              <a:t>What this presentation aims to do</a:t>
            </a:r>
          </a:p>
        </p:txBody>
      </p:sp>
      <p:cxnSp>
        <p:nvCxnSpPr>
          <p:cNvPr id="6" name="Straight Connector 5">
            <a:extLst>
              <a:ext uri="{FF2B5EF4-FFF2-40B4-BE49-F238E27FC236}">
                <a16:creationId xmlns:a16="http://schemas.microsoft.com/office/drawing/2014/main" id="{B36C05C3-E6D3-434F-ADB5-7DCB774BDA50}"/>
              </a:ext>
            </a:extLst>
          </p:cNvPr>
          <p:cNvCxnSpPr/>
          <p:nvPr/>
        </p:nvCxnSpPr>
        <p:spPr>
          <a:xfrm>
            <a:off x="-188536" y="923826"/>
            <a:ext cx="12895868" cy="0"/>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717B1C-A91C-484C-9229-FF5E1ACF2048}"/>
              </a:ext>
            </a:extLst>
          </p:cNvPr>
          <p:cNvSpPr txBox="1"/>
          <p:nvPr/>
        </p:nvSpPr>
        <p:spPr>
          <a:xfrm>
            <a:off x="802130" y="1442302"/>
            <a:ext cx="10198949" cy="2246769"/>
          </a:xfrm>
          <a:prstGeom prst="rect">
            <a:avLst/>
          </a:prstGeom>
          <a:noFill/>
        </p:spPr>
        <p:txBody>
          <a:bodyPr wrap="square" rtlCol="0">
            <a:spAutoFit/>
          </a:bodyPr>
          <a:lstStyle/>
          <a:p>
            <a:r>
              <a:rPr lang="en-GB" sz="2400"/>
              <a:t>Help anyone who is aware of the HIV Synthesis model who wishes to familiarize themselves with the model program, perhaps with a view to running it themselves.</a:t>
            </a:r>
          </a:p>
          <a:p>
            <a:endParaRPr lang="en-GB" sz="3200"/>
          </a:p>
          <a:p>
            <a:endParaRPr lang="en-GB" sz="3600"/>
          </a:p>
        </p:txBody>
      </p:sp>
    </p:spTree>
    <p:extLst>
      <p:ext uri="{BB962C8B-B14F-4D97-AF65-F5344CB8AC3E}">
        <p14:creationId xmlns:p14="http://schemas.microsoft.com/office/powerpoint/2010/main" val="4223115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BD817-C4BB-4CF1-8567-F56BC1FC6D24}"/>
              </a:ext>
            </a:extLst>
          </p:cNvPr>
          <p:cNvSpPr txBox="1"/>
          <p:nvPr/>
        </p:nvSpPr>
        <p:spPr>
          <a:xfrm>
            <a:off x="411480" y="1982036"/>
            <a:ext cx="10853928" cy="4293483"/>
          </a:xfrm>
          <a:prstGeom prst="rect">
            <a:avLst/>
          </a:prstGeom>
          <a:noFill/>
        </p:spPr>
        <p:txBody>
          <a:bodyPr wrap="square" rtlCol="0">
            <a:spAutoFit/>
          </a:bodyPr>
          <a:lstStyle/>
          <a:p>
            <a:r>
              <a:rPr lang="en-GB" sz="2100" b="1"/>
              <a:t>Individual level variables</a:t>
            </a:r>
          </a:p>
          <a:p>
            <a:endParaRPr lang="en-GB"/>
          </a:p>
          <a:p>
            <a:r>
              <a:rPr lang="en-GB"/>
              <a:t>adhav, adhvar	adherence to antiretrovirals (if and when they will be taken), and intra-person variability in this 		adherence from one period to the next</a:t>
            </a:r>
          </a:p>
          <a:p>
            <a:endParaRPr lang="en-GB"/>
          </a:p>
          <a:p>
            <a:r>
              <a:rPr lang="en-GB"/>
              <a:t>v_alert_perm_incr_adh</a:t>
            </a:r>
          </a:p>
          <a:p>
            <a:endParaRPr lang="en-GB"/>
          </a:p>
          <a:p>
            <a:r>
              <a:rPr lang="en-GB"/>
              <a:t>		whether adherence will increase if on antiretrovirals and experience a measured HIV viral load</a:t>
            </a:r>
          </a:p>
          <a:p>
            <a:r>
              <a:rPr lang="en-GB"/>
              <a:t> 		above 1000 copies/mL and consequent enhanced adherence counselling. </a:t>
            </a:r>
          </a:p>
          <a:p>
            <a:endParaRPr lang="en-GB"/>
          </a:p>
          <a:p>
            <a:r>
              <a:rPr lang="en-GB"/>
              <a:t>altered_adh_sec_line</a:t>
            </a:r>
          </a:p>
          <a:p>
            <a:endParaRPr lang="en-GB"/>
          </a:p>
          <a:p>
            <a:r>
              <a:rPr lang="en-GB"/>
              <a:t>		whether the starting of second line antiretrovirals will lead to a change in adherence</a:t>
            </a:r>
          </a:p>
          <a:p>
            <a:endParaRPr lang="en-GB"/>
          </a:p>
          <a:p>
            <a:r>
              <a:rPr lang="en-GB"/>
              <a:t>red_adh_tox	whether toxicity to antiretroviral drugs leads to poorer adherence </a:t>
            </a:r>
          </a:p>
        </p:txBody>
      </p:sp>
      <p:sp>
        <p:nvSpPr>
          <p:cNvPr id="6" name="Rectangle 5">
            <a:extLst>
              <a:ext uri="{FF2B5EF4-FFF2-40B4-BE49-F238E27FC236}">
                <a16:creationId xmlns:a16="http://schemas.microsoft.com/office/drawing/2014/main" id="{5163EBF1-611A-4884-9505-A6C238B8C92A}"/>
              </a:ext>
            </a:extLst>
          </p:cNvPr>
          <p:cNvSpPr/>
          <p:nvPr/>
        </p:nvSpPr>
        <p:spPr>
          <a:xfrm>
            <a:off x="411480" y="1088898"/>
            <a:ext cx="10253471" cy="6644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Create the 100000 people who will be alive and aged 15+ at some point between 1989 and 50 years into the future.   Define fixed or initial values for each person individually</a:t>
            </a:r>
            <a:endParaRPr lang="en-GB" dirty="0">
              <a:solidFill>
                <a:schemeClr val="tx1"/>
              </a:solidFill>
            </a:endParaRPr>
          </a:p>
        </p:txBody>
      </p:sp>
      <p:sp>
        <p:nvSpPr>
          <p:cNvPr id="7" name="Rectangle 6">
            <a:extLst>
              <a:ext uri="{FF2B5EF4-FFF2-40B4-BE49-F238E27FC236}">
                <a16:creationId xmlns:a16="http://schemas.microsoft.com/office/drawing/2014/main" id="{916ABDA0-44D5-48F4-B0F0-4ABC2658149A}"/>
              </a:ext>
            </a:extLst>
          </p:cNvPr>
          <p:cNvSpPr/>
          <p:nvPr/>
        </p:nvSpPr>
        <p:spPr>
          <a:xfrm>
            <a:off x="411480" y="306085"/>
            <a:ext cx="1681271"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2</a:t>
            </a:r>
          </a:p>
        </p:txBody>
      </p:sp>
    </p:spTree>
    <p:extLst>
      <p:ext uri="{BB962C8B-B14F-4D97-AF65-F5344CB8AC3E}">
        <p14:creationId xmlns:p14="http://schemas.microsoft.com/office/powerpoint/2010/main" val="4241699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BD817-C4BB-4CF1-8567-F56BC1FC6D24}"/>
              </a:ext>
            </a:extLst>
          </p:cNvPr>
          <p:cNvSpPr txBox="1"/>
          <p:nvPr/>
        </p:nvSpPr>
        <p:spPr>
          <a:xfrm>
            <a:off x="411480" y="1982036"/>
            <a:ext cx="11590020" cy="4339650"/>
          </a:xfrm>
          <a:prstGeom prst="rect">
            <a:avLst/>
          </a:prstGeom>
          <a:noFill/>
        </p:spPr>
        <p:txBody>
          <a:bodyPr wrap="square" rtlCol="0">
            <a:spAutoFit/>
          </a:bodyPr>
          <a:lstStyle/>
          <a:p>
            <a:r>
              <a:rPr lang="en-GB" sz="2100" b="1"/>
              <a:t>Individual level variables</a:t>
            </a:r>
          </a:p>
          <a:p>
            <a:endParaRPr lang="en-GB"/>
          </a:p>
          <a:p>
            <a:r>
              <a:rPr lang="en-GB"/>
              <a:t>adhav_prep 	adherence to oral PrEP if ever started</a:t>
            </a:r>
          </a:p>
          <a:p>
            <a:endParaRPr lang="en-GB"/>
          </a:p>
          <a:p>
            <a:r>
              <a:rPr lang="en-GB"/>
              <a:t>prep_willing	 willingness to take prep if informed about it and offered</a:t>
            </a:r>
          </a:p>
          <a:p>
            <a:endParaRPr lang="en-GB"/>
          </a:p>
          <a:p>
            <a:r>
              <a:rPr lang="en-GB"/>
              <a:t>hard_reach	whether in a vulnerable sub-population / hard-to-reach for services</a:t>
            </a:r>
          </a:p>
          <a:p>
            <a:endParaRPr lang="en-GB"/>
          </a:p>
          <a:p>
            <a:r>
              <a:rPr lang="en-GB"/>
              <a:t>covid_disrup_affected</a:t>
            </a:r>
          </a:p>
          <a:p>
            <a:r>
              <a:rPr lang="en-GB"/>
              <a:t>		whether affected by COVID-19 disruption</a:t>
            </a:r>
          </a:p>
          <a:p>
            <a:endParaRPr lang="en-GB"/>
          </a:p>
          <a:p>
            <a:endParaRPr lang="en-GB"/>
          </a:p>
          <a:p>
            <a:r>
              <a:rPr lang="en-GB" sz="2100" b="1"/>
              <a:t>Note also that the parameters defined in section 1 appear as fixed “variables” for each individual</a:t>
            </a:r>
          </a:p>
          <a:p>
            <a:endParaRPr lang="en-GB" b="1"/>
          </a:p>
          <a:p>
            <a:endParaRPr lang="en-GB"/>
          </a:p>
        </p:txBody>
      </p:sp>
      <p:sp>
        <p:nvSpPr>
          <p:cNvPr id="6" name="Rectangle 5">
            <a:extLst>
              <a:ext uri="{FF2B5EF4-FFF2-40B4-BE49-F238E27FC236}">
                <a16:creationId xmlns:a16="http://schemas.microsoft.com/office/drawing/2014/main" id="{5163EBF1-611A-4884-9505-A6C238B8C92A}"/>
              </a:ext>
            </a:extLst>
          </p:cNvPr>
          <p:cNvSpPr/>
          <p:nvPr/>
        </p:nvSpPr>
        <p:spPr>
          <a:xfrm>
            <a:off x="411480" y="1088898"/>
            <a:ext cx="10253471" cy="6644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Create the 100000 people who will be alive and aged 15+ at some point between 1989 and 50 years into the future.   Define fixed or initial values for each person individually</a:t>
            </a:r>
            <a:endParaRPr lang="en-GB" dirty="0">
              <a:solidFill>
                <a:schemeClr val="tx1"/>
              </a:solidFill>
            </a:endParaRPr>
          </a:p>
        </p:txBody>
      </p:sp>
      <p:sp>
        <p:nvSpPr>
          <p:cNvPr id="7" name="Rectangle 6">
            <a:extLst>
              <a:ext uri="{FF2B5EF4-FFF2-40B4-BE49-F238E27FC236}">
                <a16:creationId xmlns:a16="http://schemas.microsoft.com/office/drawing/2014/main" id="{916ABDA0-44D5-48F4-B0F0-4ABC2658149A}"/>
              </a:ext>
            </a:extLst>
          </p:cNvPr>
          <p:cNvSpPr/>
          <p:nvPr/>
        </p:nvSpPr>
        <p:spPr>
          <a:xfrm>
            <a:off x="411480" y="306085"/>
            <a:ext cx="1681271"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2</a:t>
            </a:r>
          </a:p>
        </p:txBody>
      </p:sp>
    </p:spTree>
    <p:extLst>
      <p:ext uri="{BB962C8B-B14F-4D97-AF65-F5344CB8AC3E}">
        <p14:creationId xmlns:p14="http://schemas.microsoft.com/office/powerpoint/2010/main" val="2889273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BD817-C4BB-4CF1-8567-F56BC1FC6D24}"/>
              </a:ext>
            </a:extLst>
          </p:cNvPr>
          <p:cNvSpPr txBox="1"/>
          <p:nvPr/>
        </p:nvSpPr>
        <p:spPr>
          <a:xfrm>
            <a:off x="411480" y="1982036"/>
            <a:ext cx="10853928" cy="3462486"/>
          </a:xfrm>
          <a:prstGeom prst="rect">
            <a:avLst/>
          </a:prstGeom>
          <a:noFill/>
        </p:spPr>
        <p:txBody>
          <a:bodyPr wrap="square" rtlCol="0">
            <a:spAutoFit/>
          </a:bodyPr>
          <a:lstStyle/>
          <a:p>
            <a:r>
              <a:rPr lang="en-GB" sz="2100" b="1"/>
              <a:t>Individual level variables</a:t>
            </a:r>
          </a:p>
          <a:p>
            <a:endParaRPr lang="en-GB"/>
          </a:p>
          <a:p>
            <a:r>
              <a:rPr lang="en-GB"/>
              <a:t>newp		number of condomless short term sexual partners in the 3 month period</a:t>
            </a:r>
          </a:p>
          <a:p>
            <a:endParaRPr lang="en-GB"/>
          </a:p>
          <a:p>
            <a:r>
              <a:rPr lang="en-GB"/>
              <a:t>ep		whether currently have a long term condomless sex partner</a:t>
            </a:r>
          </a:p>
          <a:p>
            <a:endParaRPr lang="en-GB"/>
          </a:p>
          <a:p>
            <a:r>
              <a:rPr lang="en-GB"/>
              <a:t>sw		whether currently a sex worker (0 = no, 1 = yes)	</a:t>
            </a:r>
          </a:p>
          <a:p>
            <a:endParaRPr lang="en-GB"/>
          </a:p>
          <a:p>
            <a:r>
              <a:rPr lang="en-GB"/>
              <a:t>hiv		whether have HIV (all except a few seed people are hiv = 0 in 1989)</a:t>
            </a:r>
          </a:p>
          <a:p>
            <a:endParaRPr lang="en-GB"/>
          </a:p>
          <a:p>
            <a:endParaRPr lang="en-GB"/>
          </a:p>
          <a:p>
            <a:endParaRPr lang="en-GB"/>
          </a:p>
        </p:txBody>
      </p:sp>
      <p:sp>
        <p:nvSpPr>
          <p:cNvPr id="6" name="Rectangle 5">
            <a:extLst>
              <a:ext uri="{FF2B5EF4-FFF2-40B4-BE49-F238E27FC236}">
                <a16:creationId xmlns:a16="http://schemas.microsoft.com/office/drawing/2014/main" id="{5163EBF1-611A-4884-9505-A6C238B8C92A}"/>
              </a:ext>
            </a:extLst>
          </p:cNvPr>
          <p:cNvSpPr/>
          <p:nvPr/>
        </p:nvSpPr>
        <p:spPr>
          <a:xfrm>
            <a:off x="411480" y="1088898"/>
            <a:ext cx="10253471" cy="6644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Create the 100000 people who will be alive and aged 15+ at some point between 1989 and 50 years into the future.   Define fixed or initial values for each person individually</a:t>
            </a:r>
            <a:endParaRPr lang="en-GB" dirty="0">
              <a:solidFill>
                <a:schemeClr val="tx1"/>
              </a:solidFill>
            </a:endParaRPr>
          </a:p>
        </p:txBody>
      </p:sp>
      <p:sp>
        <p:nvSpPr>
          <p:cNvPr id="7" name="Rectangle 6">
            <a:extLst>
              <a:ext uri="{FF2B5EF4-FFF2-40B4-BE49-F238E27FC236}">
                <a16:creationId xmlns:a16="http://schemas.microsoft.com/office/drawing/2014/main" id="{916ABDA0-44D5-48F4-B0F0-4ABC2658149A}"/>
              </a:ext>
            </a:extLst>
          </p:cNvPr>
          <p:cNvSpPr/>
          <p:nvPr/>
        </p:nvSpPr>
        <p:spPr>
          <a:xfrm>
            <a:off x="411480" y="306085"/>
            <a:ext cx="1681271"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2</a:t>
            </a:r>
          </a:p>
        </p:txBody>
      </p:sp>
    </p:spTree>
    <p:extLst>
      <p:ext uri="{BB962C8B-B14F-4D97-AF65-F5344CB8AC3E}">
        <p14:creationId xmlns:p14="http://schemas.microsoft.com/office/powerpoint/2010/main" val="67208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Create the 100000 people who will be alive and aged 15+ at some point between 1989 and 50 years into the future.   Define fixed or initial values for each person individually</a:t>
            </a:r>
            <a:endParaRPr lang="en-GB" sz="1600" dirty="0">
              <a:solidFill>
                <a:schemeClr val="tx1"/>
              </a:solidFill>
            </a:endParaRP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11" name="Rectangle 10">
            <a:extLst>
              <a:ext uri="{FF2B5EF4-FFF2-40B4-BE49-F238E27FC236}">
                <a16:creationId xmlns:a16="http://schemas.microsoft.com/office/drawing/2014/main" id="{421A56FA-8F26-4357-A805-DA3D8F4BA248}"/>
              </a:ext>
            </a:extLst>
          </p:cNvPr>
          <p:cNvSpPr/>
          <p:nvPr/>
        </p:nvSpPr>
        <p:spPr>
          <a:xfrm>
            <a:off x="1527045" y="1481411"/>
            <a:ext cx="10253472" cy="10177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Define the updated values of variables for each person for this current 3 month period. This uses previous values of variables for each individual and also the summary variables derived from the previous 3 month period in sections 4-7 below.   This part is the core of the model itself. This part of the code from now on is a macro which is called by the "update_r1" statements close to the end - the data set being read in at the start of this macro flips between r1 and r2.</a:t>
            </a:r>
          </a:p>
        </p:txBody>
      </p:sp>
      <p:sp>
        <p:nvSpPr>
          <p:cNvPr id="12" name="Rectangle 11">
            <a:extLst>
              <a:ext uri="{FF2B5EF4-FFF2-40B4-BE49-F238E27FC236}">
                <a16:creationId xmlns:a16="http://schemas.microsoft.com/office/drawing/2014/main" id="{9DD0C886-1B84-4B8E-AE01-B9E50EF6F400}"/>
              </a:ext>
            </a:extLst>
          </p:cNvPr>
          <p:cNvSpPr/>
          <p:nvPr/>
        </p:nvSpPr>
        <p:spPr>
          <a:xfrm>
            <a:off x="411479" y="1475254"/>
            <a:ext cx="960120" cy="10238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3</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3682034" cy="430887"/>
          </a:xfrm>
          <a:prstGeom prst="rect">
            <a:avLst/>
          </a:prstGeom>
          <a:noFill/>
        </p:spPr>
        <p:txBody>
          <a:bodyPr wrap="none" rtlCol="0">
            <a:spAutoFit/>
          </a:bodyPr>
          <a:lstStyle/>
          <a:p>
            <a:r>
              <a:rPr lang="en-GB" sz="2200" b="1"/>
              <a:t>Overview of hiv_synthesis.sas</a:t>
            </a:r>
          </a:p>
        </p:txBody>
      </p:sp>
    </p:spTree>
    <p:extLst>
      <p:ext uri="{BB962C8B-B14F-4D97-AF65-F5344CB8AC3E}">
        <p14:creationId xmlns:p14="http://schemas.microsoft.com/office/powerpoint/2010/main" val="209520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8" y="1202010"/>
            <a:ext cx="11336021" cy="389069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100" b="1">
                <a:solidFill>
                  <a:schemeClr val="tx1"/>
                </a:solidFill>
              </a:rPr>
              <a:t>Define the updated values of variables for each person for this current 3 month period. </a:t>
            </a:r>
          </a:p>
          <a:p>
            <a:endParaRPr lang="en-GB" sz="2100" b="1">
              <a:solidFill>
                <a:schemeClr val="tx1"/>
              </a:solidFill>
            </a:endParaRPr>
          </a:p>
          <a:p>
            <a:r>
              <a:rPr lang="en-GB" sz="2100" b="1">
                <a:solidFill>
                  <a:schemeClr val="tx1"/>
                </a:solidFill>
              </a:rPr>
              <a:t>This uses previous values of variables for each individual and also the summary variables derived from the previous 3 month period in sections 4-7 below.   </a:t>
            </a:r>
          </a:p>
          <a:p>
            <a:endParaRPr lang="en-GB" sz="2100" b="1">
              <a:solidFill>
                <a:schemeClr val="tx1"/>
              </a:solidFill>
            </a:endParaRPr>
          </a:p>
          <a:p>
            <a:r>
              <a:rPr lang="en-GB" sz="2100" b="1">
                <a:solidFill>
                  <a:schemeClr val="tx1"/>
                </a:solidFill>
              </a:rPr>
              <a:t>This section is the core of the model. </a:t>
            </a:r>
          </a:p>
          <a:p>
            <a:endParaRPr lang="en-GB" sz="2100" b="1">
              <a:solidFill>
                <a:schemeClr val="tx1"/>
              </a:solidFill>
            </a:endParaRPr>
          </a:p>
          <a:p>
            <a:r>
              <a:rPr lang="en-GB" sz="2100" b="1">
                <a:solidFill>
                  <a:schemeClr val="tx1"/>
                </a:solidFill>
              </a:rPr>
              <a:t>This part of the code from now on is a macro which is called by the "update_r1" statements close to the end - the data set being read in at the start of this macro flips between r1 and r2.  (so “update_r1” really means “update r1 or r2, depending on which we are currently on”.)</a:t>
            </a:r>
          </a:p>
          <a:p>
            <a:endParaRPr lang="en-GB" sz="2100" b="1">
              <a:solidFill>
                <a:schemeClr val="tx1"/>
              </a:solidFill>
            </a:endParaRP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TextBox 1">
            <a:extLst>
              <a:ext uri="{FF2B5EF4-FFF2-40B4-BE49-F238E27FC236}">
                <a16:creationId xmlns:a16="http://schemas.microsoft.com/office/drawing/2014/main" id="{9BFC7FC7-EE36-46B7-AFB4-799C8B900F6D}"/>
              </a:ext>
            </a:extLst>
          </p:cNvPr>
          <p:cNvSpPr txBox="1"/>
          <p:nvPr/>
        </p:nvSpPr>
        <p:spPr>
          <a:xfrm>
            <a:off x="495300" y="5410200"/>
            <a:ext cx="6889963" cy="692497"/>
          </a:xfrm>
          <a:prstGeom prst="rect">
            <a:avLst/>
          </a:prstGeom>
          <a:noFill/>
        </p:spPr>
        <p:txBody>
          <a:bodyPr wrap="none" rtlCol="0">
            <a:spAutoFit/>
          </a:bodyPr>
          <a:lstStyle/>
          <a:p>
            <a:r>
              <a:rPr lang="en-GB" sz="2100" b="1"/>
              <a:t>Sections 3 onwards are all run for each three month period.  </a:t>
            </a:r>
          </a:p>
          <a:p>
            <a:endParaRPr lang="en-GB"/>
          </a:p>
        </p:txBody>
      </p:sp>
    </p:spTree>
    <p:extLst>
      <p:ext uri="{BB962C8B-B14F-4D97-AF65-F5344CB8AC3E}">
        <p14:creationId xmlns:p14="http://schemas.microsoft.com/office/powerpoint/2010/main" val="3552122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101334"/>
            <a:ext cx="11880765" cy="4616648"/>
          </a:xfrm>
          <a:prstGeom prst="rect">
            <a:avLst/>
          </a:prstGeom>
        </p:spPr>
        <p:txBody>
          <a:bodyPr wrap="square">
            <a:spAutoFit/>
          </a:bodyPr>
          <a:lstStyle/>
          <a:p>
            <a:r>
              <a:rPr lang="en-GB" sz="2100" b="1"/>
              <a:t>Section 3 is divided into:</a:t>
            </a:r>
          </a:p>
          <a:p>
            <a:endParaRPr lang="en-GB" sz="2100" b="1"/>
          </a:p>
          <a:p>
            <a:r>
              <a:rPr lang="en-GB" sz="2100" b="1"/>
              <a:t>Section 3A		</a:t>
            </a:r>
            <a:r>
              <a:rPr lang="en-GB" sz="2100"/>
              <a:t>Here values for variables for all 100,000 people are updated </a:t>
            </a:r>
            <a:endParaRPr lang="en-GB" sz="2100" b="1"/>
          </a:p>
          <a:p>
            <a:endParaRPr lang="en-GB" sz="2100" b="1"/>
          </a:p>
          <a:p>
            <a:r>
              <a:rPr lang="en-GB" sz="2100" b="1"/>
              <a:t>Section 3B		</a:t>
            </a:r>
            <a:r>
              <a:rPr lang="en-GB" sz="2100"/>
              <a:t>Variables in this section are only updated for people aged age 15+ </a:t>
            </a:r>
          </a:p>
          <a:p>
            <a:endParaRPr lang="en-GB" sz="2100" b="1"/>
          </a:p>
          <a:p>
            <a:r>
              <a:rPr lang="en-GB" sz="2100" b="1"/>
              <a:t>Section 3_HIV		</a:t>
            </a:r>
            <a:r>
              <a:rPr lang="en-GB" sz="2100"/>
              <a:t>(sub-section of Section 3B) </a:t>
            </a:r>
          </a:p>
          <a:p>
            <a:r>
              <a:rPr lang="en-GB" sz="2100"/>
              <a:t>			Variables in this section are only updated for people with HIV </a:t>
            </a:r>
            <a:endParaRPr lang="en-GB" sz="2400"/>
          </a:p>
          <a:p>
            <a:endParaRPr lang="en-GB"/>
          </a:p>
          <a:p>
            <a:endParaRPr lang="en-GB" b="1"/>
          </a:p>
          <a:p>
            <a:endParaRPr lang="en-GB" b="1"/>
          </a:p>
          <a:p>
            <a:endParaRPr lang="en-GB" b="1"/>
          </a:p>
          <a:p>
            <a:endParaRPr lang="en-GB" b="1"/>
          </a:p>
          <a:p>
            <a:endParaRPr lang="en-GB" b="1"/>
          </a:p>
          <a:p>
            <a:endParaRPr lang="en-GB" b="1"/>
          </a:p>
        </p:txBody>
      </p:sp>
    </p:spTree>
    <p:extLst>
      <p:ext uri="{BB962C8B-B14F-4D97-AF65-F5344CB8AC3E}">
        <p14:creationId xmlns:p14="http://schemas.microsoft.com/office/powerpoint/2010/main" val="2391346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101334"/>
            <a:ext cx="11499765" cy="4431983"/>
          </a:xfrm>
          <a:prstGeom prst="rect">
            <a:avLst/>
          </a:prstGeom>
        </p:spPr>
        <p:txBody>
          <a:bodyPr wrap="square">
            <a:spAutoFit/>
          </a:bodyPr>
          <a:lstStyle/>
          <a:p>
            <a:r>
              <a:rPr lang="en-GB" sz="2100" b="1"/>
              <a:t>Variables</a:t>
            </a:r>
          </a:p>
          <a:p>
            <a:endParaRPr lang="en-GB"/>
          </a:p>
          <a:p>
            <a:r>
              <a:rPr lang="en-GB"/>
              <a:t>caldate{t}			calendar date (in units of 0.25 years)  </a:t>
            </a:r>
          </a:p>
          <a:p>
            <a:r>
              <a:rPr lang="en-GB"/>
              <a:t>			this is an “array” variable.  t is the current period	</a:t>
            </a:r>
          </a:p>
          <a:p>
            <a:r>
              <a:rPr lang="en-GB" b="1"/>
              <a:t>			</a:t>
            </a:r>
          </a:p>
          <a:p>
            <a:endParaRPr lang="en-GB" b="1"/>
          </a:p>
          <a:p>
            <a:r>
              <a:rPr lang="en-GB"/>
              <a:t>caldate_never_dot		this is the calendar date the ame as caldate{t} but unlike caldate{t} it does not revert</a:t>
            </a:r>
          </a:p>
          <a:p>
            <a:r>
              <a:rPr lang="en-GB"/>
              <a:t>			to . when a person dies </a:t>
            </a:r>
          </a:p>
          <a:p>
            <a:endParaRPr lang="en-GB" sz="2100" b="1"/>
          </a:p>
          <a:p>
            <a:r>
              <a:rPr lang="en-GB" sz="2100" b="1"/>
              <a:t>Previous values for some variables are kept – for the previous period (t-1) these variables are labelled with a *_tm1 for “t minus 1”, similarly for t-2 and t-3 for some variables</a:t>
            </a:r>
          </a:p>
          <a:p>
            <a:endParaRPr lang="en-GB" b="1"/>
          </a:p>
          <a:p>
            <a:endParaRPr lang="en-GB" b="1"/>
          </a:p>
          <a:p>
            <a:endParaRPr lang="en-GB" b="1"/>
          </a:p>
          <a:p>
            <a:endParaRPr lang="en-GB" b="1"/>
          </a:p>
        </p:txBody>
      </p:sp>
      <p:sp>
        <p:nvSpPr>
          <p:cNvPr id="3" name="TextBox 2">
            <a:extLst>
              <a:ext uri="{FF2B5EF4-FFF2-40B4-BE49-F238E27FC236}">
                <a16:creationId xmlns:a16="http://schemas.microsoft.com/office/drawing/2014/main" id="{6E1D544C-58AE-4C5C-80A0-800B9EA21D2C}"/>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1545053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101334"/>
            <a:ext cx="11499765" cy="3924151"/>
          </a:xfrm>
          <a:prstGeom prst="rect">
            <a:avLst/>
          </a:prstGeom>
        </p:spPr>
        <p:txBody>
          <a:bodyPr wrap="square">
            <a:spAutoFit/>
          </a:bodyPr>
          <a:lstStyle/>
          <a:p>
            <a:endParaRPr lang="en-GB" sz="2100" b="1">
              <a:highlight>
                <a:srgbClr val="C0C0C0"/>
              </a:highlight>
            </a:endParaRPr>
          </a:p>
          <a:p>
            <a:pPr lvl="0"/>
            <a:r>
              <a:rPr lang="en-GB" sz="2100"/>
              <a:t>We have </a:t>
            </a:r>
            <a:r>
              <a:rPr lang="en-GB" sz="2100" b="1"/>
              <a:t>Individual level variables </a:t>
            </a:r>
            <a:r>
              <a:rPr lang="en-GB" sz="2100"/>
              <a:t>and</a:t>
            </a:r>
            <a:r>
              <a:rPr lang="en-GB" sz="2100" b="1"/>
              <a:t> population level variables</a:t>
            </a:r>
          </a:p>
          <a:p>
            <a:endParaRPr lang="en-GB" sz="2100" b="1"/>
          </a:p>
          <a:p>
            <a:r>
              <a:rPr lang="en-GB" sz="2100"/>
              <a:t>Population level variables relate to a group of individuals  or the whole population</a:t>
            </a:r>
          </a:p>
          <a:p>
            <a:endParaRPr lang="en-GB" sz="2100" b="1"/>
          </a:p>
          <a:p>
            <a:r>
              <a:rPr lang="en-GB" sz="2100"/>
              <a:t>Note that, as with parameters, population level variables are treated the same as individual level variables (so each person has their own value of each population level variable and each parameter)</a:t>
            </a:r>
          </a:p>
          <a:p>
            <a:endParaRPr lang="en-GB" sz="2100" b="1"/>
          </a:p>
          <a:p>
            <a:r>
              <a:rPr lang="en-GB" sz="2100" b="1"/>
              <a:t>Reminder: </a:t>
            </a:r>
            <a:r>
              <a:rPr lang="en-GB" sz="2100"/>
              <a:t>that we also create </a:t>
            </a:r>
            <a:r>
              <a:rPr lang="en-GB" sz="2100" b="1"/>
              <a:t>parameters that can change over time</a:t>
            </a:r>
            <a:r>
              <a:rPr lang="en-GB" sz="2100"/>
              <a:t>.  In many cases these are named as the parameters described in section 1 but with an initial </a:t>
            </a:r>
            <a:r>
              <a:rPr lang="en-GB" sz="2100" b="1"/>
              <a:t>eff_*  </a:t>
            </a:r>
            <a:r>
              <a:rPr lang="en-GB" sz="2100"/>
              <a:t>This stands for </a:t>
            </a:r>
            <a:r>
              <a:rPr lang="en-GB" sz="2100" b="1"/>
              <a:t>“effective”.  </a:t>
            </a:r>
            <a:endParaRPr lang="en-GB" sz="2400" b="1"/>
          </a:p>
          <a:p>
            <a:endParaRPr lang="en-GB" sz="2100" b="1"/>
          </a:p>
          <a:p>
            <a:endParaRPr lang="en-GB" b="1"/>
          </a:p>
        </p:txBody>
      </p:sp>
      <p:sp>
        <p:nvSpPr>
          <p:cNvPr id="5" name="TextBox 4">
            <a:extLst>
              <a:ext uri="{FF2B5EF4-FFF2-40B4-BE49-F238E27FC236}">
                <a16:creationId xmlns:a16="http://schemas.microsoft.com/office/drawing/2014/main" id="{EC7B87B8-001E-4D16-A4BC-7A3C0329DA47}"/>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2298362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101334"/>
            <a:ext cx="11499765" cy="4474430"/>
          </a:xfrm>
          <a:prstGeom prst="rect">
            <a:avLst/>
          </a:prstGeom>
        </p:spPr>
        <p:txBody>
          <a:bodyPr wrap="square">
            <a:spAutoFit/>
          </a:bodyPr>
          <a:lstStyle/>
          <a:p>
            <a:r>
              <a:rPr lang="en-GB" sz="2100" b="1">
                <a:solidFill>
                  <a:schemeClr val="accent6"/>
                </a:solidFill>
              </a:rPr>
              <a:t>PrEP (also in section 3B)</a:t>
            </a:r>
          </a:p>
          <a:p>
            <a:r>
              <a:rPr lang="en-GB" sz="2100" b="1"/>
              <a:t>Individual level variables</a:t>
            </a:r>
          </a:p>
          <a:p>
            <a:endParaRPr lang="en-GB"/>
          </a:p>
          <a:p>
            <a:pPr>
              <a:lnSpc>
                <a:spcPct val="120000"/>
              </a:lnSpc>
            </a:pPr>
            <a:r>
              <a:rPr lang="en-GB"/>
              <a:t>prep		whether currently on oral prep</a:t>
            </a:r>
          </a:p>
          <a:p>
            <a:pPr>
              <a:lnSpc>
                <a:spcPct val="120000"/>
              </a:lnSpc>
            </a:pPr>
            <a:r>
              <a:rPr lang="en-GB"/>
              <a:t>prep_elig		whether fulfil criteria for taking prep</a:t>
            </a:r>
          </a:p>
          <a:p>
            <a:pPr>
              <a:lnSpc>
                <a:spcPct val="120000"/>
              </a:lnSpc>
            </a:pPr>
            <a:r>
              <a:rPr lang="en-GB"/>
              <a:t>visit_prep	had a clinic visit for prep </a:t>
            </a:r>
          </a:p>
          <a:p>
            <a:r>
              <a:rPr lang="en-GB"/>
              <a:t>adh		adherence to prep</a:t>
            </a:r>
          </a:p>
          <a:p>
            <a:endParaRPr lang="en-GB" b="1"/>
          </a:p>
          <a:p>
            <a:r>
              <a:rPr lang="en-GB" sz="2100" b="1">
                <a:solidFill>
                  <a:prstClr val="black"/>
                </a:solidFill>
              </a:rPr>
              <a:t>Population level variables</a:t>
            </a:r>
          </a:p>
          <a:p>
            <a:endParaRPr lang="en-GB" b="1"/>
          </a:p>
          <a:p>
            <a:pPr>
              <a:lnSpc>
                <a:spcPct val="120000"/>
              </a:lnSpc>
            </a:pPr>
            <a:r>
              <a:rPr lang="en-GB"/>
              <a:t>date_prep_intro	date of prep introduction</a:t>
            </a:r>
          </a:p>
          <a:p>
            <a:pPr>
              <a:lnSpc>
                <a:spcPct val="120000"/>
              </a:lnSpc>
            </a:pPr>
            <a:r>
              <a:rPr lang="en-GB"/>
              <a:t>prep_strategy</a:t>
            </a:r>
            <a:r>
              <a:rPr lang="en-GB" b="1"/>
              <a:t>	</a:t>
            </a:r>
            <a:r>
              <a:rPr lang="en-GB"/>
              <a:t>the approach to prep availability and use</a:t>
            </a:r>
          </a:p>
          <a:p>
            <a:pPr>
              <a:lnSpc>
                <a:spcPct val="120000"/>
              </a:lnSpc>
            </a:pPr>
            <a:r>
              <a:rPr lang="en-GB"/>
              <a:t>prob_prep_b	if tested negative and prep_willing and prep_elig=1, probability of starting prep</a:t>
            </a:r>
          </a:p>
          <a:p>
            <a:pPr>
              <a:lnSpc>
                <a:spcPct val="120000"/>
              </a:lnSpc>
            </a:pPr>
            <a:r>
              <a:rPr lang="en-GB"/>
              <a:t>prob_prep_restart	probability of re-starting prep if stopped due to choice </a:t>
            </a:r>
          </a:p>
        </p:txBody>
      </p:sp>
      <p:sp>
        <p:nvSpPr>
          <p:cNvPr id="5" name="TextBox 4">
            <a:extLst>
              <a:ext uri="{FF2B5EF4-FFF2-40B4-BE49-F238E27FC236}">
                <a16:creationId xmlns:a16="http://schemas.microsoft.com/office/drawing/2014/main" id="{886358DA-5E78-4AC9-A5D9-3881C6FFAACB}"/>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1260215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101334"/>
            <a:ext cx="11499765" cy="4339650"/>
          </a:xfrm>
          <a:prstGeom prst="rect">
            <a:avLst/>
          </a:prstGeom>
        </p:spPr>
        <p:txBody>
          <a:bodyPr wrap="square">
            <a:spAutoFit/>
          </a:bodyPr>
          <a:lstStyle/>
          <a:p>
            <a:r>
              <a:rPr lang="en-GB" sz="2100" b="1">
                <a:solidFill>
                  <a:schemeClr val="accent6"/>
                </a:solidFill>
              </a:rPr>
              <a:t>HIV care and treatment policy</a:t>
            </a:r>
          </a:p>
          <a:p>
            <a:r>
              <a:rPr lang="en-GB" sz="2100" b="1">
                <a:solidFill>
                  <a:prstClr val="black"/>
                </a:solidFill>
              </a:rPr>
              <a:t>Population level variables</a:t>
            </a:r>
          </a:p>
          <a:p>
            <a:endParaRPr lang="en-GB" b="1"/>
          </a:p>
          <a:p>
            <a:r>
              <a:rPr lang="en-GB"/>
              <a:t>hiv_monitoring_strategy 	the strategy in current use for monitoring people with HIV who have not started ART</a:t>
            </a:r>
          </a:p>
          <a:p>
            <a:endParaRPr lang="en-GB"/>
          </a:p>
          <a:p>
            <a:r>
              <a:rPr lang="en-GB"/>
              <a:t>art_initiation_strategy	the strategy currently in operation for when ART is initiated in people with diagnosed HIV</a:t>
            </a:r>
          </a:p>
          <a:p>
            <a:endParaRPr lang="en-GB"/>
          </a:p>
          <a:p>
            <a:r>
              <a:rPr lang="en-GB"/>
              <a:t>art_monitoring_strategy 	the strategy currently in operation for monitoring people on ART</a:t>
            </a:r>
          </a:p>
          <a:p>
            <a:endParaRPr lang="en-GB" b="1"/>
          </a:p>
          <a:p>
            <a:r>
              <a:rPr lang="en-GB"/>
              <a:t>vm_format 		format of viral load measuring (plasma, DBS)</a:t>
            </a:r>
          </a:p>
          <a:p>
            <a:r>
              <a:rPr lang="en-GB"/>
              <a:t>vl_threshold		the threshold for viral load detection (default is 1000 copies/mL)</a:t>
            </a:r>
          </a:p>
          <a:p>
            <a:r>
              <a:rPr lang="en-GB"/>
              <a:t>time_of_first_vm 		years to first viral load test after start of ART </a:t>
            </a:r>
          </a:p>
          <a:p>
            <a:r>
              <a:rPr lang="en-GB"/>
              <a:t>min_time_repeat_vm 	minimum time to repeat a viral load measured &gt; 1000 copies/mL</a:t>
            </a:r>
          </a:p>
          <a:p>
            <a:endParaRPr lang="en-GB" b="1"/>
          </a:p>
          <a:p>
            <a:r>
              <a:rPr lang="en-GB"/>
              <a:t>cd4_monitoring		whether CD4 count monitoring is in place if viral load monitoring is not</a:t>
            </a:r>
            <a:endParaRPr lang="en-GB" b="1"/>
          </a:p>
        </p:txBody>
      </p:sp>
      <p:sp>
        <p:nvSpPr>
          <p:cNvPr id="5" name="TextBox 4">
            <a:extLst>
              <a:ext uri="{FF2B5EF4-FFF2-40B4-BE49-F238E27FC236}">
                <a16:creationId xmlns:a16="http://schemas.microsoft.com/office/drawing/2014/main" id="{886358DA-5E78-4AC9-A5D9-3881C6FFAACB}"/>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361813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5D1C6-716C-46CD-93B6-84C29F56722C}"/>
              </a:ext>
            </a:extLst>
          </p:cNvPr>
          <p:cNvSpPr txBox="1"/>
          <p:nvPr/>
        </p:nvSpPr>
        <p:spPr>
          <a:xfrm>
            <a:off x="261622" y="131976"/>
            <a:ext cx="5860772" cy="584775"/>
          </a:xfrm>
          <a:prstGeom prst="rect">
            <a:avLst/>
          </a:prstGeom>
          <a:noFill/>
        </p:spPr>
        <p:txBody>
          <a:bodyPr wrap="none" rtlCol="0">
            <a:spAutoFit/>
          </a:bodyPr>
          <a:lstStyle/>
          <a:p>
            <a:r>
              <a:rPr lang="en-GB" sz="3200"/>
              <a:t>What this presentation aims to do</a:t>
            </a:r>
          </a:p>
        </p:txBody>
      </p:sp>
      <p:cxnSp>
        <p:nvCxnSpPr>
          <p:cNvPr id="6" name="Straight Connector 5">
            <a:extLst>
              <a:ext uri="{FF2B5EF4-FFF2-40B4-BE49-F238E27FC236}">
                <a16:creationId xmlns:a16="http://schemas.microsoft.com/office/drawing/2014/main" id="{B36C05C3-E6D3-434F-ADB5-7DCB774BDA50}"/>
              </a:ext>
            </a:extLst>
          </p:cNvPr>
          <p:cNvCxnSpPr/>
          <p:nvPr/>
        </p:nvCxnSpPr>
        <p:spPr>
          <a:xfrm>
            <a:off x="-188536" y="923826"/>
            <a:ext cx="12895868" cy="0"/>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717B1C-A91C-484C-9229-FF5E1ACF2048}"/>
              </a:ext>
            </a:extLst>
          </p:cNvPr>
          <p:cNvSpPr txBox="1"/>
          <p:nvPr/>
        </p:nvSpPr>
        <p:spPr>
          <a:xfrm>
            <a:off x="802130" y="1442302"/>
            <a:ext cx="10198949" cy="3046988"/>
          </a:xfrm>
          <a:prstGeom prst="rect">
            <a:avLst/>
          </a:prstGeom>
          <a:noFill/>
        </p:spPr>
        <p:txBody>
          <a:bodyPr wrap="square" rtlCol="0">
            <a:spAutoFit/>
          </a:bodyPr>
          <a:lstStyle/>
          <a:p>
            <a:r>
              <a:rPr lang="en-GB" sz="2400"/>
              <a:t>Help anyone who is aware of the HIV Synthesis model who wishes to familiarize themselves with the model program, perhaps with a view to running it themselves.</a:t>
            </a:r>
          </a:p>
          <a:p>
            <a:endParaRPr lang="en-GB" sz="2400"/>
          </a:p>
          <a:p>
            <a:r>
              <a:rPr lang="en-GB" sz="2400"/>
              <a:t>We are open to collaboration with colleagues working in sub-Saharan Africa who have familiarized themselves with the model code.  </a:t>
            </a:r>
          </a:p>
          <a:p>
            <a:endParaRPr lang="en-GB" sz="2400"/>
          </a:p>
          <a:p>
            <a:r>
              <a:rPr lang="en-GB" sz="2400"/>
              <a:t>Please contact: andrew.Phillips@ucl.ac.uk</a:t>
            </a:r>
          </a:p>
        </p:txBody>
      </p:sp>
    </p:spTree>
    <p:extLst>
      <p:ext uri="{BB962C8B-B14F-4D97-AF65-F5344CB8AC3E}">
        <p14:creationId xmlns:p14="http://schemas.microsoft.com/office/powerpoint/2010/main" val="2770954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101334"/>
            <a:ext cx="11499765" cy="1846659"/>
          </a:xfrm>
          <a:prstGeom prst="rect">
            <a:avLst/>
          </a:prstGeom>
        </p:spPr>
        <p:txBody>
          <a:bodyPr wrap="square">
            <a:spAutoFit/>
          </a:bodyPr>
          <a:lstStyle/>
          <a:p>
            <a:r>
              <a:rPr lang="en-GB" sz="2100" b="1">
                <a:solidFill>
                  <a:schemeClr val="accent6"/>
                </a:solidFill>
              </a:rPr>
              <a:t>HIV care and treatment policy</a:t>
            </a:r>
          </a:p>
          <a:p>
            <a:r>
              <a:rPr lang="en-GB" sz="2100" b="1">
                <a:solidFill>
                  <a:prstClr val="black"/>
                </a:solidFill>
              </a:rPr>
              <a:t>Population level variables</a:t>
            </a:r>
          </a:p>
          <a:p>
            <a:endParaRPr lang="en-GB" b="1"/>
          </a:p>
          <a:p>
            <a:r>
              <a:rPr lang="en-GB"/>
              <a:t>reg_option		the policy for use of specific antiretroviral drugs </a:t>
            </a:r>
          </a:p>
          <a:p>
            <a:endParaRPr lang="en-GB"/>
          </a:p>
          <a:p>
            <a:r>
              <a:rPr lang="en-GB"/>
              <a:t>	</a:t>
            </a:r>
          </a:p>
        </p:txBody>
      </p:sp>
      <p:sp>
        <p:nvSpPr>
          <p:cNvPr id="5" name="TextBox 4">
            <a:extLst>
              <a:ext uri="{FF2B5EF4-FFF2-40B4-BE49-F238E27FC236}">
                <a16:creationId xmlns:a16="http://schemas.microsoft.com/office/drawing/2014/main" id="{886358DA-5E78-4AC9-A5D9-3881C6FFAACB}"/>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1103545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075934"/>
            <a:ext cx="11499765" cy="4662815"/>
          </a:xfrm>
          <a:prstGeom prst="rect">
            <a:avLst/>
          </a:prstGeom>
        </p:spPr>
        <p:txBody>
          <a:bodyPr wrap="square">
            <a:spAutoFit/>
          </a:bodyPr>
          <a:lstStyle/>
          <a:p>
            <a:r>
              <a:rPr lang="en-GB" sz="2100" b="1">
                <a:solidFill>
                  <a:schemeClr val="accent6"/>
                </a:solidFill>
              </a:rPr>
              <a:t>HIV testing (also in section 3B)</a:t>
            </a:r>
          </a:p>
          <a:p>
            <a:r>
              <a:rPr lang="en-GB" sz="2100" b="1"/>
              <a:t>Individual level variables</a:t>
            </a:r>
          </a:p>
          <a:p>
            <a:endParaRPr lang="en-GB"/>
          </a:p>
          <a:p>
            <a:r>
              <a:rPr lang="en-GB"/>
              <a:t>tested		tested for hiv in this period (currently people who have been diagnosed with hiv cannot re-test)	</a:t>
            </a:r>
          </a:p>
          <a:p>
            <a:endParaRPr lang="en-GB" b="1"/>
          </a:p>
          <a:p>
            <a:r>
              <a:rPr lang="en-GB" sz="2100" b="1"/>
              <a:t>Population level variables</a:t>
            </a:r>
          </a:p>
          <a:p>
            <a:endParaRPr lang="en-GB" b="1"/>
          </a:p>
          <a:p>
            <a:r>
              <a:rPr lang="en-GB"/>
              <a:t>test_rate_who4		probability of testing if have an AIDS condition in this period</a:t>
            </a:r>
            <a:endParaRPr lang="en-GB" b="1"/>
          </a:p>
          <a:p>
            <a:r>
              <a:rPr lang="en-GB"/>
              <a:t>test_rate_tb		probability of testing if have TB</a:t>
            </a:r>
            <a:endParaRPr lang="en-GB" b="1"/>
          </a:p>
          <a:p>
            <a:r>
              <a:rPr lang="en-GB"/>
              <a:t>test_rate_non_tb_who3	probability of testing if have non-TB WHO stage 3 condition</a:t>
            </a:r>
          </a:p>
          <a:p>
            <a:r>
              <a:rPr lang="en-GB"/>
              <a:t>rate_1sttest		the current base probability of having an HIV test for a person with no previous test</a:t>
            </a:r>
          </a:p>
          <a:p>
            <a:r>
              <a:rPr lang="en-GB"/>
              <a:t>rate_reptest 		the current base probability of having an HIV test for a person with a previous test</a:t>
            </a:r>
          </a:p>
          <a:p>
            <a:r>
              <a:rPr lang="en-GB"/>
              <a:t>test_link_circ_prob	</a:t>
            </a:r>
            <a:r>
              <a:rPr lang="en-GB" b="1"/>
              <a:t>	</a:t>
            </a:r>
            <a:r>
              <a:rPr lang="en-GB"/>
              <a:t>probability of being linked to circumcision if an uncircumcised man having a negative test </a:t>
            </a:r>
          </a:p>
          <a:p>
            <a:r>
              <a:rPr lang="en-GB"/>
              <a:t>rate_non_hiv_symptoms	occurrence of non–HIV symptoms that lead to testing due to suspicion of hiv </a:t>
            </a:r>
          </a:p>
          <a:p>
            <a:r>
              <a:rPr lang="en-GB"/>
              <a:t>tested_symptoms_not_hiv	whether tested as a result of such symptoms</a:t>
            </a:r>
          </a:p>
          <a:p>
            <a:r>
              <a:rPr lang="en-GB"/>
              <a:t>(latter two variables are in fact in section 3B)</a:t>
            </a:r>
          </a:p>
        </p:txBody>
      </p:sp>
      <p:sp>
        <p:nvSpPr>
          <p:cNvPr id="5" name="TextBox 4">
            <a:extLst>
              <a:ext uri="{FF2B5EF4-FFF2-40B4-BE49-F238E27FC236}">
                <a16:creationId xmlns:a16="http://schemas.microsoft.com/office/drawing/2014/main" id="{E0F66DDF-315F-44EE-90D3-994B53970FB5}"/>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2777579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075934"/>
            <a:ext cx="11499765" cy="2400657"/>
          </a:xfrm>
          <a:prstGeom prst="rect">
            <a:avLst/>
          </a:prstGeom>
        </p:spPr>
        <p:txBody>
          <a:bodyPr wrap="square">
            <a:spAutoFit/>
          </a:bodyPr>
          <a:lstStyle/>
          <a:p>
            <a:r>
              <a:rPr lang="en-GB" sz="2100" b="1">
                <a:solidFill>
                  <a:schemeClr val="accent6"/>
                </a:solidFill>
              </a:rPr>
              <a:t>HIV testing (also in section 3B)</a:t>
            </a:r>
          </a:p>
          <a:p>
            <a:r>
              <a:rPr lang="en-GB" sz="2100" b="1"/>
              <a:t>Individual level variables</a:t>
            </a:r>
          </a:p>
          <a:p>
            <a:endParaRPr lang="en-GB"/>
          </a:p>
          <a:p>
            <a:r>
              <a:rPr lang="en-GB"/>
              <a:t>np_lasttest	whether had condomless partner (ep or newp) since last hiv test	</a:t>
            </a:r>
          </a:p>
          <a:p>
            <a:r>
              <a:rPr lang="en-GB"/>
              <a:t>newp_lasttest	whether had short term condomless partner (newp) since last hiv test	</a:t>
            </a:r>
          </a:p>
          <a:p>
            <a:endParaRPr lang="en-GB" b="1"/>
          </a:p>
          <a:p>
            <a:endParaRPr lang="en-GB" b="1"/>
          </a:p>
          <a:p>
            <a:endParaRPr lang="en-GB"/>
          </a:p>
        </p:txBody>
      </p:sp>
      <p:sp>
        <p:nvSpPr>
          <p:cNvPr id="5" name="TextBox 4">
            <a:extLst>
              <a:ext uri="{FF2B5EF4-FFF2-40B4-BE49-F238E27FC236}">
                <a16:creationId xmlns:a16="http://schemas.microsoft.com/office/drawing/2014/main" id="{E0F66DDF-315F-44EE-90D3-994B53970FB5}"/>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2535001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075934"/>
            <a:ext cx="11499765" cy="4939814"/>
          </a:xfrm>
          <a:prstGeom prst="rect">
            <a:avLst/>
          </a:prstGeom>
        </p:spPr>
        <p:txBody>
          <a:bodyPr wrap="square">
            <a:spAutoFit/>
          </a:bodyPr>
          <a:lstStyle/>
          <a:p>
            <a:r>
              <a:rPr lang="en-GB" sz="2100" b="1">
                <a:solidFill>
                  <a:schemeClr val="accent6"/>
                </a:solidFill>
              </a:rPr>
              <a:t>Pregnancy and children (also in section 3B)</a:t>
            </a:r>
          </a:p>
          <a:p>
            <a:r>
              <a:rPr lang="en-GB" sz="2100" b="1"/>
              <a:t>Individual level variables</a:t>
            </a:r>
          </a:p>
          <a:p>
            <a:endParaRPr lang="en-GB"/>
          </a:p>
          <a:p>
            <a:r>
              <a:rPr lang="en-GB"/>
              <a:t>pregnant		  	pregnant in this period (this is actually the 3 month period of the birth) – so a woman is only</a:t>
            </a:r>
          </a:p>
          <a:p>
            <a:r>
              <a:rPr lang="en-GB"/>
              <a:t>			pregnant=1 for one 3 month period	</a:t>
            </a:r>
          </a:p>
          <a:p>
            <a:endParaRPr lang="en-GB" b="1"/>
          </a:p>
          <a:p>
            <a:r>
              <a:rPr lang="en-GB"/>
              <a:t>anc			whether the pregnant woman attends anc clinic</a:t>
            </a:r>
          </a:p>
          <a:p>
            <a:endParaRPr lang="en-GB"/>
          </a:p>
          <a:p>
            <a:r>
              <a:rPr lang="en-GB"/>
              <a:t>want_no_more_children	whether does not want (more) children (hence reduced risk of pregnancy)</a:t>
            </a:r>
          </a:p>
          <a:p>
            <a:endParaRPr lang="en-GB"/>
          </a:p>
          <a:p>
            <a:r>
              <a:rPr lang="en-GB"/>
              <a:t>cum_children		cumulative number of live births</a:t>
            </a:r>
          </a:p>
          <a:p>
            <a:endParaRPr lang="en-GB" b="1"/>
          </a:p>
          <a:p>
            <a:r>
              <a:rPr lang="en-GB" sz="2100" b="1"/>
              <a:t>Population level variables</a:t>
            </a:r>
          </a:p>
          <a:p>
            <a:endParaRPr lang="en-GB" b="1"/>
          </a:p>
          <a:p>
            <a:r>
              <a:rPr lang="en-GB"/>
              <a:t>prob_pmtct		probability of receiving PMTCT (for women not themselves on ART)	</a:t>
            </a:r>
          </a:p>
          <a:p>
            <a:r>
              <a:rPr lang="en-GB"/>
              <a:t>prob_pregnancy		probability of pregnancy in this period (depends on newp or ep 3 periods earlier)</a:t>
            </a:r>
          </a:p>
          <a:p>
            <a:endParaRPr lang="en-GB" b="1"/>
          </a:p>
        </p:txBody>
      </p:sp>
      <p:sp>
        <p:nvSpPr>
          <p:cNvPr id="5" name="TextBox 4">
            <a:extLst>
              <a:ext uri="{FF2B5EF4-FFF2-40B4-BE49-F238E27FC236}">
                <a16:creationId xmlns:a16="http://schemas.microsoft.com/office/drawing/2014/main" id="{E0F66DDF-315F-44EE-90D3-994B53970FB5}"/>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1405969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075934"/>
            <a:ext cx="11499765" cy="4662815"/>
          </a:xfrm>
          <a:prstGeom prst="rect">
            <a:avLst/>
          </a:prstGeom>
        </p:spPr>
        <p:txBody>
          <a:bodyPr wrap="square">
            <a:spAutoFit/>
          </a:bodyPr>
          <a:lstStyle/>
          <a:p>
            <a:r>
              <a:rPr lang="en-GB" sz="2100" b="1">
                <a:solidFill>
                  <a:schemeClr val="accent6"/>
                </a:solidFill>
              </a:rPr>
              <a:t>Pregnancy and children (also in section 3B)</a:t>
            </a:r>
          </a:p>
          <a:p>
            <a:r>
              <a:rPr lang="en-GB" sz="2100" b="1"/>
              <a:t>Individual level variables</a:t>
            </a:r>
          </a:p>
          <a:p>
            <a:endParaRPr lang="en-GB"/>
          </a:p>
          <a:p>
            <a:r>
              <a:rPr lang="en-GB"/>
              <a:t>pregnant_ntd		pregnant woman has baby with neural tube defect</a:t>
            </a:r>
          </a:p>
          <a:p>
            <a:endParaRPr lang="en-GB"/>
          </a:p>
          <a:p>
            <a:r>
              <a:rPr lang="en-GB"/>
              <a:t>pregnant_oth_dol_adv_birth_e</a:t>
            </a:r>
          </a:p>
          <a:p>
            <a:r>
              <a:rPr lang="en-GB" b="1"/>
              <a:t>		</a:t>
            </a:r>
            <a:r>
              <a:rPr lang="en-GB"/>
              <a:t>	pregnant woman has baby with other adverse birth event </a:t>
            </a:r>
            <a:r>
              <a:rPr lang="en-GB" b="1"/>
              <a:t>	</a:t>
            </a:r>
          </a:p>
          <a:p>
            <a:endParaRPr lang="en-GB" b="1"/>
          </a:p>
          <a:p>
            <a:r>
              <a:rPr lang="en-GB"/>
              <a:t>on_sd_nvp		pregnant woman given single dose nevirapine for pmtct (was policy in the past)	</a:t>
            </a:r>
            <a:endParaRPr lang="en-GB" b="1"/>
          </a:p>
          <a:p>
            <a:endParaRPr lang="en-GB" b="1"/>
          </a:p>
          <a:p>
            <a:r>
              <a:rPr lang="en-GB" sz="2100" b="1"/>
              <a:t>Population level variables</a:t>
            </a:r>
          </a:p>
          <a:p>
            <a:endParaRPr lang="en-GB" b="1"/>
          </a:p>
          <a:p>
            <a:r>
              <a:rPr lang="en-GB"/>
              <a:t>prob_pregnancy		probability of being pregnant (pregnancy and birth occur in the same single period)</a:t>
            </a:r>
          </a:p>
          <a:p>
            <a:endParaRPr lang="en-GB" b="1"/>
          </a:p>
          <a:p>
            <a:r>
              <a:rPr lang="en-GB"/>
              <a:t>prob_pregnancy_newp	probability of being pregnant from a newp (9 months ago)</a:t>
            </a:r>
            <a:endParaRPr lang="en-GB" b="1"/>
          </a:p>
          <a:p>
            <a:endParaRPr lang="en-GB" b="1"/>
          </a:p>
        </p:txBody>
      </p:sp>
      <p:sp>
        <p:nvSpPr>
          <p:cNvPr id="5" name="TextBox 4">
            <a:extLst>
              <a:ext uri="{FF2B5EF4-FFF2-40B4-BE49-F238E27FC236}">
                <a16:creationId xmlns:a16="http://schemas.microsoft.com/office/drawing/2014/main" id="{E0F66DDF-315F-44EE-90D3-994B53970FB5}"/>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1923555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979609"/>
            <a:ext cx="11499765" cy="4744504"/>
          </a:xfrm>
          <a:prstGeom prst="rect">
            <a:avLst/>
          </a:prstGeom>
        </p:spPr>
        <p:txBody>
          <a:bodyPr wrap="square">
            <a:spAutoFit/>
          </a:bodyPr>
          <a:lstStyle/>
          <a:p>
            <a:r>
              <a:rPr lang="en-GB" sz="2100" b="1">
                <a:solidFill>
                  <a:schemeClr val="accent6"/>
                </a:solidFill>
              </a:rPr>
              <a:t>Circumcision</a:t>
            </a:r>
          </a:p>
          <a:p>
            <a:pPr lvl="0"/>
            <a:r>
              <a:rPr lang="en-GB" sz="2100" b="1">
                <a:solidFill>
                  <a:prstClr val="black"/>
                </a:solidFill>
              </a:rPr>
              <a:t>Individual level variables</a:t>
            </a:r>
          </a:p>
          <a:p>
            <a:pPr>
              <a:lnSpc>
                <a:spcPct val="120000"/>
              </a:lnSpc>
            </a:pPr>
            <a:endParaRPr lang="en-GB"/>
          </a:p>
          <a:p>
            <a:pPr>
              <a:lnSpc>
                <a:spcPct val="120000"/>
              </a:lnSpc>
            </a:pPr>
            <a:r>
              <a:rPr lang="en-GB"/>
              <a:t>mcirc		whether currently circumcised</a:t>
            </a:r>
          </a:p>
          <a:p>
            <a:pPr>
              <a:lnSpc>
                <a:spcPct val="120000"/>
              </a:lnSpc>
            </a:pPr>
            <a:r>
              <a:rPr lang="en-GB"/>
              <a:t>birth_circ		whether circumcised as an infant</a:t>
            </a:r>
          </a:p>
          <a:p>
            <a:pPr>
              <a:lnSpc>
                <a:spcPct val="120000"/>
              </a:lnSpc>
            </a:pPr>
            <a:r>
              <a:rPr lang="en-GB"/>
              <a:t>test_link_circ	whether linked to circumcision when a man tested negative</a:t>
            </a:r>
          </a:p>
          <a:p>
            <a:pPr>
              <a:lnSpc>
                <a:spcPct val="120000"/>
              </a:lnSpc>
            </a:pPr>
            <a:r>
              <a:rPr lang="en-GB"/>
              <a:t>vmmc		whether circumcised through vmmc</a:t>
            </a:r>
          </a:p>
          <a:p>
            <a:pPr>
              <a:lnSpc>
                <a:spcPct val="120000"/>
              </a:lnSpc>
            </a:pPr>
            <a:r>
              <a:rPr lang="en-GB"/>
              <a:t>new_vmmc	whether had vmmc in this period</a:t>
            </a:r>
          </a:p>
          <a:p>
            <a:endParaRPr lang="en-GB"/>
          </a:p>
          <a:p>
            <a:pPr lvl="0"/>
            <a:r>
              <a:rPr lang="en-GB" sz="2100" b="1">
                <a:solidFill>
                  <a:prstClr val="black"/>
                </a:solidFill>
              </a:rPr>
              <a:t>Population level variables</a:t>
            </a:r>
            <a:endParaRPr lang="en-GB"/>
          </a:p>
          <a:p>
            <a:pPr>
              <a:lnSpc>
                <a:spcPct val="120000"/>
              </a:lnSpc>
            </a:pPr>
            <a:endParaRPr lang="en-GB"/>
          </a:p>
          <a:p>
            <a:pPr>
              <a:lnSpc>
                <a:spcPct val="120000"/>
              </a:lnSpc>
            </a:pPr>
            <a:r>
              <a:rPr lang="en-GB"/>
              <a:t>prob_circ		probability of being circumcised in this period</a:t>
            </a:r>
          </a:p>
          <a:p>
            <a:pPr>
              <a:lnSpc>
                <a:spcPct val="120000"/>
              </a:lnSpc>
            </a:pPr>
            <a:r>
              <a:rPr lang="en-GB"/>
              <a:t>prob_birth_circ	probability of being circumcised as an infant</a:t>
            </a:r>
            <a:endParaRPr lang="en-GB" b="1"/>
          </a:p>
          <a:p>
            <a:pPr>
              <a:lnSpc>
                <a:spcPct val="120000"/>
              </a:lnSpc>
            </a:pPr>
            <a:r>
              <a:rPr lang="en-GB"/>
              <a:t>test_link_circ_prob	probability of a man linked to VMMC services due to testing negative being circumcised </a:t>
            </a:r>
          </a:p>
        </p:txBody>
      </p:sp>
      <p:sp>
        <p:nvSpPr>
          <p:cNvPr id="5" name="TextBox 4">
            <a:extLst>
              <a:ext uri="{FF2B5EF4-FFF2-40B4-BE49-F238E27FC236}">
                <a16:creationId xmlns:a16="http://schemas.microsoft.com/office/drawing/2014/main" id="{5A5D01A6-27F7-4123-83B5-2CEDE0D1A647}"/>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1021258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86079" y="1881268"/>
            <a:ext cx="11715665" cy="5281446"/>
          </a:xfrm>
          <a:prstGeom prst="rect">
            <a:avLst/>
          </a:prstGeom>
        </p:spPr>
        <p:txBody>
          <a:bodyPr wrap="square">
            <a:spAutoFit/>
          </a:bodyPr>
          <a:lstStyle/>
          <a:p>
            <a:r>
              <a:rPr lang="en-GB" sz="2100" b="1">
                <a:solidFill>
                  <a:schemeClr val="accent6"/>
                </a:solidFill>
              </a:rPr>
              <a:t>Blood pressure</a:t>
            </a:r>
          </a:p>
          <a:p>
            <a:r>
              <a:rPr lang="en-GB" sz="2100" b="1"/>
              <a:t>Individual level variables</a:t>
            </a:r>
          </a:p>
          <a:p>
            <a:endParaRPr lang="en-GB"/>
          </a:p>
          <a:p>
            <a:pPr>
              <a:lnSpc>
                <a:spcPct val="120000"/>
              </a:lnSpc>
            </a:pPr>
            <a:r>
              <a:rPr lang="en-GB"/>
              <a:t>tested_bp_tm1  			whether blood pressure measured in previous period</a:t>
            </a:r>
          </a:p>
          <a:p>
            <a:pPr>
              <a:lnSpc>
                <a:spcPct val="120000"/>
              </a:lnSpc>
            </a:pPr>
            <a:r>
              <a:rPr lang="en-GB"/>
              <a:t>tested_bp 			whether blood pressure measured this period	</a:t>
            </a:r>
          </a:p>
          <a:p>
            <a:pPr>
              <a:lnSpc>
                <a:spcPct val="120000"/>
              </a:lnSpc>
            </a:pPr>
            <a:r>
              <a:rPr lang="en-GB"/>
              <a:t>hypertension 			whether person has hypertension </a:t>
            </a:r>
          </a:p>
          <a:p>
            <a:pPr>
              <a:lnSpc>
                <a:spcPct val="120000"/>
              </a:lnSpc>
            </a:pPr>
            <a:r>
              <a:rPr lang="en-GB"/>
              <a:t>max_sbp 				maximum ever previous SBP level</a:t>
            </a:r>
          </a:p>
          <a:p>
            <a:pPr>
              <a:lnSpc>
                <a:spcPct val="120000"/>
              </a:lnSpc>
            </a:pPr>
            <a:r>
              <a:rPr lang="en-GB"/>
              <a:t>sbp 				current true underlying SBP</a:t>
            </a:r>
          </a:p>
          <a:p>
            <a:pPr>
              <a:lnSpc>
                <a:spcPct val="120000"/>
              </a:lnSpc>
            </a:pPr>
            <a:r>
              <a:rPr lang="en-GB"/>
              <a:t>sbp_m   				SBP as measured in current period </a:t>
            </a:r>
          </a:p>
          <a:p>
            <a:pPr>
              <a:lnSpc>
                <a:spcPct val="120000"/>
              </a:lnSpc>
            </a:pPr>
            <a:r>
              <a:rPr lang="en-GB"/>
              <a:t>on_anti_hypertensive   		whether currently on anti-hypertensive and, if so, whether on 1, 2 or 3 drugs) diagnosed_hypertension  		whether the person has ever had their hypertension diagnosed</a:t>
            </a:r>
          </a:p>
          <a:p>
            <a:pPr>
              <a:lnSpc>
                <a:spcPct val="120000"/>
              </a:lnSpc>
            </a:pPr>
            <a:r>
              <a:rPr lang="en-GB"/>
              <a:t>visit_hypertension 			whether there is a clinic visit for hypertension this period</a:t>
            </a:r>
          </a:p>
          <a:p>
            <a:pPr>
              <a:lnSpc>
                <a:spcPct val="120000"/>
              </a:lnSpc>
            </a:pPr>
            <a:r>
              <a:rPr lang="en-GB"/>
              <a:t>start_anti_hyp_this_per 		whether anti-hypertensives started in this current 3 month period</a:t>
            </a:r>
          </a:p>
          <a:p>
            <a:pPr>
              <a:lnSpc>
                <a:spcPct val="120000"/>
              </a:lnSpc>
            </a:pPr>
            <a:r>
              <a:rPr lang="en-GB"/>
              <a:t>restart_anti_hyp_this_per 		whether anti-hypertensives re-started in this current 3 month period</a:t>
            </a:r>
          </a:p>
          <a:p>
            <a:pPr>
              <a:lnSpc>
                <a:spcPct val="120000"/>
              </a:lnSpc>
            </a:pPr>
            <a:endParaRPr lang="en-GB"/>
          </a:p>
          <a:p>
            <a:endParaRPr lang="en-GB" b="1"/>
          </a:p>
        </p:txBody>
      </p:sp>
      <p:sp>
        <p:nvSpPr>
          <p:cNvPr id="5" name="TextBox 4">
            <a:extLst>
              <a:ext uri="{FF2B5EF4-FFF2-40B4-BE49-F238E27FC236}">
                <a16:creationId xmlns:a16="http://schemas.microsoft.com/office/drawing/2014/main" id="{EC7B87B8-001E-4D16-A4BC-7A3C0329DA47}"/>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2046623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238167" y="1908953"/>
            <a:ext cx="11715665" cy="4949047"/>
          </a:xfrm>
          <a:prstGeom prst="rect">
            <a:avLst/>
          </a:prstGeom>
        </p:spPr>
        <p:txBody>
          <a:bodyPr wrap="square">
            <a:spAutoFit/>
          </a:bodyPr>
          <a:lstStyle/>
          <a:p>
            <a:r>
              <a:rPr lang="en-GB" sz="2100" b="1">
                <a:solidFill>
                  <a:schemeClr val="accent6"/>
                </a:solidFill>
              </a:rPr>
              <a:t>Blood pressure</a:t>
            </a:r>
          </a:p>
          <a:p>
            <a:r>
              <a:rPr lang="en-GB" sz="2100" b="1"/>
              <a:t>Individual level variables</a:t>
            </a:r>
          </a:p>
          <a:p>
            <a:endParaRPr lang="en-GB"/>
          </a:p>
          <a:p>
            <a:pPr>
              <a:lnSpc>
                <a:spcPct val="120000"/>
              </a:lnSpc>
            </a:pPr>
            <a:r>
              <a:rPr lang="en-GB"/>
              <a:t>ever_on_anti_hyp 			whether ever taken anti-hypertensives </a:t>
            </a:r>
          </a:p>
          <a:p>
            <a:pPr>
              <a:lnSpc>
                <a:spcPct val="120000"/>
              </a:lnSpc>
            </a:pPr>
            <a:r>
              <a:rPr lang="en-GB"/>
              <a:t>date_start_anti_hyp 		date of starting anti-hypertensives for the first time</a:t>
            </a:r>
          </a:p>
          <a:p>
            <a:pPr>
              <a:lnSpc>
                <a:spcPct val="120000"/>
              </a:lnSpc>
            </a:pPr>
            <a:r>
              <a:rPr lang="en-GB"/>
              <a:t>date_last_stop_anti_hyp 		date of last stopping anti-hypertensives, if ever been on and stopped</a:t>
            </a:r>
          </a:p>
          <a:p>
            <a:pPr>
              <a:lnSpc>
                <a:spcPct val="120000"/>
              </a:lnSpc>
            </a:pPr>
            <a:r>
              <a:rPr lang="en-GB"/>
              <a:t>effect_anti_hyp_1 			the (person-specific) effect of the first anti-hypertensive drug on lowering SBP</a:t>
            </a:r>
          </a:p>
          <a:p>
            <a:pPr>
              <a:lnSpc>
                <a:spcPct val="120000"/>
              </a:lnSpc>
            </a:pPr>
            <a:r>
              <a:rPr lang="en-GB"/>
              <a:t>effect_anti_hyp_2 			the (person-specific) effect of the second anti-hypertensive drug on lowering SBP</a:t>
            </a:r>
          </a:p>
          <a:p>
            <a:pPr>
              <a:lnSpc>
                <a:spcPct val="120000"/>
              </a:lnSpc>
            </a:pPr>
            <a:r>
              <a:rPr lang="en-GB"/>
              <a:t>effect_anti_hyp_3 			the (person-specific) effect of the third anti-hypertensive drug on lowering SBP</a:t>
            </a:r>
          </a:p>
          <a:p>
            <a:pPr>
              <a:lnSpc>
                <a:spcPct val="120000"/>
              </a:lnSpc>
            </a:pPr>
            <a:r>
              <a:rPr lang="en-GB"/>
              <a:t>date_restart_anti_hyp 		date of last restarting anti-hypertensives</a:t>
            </a:r>
          </a:p>
          <a:p>
            <a:pPr>
              <a:lnSpc>
                <a:spcPct val="120000"/>
              </a:lnSpc>
            </a:pPr>
            <a:r>
              <a:rPr lang="en-GB"/>
              <a:t>intensify_anti_hyp_this_per_1_2 	whether anti-hypertensives insensified from 1 to 2 drugs due to sbp_m &gt; 140</a:t>
            </a:r>
          </a:p>
          <a:p>
            <a:pPr>
              <a:lnSpc>
                <a:spcPct val="120000"/>
              </a:lnSpc>
            </a:pPr>
            <a:r>
              <a:rPr lang="en-GB"/>
              <a:t>intensify_anti_hyp_this_per_2_3 	whether anti-hypertensives insensified from 2 to 3 drugs due to sbp_m &gt; 140</a:t>
            </a:r>
          </a:p>
          <a:p>
            <a:pPr>
              <a:lnSpc>
                <a:spcPct val="120000"/>
              </a:lnSpc>
            </a:pPr>
            <a:r>
              <a:rPr lang="en-GB"/>
              <a:t>symp_hypertension		whether have hypertension symptoms </a:t>
            </a:r>
          </a:p>
          <a:p>
            <a:pPr>
              <a:lnSpc>
                <a:spcPct val="120000"/>
              </a:lnSpc>
            </a:pPr>
            <a:r>
              <a:rPr lang="en-GB"/>
              <a:t>cvd_death 			whether died from cvd this period</a:t>
            </a:r>
          </a:p>
          <a:p>
            <a:endParaRPr lang="en-GB" b="1"/>
          </a:p>
        </p:txBody>
      </p:sp>
      <p:sp>
        <p:nvSpPr>
          <p:cNvPr id="5" name="TextBox 4">
            <a:extLst>
              <a:ext uri="{FF2B5EF4-FFF2-40B4-BE49-F238E27FC236}">
                <a16:creationId xmlns:a16="http://schemas.microsoft.com/office/drawing/2014/main" id="{EC7B87B8-001E-4D16-A4BC-7A3C0329DA47}"/>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1885009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238167" y="1908953"/>
            <a:ext cx="11715665" cy="4339650"/>
          </a:xfrm>
          <a:prstGeom prst="rect">
            <a:avLst/>
          </a:prstGeom>
        </p:spPr>
        <p:txBody>
          <a:bodyPr wrap="square">
            <a:spAutoFit/>
          </a:bodyPr>
          <a:lstStyle/>
          <a:p>
            <a:r>
              <a:rPr lang="en-GB" sz="2100" b="1">
                <a:solidFill>
                  <a:schemeClr val="accent6"/>
                </a:solidFill>
              </a:rPr>
              <a:t>Blood pressure</a:t>
            </a:r>
          </a:p>
          <a:p>
            <a:r>
              <a:rPr lang="en-GB" sz="2100" b="1"/>
              <a:t>Population level variables</a:t>
            </a:r>
          </a:p>
          <a:p>
            <a:endParaRPr lang="en-GB"/>
          </a:p>
          <a:p>
            <a:r>
              <a:rPr lang="en-GB"/>
              <a:t>prob_sbp_increase 		probability of sbp increase (by 1 mmHg) this period</a:t>
            </a:r>
          </a:p>
          <a:p>
            <a:r>
              <a:rPr lang="en-GB"/>
              <a:t>prob_symp_hypertension 	probability hypertension is symptomatic if SBP &gt; 180 mmHg</a:t>
            </a:r>
          </a:p>
          <a:p>
            <a:r>
              <a:rPr lang="en-GB"/>
              <a:t>prob_test_sbp_undiagnosed 	probability of blood pressure being tested in undiagnosed person</a:t>
            </a:r>
          </a:p>
          <a:p>
            <a:endParaRPr lang="en-GB"/>
          </a:p>
          <a:p>
            <a:r>
              <a:rPr lang="en-GB"/>
              <a:t>prob_stop_anti_hypertensive probability of stopping anti-hypertensives</a:t>
            </a:r>
          </a:p>
          <a:p>
            <a:r>
              <a:rPr lang="en-GB"/>
              <a:t>prob_imm_anti_hypertensive probability of initiating anti-hypertensives at time of diagnosis	</a:t>
            </a:r>
          </a:p>
          <a:p>
            <a:endParaRPr lang="en-GB"/>
          </a:p>
          <a:p>
            <a:r>
              <a:rPr lang="en-GB"/>
              <a:t>prob_start_anti_hyptertensive probability of initiating anti-hypertensives if diagnosed but not on drug</a:t>
            </a:r>
          </a:p>
          <a:p>
            <a:endParaRPr lang="en-GB"/>
          </a:p>
          <a:p>
            <a:r>
              <a:rPr lang="en-GB"/>
              <a:t>prob_intensify_1_2 	probability of intensification when sbp_m &gt; 140	</a:t>
            </a:r>
          </a:p>
          <a:p>
            <a:r>
              <a:rPr lang="en-GB"/>
              <a:t>prob_intensify_2_3 	probability of intensification when sbp_m &gt; 140	</a:t>
            </a:r>
          </a:p>
          <a:p>
            <a:r>
              <a:rPr lang="en-GB"/>
              <a:t>	</a:t>
            </a:r>
          </a:p>
        </p:txBody>
      </p:sp>
      <p:sp>
        <p:nvSpPr>
          <p:cNvPr id="5" name="TextBox 4">
            <a:extLst>
              <a:ext uri="{FF2B5EF4-FFF2-40B4-BE49-F238E27FC236}">
                <a16:creationId xmlns:a16="http://schemas.microsoft.com/office/drawing/2014/main" id="{EC7B87B8-001E-4D16-A4BC-7A3C0329DA47}"/>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1764958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101334"/>
            <a:ext cx="11499765" cy="1292662"/>
          </a:xfrm>
          <a:prstGeom prst="rect">
            <a:avLst/>
          </a:prstGeom>
        </p:spPr>
        <p:txBody>
          <a:bodyPr wrap="square">
            <a:spAutoFit/>
          </a:bodyPr>
          <a:lstStyle/>
          <a:p>
            <a:pPr lvl="0"/>
            <a:r>
              <a:rPr lang="en-GB" sz="2100" b="1">
                <a:solidFill>
                  <a:prstClr val="black"/>
                </a:solidFill>
              </a:rPr>
              <a:t>Note that population level variables ending in *year_i relate to a change in value from “year_i” which is the current time from which new interventions are considered (usually the present).</a:t>
            </a:r>
          </a:p>
          <a:p>
            <a:endParaRPr lang="en-GB" b="1"/>
          </a:p>
          <a:p>
            <a:endParaRPr lang="en-GB" b="1"/>
          </a:p>
        </p:txBody>
      </p:sp>
      <p:sp>
        <p:nvSpPr>
          <p:cNvPr id="5" name="TextBox 4">
            <a:extLst>
              <a:ext uri="{FF2B5EF4-FFF2-40B4-BE49-F238E27FC236}">
                <a16:creationId xmlns:a16="http://schemas.microsoft.com/office/drawing/2014/main" id="{EC7B87B8-001E-4D16-A4BC-7A3C0329DA47}"/>
              </a:ext>
            </a:extLst>
          </p:cNvPr>
          <p:cNvSpPr txBox="1"/>
          <p:nvPr/>
        </p:nvSpPr>
        <p:spPr>
          <a:xfrm>
            <a:off x="2044700" y="367094"/>
            <a:ext cx="1537600" cy="461665"/>
          </a:xfrm>
          <a:prstGeom prst="rect">
            <a:avLst/>
          </a:prstGeom>
          <a:noFill/>
        </p:spPr>
        <p:txBody>
          <a:bodyPr wrap="none" rtlCol="0">
            <a:spAutoFit/>
          </a:bodyPr>
          <a:lstStyle/>
          <a:p>
            <a:r>
              <a:rPr lang="en-GB" sz="2400" b="1"/>
              <a:t>Section 3A</a:t>
            </a:r>
          </a:p>
        </p:txBody>
      </p:sp>
    </p:spTree>
    <p:extLst>
      <p:ext uri="{BB962C8B-B14F-4D97-AF65-F5344CB8AC3E}">
        <p14:creationId xmlns:p14="http://schemas.microsoft.com/office/powerpoint/2010/main" val="395614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5D1C6-716C-46CD-93B6-84C29F56722C}"/>
              </a:ext>
            </a:extLst>
          </p:cNvPr>
          <p:cNvSpPr txBox="1"/>
          <p:nvPr/>
        </p:nvSpPr>
        <p:spPr>
          <a:xfrm>
            <a:off x="261622" y="131976"/>
            <a:ext cx="7253781" cy="584775"/>
          </a:xfrm>
          <a:prstGeom prst="rect">
            <a:avLst/>
          </a:prstGeom>
          <a:noFill/>
        </p:spPr>
        <p:txBody>
          <a:bodyPr wrap="none" rtlCol="0">
            <a:spAutoFit/>
          </a:bodyPr>
          <a:lstStyle/>
          <a:p>
            <a:r>
              <a:rPr lang="en-GB" sz="3200"/>
              <a:t>What this presentation does not aim to do</a:t>
            </a:r>
          </a:p>
        </p:txBody>
      </p:sp>
      <p:cxnSp>
        <p:nvCxnSpPr>
          <p:cNvPr id="6" name="Straight Connector 5">
            <a:extLst>
              <a:ext uri="{FF2B5EF4-FFF2-40B4-BE49-F238E27FC236}">
                <a16:creationId xmlns:a16="http://schemas.microsoft.com/office/drawing/2014/main" id="{B36C05C3-E6D3-434F-ADB5-7DCB774BDA50}"/>
              </a:ext>
            </a:extLst>
          </p:cNvPr>
          <p:cNvCxnSpPr/>
          <p:nvPr/>
        </p:nvCxnSpPr>
        <p:spPr>
          <a:xfrm>
            <a:off x="-188536" y="923826"/>
            <a:ext cx="12895868" cy="0"/>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717B1C-A91C-484C-9229-FF5E1ACF2048}"/>
              </a:ext>
            </a:extLst>
          </p:cNvPr>
          <p:cNvSpPr txBox="1"/>
          <p:nvPr/>
        </p:nvSpPr>
        <p:spPr>
          <a:xfrm>
            <a:off x="849264" y="1593131"/>
            <a:ext cx="10198949" cy="2616101"/>
          </a:xfrm>
          <a:prstGeom prst="rect">
            <a:avLst/>
          </a:prstGeom>
          <a:noFill/>
        </p:spPr>
        <p:txBody>
          <a:bodyPr wrap="square" rtlCol="0">
            <a:spAutoFit/>
          </a:bodyPr>
          <a:lstStyle/>
          <a:p>
            <a:r>
              <a:rPr lang="en-GB" sz="2400"/>
              <a:t>This presentation is not aiming to justify assumptions, or describe calibration, validation or predictions of the model.</a:t>
            </a:r>
          </a:p>
          <a:p>
            <a:endParaRPr lang="en-GB" sz="2400"/>
          </a:p>
          <a:p>
            <a:r>
              <a:rPr lang="en-GB" sz="2400"/>
              <a:t>Those are described in supplementary material  </a:t>
            </a:r>
            <a:r>
              <a:rPr lang="en-GB" sz="2400">
                <a:highlight>
                  <a:srgbClr val="C0C0C0"/>
                </a:highlight>
              </a:rPr>
              <a:t>xxxxxxxx</a:t>
            </a:r>
            <a:r>
              <a:rPr lang="en-GB" sz="2400"/>
              <a:t>.</a:t>
            </a:r>
          </a:p>
          <a:p>
            <a:endParaRPr lang="en-GB" sz="3200"/>
          </a:p>
          <a:p>
            <a:endParaRPr lang="en-GB" sz="3600"/>
          </a:p>
        </p:txBody>
      </p:sp>
    </p:spTree>
    <p:extLst>
      <p:ext uri="{BB962C8B-B14F-4D97-AF65-F5344CB8AC3E}">
        <p14:creationId xmlns:p14="http://schemas.microsoft.com/office/powerpoint/2010/main" val="3975871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86079" y="1881268"/>
            <a:ext cx="11601365" cy="4893647"/>
          </a:xfrm>
          <a:prstGeom prst="rect">
            <a:avLst/>
          </a:prstGeom>
        </p:spPr>
        <p:txBody>
          <a:bodyPr wrap="square">
            <a:spAutoFit/>
          </a:bodyPr>
          <a:lstStyle/>
          <a:p>
            <a:r>
              <a:rPr lang="en-GB" sz="2100" b="1"/>
              <a:t>Section 3 is divided into:</a:t>
            </a:r>
          </a:p>
          <a:p>
            <a:endParaRPr lang="en-GB" sz="2100" b="1"/>
          </a:p>
          <a:p>
            <a:r>
              <a:rPr lang="en-GB" sz="2100" b="1"/>
              <a:t>Section 3A		</a:t>
            </a:r>
            <a:r>
              <a:rPr lang="en-GB" sz="2100"/>
              <a:t>Here values for variables for all 100,000 people are updated </a:t>
            </a:r>
            <a:endParaRPr lang="en-GB" sz="2100" b="1"/>
          </a:p>
          <a:p>
            <a:endParaRPr lang="en-GB" sz="2100" b="1"/>
          </a:p>
          <a:p>
            <a:r>
              <a:rPr lang="en-GB" sz="2100" b="1">
                <a:solidFill>
                  <a:schemeClr val="accent6"/>
                </a:solidFill>
              </a:rPr>
              <a:t>Section 3B		</a:t>
            </a:r>
            <a:r>
              <a:rPr lang="en-GB" sz="2100">
                <a:solidFill>
                  <a:schemeClr val="accent6"/>
                </a:solidFill>
              </a:rPr>
              <a:t>Variables in this section are only updated for people aged age 15+ </a:t>
            </a:r>
          </a:p>
          <a:p>
            <a:endParaRPr lang="en-GB" sz="2100" b="1"/>
          </a:p>
          <a:p>
            <a:r>
              <a:rPr lang="en-GB" sz="2100" b="1"/>
              <a:t>Section 3_HIV		</a:t>
            </a:r>
            <a:r>
              <a:rPr lang="en-GB" sz="2100"/>
              <a:t>(sub-section of Section 3B) </a:t>
            </a:r>
          </a:p>
          <a:p>
            <a:r>
              <a:rPr lang="en-GB" sz="2100"/>
              <a:t>			Variables in this section are only updated for people with HIV </a:t>
            </a:r>
            <a:endParaRPr lang="en-GB"/>
          </a:p>
          <a:p>
            <a:endParaRPr lang="en-GB" b="1"/>
          </a:p>
          <a:p>
            <a:r>
              <a:rPr lang="en-GB" sz="2100" b="1"/>
              <a:t>Note that the start of section 3B is a key point in the model program in that after this point through to the end of the overall loop at the end of section 4 we are only giving values to people aged 15 or over, not the whole 100,000 people </a:t>
            </a:r>
          </a:p>
          <a:p>
            <a:endParaRPr lang="en-GB" sz="2100" b="1"/>
          </a:p>
          <a:p>
            <a:r>
              <a:rPr lang="en-GB" sz="2100" b="1"/>
              <a:t>this is important to consider when creating s_* variables in section 5 from which we take the value for the 100,000</a:t>
            </a:r>
            <a:r>
              <a:rPr lang="en-GB" sz="2100" b="1" baseline="30000"/>
              <a:t>th</a:t>
            </a:r>
            <a:r>
              <a:rPr lang="en-GB" sz="2100" b="1"/>
              <a:t> person</a:t>
            </a:r>
          </a:p>
        </p:txBody>
      </p:sp>
      <p:sp>
        <p:nvSpPr>
          <p:cNvPr id="5" name="TextBox 4">
            <a:extLst>
              <a:ext uri="{FF2B5EF4-FFF2-40B4-BE49-F238E27FC236}">
                <a16:creationId xmlns:a16="http://schemas.microsoft.com/office/drawing/2014/main" id="{196DEF2F-4F45-42E8-B34D-C30EBBF355AB}"/>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3584399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86079" y="1881268"/>
            <a:ext cx="11499765" cy="4939814"/>
          </a:xfrm>
          <a:prstGeom prst="rect">
            <a:avLst/>
          </a:prstGeom>
        </p:spPr>
        <p:txBody>
          <a:bodyPr wrap="square">
            <a:spAutoFit/>
          </a:bodyPr>
          <a:lstStyle/>
          <a:p>
            <a:r>
              <a:rPr lang="en-GB" sz="2100" b="1">
                <a:solidFill>
                  <a:schemeClr val="accent6"/>
                </a:solidFill>
              </a:rPr>
              <a:t>Sexual behaviour</a:t>
            </a:r>
            <a:endParaRPr lang="en-GB" sz="2400"/>
          </a:p>
          <a:p>
            <a:r>
              <a:rPr lang="en-GB" sz="2100" b="1"/>
              <a:t>Individual level variables (re-mentioning those defined in section 2)</a:t>
            </a:r>
          </a:p>
          <a:p>
            <a:endParaRPr lang="en-GB" sz="2100" b="1"/>
          </a:p>
          <a:p>
            <a:r>
              <a:rPr lang="en-GB"/>
              <a:t>newp		number of condomless short term sexual partners in the 3 month period</a:t>
            </a:r>
          </a:p>
          <a:p>
            <a:endParaRPr lang="en-GB"/>
          </a:p>
          <a:p>
            <a:r>
              <a:rPr lang="en-GB"/>
              <a:t>ep		whether currently have a long term condomless sex partner</a:t>
            </a:r>
          </a:p>
          <a:p>
            <a:endParaRPr lang="en-GB"/>
          </a:p>
          <a:p>
            <a:r>
              <a:rPr lang="en-GB"/>
              <a:t>epi </a:t>
            </a:r>
            <a:r>
              <a:rPr lang="en-GB" b="1"/>
              <a:t>		</a:t>
            </a:r>
            <a:r>
              <a:rPr lang="en-GB"/>
              <a:t>whether the current ep has hiv</a:t>
            </a:r>
          </a:p>
          <a:p>
            <a:r>
              <a:rPr lang="en-GB"/>
              <a:t>epdiag		whether the current ep has hiv and is diagnosed</a:t>
            </a:r>
          </a:p>
          <a:p>
            <a:r>
              <a:rPr lang="en-GB"/>
              <a:t>epart 		whether the current ep is on ART	</a:t>
            </a:r>
          </a:p>
          <a:p>
            <a:r>
              <a:rPr lang="en-GB"/>
              <a:t>epvls		whether the current ep is virally suppressed on ART</a:t>
            </a:r>
          </a:p>
          <a:p>
            <a:endParaRPr lang="en-GB"/>
          </a:p>
          <a:p>
            <a:r>
              <a:rPr lang="en-GB"/>
              <a:t>np		newp + ep </a:t>
            </a:r>
          </a:p>
          <a:p>
            <a:endParaRPr lang="en-GB"/>
          </a:p>
          <a:p>
            <a:r>
              <a:rPr lang="en-GB"/>
              <a:t>r_ep_mw		a variable tracking (based on the previous period) the relative proportion of men and women who </a:t>
            </a:r>
          </a:p>
          <a:p>
            <a:r>
              <a:rPr lang="en-GB"/>
              <a:t>		have an ep, to allow balancing to be kept</a:t>
            </a:r>
          </a:p>
          <a:p>
            <a:r>
              <a:rPr lang="en-GB"/>
              <a:t>r_s_ep_m15w15	as above for given 10 year age group</a:t>
            </a:r>
          </a:p>
        </p:txBody>
      </p:sp>
      <p:sp>
        <p:nvSpPr>
          <p:cNvPr id="5" name="TextBox 4">
            <a:extLst>
              <a:ext uri="{FF2B5EF4-FFF2-40B4-BE49-F238E27FC236}">
                <a16:creationId xmlns:a16="http://schemas.microsoft.com/office/drawing/2014/main" id="{A1E27516-2322-4AC5-9C5D-15C85AD317C8}"/>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1392555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86079" y="1881268"/>
            <a:ext cx="11715665" cy="4893647"/>
          </a:xfrm>
          <a:prstGeom prst="rect">
            <a:avLst/>
          </a:prstGeom>
        </p:spPr>
        <p:txBody>
          <a:bodyPr wrap="square">
            <a:spAutoFit/>
          </a:bodyPr>
          <a:lstStyle/>
          <a:p>
            <a:r>
              <a:rPr lang="en-GB" sz="2100" b="1">
                <a:solidFill>
                  <a:schemeClr val="accent6"/>
                </a:solidFill>
              </a:rPr>
              <a:t>Sexual behaviour</a:t>
            </a:r>
          </a:p>
          <a:p>
            <a:r>
              <a:rPr lang="en-GB" sz="2100" b="1"/>
              <a:t>Individual level variables</a:t>
            </a:r>
          </a:p>
          <a:p>
            <a:endParaRPr lang="en-GB"/>
          </a:p>
          <a:p>
            <a:r>
              <a:rPr lang="en-GB"/>
              <a:t>rred		a variable representing the various influences (see below) on whether a person has newp in this 			period and the number of newp</a:t>
            </a:r>
          </a:p>
          <a:p>
            <a:endParaRPr lang="en-GB"/>
          </a:p>
          <a:p>
            <a:r>
              <a:rPr lang="en-GB"/>
              <a:t>rred_a		a variable representing the current influence of age on newp </a:t>
            </a:r>
          </a:p>
          <a:p>
            <a:r>
              <a:rPr lang="en-GB"/>
              <a:t>rred_p		a variable representing the current influence of the person’s lifetime sexual risk (life_sex_risk) on newp</a:t>
            </a:r>
          </a:p>
          <a:p>
            <a:r>
              <a:rPr lang="en-GB"/>
              <a:t>rred_adc		a variable representing the influence of having a current AIDS defining condition on newp</a:t>
            </a:r>
          </a:p>
          <a:p>
            <a:r>
              <a:rPr lang="en-GB"/>
              <a:t>rred_d		a variable representing the influence of having been diagnosed with HIV on newp</a:t>
            </a:r>
          </a:p>
          <a:p>
            <a:r>
              <a:rPr lang="en-GB"/>
              <a:t>rred_rc		a variable representing the influence of general population behaviour change on newp </a:t>
            </a:r>
          </a:p>
          <a:p>
            <a:r>
              <a:rPr lang="en-GB"/>
              <a:t>rred_ep		a variable representing the influence on newp of having a current ep oon newp</a:t>
            </a:r>
          </a:p>
          <a:p>
            <a:r>
              <a:rPr lang="en-GB"/>
              <a:t>rred_adhav	a variable representing the degree to which people non-adherent to ART have different risk of newp</a:t>
            </a:r>
          </a:p>
          <a:p>
            <a:r>
              <a:rPr lang="en-GB"/>
              <a:t>rred_balance	a variable representing the current influence required to continue to achieve a balance between (i)</a:t>
            </a:r>
          </a:p>
          <a:p>
            <a:r>
              <a:rPr lang="en-GB"/>
              <a:t>		the number of newp had by women in age group w with men in age group m and (ii) the number of </a:t>
            </a:r>
          </a:p>
          <a:p>
            <a:r>
              <a:rPr lang="en-GB"/>
              <a:t>		newp had by men in age group m with women in age group w </a:t>
            </a:r>
          </a:p>
          <a:p>
            <a:endParaRPr lang="en-GB"/>
          </a:p>
        </p:txBody>
      </p:sp>
      <p:sp>
        <p:nvSpPr>
          <p:cNvPr id="5" name="TextBox 4">
            <a:extLst>
              <a:ext uri="{FF2B5EF4-FFF2-40B4-BE49-F238E27FC236}">
                <a16:creationId xmlns:a16="http://schemas.microsoft.com/office/drawing/2014/main" id="{A1E27516-2322-4AC5-9C5D-15C85AD317C8}"/>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36055383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86079" y="1881268"/>
            <a:ext cx="11715665" cy="5170646"/>
          </a:xfrm>
          <a:prstGeom prst="rect">
            <a:avLst/>
          </a:prstGeom>
        </p:spPr>
        <p:txBody>
          <a:bodyPr wrap="square">
            <a:spAutoFit/>
          </a:bodyPr>
          <a:lstStyle/>
          <a:p>
            <a:r>
              <a:rPr lang="en-GB" sz="2100" b="1">
                <a:solidFill>
                  <a:schemeClr val="accent6"/>
                </a:solidFill>
              </a:rPr>
              <a:t>Sexual behaviour</a:t>
            </a:r>
          </a:p>
          <a:p>
            <a:r>
              <a:rPr lang="en-GB" sz="2100" b="1"/>
              <a:t>Population level variables</a:t>
            </a:r>
          </a:p>
          <a:p>
            <a:endParaRPr lang="en-GB"/>
          </a:p>
          <a:p>
            <a:r>
              <a:rPr lang="en-GB"/>
              <a:t>ptnewp15_m	the total number of newp had by men aged 15-24 in the previous period based on the number of newp </a:t>
            </a:r>
          </a:p>
          <a:p>
            <a:r>
              <a:rPr lang="en-GB"/>
              <a:t>		had by women of various ages in the previous period, a given sex_age_mixing_matrix_w (created in 		section 6)</a:t>
            </a:r>
          </a:p>
          <a:p>
            <a:endParaRPr lang="en-GB"/>
          </a:p>
          <a:p>
            <a:r>
              <a:rPr lang="en-GB"/>
              <a:t>s_m_1524_newp 	the actual total number of newp had by men in this age group – the ratio m15r (etc) informs newp in 		the next period) (created in section 6)</a:t>
            </a:r>
          </a:p>
          <a:p>
            <a:r>
              <a:rPr lang="en-GB"/>
              <a:t>	</a:t>
            </a:r>
          </a:p>
          <a:p>
            <a:r>
              <a:rPr lang="en-GB"/>
              <a:t>m15r (etc)	the ratio of ptnewp15_m and s_m_1524_newp.  This is created in section 6 of the previous period.</a:t>
            </a:r>
          </a:p>
          <a:p>
            <a:endParaRPr lang="en-GB"/>
          </a:p>
          <a:p>
            <a:r>
              <a:rPr lang="en-GB"/>
              <a:t>d_s_newp	the difference between the total number of newp had by women and the total number of newp had</a:t>
            </a:r>
          </a:p>
          <a:p>
            <a:r>
              <a:rPr lang="en-GB"/>
              <a:t>		by men (created in section 6)</a:t>
            </a:r>
          </a:p>
          <a:p>
            <a:endParaRPr lang="en-GB"/>
          </a:p>
          <a:p>
            <a:r>
              <a:rPr lang="en-GB"/>
              <a:t>d_hiv_epi_wm	difference between </a:t>
            </a:r>
            <a:r>
              <a:rPr lang="pl-PL"/>
              <a:t>s_hiv0epi1_w - s_hiv1epi0_m</a:t>
            </a:r>
            <a:r>
              <a:rPr lang="en-GB"/>
              <a:t> (created in section 6 when running last period)</a:t>
            </a:r>
          </a:p>
          <a:p>
            <a:endParaRPr lang="en-GB"/>
          </a:p>
          <a:p>
            <a:endParaRPr lang="en-GB"/>
          </a:p>
        </p:txBody>
      </p:sp>
      <p:sp>
        <p:nvSpPr>
          <p:cNvPr id="5" name="TextBox 4">
            <a:extLst>
              <a:ext uri="{FF2B5EF4-FFF2-40B4-BE49-F238E27FC236}">
                <a16:creationId xmlns:a16="http://schemas.microsoft.com/office/drawing/2014/main" id="{A1E27516-2322-4AC5-9C5D-15C85AD317C8}"/>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1040306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86079" y="1881268"/>
            <a:ext cx="11715665" cy="2991588"/>
          </a:xfrm>
          <a:prstGeom prst="rect">
            <a:avLst/>
          </a:prstGeom>
        </p:spPr>
        <p:txBody>
          <a:bodyPr wrap="square">
            <a:spAutoFit/>
          </a:bodyPr>
          <a:lstStyle/>
          <a:p>
            <a:r>
              <a:rPr lang="en-GB" sz="2100" b="1">
                <a:solidFill>
                  <a:schemeClr val="accent6"/>
                </a:solidFill>
              </a:rPr>
              <a:t>Sexual behaviour</a:t>
            </a:r>
          </a:p>
          <a:p>
            <a:r>
              <a:rPr lang="en-GB" sz="2100" b="1"/>
              <a:t>Individual level variables</a:t>
            </a:r>
          </a:p>
          <a:p>
            <a:endParaRPr lang="en-GB" sz="2100" b="1"/>
          </a:p>
          <a:p>
            <a:pPr lvl="0">
              <a:lnSpc>
                <a:spcPct val="120000"/>
              </a:lnSpc>
            </a:pPr>
            <a:r>
              <a:rPr lang="en-GB">
                <a:solidFill>
                  <a:prstClr val="black"/>
                </a:solidFill>
              </a:rPr>
              <a:t>epmono		whether ep is monogamous</a:t>
            </a:r>
          </a:p>
          <a:p>
            <a:pPr lvl="0">
              <a:lnSpc>
                <a:spcPct val="120000"/>
              </a:lnSpc>
            </a:pPr>
            <a:r>
              <a:rPr lang="en-GB">
                <a:solidFill>
                  <a:prstClr val="black"/>
                </a:solidFill>
              </a:rPr>
              <a:t>rep		risk of infecting ep if epi=0, dependent on viral load of subject</a:t>
            </a:r>
          </a:p>
          <a:p>
            <a:pPr lvl="0">
              <a:lnSpc>
                <a:spcPct val="120000"/>
              </a:lnSpc>
            </a:pPr>
            <a:r>
              <a:rPr lang="en-GB">
                <a:solidFill>
                  <a:prstClr val="black"/>
                </a:solidFill>
              </a:rPr>
              <a:t>froms		when epi = 1, this indicates whether partner was infected by the “subject”</a:t>
            </a:r>
          </a:p>
          <a:p>
            <a:pPr>
              <a:lnSpc>
                <a:spcPct val="120000"/>
              </a:lnSpc>
            </a:pPr>
            <a:r>
              <a:rPr lang="en-GB">
                <a:solidFill>
                  <a:prstClr val="black"/>
                </a:solidFill>
              </a:rPr>
              <a:t>fromo		when epi = 1, this indicates whether partner was infected by someone other than the subject</a:t>
            </a:r>
            <a:endParaRPr lang="en-GB" sz="2100" b="1"/>
          </a:p>
          <a:p>
            <a:endParaRPr lang="en-GB" sz="2100" b="1"/>
          </a:p>
          <a:p>
            <a:endParaRPr lang="en-GB"/>
          </a:p>
        </p:txBody>
      </p:sp>
      <p:sp>
        <p:nvSpPr>
          <p:cNvPr id="5" name="TextBox 4">
            <a:extLst>
              <a:ext uri="{FF2B5EF4-FFF2-40B4-BE49-F238E27FC236}">
                <a16:creationId xmlns:a16="http://schemas.microsoft.com/office/drawing/2014/main" id="{A1E27516-2322-4AC5-9C5D-15C85AD317C8}"/>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595838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86079" y="1881268"/>
            <a:ext cx="12263121" cy="4893647"/>
          </a:xfrm>
          <a:prstGeom prst="rect">
            <a:avLst/>
          </a:prstGeom>
        </p:spPr>
        <p:txBody>
          <a:bodyPr wrap="square">
            <a:spAutoFit/>
          </a:bodyPr>
          <a:lstStyle/>
          <a:p>
            <a:r>
              <a:rPr lang="en-GB" sz="2100" b="1">
                <a:solidFill>
                  <a:schemeClr val="accent6"/>
                </a:solidFill>
              </a:rPr>
              <a:t>Sexual behaviour</a:t>
            </a:r>
          </a:p>
          <a:p>
            <a:r>
              <a:rPr lang="en-GB" sz="2100" b="1"/>
              <a:t>Population level variables</a:t>
            </a:r>
          </a:p>
          <a:p>
            <a:endParaRPr lang="en-GB"/>
          </a:p>
          <a:p>
            <a:r>
              <a:rPr lang="pl-PL"/>
              <a:t>s_hiv0epi1_w</a:t>
            </a:r>
            <a:r>
              <a:rPr lang="en-GB"/>
              <a:t>	total number of women who are hiv negative with an ep (long term condomless sex partner) who is hiv </a:t>
            </a:r>
          </a:p>
          <a:p>
            <a:r>
              <a:rPr lang="en-GB"/>
              <a:t>		positive (etc) (created in section 5 from last period)	</a:t>
            </a:r>
          </a:p>
          <a:p>
            <a:endParaRPr lang="en-GB"/>
          </a:p>
          <a:p>
            <a:r>
              <a:rPr lang="en-GB"/>
              <a:t>d_hiv_epi_wm	difference between </a:t>
            </a:r>
            <a:r>
              <a:rPr lang="pl-PL"/>
              <a:t>s_hiv0epi1_w - s_hiv1epi0_m</a:t>
            </a:r>
            <a:r>
              <a:rPr lang="en-GB"/>
              <a:t> (created in section 6 when running last period)</a:t>
            </a:r>
          </a:p>
          <a:p>
            <a:endParaRPr lang="en-GB"/>
          </a:p>
          <a:p>
            <a:r>
              <a:rPr lang="en-GB"/>
              <a:t>incidence1524m_epnewp</a:t>
            </a:r>
          </a:p>
          <a:p>
            <a:r>
              <a:rPr lang="en-GB"/>
              <a:t>		incidence of hiv in people with ep and with newp ge 1 in this agre group – used to inform risk of</a:t>
            </a:r>
          </a:p>
          <a:p>
            <a:r>
              <a:rPr lang="en-GB"/>
              <a:t>		hiv in ep.</a:t>
            </a:r>
          </a:p>
          <a:p>
            <a:endParaRPr lang="en-GB"/>
          </a:p>
          <a:p>
            <a:r>
              <a:rPr lang="en-GB"/>
              <a:t>d_diag_w		difference in proportion of women with hiv who are diagnosed and the epdiag/epi for men (etc)</a:t>
            </a:r>
          </a:p>
          <a:p>
            <a:r>
              <a:rPr lang="en-GB"/>
              <a:t>d_onart		difference in proportion of hiv positive people on art and epart/epi</a:t>
            </a:r>
          </a:p>
          <a:p>
            <a:r>
              <a:rPr lang="en-GB"/>
              <a:t>d_vls		difference in proportion of people on art with viral suppression and epvls/epart</a:t>
            </a:r>
          </a:p>
          <a:p>
            <a:r>
              <a:rPr lang="en-GB"/>
              <a:t>(these three above are to support achieving consisteny of epi/epdiag/epart/epvls with the subject themselves)</a:t>
            </a:r>
          </a:p>
          <a:p>
            <a:endParaRPr lang="en-GB"/>
          </a:p>
        </p:txBody>
      </p:sp>
      <p:sp>
        <p:nvSpPr>
          <p:cNvPr id="5" name="TextBox 4">
            <a:extLst>
              <a:ext uri="{FF2B5EF4-FFF2-40B4-BE49-F238E27FC236}">
                <a16:creationId xmlns:a16="http://schemas.microsoft.com/office/drawing/2014/main" id="{A1E27516-2322-4AC5-9C5D-15C85AD317C8}"/>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2296680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46117" y="1926431"/>
            <a:ext cx="11499765" cy="4662815"/>
          </a:xfrm>
          <a:prstGeom prst="rect">
            <a:avLst/>
          </a:prstGeom>
        </p:spPr>
        <p:txBody>
          <a:bodyPr wrap="square">
            <a:spAutoFit/>
          </a:bodyPr>
          <a:lstStyle/>
          <a:p>
            <a:r>
              <a:rPr lang="en-GB" sz="2100" b="1">
                <a:solidFill>
                  <a:schemeClr val="accent6"/>
                </a:solidFill>
              </a:rPr>
              <a:t>Sex work</a:t>
            </a:r>
            <a:endParaRPr lang="en-GB" sz="2100" b="1"/>
          </a:p>
          <a:p>
            <a:r>
              <a:rPr lang="en-GB" sz="2100" b="1"/>
              <a:t>Individual level variables</a:t>
            </a:r>
          </a:p>
          <a:p>
            <a:endParaRPr lang="en-GB"/>
          </a:p>
          <a:p>
            <a:r>
              <a:rPr lang="en-GB"/>
              <a:t>sw			whether currently a sex worker</a:t>
            </a:r>
          </a:p>
          <a:p>
            <a:endParaRPr lang="en-GB"/>
          </a:p>
          <a:p>
            <a:r>
              <a:rPr lang="en-GB"/>
              <a:t>sw_program_visit		whether currently engaged with a sex worker program</a:t>
            </a:r>
          </a:p>
          <a:p>
            <a:endParaRPr lang="en-GB"/>
          </a:p>
          <a:p>
            <a:endParaRPr lang="en-GB"/>
          </a:p>
          <a:p>
            <a:endParaRPr lang="en-GB"/>
          </a:p>
          <a:p>
            <a:pPr lvl="0"/>
            <a:r>
              <a:rPr lang="en-GB" sz="2100" b="1">
                <a:solidFill>
                  <a:prstClr val="black"/>
                </a:solidFill>
              </a:rPr>
              <a:t>Population level variables</a:t>
            </a:r>
          </a:p>
          <a:p>
            <a:endParaRPr lang="en-GB"/>
          </a:p>
          <a:p>
            <a:r>
              <a:rPr lang="en-GB"/>
              <a:t>sw_test_6mthly		sex workers test for HIV 6 monthly (if they are not diagnosed with HIV)</a:t>
            </a:r>
          </a:p>
          <a:p>
            <a:r>
              <a:rPr lang="en-GB"/>
              <a:t>sw_age_factor		influence of age on probability of starting sex work</a:t>
            </a:r>
          </a:p>
          <a:p>
            <a:r>
              <a:rPr lang="en-GB"/>
              <a:t>prob_becoming_sw	probability of becoming a sex worker in this period</a:t>
            </a:r>
          </a:p>
          <a:p>
            <a:r>
              <a:rPr lang="en-GB"/>
              <a:t>add_prepuptake_sw	extent to which sw are more willing to take prep than non-sex workers (if “eligible”)	</a:t>
            </a:r>
          </a:p>
          <a:p>
            <a:r>
              <a:rPr lang="en-GB"/>
              <a:t>effect_sw_prog_newp	effect of being engaged in a sex worker program on condomless sex (newp)	</a:t>
            </a:r>
            <a:endParaRPr lang="en-GB" b="1"/>
          </a:p>
        </p:txBody>
      </p:sp>
      <p:sp>
        <p:nvSpPr>
          <p:cNvPr id="5" name="TextBox 4">
            <a:extLst>
              <a:ext uri="{FF2B5EF4-FFF2-40B4-BE49-F238E27FC236}">
                <a16:creationId xmlns:a16="http://schemas.microsoft.com/office/drawing/2014/main" id="{A071A90D-74A8-44F3-B096-FB7EF06E97CC}"/>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2563276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979609"/>
            <a:ext cx="11499765" cy="5170646"/>
          </a:xfrm>
          <a:prstGeom prst="rect">
            <a:avLst/>
          </a:prstGeom>
        </p:spPr>
        <p:txBody>
          <a:bodyPr wrap="square">
            <a:spAutoFit/>
          </a:bodyPr>
          <a:lstStyle/>
          <a:p>
            <a:r>
              <a:rPr lang="en-GB" sz="2100" b="1">
                <a:solidFill>
                  <a:schemeClr val="accent6"/>
                </a:solidFill>
              </a:rPr>
              <a:t>Risk of acquiring HIV</a:t>
            </a:r>
          </a:p>
          <a:p>
            <a:pPr lvl="0"/>
            <a:r>
              <a:rPr lang="en-GB" sz="2100" b="1">
                <a:solidFill>
                  <a:prstClr val="black"/>
                </a:solidFill>
              </a:rPr>
              <a:t>Population level variables</a:t>
            </a:r>
          </a:p>
          <a:p>
            <a:endParaRPr lang="en-GB" b="1"/>
          </a:p>
          <a:p>
            <a:r>
              <a:rPr lang="pl-PL"/>
              <a:t>t_prop_newp_i_w_1524</a:t>
            </a:r>
            <a:r>
              <a:rPr lang="en-GB"/>
              <a:t> (etc)</a:t>
            </a:r>
          </a:p>
          <a:p>
            <a:r>
              <a:rPr lang="en-GB" b="1"/>
              <a:t>			</a:t>
            </a:r>
            <a:r>
              <a:rPr lang="en-GB"/>
              <a:t>proportion of newp had by people women aged 15-24 for which the woman was infected 			with hiv (calculated in the last period in section 6)</a:t>
            </a:r>
          </a:p>
          <a:p>
            <a:endParaRPr lang="en-GB"/>
          </a:p>
          <a:p>
            <a:r>
              <a:rPr lang="en-GB"/>
              <a:t>t_prop_ageg4_m_vlg3 (etc)	proportion of newp had by men in age group 4 who have viral load in group 3 ) 				(calculated in the last period in section 6)</a:t>
            </a:r>
          </a:p>
          <a:p>
            <a:endParaRPr lang="en-GB"/>
          </a:p>
          <a:p>
            <a:r>
              <a:rPr lang="en-GB"/>
              <a:t>t_prop_vlg4_rm		proportion of people in viral load group 4 (etc) whose virus has a resistance mutation </a:t>
            </a:r>
          </a:p>
          <a:p>
            <a:r>
              <a:rPr lang="en-GB"/>
              <a:t>			(calculated in the last period in section 6)</a:t>
            </a:r>
          </a:p>
          <a:p>
            <a:endParaRPr lang="en-GB"/>
          </a:p>
          <a:p>
            <a:r>
              <a:rPr lang="en-GB"/>
              <a:t>t_prop_rm		probability that infecting partner has virus with a resistance mutation</a:t>
            </a:r>
          </a:p>
          <a:p>
            <a:endParaRPr lang="en-GB"/>
          </a:p>
          <a:p>
            <a:r>
              <a:rPr lang="en-GB"/>
              <a:t>t_prop_m184m		proportion of people with virus with drug resistance in majority virus who have m184v </a:t>
            </a:r>
          </a:p>
          <a:p>
            <a:r>
              <a:rPr lang="en-GB"/>
              <a:t>			mutation (etc)</a:t>
            </a:r>
          </a:p>
          <a:p>
            <a:endParaRPr lang="en-GB" b="1"/>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3732594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893647"/>
          </a:xfrm>
          <a:prstGeom prst="rect">
            <a:avLst/>
          </a:prstGeom>
        </p:spPr>
        <p:txBody>
          <a:bodyPr wrap="square">
            <a:spAutoFit/>
          </a:bodyPr>
          <a:lstStyle/>
          <a:p>
            <a:r>
              <a:rPr lang="en-GB" sz="2100" b="1">
                <a:solidFill>
                  <a:schemeClr val="accent6"/>
                </a:solidFill>
              </a:rPr>
              <a:t>Risk of acquiring HIV</a:t>
            </a:r>
          </a:p>
          <a:p>
            <a:r>
              <a:rPr lang="en-GB" sz="2100" b="1"/>
              <a:t>Individual level variables</a:t>
            </a:r>
          </a:p>
          <a:p>
            <a:endParaRPr lang="en-GB"/>
          </a:p>
          <a:p>
            <a:r>
              <a:rPr lang="en-GB"/>
              <a:t>risk_nippnp		risk for each newp in the period that they have hiv (determined by referring to</a:t>
            </a:r>
          </a:p>
          <a:p>
            <a:r>
              <a:rPr lang="en-GB" b="1"/>
              <a:t>		</a:t>
            </a:r>
            <a:r>
              <a:rPr lang="en-GB"/>
              <a:t>	</a:t>
            </a:r>
            <a:r>
              <a:rPr lang="pl-PL"/>
              <a:t>t_prop_newp_i_w_1524</a:t>
            </a:r>
            <a:r>
              <a:rPr lang="en-GB"/>
              <a:t> (etc) according to the gender, age and age sex mixing matrix</a:t>
            </a:r>
          </a:p>
          <a:p>
            <a:endParaRPr lang="en-GB"/>
          </a:p>
          <a:p>
            <a:r>
              <a:rPr lang="en-GB"/>
              <a:t>nip			the number of infected newp that the person has this 3 month period</a:t>
            </a:r>
          </a:p>
          <a:p>
            <a:endParaRPr lang="en-GB"/>
          </a:p>
          <a:p>
            <a:r>
              <a:rPr lang="en-GB"/>
              <a:t>risk_nip			for each nip the probability that the subject becomes infected (dependent on the viral</a:t>
            </a:r>
          </a:p>
          <a:p>
            <a:r>
              <a:rPr lang="en-GB"/>
              <a:t>			load of the partner, sampled from the distribution of viral load in people of the relevant</a:t>
            </a:r>
          </a:p>
          <a:p>
            <a:r>
              <a:rPr lang="en-GB"/>
              <a:t>			age and gender in newp had by the opposite gender).  Also dependent on mcirc, prep 				(including resistance to prep drugs)</a:t>
            </a:r>
          </a:p>
          <a:p>
            <a:endParaRPr lang="en-GB"/>
          </a:p>
          <a:p>
            <a:r>
              <a:rPr lang="en-GB"/>
              <a:t>risk_eip			risk of hiv from infected ep (epi=1) (depends on epvls and whether partner in primary 				infection)	 Also dependent on mcirc, prep (including resistance to prep drugs)</a:t>
            </a:r>
          </a:p>
          <a:p>
            <a:endParaRPr lang="en-GB"/>
          </a:p>
          <a:p>
            <a:r>
              <a:rPr lang="en-GB"/>
              <a:t>m184m_p		whether the potential infecting partner has virus with m184v mutation	</a:t>
            </a: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5370586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317464"/>
          </a:xfrm>
          <a:prstGeom prst="rect">
            <a:avLst/>
          </a:prstGeom>
        </p:spPr>
        <p:txBody>
          <a:bodyPr wrap="square">
            <a:spAutoFit/>
          </a:bodyPr>
          <a:lstStyle/>
          <a:p>
            <a:r>
              <a:rPr lang="en-GB" sz="2100" b="1">
                <a:solidFill>
                  <a:schemeClr val="accent6"/>
                </a:solidFill>
              </a:rPr>
              <a:t>A person who has become infected this period</a:t>
            </a:r>
          </a:p>
          <a:p>
            <a:r>
              <a:rPr lang="en-GB" sz="2100" b="1"/>
              <a:t>Individual level variables</a:t>
            </a:r>
          </a:p>
          <a:p>
            <a:endParaRPr lang="en-GB"/>
          </a:p>
          <a:p>
            <a:pPr>
              <a:lnSpc>
                <a:spcPct val="120000"/>
              </a:lnSpc>
            </a:pPr>
            <a:r>
              <a:rPr lang="en-GB"/>
              <a:t>infected_primary		was infected by a person in primary infection</a:t>
            </a:r>
          </a:p>
          <a:p>
            <a:pPr>
              <a:lnSpc>
                <a:spcPct val="120000"/>
              </a:lnSpc>
            </a:pPr>
            <a:r>
              <a:rPr lang="en-GB"/>
              <a:t>infected_newp		was infected by a newp</a:t>
            </a:r>
          </a:p>
          <a:p>
            <a:pPr>
              <a:lnSpc>
                <a:spcPct val="120000"/>
              </a:lnSpc>
            </a:pPr>
            <a:r>
              <a:rPr lang="en-GB"/>
              <a:t>infected_ep		was infected by ep</a:t>
            </a:r>
          </a:p>
          <a:p>
            <a:pPr>
              <a:lnSpc>
                <a:spcPct val="120000"/>
              </a:lnSpc>
            </a:pPr>
            <a:r>
              <a:rPr lang="en-GB"/>
              <a:t>infected_naive		was infected by a person ART-naive</a:t>
            </a:r>
          </a:p>
          <a:p>
            <a:pPr>
              <a:lnSpc>
                <a:spcPct val="120000"/>
              </a:lnSpc>
            </a:pPr>
            <a:r>
              <a:rPr lang="en-GB"/>
              <a:t>vl_source_inf		viral load of the source partner</a:t>
            </a:r>
          </a:p>
          <a:p>
            <a:pPr>
              <a:lnSpc>
                <a:spcPct val="120000"/>
              </a:lnSpc>
            </a:pPr>
            <a:r>
              <a:rPr lang="en-GB"/>
              <a:t>infected_prep_source_prep_r   infected by a person who had resistance mutations to prep drugs</a:t>
            </a:r>
          </a:p>
          <a:p>
            <a:pPr>
              <a:lnSpc>
                <a:spcPct val="120000"/>
              </a:lnSpc>
            </a:pPr>
            <a:r>
              <a:rPr lang="en-GB"/>
              <a:t>infected_vlsupp		infected by a person with viral load suppression</a:t>
            </a:r>
          </a:p>
          <a:p>
            <a:pPr>
              <a:lnSpc>
                <a:spcPct val="120000"/>
              </a:lnSpc>
            </a:pPr>
            <a:r>
              <a:rPr lang="en-GB"/>
              <a:t>infection			date of infection	</a:t>
            </a:r>
          </a:p>
          <a:p>
            <a:pPr>
              <a:lnSpc>
                <a:spcPct val="120000"/>
              </a:lnSpc>
            </a:pPr>
            <a:r>
              <a:rPr lang="en-GB"/>
              <a:t>m184v			whether infected with virus with m184v (etc) mutation in majority virus (if mutation is</a:t>
            </a:r>
          </a:p>
          <a:p>
            <a:pPr>
              <a:lnSpc>
                <a:spcPct val="120000"/>
              </a:lnSpc>
            </a:pPr>
            <a:r>
              <a:rPr lang="en-GB"/>
              <a:t>			only in minority virus it is not transmitted)</a:t>
            </a: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321857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7045" y="1116804"/>
            <a:ext cx="11068243" cy="5709255"/>
          </a:xfrm>
          <a:prstGeom prst="rect">
            <a:avLst/>
          </a:prstGeom>
        </p:spPr>
        <p:txBody>
          <a:bodyPr wrap="square">
            <a:spAutoFit/>
          </a:bodyPr>
          <a:lstStyle/>
          <a:p>
            <a:pPr marL="95250" lvl="1"/>
            <a:r>
              <a:rPr lang="en-GB" sz="2400"/>
              <a:t>Individual based simulation model.</a:t>
            </a:r>
          </a:p>
          <a:p>
            <a:pPr marL="95250" lvl="1"/>
            <a:endParaRPr lang="en-GB" sz="2400"/>
          </a:p>
          <a:p>
            <a:pPr marL="95250" lvl="1"/>
            <a:r>
              <a:rPr lang="en-GB" sz="2400"/>
              <a:t>Each time the model is run it creates data set of outputs on a population of adults from 1989 to 50 years into the future -  with updates every 3 month period on multiple variables, including the following:</a:t>
            </a:r>
          </a:p>
          <a:p>
            <a:pPr marL="95250" lvl="1"/>
            <a:endParaRPr lang="en-GB" sz="2200"/>
          </a:p>
          <a:p>
            <a:pPr marL="95250" lvl="1"/>
            <a:endParaRPr lang="en-GB" sz="2200"/>
          </a:p>
          <a:p>
            <a:pPr marL="95250" lvl="1"/>
            <a:endParaRPr lang="en-GB" sz="2200"/>
          </a:p>
          <a:p>
            <a:pPr marL="95250" lvl="1"/>
            <a:endParaRPr lang="en-GB" sz="2200"/>
          </a:p>
          <a:p>
            <a:pPr marL="95250" lvl="1"/>
            <a:endParaRPr lang="en-GB" sz="2200"/>
          </a:p>
          <a:p>
            <a:pPr marL="95250" lvl="1"/>
            <a:endParaRPr lang="en-GB" sz="2200"/>
          </a:p>
          <a:p>
            <a:pPr marL="95250" lvl="1"/>
            <a:r>
              <a:rPr lang="en-GB" sz="2200"/>
              <a:t>We create a population of 100,000 people who will be aged 15 or over at some point between 1989 and 50 years into the future.   </a:t>
            </a:r>
          </a:p>
          <a:p>
            <a:pPr marL="95250" lvl="1"/>
            <a:endParaRPr lang="en-GB" sz="2100"/>
          </a:p>
          <a:p>
            <a:pPr marL="95250" lvl="1"/>
            <a:r>
              <a:rPr lang="en-GB" sz="2400"/>
              <a:t>We currently do not model any features of children and all people in the model are HIV negative at age 15.</a:t>
            </a:r>
          </a:p>
        </p:txBody>
      </p:sp>
      <p:sp>
        <p:nvSpPr>
          <p:cNvPr id="4" name="Rectangle 3"/>
          <p:cNvSpPr/>
          <p:nvPr/>
        </p:nvSpPr>
        <p:spPr>
          <a:xfrm>
            <a:off x="1101142" y="3138484"/>
            <a:ext cx="8844863" cy="153873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0"/>
          </a:p>
        </p:txBody>
      </p:sp>
      <p:sp>
        <p:nvSpPr>
          <p:cNvPr id="5" name="TextBox 4"/>
          <p:cNvSpPr txBox="1"/>
          <p:nvPr/>
        </p:nvSpPr>
        <p:spPr>
          <a:xfrm>
            <a:off x="1101142" y="3223049"/>
            <a:ext cx="3717746" cy="1369606"/>
          </a:xfrm>
          <a:prstGeom prst="rect">
            <a:avLst/>
          </a:prstGeom>
          <a:noFill/>
        </p:spPr>
        <p:txBody>
          <a:bodyPr wrap="square" rtlCol="0">
            <a:spAutoFit/>
          </a:bodyPr>
          <a:lstStyle/>
          <a:p>
            <a:r>
              <a:rPr lang="en-GB" sz="1900">
                <a:solidFill>
                  <a:srgbClr val="820000"/>
                </a:solidFill>
              </a:rPr>
              <a:t>Entire adult population</a:t>
            </a:r>
          </a:p>
          <a:p>
            <a:pPr>
              <a:spcBef>
                <a:spcPts val="1200"/>
              </a:spcBef>
            </a:pPr>
            <a:r>
              <a:rPr lang="en-GB"/>
              <a:t>Age        Gender     Condomless sex   </a:t>
            </a:r>
          </a:p>
          <a:p>
            <a:r>
              <a:rPr lang="en-GB"/>
              <a:t>HIV testing    VMMC    Current STI    Use of PrEP</a:t>
            </a:r>
          </a:p>
        </p:txBody>
      </p:sp>
      <p:sp>
        <p:nvSpPr>
          <p:cNvPr id="6" name="TextBox 5"/>
          <p:cNvSpPr txBox="1"/>
          <p:nvPr/>
        </p:nvSpPr>
        <p:spPr>
          <a:xfrm>
            <a:off x="5038344" y="3210451"/>
            <a:ext cx="4745736" cy="1369606"/>
          </a:xfrm>
          <a:prstGeom prst="rect">
            <a:avLst/>
          </a:prstGeom>
          <a:solidFill>
            <a:schemeClr val="bg1"/>
          </a:solidFill>
        </p:spPr>
        <p:txBody>
          <a:bodyPr wrap="square" rtlCol="0">
            <a:spAutoFit/>
          </a:bodyPr>
          <a:lstStyle/>
          <a:p>
            <a:r>
              <a:rPr lang="en-GB" sz="1900">
                <a:solidFill>
                  <a:srgbClr val="820000"/>
                </a:solidFill>
              </a:rPr>
              <a:t>HIV positive people</a:t>
            </a:r>
          </a:p>
          <a:p>
            <a:pPr>
              <a:spcBef>
                <a:spcPts val="1200"/>
              </a:spcBef>
            </a:pPr>
            <a:r>
              <a:rPr lang="en-GB"/>
              <a:t>Time from infection    CD4 count      Viral load</a:t>
            </a:r>
          </a:p>
          <a:p>
            <a:r>
              <a:rPr lang="en-GB"/>
              <a:t>Specific drugs       Currently on ART      </a:t>
            </a:r>
          </a:p>
          <a:p>
            <a:r>
              <a:rPr lang="en-GB"/>
              <a:t>Current adherence      Drug resistance mutations</a:t>
            </a:r>
          </a:p>
        </p:txBody>
      </p:sp>
      <p:sp>
        <p:nvSpPr>
          <p:cNvPr id="8" name="TextBox 7"/>
          <p:cNvSpPr txBox="1"/>
          <p:nvPr/>
        </p:nvSpPr>
        <p:spPr>
          <a:xfrm>
            <a:off x="448312" y="195762"/>
            <a:ext cx="11155423" cy="584775"/>
          </a:xfrm>
          <a:prstGeom prst="rect">
            <a:avLst/>
          </a:prstGeom>
          <a:noFill/>
        </p:spPr>
        <p:txBody>
          <a:bodyPr wrap="square" rtlCol="0">
            <a:spAutoFit/>
          </a:bodyPr>
          <a:lstStyle/>
          <a:p>
            <a:r>
              <a:rPr lang="en-GB" sz="3200"/>
              <a:t>Modelling Approach - Overview </a:t>
            </a:r>
          </a:p>
        </p:txBody>
      </p:sp>
      <p:cxnSp>
        <p:nvCxnSpPr>
          <p:cNvPr id="10" name="Straight Connector 9">
            <a:extLst>
              <a:ext uri="{FF2B5EF4-FFF2-40B4-BE49-F238E27FC236}">
                <a16:creationId xmlns:a16="http://schemas.microsoft.com/office/drawing/2014/main" id="{D7B2F665-A368-44B3-A908-AC0EA359D023}"/>
              </a:ext>
            </a:extLst>
          </p:cNvPr>
          <p:cNvCxnSpPr/>
          <p:nvPr/>
        </p:nvCxnSpPr>
        <p:spPr>
          <a:xfrm>
            <a:off x="-188536" y="923826"/>
            <a:ext cx="12895868" cy="0"/>
          </a:xfrm>
          <a:prstGeom prst="line">
            <a:avLst/>
          </a:prstGeom>
          <a:ln w="1016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2005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2400657"/>
          </a:xfrm>
          <a:prstGeom prst="rect">
            <a:avLst/>
          </a:prstGeom>
        </p:spPr>
        <p:txBody>
          <a:bodyPr wrap="square">
            <a:spAutoFit/>
          </a:bodyPr>
          <a:lstStyle/>
          <a:p>
            <a:r>
              <a:rPr lang="en-GB" sz="2100" b="1">
                <a:solidFill>
                  <a:schemeClr val="accent6"/>
                </a:solidFill>
              </a:rPr>
              <a:t>A person who has become infected this period</a:t>
            </a:r>
          </a:p>
          <a:p>
            <a:r>
              <a:rPr lang="en-GB" sz="2100" b="1"/>
              <a:t>Population level variables</a:t>
            </a:r>
          </a:p>
          <a:p>
            <a:endParaRPr lang="en-GB"/>
          </a:p>
          <a:p>
            <a:r>
              <a:rPr lang="en-GB"/>
              <a:t>res_trans_factor_nn	probability that if the partner has an NNRTI mutation that this is transmitted</a:t>
            </a:r>
          </a:p>
          <a:p>
            <a:endParaRPr lang="en-GB"/>
          </a:p>
          <a:p>
            <a:r>
              <a:rPr lang="en-GB"/>
              <a:t>res_trans_factor_ii		probability that if the partner has an INSTI mutation that this is transmitted</a:t>
            </a:r>
          </a:p>
          <a:p>
            <a:endParaRPr lang="en-GB"/>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38420303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275016"/>
          </a:xfrm>
          <a:prstGeom prst="rect">
            <a:avLst/>
          </a:prstGeom>
        </p:spPr>
        <p:txBody>
          <a:bodyPr wrap="square">
            <a:spAutoFit/>
          </a:bodyPr>
          <a:lstStyle/>
          <a:p>
            <a:r>
              <a:rPr lang="en-GB" sz="2100" b="1">
                <a:solidFill>
                  <a:schemeClr val="accent6"/>
                </a:solidFill>
              </a:rPr>
              <a:t>The first 3 month period of HIV infection</a:t>
            </a:r>
            <a:endParaRPr lang="en-GB" sz="2100">
              <a:solidFill>
                <a:schemeClr val="accent6"/>
              </a:solidFill>
            </a:endParaRPr>
          </a:p>
          <a:p>
            <a:r>
              <a:rPr lang="en-GB" sz="2100" b="1"/>
              <a:t>Individual level variables</a:t>
            </a:r>
          </a:p>
          <a:p>
            <a:endParaRPr lang="en-GB" sz="2100"/>
          </a:p>
          <a:p>
            <a:pPr>
              <a:lnSpc>
                <a:spcPct val="120000"/>
              </a:lnSpc>
            </a:pPr>
            <a:r>
              <a:rPr lang="en-GB"/>
              <a:t>primary			infected in this period (i.e. person is in primary HIV infection) (1=yes, 0=no)</a:t>
            </a:r>
          </a:p>
          <a:p>
            <a:pPr>
              <a:lnSpc>
                <a:spcPct val="120000"/>
              </a:lnSpc>
            </a:pPr>
            <a:r>
              <a:rPr lang="en-GB"/>
              <a:t>vset			the initial viral load load</a:t>
            </a:r>
          </a:p>
          <a:p>
            <a:pPr>
              <a:lnSpc>
                <a:spcPct val="120000"/>
              </a:lnSpc>
            </a:pPr>
            <a:r>
              <a:rPr lang="en-GB"/>
              <a:t>infection			date of infection 			</a:t>
            </a:r>
            <a:endParaRPr lang="en-GB" sz="2100"/>
          </a:p>
          <a:p>
            <a:endParaRPr lang="en-GB" sz="2100"/>
          </a:p>
          <a:p>
            <a:endParaRPr lang="en-GB" sz="2100"/>
          </a:p>
          <a:p>
            <a:endParaRPr lang="en-GB" sz="2100"/>
          </a:p>
          <a:p>
            <a:endParaRPr lang="en-GB" sz="2100"/>
          </a:p>
          <a:p>
            <a:endParaRPr lang="en-GB" sz="2100"/>
          </a:p>
          <a:p>
            <a:endParaRPr lang="en-GB" sz="2100"/>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31135725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3226204"/>
          </a:xfrm>
          <a:prstGeom prst="rect">
            <a:avLst/>
          </a:prstGeom>
        </p:spPr>
        <p:txBody>
          <a:bodyPr wrap="square">
            <a:spAutoFit/>
          </a:bodyPr>
          <a:lstStyle/>
          <a:p>
            <a:r>
              <a:rPr lang="en-GB" sz="2100" b="1">
                <a:solidFill>
                  <a:schemeClr val="accent6"/>
                </a:solidFill>
              </a:rPr>
              <a:t>Natural infection</a:t>
            </a:r>
          </a:p>
          <a:p>
            <a:r>
              <a:rPr lang="en-GB" sz="2100" b="1"/>
              <a:t>Individual level variables</a:t>
            </a:r>
          </a:p>
          <a:p>
            <a:pPr>
              <a:lnSpc>
                <a:spcPct val="114000"/>
              </a:lnSpc>
            </a:pPr>
            <a:r>
              <a:rPr lang="en-GB"/>
              <a:t>vl			the current viral load </a:t>
            </a:r>
          </a:p>
          <a:p>
            <a:pPr>
              <a:lnSpc>
                <a:spcPct val="114000"/>
              </a:lnSpc>
            </a:pPr>
            <a:r>
              <a:rPr lang="en-GB"/>
              <a:t>cd4			the current cd4 count</a:t>
            </a:r>
          </a:p>
          <a:p>
            <a:pPr>
              <a:lnSpc>
                <a:spcPct val="114000"/>
              </a:lnSpc>
            </a:pPr>
            <a:r>
              <a:rPr lang="en-GB"/>
              <a:t>who3_rate		risk of who stage 3 condition this period</a:t>
            </a:r>
          </a:p>
          <a:p>
            <a:pPr>
              <a:lnSpc>
                <a:spcPct val="114000"/>
              </a:lnSpc>
            </a:pPr>
            <a:r>
              <a:rPr lang="en-GB"/>
              <a:t>tb			tb event this period	</a:t>
            </a:r>
          </a:p>
          <a:p>
            <a:pPr>
              <a:lnSpc>
                <a:spcPct val="114000"/>
              </a:lnSpc>
            </a:pPr>
            <a:r>
              <a:rPr lang="en-GB"/>
              <a:t>non_tb_who3_ev		non-tb who stage 3 event this period</a:t>
            </a:r>
          </a:p>
          <a:p>
            <a:pPr>
              <a:lnSpc>
                <a:spcPct val="114000"/>
              </a:lnSpc>
            </a:pPr>
            <a:r>
              <a:rPr lang="en-GB"/>
              <a:t>who3_event		who stage 3 event this period</a:t>
            </a:r>
          </a:p>
          <a:p>
            <a:pPr>
              <a:lnSpc>
                <a:spcPct val="114000"/>
              </a:lnSpc>
            </a:pPr>
            <a:r>
              <a:rPr lang="en-GB"/>
              <a:t>base_rate		risk of who stage 4 condition this period</a:t>
            </a:r>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17559885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3857787"/>
          </a:xfrm>
          <a:prstGeom prst="rect">
            <a:avLst/>
          </a:prstGeom>
        </p:spPr>
        <p:txBody>
          <a:bodyPr wrap="square">
            <a:spAutoFit/>
          </a:bodyPr>
          <a:lstStyle/>
          <a:p>
            <a:r>
              <a:rPr lang="en-GB" sz="2100" b="1">
                <a:solidFill>
                  <a:schemeClr val="accent6"/>
                </a:solidFill>
              </a:rPr>
              <a:t>Natural infection</a:t>
            </a:r>
          </a:p>
          <a:p>
            <a:r>
              <a:rPr lang="en-GB" sz="2100" b="1"/>
              <a:t>Individual level variables</a:t>
            </a:r>
          </a:p>
          <a:p>
            <a:pPr>
              <a:lnSpc>
                <a:spcPct val="114000"/>
              </a:lnSpc>
            </a:pPr>
            <a:r>
              <a:rPr lang="en-GB"/>
              <a:t>sbi			serious bacterial infection this period </a:t>
            </a:r>
          </a:p>
          <a:p>
            <a:pPr>
              <a:lnSpc>
                <a:spcPct val="114000"/>
              </a:lnSpc>
            </a:pPr>
            <a:r>
              <a:rPr lang="en-GB"/>
              <a:t>crypm			cryptococcal meningitis this period </a:t>
            </a:r>
          </a:p>
          <a:p>
            <a:pPr>
              <a:lnSpc>
                <a:spcPct val="114000"/>
              </a:lnSpc>
            </a:pPr>
            <a:r>
              <a:rPr lang="en-GB"/>
              <a:t>adc 			who stage 4 (aids) condition this period</a:t>
            </a:r>
          </a:p>
          <a:p>
            <a:pPr>
              <a:lnSpc>
                <a:spcPct val="114000"/>
              </a:lnSpc>
            </a:pPr>
            <a:r>
              <a:rPr lang="en-GB"/>
              <a:t>oth_adc			other aids condition this period </a:t>
            </a:r>
          </a:p>
          <a:p>
            <a:pPr>
              <a:lnSpc>
                <a:spcPct val="114000"/>
              </a:lnSpc>
            </a:pPr>
            <a:r>
              <a:rPr lang="en-GB"/>
              <a:t>who3_ 			ever had pre-who4 symptoms (y/n)</a:t>
            </a:r>
          </a:p>
          <a:p>
            <a:pPr>
              <a:lnSpc>
                <a:spcPct val="114000"/>
              </a:lnSpc>
            </a:pPr>
            <a:r>
              <a:rPr lang="en-GB"/>
              <a:t>who4_ 			ever had who stage 4 condition (y/n)</a:t>
            </a:r>
          </a:p>
          <a:p>
            <a:pPr>
              <a:lnSpc>
                <a:spcPct val="114000"/>
              </a:lnSpc>
            </a:pPr>
            <a:r>
              <a:rPr lang="en-GB"/>
              <a:t>dateaids			date of first who stage 4 condition</a:t>
            </a:r>
          </a:p>
          <a:p>
            <a:pPr>
              <a:lnSpc>
                <a:spcPct val="114000"/>
              </a:lnSpc>
            </a:pPr>
            <a:endParaRPr lang="en-GB"/>
          </a:p>
          <a:p>
            <a:pPr>
              <a:lnSpc>
                <a:spcPct val="114000"/>
              </a:lnSpc>
            </a:pPr>
            <a:r>
              <a:rPr lang="en-GB"/>
              <a:t>birth_with_inf_child	birth with an infected child this period	</a:t>
            </a:r>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2839592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46117" y="2097168"/>
            <a:ext cx="11499765" cy="2655471"/>
          </a:xfrm>
          <a:prstGeom prst="rect">
            <a:avLst/>
          </a:prstGeom>
        </p:spPr>
        <p:txBody>
          <a:bodyPr wrap="square">
            <a:spAutoFit/>
          </a:bodyPr>
          <a:lstStyle/>
          <a:p>
            <a:r>
              <a:rPr lang="en-GB" sz="2100" b="1">
                <a:solidFill>
                  <a:schemeClr val="accent6"/>
                </a:solidFill>
              </a:rPr>
              <a:t>Diagnosis and linkage to care</a:t>
            </a:r>
          </a:p>
          <a:p>
            <a:r>
              <a:rPr lang="en-GB" sz="2100" b="1"/>
              <a:t>Individual level variables</a:t>
            </a:r>
          </a:p>
          <a:p>
            <a:endParaRPr lang="en-GB"/>
          </a:p>
          <a:p>
            <a:pPr>
              <a:lnSpc>
                <a:spcPct val="120000"/>
              </a:lnSpc>
            </a:pPr>
            <a:r>
              <a:rPr lang="en-GB"/>
              <a:t>registd			diagnosed with hiv (1=yes, 0=no)</a:t>
            </a:r>
          </a:p>
          <a:p>
            <a:pPr>
              <a:lnSpc>
                <a:spcPct val="120000"/>
              </a:lnSpc>
            </a:pPr>
            <a:r>
              <a:rPr lang="en-GB"/>
              <a:t>date1pos			date of diagnosis</a:t>
            </a:r>
          </a:p>
          <a:p>
            <a:pPr>
              <a:lnSpc>
                <a:spcPct val="120000"/>
              </a:lnSpc>
            </a:pPr>
            <a:r>
              <a:rPr lang="en-GB"/>
              <a:t>visit  			visit=1 means currently under hiv care</a:t>
            </a:r>
          </a:p>
          <a:p>
            <a:pPr>
              <a:lnSpc>
                <a:spcPct val="120000"/>
              </a:lnSpc>
            </a:pPr>
            <a:r>
              <a:rPr lang="en-GB"/>
              <a:t>lost 			diagnosed person not currently under care (visit=0) </a:t>
            </a:r>
          </a:p>
          <a:p>
            <a:pPr>
              <a:lnSpc>
                <a:spcPct val="120000"/>
              </a:lnSpc>
            </a:pPr>
            <a:r>
              <a:rPr lang="en-GB"/>
              <a:t> </a:t>
            </a: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16528279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450449"/>
          </a:xfrm>
          <a:prstGeom prst="rect">
            <a:avLst/>
          </a:prstGeom>
        </p:spPr>
        <p:txBody>
          <a:bodyPr wrap="square">
            <a:spAutoFit/>
          </a:bodyPr>
          <a:lstStyle/>
          <a:p>
            <a:r>
              <a:rPr lang="en-GB" sz="2100" b="1">
                <a:solidFill>
                  <a:schemeClr val="accent6"/>
                </a:solidFill>
              </a:rPr>
              <a:t>On antiretroviral therapy (art)</a:t>
            </a:r>
          </a:p>
          <a:p>
            <a:r>
              <a:rPr lang="en-GB" sz="2100" b="1"/>
              <a:t>Individual level variables</a:t>
            </a:r>
          </a:p>
          <a:p>
            <a:endParaRPr lang="en-GB"/>
          </a:p>
          <a:p>
            <a:r>
              <a:rPr lang="en-GB"/>
              <a:t>specific drugs use these three letter codes:  </a:t>
            </a:r>
          </a:p>
          <a:p>
            <a:r>
              <a:rPr lang="pl-PL"/>
              <a:t>zdv</a:t>
            </a:r>
            <a:r>
              <a:rPr lang="en-GB"/>
              <a:t>  3tc t</a:t>
            </a:r>
            <a:r>
              <a:rPr lang="pl-PL"/>
              <a:t>en</a:t>
            </a:r>
            <a:r>
              <a:rPr lang="en-GB"/>
              <a:t> nev  </a:t>
            </a:r>
            <a:r>
              <a:rPr lang="pt-BR"/>
              <a:t>dar efa  lpr taz  </a:t>
            </a:r>
            <a:r>
              <a:rPr lang="en-GB"/>
              <a:t>dol (no distinction made between tdf and taf, 3tc and ftc)</a:t>
            </a:r>
          </a:p>
          <a:p>
            <a:endParaRPr lang="en-GB"/>
          </a:p>
          <a:p>
            <a:pPr>
              <a:lnSpc>
                <a:spcPct val="120000"/>
              </a:lnSpc>
            </a:pPr>
            <a:r>
              <a:rPr lang="en-GB"/>
              <a:t>onart			currently on art</a:t>
            </a:r>
          </a:p>
          <a:p>
            <a:pPr>
              <a:lnSpc>
                <a:spcPct val="120000"/>
              </a:lnSpc>
            </a:pPr>
            <a:r>
              <a:rPr lang="en-GB"/>
              <a:t>time0			date of starting art</a:t>
            </a:r>
          </a:p>
          <a:p>
            <a:pPr>
              <a:lnSpc>
                <a:spcPct val="120000"/>
              </a:lnSpc>
            </a:pPr>
            <a:r>
              <a:rPr lang="en-GB"/>
              <a:t>yrart			date of starting art</a:t>
            </a:r>
          </a:p>
          <a:p>
            <a:pPr>
              <a:lnSpc>
                <a:spcPct val="120000"/>
              </a:lnSpc>
            </a:pPr>
            <a:r>
              <a:rPr lang="en-GB"/>
              <a:t>nod 			number of drugs on</a:t>
            </a:r>
          </a:p>
          <a:p>
            <a:pPr>
              <a:lnSpc>
                <a:spcPct val="120000"/>
              </a:lnSpc>
            </a:pPr>
            <a:r>
              <a:rPr lang="en-GB"/>
              <a:t>tcur 			time (years) since last (re-)started ART  </a:t>
            </a:r>
          </a:p>
          <a:p>
            <a:pPr>
              <a:lnSpc>
                <a:spcPct val="120000"/>
              </a:lnSpc>
            </a:pPr>
            <a:r>
              <a:rPr lang="en-GB"/>
              <a:t>o_3tc (etc) 		currently on 3tc (amongst other art drugs)</a:t>
            </a:r>
          </a:p>
          <a:p>
            <a:pPr>
              <a:lnSpc>
                <a:spcPct val="120000"/>
              </a:lnSpc>
            </a:pPr>
            <a:r>
              <a:rPr lang="en-GB"/>
              <a:t>p_3tc (etc) 		previously taken 3tc</a:t>
            </a:r>
          </a:p>
          <a:p>
            <a:r>
              <a:rPr lang="en-GB"/>
              <a:t>adh			current adherence level (between 0 and 1)</a:t>
            </a: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3076537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339650"/>
          </a:xfrm>
          <a:prstGeom prst="rect">
            <a:avLst/>
          </a:prstGeom>
        </p:spPr>
        <p:txBody>
          <a:bodyPr wrap="square">
            <a:spAutoFit/>
          </a:bodyPr>
          <a:lstStyle/>
          <a:p>
            <a:r>
              <a:rPr lang="en-GB" sz="2100" b="1">
                <a:solidFill>
                  <a:schemeClr val="accent6"/>
                </a:solidFill>
              </a:rPr>
              <a:t>On antiretroviral therapy (art)</a:t>
            </a:r>
          </a:p>
          <a:p>
            <a:r>
              <a:rPr lang="en-GB" sz="2100" b="1"/>
              <a:t>Individual level variables</a:t>
            </a:r>
          </a:p>
          <a:p>
            <a:pPr>
              <a:lnSpc>
                <a:spcPct val="120000"/>
              </a:lnSpc>
            </a:pPr>
            <a:endParaRPr lang="en-GB"/>
          </a:p>
          <a:p>
            <a:pPr>
              <a:lnSpc>
                <a:spcPct val="120000"/>
              </a:lnSpc>
            </a:pPr>
            <a:r>
              <a:rPr lang="en-GB"/>
              <a:t>toffart 			for people off ART who were on previously, time since last stopped ART</a:t>
            </a:r>
          </a:p>
          <a:p>
            <a:pPr>
              <a:lnSpc>
                <a:spcPct val="120000"/>
              </a:lnSpc>
            </a:pPr>
            <a:r>
              <a:rPr lang="en-GB"/>
              <a:t>resumec 			indicates if cd4 has reached cmin after interruption and before toffart= 1 (ie 1 year)</a:t>
            </a:r>
          </a:p>
          <a:p>
            <a:pPr>
              <a:lnSpc>
                <a:spcPct val="120000"/>
              </a:lnSpc>
            </a:pPr>
            <a:r>
              <a:rPr lang="en-GB"/>
              <a:t>prointer			probability of interrupting art this period</a:t>
            </a:r>
          </a:p>
          <a:p>
            <a:pPr>
              <a:lnSpc>
                <a:spcPct val="120000"/>
              </a:lnSpc>
            </a:pPr>
            <a:r>
              <a:rPr lang="en-GB"/>
              <a:t>interrupt			interrupted art this period</a:t>
            </a:r>
          </a:p>
          <a:p>
            <a:pPr>
              <a:lnSpc>
                <a:spcPct val="120000"/>
              </a:lnSpc>
            </a:pPr>
            <a:r>
              <a:rPr lang="en-GB"/>
              <a:t>mr_3tc (etc)		for those off ART – 3tc used in most recent regimen </a:t>
            </a:r>
          </a:p>
          <a:p>
            <a:pPr>
              <a:lnSpc>
                <a:spcPct val="120000"/>
              </a:lnSpc>
            </a:pPr>
            <a:r>
              <a:rPr lang="en-GB"/>
              <a:t>tss_3tc (etc)		time since last stopping 3tc</a:t>
            </a:r>
          </a:p>
          <a:p>
            <a:pPr>
              <a:lnSpc>
                <a:spcPct val="120000"/>
              </a:lnSpc>
            </a:pPr>
            <a:r>
              <a:rPr lang="en-GB"/>
              <a:t>c_tox 			current toxicity (we also specific toxicities specific to drugs)</a:t>
            </a:r>
          </a:p>
          <a:p>
            <a:pPr>
              <a:lnSpc>
                <a:spcPct val="120000"/>
              </a:lnSpc>
            </a:pPr>
            <a:r>
              <a:rPr lang="en-GB"/>
              <a:t>t_ zdv (etc) 		previously stopped zdv due to toxicity  </a:t>
            </a:r>
          </a:p>
          <a:p>
            <a:pPr>
              <a:lnSpc>
                <a:spcPct val="120000"/>
              </a:lnSpc>
            </a:pPr>
            <a:r>
              <a:rPr lang="en-GB"/>
              <a:t>patient_cd4_rise_art	individual propensity for immune recovery given viral suppression</a:t>
            </a:r>
          </a:p>
          <a:p>
            <a:r>
              <a:rPr lang="en-GB"/>
              <a:t>	</a:t>
            </a: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4036711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3887218"/>
          </a:xfrm>
          <a:prstGeom prst="rect">
            <a:avLst/>
          </a:prstGeom>
        </p:spPr>
        <p:txBody>
          <a:bodyPr wrap="square">
            <a:spAutoFit/>
          </a:bodyPr>
          <a:lstStyle/>
          <a:p>
            <a:r>
              <a:rPr lang="en-GB" sz="2100" b="1">
                <a:solidFill>
                  <a:schemeClr val="accent6"/>
                </a:solidFill>
              </a:rPr>
              <a:t>On antiretroviral therapy (art)</a:t>
            </a:r>
          </a:p>
          <a:p>
            <a:r>
              <a:rPr lang="en-GB" sz="2100" b="1"/>
              <a:t>Individual level variables</a:t>
            </a:r>
          </a:p>
          <a:p>
            <a:pPr>
              <a:lnSpc>
                <a:spcPct val="120000"/>
              </a:lnSpc>
            </a:pPr>
            <a:endParaRPr lang="en-GB"/>
          </a:p>
          <a:p>
            <a:r>
              <a:rPr lang="en-GB"/>
              <a:t>drug toxicities considered:</a:t>
            </a:r>
          </a:p>
          <a:p>
            <a:endParaRPr lang="en-GB"/>
          </a:p>
          <a:p>
            <a:r>
              <a:rPr lang="en-GB"/>
              <a:t>lipodystrophy, peripheral neuropathy, cns toxicity, hepatitis, nausea, other toxicity, headache, lactic acidosis, anaemia,</a:t>
            </a:r>
          </a:p>
          <a:p>
            <a:r>
              <a:rPr lang="en-GB"/>
              <a:t>diarrhoea  nephrotoxicity  </a:t>
            </a:r>
          </a:p>
          <a:p>
            <a:endParaRPr lang="en-GB"/>
          </a:p>
          <a:p>
            <a:r>
              <a:rPr lang="en-GB"/>
              <a:t>c_lip   c_pen   c_ras   c_cns   c_hep   c_nau   c_otx   c_head   c_lac   c_ane   c_dia   c_neph   </a:t>
            </a:r>
          </a:p>
          <a:p>
            <a:endParaRPr lang="en-GB"/>
          </a:p>
          <a:p>
            <a:endParaRPr lang="en-GB"/>
          </a:p>
          <a:p>
            <a:r>
              <a:rPr lang="en-GB" sz="2100" b="1"/>
              <a:t>Population level variables</a:t>
            </a:r>
          </a:p>
          <a:p>
            <a:r>
              <a:rPr lang="en-GB"/>
              <a:t>sw_toxicity		people with drug toxicity on art can be switched to a different regimen	</a:t>
            </a: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32808790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062651"/>
          </a:xfrm>
          <a:prstGeom prst="rect">
            <a:avLst/>
          </a:prstGeom>
        </p:spPr>
        <p:txBody>
          <a:bodyPr wrap="square">
            <a:spAutoFit/>
          </a:bodyPr>
          <a:lstStyle/>
          <a:p>
            <a:r>
              <a:rPr lang="en-GB" sz="2100" b="1">
                <a:solidFill>
                  <a:schemeClr val="accent6"/>
                </a:solidFill>
              </a:rPr>
              <a:t>Drug resistance</a:t>
            </a:r>
          </a:p>
          <a:p>
            <a:r>
              <a:rPr lang="en-GB" sz="2100" b="1"/>
              <a:t>Individual level variables</a:t>
            </a:r>
          </a:p>
          <a:p>
            <a:r>
              <a:rPr lang="en-GB"/>
              <a:t>mutations modelled</a:t>
            </a:r>
          </a:p>
          <a:p>
            <a:endParaRPr lang="en-GB"/>
          </a:p>
          <a:p>
            <a:r>
              <a:rPr lang="en-GB"/>
              <a:t>for nrti drugs:  		c_rttams  (number of thymidine analogue mutations) c_rt184m   </a:t>
            </a:r>
            <a:r>
              <a:rPr lang="fr-FR"/>
              <a:t>c_rt151m  </a:t>
            </a:r>
            <a:r>
              <a:rPr lang="en-GB"/>
              <a:t>c_rt65m  </a:t>
            </a:r>
          </a:p>
          <a:p>
            <a:r>
              <a:rPr lang="en-GB"/>
              <a:t>protease: inhibitors	 	c_pr32m  c_pr33m  c_pr46m   c_pr47m  c_pr50vm  c_pr50lm   c_pr76m  c_pr82m c_pr84m 			c_pr88m 	c_pr90m</a:t>
            </a:r>
          </a:p>
          <a:p>
            <a:r>
              <a:rPr lang="en-GB"/>
              <a:t>for nnrti drugs:  		c_rt103m  </a:t>
            </a:r>
            <a:r>
              <a:rPr lang="fr-FR"/>
              <a:t>c_rt181m   </a:t>
            </a:r>
            <a:r>
              <a:rPr lang="en-GB"/>
              <a:t>c_rt190m  </a:t>
            </a:r>
          </a:p>
          <a:p>
            <a:r>
              <a:rPr lang="en-GB"/>
              <a:t>for integrase inhibitors:  	c_inpm   </a:t>
            </a:r>
            <a:r>
              <a:rPr lang="sv-SE"/>
              <a:t>c_insm</a:t>
            </a:r>
            <a:endParaRPr lang="en-GB"/>
          </a:p>
          <a:p>
            <a:endParaRPr lang="en-GB"/>
          </a:p>
          <a:p>
            <a:r>
              <a:rPr lang="en-GB"/>
              <a:t>newmut 			risk of resistance arising (and dominating)</a:t>
            </a:r>
          </a:p>
          <a:p>
            <a:r>
              <a:rPr lang="en-GB"/>
              <a:t>r_3tc (etc)		level of resistance to each drug - determined by presence of mutations </a:t>
            </a:r>
          </a:p>
          <a:p>
            <a:r>
              <a:rPr lang="en-GB"/>
              <a:t>c_ rt184m (etc) 		current resistance as majority virus</a:t>
            </a:r>
          </a:p>
          <a:p>
            <a:r>
              <a:rPr lang="en-GB"/>
              <a:t>e_ rt184m (etc) 		ever had mutation (whether in minority or majority virus)</a:t>
            </a: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285750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3647152"/>
          </a:xfrm>
          <a:prstGeom prst="rect">
            <a:avLst/>
          </a:prstGeom>
        </p:spPr>
        <p:txBody>
          <a:bodyPr wrap="square">
            <a:spAutoFit/>
          </a:bodyPr>
          <a:lstStyle/>
          <a:p>
            <a:r>
              <a:rPr lang="en-GB" sz="2100" b="1">
                <a:solidFill>
                  <a:schemeClr val="accent6"/>
                </a:solidFill>
              </a:rPr>
              <a:t>Drug resistance</a:t>
            </a:r>
          </a:p>
          <a:p>
            <a:r>
              <a:rPr lang="en-GB" sz="2100" b="1"/>
              <a:t>Individual level variables</a:t>
            </a:r>
          </a:p>
          <a:p>
            <a:r>
              <a:rPr lang="en-GB"/>
              <a:t>mutations modelled</a:t>
            </a:r>
          </a:p>
          <a:p>
            <a:endParaRPr lang="en-GB"/>
          </a:p>
          <a:p>
            <a:r>
              <a:rPr lang="en-GB"/>
              <a:t>c_totmut 			total current # mutations</a:t>
            </a:r>
          </a:p>
          <a:p>
            <a:r>
              <a:rPr lang="en-GB"/>
              <a:t>e_totmut 		total ever # mutations</a:t>
            </a:r>
          </a:p>
          <a:p>
            <a:r>
              <a:rPr lang="en-GB"/>
              <a:t>nn_res_pmtct		nnrti resistance developed as a result of single dose nevirapine for pmtct</a:t>
            </a:r>
          </a:p>
          <a:p>
            <a:endParaRPr lang="en-GB"/>
          </a:p>
          <a:p>
            <a:r>
              <a:rPr lang="en-GB"/>
              <a:t>nactive			the current total activity of the current regimen (sum of 1-r* for the drugs being taken)</a:t>
            </a:r>
          </a:p>
          <a:p>
            <a:endParaRPr lang="en-GB" sz="2100"/>
          </a:p>
          <a:p>
            <a:endParaRPr lang="en-GB" sz="2100"/>
          </a:p>
          <a:p>
            <a:endParaRPr lang="en-GB" sz="2100"/>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370471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Create the 100000 people who will be alive and aged 15+ at some point between 1989 </a:t>
            </a:r>
            <a:r>
              <a:rPr lang="en-GB" sz="1600">
                <a:solidFill>
                  <a:schemeClr val="tx1"/>
                </a:solidFill>
              </a:rPr>
              <a:t>and 50 years into the future.   Define </a:t>
            </a:r>
            <a:r>
              <a:rPr lang="en-GB" sz="1600" dirty="0">
                <a:solidFill>
                  <a:schemeClr val="tx1"/>
                </a:solidFill>
              </a:rPr>
              <a:t>fixed or initial values for each person individually</a:t>
            </a: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11" name="Rectangle 10">
            <a:extLst>
              <a:ext uri="{FF2B5EF4-FFF2-40B4-BE49-F238E27FC236}">
                <a16:creationId xmlns:a16="http://schemas.microsoft.com/office/drawing/2014/main" id="{421A56FA-8F26-4357-A805-DA3D8F4BA248}"/>
              </a:ext>
            </a:extLst>
          </p:cNvPr>
          <p:cNvSpPr/>
          <p:nvPr/>
        </p:nvSpPr>
        <p:spPr>
          <a:xfrm>
            <a:off x="1527045" y="1481411"/>
            <a:ext cx="10253472" cy="10177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Define the updated values of variables for each person for this current 3 month period. This uses previous values of variables for each individual and also the summary variables derived from the previous 3 month period in sections 4-7 below.   This part is the core of the model itself. This part of the code from now on is a macro which is called by the "update_r1" statements close to the end - the data set being read in at the start of this macro flips between r1 and r2.</a:t>
            </a:r>
          </a:p>
        </p:txBody>
      </p:sp>
      <p:sp>
        <p:nvSpPr>
          <p:cNvPr id="12" name="Rectangle 11">
            <a:extLst>
              <a:ext uri="{FF2B5EF4-FFF2-40B4-BE49-F238E27FC236}">
                <a16:creationId xmlns:a16="http://schemas.microsoft.com/office/drawing/2014/main" id="{9DD0C886-1B84-4B8E-AE01-B9E50EF6F400}"/>
              </a:ext>
            </a:extLst>
          </p:cNvPr>
          <p:cNvSpPr/>
          <p:nvPr/>
        </p:nvSpPr>
        <p:spPr>
          <a:xfrm>
            <a:off x="411479" y="1475254"/>
            <a:ext cx="960120" cy="10238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3</a:t>
            </a:r>
          </a:p>
        </p:txBody>
      </p:sp>
      <p:sp>
        <p:nvSpPr>
          <p:cNvPr id="13" name="Rectangle 12">
            <a:extLst>
              <a:ext uri="{FF2B5EF4-FFF2-40B4-BE49-F238E27FC236}">
                <a16:creationId xmlns:a16="http://schemas.microsoft.com/office/drawing/2014/main" id="{73787234-AAF8-477A-8004-3C8EAB7F3676}"/>
              </a:ext>
            </a:extLst>
          </p:cNvPr>
          <p:cNvSpPr/>
          <p:nvPr/>
        </p:nvSpPr>
        <p:spPr>
          <a:xfrm>
            <a:off x="1527045" y="2577642"/>
            <a:ext cx="10253471" cy="554162"/>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Derive values of additional variables for this 3 month period for </a:t>
            </a:r>
            <a:r>
              <a:rPr lang="en-GB" sz="1600">
                <a:solidFill>
                  <a:schemeClr val="tx1"/>
                </a:solidFill>
              </a:rPr>
              <a:t>each person. These are variables we want to save outputs for in the form of sums across individuals, either to analyse afterwards, or to feed back into the next 3 month period.</a:t>
            </a:r>
            <a:endParaRPr lang="en-GB" sz="1600" dirty="0">
              <a:solidFill>
                <a:schemeClr val="tx1"/>
              </a:solidFill>
            </a:endParaRPr>
          </a:p>
        </p:txBody>
      </p:sp>
      <p:sp>
        <p:nvSpPr>
          <p:cNvPr id="14" name="Rectangle 13">
            <a:extLst>
              <a:ext uri="{FF2B5EF4-FFF2-40B4-BE49-F238E27FC236}">
                <a16:creationId xmlns:a16="http://schemas.microsoft.com/office/drawing/2014/main" id="{9B026783-F7E6-409C-8D3C-2C7CD28695A4}"/>
              </a:ext>
            </a:extLst>
          </p:cNvPr>
          <p:cNvSpPr/>
          <p:nvPr/>
        </p:nvSpPr>
        <p:spPr>
          <a:xfrm>
            <a:off x="424729" y="2567384"/>
            <a:ext cx="946872" cy="564420"/>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4</a:t>
            </a:r>
          </a:p>
        </p:txBody>
      </p:sp>
      <p:sp>
        <p:nvSpPr>
          <p:cNvPr id="15" name="Rectangle 14">
            <a:extLst>
              <a:ext uri="{FF2B5EF4-FFF2-40B4-BE49-F238E27FC236}">
                <a16:creationId xmlns:a16="http://schemas.microsoft.com/office/drawing/2014/main" id="{55F1E138-0F48-499A-9747-E98FBA90359D}"/>
              </a:ext>
            </a:extLst>
          </p:cNvPr>
          <p:cNvSpPr/>
          <p:nvPr/>
        </p:nvSpPr>
        <p:spPr>
          <a:xfrm>
            <a:off x="1527045" y="3230020"/>
            <a:ext cx="102534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Using statements of the form s_varname + varname create sums across individuals of the variables we want to save outputs for, either to analyse afterwards, or to feed back into the next 3 month period.</a:t>
            </a:r>
            <a:endParaRPr lang="en-GB" sz="1600" dirty="0">
              <a:solidFill>
                <a:schemeClr val="tx1"/>
              </a:solidFill>
            </a:endParaRPr>
          </a:p>
        </p:txBody>
      </p:sp>
      <p:sp>
        <p:nvSpPr>
          <p:cNvPr id="16" name="Rectangle 15">
            <a:extLst>
              <a:ext uri="{FF2B5EF4-FFF2-40B4-BE49-F238E27FC236}">
                <a16:creationId xmlns:a16="http://schemas.microsoft.com/office/drawing/2014/main" id="{D1C2891E-2FB9-40A3-818B-D4F678969E3F}"/>
              </a:ext>
            </a:extLst>
          </p:cNvPr>
          <p:cNvSpPr/>
          <p:nvPr/>
        </p:nvSpPr>
        <p:spPr>
          <a:xfrm>
            <a:off x="424729" y="3210464"/>
            <a:ext cx="946872"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5</a:t>
            </a:r>
          </a:p>
        </p:txBody>
      </p:sp>
      <p:sp>
        <p:nvSpPr>
          <p:cNvPr id="17" name="Rectangle 16">
            <a:extLst>
              <a:ext uri="{FF2B5EF4-FFF2-40B4-BE49-F238E27FC236}">
                <a16:creationId xmlns:a16="http://schemas.microsoft.com/office/drawing/2014/main" id="{D0FA982C-519F-48CB-B3CC-31EB07A0802D}"/>
              </a:ext>
            </a:extLst>
          </p:cNvPr>
          <p:cNvSpPr/>
          <p:nvPr/>
        </p:nvSpPr>
        <p:spPr>
          <a:xfrm>
            <a:off x="1527046" y="3855928"/>
            <a:ext cx="10240225" cy="55416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Create a data set that contains the sums (over all living people, or otherwise) and derived variables based </a:t>
            </a:r>
            <a:r>
              <a:rPr lang="en-GB" sz="1600">
                <a:solidFill>
                  <a:schemeClr val="tx1"/>
                </a:solidFill>
              </a:rPr>
              <a:t>on these </a:t>
            </a:r>
            <a:r>
              <a:rPr lang="en-GB" sz="1600" dirty="0">
                <a:solidFill>
                  <a:schemeClr val="tx1"/>
                </a:solidFill>
              </a:rPr>
              <a:t>sums for any variables we want to </a:t>
            </a:r>
            <a:r>
              <a:rPr lang="en-GB" sz="1600">
                <a:solidFill>
                  <a:schemeClr val="tx1"/>
                </a:solidFill>
              </a:rPr>
              <a:t>save outputs for, </a:t>
            </a:r>
            <a:r>
              <a:rPr lang="en-GB" sz="1600" dirty="0">
                <a:solidFill>
                  <a:schemeClr val="tx1"/>
                </a:solidFill>
              </a:rPr>
              <a:t>either to </a:t>
            </a:r>
            <a:r>
              <a:rPr lang="en-GB" sz="1600">
                <a:solidFill>
                  <a:schemeClr val="tx1"/>
                </a:solidFill>
              </a:rPr>
              <a:t>analyse afterwards, </a:t>
            </a:r>
            <a:r>
              <a:rPr lang="en-GB" sz="1600" dirty="0">
                <a:solidFill>
                  <a:schemeClr val="tx1"/>
                </a:solidFill>
              </a:rPr>
              <a:t>or to feed back into the next 3 </a:t>
            </a:r>
            <a:r>
              <a:rPr lang="en-GB" sz="1600">
                <a:solidFill>
                  <a:schemeClr val="tx1"/>
                </a:solidFill>
              </a:rPr>
              <a:t>month period.</a:t>
            </a:r>
            <a:endParaRPr lang="en-GB" sz="1600" dirty="0">
              <a:solidFill>
                <a:schemeClr val="tx1"/>
              </a:solidFill>
            </a:endParaRPr>
          </a:p>
        </p:txBody>
      </p:sp>
      <p:sp>
        <p:nvSpPr>
          <p:cNvPr id="18" name="Rectangle 17">
            <a:extLst>
              <a:ext uri="{FF2B5EF4-FFF2-40B4-BE49-F238E27FC236}">
                <a16:creationId xmlns:a16="http://schemas.microsoft.com/office/drawing/2014/main" id="{BF163B21-6347-4222-8729-3E6E41900149}"/>
              </a:ext>
            </a:extLst>
          </p:cNvPr>
          <p:cNvSpPr/>
          <p:nvPr/>
        </p:nvSpPr>
        <p:spPr>
          <a:xfrm>
            <a:off x="424729" y="3843618"/>
            <a:ext cx="946872" cy="56647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6</a:t>
            </a:r>
          </a:p>
        </p:txBody>
      </p:sp>
      <p:sp>
        <p:nvSpPr>
          <p:cNvPr id="19" name="Rectangle 18">
            <a:extLst>
              <a:ext uri="{FF2B5EF4-FFF2-40B4-BE49-F238E27FC236}">
                <a16:creationId xmlns:a16="http://schemas.microsoft.com/office/drawing/2014/main" id="{1C997611-B617-484C-83DE-6D4070ED8DAD}"/>
              </a:ext>
            </a:extLst>
          </p:cNvPr>
          <p:cNvSpPr/>
          <p:nvPr/>
        </p:nvSpPr>
        <p:spPr>
          <a:xfrm>
            <a:off x="1527045" y="4499070"/>
            <a:ext cx="10253471"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Add the variable values for this 3 month period to the data set cum_l1 or cum_</a:t>
            </a:r>
            <a:r>
              <a:rPr lang="en-GB" sz="1600">
                <a:solidFill>
                  <a:schemeClr val="tx1"/>
                </a:solidFill>
              </a:rPr>
              <a:t>l2 (it </a:t>
            </a:r>
            <a:r>
              <a:rPr lang="en-GB" sz="1600" dirty="0">
                <a:solidFill>
                  <a:schemeClr val="tx1"/>
                </a:solidFill>
              </a:rPr>
              <a:t>flips </a:t>
            </a:r>
            <a:r>
              <a:rPr lang="en-GB" sz="1600">
                <a:solidFill>
                  <a:schemeClr val="tx1"/>
                </a:solidFill>
              </a:rPr>
              <a:t>between these names) </a:t>
            </a:r>
            <a:r>
              <a:rPr lang="en-GB" sz="1600" dirty="0">
                <a:solidFill>
                  <a:schemeClr val="tx1"/>
                </a:solidFill>
              </a:rPr>
              <a:t>- this is the data set of model outputs that we are building up to save at the </a:t>
            </a:r>
            <a:r>
              <a:rPr lang="en-GB" sz="1600">
                <a:solidFill>
                  <a:schemeClr val="tx1"/>
                </a:solidFill>
              </a:rPr>
              <a:t>end.    Update </a:t>
            </a:r>
            <a:r>
              <a:rPr lang="en-GB" sz="1600" dirty="0">
                <a:solidFill>
                  <a:schemeClr val="tx1"/>
                </a:solidFill>
              </a:rPr>
              <a:t>the data set of individual values of variables for each person from the 3 month period just completed by adding in the summary variable values </a:t>
            </a:r>
            <a:r>
              <a:rPr lang="en-GB" sz="1600">
                <a:solidFill>
                  <a:schemeClr val="tx1"/>
                </a:solidFill>
              </a:rPr>
              <a:t>from the </a:t>
            </a:r>
            <a:r>
              <a:rPr lang="en-GB" sz="1600" dirty="0">
                <a:solidFill>
                  <a:schemeClr val="tx1"/>
                </a:solidFill>
              </a:rPr>
              <a:t>current 3 month period</a:t>
            </a:r>
            <a:r>
              <a:rPr lang="en-GB" sz="1600">
                <a:solidFill>
                  <a:schemeClr val="tx1"/>
                </a:solidFill>
              </a:rPr>
              <a:t>.    Once the variables </a:t>
            </a:r>
            <a:r>
              <a:rPr lang="en-GB" sz="1600" dirty="0">
                <a:solidFill>
                  <a:schemeClr val="tx1"/>
                </a:solidFill>
              </a:rPr>
              <a:t>needed are saved (with different names, </a:t>
            </a:r>
            <a:r>
              <a:rPr lang="en-GB" sz="1600">
                <a:solidFill>
                  <a:schemeClr val="tx1"/>
                </a:solidFill>
              </a:rPr>
              <a:t>prefix ‘t’ instead of ‘s</a:t>
            </a:r>
            <a:r>
              <a:rPr lang="en-GB" sz="1600" dirty="0">
                <a:solidFill>
                  <a:schemeClr val="tx1"/>
                </a:solidFill>
              </a:rPr>
              <a:t>_’) and added to the main data set, drop all the sum variables as these can’t exist in order to execute section 5 in the next 3 month </a:t>
            </a:r>
            <a:r>
              <a:rPr lang="en-GB" sz="1600">
                <a:solidFill>
                  <a:schemeClr val="tx1"/>
                </a:solidFill>
              </a:rPr>
              <a:t>period.  The macro “update_r1” ends at the end of this section</a:t>
            </a:r>
            <a:endParaRPr lang="en-GB" sz="1600" dirty="0">
              <a:solidFill>
                <a:schemeClr val="tx1"/>
              </a:solidFill>
            </a:endParaRPr>
          </a:p>
        </p:txBody>
      </p:sp>
      <p:sp>
        <p:nvSpPr>
          <p:cNvPr id="20" name="Rectangle 19">
            <a:extLst>
              <a:ext uri="{FF2B5EF4-FFF2-40B4-BE49-F238E27FC236}">
                <a16:creationId xmlns:a16="http://schemas.microsoft.com/office/drawing/2014/main" id="{D5D7610F-25CC-42A8-B6C1-E48933E347B4}"/>
              </a:ext>
            </a:extLst>
          </p:cNvPr>
          <p:cNvSpPr/>
          <p:nvPr/>
        </p:nvSpPr>
        <p:spPr>
          <a:xfrm>
            <a:off x="424729" y="4499070"/>
            <a:ext cx="960119" cy="15399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7</a:t>
            </a:r>
          </a:p>
        </p:txBody>
      </p:sp>
      <p:sp>
        <p:nvSpPr>
          <p:cNvPr id="21" name="Rectangle 20">
            <a:extLst>
              <a:ext uri="{FF2B5EF4-FFF2-40B4-BE49-F238E27FC236}">
                <a16:creationId xmlns:a16="http://schemas.microsoft.com/office/drawing/2014/main" id="{FB67DEC1-0AFF-4703-8B27-BFA9D369F428}"/>
              </a:ext>
            </a:extLst>
          </p:cNvPr>
          <p:cNvSpPr/>
          <p:nvPr/>
        </p:nvSpPr>
        <p:spPr>
          <a:xfrm>
            <a:off x="1527045" y="6092268"/>
            <a:ext cx="10253470" cy="333908"/>
          </a:xfrm>
          <a:prstGeom prst="rect">
            <a:avLst/>
          </a:prstGeom>
          <a:solidFill>
            <a:srgbClr val="F397C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Run the macro 3 month period by 3 month period (one row of update_r1 statements per 3 months)</a:t>
            </a:r>
          </a:p>
        </p:txBody>
      </p:sp>
      <p:sp>
        <p:nvSpPr>
          <p:cNvPr id="22" name="Rectangle 21">
            <a:extLst>
              <a:ext uri="{FF2B5EF4-FFF2-40B4-BE49-F238E27FC236}">
                <a16:creationId xmlns:a16="http://schemas.microsoft.com/office/drawing/2014/main" id="{1D98899D-D58E-4034-A683-8B6EA1F22267}"/>
              </a:ext>
            </a:extLst>
          </p:cNvPr>
          <p:cNvSpPr/>
          <p:nvPr/>
        </p:nvSpPr>
        <p:spPr>
          <a:xfrm>
            <a:off x="424729" y="6092268"/>
            <a:ext cx="960119" cy="333908"/>
          </a:xfrm>
          <a:prstGeom prst="rect">
            <a:avLst/>
          </a:prstGeom>
          <a:solidFill>
            <a:srgbClr val="F397C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8</a:t>
            </a:r>
          </a:p>
        </p:txBody>
      </p:sp>
      <p:sp>
        <p:nvSpPr>
          <p:cNvPr id="23" name="Rectangle 22">
            <a:extLst>
              <a:ext uri="{FF2B5EF4-FFF2-40B4-BE49-F238E27FC236}">
                <a16:creationId xmlns:a16="http://schemas.microsoft.com/office/drawing/2014/main" id="{5F5CA4F4-E4CA-4686-AC9B-65C959F86F11}"/>
              </a:ext>
            </a:extLst>
          </p:cNvPr>
          <p:cNvSpPr/>
          <p:nvPr/>
        </p:nvSpPr>
        <p:spPr>
          <a:xfrm>
            <a:off x="1527044" y="6479407"/>
            <a:ext cx="10253471" cy="333909"/>
          </a:xfrm>
          <a:prstGeom prst="rect">
            <a:avLst/>
          </a:prstGeom>
          <a:solidFill>
            <a:srgbClr val="FDFC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Write the data set of accumulated outputs from each 3 month period to an external file</a:t>
            </a:r>
          </a:p>
        </p:txBody>
      </p:sp>
      <p:sp>
        <p:nvSpPr>
          <p:cNvPr id="24" name="Rectangle 23">
            <a:extLst>
              <a:ext uri="{FF2B5EF4-FFF2-40B4-BE49-F238E27FC236}">
                <a16:creationId xmlns:a16="http://schemas.microsoft.com/office/drawing/2014/main" id="{AE81D9E0-7960-42E4-9EB9-31DEE1A41A87}"/>
              </a:ext>
            </a:extLst>
          </p:cNvPr>
          <p:cNvSpPr/>
          <p:nvPr/>
        </p:nvSpPr>
        <p:spPr>
          <a:xfrm>
            <a:off x="424729" y="6479407"/>
            <a:ext cx="946870" cy="333909"/>
          </a:xfrm>
          <a:prstGeom prst="rect">
            <a:avLst/>
          </a:prstGeom>
          <a:solidFill>
            <a:srgbClr val="FDFC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9</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10771603" cy="430887"/>
          </a:xfrm>
          <a:prstGeom prst="rect">
            <a:avLst/>
          </a:prstGeom>
          <a:noFill/>
        </p:spPr>
        <p:txBody>
          <a:bodyPr wrap="none" rtlCol="0">
            <a:spAutoFit/>
          </a:bodyPr>
          <a:lstStyle/>
          <a:p>
            <a:r>
              <a:rPr lang="en-GB" sz="2200" b="1"/>
              <a:t>Overview of hiv_synthesis.sas (search in model program for “SECTION” to see start of each)</a:t>
            </a:r>
          </a:p>
        </p:txBody>
      </p:sp>
    </p:spTree>
    <p:extLst>
      <p:ext uri="{BB962C8B-B14F-4D97-AF65-F5344CB8AC3E}">
        <p14:creationId xmlns:p14="http://schemas.microsoft.com/office/powerpoint/2010/main" val="36370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3508653"/>
          </a:xfrm>
          <a:prstGeom prst="rect">
            <a:avLst/>
          </a:prstGeom>
        </p:spPr>
        <p:txBody>
          <a:bodyPr wrap="square">
            <a:spAutoFit/>
          </a:bodyPr>
          <a:lstStyle/>
          <a:p>
            <a:r>
              <a:rPr lang="en-GB" sz="2100" b="1">
                <a:solidFill>
                  <a:schemeClr val="accent6"/>
                </a:solidFill>
              </a:rPr>
              <a:t>Monitoring and treatment failure </a:t>
            </a:r>
          </a:p>
          <a:p>
            <a:r>
              <a:rPr lang="en-GB" sz="2100" b="1"/>
              <a:t>Individual level variables</a:t>
            </a:r>
          </a:p>
          <a:p>
            <a:endParaRPr lang="en-GB"/>
          </a:p>
          <a:p>
            <a:r>
              <a:rPr lang="en-GB"/>
              <a:t>vm 			viral load level as measured</a:t>
            </a:r>
          </a:p>
          <a:p>
            <a:r>
              <a:rPr lang="en-GB"/>
              <a:t>value_last_cm		last measured value of cd4 count</a:t>
            </a:r>
          </a:p>
          <a:p>
            <a:r>
              <a:rPr lang="en-GB"/>
              <a:t>value_last_vm		value of last viral load measure</a:t>
            </a:r>
          </a:p>
          <a:p>
            <a:r>
              <a:rPr lang="en-GB"/>
              <a:t>time_since_last_vm	time since last vl measure</a:t>
            </a:r>
          </a:p>
          <a:p>
            <a:r>
              <a:rPr lang="en-GB"/>
              <a:t>sv			person is within one year of last vl measure and this was &lt; 1000 copies/mL</a:t>
            </a:r>
          </a:p>
          <a:p>
            <a:endParaRPr lang="en-GB"/>
          </a:p>
          <a:p>
            <a:r>
              <a:rPr lang="en-GB"/>
              <a:t>cm			cd4 count as measured</a:t>
            </a:r>
          </a:p>
          <a:p>
            <a:r>
              <a:rPr lang="en-GB"/>
              <a:t>measured_cd4art		measured value of cd4 at start of art (if cd4 was measured)</a:t>
            </a:r>
          </a:p>
          <a:p>
            <a:pPr lvl="0"/>
            <a:endParaRPr lang="en-GB">
              <a:solidFill>
                <a:prstClr val="black"/>
              </a:solidFill>
            </a:endParaRP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21985271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3508653"/>
          </a:xfrm>
          <a:prstGeom prst="rect">
            <a:avLst/>
          </a:prstGeom>
        </p:spPr>
        <p:txBody>
          <a:bodyPr wrap="square">
            <a:spAutoFit/>
          </a:bodyPr>
          <a:lstStyle/>
          <a:p>
            <a:r>
              <a:rPr lang="en-GB" sz="2100" b="1">
                <a:solidFill>
                  <a:schemeClr val="accent6"/>
                </a:solidFill>
              </a:rPr>
              <a:t>Monitoring and treatment failure </a:t>
            </a:r>
          </a:p>
          <a:p>
            <a:r>
              <a:rPr lang="en-GB" sz="2100" b="1"/>
              <a:t>Individual level variables</a:t>
            </a:r>
          </a:p>
          <a:p>
            <a:endParaRPr lang="en-GB"/>
          </a:p>
          <a:p>
            <a:r>
              <a:rPr lang="en-GB"/>
              <a:t>linefail 			number of lines of therapy failed (0, 2 or 2) this is regimen failure however defined, based </a:t>
            </a:r>
          </a:p>
          <a:p>
            <a:r>
              <a:rPr lang="en-GB"/>
              <a:t>			on monitoring approach (for viral load monitoring it is two consecutive viral load values</a:t>
            </a:r>
          </a:p>
          <a:p>
            <a:r>
              <a:rPr lang="en-GB"/>
              <a:t>			&gt; 1000 copies/mL)	</a:t>
            </a:r>
          </a:p>
          <a:p>
            <a:endParaRPr lang="en-GB"/>
          </a:p>
          <a:p>
            <a:r>
              <a:rPr lang="en-GB"/>
              <a:t>artline			for people on art, the line of art the person is currently on </a:t>
            </a:r>
          </a:p>
          <a:p>
            <a:r>
              <a:rPr lang="en-GB"/>
              <a:t>f_3tc (etc)		previous virological failure of a regimen containing 3tc</a:t>
            </a:r>
          </a:p>
          <a:p>
            <a:endParaRPr lang="en-GB"/>
          </a:p>
          <a:p>
            <a:pPr lvl="0"/>
            <a:endParaRPr lang="en-GB">
              <a:solidFill>
                <a:prstClr val="black"/>
              </a:solidFill>
            </a:endParaRPr>
          </a:p>
          <a:p>
            <a:pPr lvl="0"/>
            <a:endParaRPr lang="en-GB">
              <a:solidFill>
                <a:prstClr val="black"/>
              </a:solidFill>
            </a:endParaRP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33037210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062651"/>
          </a:xfrm>
          <a:prstGeom prst="rect">
            <a:avLst/>
          </a:prstGeom>
        </p:spPr>
        <p:txBody>
          <a:bodyPr wrap="square">
            <a:spAutoFit/>
          </a:bodyPr>
          <a:lstStyle/>
          <a:p>
            <a:r>
              <a:rPr lang="en-GB" sz="2100" b="1">
                <a:solidFill>
                  <a:schemeClr val="accent6"/>
                </a:solidFill>
              </a:rPr>
              <a:t>Monitoring and treatment failure </a:t>
            </a:r>
          </a:p>
          <a:p>
            <a:r>
              <a:rPr lang="en-GB" sz="2100" b="1"/>
              <a:t>Individual level variables</a:t>
            </a:r>
          </a:p>
          <a:p>
            <a:endParaRPr lang="en-GB"/>
          </a:p>
          <a:p>
            <a:r>
              <a:rPr lang="en-GB"/>
              <a:t>date_v_alert		date of initial measured viral load &gt; 1000.</a:t>
            </a:r>
          </a:p>
          <a:p>
            <a:endParaRPr lang="en-GB"/>
          </a:p>
          <a:p>
            <a:pPr lvl="0"/>
            <a:r>
              <a:rPr lang="en-GB"/>
              <a:t>v_alert_perm_incr_adh	whether a viral load measured &gt; 1000 (and subsequent adherence counselling) leads</a:t>
            </a:r>
          </a:p>
          <a:p>
            <a:pPr lvl="0"/>
            <a:r>
              <a:rPr lang="en-GB"/>
              <a:t>			to permament increase in adhav. (see adherence variables defined in section 2)</a:t>
            </a:r>
          </a:p>
          <a:p>
            <a:pPr lvl="0"/>
            <a:endParaRPr lang="en-GB"/>
          </a:p>
          <a:p>
            <a:pPr lvl="0"/>
            <a:r>
              <a:rPr lang="en-GB"/>
              <a:t>time_since_last_vm	time since last measured viral load</a:t>
            </a:r>
          </a:p>
          <a:p>
            <a:pPr lvl="0"/>
            <a:r>
              <a:rPr lang="en-GB"/>
              <a:t>date_conf_vl_measure_done	date confirmed vl measure done</a:t>
            </a:r>
          </a:p>
          <a:p>
            <a:pPr lvl="0"/>
            <a:r>
              <a:rPr lang="en-GB"/>
              <a:t>date_last_vm_attempt	date last viral load measurement attempt (there is a probability of below 1 that vl is </a:t>
            </a:r>
          </a:p>
          <a:p>
            <a:pPr lvl="0"/>
            <a:r>
              <a:rPr lang="en-GB"/>
              <a:t>			measured as scheduled)</a:t>
            </a:r>
          </a:p>
          <a:p>
            <a:pPr lvl="0"/>
            <a:r>
              <a:rPr lang="en-GB"/>
              <a:t>min_time_repeat_vm	minimum time period for a repeat in viral load measure to confirm	</a:t>
            </a:r>
            <a:endParaRPr lang="en-GB">
              <a:solidFill>
                <a:prstClr val="black"/>
              </a:solidFill>
            </a:endParaRPr>
          </a:p>
          <a:p>
            <a:pPr lvl="0"/>
            <a:r>
              <a:rPr lang="en-GB"/>
              <a:t>date_vl_switch_eval	date of vl testing done as part of evaluation of whether switch in regimen needed	</a:t>
            </a:r>
            <a:endParaRPr lang="en-GB">
              <a:solidFill>
                <a:prstClr val="black"/>
              </a:solidFill>
            </a:endParaRP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23252828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339650"/>
          </a:xfrm>
          <a:prstGeom prst="rect">
            <a:avLst/>
          </a:prstGeom>
        </p:spPr>
        <p:txBody>
          <a:bodyPr wrap="square">
            <a:spAutoFit/>
          </a:bodyPr>
          <a:lstStyle/>
          <a:p>
            <a:r>
              <a:rPr lang="en-GB" sz="2100" b="1">
                <a:solidFill>
                  <a:schemeClr val="accent6"/>
                </a:solidFill>
              </a:rPr>
              <a:t>Monitoring and treatment failure </a:t>
            </a:r>
          </a:p>
          <a:p>
            <a:pPr lvl="0"/>
            <a:r>
              <a:rPr lang="en-GB" sz="2100" b="1">
                <a:solidFill>
                  <a:prstClr val="black"/>
                </a:solidFill>
              </a:rPr>
              <a:t>Population level variables</a:t>
            </a:r>
          </a:p>
          <a:p>
            <a:pPr lvl="0"/>
            <a:endParaRPr lang="en-GB"/>
          </a:p>
          <a:p>
            <a:pPr lvl="0"/>
            <a:r>
              <a:rPr lang="en-GB"/>
              <a:t>hiv_monitoring_strategy	for a person under care who has not started art the strategy for monitoring to decide on 				start of art (this is </a:t>
            </a:r>
            <a:r>
              <a:rPr lang="en-GB">
                <a:solidFill>
                  <a:prstClr val="black"/>
                </a:solidFill>
              </a:rPr>
              <a:t>relavent for past years before all people with hiv were started on art)</a:t>
            </a:r>
          </a:p>
          <a:p>
            <a:r>
              <a:rPr lang="en-GB">
                <a:solidFill>
                  <a:prstClr val="black"/>
                </a:solidFill>
              </a:rPr>
              <a:t>			(</a:t>
            </a:r>
            <a:r>
              <a:rPr lang="en-GB"/>
              <a:t>1: presence of tb or who4; cd4 6 monthly + presence of tb or who4)</a:t>
            </a:r>
            <a:endParaRPr lang="en-GB">
              <a:solidFill>
                <a:prstClr val="black"/>
              </a:solidFill>
            </a:endParaRPr>
          </a:p>
          <a:p>
            <a:pPr lvl="0"/>
            <a:endParaRPr lang="en-GB">
              <a:solidFill>
                <a:prstClr val="black"/>
              </a:solidFill>
            </a:endParaRPr>
          </a:p>
          <a:p>
            <a:pPr lvl="0"/>
            <a:r>
              <a:rPr lang="en-GB">
                <a:solidFill>
                  <a:prstClr val="black"/>
                </a:solidFill>
              </a:rPr>
              <a:t>art_initiation_strategy	the strategy for deciding whether a person with hiv should start art (guidelines have</a:t>
            </a:r>
          </a:p>
          <a:p>
            <a:pPr lvl="0"/>
            <a:r>
              <a:rPr lang="en-GB">
                <a:solidFill>
                  <a:prstClr val="black"/>
                </a:solidFill>
              </a:rPr>
              <a:t>			changed over time)</a:t>
            </a:r>
          </a:p>
          <a:p>
            <a:r>
              <a:rPr lang="en-GB">
                <a:solidFill>
                  <a:prstClr val="black"/>
                </a:solidFill>
              </a:rPr>
              <a:t>			(</a:t>
            </a:r>
            <a:r>
              <a:rPr lang="en-GB"/>
              <a:t>2:  all with tb or who4; 3: all with hiv diagnosed; 4: cd4 &lt; 200 or who4; 9: cd4&lt;350 + ART 			immediately to pregnant women; 10: cd4&lt;500 + ART immediately to pregnant women)</a:t>
            </a:r>
            <a:endParaRPr lang="en-GB">
              <a:solidFill>
                <a:prstClr val="black"/>
              </a:solidFill>
            </a:endParaRPr>
          </a:p>
          <a:p>
            <a:pPr lvl="0"/>
            <a:endParaRPr lang="en-GB">
              <a:solidFill>
                <a:prstClr val="black"/>
              </a:solidFill>
            </a:endParaRPr>
          </a:p>
          <a:p>
            <a:pPr lvl="0"/>
            <a:endParaRPr lang="en-GB">
              <a:solidFill>
                <a:prstClr val="black"/>
              </a:solidFill>
            </a:endParaRPr>
          </a:p>
          <a:p>
            <a:pPr lvl="0"/>
            <a:r>
              <a:rPr lang="en-GB">
                <a:solidFill>
                  <a:prstClr val="black"/>
                </a:solidFill>
              </a:rPr>
              <a:t>art_monitoring_strategy	the strategy for monitoring people on art (current who standard is measurement of viral</a:t>
            </a:r>
          </a:p>
          <a:p>
            <a:pPr lvl="0"/>
            <a:r>
              <a:rPr lang="en-GB">
                <a:solidFill>
                  <a:prstClr val="black"/>
                </a:solidFill>
              </a:rPr>
              <a:t>			load at 6 months, 1 year and annually – this is art_monitoring_strategy=150)</a:t>
            </a:r>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42478730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4616648"/>
          </a:xfrm>
          <a:prstGeom prst="rect">
            <a:avLst/>
          </a:prstGeom>
        </p:spPr>
        <p:txBody>
          <a:bodyPr wrap="square">
            <a:spAutoFit/>
          </a:bodyPr>
          <a:lstStyle/>
          <a:p>
            <a:r>
              <a:rPr lang="en-GB" sz="2100" b="1">
                <a:solidFill>
                  <a:schemeClr val="accent6"/>
                </a:solidFill>
              </a:rPr>
              <a:t>OI prophylaxis </a:t>
            </a:r>
          </a:p>
          <a:p>
            <a:r>
              <a:rPr lang="en-GB" sz="2100" b="1"/>
              <a:t>Individual level variables</a:t>
            </a:r>
          </a:p>
          <a:p>
            <a:endParaRPr lang="en-GB"/>
          </a:p>
          <a:p>
            <a:r>
              <a:rPr lang="en-GB"/>
              <a:t>pcp_p		whether the person is currently on pcp prophylaxis</a:t>
            </a:r>
          </a:p>
          <a:p>
            <a:r>
              <a:rPr lang="en-GB"/>
              <a:t>tb_proph		whether the person is currently on tb preventative treatment</a:t>
            </a:r>
          </a:p>
          <a:p>
            <a:r>
              <a:rPr lang="en-GB"/>
              <a:t>crypm_proph	whether the person is currently on prophylaxis / pre-emptive therapy for crypm</a:t>
            </a:r>
          </a:p>
          <a:p>
            <a:r>
              <a:rPr lang="en-GB"/>
              <a:t>sbi_proph	whether the person is currently on prophylaxis / pre-emptive therapy for serious bacterial infection</a:t>
            </a:r>
          </a:p>
          <a:p>
            <a:r>
              <a:rPr lang="en-GB"/>
              <a:t>	</a:t>
            </a:r>
          </a:p>
          <a:p>
            <a:r>
              <a:rPr lang="en-GB"/>
              <a:t>tblam_measured_this_per</a:t>
            </a:r>
          </a:p>
          <a:p>
            <a:r>
              <a:rPr lang="en-GB"/>
              <a:t>		whether tb lam measured this period</a:t>
            </a:r>
          </a:p>
          <a:p>
            <a:r>
              <a:rPr lang="en-GB"/>
              <a:t>tb_diag_e	for people with tb whether this was diagnosed early	</a:t>
            </a:r>
          </a:p>
          <a:p>
            <a:r>
              <a:rPr lang="en-GB"/>
              <a:t>crag_measured_this_per</a:t>
            </a:r>
          </a:p>
          <a:p>
            <a:r>
              <a:rPr lang="en-GB"/>
              <a:t>		whether cr ag measured this period</a:t>
            </a:r>
          </a:p>
          <a:p>
            <a:r>
              <a:rPr lang="en-GB"/>
              <a:t>crypm_diag_e	for people with crypm whether this was diagnosed early</a:t>
            </a:r>
          </a:p>
          <a:p>
            <a:r>
              <a:rPr lang="en-GB"/>
              <a:t>sbi_diag_e	for people with sbi whether this was diagnosed early 	</a:t>
            </a:r>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18532115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3508653"/>
          </a:xfrm>
          <a:prstGeom prst="rect">
            <a:avLst/>
          </a:prstGeom>
        </p:spPr>
        <p:txBody>
          <a:bodyPr wrap="square">
            <a:spAutoFit/>
          </a:bodyPr>
          <a:lstStyle/>
          <a:p>
            <a:r>
              <a:rPr lang="en-GB" sz="2100" b="1">
                <a:solidFill>
                  <a:schemeClr val="accent6"/>
                </a:solidFill>
              </a:rPr>
              <a:t>Death in people with hiv</a:t>
            </a:r>
          </a:p>
          <a:p>
            <a:r>
              <a:rPr lang="en-GB" sz="2100" b="1"/>
              <a:t>Individual level variables</a:t>
            </a:r>
          </a:p>
          <a:p>
            <a:endParaRPr lang="en-GB"/>
          </a:p>
          <a:p>
            <a:pPr>
              <a:lnSpc>
                <a:spcPct val="120000"/>
              </a:lnSpc>
            </a:pPr>
            <a:r>
              <a:rPr lang="en-GB"/>
              <a:t>hiv_death_rate	risk of death from hiv this period</a:t>
            </a:r>
          </a:p>
          <a:p>
            <a:pPr>
              <a:lnSpc>
                <a:spcPct val="120000"/>
              </a:lnSpc>
            </a:pPr>
            <a:r>
              <a:rPr lang="en-GB"/>
              <a:t>ac_death_rate	risk of death from non-hiv causes</a:t>
            </a:r>
          </a:p>
          <a:p>
            <a:pPr>
              <a:lnSpc>
                <a:spcPct val="120000"/>
              </a:lnSpc>
            </a:pPr>
            <a:r>
              <a:rPr lang="en-GB"/>
              <a:t>dcause		cause if death (1 hiv/aids  2 other  3 covid  4 cvd)</a:t>
            </a:r>
          </a:p>
          <a:p>
            <a:pPr>
              <a:lnSpc>
                <a:spcPct val="120000"/>
              </a:lnSpc>
            </a:pPr>
            <a:r>
              <a:rPr lang="en-GB"/>
              <a:t>dead		individual died in this period</a:t>
            </a:r>
          </a:p>
          <a:p>
            <a:pPr>
              <a:lnSpc>
                <a:spcPct val="120000"/>
              </a:lnSpc>
            </a:pPr>
            <a:r>
              <a:rPr lang="en-GB"/>
              <a:t>death		date of death</a:t>
            </a:r>
          </a:p>
          <a:p>
            <a:endParaRPr lang="en-GB"/>
          </a:p>
          <a:p>
            <a:endParaRPr lang="en-GB"/>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2117887" cy="461665"/>
          </a:xfrm>
          <a:prstGeom prst="rect">
            <a:avLst/>
          </a:prstGeom>
          <a:noFill/>
        </p:spPr>
        <p:txBody>
          <a:bodyPr wrap="none" rtlCol="0">
            <a:spAutoFit/>
          </a:bodyPr>
          <a:lstStyle/>
          <a:p>
            <a:r>
              <a:rPr lang="en-GB" sz="2400" b="1"/>
              <a:t>Section_3_HIV</a:t>
            </a:r>
          </a:p>
        </p:txBody>
      </p:sp>
    </p:spTree>
    <p:extLst>
      <p:ext uri="{BB962C8B-B14F-4D97-AF65-F5344CB8AC3E}">
        <p14:creationId xmlns:p14="http://schemas.microsoft.com/office/powerpoint/2010/main" val="14683924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11235" y="2101334"/>
            <a:ext cx="11499765" cy="1708160"/>
          </a:xfrm>
          <a:prstGeom prst="rect">
            <a:avLst/>
          </a:prstGeom>
        </p:spPr>
        <p:txBody>
          <a:bodyPr wrap="square">
            <a:spAutoFit/>
          </a:bodyPr>
          <a:lstStyle/>
          <a:p>
            <a:endParaRPr lang="en-GB" sz="2100" b="1">
              <a:solidFill>
                <a:schemeClr val="accent6"/>
              </a:solidFill>
            </a:endParaRPr>
          </a:p>
          <a:p>
            <a:endParaRPr lang="en-GB" sz="2100" b="1">
              <a:solidFill>
                <a:schemeClr val="accent6"/>
              </a:solidFill>
            </a:endParaRPr>
          </a:p>
          <a:p>
            <a:r>
              <a:rPr lang="en-GB" sz="2400" b="1"/>
              <a:t>We return here to section 3B – run for all 15+ year olds, hiv positive and negative</a:t>
            </a:r>
          </a:p>
          <a:p>
            <a:endParaRPr lang="en-GB" sz="2100" b="1">
              <a:solidFill>
                <a:schemeClr val="accent6"/>
              </a:solidFill>
            </a:endParaRPr>
          </a:p>
          <a:p>
            <a:endParaRPr lang="en-GB" b="1"/>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1524776" cy="461665"/>
          </a:xfrm>
          <a:prstGeom prst="rect">
            <a:avLst/>
          </a:prstGeom>
          <a:noFill/>
        </p:spPr>
        <p:txBody>
          <a:bodyPr wrap="none" rtlCol="0">
            <a:spAutoFit/>
          </a:bodyPr>
          <a:lstStyle/>
          <a:p>
            <a:r>
              <a:rPr lang="en-GB" sz="2400" b="1"/>
              <a:t>Section 3B</a:t>
            </a:r>
          </a:p>
        </p:txBody>
      </p:sp>
    </p:spTree>
    <p:extLst>
      <p:ext uri="{BB962C8B-B14F-4D97-AF65-F5344CB8AC3E}">
        <p14:creationId xmlns:p14="http://schemas.microsoft.com/office/powerpoint/2010/main" val="28938487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5724644"/>
          </a:xfrm>
          <a:prstGeom prst="rect">
            <a:avLst/>
          </a:prstGeom>
        </p:spPr>
        <p:txBody>
          <a:bodyPr wrap="square">
            <a:spAutoFit/>
          </a:bodyPr>
          <a:lstStyle/>
          <a:p>
            <a:r>
              <a:rPr lang="en-GB" sz="2100" b="1">
                <a:solidFill>
                  <a:schemeClr val="accent6"/>
                </a:solidFill>
              </a:rPr>
              <a:t>Costs incurred this period </a:t>
            </a:r>
          </a:p>
          <a:p>
            <a:r>
              <a:rPr lang="en-GB" sz="2100" b="1"/>
              <a:t>Individual level variables</a:t>
            </a:r>
          </a:p>
          <a:p>
            <a:endParaRPr lang="en-GB"/>
          </a:p>
          <a:p>
            <a:r>
              <a:rPr lang="en-GB"/>
              <a:t>cost_3tc (etc)		cost this 3 month period of 3tc (if on 3tc)</a:t>
            </a:r>
          </a:p>
          <a:p>
            <a:r>
              <a:rPr lang="en-GB"/>
              <a:t>cost_switch_lin		the cost involved with instigating a switch from 1</a:t>
            </a:r>
            <a:r>
              <a:rPr lang="en-GB" baseline="30000"/>
              <a:t>st</a:t>
            </a:r>
            <a:r>
              <a:rPr lang="en-GB"/>
              <a:t> to 2</a:t>
            </a:r>
            <a:r>
              <a:rPr lang="en-GB" baseline="30000"/>
              <a:t>nd</a:t>
            </a:r>
            <a:r>
              <a:rPr lang="en-GB"/>
              <a:t> line art</a:t>
            </a:r>
          </a:p>
          <a:p>
            <a:r>
              <a:rPr lang="en-GB"/>
              <a:t>adc_cost			cost associated with caring for a person with a who stage 4 condition</a:t>
            </a:r>
          </a:p>
          <a:p>
            <a:r>
              <a:rPr lang="en-GB"/>
              <a:t>tb_cost			cost associated with caring for a person with tb	</a:t>
            </a:r>
          </a:p>
          <a:p>
            <a:r>
              <a:rPr lang="en-GB"/>
              <a:t>vis_cost			cost in the period associated with a person being engaged in clinical care</a:t>
            </a:r>
          </a:p>
          <a:p>
            <a:r>
              <a:rPr lang="en-GB"/>
              <a:t>cd4_cost			cost of a cd4 count</a:t>
            </a:r>
          </a:p>
          <a:p>
            <a:r>
              <a:rPr lang="en-GB"/>
              <a:t>vl_cost			cost of a viral load test</a:t>
            </a:r>
          </a:p>
          <a:p>
            <a:r>
              <a:rPr lang="en-GB"/>
              <a:t>cost_prep		cost of prep drug this period if on prep</a:t>
            </a:r>
          </a:p>
          <a:p>
            <a:r>
              <a:rPr lang="en-GB"/>
              <a:t>cost_hypert_vis		cost of a visit for hypertension</a:t>
            </a:r>
          </a:p>
          <a:p>
            <a:r>
              <a:rPr lang="en-GB"/>
              <a:t>cost_circ			cost of a vmmc</a:t>
            </a:r>
          </a:p>
          <a:p>
            <a:r>
              <a:rPr lang="en-GB"/>
              <a:t>cost_sw_program		cost per period of engagement in a sex worker program</a:t>
            </a:r>
          </a:p>
          <a:p>
            <a:r>
              <a:rPr lang="en-GB"/>
              <a:t>cost_prep_visit		cost of a visit for prep</a:t>
            </a:r>
          </a:p>
          <a:p>
            <a:r>
              <a:rPr lang="en-GB"/>
              <a:t>cost_test			cost of an hiv test (can vary by type of testing program)</a:t>
            </a:r>
          </a:p>
          <a:p>
            <a:endParaRPr lang="en-GB"/>
          </a:p>
          <a:p>
            <a:endParaRPr lang="en-GB"/>
          </a:p>
          <a:p>
            <a:endParaRPr lang="en-GB"/>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1609736" cy="461665"/>
          </a:xfrm>
          <a:prstGeom prst="rect">
            <a:avLst/>
          </a:prstGeom>
          <a:noFill/>
        </p:spPr>
        <p:txBody>
          <a:bodyPr wrap="none" rtlCol="0">
            <a:spAutoFit/>
          </a:bodyPr>
          <a:lstStyle/>
          <a:p>
            <a:r>
              <a:rPr lang="en-GB" sz="2400" b="1"/>
              <a:t>Section_3B</a:t>
            </a:r>
          </a:p>
        </p:txBody>
      </p:sp>
    </p:spTree>
    <p:extLst>
      <p:ext uri="{BB962C8B-B14F-4D97-AF65-F5344CB8AC3E}">
        <p14:creationId xmlns:p14="http://schemas.microsoft.com/office/powerpoint/2010/main" val="17147861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3287054"/>
          </a:xfrm>
          <a:prstGeom prst="rect">
            <a:avLst/>
          </a:prstGeom>
        </p:spPr>
        <p:txBody>
          <a:bodyPr wrap="square">
            <a:spAutoFit/>
          </a:bodyPr>
          <a:lstStyle/>
          <a:p>
            <a:r>
              <a:rPr lang="en-GB" sz="2100" b="1">
                <a:solidFill>
                  <a:schemeClr val="accent6"/>
                </a:solidFill>
              </a:rPr>
              <a:t>Death in people without hiv</a:t>
            </a:r>
          </a:p>
          <a:p>
            <a:r>
              <a:rPr lang="en-GB" sz="2100" b="1"/>
              <a:t>Individual level variables</a:t>
            </a:r>
          </a:p>
          <a:p>
            <a:pPr>
              <a:lnSpc>
                <a:spcPct val="120000"/>
              </a:lnSpc>
            </a:pPr>
            <a:endParaRPr lang="en-GB"/>
          </a:p>
          <a:p>
            <a:pPr>
              <a:lnSpc>
                <a:spcPct val="120000"/>
              </a:lnSpc>
            </a:pPr>
            <a:r>
              <a:rPr lang="en-GB"/>
              <a:t>ac_death_rate	risk of death from non-hiv causes</a:t>
            </a:r>
          </a:p>
          <a:p>
            <a:pPr>
              <a:lnSpc>
                <a:spcPct val="120000"/>
              </a:lnSpc>
            </a:pPr>
            <a:r>
              <a:rPr lang="en-GB"/>
              <a:t>cov_deathrix	risk of death from covid-19</a:t>
            </a:r>
          </a:p>
          <a:p>
            <a:pPr>
              <a:lnSpc>
                <a:spcPct val="120000"/>
              </a:lnSpc>
            </a:pPr>
            <a:r>
              <a:rPr lang="en-GB"/>
              <a:t>cvd_death_risk	risk of cvd death</a:t>
            </a:r>
          </a:p>
          <a:p>
            <a:pPr>
              <a:lnSpc>
                <a:spcPct val="120000"/>
              </a:lnSpc>
            </a:pPr>
            <a:r>
              <a:rPr lang="en-GB"/>
              <a:t>cur_non_hiv_tb_death_risk</a:t>
            </a:r>
          </a:p>
          <a:p>
            <a:pPr>
              <a:lnSpc>
                <a:spcPct val="120000"/>
              </a:lnSpc>
            </a:pPr>
            <a:r>
              <a:rPr lang="en-GB"/>
              <a:t>		risk of death from tb for people without hiv who have tb this period</a:t>
            </a:r>
          </a:p>
          <a:p>
            <a:endParaRPr lang="en-GB"/>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1609736" cy="461665"/>
          </a:xfrm>
          <a:prstGeom prst="rect">
            <a:avLst/>
          </a:prstGeom>
          <a:noFill/>
        </p:spPr>
        <p:txBody>
          <a:bodyPr wrap="none" rtlCol="0">
            <a:spAutoFit/>
          </a:bodyPr>
          <a:lstStyle/>
          <a:p>
            <a:r>
              <a:rPr lang="en-GB" sz="2400" b="1"/>
              <a:t>Section_3B</a:t>
            </a:r>
          </a:p>
        </p:txBody>
      </p:sp>
    </p:spTree>
    <p:extLst>
      <p:ext uri="{BB962C8B-B14F-4D97-AF65-F5344CB8AC3E}">
        <p14:creationId xmlns:p14="http://schemas.microsoft.com/office/powerpoint/2010/main" val="17218328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04206" y="1881268"/>
            <a:ext cx="11499765" cy="1892826"/>
          </a:xfrm>
          <a:prstGeom prst="rect">
            <a:avLst/>
          </a:prstGeom>
        </p:spPr>
        <p:txBody>
          <a:bodyPr wrap="square">
            <a:spAutoFit/>
          </a:bodyPr>
          <a:lstStyle/>
          <a:p>
            <a:r>
              <a:rPr lang="en-GB" sz="2100" b="1">
                <a:solidFill>
                  <a:schemeClr val="accent6"/>
                </a:solidFill>
              </a:rPr>
              <a:t>tb incidence in people without hiv</a:t>
            </a:r>
          </a:p>
          <a:p>
            <a:r>
              <a:rPr lang="en-GB" sz="2100" b="1"/>
              <a:t>Individual level variables</a:t>
            </a:r>
          </a:p>
          <a:p>
            <a:endParaRPr lang="en-GB"/>
          </a:p>
          <a:p>
            <a:r>
              <a:rPr lang="en-GB"/>
              <a:t>non_hiv_tb		tb this period in an hiv negative person</a:t>
            </a:r>
          </a:p>
          <a:p>
            <a:r>
              <a:rPr lang="en-GB"/>
              <a:t>	</a:t>
            </a:r>
          </a:p>
          <a:p>
            <a:endParaRPr lang="en-GB"/>
          </a:p>
        </p:txBody>
      </p:sp>
      <p:sp>
        <p:nvSpPr>
          <p:cNvPr id="5" name="TextBox 4">
            <a:extLst>
              <a:ext uri="{FF2B5EF4-FFF2-40B4-BE49-F238E27FC236}">
                <a16:creationId xmlns:a16="http://schemas.microsoft.com/office/drawing/2014/main" id="{831C8BD6-21C0-481B-8459-6E81D41C100E}"/>
              </a:ext>
            </a:extLst>
          </p:cNvPr>
          <p:cNvSpPr txBox="1"/>
          <p:nvPr/>
        </p:nvSpPr>
        <p:spPr>
          <a:xfrm>
            <a:off x="2044700" y="367094"/>
            <a:ext cx="1609736" cy="461665"/>
          </a:xfrm>
          <a:prstGeom prst="rect">
            <a:avLst/>
          </a:prstGeom>
          <a:noFill/>
        </p:spPr>
        <p:txBody>
          <a:bodyPr wrap="none" rtlCol="0">
            <a:spAutoFit/>
          </a:bodyPr>
          <a:lstStyle/>
          <a:p>
            <a:r>
              <a:rPr lang="en-GB" sz="2400" b="1"/>
              <a:t>Section_3B</a:t>
            </a:r>
          </a:p>
        </p:txBody>
      </p:sp>
    </p:spTree>
    <p:extLst>
      <p:ext uri="{BB962C8B-B14F-4D97-AF65-F5344CB8AC3E}">
        <p14:creationId xmlns:p14="http://schemas.microsoft.com/office/powerpoint/2010/main" val="108646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480215" y="858181"/>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One  row of data defined, containing  parameter values that remain fixed for the whole run </a:t>
            </a:r>
          </a:p>
        </p:txBody>
      </p:sp>
      <p:sp>
        <p:nvSpPr>
          <p:cNvPr id="3" name="TextBox 2">
            <a:extLst>
              <a:ext uri="{FF2B5EF4-FFF2-40B4-BE49-F238E27FC236}">
                <a16:creationId xmlns:a16="http://schemas.microsoft.com/office/drawing/2014/main" id="{3F61FBCF-729A-46F4-8194-3313FB380519}"/>
              </a:ext>
            </a:extLst>
          </p:cNvPr>
          <p:cNvSpPr txBox="1"/>
          <p:nvPr/>
        </p:nvSpPr>
        <p:spPr>
          <a:xfrm>
            <a:off x="513707" y="1202076"/>
            <a:ext cx="11147462" cy="2631490"/>
          </a:xfrm>
          <a:prstGeom prst="rect">
            <a:avLst/>
          </a:prstGeom>
          <a:noFill/>
        </p:spPr>
        <p:txBody>
          <a:bodyPr wrap="square" rtlCol="0">
            <a:spAutoFit/>
          </a:bodyPr>
          <a:lstStyle/>
          <a:p>
            <a:pPr fontAlgn="t"/>
            <a:r>
              <a:rPr lang="en-GB" b="1"/>
              <a:t> </a:t>
            </a:r>
            <a:endParaRPr lang="en-GB"/>
          </a:p>
          <a:p>
            <a:pPr fontAlgn="t"/>
            <a:endParaRPr lang="en-GB" sz="2100" b="1"/>
          </a:p>
          <a:p>
            <a:pPr fontAlgn="t"/>
            <a:endParaRPr lang="en-GB" sz="2100" b="1"/>
          </a:p>
          <a:p>
            <a:pPr fontAlgn="t"/>
            <a:r>
              <a:rPr lang="en-GB" sz="2100" b="1"/>
              <a:t>Choose the population size to be simulated (default is 100,000)</a:t>
            </a:r>
          </a:p>
          <a:p>
            <a:pPr fontAlgn="t"/>
            <a:endParaRPr lang="en-GB" sz="2100" b="1"/>
          </a:p>
          <a:p>
            <a:pPr fontAlgn="t"/>
            <a:r>
              <a:rPr lang="en-GB" sz="2100"/>
              <a:t>%let population = 100,000  ; </a:t>
            </a:r>
          </a:p>
          <a:p>
            <a:pPr fontAlgn="t"/>
            <a:endParaRPr lang="en-GB" sz="2100"/>
          </a:p>
          <a:p>
            <a:pPr fontAlgn="t"/>
            <a:endParaRPr lang="en-GB" sz="2100"/>
          </a:p>
        </p:txBody>
      </p:sp>
      <p:sp>
        <p:nvSpPr>
          <p:cNvPr id="25" name="Rectangle 24">
            <a:extLst>
              <a:ext uri="{FF2B5EF4-FFF2-40B4-BE49-F238E27FC236}">
                <a16:creationId xmlns:a16="http://schemas.microsoft.com/office/drawing/2014/main" id="{304FE1AE-4449-4505-ACD9-B3A367221633}"/>
              </a:ext>
            </a:extLst>
          </p:cNvPr>
          <p:cNvSpPr/>
          <p:nvPr/>
        </p:nvSpPr>
        <p:spPr>
          <a:xfrm>
            <a:off x="480215" y="270575"/>
            <a:ext cx="1710092"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1</a:t>
            </a:r>
          </a:p>
        </p:txBody>
      </p:sp>
    </p:spTree>
    <p:extLst>
      <p:ext uri="{BB962C8B-B14F-4D97-AF65-F5344CB8AC3E}">
        <p14:creationId xmlns:p14="http://schemas.microsoft.com/office/powerpoint/2010/main" val="41187938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A56FA-8F26-4357-A805-DA3D8F4BA248}"/>
              </a:ext>
            </a:extLst>
          </p:cNvPr>
          <p:cNvSpPr/>
          <p:nvPr/>
        </p:nvSpPr>
        <p:spPr>
          <a:xfrm>
            <a:off x="386079" y="1075011"/>
            <a:ext cx="11336021"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Define the updated values of variables for each person for this current 3 month period. </a:t>
            </a:r>
          </a:p>
        </p:txBody>
      </p:sp>
      <p:sp>
        <p:nvSpPr>
          <p:cNvPr id="12" name="Rectangle 11">
            <a:extLst>
              <a:ext uri="{FF2B5EF4-FFF2-40B4-BE49-F238E27FC236}">
                <a16:creationId xmlns:a16="http://schemas.microsoft.com/office/drawing/2014/main" id="{9DD0C886-1B84-4B8E-AE01-B9E50EF6F400}"/>
              </a:ext>
            </a:extLst>
          </p:cNvPr>
          <p:cNvSpPr/>
          <p:nvPr/>
        </p:nvSpPr>
        <p:spPr>
          <a:xfrm>
            <a:off x="386079" y="268754"/>
            <a:ext cx="1341122" cy="6583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3</a:t>
            </a:r>
          </a:p>
        </p:txBody>
      </p:sp>
      <p:sp>
        <p:nvSpPr>
          <p:cNvPr id="2" name="Rectangle 1">
            <a:extLst>
              <a:ext uri="{FF2B5EF4-FFF2-40B4-BE49-F238E27FC236}">
                <a16:creationId xmlns:a16="http://schemas.microsoft.com/office/drawing/2014/main" id="{6E5D0F0C-7BD2-4F48-A242-D69C093AF0D3}"/>
              </a:ext>
            </a:extLst>
          </p:cNvPr>
          <p:cNvSpPr/>
          <p:nvPr/>
        </p:nvSpPr>
        <p:spPr>
          <a:xfrm>
            <a:off x="386079" y="2101334"/>
            <a:ext cx="11499765" cy="3342453"/>
          </a:xfrm>
          <a:prstGeom prst="rect">
            <a:avLst/>
          </a:prstGeom>
        </p:spPr>
        <p:txBody>
          <a:bodyPr wrap="square">
            <a:spAutoFit/>
          </a:bodyPr>
          <a:lstStyle/>
          <a:p>
            <a:r>
              <a:rPr lang="en-GB" sz="2100" b="1"/>
              <a:t>Note: when an individual dies…..</a:t>
            </a:r>
          </a:p>
          <a:p>
            <a:endParaRPr lang="en-GB" sz="2100" b="1"/>
          </a:p>
          <a:p>
            <a:pPr marL="342900" indent="-342900">
              <a:lnSpc>
                <a:spcPct val="120000"/>
              </a:lnSpc>
              <a:buFontTx/>
              <a:buChar char="-"/>
            </a:pPr>
            <a:r>
              <a:rPr lang="en-GB" sz="2100"/>
              <a:t>caldate{t} becomes set to . </a:t>
            </a:r>
          </a:p>
          <a:p>
            <a:pPr marL="342900" indent="-342900">
              <a:lnSpc>
                <a:spcPct val="120000"/>
              </a:lnSpc>
              <a:buFontTx/>
              <a:buChar char="-"/>
            </a:pPr>
            <a:r>
              <a:rPr lang="en-GB" sz="2100"/>
              <a:t>other variables for date (cald and caldate_never_dot) continue to be incremented with each period</a:t>
            </a:r>
          </a:p>
          <a:p>
            <a:pPr marL="342900" indent="-342900">
              <a:lnSpc>
                <a:spcPct val="120000"/>
              </a:lnSpc>
              <a:buFontTx/>
              <a:buChar char="-"/>
            </a:pPr>
            <a:r>
              <a:rPr lang="en-GB" sz="2100"/>
              <a:t>not all other variables are set to . </a:t>
            </a:r>
          </a:p>
          <a:p>
            <a:pPr marL="342900" indent="-342900">
              <a:lnSpc>
                <a:spcPct val="120000"/>
              </a:lnSpc>
              <a:buFontTx/>
              <a:buChar char="-"/>
            </a:pPr>
            <a:r>
              <a:rPr lang="en-GB" sz="2100"/>
              <a:t>for example, age is not set to . and continues to increase</a:t>
            </a:r>
          </a:p>
          <a:p>
            <a:pPr marL="342900" indent="-342900">
              <a:lnSpc>
                <a:spcPct val="120000"/>
              </a:lnSpc>
              <a:buFontTx/>
              <a:buChar char="-"/>
            </a:pPr>
            <a:r>
              <a:rPr lang="en-GB" sz="2100"/>
              <a:t>death (date of death) remains </a:t>
            </a:r>
          </a:p>
          <a:p>
            <a:pPr marL="342900" indent="-342900">
              <a:lnSpc>
                <a:spcPct val="120000"/>
              </a:lnSpc>
              <a:buFontTx/>
              <a:buChar char="-"/>
            </a:pPr>
            <a:r>
              <a:rPr lang="en-GB" sz="2100"/>
              <a:t>the variable dead is set to 1 only for the 3 month period of death</a:t>
            </a:r>
          </a:p>
          <a:p>
            <a:endParaRPr lang="en-GB" b="1"/>
          </a:p>
        </p:txBody>
      </p:sp>
    </p:spTree>
    <p:extLst>
      <p:ext uri="{BB962C8B-B14F-4D97-AF65-F5344CB8AC3E}">
        <p14:creationId xmlns:p14="http://schemas.microsoft.com/office/powerpoint/2010/main" val="8257438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Create the 100000 people who will be alive and aged 15+ at some point between 1989 and 50 years into the future.   Define fixed or initial values for each person individually</a:t>
            </a:r>
            <a:endParaRPr lang="en-GB" sz="1600" dirty="0">
              <a:solidFill>
                <a:schemeClr val="tx1"/>
              </a:solidFill>
            </a:endParaRP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11" name="Rectangle 10">
            <a:extLst>
              <a:ext uri="{FF2B5EF4-FFF2-40B4-BE49-F238E27FC236}">
                <a16:creationId xmlns:a16="http://schemas.microsoft.com/office/drawing/2014/main" id="{421A56FA-8F26-4357-A805-DA3D8F4BA248}"/>
              </a:ext>
            </a:extLst>
          </p:cNvPr>
          <p:cNvSpPr/>
          <p:nvPr/>
        </p:nvSpPr>
        <p:spPr>
          <a:xfrm>
            <a:off x="1527045" y="1481411"/>
            <a:ext cx="10253472" cy="10177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Define the updated values of variables for each person for this current 3 month period. This uses previous values of variables for each individual and also the summary variables derived from the previous 3 month period in sections 4-7 below.   This part is the core of the model itself. This part of the code from now on is a macro which is called by the "update_r1" statements close to the end - the data set being read in at the start of this macro flips between r1 and r2.</a:t>
            </a:r>
          </a:p>
        </p:txBody>
      </p:sp>
      <p:sp>
        <p:nvSpPr>
          <p:cNvPr id="12" name="Rectangle 11">
            <a:extLst>
              <a:ext uri="{FF2B5EF4-FFF2-40B4-BE49-F238E27FC236}">
                <a16:creationId xmlns:a16="http://schemas.microsoft.com/office/drawing/2014/main" id="{9DD0C886-1B84-4B8E-AE01-B9E50EF6F400}"/>
              </a:ext>
            </a:extLst>
          </p:cNvPr>
          <p:cNvSpPr/>
          <p:nvPr/>
        </p:nvSpPr>
        <p:spPr>
          <a:xfrm>
            <a:off x="411479" y="1475254"/>
            <a:ext cx="960120" cy="10238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3</a:t>
            </a:r>
          </a:p>
        </p:txBody>
      </p:sp>
      <p:sp>
        <p:nvSpPr>
          <p:cNvPr id="13" name="Rectangle 12">
            <a:extLst>
              <a:ext uri="{FF2B5EF4-FFF2-40B4-BE49-F238E27FC236}">
                <a16:creationId xmlns:a16="http://schemas.microsoft.com/office/drawing/2014/main" id="{73787234-AAF8-477A-8004-3C8EAB7F3676}"/>
              </a:ext>
            </a:extLst>
          </p:cNvPr>
          <p:cNvSpPr/>
          <p:nvPr/>
        </p:nvSpPr>
        <p:spPr>
          <a:xfrm>
            <a:off x="1527045" y="2577642"/>
            <a:ext cx="10253471" cy="554162"/>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Derive values of additional variables for this 3 month period for </a:t>
            </a:r>
            <a:r>
              <a:rPr lang="en-GB" sz="1600">
                <a:solidFill>
                  <a:schemeClr val="tx1"/>
                </a:solidFill>
              </a:rPr>
              <a:t>each person. These are variables we want to save outputs for in the form of sums across individuals, either to analyse afterwards, or to feed back into the next 3 month period.</a:t>
            </a:r>
            <a:endParaRPr lang="en-GB" sz="1600" dirty="0">
              <a:solidFill>
                <a:schemeClr val="tx1"/>
              </a:solidFill>
            </a:endParaRPr>
          </a:p>
        </p:txBody>
      </p:sp>
      <p:sp>
        <p:nvSpPr>
          <p:cNvPr id="14" name="Rectangle 13">
            <a:extLst>
              <a:ext uri="{FF2B5EF4-FFF2-40B4-BE49-F238E27FC236}">
                <a16:creationId xmlns:a16="http://schemas.microsoft.com/office/drawing/2014/main" id="{9B026783-F7E6-409C-8D3C-2C7CD28695A4}"/>
              </a:ext>
            </a:extLst>
          </p:cNvPr>
          <p:cNvSpPr/>
          <p:nvPr/>
        </p:nvSpPr>
        <p:spPr>
          <a:xfrm>
            <a:off x="424729" y="2567384"/>
            <a:ext cx="946872" cy="564420"/>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4</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3682034" cy="430887"/>
          </a:xfrm>
          <a:prstGeom prst="rect">
            <a:avLst/>
          </a:prstGeom>
          <a:noFill/>
        </p:spPr>
        <p:txBody>
          <a:bodyPr wrap="none" rtlCol="0">
            <a:spAutoFit/>
          </a:bodyPr>
          <a:lstStyle/>
          <a:p>
            <a:r>
              <a:rPr lang="en-GB" sz="2200" b="1"/>
              <a:t>Overview of hiv_synthesis.sas</a:t>
            </a:r>
          </a:p>
        </p:txBody>
      </p:sp>
    </p:spTree>
    <p:extLst>
      <p:ext uri="{BB962C8B-B14F-4D97-AF65-F5344CB8AC3E}">
        <p14:creationId xmlns:p14="http://schemas.microsoft.com/office/powerpoint/2010/main" val="3455189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3787234-AAF8-477A-8004-3C8EAB7F3676}"/>
              </a:ext>
            </a:extLst>
          </p:cNvPr>
          <p:cNvSpPr/>
          <p:nvPr/>
        </p:nvSpPr>
        <p:spPr>
          <a:xfrm>
            <a:off x="516672" y="1167942"/>
            <a:ext cx="11370528" cy="927558"/>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dirty="0">
                <a:solidFill>
                  <a:schemeClr val="tx1"/>
                </a:solidFill>
              </a:rPr>
              <a:t>Derive values of additional variables for this 3 month period for </a:t>
            </a:r>
            <a:r>
              <a:rPr lang="en-GB">
                <a:solidFill>
                  <a:schemeClr val="tx1"/>
                </a:solidFill>
              </a:rPr>
              <a:t>each person. These are variables we want to save outputs for in the form of sums across individuals, either to analyse afterwards, or to feed back into the next 3 month period.</a:t>
            </a:r>
            <a:endParaRPr lang="en-GB" dirty="0">
              <a:solidFill>
                <a:schemeClr val="tx1"/>
              </a:solidFill>
            </a:endParaRPr>
          </a:p>
        </p:txBody>
      </p:sp>
      <p:sp>
        <p:nvSpPr>
          <p:cNvPr id="14" name="Rectangle 13">
            <a:extLst>
              <a:ext uri="{FF2B5EF4-FFF2-40B4-BE49-F238E27FC236}">
                <a16:creationId xmlns:a16="http://schemas.microsoft.com/office/drawing/2014/main" id="{9B026783-F7E6-409C-8D3C-2C7CD28695A4}"/>
              </a:ext>
            </a:extLst>
          </p:cNvPr>
          <p:cNvSpPr/>
          <p:nvPr/>
        </p:nvSpPr>
        <p:spPr>
          <a:xfrm>
            <a:off x="516672" y="382984"/>
            <a:ext cx="1566127" cy="564420"/>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4</a:t>
            </a:r>
          </a:p>
        </p:txBody>
      </p:sp>
      <p:sp>
        <p:nvSpPr>
          <p:cNvPr id="2" name="TextBox 1">
            <a:extLst>
              <a:ext uri="{FF2B5EF4-FFF2-40B4-BE49-F238E27FC236}">
                <a16:creationId xmlns:a16="http://schemas.microsoft.com/office/drawing/2014/main" id="{0215B177-102C-4DBE-9E0F-307AF382A29F}"/>
              </a:ext>
            </a:extLst>
          </p:cNvPr>
          <p:cNvSpPr txBox="1"/>
          <p:nvPr/>
        </p:nvSpPr>
        <p:spPr>
          <a:xfrm>
            <a:off x="516672" y="3059668"/>
            <a:ext cx="10299101" cy="738664"/>
          </a:xfrm>
          <a:prstGeom prst="rect">
            <a:avLst/>
          </a:prstGeom>
          <a:noFill/>
        </p:spPr>
        <p:txBody>
          <a:bodyPr wrap="none" rtlCol="0">
            <a:spAutoFit/>
          </a:bodyPr>
          <a:lstStyle/>
          <a:p>
            <a:r>
              <a:rPr lang="en-GB" sz="2100" b="1"/>
              <a:t>Note we do not save from a model run all values of all variables over all time, only sums of </a:t>
            </a:r>
          </a:p>
          <a:p>
            <a:r>
              <a:rPr lang="en-GB" sz="2100" b="1"/>
              <a:t>variable values </a:t>
            </a:r>
          </a:p>
        </p:txBody>
      </p:sp>
    </p:spTree>
    <p:extLst>
      <p:ext uri="{BB962C8B-B14F-4D97-AF65-F5344CB8AC3E}">
        <p14:creationId xmlns:p14="http://schemas.microsoft.com/office/powerpoint/2010/main" val="14724438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Create the 100000 people who will be alive and aged 15+ at some point between 1989 and 50 years into the future.   Define fixed or initial values for each person individually</a:t>
            </a:r>
            <a:endParaRPr lang="en-GB" sz="1600" dirty="0">
              <a:solidFill>
                <a:schemeClr val="tx1"/>
              </a:solidFill>
            </a:endParaRP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11" name="Rectangle 10">
            <a:extLst>
              <a:ext uri="{FF2B5EF4-FFF2-40B4-BE49-F238E27FC236}">
                <a16:creationId xmlns:a16="http://schemas.microsoft.com/office/drawing/2014/main" id="{421A56FA-8F26-4357-A805-DA3D8F4BA248}"/>
              </a:ext>
            </a:extLst>
          </p:cNvPr>
          <p:cNvSpPr/>
          <p:nvPr/>
        </p:nvSpPr>
        <p:spPr>
          <a:xfrm>
            <a:off x="1527045" y="1481411"/>
            <a:ext cx="10253472" cy="10177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Define the updated values of variables for each person for this current 3 month period. This uses previous values of variables for each individual and also the summary variables derived from the previous 3 month period in sections 4-7 below.   This part is the core of the model itself. This part of the code from now on is a macro which is called by the "update_r1" statements close to the end - the data set being read in at the start of this macro flips between r1 and r2.</a:t>
            </a:r>
          </a:p>
        </p:txBody>
      </p:sp>
      <p:sp>
        <p:nvSpPr>
          <p:cNvPr id="12" name="Rectangle 11">
            <a:extLst>
              <a:ext uri="{FF2B5EF4-FFF2-40B4-BE49-F238E27FC236}">
                <a16:creationId xmlns:a16="http://schemas.microsoft.com/office/drawing/2014/main" id="{9DD0C886-1B84-4B8E-AE01-B9E50EF6F400}"/>
              </a:ext>
            </a:extLst>
          </p:cNvPr>
          <p:cNvSpPr/>
          <p:nvPr/>
        </p:nvSpPr>
        <p:spPr>
          <a:xfrm>
            <a:off x="411479" y="1475254"/>
            <a:ext cx="960120" cy="10238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3</a:t>
            </a:r>
          </a:p>
        </p:txBody>
      </p:sp>
      <p:sp>
        <p:nvSpPr>
          <p:cNvPr id="13" name="Rectangle 12">
            <a:extLst>
              <a:ext uri="{FF2B5EF4-FFF2-40B4-BE49-F238E27FC236}">
                <a16:creationId xmlns:a16="http://schemas.microsoft.com/office/drawing/2014/main" id="{73787234-AAF8-477A-8004-3C8EAB7F3676}"/>
              </a:ext>
            </a:extLst>
          </p:cNvPr>
          <p:cNvSpPr/>
          <p:nvPr/>
        </p:nvSpPr>
        <p:spPr>
          <a:xfrm>
            <a:off x="1527045" y="2577642"/>
            <a:ext cx="10253471" cy="554162"/>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Derive values of additional variables for this 3 month period for </a:t>
            </a:r>
            <a:r>
              <a:rPr lang="en-GB" sz="1600">
                <a:solidFill>
                  <a:schemeClr val="tx1"/>
                </a:solidFill>
              </a:rPr>
              <a:t>each person. These are variables we want to save outputs for in the form of sums across individuals, either to analyse afterwards, or to feed back into the next 3 month period.</a:t>
            </a:r>
            <a:endParaRPr lang="en-GB" sz="1600" dirty="0">
              <a:solidFill>
                <a:schemeClr val="tx1"/>
              </a:solidFill>
            </a:endParaRPr>
          </a:p>
        </p:txBody>
      </p:sp>
      <p:sp>
        <p:nvSpPr>
          <p:cNvPr id="14" name="Rectangle 13">
            <a:extLst>
              <a:ext uri="{FF2B5EF4-FFF2-40B4-BE49-F238E27FC236}">
                <a16:creationId xmlns:a16="http://schemas.microsoft.com/office/drawing/2014/main" id="{9B026783-F7E6-409C-8D3C-2C7CD28695A4}"/>
              </a:ext>
            </a:extLst>
          </p:cNvPr>
          <p:cNvSpPr/>
          <p:nvPr/>
        </p:nvSpPr>
        <p:spPr>
          <a:xfrm>
            <a:off x="424729" y="2567384"/>
            <a:ext cx="946872" cy="564420"/>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4</a:t>
            </a:r>
          </a:p>
        </p:txBody>
      </p:sp>
      <p:sp>
        <p:nvSpPr>
          <p:cNvPr id="15" name="Rectangle 14">
            <a:extLst>
              <a:ext uri="{FF2B5EF4-FFF2-40B4-BE49-F238E27FC236}">
                <a16:creationId xmlns:a16="http://schemas.microsoft.com/office/drawing/2014/main" id="{55F1E138-0F48-499A-9747-E98FBA90359D}"/>
              </a:ext>
            </a:extLst>
          </p:cNvPr>
          <p:cNvSpPr/>
          <p:nvPr/>
        </p:nvSpPr>
        <p:spPr>
          <a:xfrm>
            <a:off x="1527045" y="3230020"/>
            <a:ext cx="102534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Using statements of the form s_varname + varname create sums across individuals of the variables we want to save outputs for, either to analyse afterwards, or to feed back into the next 3 month period.</a:t>
            </a:r>
            <a:endParaRPr lang="en-GB" sz="1600" dirty="0">
              <a:solidFill>
                <a:schemeClr val="tx1"/>
              </a:solidFill>
            </a:endParaRPr>
          </a:p>
        </p:txBody>
      </p:sp>
      <p:sp>
        <p:nvSpPr>
          <p:cNvPr id="16" name="Rectangle 15">
            <a:extLst>
              <a:ext uri="{FF2B5EF4-FFF2-40B4-BE49-F238E27FC236}">
                <a16:creationId xmlns:a16="http://schemas.microsoft.com/office/drawing/2014/main" id="{D1C2891E-2FB9-40A3-818B-D4F678969E3F}"/>
              </a:ext>
            </a:extLst>
          </p:cNvPr>
          <p:cNvSpPr/>
          <p:nvPr/>
        </p:nvSpPr>
        <p:spPr>
          <a:xfrm>
            <a:off x="424729" y="3210464"/>
            <a:ext cx="946872"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5</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3682034" cy="430887"/>
          </a:xfrm>
          <a:prstGeom prst="rect">
            <a:avLst/>
          </a:prstGeom>
          <a:noFill/>
        </p:spPr>
        <p:txBody>
          <a:bodyPr wrap="none" rtlCol="0">
            <a:spAutoFit/>
          </a:bodyPr>
          <a:lstStyle/>
          <a:p>
            <a:r>
              <a:rPr lang="en-GB" sz="2200" b="1"/>
              <a:t>Overview of hiv_synthesis.sas</a:t>
            </a:r>
          </a:p>
        </p:txBody>
      </p:sp>
    </p:spTree>
    <p:extLst>
      <p:ext uri="{BB962C8B-B14F-4D97-AF65-F5344CB8AC3E}">
        <p14:creationId xmlns:p14="http://schemas.microsoft.com/office/powerpoint/2010/main" val="2926009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5F1E138-0F48-499A-9747-E98FBA90359D}"/>
              </a:ext>
            </a:extLst>
          </p:cNvPr>
          <p:cNvSpPr/>
          <p:nvPr/>
        </p:nvSpPr>
        <p:spPr>
          <a:xfrm>
            <a:off x="450128" y="1121820"/>
            <a:ext cx="11348172" cy="7831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Using statements of the form s_varname + varname create sums across individuals of the variables we want to save outputs for, either to analyse afterwards, or to feed back into the next 3 month period.</a:t>
            </a:r>
            <a:endParaRPr lang="en-GB" dirty="0">
              <a:solidFill>
                <a:schemeClr val="tx1"/>
              </a:solidFill>
            </a:endParaRPr>
          </a:p>
        </p:txBody>
      </p:sp>
      <p:sp>
        <p:nvSpPr>
          <p:cNvPr id="16" name="Rectangle 15">
            <a:extLst>
              <a:ext uri="{FF2B5EF4-FFF2-40B4-BE49-F238E27FC236}">
                <a16:creationId xmlns:a16="http://schemas.microsoft.com/office/drawing/2014/main" id="{D1C2891E-2FB9-40A3-818B-D4F678969E3F}"/>
              </a:ext>
            </a:extLst>
          </p:cNvPr>
          <p:cNvSpPr/>
          <p:nvPr/>
        </p:nvSpPr>
        <p:spPr>
          <a:xfrm>
            <a:off x="450128" y="391064"/>
            <a:ext cx="15056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5</a:t>
            </a:r>
          </a:p>
        </p:txBody>
      </p:sp>
      <p:sp>
        <p:nvSpPr>
          <p:cNvPr id="2" name="TextBox 1">
            <a:extLst>
              <a:ext uri="{FF2B5EF4-FFF2-40B4-BE49-F238E27FC236}">
                <a16:creationId xmlns:a16="http://schemas.microsoft.com/office/drawing/2014/main" id="{29980506-5BA1-4D57-819C-FE0F19ADF826}"/>
              </a:ext>
            </a:extLst>
          </p:cNvPr>
          <p:cNvSpPr txBox="1"/>
          <p:nvPr/>
        </p:nvSpPr>
        <p:spPr>
          <a:xfrm>
            <a:off x="450128" y="2081594"/>
            <a:ext cx="11348172" cy="4939814"/>
          </a:xfrm>
          <a:prstGeom prst="rect">
            <a:avLst/>
          </a:prstGeom>
          <a:noFill/>
        </p:spPr>
        <p:txBody>
          <a:bodyPr wrap="square" rtlCol="0">
            <a:spAutoFit/>
          </a:bodyPr>
          <a:lstStyle/>
          <a:p>
            <a:r>
              <a:rPr lang="en-GB" sz="2100"/>
              <a:t>For variable var the statement s_var + var ;  produces a cumulative total of the variable values, such that the value for the 100,000 person is the sum over all people with a non-missing value.</a:t>
            </a:r>
          </a:p>
          <a:p>
            <a:endParaRPr lang="en-GB" sz="2100"/>
          </a:p>
          <a:p>
            <a:r>
              <a:rPr lang="en-GB" sz="2100"/>
              <a:t>Note this only works if the variable s_var does not exist.  This is why we re-name the s_ variables (to t_ variables)  we want to add to the data set for the next period (see section 7).</a:t>
            </a:r>
          </a:p>
          <a:p>
            <a:endParaRPr lang="en-GB" sz="2100"/>
          </a:p>
          <a:p>
            <a:r>
              <a:rPr lang="en-GB" sz="2100"/>
              <a:t>We can put these statements under various conditions.  For example, with the do loop condition below</a:t>
            </a:r>
          </a:p>
          <a:p>
            <a:r>
              <a:rPr lang="en-GB" sz="2100"/>
              <a:t> </a:t>
            </a:r>
          </a:p>
          <a:p>
            <a:r>
              <a:rPr lang="en-GB" sz="2100" i="1"/>
              <a:t>if 15 &lt;= age &lt; 65 and (death = . or caldate&amp;j = death ) then do;</a:t>
            </a:r>
          </a:p>
          <a:p>
            <a:endParaRPr lang="en-GB" sz="2100"/>
          </a:p>
          <a:p>
            <a:r>
              <a:rPr lang="en-GB" sz="2100"/>
              <a:t>this means we sum across all people aged 15-64 who are alive, or died in this period.   All the 100,000 people in the dataset are given a value corresponding to the sum of the variable over people up to and including them, its just that they do not contribute if they are outside the age range or dead.  </a:t>
            </a:r>
          </a:p>
          <a:p>
            <a:endParaRPr lang="en-GB" sz="2100" b="1"/>
          </a:p>
          <a:p>
            <a:endParaRPr lang="en-GB" sz="2100" b="1"/>
          </a:p>
        </p:txBody>
      </p:sp>
    </p:spTree>
    <p:extLst>
      <p:ext uri="{BB962C8B-B14F-4D97-AF65-F5344CB8AC3E}">
        <p14:creationId xmlns:p14="http://schemas.microsoft.com/office/powerpoint/2010/main" val="7019877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5F1E138-0F48-499A-9747-E98FBA90359D}"/>
              </a:ext>
            </a:extLst>
          </p:cNvPr>
          <p:cNvSpPr/>
          <p:nvPr/>
        </p:nvSpPr>
        <p:spPr>
          <a:xfrm>
            <a:off x="450128" y="1121820"/>
            <a:ext cx="11348172" cy="7831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Using statements of the form s_varname + varname create sums across individuals of the variables we want to save outputs for, either to analyse afterwards, or to feed back into the next 3 month period.</a:t>
            </a:r>
            <a:endParaRPr lang="en-GB" dirty="0">
              <a:solidFill>
                <a:schemeClr val="tx1"/>
              </a:solidFill>
            </a:endParaRPr>
          </a:p>
        </p:txBody>
      </p:sp>
      <p:sp>
        <p:nvSpPr>
          <p:cNvPr id="16" name="Rectangle 15">
            <a:extLst>
              <a:ext uri="{FF2B5EF4-FFF2-40B4-BE49-F238E27FC236}">
                <a16:creationId xmlns:a16="http://schemas.microsoft.com/office/drawing/2014/main" id="{D1C2891E-2FB9-40A3-818B-D4F678969E3F}"/>
              </a:ext>
            </a:extLst>
          </p:cNvPr>
          <p:cNvSpPr/>
          <p:nvPr/>
        </p:nvSpPr>
        <p:spPr>
          <a:xfrm>
            <a:off x="450128" y="391064"/>
            <a:ext cx="15056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5</a:t>
            </a:r>
          </a:p>
        </p:txBody>
      </p:sp>
      <p:sp>
        <p:nvSpPr>
          <p:cNvPr id="2" name="TextBox 1">
            <a:extLst>
              <a:ext uri="{FF2B5EF4-FFF2-40B4-BE49-F238E27FC236}">
                <a16:creationId xmlns:a16="http://schemas.microsoft.com/office/drawing/2014/main" id="{29980506-5BA1-4D57-819C-FE0F19ADF826}"/>
              </a:ext>
            </a:extLst>
          </p:cNvPr>
          <p:cNvSpPr txBox="1"/>
          <p:nvPr/>
        </p:nvSpPr>
        <p:spPr>
          <a:xfrm>
            <a:off x="539028" y="2081594"/>
            <a:ext cx="11652972" cy="3970318"/>
          </a:xfrm>
          <a:prstGeom prst="rect">
            <a:avLst/>
          </a:prstGeom>
          <a:noFill/>
        </p:spPr>
        <p:txBody>
          <a:bodyPr wrap="square" rtlCol="0">
            <a:spAutoFit/>
          </a:bodyPr>
          <a:lstStyle/>
          <a:p>
            <a:r>
              <a:rPr lang="en-GB" sz="2100" b="1"/>
              <a:t>Example based on dataset of 10 people rather than 100,000</a:t>
            </a:r>
          </a:p>
          <a:p>
            <a:endParaRPr lang="en-GB" sz="2100" b="1"/>
          </a:p>
          <a:p>
            <a:r>
              <a:rPr lang="en-GB" sz="2100"/>
              <a:t>Person		1	2	3	4	5	6	7	8	9	10	</a:t>
            </a:r>
          </a:p>
          <a:p>
            <a:r>
              <a:rPr lang="en-GB" sz="2100"/>
              <a:t>number</a:t>
            </a:r>
          </a:p>
          <a:p>
            <a:endParaRPr lang="en-GB" sz="2100"/>
          </a:p>
          <a:p>
            <a:r>
              <a:rPr lang="en-GB" sz="2100"/>
              <a:t>death		.	.	.	.	.	9-3-94	.	.	.	.</a:t>
            </a:r>
          </a:p>
          <a:p>
            <a:endParaRPr lang="en-GB" sz="2100"/>
          </a:p>
          <a:p>
            <a:r>
              <a:rPr lang="en-GB" sz="2100"/>
              <a:t>age		15	17	48	67	4	56	-43	10	62	-5</a:t>
            </a:r>
          </a:p>
          <a:p>
            <a:endParaRPr lang="en-GB" sz="2100"/>
          </a:p>
          <a:p>
            <a:r>
              <a:rPr lang="en-GB" sz="2100"/>
              <a:t>var		5	5	5	0	5	.	.	.	5	.</a:t>
            </a:r>
          </a:p>
          <a:p>
            <a:endParaRPr lang="en-GB" sz="2100"/>
          </a:p>
          <a:p>
            <a:r>
              <a:rPr lang="en-GB" sz="2100"/>
              <a:t>s_var		5	10	15	15	20	20	20	20	25	25</a:t>
            </a:r>
          </a:p>
        </p:txBody>
      </p:sp>
      <p:sp>
        <p:nvSpPr>
          <p:cNvPr id="3" name="Rectangle 2">
            <a:extLst>
              <a:ext uri="{FF2B5EF4-FFF2-40B4-BE49-F238E27FC236}">
                <a16:creationId xmlns:a16="http://schemas.microsoft.com/office/drawing/2014/main" id="{BC436FCB-73A3-4389-825E-63F2C5EFF88C}"/>
              </a:ext>
            </a:extLst>
          </p:cNvPr>
          <p:cNvSpPr/>
          <p:nvPr/>
        </p:nvSpPr>
        <p:spPr>
          <a:xfrm>
            <a:off x="10553700" y="5594511"/>
            <a:ext cx="520700" cy="520377"/>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798BA29-17A0-40CA-9D5C-880626E77987}"/>
              </a:ext>
            </a:extLst>
          </p:cNvPr>
          <p:cNvSpPr txBox="1"/>
          <p:nvPr/>
        </p:nvSpPr>
        <p:spPr>
          <a:xfrm>
            <a:off x="8514628" y="6317406"/>
            <a:ext cx="3544945" cy="415498"/>
          </a:xfrm>
          <a:prstGeom prst="rect">
            <a:avLst/>
          </a:prstGeom>
          <a:noFill/>
        </p:spPr>
        <p:txBody>
          <a:bodyPr wrap="none" rtlCol="0">
            <a:spAutoFit/>
          </a:bodyPr>
          <a:lstStyle/>
          <a:p>
            <a:r>
              <a:rPr lang="en-GB" sz="2100" b="1"/>
              <a:t>we save the value 25 for s_var</a:t>
            </a:r>
          </a:p>
        </p:txBody>
      </p:sp>
    </p:spTree>
    <p:extLst>
      <p:ext uri="{BB962C8B-B14F-4D97-AF65-F5344CB8AC3E}">
        <p14:creationId xmlns:p14="http://schemas.microsoft.com/office/powerpoint/2010/main" val="10642332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1C2891E-2FB9-40A3-818B-D4F678969E3F}"/>
              </a:ext>
            </a:extLst>
          </p:cNvPr>
          <p:cNvSpPr/>
          <p:nvPr/>
        </p:nvSpPr>
        <p:spPr>
          <a:xfrm>
            <a:off x="450128" y="391064"/>
            <a:ext cx="15056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5</a:t>
            </a:r>
          </a:p>
        </p:txBody>
      </p:sp>
      <p:sp>
        <p:nvSpPr>
          <p:cNvPr id="7" name="Rectangle 1">
            <a:extLst>
              <a:ext uri="{FF2B5EF4-FFF2-40B4-BE49-F238E27FC236}">
                <a16:creationId xmlns:a16="http://schemas.microsoft.com/office/drawing/2014/main" id="{461D2055-AC91-4D82-A397-F596CBBB4577}"/>
              </a:ext>
            </a:extLst>
          </p:cNvPr>
          <p:cNvSpPr>
            <a:spLocks noChangeArrowheads="1"/>
          </p:cNvSpPr>
          <p:nvPr/>
        </p:nvSpPr>
        <p:spPr bwMode="auto">
          <a:xfrm>
            <a:off x="1246188" y="2219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006EFFFB-BCAD-44D8-95D4-382E8910897A}"/>
              </a:ext>
            </a:extLst>
          </p:cNvPr>
          <p:cNvGraphicFramePr>
            <a:graphicFrameLocks noGrp="1"/>
          </p:cNvGraphicFramePr>
          <p:nvPr>
            <p:extLst>
              <p:ext uri="{D42A27DB-BD31-4B8C-83A1-F6EECF244321}">
                <p14:modId xmlns:p14="http://schemas.microsoft.com/office/powerpoint/2010/main" val="3840548678"/>
              </p:ext>
            </p:extLst>
          </p:nvPr>
        </p:nvGraphicFramePr>
        <p:xfrm>
          <a:off x="2527300" y="527052"/>
          <a:ext cx="8659816" cy="6000729"/>
        </p:xfrm>
        <a:graphic>
          <a:graphicData uri="http://schemas.openxmlformats.org/drawingml/2006/table">
            <a:tbl>
              <a:tblPr/>
              <a:tblGrid>
                <a:gridCol w="1082477">
                  <a:extLst>
                    <a:ext uri="{9D8B030D-6E8A-4147-A177-3AD203B41FA5}">
                      <a16:colId xmlns:a16="http://schemas.microsoft.com/office/drawing/2014/main" val="1637897096"/>
                    </a:ext>
                  </a:extLst>
                </a:gridCol>
                <a:gridCol w="1082477">
                  <a:extLst>
                    <a:ext uri="{9D8B030D-6E8A-4147-A177-3AD203B41FA5}">
                      <a16:colId xmlns:a16="http://schemas.microsoft.com/office/drawing/2014/main" val="1240484950"/>
                    </a:ext>
                  </a:extLst>
                </a:gridCol>
                <a:gridCol w="1082477">
                  <a:extLst>
                    <a:ext uri="{9D8B030D-6E8A-4147-A177-3AD203B41FA5}">
                      <a16:colId xmlns:a16="http://schemas.microsoft.com/office/drawing/2014/main" val="1694512573"/>
                    </a:ext>
                  </a:extLst>
                </a:gridCol>
                <a:gridCol w="1082477">
                  <a:extLst>
                    <a:ext uri="{9D8B030D-6E8A-4147-A177-3AD203B41FA5}">
                      <a16:colId xmlns:a16="http://schemas.microsoft.com/office/drawing/2014/main" val="3959212843"/>
                    </a:ext>
                  </a:extLst>
                </a:gridCol>
                <a:gridCol w="1082477">
                  <a:extLst>
                    <a:ext uri="{9D8B030D-6E8A-4147-A177-3AD203B41FA5}">
                      <a16:colId xmlns:a16="http://schemas.microsoft.com/office/drawing/2014/main" val="2434681266"/>
                    </a:ext>
                  </a:extLst>
                </a:gridCol>
                <a:gridCol w="1082477">
                  <a:extLst>
                    <a:ext uri="{9D8B030D-6E8A-4147-A177-3AD203B41FA5}">
                      <a16:colId xmlns:a16="http://schemas.microsoft.com/office/drawing/2014/main" val="3704543627"/>
                    </a:ext>
                  </a:extLst>
                </a:gridCol>
                <a:gridCol w="1082477">
                  <a:extLst>
                    <a:ext uri="{9D8B030D-6E8A-4147-A177-3AD203B41FA5}">
                      <a16:colId xmlns:a16="http://schemas.microsoft.com/office/drawing/2014/main" val="2998204393"/>
                    </a:ext>
                  </a:extLst>
                </a:gridCol>
                <a:gridCol w="1082477">
                  <a:extLst>
                    <a:ext uri="{9D8B030D-6E8A-4147-A177-3AD203B41FA5}">
                      <a16:colId xmlns:a16="http://schemas.microsoft.com/office/drawing/2014/main" val="4263470627"/>
                    </a:ext>
                  </a:extLst>
                </a:gridCol>
              </a:tblGrid>
              <a:tr h="285749">
                <a:tc>
                  <a:txBody>
                    <a:bodyPr/>
                    <a:lstStyle/>
                    <a:p>
                      <a:pPr fontAlgn="t"/>
                      <a:r>
                        <a:rPr lang="en-GB" sz="1100" b="0" i="0">
                          <a:solidFill>
                            <a:srgbClr val="000000"/>
                          </a:solidFill>
                          <a:effectLst/>
                          <a:latin typeface="Arial" panose="020B0604020202020204" pitchFamily="34" charset="0"/>
                        </a:rPr>
                        <a:t>Obs</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serial_no</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cald</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caldate16</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age</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death</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alive1549</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s_alive1549</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8187821"/>
                  </a:ext>
                </a:extLst>
              </a:tr>
              <a:tr h="285749">
                <a:tc>
                  <a:txBody>
                    <a:bodyPr/>
                    <a:lstStyle/>
                    <a:p>
                      <a:pPr fontAlgn="t"/>
                      <a:r>
                        <a:rPr lang="en-GB" sz="1100" b="0" i="0">
                          <a:solidFill>
                            <a:srgbClr val="000000"/>
                          </a:solidFill>
                          <a:effectLst/>
                          <a:latin typeface="Arial" panose="020B0604020202020204" pitchFamily="34" charset="0"/>
                        </a:rPr>
                        <a:t>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-36.25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6480432"/>
                  </a:ext>
                </a:extLst>
              </a:tr>
              <a:tr h="285749">
                <a:tc>
                  <a:txBody>
                    <a:bodyPr/>
                    <a:lstStyle/>
                    <a:p>
                      <a:pPr fontAlgn="t"/>
                      <a:r>
                        <a:rPr lang="en-GB" sz="1100" b="0" i="0">
                          <a:solidFill>
                            <a:srgbClr val="000000"/>
                          </a:solidFill>
                          <a:effectLst/>
                          <a:latin typeface="Arial" panose="020B0604020202020204" pitchFamily="34" charset="0"/>
                        </a:rPr>
                        <a:t>2</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2</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17.75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94112519"/>
                  </a:ext>
                </a:extLst>
              </a:tr>
              <a:tr h="285749">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42.75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2</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60925102"/>
                  </a:ext>
                </a:extLst>
              </a:tr>
              <a:tr h="285749">
                <a:tc>
                  <a:txBody>
                    <a:bodyPr/>
                    <a:lstStyle/>
                    <a:p>
                      <a:pPr fontAlgn="t"/>
                      <a:r>
                        <a:rPr lang="en-GB" sz="1100" b="0" i="0">
                          <a:solidFill>
                            <a:srgbClr val="000000"/>
                          </a:solidFill>
                          <a:effectLst/>
                          <a:latin typeface="Arial" panose="020B0604020202020204" pitchFamily="34" charset="0"/>
                        </a:rPr>
                        <a:t>4</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4</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56.25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1990.25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2</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69438996"/>
                  </a:ext>
                </a:extLst>
              </a:tr>
              <a:tr h="285749">
                <a:tc>
                  <a:txBody>
                    <a:bodyPr/>
                    <a:lstStyle/>
                    <a:p>
                      <a:pPr fontAlgn="t"/>
                      <a:r>
                        <a:rPr lang="en-GB" sz="1100" b="0" i="0">
                          <a:solidFill>
                            <a:srgbClr val="000000"/>
                          </a:solidFill>
                          <a:effectLst/>
                          <a:latin typeface="Arial" panose="020B0604020202020204" pitchFamily="34" charset="0"/>
                        </a:rPr>
                        <a:t>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2</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71401726"/>
                  </a:ext>
                </a:extLst>
              </a:tr>
              <a:tr h="285749">
                <a:tc>
                  <a:txBody>
                    <a:bodyPr/>
                    <a:lstStyle/>
                    <a:p>
                      <a:pPr fontAlgn="t"/>
                      <a:r>
                        <a:rPr lang="en-GB" sz="1100" b="0" i="0">
                          <a:solidFill>
                            <a:srgbClr val="000000"/>
                          </a:solidFill>
                          <a:effectLst/>
                          <a:latin typeface="Arial" panose="020B0604020202020204" pitchFamily="34" charset="0"/>
                        </a:rPr>
                        <a:t>6</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6</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-54.50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2</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7820069"/>
                  </a:ext>
                </a:extLst>
              </a:tr>
              <a:tr h="285749">
                <a:tc>
                  <a:txBody>
                    <a:bodyPr/>
                    <a:lstStyle/>
                    <a:p>
                      <a:pPr fontAlgn="t"/>
                      <a:r>
                        <a:rPr lang="en-GB" sz="1100" b="0" i="0">
                          <a:solidFill>
                            <a:srgbClr val="000000"/>
                          </a:solidFill>
                          <a:effectLst/>
                          <a:latin typeface="Arial" panose="020B0604020202020204" pitchFamily="34" charset="0"/>
                        </a:rPr>
                        <a:t>7</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7</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15.25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75972637"/>
                  </a:ext>
                </a:extLst>
              </a:tr>
              <a:tr h="285749">
                <a:tc>
                  <a:txBody>
                    <a:bodyPr/>
                    <a:lstStyle/>
                    <a:p>
                      <a:pPr fontAlgn="t"/>
                      <a:r>
                        <a:rPr lang="en-GB" sz="1100" b="0" i="0">
                          <a:solidFill>
                            <a:srgbClr val="000000"/>
                          </a:solidFill>
                          <a:effectLst/>
                          <a:latin typeface="Arial" panose="020B0604020202020204" pitchFamily="34" charset="0"/>
                        </a:rPr>
                        <a:t>8</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8</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-35.25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72007861"/>
                  </a:ext>
                </a:extLst>
              </a:tr>
              <a:tr h="285749">
                <a:tc>
                  <a:txBody>
                    <a:bodyPr/>
                    <a:lstStyle/>
                    <a:p>
                      <a:pPr fontAlgn="t"/>
                      <a:r>
                        <a:rPr lang="en-GB" sz="1100" b="0" i="0">
                          <a:solidFill>
                            <a:srgbClr val="000000"/>
                          </a:solidFill>
                          <a:effectLst/>
                          <a:latin typeface="Arial" panose="020B0604020202020204" pitchFamily="34" charset="0"/>
                        </a:rPr>
                        <a:t>9</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9</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-46.75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31140505"/>
                  </a:ext>
                </a:extLst>
              </a:tr>
              <a:tr h="285749">
                <a:tc>
                  <a:txBody>
                    <a:bodyPr/>
                    <a:lstStyle/>
                    <a:p>
                      <a:pPr fontAlgn="t"/>
                      <a:r>
                        <a:rPr lang="en-GB" sz="1100" b="0" i="0">
                          <a:solidFill>
                            <a:srgbClr val="000000"/>
                          </a:solidFill>
                          <a:effectLst/>
                          <a:latin typeface="Arial" panose="020B0604020202020204" pitchFamily="34" charset="0"/>
                        </a:rPr>
                        <a:t>10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-11.75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7409807"/>
                  </a:ext>
                </a:extLst>
              </a:tr>
              <a:tr h="285749">
                <a:tc>
                  <a:txBody>
                    <a:bodyPr/>
                    <a:lstStyle/>
                    <a:p>
                      <a:pPr fontAlgn="t"/>
                      <a:r>
                        <a:rPr lang="en-GB" sz="1100" b="0" i="0">
                          <a:solidFill>
                            <a:srgbClr val="000000"/>
                          </a:solidFill>
                          <a:effectLst/>
                          <a:latin typeface="Arial" panose="020B0604020202020204" pitchFamily="34" charset="0"/>
                        </a:rPr>
                        <a:t>11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-63.25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63891694"/>
                  </a:ext>
                </a:extLst>
              </a:tr>
              <a:tr h="285749">
                <a:tc>
                  <a:txBody>
                    <a:bodyPr/>
                    <a:lstStyle/>
                    <a:p>
                      <a:pPr fontAlgn="t"/>
                      <a:r>
                        <a:rPr lang="en-GB" sz="1100" b="0" i="0">
                          <a:solidFill>
                            <a:srgbClr val="000000"/>
                          </a:solidFill>
                          <a:effectLst/>
                          <a:latin typeface="Arial" panose="020B0604020202020204" pitchFamily="34" charset="0"/>
                        </a:rPr>
                        <a:t>12</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12</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26513166"/>
                  </a:ext>
                </a:extLst>
              </a:tr>
              <a:tr h="285749">
                <a:tc>
                  <a:txBody>
                    <a:bodyPr/>
                    <a:lstStyle/>
                    <a:p>
                      <a:pPr fontAlgn="t"/>
                      <a:r>
                        <a:rPr lang="en-GB" sz="1100" b="0" i="0">
                          <a:solidFill>
                            <a:srgbClr val="000000"/>
                          </a:solidFill>
                          <a:effectLst/>
                          <a:latin typeface="Arial" panose="020B0604020202020204" pitchFamily="34" charset="0"/>
                        </a:rPr>
                        <a:t>13</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13</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54.50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4282127"/>
                  </a:ext>
                </a:extLst>
              </a:tr>
              <a:tr h="285749">
                <a:tc>
                  <a:txBody>
                    <a:bodyPr/>
                    <a:lstStyle/>
                    <a:p>
                      <a:pPr fontAlgn="t"/>
                      <a:r>
                        <a:rPr lang="en-GB" sz="1100" b="0" i="0">
                          <a:solidFill>
                            <a:srgbClr val="000000"/>
                          </a:solidFill>
                          <a:effectLst/>
                          <a:latin typeface="Arial" panose="020B0604020202020204" pitchFamily="34" charset="0"/>
                        </a:rPr>
                        <a:t>14</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14</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-56.75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18003180"/>
                  </a:ext>
                </a:extLst>
              </a:tr>
              <a:tr h="285749">
                <a:tc>
                  <a:txBody>
                    <a:bodyPr/>
                    <a:lstStyle/>
                    <a:p>
                      <a:pPr fontAlgn="t"/>
                      <a:r>
                        <a:rPr lang="en-GB" sz="1100" b="0" i="0">
                          <a:solidFill>
                            <a:srgbClr val="000000"/>
                          </a:solidFill>
                          <a:effectLst/>
                          <a:latin typeface="Arial" panose="020B0604020202020204" pitchFamily="34" charset="0"/>
                        </a:rPr>
                        <a:t>15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-31.25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3</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86442155"/>
                  </a:ext>
                </a:extLst>
              </a:tr>
              <a:tr h="285749">
                <a:tc>
                  <a:txBody>
                    <a:bodyPr/>
                    <a:lstStyle/>
                    <a:p>
                      <a:pPr fontAlgn="t"/>
                      <a:r>
                        <a:rPr lang="en-GB" sz="1100" b="0" i="0">
                          <a:solidFill>
                            <a:srgbClr val="000000"/>
                          </a:solidFill>
                          <a:effectLst/>
                          <a:latin typeface="Arial" panose="020B0604020202020204" pitchFamily="34" charset="0"/>
                        </a:rPr>
                        <a:t>16</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16</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24.50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4</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83525021"/>
                  </a:ext>
                </a:extLst>
              </a:tr>
              <a:tr h="285749">
                <a:tc>
                  <a:txBody>
                    <a:bodyPr/>
                    <a:lstStyle/>
                    <a:p>
                      <a:pPr fontAlgn="t"/>
                      <a:r>
                        <a:rPr lang="en-GB" sz="1100" b="0" i="0">
                          <a:solidFill>
                            <a:srgbClr val="000000"/>
                          </a:solidFill>
                          <a:effectLst/>
                          <a:latin typeface="Arial" panose="020B0604020202020204" pitchFamily="34" charset="0"/>
                        </a:rPr>
                        <a:t>17</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17</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4.50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4</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06626379"/>
                  </a:ext>
                </a:extLst>
              </a:tr>
              <a:tr h="285749">
                <a:tc>
                  <a:txBody>
                    <a:bodyPr/>
                    <a:lstStyle/>
                    <a:p>
                      <a:pPr fontAlgn="t"/>
                      <a:r>
                        <a:rPr lang="en-GB" sz="1100" b="0" i="0">
                          <a:solidFill>
                            <a:srgbClr val="000000"/>
                          </a:solidFill>
                          <a:effectLst/>
                          <a:latin typeface="Arial" panose="020B0604020202020204" pitchFamily="34" charset="0"/>
                        </a:rPr>
                        <a:t>18</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18</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15.25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5</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78375498"/>
                  </a:ext>
                </a:extLst>
              </a:tr>
              <a:tr h="285749">
                <a:tc>
                  <a:txBody>
                    <a:bodyPr/>
                    <a:lstStyle/>
                    <a:p>
                      <a:pPr fontAlgn="t"/>
                      <a:r>
                        <a:rPr lang="en-GB" sz="1100" b="0" i="0">
                          <a:solidFill>
                            <a:srgbClr val="000000"/>
                          </a:solidFill>
                          <a:effectLst/>
                          <a:latin typeface="Arial" panose="020B0604020202020204" pitchFamily="34" charset="0"/>
                        </a:rPr>
                        <a:t>19</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0.25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GB" sz="1100" b="0" i="0">
                          <a:solidFill>
                            <a:srgbClr val="000000"/>
                          </a:solidFill>
                          <a:effectLst/>
                          <a:latin typeface="Arial" panose="020B0604020202020204" pitchFamily="34" charset="0"/>
                        </a:rPr>
                        <a:t>5</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03545742"/>
                  </a:ext>
                </a:extLst>
              </a:tr>
              <a:tr h="285749">
                <a:tc>
                  <a:txBody>
                    <a:bodyPr/>
                    <a:lstStyle/>
                    <a:p>
                      <a:pPr fontAlgn="t"/>
                      <a:r>
                        <a:rPr lang="en-GB" sz="1100" b="0" i="0">
                          <a:solidFill>
                            <a:srgbClr val="000000"/>
                          </a:solidFill>
                          <a:effectLst/>
                          <a:latin typeface="Arial" panose="020B0604020202020204" pitchFamily="34" charset="0"/>
                        </a:rPr>
                        <a:t>20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GB" sz="1100" b="0" i="0">
                          <a:solidFill>
                            <a:srgbClr val="000000"/>
                          </a:solidFill>
                          <a:effectLst/>
                          <a:latin typeface="Arial" panose="020B0604020202020204" pitchFamily="34" charset="0"/>
                        </a:rPr>
                        <a:t>20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GB" sz="1100" b="0" i="0">
                          <a:solidFill>
                            <a:srgbClr val="000000"/>
                          </a:solidFill>
                          <a:effectLst/>
                          <a:latin typeface="Arial" panose="020B0604020202020204" pitchFamily="34" charset="0"/>
                        </a:rPr>
                        <a:t>1992.75</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GB" sz="1100" b="0" i="0">
                          <a:solidFill>
                            <a:srgbClr val="000000"/>
                          </a:solidFill>
                          <a:effectLst/>
                          <a:latin typeface="Arial" panose="020B0604020202020204" pitchFamily="34" charset="0"/>
                        </a:rPr>
                        <a:t>-58.00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GB" sz="1100" b="0" i="0">
                          <a:solidFill>
                            <a:srgbClr val="000000"/>
                          </a:solidFill>
                          <a:effectLst/>
                          <a:latin typeface="Arial" panose="020B0604020202020204" pitchFamily="34" charset="0"/>
                        </a:rPr>
                        <a:t>.</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GB" sz="1100" b="0" i="0">
                          <a:solidFill>
                            <a:srgbClr val="000000"/>
                          </a:solidFill>
                          <a:effectLst/>
                          <a:latin typeface="Arial" panose="020B0604020202020204" pitchFamily="34" charset="0"/>
                        </a:rPr>
                        <a:t>0</a:t>
                      </a:r>
                    </a:p>
                  </a:txBody>
                  <a:tcPr marL="19474" marR="19474" marT="19474" marB="19474">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GB" sz="1100" b="0" i="0">
                          <a:solidFill>
                            <a:srgbClr val="000000"/>
                          </a:solidFill>
                          <a:effectLst/>
                          <a:latin typeface="Arial" panose="020B0604020202020204" pitchFamily="34" charset="0"/>
                        </a:rPr>
                        <a:t>5</a:t>
                      </a:r>
                    </a:p>
                  </a:txBody>
                  <a:tcPr marL="19474" marR="19474" marT="19474" marB="19474">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50683993"/>
                  </a:ext>
                </a:extLst>
              </a:tr>
            </a:tbl>
          </a:graphicData>
        </a:graphic>
      </p:graphicFrame>
      <p:sp>
        <p:nvSpPr>
          <p:cNvPr id="9" name="Rectangle 2">
            <a:extLst>
              <a:ext uri="{FF2B5EF4-FFF2-40B4-BE49-F238E27FC236}">
                <a16:creationId xmlns:a16="http://schemas.microsoft.com/office/drawing/2014/main" id="{8CE4FA02-2585-4398-AC6C-25C4221BD27F}"/>
              </a:ext>
            </a:extLst>
          </p:cNvPr>
          <p:cNvSpPr>
            <a:spLocks noChangeArrowheads="1"/>
          </p:cNvSpPr>
          <p:nvPr/>
        </p:nvSpPr>
        <p:spPr bwMode="auto">
          <a:xfrm>
            <a:off x="1144588" y="21155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9410EEB-12DA-4146-AFEA-E1B2B143CBC5}"/>
              </a:ext>
            </a:extLst>
          </p:cNvPr>
          <p:cNvSpPr txBox="1"/>
          <p:nvPr/>
        </p:nvSpPr>
        <p:spPr>
          <a:xfrm>
            <a:off x="391752" y="1238430"/>
            <a:ext cx="1708872" cy="3693319"/>
          </a:xfrm>
          <a:prstGeom prst="rect">
            <a:avLst/>
          </a:prstGeom>
          <a:noFill/>
        </p:spPr>
        <p:txBody>
          <a:bodyPr wrap="square" rtlCol="0">
            <a:spAutoFit/>
          </a:bodyPr>
          <a:lstStyle/>
          <a:p>
            <a:r>
              <a:rPr lang="en-GB" b="1"/>
              <a:t>Example based on dataset of 20 people rather than 100,000</a:t>
            </a:r>
          </a:p>
          <a:p>
            <a:endParaRPr lang="en-GB" b="1"/>
          </a:p>
          <a:p>
            <a:r>
              <a:rPr lang="en-GB" b="1"/>
              <a:t>This is a variable to indicate whether person is alive and age 15-49</a:t>
            </a:r>
          </a:p>
          <a:p>
            <a:endParaRPr lang="en-GB"/>
          </a:p>
        </p:txBody>
      </p:sp>
    </p:spTree>
    <p:extLst>
      <p:ext uri="{BB962C8B-B14F-4D97-AF65-F5344CB8AC3E}">
        <p14:creationId xmlns:p14="http://schemas.microsoft.com/office/powerpoint/2010/main" val="1893160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6722D-1693-4955-B1FA-00D18FEC8EBD}"/>
              </a:ext>
            </a:extLst>
          </p:cNvPr>
          <p:cNvSpPr txBox="1"/>
          <p:nvPr/>
        </p:nvSpPr>
        <p:spPr>
          <a:xfrm>
            <a:off x="584200" y="2997200"/>
            <a:ext cx="10947400" cy="2031325"/>
          </a:xfrm>
          <a:prstGeom prst="rect">
            <a:avLst/>
          </a:prstGeom>
          <a:noFill/>
        </p:spPr>
        <p:txBody>
          <a:bodyPr wrap="square" rtlCol="0">
            <a:spAutoFit/>
          </a:bodyPr>
          <a:lstStyle/>
          <a:p>
            <a:r>
              <a:rPr lang="en-GB" sz="2100"/>
              <a:t>Note that at the end of section 5 it is possible to select any variables to print for the whole</a:t>
            </a:r>
          </a:p>
          <a:p>
            <a:r>
              <a:rPr lang="en-GB" sz="2100"/>
              <a:t>100,000 people (or to specify a “where” to indicate selection of people according to variable values)  (e.g. as on previous slide) using a “proc print” statement.</a:t>
            </a:r>
          </a:p>
          <a:p>
            <a:endParaRPr lang="en-GB" sz="2100"/>
          </a:p>
          <a:p>
            <a:r>
              <a:rPr lang="en-GB" sz="2100"/>
              <a:t>This is the way to really get a feel for what the program is doing and all users are encouraged to </a:t>
            </a:r>
          </a:p>
          <a:p>
            <a:r>
              <a:rPr lang="en-GB" sz="2100"/>
              <a:t>spend time seeing how values for various variables change over time.</a:t>
            </a:r>
          </a:p>
        </p:txBody>
      </p:sp>
      <p:sp>
        <p:nvSpPr>
          <p:cNvPr id="3" name="Rectangle 2">
            <a:extLst>
              <a:ext uri="{FF2B5EF4-FFF2-40B4-BE49-F238E27FC236}">
                <a16:creationId xmlns:a16="http://schemas.microsoft.com/office/drawing/2014/main" id="{D136AFF4-03CC-45DE-98CA-95C44FBE9102}"/>
              </a:ext>
            </a:extLst>
          </p:cNvPr>
          <p:cNvSpPr/>
          <p:nvPr/>
        </p:nvSpPr>
        <p:spPr>
          <a:xfrm>
            <a:off x="450128" y="1121820"/>
            <a:ext cx="11348172" cy="7831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a:solidFill>
                  <a:schemeClr val="tx1"/>
                </a:solidFill>
              </a:rPr>
              <a:t>Using statements of the form s_varname + varname create sums across individuals of the variables we want to save outputs for, either to analyse afterwards, or to feed back into the next 3 month period.</a:t>
            </a:r>
            <a:endParaRPr lang="en-GB" dirty="0">
              <a:solidFill>
                <a:schemeClr val="tx1"/>
              </a:solidFill>
            </a:endParaRPr>
          </a:p>
        </p:txBody>
      </p:sp>
      <p:sp>
        <p:nvSpPr>
          <p:cNvPr id="4" name="Rectangle 3">
            <a:extLst>
              <a:ext uri="{FF2B5EF4-FFF2-40B4-BE49-F238E27FC236}">
                <a16:creationId xmlns:a16="http://schemas.microsoft.com/office/drawing/2014/main" id="{90222F38-24DC-4524-8455-FD0C8EA6CCCC}"/>
              </a:ext>
            </a:extLst>
          </p:cNvPr>
          <p:cNvSpPr/>
          <p:nvPr/>
        </p:nvSpPr>
        <p:spPr>
          <a:xfrm>
            <a:off x="450128" y="391064"/>
            <a:ext cx="15056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5</a:t>
            </a:r>
          </a:p>
        </p:txBody>
      </p:sp>
    </p:spTree>
    <p:extLst>
      <p:ext uri="{BB962C8B-B14F-4D97-AF65-F5344CB8AC3E}">
        <p14:creationId xmlns:p14="http://schemas.microsoft.com/office/powerpoint/2010/main" val="1845259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E62419-4D2F-4D42-BDCE-683E2D46BDD5}"/>
              </a:ext>
            </a:extLst>
          </p:cNvPr>
          <p:cNvSpPr/>
          <p:nvPr/>
        </p:nvSpPr>
        <p:spPr>
          <a:xfrm>
            <a:off x="1527046" y="440694"/>
            <a:ext cx="10253474"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One  row of data defined, containing  parameter values that remain fixed for the whole run </a:t>
            </a:r>
          </a:p>
        </p:txBody>
      </p:sp>
      <p:sp>
        <p:nvSpPr>
          <p:cNvPr id="8" name="Rectangle 7">
            <a:extLst>
              <a:ext uri="{FF2B5EF4-FFF2-40B4-BE49-F238E27FC236}">
                <a16:creationId xmlns:a16="http://schemas.microsoft.com/office/drawing/2014/main" id="{7EE551F6-515B-48E7-8BF8-CD18E6C43DFA}"/>
              </a:ext>
            </a:extLst>
          </p:cNvPr>
          <p:cNvSpPr/>
          <p:nvPr/>
        </p:nvSpPr>
        <p:spPr>
          <a:xfrm>
            <a:off x="411481" y="440694"/>
            <a:ext cx="960120" cy="343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1</a:t>
            </a:r>
          </a:p>
        </p:txBody>
      </p:sp>
      <p:sp>
        <p:nvSpPr>
          <p:cNvPr id="9" name="Rectangle 8">
            <a:extLst>
              <a:ext uri="{FF2B5EF4-FFF2-40B4-BE49-F238E27FC236}">
                <a16:creationId xmlns:a16="http://schemas.microsoft.com/office/drawing/2014/main" id="{FF22296D-DE77-47C9-8503-9F1656158492}"/>
              </a:ext>
            </a:extLst>
          </p:cNvPr>
          <p:cNvSpPr/>
          <p:nvPr/>
        </p:nvSpPr>
        <p:spPr>
          <a:xfrm>
            <a:off x="1527045" y="852840"/>
            <a:ext cx="10253471" cy="554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Create the 100000 people who will be alive and aged 15+ at some point between 1989 and 50 years into the future.   Define fixed or initial values for each person individually</a:t>
            </a:r>
            <a:endParaRPr lang="en-GB" sz="1600" dirty="0">
              <a:solidFill>
                <a:schemeClr val="tx1"/>
              </a:solidFill>
            </a:endParaRPr>
          </a:p>
        </p:txBody>
      </p:sp>
      <p:sp>
        <p:nvSpPr>
          <p:cNvPr id="10" name="Rectangle 9">
            <a:extLst>
              <a:ext uri="{FF2B5EF4-FFF2-40B4-BE49-F238E27FC236}">
                <a16:creationId xmlns:a16="http://schemas.microsoft.com/office/drawing/2014/main" id="{F6D21EC5-B020-4444-8C1A-7B0F0A00B8BC}"/>
              </a:ext>
            </a:extLst>
          </p:cNvPr>
          <p:cNvSpPr/>
          <p:nvPr/>
        </p:nvSpPr>
        <p:spPr>
          <a:xfrm>
            <a:off x="411480" y="852840"/>
            <a:ext cx="960119" cy="5541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2</a:t>
            </a:r>
          </a:p>
        </p:txBody>
      </p:sp>
      <p:sp>
        <p:nvSpPr>
          <p:cNvPr id="11" name="Rectangle 10">
            <a:extLst>
              <a:ext uri="{FF2B5EF4-FFF2-40B4-BE49-F238E27FC236}">
                <a16:creationId xmlns:a16="http://schemas.microsoft.com/office/drawing/2014/main" id="{421A56FA-8F26-4357-A805-DA3D8F4BA248}"/>
              </a:ext>
            </a:extLst>
          </p:cNvPr>
          <p:cNvSpPr/>
          <p:nvPr/>
        </p:nvSpPr>
        <p:spPr>
          <a:xfrm>
            <a:off x="1527045" y="1481411"/>
            <a:ext cx="10253472" cy="10177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Define the updated values of variables for each person for this current 3 month period. This uses previous values of variables for each individual and also the summary variables derived from the previous 3 month period in sections 4-7 below.   This part is the core of the model itself. This part of the code from now on is a macro which is called by the "update_r1" statements close to the end - the data set being read in at the start of this macro flips between r1 and r2.</a:t>
            </a:r>
          </a:p>
        </p:txBody>
      </p:sp>
      <p:sp>
        <p:nvSpPr>
          <p:cNvPr id="12" name="Rectangle 11">
            <a:extLst>
              <a:ext uri="{FF2B5EF4-FFF2-40B4-BE49-F238E27FC236}">
                <a16:creationId xmlns:a16="http://schemas.microsoft.com/office/drawing/2014/main" id="{9DD0C886-1B84-4B8E-AE01-B9E50EF6F400}"/>
              </a:ext>
            </a:extLst>
          </p:cNvPr>
          <p:cNvSpPr/>
          <p:nvPr/>
        </p:nvSpPr>
        <p:spPr>
          <a:xfrm>
            <a:off x="411479" y="1475254"/>
            <a:ext cx="960120" cy="10238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3</a:t>
            </a:r>
          </a:p>
        </p:txBody>
      </p:sp>
      <p:sp>
        <p:nvSpPr>
          <p:cNvPr id="13" name="Rectangle 12">
            <a:extLst>
              <a:ext uri="{FF2B5EF4-FFF2-40B4-BE49-F238E27FC236}">
                <a16:creationId xmlns:a16="http://schemas.microsoft.com/office/drawing/2014/main" id="{73787234-AAF8-477A-8004-3C8EAB7F3676}"/>
              </a:ext>
            </a:extLst>
          </p:cNvPr>
          <p:cNvSpPr/>
          <p:nvPr/>
        </p:nvSpPr>
        <p:spPr>
          <a:xfrm>
            <a:off x="1527045" y="2577642"/>
            <a:ext cx="10253471" cy="554162"/>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Derive values of additional variables for this 3 month period for </a:t>
            </a:r>
            <a:r>
              <a:rPr lang="en-GB" sz="1600">
                <a:solidFill>
                  <a:schemeClr val="tx1"/>
                </a:solidFill>
              </a:rPr>
              <a:t>each person. These are variables we want to save outputs for in the form of sums across individuals, either to analyse afterwards, or to feed back into the next 3 month period.</a:t>
            </a:r>
            <a:endParaRPr lang="en-GB" sz="1600" dirty="0">
              <a:solidFill>
                <a:schemeClr val="tx1"/>
              </a:solidFill>
            </a:endParaRPr>
          </a:p>
        </p:txBody>
      </p:sp>
      <p:sp>
        <p:nvSpPr>
          <p:cNvPr id="14" name="Rectangle 13">
            <a:extLst>
              <a:ext uri="{FF2B5EF4-FFF2-40B4-BE49-F238E27FC236}">
                <a16:creationId xmlns:a16="http://schemas.microsoft.com/office/drawing/2014/main" id="{9B026783-F7E6-409C-8D3C-2C7CD28695A4}"/>
              </a:ext>
            </a:extLst>
          </p:cNvPr>
          <p:cNvSpPr/>
          <p:nvPr/>
        </p:nvSpPr>
        <p:spPr>
          <a:xfrm>
            <a:off x="424729" y="2567384"/>
            <a:ext cx="946872" cy="564420"/>
          </a:xfrm>
          <a:prstGeom prst="rect">
            <a:avLst/>
          </a:prstGeom>
          <a:solidFill>
            <a:srgbClr val="F2D8F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4</a:t>
            </a:r>
          </a:p>
        </p:txBody>
      </p:sp>
      <p:sp>
        <p:nvSpPr>
          <p:cNvPr id="15" name="Rectangle 14">
            <a:extLst>
              <a:ext uri="{FF2B5EF4-FFF2-40B4-BE49-F238E27FC236}">
                <a16:creationId xmlns:a16="http://schemas.microsoft.com/office/drawing/2014/main" id="{55F1E138-0F48-499A-9747-E98FBA90359D}"/>
              </a:ext>
            </a:extLst>
          </p:cNvPr>
          <p:cNvSpPr/>
          <p:nvPr/>
        </p:nvSpPr>
        <p:spPr>
          <a:xfrm>
            <a:off x="1527045" y="3230020"/>
            <a:ext cx="10253471"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Using statements of the form s_varname + varname create sums across individuals of the variables we want to save outputs for, either to analyse afterwards, or to feed back into the next 3 month period.</a:t>
            </a:r>
            <a:endParaRPr lang="en-GB" sz="1600" dirty="0">
              <a:solidFill>
                <a:schemeClr val="tx1"/>
              </a:solidFill>
            </a:endParaRPr>
          </a:p>
        </p:txBody>
      </p:sp>
      <p:sp>
        <p:nvSpPr>
          <p:cNvPr id="16" name="Rectangle 15">
            <a:extLst>
              <a:ext uri="{FF2B5EF4-FFF2-40B4-BE49-F238E27FC236}">
                <a16:creationId xmlns:a16="http://schemas.microsoft.com/office/drawing/2014/main" id="{D1C2891E-2FB9-40A3-818B-D4F678969E3F}"/>
              </a:ext>
            </a:extLst>
          </p:cNvPr>
          <p:cNvSpPr/>
          <p:nvPr/>
        </p:nvSpPr>
        <p:spPr>
          <a:xfrm>
            <a:off x="424729" y="3210464"/>
            <a:ext cx="946872" cy="554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5</a:t>
            </a:r>
          </a:p>
        </p:txBody>
      </p:sp>
      <p:sp>
        <p:nvSpPr>
          <p:cNvPr id="17" name="Rectangle 16">
            <a:extLst>
              <a:ext uri="{FF2B5EF4-FFF2-40B4-BE49-F238E27FC236}">
                <a16:creationId xmlns:a16="http://schemas.microsoft.com/office/drawing/2014/main" id="{D0FA982C-519F-48CB-B3CC-31EB07A0802D}"/>
              </a:ext>
            </a:extLst>
          </p:cNvPr>
          <p:cNvSpPr/>
          <p:nvPr/>
        </p:nvSpPr>
        <p:spPr>
          <a:xfrm>
            <a:off x="1527046" y="3855928"/>
            <a:ext cx="10240225" cy="55416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dirty="0">
                <a:solidFill>
                  <a:schemeClr val="tx1"/>
                </a:solidFill>
              </a:rPr>
              <a:t>Create a data set that contains the sums (over all living people, or otherwise) and derived variables based </a:t>
            </a:r>
            <a:r>
              <a:rPr lang="en-GB" sz="1600">
                <a:solidFill>
                  <a:schemeClr val="tx1"/>
                </a:solidFill>
              </a:rPr>
              <a:t>on these </a:t>
            </a:r>
            <a:r>
              <a:rPr lang="en-GB" sz="1600" dirty="0">
                <a:solidFill>
                  <a:schemeClr val="tx1"/>
                </a:solidFill>
              </a:rPr>
              <a:t>sums for any variables we want to </a:t>
            </a:r>
            <a:r>
              <a:rPr lang="en-GB" sz="1600">
                <a:solidFill>
                  <a:schemeClr val="tx1"/>
                </a:solidFill>
              </a:rPr>
              <a:t>save outputs for, </a:t>
            </a:r>
            <a:r>
              <a:rPr lang="en-GB" sz="1600" dirty="0">
                <a:solidFill>
                  <a:schemeClr val="tx1"/>
                </a:solidFill>
              </a:rPr>
              <a:t>either to </a:t>
            </a:r>
            <a:r>
              <a:rPr lang="en-GB" sz="1600">
                <a:solidFill>
                  <a:schemeClr val="tx1"/>
                </a:solidFill>
              </a:rPr>
              <a:t>analyse afterwards, </a:t>
            </a:r>
            <a:r>
              <a:rPr lang="en-GB" sz="1600" dirty="0">
                <a:solidFill>
                  <a:schemeClr val="tx1"/>
                </a:solidFill>
              </a:rPr>
              <a:t>or to feed back into the next 3 </a:t>
            </a:r>
            <a:r>
              <a:rPr lang="en-GB" sz="1600">
                <a:solidFill>
                  <a:schemeClr val="tx1"/>
                </a:solidFill>
              </a:rPr>
              <a:t>month period.</a:t>
            </a:r>
            <a:endParaRPr lang="en-GB" sz="1600" dirty="0">
              <a:solidFill>
                <a:schemeClr val="tx1"/>
              </a:solidFill>
            </a:endParaRPr>
          </a:p>
        </p:txBody>
      </p:sp>
      <p:sp>
        <p:nvSpPr>
          <p:cNvPr id="18" name="Rectangle 17">
            <a:extLst>
              <a:ext uri="{FF2B5EF4-FFF2-40B4-BE49-F238E27FC236}">
                <a16:creationId xmlns:a16="http://schemas.microsoft.com/office/drawing/2014/main" id="{BF163B21-6347-4222-8729-3E6E41900149}"/>
              </a:ext>
            </a:extLst>
          </p:cNvPr>
          <p:cNvSpPr/>
          <p:nvPr/>
        </p:nvSpPr>
        <p:spPr>
          <a:xfrm>
            <a:off x="424729" y="3843618"/>
            <a:ext cx="946872" cy="56647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1600">
                <a:solidFill>
                  <a:schemeClr val="tx1"/>
                </a:solidFill>
              </a:rPr>
              <a:t>Section 6</a:t>
            </a:r>
          </a:p>
        </p:txBody>
      </p:sp>
      <p:sp>
        <p:nvSpPr>
          <p:cNvPr id="2" name="TextBox 1">
            <a:extLst>
              <a:ext uri="{FF2B5EF4-FFF2-40B4-BE49-F238E27FC236}">
                <a16:creationId xmlns:a16="http://schemas.microsoft.com/office/drawing/2014/main" id="{EA404CBC-FB51-4AE7-A902-7D2F554BF8EC}"/>
              </a:ext>
            </a:extLst>
          </p:cNvPr>
          <p:cNvSpPr txBox="1"/>
          <p:nvPr/>
        </p:nvSpPr>
        <p:spPr>
          <a:xfrm>
            <a:off x="310429" y="-27276"/>
            <a:ext cx="3682034" cy="430887"/>
          </a:xfrm>
          <a:prstGeom prst="rect">
            <a:avLst/>
          </a:prstGeom>
          <a:noFill/>
        </p:spPr>
        <p:txBody>
          <a:bodyPr wrap="none" rtlCol="0">
            <a:spAutoFit/>
          </a:bodyPr>
          <a:lstStyle/>
          <a:p>
            <a:r>
              <a:rPr lang="en-GB" sz="2200" b="1"/>
              <a:t>Overview of hiv_synthesis.sas</a:t>
            </a:r>
          </a:p>
        </p:txBody>
      </p:sp>
    </p:spTree>
    <p:extLst>
      <p:ext uri="{BB962C8B-B14F-4D97-AF65-F5344CB8AC3E}">
        <p14:creationId xmlns:p14="http://schemas.microsoft.com/office/powerpoint/2010/main" val="41292074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0FA982C-519F-48CB-B3CC-31EB07A0802D}"/>
              </a:ext>
            </a:extLst>
          </p:cNvPr>
          <p:cNvSpPr/>
          <p:nvPr/>
        </p:nvSpPr>
        <p:spPr>
          <a:xfrm>
            <a:off x="462828" y="1265128"/>
            <a:ext cx="11183072" cy="95737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dirty="0">
                <a:solidFill>
                  <a:schemeClr val="tx1"/>
                </a:solidFill>
              </a:rPr>
              <a:t>Create a data set that contains the sums (over all living people, or otherwise) and derived variables based </a:t>
            </a:r>
            <a:r>
              <a:rPr lang="en-GB">
                <a:solidFill>
                  <a:schemeClr val="tx1"/>
                </a:solidFill>
              </a:rPr>
              <a:t>on these </a:t>
            </a:r>
            <a:r>
              <a:rPr lang="en-GB" dirty="0">
                <a:solidFill>
                  <a:schemeClr val="tx1"/>
                </a:solidFill>
              </a:rPr>
              <a:t>sums for any variables we want to </a:t>
            </a:r>
            <a:r>
              <a:rPr lang="en-GB">
                <a:solidFill>
                  <a:schemeClr val="tx1"/>
                </a:solidFill>
              </a:rPr>
              <a:t>save outputs for, </a:t>
            </a:r>
            <a:r>
              <a:rPr lang="en-GB" dirty="0">
                <a:solidFill>
                  <a:schemeClr val="tx1"/>
                </a:solidFill>
              </a:rPr>
              <a:t>either to </a:t>
            </a:r>
            <a:r>
              <a:rPr lang="en-GB">
                <a:solidFill>
                  <a:schemeClr val="tx1"/>
                </a:solidFill>
              </a:rPr>
              <a:t>analyse afterwards, </a:t>
            </a:r>
            <a:r>
              <a:rPr lang="en-GB" dirty="0">
                <a:solidFill>
                  <a:schemeClr val="tx1"/>
                </a:solidFill>
              </a:rPr>
              <a:t>or to feed back into the next 3 </a:t>
            </a:r>
            <a:r>
              <a:rPr lang="en-GB">
                <a:solidFill>
                  <a:schemeClr val="tx1"/>
                </a:solidFill>
              </a:rPr>
              <a:t>month period.</a:t>
            </a:r>
            <a:endParaRPr lang="en-GB" dirty="0">
              <a:solidFill>
                <a:schemeClr val="tx1"/>
              </a:solidFill>
            </a:endParaRPr>
          </a:p>
        </p:txBody>
      </p:sp>
      <p:sp>
        <p:nvSpPr>
          <p:cNvPr id="18" name="Rectangle 17">
            <a:extLst>
              <a:ext uri="{FF2B5EF4-FFF2-40B4-BE49-F238E27FC236}">
                <a16:creationId xmlns:a16="http://schemas.microsoft.com/office/drawing/2014/main" id="{BF163B21-6347-4222-8729-3E6E41900149}"/>
              </a:ext>
            </a:extLst>
          </p:cNvPr>
          <p:cNvSpPr/>
          <p:nvPr/>
        </p:nvSpPr>
        <p:spPr>
          <a:xfrm>
            <a:off x="462828" y="440018"/>
            <a:ext cx="1442171" cy="566472"/>
          </a:xfrm>
          <a:prstGeom prst="rect">
            <a:avLst/>
          </a:prstGeom>
          <a:solidFill>
            <a:srgbClr val="C8F6F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1" tIns="38396" rIns="76791" bIns="38396" numCol="1" spcCol="0" rtlCol="0" fromWordArt="0" anchor="ctr" anchorCtr="0" forceAA="0" compatLnSpc="1">
            <a:prstTxWarp prst="textNoShape">
              <a:avLst/>
            </a:prstTxWarp>
            <a:noAutofit/>
          </a:bodyPr>
          <a:lstStyle/>
          <a:p>
            <a:r>
              <a:rPr lang="en-GB" sz="2400">
                <a:solidFill>
                  <a:schemeClr val="tx1"/>
                </a:solidFill>
              </a:rPr>
              <a:t>Section 6</a:t>
            </a:r>
          </a:p>
        </p:txBody>
      </p:sp>
      <p:sp>
        <p:nvSpPr>
          <p:cNvPr id="2" name="TextBox 1">
            <a:extLst>
              <a:ext uri="{FF2B5EF4-FFF2-40B4-BE49-F238E27FC236}">
                <a16:creationId xmlns:a16="http://schemas.microsoft.com/office/drawing/2014/main" id="{7E4E6379-8394-43E9-8611-8D8E25ECBDE0}"/>
              </a:ext>
            </a:extLst>
          </p:cNvPr>
          <p:cNvSpPr txBox="1"/>
          <p:nvPr/>
        </p:nvSpPr>
        <p:spPr>
          <a:xfrm>
            <a:off x="462828" y="2730500"/>
            <a:ext cx="11081472" cy="3277820"/>
          </a:xfrm>
          <a:prstGeom prst="rect">
            <a:avLst/>
          </a:prstGeom>
          <a:noFill/>
        </p:spPr>
        <p:txBody>
          <a:bodyPr wrap="square" rtlCol="0">
            <a:spAutoFit/>
          </a:bodyPr>
          <a:lstStyle/>
          <a:p>
            <a:r>
              <a:rPr lang="en-GB" sz="2100"/>
              <a:t>Taking the values for the last person n the 100,000 produce a dataset of the sums of all the variables we want to keep.  These are variables beginning s_</a:t>
            </a:r>
          </a:p>
          <a:p>
            <a:endParaRPr lang="en-GB" sz="2100"/>
          </a:p>
          <a:p>
            <a:r>
              <a:rPr lang="en-GB" sz="2100"/>
              <a:t>Dataset is called “sums”</a:t>
            </a:r>
          </a:p>
          <a:p>
            <a:endParaRPr lang="en-GB" sz="2100"/>
          </a:p>
          <a:p>
            <a:r>
              <a:rPr lang="en-GB" sz="2100"/>
              <a:t>Also in this datset create some new summary variables based on these s_ variables</a:t>
            </a:r>
          </a:p>
          <a:p>
            <a:endParaRPr lang="en-GB" sz="2100"/>
          </a:p>
          <a:p>
            <a:r>
              <a:rPr lang="en-GB" sz="2100"/>
              <a:t>Use a “keep” statement to keep all the variables that are either going to be outputed or used in the next period.</a:t>
            </a:r>
          </a:p>
          <a:p>
            <a:endParaRPr lang="en-GB"/>
          </a:p>
        </p:txBody>
      </p:sp>
    </p:spTree>
    <p:extLst>
      <p:ext uri="{BB962C8B-B14F-4D97-AF65-F5344CB8AC3E}">
        <p14:creationId xmlns:p14="http://schemas.microsoft.com/office/powerpoint/2010/main" val="2899217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9004</TotalTime>
  <Words>16128</Words>
  <Application>Microsoft Office PowerPoint</Application>
  <PresentationFormat>Widescreen</PresentationFormat>
  <Paragraphs>1668</Paragraphs>
  <Slides>108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108</vt:i4>
      </vt:variant>
    </vt:vector>
  </HeadingPairs>
  <TitlesOfParts>
    <vt:vector size="1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Phillips</dc:creator>
  <cp:lastModifiedBy>Phillips, Andrew</cp:lastModifiedBy>
  <cp:revision>170</cp:revision>
  <dcterms:created xsi:type="dcterms:W3CDTF">2021-07-16T11:43:16Z</dcterms:created>
  <dcterms:modified xsi:type="dcterms:W3CDTF">2021-07-22T17:53:29Z</dcterms:modified>
</cp:coreProperties>
</file>