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22" autoAdjust="0"/>
  </p:normalViewPr>
  <p:slideViewPr>
    <p:cSldViewPr>
      <p:cViewPr varScale="1">
        <p:scale>
          <a:sx n="151" d="100"/>
          <a:sy n="151" d="100"/>
        </p:scale>
        <p:origin x="7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504CB-5D81-4DB1-9E30-A1519BDAD450}" type="datetimeFigureOut">
              <a:rPr lang="zh-CN" altLang="en-US" smtClean="0"/>
              <a:t>2020/8/27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91AAE-2583-4EF5-9ED9-C61BE8FE6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1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umer_credit_reporting_agency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P" TargetMode="External"/><Relationship Id="rId7" Type="http://schemas.openxmlformats.org/officeDocument/2006/relationships/hyperlink" Target="https://en.wikipedia.org/wiki/Antivirus_software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Vulnerability_(computer_science)" TargetMode="External"/><Relationship Id="rId5" Type="http://schemas.openxmlformats.org/officeDocument/2006/relationships/hyperlink" Target="https://en.wikipedia.org/wiki/Software_cracking" TargetMode="External"/><Relationship Id="rId4" Type="http://schemas.openxmlformats.org/officeDocument/2006/relationships/hyperlink" Target="https://en.wikipedia.org/wiki/Malware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ulnerability_disclosur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atch_(computing)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1truz_/status/1244737672930824193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y_per_click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Online_advertising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ojan_horse_(computing)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n-in-the-browser" TargetMode="External"/><Relationship Id="rId5" Type="http://schemas.openxmlformats.org/officeDocument/2006/relationships/hyperlink" Target="https://en.wikipedia.org/wiki/Microsoft_Windows" TargetMode="External"/><Relationship Id="rId4" Type="http://schemas.openxmlformats.org/officeDocument/2006/relationships/hyperlink" Target="https://en.wikipedia.org/wiki/Malwar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rver_Message_Block#cite_note-3" TargetMode="External"/><Relationship Id="rId13" Type="http://schemas.openxmlformats.org/officeDocument/2006/relationships/hyperlink" Target="https://en.wikipedia.org/wiki/Node_(networking)" TargetMode="External"/><Relationship Id="rId3" Type="http://schemas.openxmlformats.org/officeDocument/2006/relationships/hyperlink" Target="https://en.wikipedia.org/wiki/Computer_network" TargetMode="External"/><Relationship Id="rId7" Type="http://schemas.openxmlformats.org/officeDocument/2006/relationships/hyperlink" Target="https://en.wikipedia.org/wiki/Communication_protocol" TargetMode="External"/><Relationship Id="rId12" Type="http://schemas.openxmlformats.org/officeDocument/2006/relationships/hyperlink" Target="https://en.wikipedia.org/wiki/Serial_por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erver_Message_Block#cite_note-2" TargetMode="External"/><Relationship Id="rId11" Type="http://schemas.openxmlformats.org/officeDocument/2006/relationships/hyperlink" Target="https://en.wikipedia.org/wiki/Print_server" TargetMode="External"/><Relationship Id="rId5" Type="http://schemas.openxmlformats.org/officeDocument/2006/relationships/hyperlink" Target="https://en.wikipedia.org/wiki/Server_Message_Block#cite_note-1" TargetMode="External"/><Relationship Id="rId15" Type="http://schemas.openxmlformats.org/officeDocument/2006/relationships/hyperlink" Target="https://en.wikipedia.org/wiki/National_Security_Agency" TargetMode="External"/><Relationship Id="rId10" Type="http://schemas.openxmlformats.org/officeDocument/2006/relationships/hyperlink" Target="https://en.wikipedia.org/wiki/Computer_file" TargetMode="External"/><Relationship Id="rId4" Type="http://schemas.openxmlformats.org/officeDocument/2006/relationships/hyperlink" Target="https://en.wikipedia.org/wiki/Help:IPA/English" TargetMode="External"/><Relationship Id="rId9" Type="http://schemas.openxmlformats.org/officeDocument/2006/relationships/hyperlink" Target="https://en.wikipedia.org/wiki/Shared_access" TargetMode="External"/><Relationship Id="rId14" Type="http://schemas.openxmlformats.org/officeDocument/2006/relationships/hyperlink" Target="https://en.wikipedia.org/wiki/Hacker_grou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604020202020204" pitchFamily="34" charset="0"/>
              </a:rPr>
              <a:t> Zoom does not implement true end-to-end encryption, they have the theoretical ability to decrypt and monitor Zoom calls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Sailec"/>
              </a:rPr>
              <a:t>This vulnerability allows any website to forcibly join a user to a Zoom call, with their video camera activated, without the user’s permission.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32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Apache Struts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  is an open-source web application framework for developing Java EE web applications.</a:t>
            </a:r>
          </a:p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Equifax Inc.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American multinational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nsumer credit reporting agency"/>
              </a:rPr>
              <a:t>consumer credit reporting agency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36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MPack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HP"/>
              </a:rPr>
              <a:t>PHP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-based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Malware"/>
              </a:rPr>
              <a:t>malware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kit produced by Russian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/>
              </a:rPr>
              <a:t>crackers</a:t>
            </a:r>
            <a:endParaRPr lang="en-US" altLang="zh-CN" b="0" i="0" u="none" strike="noStrike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&lt;iframe&gt; is a tag which specifies inline codes in </a:t>
            </a:r>
            <a:r>
              <a:rPr lang="en-US" altLang="zh-CN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javascript</a:t>
            </a:r>
            <a:endParaRPr lang="en-US" altLang="zh-CN" b="0" i="0" u="none" strike="noStrike" dirty="0">
              <a:solidFill>
                <a:srgbClr val="0B008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MPack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sold as commercial software (costing $500 to $1,000 US), and is provided by its developers with technical support and regular updates of the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Vulnerability (computer science)"/>
              </a:rPr>
              <a:t>software vulnerabilities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it exploits. Modules are sold by the developers containing new exploits. These cost between $50 and $150 US depending on how severe the exploit is. The developers also charge to make the scripts and executables undetectable by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Antivirus software"/>
              </a:rPr>
              <a:t>antivirus software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9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ZERODIUM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 is the leading exploit acquisition platform for premium zero-days and advanced cybersecurity research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96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full chain with persistence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42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Reflections on Trusting Trust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5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what happened during the mid2019, there is no </a:t>
            </a:r>
            <a:r>
              <a:rPr lang="en-US" altLang="zh-CN" dirty="0" err="1"/>
              <a:t>diag</a:t>
            </a:r>
            <a:r>
              <a:rPr lang="en-US" altLang="zh-CN" dirty="0"/>
              <a:t> to notify user the zoom will be open. Also the camera will be started by default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1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responsible disclosure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Vulnerability disclosure"/>
              </a:rPr>
              <a:t>vulnerability disclosure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model in which a vulnerability or an issue is disclosed only after a period of time that allows for the vulnerability or issue to be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Patch (computing)"/>
              </a:rPr>
              <a:t>patched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mended</a:t>
            </a:r>
          </a:p>
          <a:p>
            <a:r>
              <a:rPr lang="en-US" altLang="zh-CN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Malware Removal </a:t>
            </a:r>
            <a:r>
              <a:rPr lang="en-US" altLang="zh-CN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Tool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9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Attacker can inject code to disable the macOS library validation.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This is </a:t>
            </a:r>
            <a:r>
              <a:rPr lang="en-US" altLang="zh-CN" b="0" i="0" u="none" strike="noStrike" dirty="0">
                <a:solidFill>
                  <a:srgbClr val="00A562"/>
                </a:solidFill>
                <a:effectLst/>
                <a:latin typeface="Helvetica Neue"/>
                <a:hlinkClick r:id="rId3"/>
              </a:rPr>
              <a:t>a “shady” technique</a:t>
            </a:r>
            <a:r>
              <a:rPr lang="en-US" altLang="zh-CN" b="0" i="0" u="none" strike="noStrike" dirty="0">
                <a:solidFill>
                  <a:srgbClr val="00A562"/>
                </a:solidFill>
                <a:effectLst/>
                <a:latin typeface="Helvetica Neue"/>
              </a:rPr>
              <a:t> used by zoom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— one that’s also used by Mac malware — to install the Mac app without user interaction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91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89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altLang="zh-CN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botnet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number of Internet-connected devices, each of which is running one or more bots. </a:t>
            </a:r>
            <a:r>
              <a:rPr lang="en-US" altLang="zh-CN" b="0" i="0" dirty="0">
                <a:solidFill>
                  <a:srgbClr val="DD4B39"/>
                </a:solidFill>
                <a:effectLst/>
                <a:latin typeface="arial" panose="020B0604020202020204" pitchFamily="34" charset="0"/>
              </a:rPr>
              <a:t>Botnets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can be used to perform Distributed Denial-of-Service (DDoS) attacks, steal data, send spam, and allows the attacker to access the device and its connection.</a:t>
            </a:r>
            <a:endParaRPr lang="en-US" altLang="zh-CN" sz="1200" spc="-5" dirty="0">
              <a:latin typeface="Calibri"/>
              <a:cs typeface="Calibri"/>
            </a:endParaRPr>
          </a:p>
          <a:p>
            <a:r>
              <a:rPr lang="en-US" altLang="zh-CN" sz="1200" spc="-5" dirty="0" err="1">
                <a:latin typeface="Calibri"/>
                <a:cs typeface="Calibri"/>
              </a:rPr>
              <a:t>Clickbot.A</a:t>
            </a:r>
            <a:r>
              <a:rPr lang="en-US" altLang="zh-CN" sz="1200" spc="-5" dirty="0">
                <a:latin typeface="Calibri"/>
                <a:cs typeface="Calibri"/>
              </a:rPr>
              <a:t>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operated by using victims' computers to automatically click on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ay per click"/>
              </a:rPr>
              <a:t>pay-per-click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Online advertising"/>
              </a:rPr>
              <a:t>Internet advertisements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4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Zeus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ZeuS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altLang="zh-CN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Zbot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Trojan horse (computing)"/>
              </a:rPr>
              <a:t>Trojan horse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Malware"/>
              </a:rPr>
              <a:t>malware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package that runs on versions of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Microsoft Windows"/>
              </a:rPr>
              <a:t>Microsoft Windows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While it can be used to carry out many malicious and criminal tasks, it is often used to steal banking information by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Man-in-the-browser"/>
              </a:rPr>
              <a:t>man-in-the-browser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 attack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77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232627"/>
                </a:solidFill>
                <a:effectLst/>
                <a:latin typeface="MuseoSans"/>
              </a:rPr>
              <a:t>FinSpy</a:t>
            </a:r>
            <a:r>
              <a:rPr lang="en-US" altLang="zh-CN" b="0" i="0" dirty="0">
                <a:solidFill>
                  <a:srgbClr val="232627"/>
                </a:solidFill>
                <a:effectLst/>
                <a:latin typeface="MuseoSans"/>
              </a:rPr>
              <a:t> is able to monitor almost all device activities, including record VoIP(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Voice over IP</a:t>
            </a:r>
            <a:r>
              <a:rPr lang="en-US" altLang="zh-CN" b="0" i="0" dirty="0">
                <a:solidFill>
                  <a:srgbClr val="232627"/>
                </a:solidFill>
                <a:effectLst/>
                <a:latin typeface="MuseoSans"/>
              </a:rPr>
              <a:t>) calls via external apps such as Skype or WhatsApp. 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5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puter network"/>
              </a:rPr>
              <a:t>computer networking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Server Message Block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SMB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one version of which was also known as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Common Internet File System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CIFS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Help:IPA/English"/>
              </a:rPr>
              <a:t>/</a:t>
            </a:r>
            <a:r>
              <a:rPr lang="en-US" altLang="zh-CN" b="0" i="0" u="none" strike="noStrike" dirty="0" err="1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Help:IPA/English"/>
              </a:rPr>
              <a:t>sɪfs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Help:IPA/English"/>
              </a:rPr>
              <a:t>/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</a:t>
            </a:r>
            <a:r>
              <a:rPr lang="en-US" altLang="zh-CN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/>
              </a:rPr>
              <a:t>[1]</a:t>
            </a:r>
            <a:r>
              <a:rPr lang="en-US" altLang="zh-CN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/>
              </a:rPr>
              <a:t>[2]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Communication protocol"/>
              </a:rPr>
              <a:t>communication protocol</a:t>
            </a:r>
            <a:r>
              <a:rPr lang="en-US" altLang="zh-CN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/>
              </a:rPr>
              <a:t>[3]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providing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Shared access"/>
              </a:rPr>
              <a:t>shared access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0" tooltip="Computer file"/>
              </a:rPr>
              <a:t>files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1" tooltip="Print server"/>
              </a:rPr>
              <a:t>printers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2" tooltip="Serial port"/>
              </a:rPr>
              <a:t>serial ports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3" tooltip="Node (networking)"/>
              </a:rPr>
              <a:t>nodes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on a network.</a:t>
            </a:r>
          </a:p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Shadow Brokers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4" tooltip="Hacker group"/>
              </a:rPr>
              <a:t>hacker group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They published several leaks containing hacking tools from the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15"/>
              </a:rPr>
              <a:t>National Security Agency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(NSA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91AAE-2583-4EF5-9ED9-C61BE8FE65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7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3752" y="22859"/>
            <a:ext cx="701649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223" y="159003"/>
            <a:ext cx="7857552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926083"/>
            <a:ext cx="7002145" cy="3061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406490" y="4968629"/>
            <a:ext cx="535304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vedetails.com/top-50-products.php?year=20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190" y="4981329"/>
            <a:ext cx="5099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52366" y="4806950"/>
            <a:ext cx="787400" cy="330200"/>
            <a:chOff x="8352366" y="4806950"/>
            <a:chExt cx="787400" cy="330200"/>
          </a:xfrm>
        </p:grpSpPr>
        <p:sp>
          <p:nvSpPr>
            <p:cNvPr id="4" name="object 4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92314" y="2150005"/>
            <a:ext cx="4395470" cy="106680"/>
            <a:chOff x="4181855" y="2157983"/>
            <a:chExt cx="4395470" cy="106680"/>
          </a:xfrm>
        </p:grpSpPr>
        <p:sp>
          <p:nvSpPr>
            <p:cNvPr id="8" name="object 8"/>
            <p:cNvSpPr/>
            <p:nvPr/>
          </p:nvSpPr>
          <p:spPr>
            <a:xfrm>
              <a:off x="4181855" y="2157983"/>
              <a:ext cx="4395215" cy="106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4864" y="2190749"/>
              <a:ext cx="4297680" cy="0"/>
            </a:xfrm>
            <a:custGeom>
              <a:avLst/>
              <a:gdLst/>
              <a:ahLst/>
              <a:cxnLst/>
              <a:rect l="l" t="t" r="r" b="b"/>
              <a:pathLst>
                <a:path w="4297680">
                  <a:moveTo>
                    <a:pt x="0" y="0"/>
                  </a:moveTo>
                  <a:lnTo>
                    <a:pt x="4297680" y="1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59624" y="1408431"/>
            <a:ext cx="4260850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4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endParaRPr sz="4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libri"/>
              <a:cs typeface="Calibri"/>
            </a:endParaRPr>
          </a:p>
          <a:p>
            <a:pPr marR="420370" algn="ctr">
              <a:lnSpc>
                <a:spcPct val="100000"/>
              </a:lnSpc>
            </a:pPr>
            <a:endParaRPr lang="en-US" sz="1600" dirty="0">
              <a:latin typeface="Calibri"/>
              <a:cs typeface="Calibri"/>
            </a:endParaRPr>
          </a:p>
          <a:p>
            <a:pPr marR="420370" algn="ctr">
              <a:lnSpc>
                <a:spcPct val="100000"/>
              </a:lnSpc>
            </a:pPr>
            <a:endParaRPr lang="en-US" sz="1600" dirty="0">
              <a:latin typeface="Calibri"/>
              <a:cs typeface="Calibri"/>
            </a:endParaRPr>
          </a:p>
          <a:p>
            <a:pPr marR="420370" algn="ctr">
              <a:lnSpc>
                <a:spcPct val="100000"/>
              </a:lnSpc>
            </a:pPr>
            <a:endParaRPr lang="en-US" sz="1600" dirty="0">
              <a:latin typeface="Calibri"/>
              <a:cs typeface="Calibri"/>
            </a:endParaRPr>
          </a:p>
          <a:p>
            <a:pPr marR="420370" algn="ctr">
              <a:lnSpc>
                <a:spcPct val="100000"/>
              </a:lnSpc>
            </a:pPr>
            <a:endParaRPr lang="en-US" sz="1600" dirty="0">
              <a:latin typeface="Calibri"/>
              <a:cs typeface="Calibri"/>
            </a:endParaRPr>
          </a:p>
          <a:p>
            <a:pPr marR="420370" algn="ctr">
              <a:lnSpc>
                <a:spcPct val="100000"/>
              </a:lnSpc>
            </a:pPr>
            <a:r>
              <a:rPr lang="en-US" altLang="zh-CN" sz="1600" dirty="0">
                <a:latin typeface="Calibri"/>
                <a:cs typeface="Calibri"/>
              </a:rPr>
              <a:t>       Botong Ou</a:t>
            </a:r>
            <a:endParaRPr lang="en-US" sz="1600" dirty="0">
              <a:latin typeface="Calibri"/>
              <a:cs typeface="Calibri"/>
            </a:endParaRPr>
          </a:p>
          <a:p>
            <a:pPr marR="420370" algn="ctr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       NESL, UCLA</a:t>
            </a:r>
          </a:p>
        </p:txBody>
      </p:sp>
      <p:sp>
        <p:nvSpPr>
          <p:cNvPr id="11" name="object 11"/>
          <p:cNvSpPr/>
          <p:nvPr/>
        </p:nvSpPr>
        <p:spPr>
          <a:xfrm>
            <a:off x="1700445" y="5434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268296"/>
            <a:ext cx="3162944" cy="2928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4427220" algn="l"/>
              </a:tabLst>
            </a:pPr>
            <a:r>
              <a:rPr spc="-25" dirty="0"/>
              <a:t>Why </a:t>
            </a:r>
            <a:r>
              <a:rPr spc="-5" dirty="0"/>
              <a:t>so </a:t>
            </a:r>
            <a:r>
              <a:rPr spc="-15" dirty="0"/>
              <a:t>many</a:t>
            </a:r>
            <a:r>
              <a:rPr spc="45" dirty="0"/>
              <a:t> </a:t>
            </a:r>
            <a:r>
              <a:rPr spc="-5" dirty="0"/>
              <a:t>security</a:t>
            </a:r>
            <a:r>
              <a:rPr spc="5" dirty="0"/>
              <a:t> </a:t>
            </a:r>
            <a:r>
              <a:rPr spc="-5" dirty="0"/>
              <a:t>bugs?	</a:t>
            </a:r>
            <a:r>
              <a:rPr b="0" spc="-5" dirty="0">
                <a:latin typeface="Calibri"/>
                <a:cs typeface="Calibri"/>
              </a:rPr>
              <a:t>Case study: </a:t>
            </a:r>
            <a:r>
              <a:rPr b="0" spc="-15" dirty="0">
                <a:latin typeface="Calibri"/>
                <a:cs typeface="Calibri"/>
              </a:rPr>
              <a:t>Zoom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4100"/>
            <a:ext cx="537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6480" algn="l"/>
              </a:tabLst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pri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16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75307"/>
            <a:ext cx="314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</a:tabLst>
            </a:pPr>
            <a:r>
              <a:rPr sz="2400" spc="-5" dirty="0">
                <a:latin typeface="Calibri"/>
                <a:cs typeface="Calibri"/>
              </a:rPr>
              <a:t>(1)	</a:t>
            </a:r>
            <a:r>
              <a:rPr sz="2400" spc="-10" dirty="0">
                <a:latin typeface="Calibri"/>
                <a:cs typeface="Calibri"/>
              </a:rPr>
              <a:t>Problems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crypto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7180" y="1626107"/>
            <a:ext cx="4051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(Marczak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Scott-Railton, </a:t>
            </a:r>
            <a:r>
              <a:rPr sz="2000" dirty="0">
                <a:latin typeface="Calibri"/>
                <a:cs typeface="Calibri"/>
              </a:rPr>
              <a:t>April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2020)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941068"/>
            <a:ext cx="7211695" cy="27065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20"/>
              </a:spcBef>
              <a:buAutoNum type="arabicParenBoth" startAt="2"/>
              <a:tabLst>
                <a:tab pos="469900" algn="l"/>
                <a:tab pos="4030979" algn="l"/>
              </a:tabLst>
            </a:pPr>
            <a:r>
              <a:rPr lang="en-US" sz="2400" spc="-5" dirty="0">
                <a:latin typeface="Calibri"/>
                <a:cs typeface="Calibri"/>
              </a:rPr>
              <a:t>Turn on the camera</a:t>
            </a:r>
            <a:r>
              <a:rPr sz="2400" spc="-5" dirty="0">
                <a:latin typeface="Calibri"/>
                <a:cs typeface="Calibri"/>
              </a:rPr>
              <a:t>	</a:t>
            </a:r>
            <a:r>
              <a:rPr sz="2000" spc="-5" dirty="0">
                <a:latin typeface="Calibri"/>
                <a:cs typeface="Calibri"/>
              </a:rPr>
              <a:t>(J. Leitschuh, July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2019)</a:t>
            </a:r>
            <a:endParaRPr sz="2000" dirty="0">
              <a:latin typeface="Calibri"/>
              <a:cs typeface="Calibri"/>
            </a:endParaRPr>
          </a:p>
          <a:p>
            <a:pPr marL="469900" marR="127635" indent="-469900">
              <a:lnSpc>
                <a:spcPct val="142200"/>
              </a:lnSpc>
              <a:spcBef>
                <a:spcPts val="10"/>
              </a:spcBef>
              <a:buAutoNum type="arabicParenBoth" startAt="2"/>
              <a:tabLst>
                <a:tab pos="469900" algn="l"/>
                <a:tab pos="4777105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Disable MacOS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hardened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runtime</a:t>
            </a:r>
            <a:r>
              <a:rPr sz="2400" spc="-10" dirty="0">
                <a:latin typeface="Calibri"/>
                <a:cs typeface="Calibri"/>
              </a:rPr>
              <a:t>	</a:t>
            </a:r>
            <a:r>
              <a:rPr sz="2000" spc="-85" dirty="0">
                <a:latin typeface="Calibri"/>
                <a:cs typeface="Calibri"/>
              </a:rPr>
              <a:t>(P. </a:t>
            </a:r>
            <a:r>
              <a:rPr sz="2000" spc="-15" dirty="0">
                <a:latin typeface="Calibri"/>
                <a:cs typeface="Calibri"/>
              </a:rPr>
              <a:t>Wardle, </a:t>
            </a:r>
            <a:r>
              <a:rPr sz="2000" dirty="0">
                <a:latin typeface="Calibri"/>
                <a:cs typeface="Calibri"/>
              </a:rPr>
              <a:t>April </a:t>
            </a:r>
            <a:r>
              <a:rPr sz="2000" spc="-5" dirty="0">
                <a:latin typeface="Calibri"/>
                <a:cs typeface="Calibri"/>
              </a:rPr>
              <a:t>2020)  </a:t>
            </a:r>
            <a:r>
              <a:rPr sz="2000" spc="-15" dirty="0">
                <a:latin typeface="Calibri"/>
                <a:cs typeface="Calibri"/>
              </a:rPr>
              <a:t>Defends </a:t>
            </a:r>
            <a:r>
              <a:rPr sz="2000" spc="-10" dirty="0">
                <a:latin typeface="Calibri"/>
                <a:cs typeface="Calibri"/>
              </a:rPr>
              <a:t>against code </a:t>
            </a:r>
            <a:r>
              <a:rPr sz="2000" spc="-5" dirty="0">
                <a:latin typeface="Calibri"/>
                <a:cs typeface="Calibri"/>
              </a:rPr>
              <a:t>injection, library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hijacking,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dirty="0">
                <a:latin typeface="Calibri"/>
                <a:cs typeface="Calibri"/>
              </a:rPr>
              <a:t>memory space</a:t>
            </a:r>
            <a:r>
              <a:rPr sz="2000" spc="-5" dirty="0">
                <a:latin typeface="Calibri"/>
                <a:cs typeface="Calibri"/>
              </a:rPr>
              <a:t> tampering.</a:t>
            </a:r>
            <a:endParaRPr lang="en-US" sz="2000" dirty="0">
              <a:latin typeface="Calibri"/>
              <a:cs typeface="Calibri"/>
            </a:endParaRPr>
          </a:p>
          <a:p>
            <a:pPr marL="933450">
              <a:lnSpc>
                <a:spcPct val="100000"/>
              </a:lnSpc>
              <a:spcBef>
                <a:spcPts val="1200"/>
              </a:spcBef>
            </a:pPr>
            <a:r>
              <a:rPr lang="en-US" sz="2000" spc="-5" dirty="0">
                <a:latin typeface="Calibri"/>
                <a:cs typeface="Calibri"/>
              </a:rPr>
              <a:t>Once user </a:t>
            </a:r>
            <a:r>
              <a:rPr lang="en-US" sz="2000" spc="-10" dirty="0">
                <a:latin typeface="Calibri"/>
                <a:cs typeface="Calibri"/>
              </a:rPr>
              <a:t>gives Zoom </a:t>
            </a:r>
            <a:r>
              <a:rPr lang="en-US" sz="2000" dirty="0">
                <a:latin typeface="Calibri"/>
                <a:cs typeface="Calibri"/>
              </a:rPr>
              <a:t>access </a:t>
            </a:r>
            <a:r>
              <a:rPr lang="en-US" sz="2000" spc="-10" dirty="0">
                <a:latin typeface="Calibri"/>
                <a:cs typeface="Calibri"/>
              </a:rPr>
              <a:t>to camera </a:t>
            </a:r>
            <a:r>
              <a:rPr lang="en-US" sz="2000" spc="-5" dirty="0">
                <a:latin typeface="Calibri"/>
                <a:cs typeface="Calibri"/>
              </a:rPr>
              <a:t>and</a:t>
            </a:r>
            <a:r>
              <a:rPr lang="en-US" sz="2000" spc="2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mic,</a:t>
            </a:r>
          </a:p>
          <a:p>
            <a:pPr marL="933450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MacOS </a:t>
            </a:r>
            <a:r>
              <a:rPr lang="en-US" sz="2000" spc="-10" dirty="0">
                <a:latin typeface="Calibri"/>
                <a:cs typeface="Calibri"/>
              </a:rPr>
              <a:t>ensures </a:t>
            </a:r>
            <a:r>
              <a:rPr lang="en-US" sz="2000" spc="-5" dirty="0">
                <a:latin typeface="Calibri"/>
                <a:cs typeface="Calibri"/>
              </a:rPr>
              <a:t>that </a:t>
            </a:r>
            <a:r>
              <a:rPr lang="en-US" sz="2000" spc="-10" dirty="0">
                <a:latin typeface="Calibri"/>
                <a:cs typeface="Calibri"/>
              </a:rPr>
              <a:t>entire </a:t>
            </a:r>
            <a:r>
              <a:rPr lang="en-US" sz="2000" spc="-5" dirty="0">
                <a:latin typeface="Calibri"/>
                <a:cs typeface="Calibri"/>
              </a:rPr>
              <a:t>application </a:t>
            </a:r>
            <a:r>
              <a:rPr lang="en-US" sz="2000" spc="-10" dirty="0">
                <a:latin typeface="Calibri"/>
                <a:cs typeface="Calibri"/>
              </a:rPr>
              <a:t>code </a:t>
            </a:r>
            <a:r>
              <a:rPr lang="en-US" sz="2000" spc="-5" dirty="0">
                <a:latin typeface="Calibri"/>
                <a:cs typeface="Calibri"/>
              </a:rPr>
              <a:t>does not</a:t>
            </a:r>
            <a:r>
              <a:rPr lang="en-US" sz="2000" spc="6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change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281" y="55371"/>
            <a:ext cx="8186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latin typeface="Calibri"/>
                <a:cs typeface="Calibri"/>
              </a:rPr>
              <a:t>What </a:t>
            </a:r>
            <a:r>
              <a:rPr sz="4000" spc="-10" dirty="0">
                <a:latin typeface="Calibri"/>
                <a:cs typeface="Calibri"/>
              </a:rPr>
              <a:t>happens </a:t>
            </a:r>
            <a:r>
              <a:rPr sz="4000" spc="-5" dirty="0">
                <a:latin typeface="Calibri"/>
                <a:cs typeface="Calibri"/>
              </a:rPr>
              <a:t>if </a:t>
            </a:r>
            <a:r>
              <a:rPr sz="4000" spc="-15" dirty="0">
                <a:latin typeface="Calibri"/>
                <a:cs typeface="Calibri"/>
              </a:rPr>
              <a:t>protection </a:t>
            </a:r>
            <a:r>
              <a:rPr sz="4000" spc="-5" dirty="0">
                <a:latin typeface="Calibri"/>
                <a:cs typeface="Calibri"/>
              </a:rPr>
              <a:t>is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disabled?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200" y="971550"/>
            <a:ext cx="8128000" cy="3377565"/>
            <a:chOff x="838200" y="971550"/>
            <a:chExt cx="8128000" cy="3377565"/>
          </a:xfrm>
        </p:grpSpPr>
        <p:sp>
          <p:nvSpPr>
            <p:cNvPr id="4" name="object 4"/>
            <p:cNvSpPr/>
            <p:nvPr/>
          </p:nvSpPr>
          <p:spPr>
            <a:xfrm>
              <a:off x="838200" y="971550"/>
              <a:ext cx="7162800" cy="33770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0" y="3638550"/>
              <a:ext cx="6172200" cy="381000"/>
            </a:xfrm>
            <a:custGeom>
              <a:avLst/>
              <a:gdLst/>
              <a:ahLst/>
              <a:cxnLst/>
              <a:rect l="l" t="t" r="r" b="b"/>
              <a:pathLst>
                <a:path w="6172200" h="381000">
                  <a:moveTo>
                    <a:pt x="61722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6172200" y="380999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0" y="2552700"/>
              <a:ext cx="6172200" cy="704850"/>
            </a:xfrm>
            <a:custGeom>
              <a:avLst/>
              <a:gdLst/>
              <a:ahLst/>
              <a:cxnLst/>
              <a:rect l="l" t="t" r="r" b="b"/>
              <a:pathLst>
                <a:path w="6172200" h="704850">
                  <a:moveTo>
                    <a:pt x="0" y="0"/>
                  </a:moveTo>
                  <a:lnTo>
                    <a:pt x="6172200" y="0"/>
                  </a:lnTo>
                  <a:lnTo>
                    <a:pt x="6172200" y="704850"/>
                  </a:lnTo>
                  <a:lnTo>
                    <a:pt x="0" y="70485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7800" y="3257550"/>
              <a:ext cx="6172200" cy="381000"/>
            </a:xfrm>
            <a:custGeom>
              <a:avLst/>
              <a:gdLst/>
              <a:ahLst/>
              <a:cxnLst/>
              <a:rect l="l" t="t" r="r" b="b"/>
              <a:pathLst>
                <a:path w="6172200" h="381000">
                  <a:moveTo>
                    <a:pt x="6172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6172200" y="3810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79646">
                <a:alpha val="4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7800" y="3257550"/>
              <a:ext cx="6172200" cy="381000"/>
            </a:xfrm>
            <a:custGeom>
              <a:avLst/>
              <a:gdLst/>
              <a:ahLst/>
              <a:cxnLst/>
              <a:rect l="l" t="t" r="r" b="b"/>
              <a:pathLst>
                <a:path w="6172200" h="381000">
                  <a:moveTo>
                    <a:pt x="0" y="0"/>
                  </a:moveTo>
                  <a:lnTo>
                    <a:pt x="6172200" y="0"/>
                  </a:lnTo>
                  <a:lnTo>
                    <a:pt x="61722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AC0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48500" y="1751548"/>
              <a:ext cx="1905000" cy="770255"/>
            </a:xfrm>
            <a:custGeom>
              <a:avLst/>
              <a:gdLst/>
              <a:ahLst/>
              <a:cxnLst/>
              <a:rect l="l" t="t" r="r" b="b"/>
              <a:pathLst>
                <a:path w="1905000" h="770255">
                  <a:moveTo>
                    <a:pt x="793750" y="579699"/>
                  </a:moveTo>
                  <a:lnTo>
                    <a:pt x="317500" y="579699"/>
                  </a:lnTo>
                  <a:lnTo>
                    <a:pt x="73855" y="770147"/>
                  </a:lnTo>
                  <a:lnTo>
                    <a:pt x="793750" y="579699"/>
                  </a:lnTo>
                  <a:close/>
                </a:path>
                <a:path w="1905000" h="770255">
                  <a:moveTo>
                    <a:pt x="1808380" y="0"/>
                  </a:moveTo>
                  <a:lnTo>
                    <a:pt x="96619" y="0"/>
                  </a:lnTo>
                  <a:lnTo>
                    <a:pt x="59010" y="7592"/>
                  </a:lnTo>
                  <a:lnTo>
                    <a:pt x="28298" y="28298"/>
                  </a:lnTo>
                  <a:lnTo>
                    <a:pt x="7592" y="59009"/>
                  </a:lnTo>
                  <a:lnTo>
                    <a:pt x="0" y="96617"/>
                  </a:lnTo>
                  <a:lnTo>
                    <a:pt x="0" y="483082"/>
                  </a:lnTo>
                  <a:lnTo>
                    <a:pt x="7592" y="520689"/>
                  </a:lnTo>
                  <a:lnTo>
                    <a:pt x="28298" y="551400"/>
                  </a:lnTo>
                  <a:lnTo>
                    <a:pt x="59010" y="572106"/>
                  </a:lnTo>
                  <a:lnTo>
                    <a:pt x="96619" y="579699"/>
                  </a:lnTo>
                  <a:lnTo>
                    <a:pt x="1808380" y="579699"/>
                  </a:lnTo>
                  <a:lnTo>
                    <a:pt x="1845989" y="572106"/>
                  </a:lnTo>
                  <a:lnTo>
                    <a:pt x="1897407" y="520689"/>
                  </a:lnTo>
                  <a:lnTo>
                    <a:pt x="1904999" y="483082"/>
                  </a:lnTo>
                  <a:lnTo>
                    <a:pt x="1905000" y="96617"/>
                  </a:lnTo>
                  <a:lnTo>
                    <a:pt x="1897407" y="59009"/>
                  </a:lnTo>
                  <a:lnTo>
                    <a:pt x="1876701" y="28298"/>
                  </a:lnTo>
                  <a:lnTo>
                    <a:pt x="1845989" y="7592"/>
                  </a:lnTo>
                  <a:lnTo>
                    <a:pt x="180838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48500" y="1751548"/>
              <a:ext cx="1905000" cy="770255"/>
            </a:xfrm>
            <a:custGeom>
              <a:avLst/>
              <a:gdLst/>
              <a:ahLst/>
              <a:cxnLst/>
              <a:rect l="l" t="t" r="r" b="b"/>
              <a:pathLst>
                <a:path w="1905000" h="770255">
                  <a:moveTo>
                    <a:pt x="0" y="96618"/>
                  </a:moveTo>
                  <a:lnTo>
                    <a:pt x="7592" y="59010"/>
                  </a:lnTo>
                  <a:lnTo>
                    <a:pt x="28298" y="28298"/>
                  </a:lnTo>
                  <a:lnTo>
                    <a:pt x="59010" y="7592"/>
                  </a:lnTo>
                  <a:lnTo>
                    <a:pt x="96618" y="0"/>
                  </a:lnTo>
                  <a:lnTo>
                    <a:pt x="317500" y="0"/>
                  </a:lnTo>
                  <a:lnTo>
                    <a:pt x="793750" y="0"/>
                  </a:lnTo>
                  <a:lnTo>
                    <a:pt x="1808381" y="0"/>
                  </a:lnTo>
                  <a:lnTo>
                    <a:pt x="1845989" y="7592"/>
                  </a:lnTo>
                  <a:lnTo>
                    <a:pt x="1876700" y="28298"/>
                  </a:lnTo>
                  <a:lnTo>
                    <a:pt x="1897407" y="59010"/>
                  </a:lnTo>
                  <a:lnTo>
                    <a:pt x="1905000" y="96618"/>
                  </a:lnTo>
                  <a:lnTo>
                    <a:pt x="1905000" y="338158"/>
                  </a:lnTo>
                  <a:lnTo>
                    <a:pt x="1905000" y="483083"/>
                  </a:lnTo>
                  <a:lnTo>
                    <a:pt x="1897407" y="520689"/>
                  </a:lnTo>
                  <a:lnTo>
                    <a:pt x="1876700" y="551401"/>
                  </a:lnTo>
                  <a:lnTo>
                    <a:pt x="1845989" y="572107"/>
                  </a:lnTo>
                  <a:lnTo>
                    <a:pt x="1808381" y="579700"/>
                  </a:lnTo>
                  <a:lnTo>
                    <a:pt x="793750" y="579700"/>
                  </a:lnTo>
                  <a:lnTo>
                    <a:pt x="73856" y="770147"/>
                  </a:lnTo>
                  <a:lnTo>
                    <a:pt x="317500" y="579700"/>
                  </a:lnTo>
                  <a:lnTo>
                    <a:pt x="96618" y="579700"/>
                  </a:lnTo>
                  <a:lnTo>
                    <a:pt x="59010" y="572107"/>
                  </a:lnTo>
                  <a:lnTo>
                    <a:pt x="28298" y="551401"/>
                  </a:lnTo>
                  <a:lnTo>
                    <a:pt x="7592" y="520689"/>
                  </a:lnTo>
                  <a:lnTo>
                    <a:pt x="0" y="483081"/>
                  </a:lnTo>
                  <a:lnTo>
                    <a:pt x="0" y="338158"/>
                  </a:lnTo>
                  <a:lnTo>
                    <a:pt x="0" y="96618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03264" y="4489196"/>
            <a:ext cx="250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Can this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abused?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78508" y="1742948"/>
            <a:ext cx="124587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18440" marR="5080" indent="-206375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user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approval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802" y="22859"/>
            <a:ext cx="2557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"/>
                <a:cs typeface="Calibri"/>
              </a:rPr>
              <a:t>The</a:t>
            </a:r>
            <a:r>
              <a:rPr sz="4400" b="0" spc="-6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impact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3865" y="276859"/>
            <a:ext cx="213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[Wardle,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4/2020]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30500" y="1720850"/>
            <a:ext cx="6197600" cy="2768600"/>
            <a:chOff x="2730500" y="1720850"/>
            <a:chExt cx="6197600" cy="2768600"/>
          </a:xfrm>
        </p:grpSpPr>
        <p:sp>
          <p:nvSpPr>
            <p:cNvPr id="5" name="object 5"/>
            <p:cNvSpPr/>
            <p:nvPr/>
          </p:nvSpPr>
          <p:spPr>
            <a:xfrm>
              <a:off x="2743200" y="1733550"/>
              <a:ext cx="6172200" cy="2743200"/>
            </a:xfrm>
            <a:custGeom>
              <a:avLst/>
              <a:gdLst/>
              <a:ahLst/>
              <a:cxnLst/>
              <a:rect l="l" t="t" r="r" b="b"/>
              <a:pathLst>
                <a:path w="6172200" h="2743200">
                  <a:moveTo>
                    <a:pt x="6172200" y="0"/>
                  </a:moveTo>
                  <a:lnTo>
                    <a:pt x="0" y="0"/>
                  </a:lnTo>
                  <a:lnTo>
                    <a:pt x="0" y="2743199"/>
                  </a:lnTo>
                  <a:lnTo>
                    <a:pt x="6172200" y="2743199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B9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00" y="1733550"/>
              <a:ext cx="6172200" cy="2743200"/>
            </a:xfrm>
            <a:custGeom>
              <a:avLst/>
              <a:gdLst/>
              <a:ahLst/>
              <a:cxnLst/>
              <a:rect l="l" t="t" r="r" b="b"/>
              <a:pathLst>
                <a:path w="6172200" h="2743200">
                  <a:moveTo>
                    <a:pt x="0" y="0"/>
                  </a:moveTo>
                  <a:lnTo>
                    <a:pt x="6172200" y="0"/>
                  </a:lnTo>
                  <a:lnTo>
                    <a:pt x="61722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038350"/>
              <a:ext cx="1466850" cy="2138680"/>
            </a:xfrm>
            <a:custGeom>
              <a:avLst/>
              <a:gdLst/>
              <a:ahLst/>
              <a:cxnLst/>
              <a:rect l="l" t="t" r="r" b="b"/>
              <a:pathLst>
                <a:path w="1466850" h="2138679">
                  <a:moveTo>
                    <a:pt x="1466851" y="0"/>
                  </a:moveTo>
                  <a:lnTo>
                    <a:pt x="0" y="0"/>
                  </a:lnTo>
                  <a:lnTo>
                    <a:pt x="0" y="2138362"/>
                  </a:lnTo>
                  <a:lnTo>
                    <a:pt x="1466851" y="2138362"/>
                  </a:lnTo>
                  <a:lnTo>
                    <a:pt x="146685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038350"/>
              <a:ext cx="1466850" cy="2138680"/>
            </a:xfrm>
            <a:custGeom>
              <a:avLst/>
              <a:gdLst/>
              <a:ahLst/>
              <a:cxnLst/>
              <a:rect l="l" t="t" r="r" b="b"/>
              <a:pathLst>
                <a:path w="1466850" h="2138679">
                  <a:moveTo>
                    <a:pt x="0" y="0"/>
                  </a:moveTo>
                  <a:lnTo>
                    <a:pt x="1466852" y="0"/>
                  </a:lnTo>
                  <a:lnTo>
                    <a:pt x="1466852" y="2138363"/>
                  </a:lnTo>
                  <a:lnTo>
                    <a:pt x="0" y="2138363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7665" y="2703067"/>
            <a:ext cx="7283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0175" marR="5080" indent="-118110">
              <a:lnSpc>
                <a:spcPct val="100800"/>
              </a:lnSpc>
              <a:spcBef>
                <a:spcPts val="75"/>
              </a:spcBef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  app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2409825"/>
            <a:ext cx="533400" cy="171450"/>
          </a:xfrm>
          <a:custGeom>
            <a:avLst/>
            <a:gdLst/>
            <a:ahLst/>
            <a:cxnLst/>
            <a:rect l="l" t="t" r="r" b="b"/>
            <a:pathLst>
              <a:path w="533400" h="171450">
                <a:moveTo>
                  <a:pt x="361950" y="114301"/>
                </a:moveTo>
                <a:lnTo>
                  <a:pt x="361950" y="171450"/>
                </a:lnTo>
                <a:lnTo>
                  <a:pt x="476249" y="114301"/>
                </a:lnTo>
                <a:lnTo>
                  <a:pt x="361950" y="114301"/>
                </a:lnTo>
                <a:close/>
              </a:path>
              <a:path w="533400" h="171450">
                <a:moveTo>
                  <a:pt x="361950" y="57151"/>
                </a:moveTo>
                <a:lnTo>
                  <a:pt x="361950" y="114301"/>
                </a:lnTo>
                <a:lnTo>
                  <a:pt x="390525" y="114301"/>
                </a:lnTo>
                <a:lnTo>
                  <a:pt x="390525" y="57151"/>
                </a:lnTo>
                <a:lnTo>
                  <a:pt x="361950" y="57151"/>
                </a:lnTo>
                <a:close/>
              </a:path>
              <a:path w="533400" h="171450">
                <a:moveTo>
                  <a:pt x="361950" y="0"/>
                </a:moveTo>
                <a:lnTo>
                  <a:pt x="361950" y="57151"/>
                </a:lnTo>
                <a:lnTo>
                  <a:pt x="390525" y="57151"/>
                </a:lnTo>
                <a:lnTo>
                  <a:pt x="390525" y="114301"/>
                </a:lnTo>
                <a:lnTo>
                  <a:pt x="476251" y="114300"/>
                </a:lnTo>
                <a:lnTo>
                  <a:pt x="533400" y="85726"/>
                </a:lnTo>
                <a:lnTo>
                  <a:pt x="361950" y="0"/>
                </a:lnTo>
                <a:close/>
              </a:path>
              <a:path w="533400" h="171450">
                <a:moveTo>
                  <a:pt x="0" y="57150"/>
                </a:moveTo>
                <a:lnTo>
                  <a:pt x="0" y="114300"/>
                </a:lnTo>
                <a:lnTo>
                  <a:pt x="361950" y="114301"/>
                </a:lnTo>
                <a:lnTo>
                  <a:pt x="361950" y="57151"/>
                </a:lnTo>
                <a:lnTo>
                  <a:pt x="0" y="5715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05400" y="2266950"/>
            <a:ext cx="1371600" cy="457200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libssl.1.0.0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00" y="2876551"/>
            <a:ext cx="1371600" cy="457200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curl64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4005" y="3184532"/>
            <a:ext cx="238760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300" b="1" spc="55" dirty="0">
                <a:latin typeface="Cambria Math"/>
                <a:cs typeface="Cambria Math"/>
              </a:rPr>
              <a:t>⋮</a:t>
            </a:r>
            <a:endParaRPr sz="53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47800" y="1072230"/>
            <a:ext cx="4458970" cy="2118995"/>
            <a:chOff x="1447800" y="1072230"/>
            <a:chExt cx="4458970" cy="2118995"/>
          </a:xfrm>
        </p:grpSpPr>
        <p:sp>
          <p:nvSpPr>
            <p:cNvPr id="15" name="object 15"/>
            <p:cNvSpPr/>
            <p:nvPr/>
          </p:nvSpPr>
          <p:spPr>
            <a:xfrm>
              <a:off x="4572000" y="3019425"/>
              <a:ext cx="533400" cy="171450"/>
            </a:xfrm>
            <a:custGeom>
              <a:avLst/>
              <a:gdLst/>
              <a:ahLst/>
              <a:cxnLst/>
              <a:rect l="l" t="t" r="r" b="b"/>
              <a:pathLst>
                <a:path w="533400" h="171450">
                  <a:moveTo>
                    <a:pt x="361950" y="114301"/>
                  </a:moveTo>
                  <a:lnTo>
                    <a:pt x="361950" y="171450"/>
                  </a:lnTo>
                  <a:lnTo>
                    <a:pt x="476249" y="114301"/>
                  </a:lnTo>
                  <a:lnTo>
                    <a:pt x="361950" y="114301"/>
                  </a:lnTo>
                  <a:close/>
                </a:path>
                <a:path w="533400" h="171450">
                  <a:moveTo>
                    <a:pt x="361950" y="57151"/>
                  </a:moveTo>
                  <a:lnTo>
                    <a:pt x="361950" y="114301"/>
                  </a:lnTo>
                  <a:lnTo>
                    <a:pt x="390525" y="114301"/>
                  </a:lnTo>
                  <a:lnTo>
                    <a:pt x="390525" y="57151"/>
                  </a:lnTo>
                  <a:lnTo>
                    <a:pt x="361950" y="57151"/>
                  </a:lnTo>
                  <a:close/>
                </a:path>
                <a:path w="533400" h="171450">
                  <a:moveTo>
                    <a:pt x="361950" y="0"/>
                  </a:moveTo>
                  <a:lnTo>
                    <a:pt x="361950" y="57151"/>
                  </a:lnTo>
                  <a:lnTo>
                    <a:pt x="390525" y="57151"/>
                  </a:lnTo>
                  <a:lnTo>
                    <a:pt x="390525" y="114301"/>
                  </a:lnTo>
                  <a:lnTo>
                    <a:pt x="476251" y="114300"/>
                  </a:lnTo>
                  <a:lnTo>
                    <a:pt x="533400" y="85726"/>
                  </a:lnTo>
                  <a:lnTo>
                    <a:pt x="361950" y="0"/>
                  </a:lnTo>
                  <a:close/>
                </a:path>
                <a:path w="533400" h="171450">
                  <a:moveTo>
                    <a:pt x="0" y="57150"/>
                  </a:moveTo>
                  <a:lnTo>
                    <a:pt x="0" y="114300"/>
                  </a:lnTo>
                  <a:lnTo>
                    <a:pt x="361950" y="114301"/>
                  </a:lnTo>
                  <a:lnTo>
                    <a:pt x="361950" y="57151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7800" y="1072230"/>
              <a:ext cx="4458970" cy="400685"/>
            </a:xfrm>
            <a:custGeom>
              <a:avLst/>
              <a:gdLst/>
              <a:ahLst/>
              <a:cxnLst/>
              <a:rect l="l" t="t" r="r" b="b"/>
              <a:pathLst>
                <a:path w="4458970" h="400684">
                  <a:moveTo>
                    <a:pt x="4458592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4458592" y="400109"/>
                  </a:lnTo>
                  <a:lnTo>
                    <a:pt x="445859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47800" y="1072230"/>
            <a:ext cx="4458970" cy="40068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Calibri"/>
                <a:cs typeface="Calibri"/>
              </a:rPr>
              <a:t>dynamic libraries loaded </a:t>
            </a:r>
            <a:r>
              <a:rPr sz="2000" spc="-10" dirty="0">
                <a:latin typeface="Calibri"/>
                <a:cs typeface="Calibri"/>
              </a:rPr>
              <a:t>at Zoom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startup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690" y="1185355"/>
            <a:ext cx="6114415" cy="3535045"/>
            <a:chOff x="25690" y="1185355"/>
            <a:chExt cx="6114415" cy="3535045"/>
          </a:xfrm>
        </p:grpSpPr>
        <p:sp>
          <p:nvSpPr>
            <p:cNvPr id="19" name="object 19"/>
            <p:cNvSpPr/>
            <p:nvPr/>
          </p:nvSpPr>
          <p:spPr>
            <a:xfrm>
              <a:off x="5813355" y="1185355"/>
              <a:ext cx="327025" cy="993775"/>
            </a:xfrm>
            <a:custGeom>
              <a:avLst/>
              <a:gdLst/>
              <a:ahLst/>
              <a:cxnLst/>
              <a:rect l="l" t="t" r="r" b="b"/>
              <a:pathLst>
                <a:path w="327025" h="993775">
                  <a:moveTo>
                    <a:pt x="56615" y="866969"/>
                  </a:moveTo>
                  <a:lnTo>
                    <a:pt x="73499" y="993640"/>
                  </a:lnTo>
                  <a:lnTo>
                    <a:pt x="158969" y="909758"/>
                  </a:lnTo>
                  <a:lnTo>
                    <a:pt x="122481" y="909758"/>
                  </a:lnTo>
                  <a:lnTo>
                    <a:pt x="86451" y="897371"/>
                  </a:lnTo>
                  <a:lnTo>
                    <a:pt x="92645" y="879356"/>
                  </a:lnTo>
                  <a:lnTo>
                    <a:pt x="56615" y="866969"/>
                  </a:lnTo>
                  <a:close/>
                </a:path>
                <a:path w="327025" h="993775">
                  <a:moveTo>
                    <a:pt x="92645" y="879356"/>
                  </a:moveTo>
                  <a:lnTo>
                    <a:pt x="86451" y="897371"/>
                  </a:lnTo>
                  <a:lnTo>
                    <a:pt x="122481" y="909758"/>
                  </a:lnTo>
                  <a:lnTo>
                    <a:pt x="128674" y="891742"/>
                  </a:lnTo>
                  <a:lnTo>
                    <a:pt x="92645" y="879356"/>
                  </a:lnTo>
                  <a:close/>
                </a:path>
                <a:path w="327025" h="993775">
                  <a:moveTo>
                    <a:pt x="128674" y="891742"/>
                  </a:moveTo>
                  <a:lnTo>
                    <a:pt x="122481" y="909758"/>
                  </a:lnTo>
                  <a:lnTo>
                    <a:pt x="158969" y="909758"/>
                  </a:lnTo>
                  <a:lnTo>
                    <a:pt x="164705" y="904129"/>
                  </a:lnTo>
                  <a:lnTo>
                    <a:pt x="128674" y="891742"/>
                  </a:lnTo>
                  <a:close/>
                </a:path>
                <a:path w="327025" h="993775">
                  <a:moveTo>
                    <a:pt x="278912" y="85516"/>
                  </a:moveTo>
                  <a:lnTo>
                    <a:pt x="285021" y="106343"/>
                  </a:lnTo>
                  <a:lnTo>
                    <a:pt x="286736" y="117087"/>
                  </a:lnTo>
                  <a:lnTo>
                    <a:pt x="288014" y="129840"/>
                  </a:lnTo>
                  <a:lnTo>
                    <a:pt x="288537" y="142199"/>
                  </a:lnTo>
                  <a:lnTo>
                    <a:pt x="288494" y="159445"/>
                  </a:lnTo>
                  <a:lnTo>
                    <a:pt x="281224" y="232737"/>
                  </a:lnTo>
                  <a:lnTo>
                    <a:pt x="273719" y="275609"/>
                  </a:lnTo>
                  <a:lnTo>
                    <a:pt x="263860" y="322190"/>
                  </a:lnTo>
                  <a:lnTo>
                    <a:pt x="251834" y="372132"/>
                  </a:lnTo>
                  <a:lnTo>
                    <a:pt x="237836" y="425103"/>
                  </a:lnTo>
                  <a:lnTo>
                    <a:pt x="222060" y="480786"/>
                  </a:lnTo>
                  <a:lnTo>
                    <a:pt x="204704" y="538869"/>
                  </a:lnTo>
                  <a:lnTo>
                    <a:pt x="185964" y="599050"/>
                  </a:lnTo>
                  <a:lnTo>
                    <a:pt x="166037" y="661026"/>
                  </a:lnTo>
                  <a:lnTo>
                    <a:pt x="145121" y="724499"/>
                  </a:lnTo>
                  <a:lnTo>
                    <a:pt x="123412" y="789171"/>
                  </a:lnTo>
                  <a:lnTo>
                    <a:pt x="101105" y="854748"/>
                  </a:lnTo>
                  <a:lnTo>
                    <a:pt x="92645" y="879356"/>
                  </a:lnTo>
                  <a:lnTo>
                    <a:pt x="128674" y="891742"/>
                  </a:lnTo>
                  <a:lnTo>
                    <a:pt x="159531" y="801296"/>
                  </a:lnTo>
                  <a:lnTo>
                    <a:pt x="181307" y="736423"/>
                  </a:lnTo>
                  <a:lnTo>
                    <a:pt x="202309" y="672688"/>
                  </a:lnTo>
                  <a:lnTo>
                    <a:pt x="222341" y="610377"/>
                  </a:lnTo>
                  <a:lnTo>
                    <a:pt x="241209" y="549776"/>
                  </a:lnTo>
                  <a:lnTo>
                    <a:pt x="258718" y="491169"/>
                  </a:lnTo>
                  <a:lnTo>
                    <a:pt x="274673" y="434835"/>
                  </a:lnTo>
                  <a:lnTo>
                    <a:pt x="288878" y="381045"/>
                  </a:lnTo>
                  <a:lnTo>
                    <a:pt x="301137" y="330070"/>
                  </a:lnTo>
                  <a:lnTo>
                    <a:pt x="311251" y="282160"/>
                  </a:lnTo>
                  <a:lnTo>
                    <a:pt x="319018" y="237552"/>
                  </a:lnTo>
                  <a:lnTo>
                    <a:pt x="324220" y="196446"/>
                  </a:lnTo>
                  <a:lnTo>
                    <a:pt x="326670" y="142199"/>
                  </a:lnTo>
                  <a:lnTo>
                    <a:pt x="325912" y="125915"/>
                  </a:lnTo>
                  <a:lnTo>
                    <a:pt x="324286" y="110642"/>
                  </a:lnTo>
                  <a:lnTo>
                    <a:pt x="321580" y="95623"/>
                  </a:lnTo>
                  <a:lnTo>
                    <a:pt x="319077" y="87087"/>
                  </a:lnTo>
                  <a:lnTo>
                    <a:pt x="279709" y="87087"/>
                  </a:lnTo>
                  <a:lnTo>
                    <a:pt x="278912" y="85516"/>
                  </a:lnTo>
                  <a:close/>
                </a:path>
                <a:path w="327025" h="993775">
                  <a:moveTo>
                    <a:pt x="278418" y="83830"/>
                  </a:moveTo>
                  <a:lnTo>
                    <a:pt x="278912" y="85516"/>
                  </a:lnTo>
                  <a:lnTo>
                    <a:pt x="279709" y="87087"/>
                  </a:lnTo>
                  <a:lnTo>
                    <a:pt x="278418" y="83830"/>
                  </a:lnTo>
                  <a:close/>
                </a:path>
                <a:path w="327025" h="993775">
                  <a:moveTo>
                    <a:pt x="318122" y="83830"/>
                  </a:moveTo>
                  <a:lnTo>
                    <a:pt x="278418" y="83830"/>
                  </a:lnTo>
                  <a:lnTo>
                    <a:pt x="279709" y="87087"/>
                  </a:lnTo>
                  <a:lnTo>
                    <a:pt x="319077" y="87087"/>
                  </a:lnTo>
                  <a:lnTo>
                    <a:pt x="318122" y="83830"/>
                  </a:lnTo>
                  <a:close/>
                </a:path>
                <a:path w="327025" h="993775">
                  <a:moveTo>
                    <a:pt x="271288" y="70484"/>
                  </a:moveTo>
                  <a:lnTo>
                    <a:pt x="278912" y="85516"/>
                  </a:lnTo>
                  <a:lnTo>
                    <a:pt x="278418" y="83830"/>
                  </a:lnTo>
                  <a:lnTo>
                    <a:pt x="318122" y="83830"/>
                  </a:lnTo>
                  <a:lnTo>
                    <a:pt x="314672" y="72064"/>
                  </a:lnTo>
                  <a:lnTo>
                    <a:pt x="272573" y="72064"/>
                  </a:lnTo>
                  <a:lnTo>
                    <a:pt x="271288" y="70484"/>
                  </a:lnTo>
                  <a:close/>
                </a:path>
                <a:path w="327025" h="993775">
                  <a:moveTo>
                    <a:pt x="206361" y="0"/>
                  </a:moveTo>
                  <a:lnTo>
                    <a:pt x="158661" y="2231"/>
                  </a:lnTo>
                  <a:lnTo>
                    <a:pt x="107586" y="11572"/>
                  </a:lnTo>
                  <a:lnTo>
                    <a:pt x="54152" y="25491"/>
                  </a:lnTo>
                  <a:lnTo>
                    <a:pt x="0" y="41517"/>
                  </a:lnTo>
                  <a:lnTo>
                    <a:pt x="10812" y="78051"/>
                  </a:lnTo>
                  <a:lnTo>
                    <a:pt x="64965" y="62025"/>
                  </a:lnTo>
                  <a:lnTo>
                    <a:pt x="91178" y="54848"/>
                  </a:lnTo>
                  <a:lnTo>
                    <a:pt x="116702" y="48566"/>
                  </a:lnTo>
                  <a:lnTo>
                    <a:pt x="141234" y="43483"/>
                  </a:lnTo>
                  <a:lnTo>
                    <a:pt x="164528" y="39876"/>
                  </a:lnTo>
                  <a:lnTo>
                    <a:pt x="186320" y="38006"/>
                  </a:lnTo>
                  <a:lnTo>
                    <a:pt x="293985" y="38006"/>
                  </a:lnTo>
                  <a:lnTo>
                    <a:pt x="289340" y="32292"/>
                  </a:lnTo>
                  <a:lnTo>
                    <a:pt x="252042" y="8726"/>
                  </a:lnTo>
                  <a:lnTo>
                    <a:pt x="229618" y="2595"/>
                  </a:lnTo>
                  <a:lnTo>
                    <a:pt x="206361" y="0"/>
                  </a:lnTo>
                  <a:close/>
                </a:path>
                <a:path w="327025" h="993775">
                  <a:moveTo>
                    <a:pt x="270365" y="68663"/>
                  </a:moveTo>
                  <a:lnTo>
                    <a:pt x="271288" y="70484"/>
                  </a:lnTo>
                  <a:lnTo>
                    <a:pt x="272573" y="72064"/>
                  </a:lnTo>
                  <a:lnTo>
                    <a:pt x="270365" y="68663"/>
                  </a:lnTo>
                  <a:close/>
                </a:path>
                <a:path w="327025" h="993775">
                  <a:moveTo>
                    <a:pt x="313085" y="68663"/>
                  </a:moveTo>
                  <a:lnTo>
                    <a:pt x="270365" y="68663"/>
                  </a:lnTo>
                  <a:lnTo>
                    <a:pt x="272573" y="72064"/>
                  </a:lnTo>
                  <a:lnTo>
                    <a:pt x="314672" y="72064"/>
                  </a:lnTo>
                  <a:lnTo>
                    <a:pt x="314218" y="70896"/>
                  </a:lnTo>
                  <a:lnTo>
                    <a:pt x="313085" y="68663"/>
                  </a:lnTo>
                  <a:close/>
                </a:path>
                <a:path w="327025" h="993775">
                  <a:moveTo>
                    <a:pt x="262038" y="59107"/>
                  </a:moveTo>
                  <a:lnTo>
                    <a:pt x="271288" y="70484"/>
                  </a:lnTo>
                  <a:lnTo>
                    <a:pt x="270365" y="68663"/>
                  </a:lnTo>
                  <a:lnTo>
                    <a:pt x="313085" y="68663"/>
                  </a:lnTo>
                  <a:lnTo>
                    <a:pt x="308912" y="60435"/>
                  </a:lnTo>
                  <a:lnTo>
                    <a:pt x="263739" y="60435"/>
                  </a:lnTo>
                  <a:lnTo>
                    <a:pt x="262038" y="59107"/>
                  </a:lnTo>
                  <a:close/>
                </a:path>
                <a:path w="327025" h="993775">
                  <a:moveTo>
                    <a:pt x="260681" y="57438"/>
                  </a:moveTo>
                  <a:lnTo>
                    <a:pt x="262038" y="59107"/>
                  </a:lnTo>
                  <a:lnTo>
                    <a:pt x="263739" y="60435"/>
                  </a:lnTo>
                  <a:lnTo>
                    <a:pt x="260681" y="57438"/>
                  </a:lnTo>
                  <a:close/>
                </a:path>
                <a:path w="327025" h="993775">
                  <a:moveTo>
                    <a:pt x="307391" y="57438"/>
                  </a:moveTo>
                  <a:lnTo>
                    <a:pt x="260681" y="57438"/>
                  </a:lnTo>
                  <a:lnTo>
                    <a:pt x="263739" y="60435"/>
                  </a:lnTo>
                  <a:lnTo>
                    <a:pt x="308912" y="60435"/>
                  </a:lnTo>
                  <a:lnTo>
                    <a:pt x="307391" y="57438"/>
                  </a:lnTo>
                  <a:close/>
                </a:path>
                <a:path w="327025" h="993775">
                  <a:moveTo>
                    <a:pt x="251106" y="50572"/>
                  </a:moveTo>
                  <a:lnTo>
                    <a:pt x="262038" y="59107"/>
                  </a:lnTo>
                  <a:lnTo>
                    <a:pt x="260681" y="57438"/>
                  </a:lnTo>
                  <a:lnTo>
                    <a:pt x="307391" y="57438"/>
                  </a:lnTo>
                  <a:lnTo>
                    <a:pt x="304358" y="51459"/>
                  </a:lnTo>
                  <a:lnTo>
                    <a:pt x="252945" y="51459"/>
                  </a:lnTo>
                  <a:lnTo>
                    <a:pt x="251106" y="50572"/>
                  </a:lnTo>
                  <a:close/>
                </a:path>
                <a:path w="327025" h="993775">
                  <a:moveTo>
                    <a:pt x="249496" y="49315"/>
                  </a:moveTo>
                  <a:lnTo>
                    <a:pt x="251106" y="50572"/>
                  </a:lnTo>
                  <a:lnTo>
                    <a:pt x="252945" y="51459"/>
                  </a:lnTo>
                  <a:lnTo>
                    <a:pt x="249496" y="49315"/>
                  </a:lnTo>
                  <a:close/>
                </a:path>
                <a:path w="327025" h="993775">
                  <a:moveTo>
                    <a:pt x="303142" y="49315"/>
                  </a:moveTo>
                  <a:lnTo>
                    <a:pt x="249496" y="49315"/>
                  </a:lnTo>
                  <a:lnTo>
                    <a:pt x="252945" y="51459"/>
                  </a:lnTo>
                  <a:lnTo>
                    <a:pt x="304358" y="51459"/>
                  </a:lnTo>
                  <a:lnTo>
                    <a:pt x="303730" y="50220"/>
                  </a:lnTo>
                  <a:lnTo>
                    <a:pt x="303142" y="49315"/>
                  </a:lnTo>
                  <a:close/>
                </a:path>
                <a:path w="327025" h="993775">
                  <a:moveTo>
                    <a:pt x="238130" y="44315"/>
                  </a:moveTo>
                  <a:lnTo>
                    <a:pt x="251106" y="50572"/>
                  </a:lnTo>
                  <a:lnTo>
                    <a:pt x="249496" y="49315"/>
                  </a:lnTo>
                  <a:lnTo>
                    <a:pt x="303142" y="49315"/>
                  </a:lnTo>
                  <a:lnTo>
                    <a:pt x="302990" y="49080"/>
                  </a:lnTo>
                  <a:lnTo>
                    <a:pt x="299490" y="44776"/>
                  </a:lnTo>
                  <a:lnTo>
                    <a:pt x="239828" y="44776"/>
                  </a:lnTo>
                  <a:lnTo>
                    <a:pt x="238130" y="44315"/>
                  </a:lnTo>
                  <a:close/>
                </a:path>
                <a:path w="327025" h="993775">
                  <a:moveTo>
                    <a:pt x="236547" y="43552"/>
                  </a:moveTo>
                  <a:lnTo>
                    <a:pt x="238130" y="44315"/>
                  </a:lnTo>
                  <a:lnTo>
                    <a:pt x="239828" y="44776"/>
                  </a:lnTo>
                  <a:lnTo>
                    <a:pt x="236547" y="43552"/>
                  </a:lnTo>
                  <a:close/>
                </a:path>
                <a:path w="327025" h="993775">
                  <a:moveTo>
                    <a:pt x="298495" y="43552"/>
                  </a:moveTo>
                  <a:lnTo>
                    <a:pt x="236547" y="43552"/>
                  </a:lnTo>
                  <a:lnTo>
                    <a:pt x="239828" y="44776"/>
                  </a:lnTo>
                  <a:lnTo>
                    <a:pt x="299490" y="44776"/>
                  </a:lnTo>
                  <a:lnTo>
                    <a:pt x="298495" y="43552"/>
                  </a:lnTo>
                  <a:close/>
                </a:path>
                <a:path w="327025" h="993775">
                  <a:moveTo>
                    <a:pt x="222773" y="40144"/>
                  </a:moveTo>
                  <a:lnTo>
                    <a:pt x="238130" y="44315"/>
                  </a:lnTo>
                  <a:lnTo>
                    <a:pt x="236547" y="43552"/>
                  </a:lnTo>
                  <a:lnTo>
                    <a:pt x="298495" y="43552"/>
                  </a:lnTo>
                  <a:lnTo>
                    <a:pt x="295873" y="40327"/>
                  </a:lnTo>
                  <a:lnTo>
                    <a:pt x="224247" y="40327"/>
                  </a:lnTo>
                  <a:lnTo>
                    <a:pt x="222773" y="40144"/>
                  </a:lnTo>
                  <a:close/>
                </a:path>
                <a:path w="327025" h="993775">
                  <a:moveTo>
                    <a:pt x="221470" y="39790"/>
                  </a:moveTo>
                  <a:lnTo>
                    <a:pt x="222773" y="40144"/>
                  </a:lnTo>
                  <a:lnTo>
                    <a:pt x="224247" y="40327"/>
                  </a:lnTo>
                  <a:lnTo>
                    <a:pt x="221470" y="39790"/>
                  </a:lnTo>
                  <a:close/>
                </a:path>
                <a:path w="327025" h="993775">
                  <a:moveTo>
                    <a:pt x="295436" y="39790"/>
                  </a:moveTo>
                  <a:lnTo>
                    <a:pt x="221470" y="39790"/>
                  </a:lnTo>
                  <a:lnTo>
                    <a:pt x="224247" y="40327"/>
                  </a:lnTo>
                  <a:lnTo>
                    <a:pt x="295873" y="40327"/>
                  </a:lnTo>
                  <a:lnTo>
                    <a:pt x="295436" y="39790"/>
                  </a:lnTo>
                  <a:close/>
                </a:path>
                <a:path w="327025" h="993775">
                  <a:moveTo>
                    <a:pt x="293985" y="38006"/>
                  </a:moveTo>
                  <a:lnTo>
                    <a:pt x="186320" y="38006"/>
                  </a:lnTo>
                  <a:lnTo>
                    <a:pt x="206325" y="38100"/>
                  </a:lnTo>
                  <a:lnTo>
                    <a:pt x="222773" y="40144"/>
                  </a:lnTo>
                  <a:lnTo>
                    <a:pt x="221470" y="39790"/>
                  </a:lnTo>
                  <a:lnTo>
                    <a:pt x="295436" y="39790"/>
                  </a:lnTo>
                  <a:lnTo>
                    <a:pt x="293985" y="380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90" y="3094921"/>
              <a:ext cx="2946400" cy="1612900"/>
            </a:xfrm>
            <a:custGeom>
              <a:avLst/>
              <a:gdLst/>
              <a:ahLst/>
              <a:cxnLst/>
              <a:rect l="l" t="t" r="r" b="b"/>
              <a:pathLst>
                <a:path w="2946400" h="1612900">
                  <a:moveTo>
                    <a:pt x="2444909" y="683686"/>
                  </a:moveTo>
                  <a:lnTo>
                    <a:pt x="154833" y="683686"/>
                  </a:lnTo>
                  <a:lnTo>
                    <a:pt x="105893" y="691580"/>
                  </a:lnTo>
                  <a:lnTo>
                    <a:pt x="63390" y="713560"/>
                  </a:lnTo>
                  <a:lnTo>
                    <a:pt x="29873" y="747077"/>
                  </a:lnTo>
                  <a:lnTo>
                    <a:pt x="7893" y="789580"/>
                  </a:lnTo>
                  <a:lnTo>
                    <a:pt x="0" y="838516"/>
                  </a:lnTo>
                  <a:lnTo>
                    <a:pt x="0" y="1457827"/>
                  </a:lnTo>
                  <a:lnTo>
                    <a:pt x="7893" y="1506766"/>
                  </a:lnTo>
                  <a:lnTo>
                    <a:pt x="29873" y="1549269"/>
                  </a:lnTo>
                  <a:lnTo>
                    <a:pt x="63390" y="1582786"/>
                  </a:lnTo>
                  <a:lnTo>
                    <a:pt x="105893" y="1604767"/>
                  </a:lnTo>
                  <a:lnTo>
                    <a:pt x="154833" y="1612660"/>
                  </a:lnTo>
                  <a:lnTo>
                    <a:pt x="2444909" y="1612660"/>
                  </a:lnTo>
                  <a:lnTo>
                    <a:pt x="2493848" y="1604767"/>
                  </a:lnTo>
                  <a:lnTo>
                    <a:pt x="2536351" y="1582786"/>
                  </a:lnTo>
                  <a:lnTo>
                    <a:pt x="2569868" y="1549269"/>
                  </a:lnTo>
                  <a:lnTo>
                    <a:pt x="2591849" y="1506766"/>
                  </a:lnTo>
                  <a:lnTo>
                    <a:pt x="2599742" y="1457827"/>
                  </a:lnTo>
                  <a:lnTo>
                    <a:pt x="2599742" y="838516"/>
                  </a:lnTo>
                  <a:lnTo>
                    <a:pt x="2591849" y="789580"/>
                  </a:lnTo>
                  <a:lnTo>
                    <a:pt x="2569868" y="747077"/>
                  </a:lnTo>
                  <a:lnTo>
                    <a:pt x="2536351" y="713560"/>
                  </a:lnTo>
                  <a:lnTo>
                    <a:pt x="2493848" y="691580"/>
                  </a:lnTo>
                  <a:lnTo>
                    <a:pt x="2444909" y="683686"/>
                  </a:lnTo>
                  <a:close/>
                </a:path>
                <a:path w="2946400" h="1612900">
                  <a:moveTo>
                    <a:pt x="2945820" y="0"/>
                  </a:moveTo>
                  <a:lnTo>
                    <a:pt x="1516516" y="683686"/>
                  </a:lnTo>
                  <a:lnTo>
                    <a:pt x="2166451" y="683686"/>
                  </a:lnTo>
                  <a:lnTo>
                    <a:pt x="294582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90" y="3094921"/>
              <a:ext cx="2946400" cy="1612900"/>
            </a:xfrm>
            <a:custGeom>
              <a:avLst/>
              <a:gdLst/>
              <a:ahLst/>
              <a:cxnLst/>
              <a:rect l="l" t="t" r="r" b="b"/>
              <a:pathLst>
                <a:path w="2946400" h="1612900">
                  <a:moveTo>
                    <a:pt x="0" y="838520"/>
                  </a:moveTo>
                  <a:lnTo>
                    <a:pt x="7893" y="789581"/>
                  </a:lnTo>
                  <a:lnTo>
                    <a:pt x="29873" y="747077"/>
                  </a:lnTo>
                  <a:lnTo>
                    <a:pt x="63390" y="713560"/>
                  </a:lnTo>
                  <a:lnTo>
                    <a:pt x="105893" y="691580"/>
                  </a:lnTo>
                  <a:lnTo>
                    <a:pt x="154833" y="683687"/>
                  </a:lnTo>
                  <a:lnTo>
                    <a:pt x="1516517" y="683687"/>
                  </a:lnTo>
                  <a:lnTo>
                    <a:pt x="2945821" y="0"/>
                  </a:lnTo>
                  <a:lnTo>
                    <a:pt x="2166452" y="683687"/>
                  </a:lnTo>
                  <a:lnTo>
                    <a:pt x="2444910" y="683687"/>
                  </a:lnTo>
                  <a:lnTo>
                    <a:pt x="2493849" y="691580"/>
                  </a:lnTo>
                  <a:lnTo>
                    <a:pt x="2536352" y="713560"/>
                  </a:lnTo>
                  <a:lnTo>
                    <a:pt x="2569869" y="747077"/>
                  </a:lnTo>
                  <a:lnTo>
                    <a:pt x="2591849" y="789581"/>
                  </a:lnTo>
                  <a:lnTo>
                    <a:pt x="2599743" y="838520"/>
                  </a:lnTo>
                  <a:lnTo>
                    <a:pt x="2599743" y="1070760"/>
                  </a:lnTo>
                  <a:lnTo>
                    <a:pt x="2599743" y="1457827"/>
                  </a:lnTo>
                  <a:lnTo>
                    <a:pt x="2591849" y="1506767"/>
                  </a:lnTo>
                  <a:lnTo>
                    <a:pt x="2569869" y="1549270"/>
                  </a:lnTo>
                  <a:lnTo>
                    <a:pt x="2536352" y="1582787"/>
                  </a:lnTo>
                  <a:lnTo>
                    <a:pt x="2493849" y="1604767"/>
                  </a:lnTo>
                  <a:lnTo>
                    <a:pt x="2444910" y="1612661"/>
                  </a:lnTo>
                  <a:lnTo>
                    <a:pt x="2166452" y="1612661"/>
                  </a:lnTo>
                  <a:lnTo>
                    <a:pt x="1516517" y="1612661"/>
                  </a:lnTo>
                  <a:lnTo>
                    <a:pt x="154833" y="1612661"/>
                  </a:lnTo>
                  <a:lnTo>
                    <a:pt x="105893" y="1604767"/>
                  </a:lnTo>
                  <a:lnTo>
                    <a:pt x="63390" y="1582787"/>
                  </a:lnTo>
                  <a:lnTo>
                    <a:pt x="29873" y="1549270"/>
                  </a:lnTo>
                  <a:lnTo>
                    <a:pt x="7893" y="1506767"/>
                  </a:lnTo>
                  <a:lnTo>
                    <a:pt x="0" y="1457827"/>
                  </a:lnTo>
                  <a:lnTo>
                    <a:pt x="0" y="1070760"/>
                  </a:lnTo>
                  <a:lnTo>
                    <a:pt x="0" y="838517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7040" y="3912108"/>
            <a:ext cx="2261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5080" indent="-2711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User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approved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access 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to camera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mic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2190" y="4497685"/>
            <a:ext cx="262509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user’s </a:t>
            </a:r>
            <a:r>
              <a:rPr sz="2400" spc="-5" dirty="0">
                <a:latin typeface="Calibri"/>
                <a:cs typeface="Calibri"/>
              </a:rPr>
              <a:t>MacOS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802" y="22859"/>
            <a:ext cx="2557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"/>
                <a:cs typeface="Calibri"/>
              </a:rPr>
              <a:t>The</a:t>
            </a:r>
            <a:r>
              <a:rPr sz="4400" b="0" spc="-6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impact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3865" y="276859"/>
            <a:ext cx="213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[Wardle,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4/2020]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30500" y="1720850"/>
            <a:ext cx="6197600" cy="2768600"/>
            <a:chOff x="2730500" y="1720850"/>
            <a:chExt cx="6197600" cy="2768600"/>
          </a:xfrm>
        </p:grpSpPr>
        <p:sp>
          <p:nvSpPr>
            <p:cNvPr id="5" name="object 5"/>
            <p:cNvSpPr/>
            <p:nvPr/>
          </p:nvSpPr>
          <p:spPr>
            <a:xfrm>
              <a:off x="2743200" y="1733550"/>
              <a:ext cx="6172200" cy="2743200"/>
            </a:xfrm>
            <a:custGeom>
              <a:avLst/>
              <a:gdLst/>
              <a:ahLst/>
              <a:cxnLst/>
              <a:rect l="l" t="t" r="r" b="b"/>
              <a:pathLst>
                <a:path w="6172200" h="2743200">
                  <a:moveTo>
                    <a:pt x="6172200" y="0"/>
                  </a:moveTo>
                  <a:lnTo>
                    <a:pt x="0" y="0"/>
                  </a:lnTo>
                  <a:lnTo>
                    <a:pt x="0" y="2743199"/>
                  </a:lnTo>
                  <a:lnTo>
                    <a:pt x="6172200" y="2743199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B9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00" y="1733550"/>
              <a:ext cx="6172200" cy="2743200"/>
            </a:xfrm>
            <a:custGeom>
              <a:avLst/>
              <a:gdLst/>
              <a:ahLst/>
              <a:cxnLst/>
              <a:rect l="l" t="t" r="r" b="b"/>
              <a:pathLst>
                <a:path w="6172200" h="2743200">
                  <a:moveTo>
                    <a:pt x="0" y="0"/>
                  </a:moveTo>
                  <a:lnTo>
                    <a:pt x="6172200" y="0"/>
                  </a:lnTo>
                  <a:lnTo>
                    <a:pt x="6172200" y="2743200"/>
                  </a:lnTo>
                  <a:lnTo>
                    <a:pt x="0" y="2743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2038350"/>
              <a:ext cx="1466850" cy="2138680"/>
            </a:xfrm>
            <a:custGeom>
              <a:avLst/>
              <a:gdLst/>
              <a:ahLst/>
              <a:cxnLst/>
              <a:rect l="l" t="t" r="r" b="b"/>
              <a:pathLst>
                <a:path w="1466850" h="2138679">
                  <a:moveTo>
                    <a:pt x="1466851" y="0"/>
                  </a:moveTo>
                  <a:lnTo>
                    <a:pt x="0" y="0"/>
                  </a:lnTo>
                  <a:lnTo>
                    <a:pt x="0" y="2138362"/>
                  </a:lnTo>
                  <a:lnTo>
                    <a:pt x="1466851" y="2138362"/>
                  </a:lnTo>
                  <a:lnTo>
                    <a:pt x="146685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2038350"/>
              <a:ext cx="1466850" cy="2138680"/>
            </a:xfrm>
            <a:custGeom>
              <a:avLst/>
              <a:gdLst/>
              <a:ahLst/>
              <a:cxnLst/>
              <a:rect l="l" t="t" r="r" b="b"/>
              <a:pathLst>
                <a:path w="1466850" h="2138679">
                  <a:moveTo>
                    <a:pt x="0" y="0"/>
                  </a:moveTo>
                  <a:lnTo>
                    <a:pt x="1466852" y="0"/>
                  </a:lnTo>
                  <a:lnTo>
                    <a:pt x="1466852" y="2138363"/>
                  </a:lnTo>
                  <a:lnTo>
                    <a:pt x="0" y="2138363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7665" y="2703067"/>
            <a:ext cx="7283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0175" marR="5080" indent="-118110">
              <a:lnSpc>
                <a:spcPct val="100800"/>
              </a:lnSpc>
              <a:spcBef>
                <a:spcPts val="75"/>
              </a:spcBef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  app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2409825"/>
            <a:ext cx="533400" cy="171450"/>
          </a:xfrm>
          <a:custGeom>
            <a:avLst/>
            <a:gdLst/>
            <a:ahLst/>
            <a:cxnLst/>
            <a:rect l="l" t="t" r="r" b="b"/>
            <a:pathLst>
              <a:path w="533400" h="171450">
                <a:moveTo>
                  <a:pt x="361950" y="114301"/>
                </a:moveTo>
                <a:lnTo>
                  <a:pt x="361950" y="171450"/>
                </a:lnTo>
                <a:lnTo>
                  <a:pt x="476249" y="114301"/>
                </a:lnTo>
                <a:lnTo>
                  <a:pt x="361950" y="114301"/>
                </a:lnTo>
                <a:close/>
              </a:path>
              <a:path w="533400" h="171450">
                <a:moveTo>
                  <a:pt x="361950" y="57151"/>
                </a:moveTo>
                <a:lnTo>
                  <a:pt x="361950" y="114301"/>
                </a:lnTo>
                <a:lnTo>
                  <a:pt x="390525" y="114301"/>
                </a:lnTo>
                <a:lnTo>
                  <a:pt x="390525" y="57151"/>
                </a:lnTo>
                <a:lnTo>
                  <a:pt x="361950" y="57151"/>
                </a:lnTo>
                <a:close/>
              </a:path>
              <a:path w="533400" h="171450">
                <a:moveTo>
                  <a:pt x="361950" y="0"/>
                </a:moveTo>
                <a:lnTo>
                  <a:pt x="361950" y="57151"/>
                </a:lnTo>
                <a:lnTo>
                  <a:pt x="390525" y="57151"/>
                </a:lnTo>
                <a:lnTo>
                  <a:pt x="390525" y="114301"/>
                </a:lnTo>
                <a:lnTo>
                  <a:pt x="476251" y="114300"/>
                </a:lnTo>
                <a:lnTo>
                  <a:pt x="533400" y="85726"/>
                </a:lnTo>
                <a:lnTo>
                  <a:pt x="361950" y="0"/>
                </a:lnTo>
                <a:close/>
              </a:path>
              <a:path w="533400" h="171450">
                <a:moveTo>
                  <a:pt x="0" y="57150"/>
                </a:moveTo>
                <a:lnTo>
                  <a:pt x="0" y="114300"/>
                </a:lnTo>
                <a:lnTo>
                  <a:pt x="361950" y="114301"/>
                </a:lnTo>
                <a:lnTo>
                  <a:pt x="361950" y="57151"/>
                </a:lnTo>
                <a:lnTo>
                  <a:pt x="0" y="5715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39000" y="2266951"/>
            <a:ext cx="1219200" cy="457200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libssl.1.0.0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00" y="2876551"/>
            <a:ext cx="1371600" cy="457200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curl64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4005" y="3184532"/>
            <a:ext cx="238760" cy="832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300" b="1" spc="55" dirty="0">
                <a:latin typeface="Cambria Math"/>
                <a:cs typeface="Cambria Math"/>
              </a:rPr>
              <a:t>⋮</a:t>
            </a:r>
            <a:endParaRPr sz="53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600" y="2239675"/>
            <a:ext cx="5074920" cy="1384935"/>
            <a:chOff x="30600" y="2239675"/>
            <a:chExt cx="5074920" cy="1384935"/>
          </a:xfrm>
        </p:grpSpPr>
        <p:sp>
          <p:nvSpPr>
            <p:cNvPr id="15" name="object 15"/>
            <p:cNvSpPr/>
            <p:nvPr/>
          </p:nvSpPr>
          <p:spPr>
            <a:xfrm>
              <a:off x="4571999" y="3019425"/>
              <a:ext cx="533400" cy="171450"/>
            </a:xfrm>
            <a:custGeom>
              <a:avLst/>
              <a:gdLst/>
              <a:ahLst/>
              <a:cxnLst/>
              <a:rect l="l" t="t" r="r" b="b"/>
              <a:pathLst>
                <a:path w="533400" h="171450">
                  <a:moveTo>
                    <a:pt x="361950" y="114301"/>
                  </a:moveTo>
                  <a:lnTo>
                    <a:pt x="361950" y="171450"/>
                  </a:lnTo>
                  <a:lnTo>
                    <a:pt x="476249" y="114301"/>
                  </a:lnTo>
                  <a:lnTo>
                    <a:pt x="361950" y="114301"/>
                  </a:lnTo>
                  <a:close/>
                </a:path>
                <a:path w="533400" h="171450">
                  <a:moveTo>
                    <a:pt x="361950" y="57151"/>
                  </a:moveTo>
                  <a:lnTo>
                    <a:pt x="361950" y="114301"/>
                  </a:lnTo>
                  <a:lnTo>
                    <a:pt x="390525" y="114301"/>
                  </a:lnTo>
                  <a:lnTo>
                    <a:pt x="390525" y="57151"/>
                  </a:lnTo>
                  <a:lnTo>
                    <a:pt x="361950" y="57151"/>
                  </a:lnTo>
                  <a:close/>
                </a:path>
                <a:path w="533400" h="171450">
                  <a:moveTo>
                    <a:pt x="361950" y="0"/>
                  </a:moveTo>
                  <a:lnTo>
                    <a:pt x="361950" y="57151"/>
                  </a:lnTo>
                  <a:lnTo>
                    <a:pt x="390525" y="57151"/>
                  </a:lnTo>
                  <a:lnTo>
                    <a:pt x="390525" y="114301"/>
                  </a:lnTo>
                  <a:lnTo>
                    <a:pt x="476251" y="114300"/>
                  </a:lnTo>
                  <a:lnTo>
                    <a:pt x="533400" y="85726"/>
                  </a:lnTo>
                  <a:lnTo>
                    <a:pt x="361950" y="0"/>
                  </a:lnTo>
                  <a:close/>
                </a:path>
                <a:path w="533400" h="171450">
                  <a:moveTo>
                    <a:pt x="0" y="57150"/>
                  </a:moveTo>
                  <a:lnTo>
                    <a:pt x="0" y="114300"/>
                  </a:lnTo>
                  <a:lnTo>
                    <a:pt x="361950" y="114301"/>
                  </a:lnTo>
                  <a:lnTo>
                    <a:pt x="361950" y="57151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300" y="2252375"/>
              <a:ext cx="2925445" cy="1359535"/>
            </a:xfrm>
            <a:custGeom>
              <a:avLst/>
              <a:gdLst/>
              <a:ahLst/>
              <a:cxnLst/>
              <a:rect l="l" t="t" r="r" b="b"/>
              <a:pathLst>
                <a:path w="2925445" h="1359535">
                  <a:moveTo>
                    <a:pt x="2071444" y="928974"/>
                  </a:moveTo>
                  <a:lnTo>
                    <a:pt x="1450011" y="928974"/>
                  </a:lnTo>
                  <a:lnTo>
                    <a:pt x="2925285" y="1359421"/>
                  </a:lnTo>
                  <a:lnTo>
                    <a:pt x="2071444" y="928974"/>
                  </a:lnTo>
                  <a:close/>
                </a:path>
                <a:path w="2925445" h="1359535">
                  <a:moveTo>
                    <a:pt x="2330902" y="0"/>
                  </a:moveTo>
                  <a:lnTo>
                    <a:pt x="154831" y="0"/>
                  </a:lnTo>
                  <a:lnTo>
                    <a:pt x="105892" y="7893"/>
                  </a:lnTo>
                  <a:lnTo>
                    <a:pt x="63389" y="29873"/>
                  </a:lnTo>
                  <a:lnTo>
                    <a:pt x="29873" y="63390"/>
                  </a:lnTo>
                  <a:lnTo>
                    <a:pt x="7893" y="105893"/>
                  </a:lnTo>
                  <a:lnTo>
                    <a:pt x="0" y="154832"/>
                  </a:lnTo>
                  <a:lnTo>
                    <a:pt x="0" y="774146"/>
                  </a:lnTo>
                  <a:lnTo>
                    <a:pt x="7893" y="823082"/>
                  </a:lnTo>
                  <a:lnTo>
                    <a:pt x="29873" y="865584"/>
                  </a:lnTo>
                  <a:lnTo>
                    <a:pt x="63389" y="899101"/>
                  </a:lnTo>
                  <a:lnTo>
                    <a:pt x="105892" y="921081"/>
                  </a:lnTo>
                  <a:lnTo>
                    <a:pt x="154831" y="928974"/>
                  </a:lnTo>
                  <a:lnTo>
                    <a:pt x="2330902" y="928974"/>
                  </a:lnTo>
                  <a:lnTo>
                    <a:pt x="2379841" y="921081"/>
                  </a:lnTo>
                  <a:lnTo>
                    <a:pt x="2422343" y="899101"/>
                  </a:lnTo>
                  <a:lnTo>
                    <a:pt x="2455860" y="865584"/>
                  </a:lnTo>
                  <a:lnTo>
                    <a:pt x="2477840" y="823082"/>
                  </a:lnTo>
                  <a:lnTo>
                    <a:pt x="2485733" y="774146"/>
                  </a:lnTo>
                  <a:lnTo>
                    <a:pt x="2485733" y="154832"/>
                  </a:lnTo>
                  <a:lnTo>
                    <a:pt x="2477840" y="105893"/>
                  </a:lnTo>
                  <a:lnTo>
                    <a:pt x="2455860" y="63390"/>
                  </a:lnTo>
                  <a:lnTo>
                    <a:pt x="2422343" y="29873"/>
                  </a:lnTo>
                  <a:lnTo>
                    <a:pt x="2379841" y="7893"/>
                  </a:lnTo>
                  <a:lnTo>
                    <a:pt x="233090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00" y="2252375"/>
              <a:ext cx="2925445" cy="1359535"/>
            </a:xfrm>
            <a:custGeom>
              <a:avLst/>
              <a:gdLst/>
              <a:ahLst/>
              <a:cxnLst/>
              <a:rect l="l" t="t" r="r" b="b"/>
              <a:pathLst>
                <a:path w="2925445" h="1359535">
                  <a:moveTo>
                    <a:pt x="0" y="154831"/>
                  </a:moveTo>
                  <a:lnTo>
                    <a:pt x="7893" y="105892"/>
                  </a:lnTo>
                  <a:lnTo>
                    <a:pt x="29873" y="63389"/>
                  </a:lnTo>
                  <a:lnTo>
                    <a:pt x="63389" y="29873"/>
                  </a:lnTo>
                  <a:lnTo>
                    <a:pt x="105892" y="7893"/>
                  </a:lnTo>
                  <a:lnTo>
                    <a:pt x="154831" y="0"/>
                  </a:lnTo>
                  <a:lnTo>
                    <a:pt x="1450011" y="0"/>
                  </a:lnTo>
                  <a:lnTo>
                    <a:pt x="2071445" y="0"/>
                  </a:lnTo>
                  <a:lnTo>
                    <a:pt x="2330903" y="0"/>
                  </a:lnTo>
                  <a:lnTo>
                    <a:pt x="2379841" y="7893"/>
                  </a:lnTo>
                  <a:lnTo>
                    <a:pt x="2422344" y="29873"/>
                  </a:lnTo>
                  <a:lnTo>
                    <a:pt x="2455860" y="63389"/>
                  </a:lnTo>
                  <a:lnTo>
                    <a:pt x="2477840" y="105892"/>
                  </a:lnTo>
                  <a:lnTo>
                    <a:pt x="2485734" y="154831"/>
                  </a:lnTo>
                  <a:lnTo>
                    <a:pt x="2485734" y="541901"/>
                  </a:lnTo>
                  <a:lnTo>
                    <a:pt x="2485734" y="774145"/>
                  </a:lnTo>
                  <a:lnTo>
                    <a:pt x="2477840" y="823081"/>
                  </a:lnTo>
                  <a:lnTo>
                    <a:pt x="2455860" y="865584"/>
                  </a:lnTo>
                  <a:lnTo>
                    <a:pt x="2422344" y="899100"/>
                  </a:lnTo>
                  <a:lnTo>
                    <a:pt x="2379841" y="921080"/>
                  </a:lnTo>
                  <a:lnTo>
                    <a:pt x="2330903" y="928974"/>
                  </a:lnTo>
                  <a:lnTo>
                    <a:pt x="2071445" y="928974"/>
                  </a:lnTo>
                  <a:lnTo>
                    <a:pt x="2925285" y="1359422"/>
                  </a:lnTo>
                  <a:lnTo>
                    <a:pt x="1450011" y="928974"/>
                  </a:lnTo>
                  <a:lnTo>
                    <a:pt x="154831" y="928974"/>
                  </a:lnTo>
                  <a:lnTo>
                    <a:pt x="105892" y="921080"/>
                  </a:lnTo>
                  <a:lnTo>
                    <a:pt x="63389" y="899100"/>
                  </a:lnTo>
                  <a:lnTo>
                    <a:pt x="29873" y="865584"/>
                  </a:lnTo>
                  <a:lnTo>
                    <a:pt x="7893" y="823081"/>
                  </a:lnTo>
                  <a:lnTo>
                    <a:pt x="0" y="774142"/>
                  </a:lnTo>
                  <a:lnTo>
                    <a:pt x="0" y="541901"/>
                  </a:lnTo>
                  <a:lnTo>
                    <a:pt x="0" y="154831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7781" y="2235707"/>
            <a:ext cx="2096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hardened runtime  does not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notify</a:t>
            </a:r>
            <a:r>
              <a:rPr sz="20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user  of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change to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libssl!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5400" y="2288748"/>
            <a:ext cx="1371600" cy="457200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495"/>
              </a:spcBef>
            </a:pPr>
            <a:r>
              <a:rPr sz="2000" b="1" spc="-5" dirty="0">
                <a:solidFill>
                  <a:srgbClr val="FAC090"/>
                </a:solidFill>
                <a:latin typeface="Calibri"/>
                <a:cs typeface="Calibri"/>
              </a:rPr>
              <a:t>libssl.1.0.0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5436" y="954396"/>
            <a:ext cx="6913880" cy="1627505"/>
            <a:chOff x="325436" y="954396"/>
            <a:chExt cx="6913880" cy="1627505"/>
          </a:xfrm>
        </p:grpSpPr>
        <p:sp>
          <p:nvSpPr>
            <p:cNvPr id="21" name="object 21"/>
            <p:cNvSpPr/>
            <p:nvPr/>
          </p:nvSpPr>
          <p:spPr>
            <a:xfrm>
              <a:off x="6476999" y="2409826"/>
              <a:ext cx="762000" cy="171450"/>
            </a:xfrm>
            <a:custGeom>
              <a:avLst/>
              <a:gdLst/>
              <a:ahLst/>
              <a:cxnLst/>
              <a:rect l="l" t="t" r="r" b="b"/>
              <a:pathLst>
                <a:path w="762000" h="171450">
                  <a:moveTo>
                    <a:pt x="590550" y="114299"/>
                  </a:moveTo>
                  <a:lnTo>
                    <a:pt x="590550" y="171450"/>
                  </a:lnTo>
                  <a:lnTo>
                    <a:pt x="704850" y="114300"/>
                  </a:lnTo>
                  <a:lnTo>
                    <a:pt x="590550" y="114299"/>
                  </a:lnTo>
                  <a:close/>
                </a:path>
                <a:path w="762000" h="171450">
                  <a:moveTo>
                    <a:pt x="590550" y="57149"/>
                  </a:moveTo>
                  <a:lnTo>
                    <a:pt x="590550" y="114299"/>
                  </a:lnTo>
                  <a:lnTo>
                    <a:pt x="619125" y="114300"/>
                  </a:lnTo>
                  <a:lnTo>
                    <a:pt x="619125" y="57150"/>
                  </a:lnTo>
                  <a:lnTo>
                    <a:pt x="590550" y="57149"/>
                  </a:lnTo>
                  <a:close/>
                </a:path>
                <a:path w="762000" h="171450">
                  <a:moveTo>
                    <a:pt x="590550" y="0"/>
                  </a:moveTo>
                  <a:lnTo>
                    <a:pt x="590550" y="57149"/>
                  </a:lnTo>
                  <a:lnTo>
                    <a:pt x="619125" y="57150"/>
                  </a:lnTo>
                  <a:lnTo>
                    <a:pt x="619125" y="114300"/>
                  </a:lnTo>
                  <a:lnTo>
                    <a:pt x="704852" y="114298"/>
                  </a:lnTo>
                  <a:lnTo>
                    <a:pt x="762000" y="85725"/>
                  </a:lnTo>
                  <a:lnTo>
                    <a:pt x="590550" y="0"/>
                  </a:lnTo>
                  <a:close/>
                </a:path>
                <a:path w="762000" h="171450">
                  <a:moveTo>
                    <a:pt x="0" y="57148"/>
                  </a:moveTo>
                  <a:lnTo>
                    <a:pt x="0" y="114298"/>
                  </a:lnTo>
                  <a:lnTo>
                    <a:pt x="590550" y="114299"/>
                  </a:lnTo>
                  <a:lnTo>
                    <a:pt x="59055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8136" y="967096"/>
              <a:ext cx="5485130" cy="1268095"/>
            </a:xfrm>
            <a:custGeom>
              <a:avLst/>
              <a:gdLst/>
              <a:ahLst/>
              <a:cxnLst/>
              <a:rect l="l" t="t" r="r" b="b"/>
              <a:pathLst>
                <a:path w="5485130" h="1268095">
                  <a:moveTo>
                    <a:pt x="4544219" y="537853"/>
                  </a:moveTo>
                  <a:lnTo>
                    <a:pt x="3180952" y="537853"/>
                  </a:lnTo>
                  <a:lnTo>
                    <a:pt x="5485127" y="1267526"/>
                  </a:lnTo>
                  <a:lnTo>
                    <a:pt x="4544219" y="537853"/>
                  </a:lnTo>
                  <a:close/>
                </a:path>
                <a:path w="5485130" h="1268095">
                  <a:moveTo>
                    <a:pt x="5363418" y="0"/>
                  </a:moveTo>
                  <a:lnTo>
                    <a:pt x="89643" y="0"/>
                  </a:lnTo>
                  <a:lnTo>
                    <a:pt x="54750" y="7044"/>
                  </a:lnTo>
                  <a:lnTo>
                    <a:pt x="26256" y="26255"/>
                  </a:lnTo>
                  <a:lnTo>
                    <a:pt x="7044" y="54750"/>
                  </a:lnTo>
                  <a:lnTo>
                    <a:pt x="0" y="89644"/>
                  </a:lnTo>
                  <a:lnTo>
                    <a:pt x="0" y="448209"/>
                  </a:lnTo>
                  <a:lnTo>
                    <a:pt x="7044" y="483103"/>
                  </a:lnTo>
                  <a:lnTo>
                    <a:pt x="26256" y="511597"/>
                  </a:lnTo>
                  <a:lnTo>
                    <a:pt x="54750" y="530809"/>
                  </a:lnTo>
                  <a:lnTo>
                    <a:pt x="89643" y="537853"/>
                  </a:lnTo>
                  <a:lnTo>
                    <a:pt x="5363418" y="537853"/>
                  </a:lnTo>
                  <a:lnTo>
                    <a:pt x="5398312" y="530809"/>
                  </a:lnTo>
                  <a:lnTo>
                    <a:pt x="5426806" y="511597"/>
                  </a:lnTo>
                  <a:lnTo>
                    <a:pt x="5446018" y="483103"/>
                  </a:lnTo>
                  <a:lnTo>
                    <a:pt x="5453063" y="448209"/>
                  </a:lnTo>
                  <a:lnTo>
                    <a:pt x="5453063" y="89644"/>
                  </a:lnTo>
                  <a:lnTo>
                    <a:pt x="5446018" y="54750"/>
                  </a:lnTo>
                  <a:lnTo>
                    <a:pt x="5426806" y="26255"/>
                  </a:lnTo>
                  <a:lnTo>
                    <a:pt x="5398312" y="7044"/>
                  </a:lnTo>
                  <a:lnTo>
                    <a:pt x="536341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8136" y="967096"/>
              <a:ext cx="5485130" cy="1268095"/>
            </a:xfrm>
            <a:custGeom>
              <a:avLst/>
              <a:gdLst/>
              <a:ahLst/>
              <a:cxnLst/>
              <a:rect l="l" t="t" r="r" b="b"/>
              <a:pathLst>
                <a:path w="5485130" h="1268095">
                  <a:moveTo>
                    <a:pt x="0" y="89644"/>
                  </a:moveTo>
                  <a:lnTo>
                    <a:pt x="7044" y="54750"/>
                  </a:lnTo>
                  <a:lnTo>
                    <a:pt x="26256" y="26256"/>
                  </a:lnTo>
                  <a:lnTo>
                    <a:pt x="54750" y="7044"/>
                  </a:lnTo>
                  <a:lnTo>
                    <a:pt x="89643" y="0"/>
                  </a:lnTo>
                  <a:lnTo>
                    <a:pt x="3180953" y="0"/>
                  </a:lnTo>
                  <a:lnTo>
                    <a:pt x="4544219" y="0"/>
                  </a:lnTo>
                  <a:lnTo>
                    <a:pt x="5363419" y="0"/>
                  </a:lnTo>
                  <a:lnTo>
                    <a:pt x="5398312" y="7044"/>
                  </a:lnTo>
                  <a:lnTo>
                    <a:pt x="5426806" y="26256"/>
                  </a:lnTo>
                  <a:lnTo>
                    <a:pt x="5446018" y="54750"/>
                  </a:lnTo>
                  <a:lnTo>
                    <a:pt x="5453063" y="89644"/>
                  </a:lnTo>
                  <a:lnTo>
                    <a:pt x="5453063" y="313749"/>
                  </a:lnTo>
                  <a:lnTo>
                    <a:pt x="5453063" y="448209"/>
                  </a:lnTo>
                  <a:lnTo>
                    <a:pt x="5446018" y="483103"/>
                  </a:lnTo>
                  <a:lnTo>
                    <a:pt x="5426806" y="511597"/>
                  </a:lnTo>
                  <a:lnTo>
                    <a:pt x="5398312" y="530809"/>
                  </a:lnTo>
                  <a:lnTo>
                    <a:pt x="5363419" y="537854"/>
                  </a:lnTo>
                  <a:lnTo>
                    <a:pt x="4544219" y="537854"/>
                  </a:lnTo>
                  <a:lnTo>
                    <a:pt x="5485129" y="1267526"/>
                  </a:lnTo>
                  <a:lnTo>
                    <a:pt x="3180953" y="537854"/>
                  </a:lnTo>
                  <a:lnTo>
                    <a:pt x="89643" y="537854"/>
                  </a:lnTo>
                  <a:lnTo>
                    <a:pt x="54750" y="530809"/>
                  </a:lnTo>
                  <a:lnTo>
                    <a:pt x="26256" y="511597"/>
                  </a:lnTo>
                  <a:lnTo>
                    <a:pt x="7044" y="483103"/>
                  </a:lnTo>
                  <a:lnTo>
                    <a:pt x="0" y="448209"/>
                  </a:lnTo>
                  <a:lnTo>
                    <a:pt x="0" y="313749"/>
                  </a:lnTo>
                  <a:lnTo>
                    <a:pt x="0" y="89644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3132" y="906779"/>
            <a:ext cx="5236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Attacker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installs malware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library that 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proxies</a:t>
            </a:r>
            <a:r>
              <a:rPr sz="20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libssl.</a:t>
            </a:r>
            <a:endParaRPr sz="2000">
              <a:latin typeface="Calibri"/>
              <a:cs typeface="Calibri"/>
            </a:endParaRPr>
          </a:p>
          <a:p>
            <a:pPr marR="267335" algn="ctr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⇒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access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to camera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&amp; mic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2190" y="4497685"/>
            <a:ext cx="262509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user’s </a:t>
            </a:r>
            <a:r>
              <a:rPr sz="2400" spc="-5" dirty="0">
                <a:latin typeface="Calibri"/>
                <a:cs typeface="Calibri"/>
              </a:rPr>
              <a:t>MacOS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582040" y="4131564"/>
            <a:ext cx="3084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disable-library-validation:true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190" y="4981329"/>
            <a:ext cx="5099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52366" y="4806950"/>
            <a:ext cx="787400" cy="330200"/>
            <a:chOff x="8352366" y="4806950"/>
            <a:chExt cx="787400" cy="330200"/>
          </a:xfrm>
        </p:grpSpPr>
        <p:sp>
          <p:nvSpPr>
            <p:cNvPr id="4" name="object 4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5444" y="1440180"/>
            <a:ext cx="5333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"/>
                <a:cs typeface="Calibri"/>
              </a:rPr>
              <a:t>Don’t </a:t>
            </a:r>
            <a:r>
              <a:rPr sz="4400" b="0" spc="5" dirty="0">
                <a:latin typeface="Calibri"/>
                <a:cs typeface="Calibri"/>
              </a:rPr>
              <a:t>try </a:t>
            </a:r>
            <a:r>
              <a:rPr sz="4400" b="0" dirty="0">
                <a:latin typeface="Calibri"/>
                <a:cs typeface="Calibri"/>
              </a:rPr>
              <a:t>this </a:t>
            </a:r>
            <a:r>
              <a:rPr sz="4400" b="0" spc="-20" dirty="0">
                <a:latin typeface="Calibri"/>
                <a:cs typeface="Calibri"/>
              </a:rPr>
              <a:t>at </a:t>
            </a:r>
            <a:r>
              <a:rPr sz="4400" b="0" spc="-5" dirty="0">
                <a:latin typeface="Calibri"/>
                <a:cs typeface="Calibri"/>
              </a:rPr>
              <a:t>home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!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190" y="4981329"/>
            <a:ext cx="5099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52366" y="4806950"/>
            <a:ext cx="787400" cy="330200"/>
            <a:chOff x="8352366" y="4806950"/>
            <a:chExt cx="787400" cy="330200"/>
          </a:xfrm>
        </p:grpSpPr>
        <p:sp>
          <p:nvSpPr>
            <p:cNvPr id="4" name="object 4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85325" y="1412875"/>
            <a:ext cx="4410710" cy="23177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450215">
              <a:lnSpc>
                <a:spcPct val="100800"/>
              </a:lnSpc>
              <a:spcBef>
                <a:spcPts val="50"/>
              </a:spcBef>
            </a:pPr>
            <a:r>
              <a:rPr sz="4800" spc="-15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4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Calibri"/>
                <a:cs typeface="Calibri"/>
              </a:rPr>
              <a:t>motivates  </a:t>
            </a:r>
            <a:r>
              <a:rPr sz="4800" spc="-45" dirty="0">
                <a:solidFill>
                  <a:srgbClr val="404040"/>
                </a:solidFill>
                <a:latin typeface="Calibri"/>
                <a:cs typeface="Calibri"/>
              </a:rPr>
              <a:t>attackers?</a:t>
            </a:r>
            <a:endParaRPr sz="4800" dirty="0">
              <a:latin typeface="Calibri"/>
              <a:cs typeface="Calibri"/>
            </a:endParaRPr>
          </a:p>
          <a:p>
            <a:pPr marL="1195070">
              <a:lnSpc>
                <a:spcPct val="100000"/>
              </a:lnSpc>
              <a:spcBef>
                <a:spcPts val="720"/>
              </a:spcBef>
            </a:pPr>
            <a:r>
              <a:rPr sz="480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4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Calibri"/>
                <a:cs typeface="Calibri"/>
              </a:rPr>
              <a:t>economics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0445" y="5434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268296"/>
            <a:ext cx="3162944" cy="2928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0A2DDC4-BB65-4709-81DD-EF412305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060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Calibri"/>
                <a:cs typeface="Calibri"/>
              </a:rPr>
              <a:t>Why </a:t>
            </a:r>
            <a:r>
              <a:rPr sz="3600" b="0" spc="-15" dirty="0">
                <a:latin typeface="Calibri"/>
                <a:cs typeface="Calibri"/>
              </a:rPr>
              <a:t>compromise</a:t>
            </a:r>
            <a:r>
              <a:rPr sz="3600" b="0" spc="-40" dirty="0">
                <a:latin typeface="Calibri"/>
                <a:cs typeface="Calibri"/>
              </a:rPr>
              <a:t> </a:t>
            </a:r>
            <a:r>
              <a:rPr sz="3600" b="0" spc="-25" dirty="0">
                <a:latin typeface="Calibri"/>
                <a:cs typeface="Calibri"/>
              </a:rPr>
              <a:t>systems?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26211"/>
            <a:ext cx="7431405" cy="255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3600" dirty="0">
                <a:latin typeface="Calibri"/>
                <a:cs typeface="Calibri"/>
              </a:rPr>
              <a:t>1.	IP </a:t>
            </a:r>
            <a:r>
              <a:rPr sz="3600" spc="-15" dirty="0">
                <a:latin typeface="Calibri"/>
                <a:cs typeface="Calibri"/>
              </a:rPr>
              <a:t>address </a:t>
            </a:r>
            <a:r>
              <a:rPr sz="3600" spc="-5" dirty="0">
                <a:latin typeface="Calibri"/>
                <a:cs typeface="Calibri"/>
              </a:rPr>
              <a:t>and bandwidth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stealing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30"/>
              </a:spcBef>
              <a:tabLst>
                <a:tab pos="2098675" algn="l"/>
              </a:tabLst>
            </a:pPr>
            <a:r>
              <a:rPr sz="2400" spc="-30" dirty="0">
                <a:latin typeface="Calibri"/>
                <a:cs typeface="Calibri"/>
              </a:rPr>
              <a:t>Attacker’s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goal:	</a:t>
            </a: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random Internet </a:t>
            </a:r>
            <a:r>
              <a:rPr sz="2400" dirty="0">
                <a:latin typeface="Calibri"/>
                <a:cs typeface="Calibri"/>
              </a:rPr>
              <a:t>user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Use the IP address of </a:t>
            </a:r>
            <a:r>
              <a:rPr sz="2400" spc="-15" dirty="0">
                <a:latin typeface="Calibri"/>
                <a:cs typeface="Calibri"/>
              </a:rPr>
              <a:t>infected </a:t>
            </a:r>
            <a:r>
              <a:rPr sz="2400" spc="-5" dirty="0">
                <a:latin typeface="Calibri"/>
                <a:cs typeface="Calibri"/>
              </a:rPr>
              <a:t>machine or phone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for: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  <a:tab pos="1334770" algn="l"/>
              </a:tabLst>
            </a:pPr>
            <a:r>
              <a:rPr sz="2400" b="1" spc="-5" dirty="0">
                <a:latin typeface="Calibri"/>
                <a:cs typeface="Calibri"/>
              </a:rPr>
              <a:t>Spam	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storm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botnet)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339" y="2998723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Spamalytics: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7900" y="3032251"/>
            <a:ext cx="425196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>
              <a:lnSpc>
                <a:spcPct val="1155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1:12M </a:t>
            </a:r>
            <a:r>
              <a:rPr sz="1800" spc="-5" dirty="0">
                <a:latin typeface="Calibri"/>
                <a:cs typeface="Calibri"/>
              </a:rPr>
              <a:t>pharma spams leads </a:t>
            </a:r>
            <a:r>
              <a:rPr sz="1800" spc="-10" dirty="0">
                <a:latin typeface="Calibri"/>
                <a:cs typeface="Calibri"/>
              </a:rPr>
              <a:t>to purchase  </a:t>
            </a:r>
            <a:r>
              <a:rPr sz="1800" dirty="0">
                <a:latin typeface="Calibri"/>
                <a:cs typeface="Calibri"/>
              </a:rPr>
              <a:t>1:260K </a:t>
            </a:r>
            <a:r>
              <a:rPr sz="1800" spc="-10" dirty="0">
                <a:latin typeface="Calibri"/>
                <a:cs typeface="Calibri"/>
              </a:rPr>
              <a:t>greeting </a:t>
            </a:r>
            <a:r>
              <a:rPr sz="1800" spc="-15" dirty="0">
                <a:latin typeface="Calibri"/>
                <a:cs typeface="Calibri"/>
              </a:rPr>
              <a:t>card </a:t>
            </a:r>
            <a:r>
              <a:rPr sz="1800" spc="-5" dirty="0">
                <a:latin typeface="Calibri"/>
                <a:cs typeface="Calibri"/>
              </a:rPr>
              <a:t>spams leads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infection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66235"/>
            <a:ext cx="7819390" cy="114744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Font typeface="Arial"/>
              <a:buChar char="•"/>
              <a:tabLst>
                <a:tab pos="354965" algn="l"/>
                <a:tab pos="355600" algn="l"/>
                <a:tab pos="2759710" algn="l"/>
                <a:tab pos="4055110" algn="l"/>
                <a:tab pos="5860415" algn="l"/>
              </a:tabLst>
            </a:pPr>
            <a:r>
              <a:rPr sz="2400" b="1" spc="-5" dirty="0">
                <a:latin typeface="Calibri"/>
                <a:cs typeface="Calibri"/>
              </a:rPr>
              <a:t>Denial of</a:t>
            </a:r>
            <a:r>
              <a:rPr sz="2400" b="1" dirty="0">
                <a:latin typeface="Calibri"/>
                <a:cs typeface="Calibri"/>
              </a:rPr>
              <a:t> Service:	</a:t>
            </a:r>
            <a:r>
              <a:rPr sz="2400" dirty="0">
                <a:latin typeface="Calibri"/>
                <a:cs typeface="Calibri"/>
              </a:rPr>
              <a:t>Services:	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(20$),	24 </a:t>
            </a:r>
            <a:r>
              <a:rPr sz="2400" spc="-10" dirty="0">
                <a:latin typeface="Calibri"/>
                <a:cs typeface="Calibri"/>
              </a:rPr>
              <a:t>hours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(100$)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54965" algn="l"/>
                <a:tab pos="355600" algn="l"/>
                <a:tab pos="1819910" algn="l"/>
              </a:tabLst>
            </a:pPr>
            <a:r>
              <a:rPr sz="2400" b="1" spc="-5" dirty="0">
                <a:latin typeface="Calibri"/>
                <a:cs typeface="Calibri"/>
              </a:rPr>
              <a:t>Click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fraud	</a:t>
            </a:r>
            <a:r>
              <a:rPr sz="2400" dirty="0">
                <a:latin typeface="Calibri"/>
                <a:cs typeface="Calibri"/>
              </a:rPr>
              <a:t>(e.g.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Clickbot.</a:t>
            </a:r>
            <a:r>
              <a:rPr lang="en-US" sz="2400" spc="-5" dirty="0" err="1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8100" y="3888009"/>
            <a:ext cx="1016000" cy="106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0"/>
            <a:ext cx="4505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latin typeface="Calibri"/>
                <a:cs typeface="Calibri"/>
              </a:rPr>
              <a:t>Why </a:t>
            </a:r>
            <a:r>
              <a:rPr sz="3200" b="0" spc="-10" dirty="0">
                <a:latin typeface="Calibri"/>
                <a:cs typeface="Calibri"/>
              </a:rPr>
              <a:t>compromise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systems?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706" y="3283203"/>
            <a:ext cx="763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latin typeface="Calibri"/>
                <a:cs typeface="Calibri"/>
              </a:rPr>
              <a:t>Ba</a:t>
            </a:r>
            <a:r>
              <a:rPr sz="2800" b="1" spc="-5" dirty="0">
                <a:latin typeface="Calibri"/>
                <a:cs typeface="Calibri"/>
              </a:rPr>
              <a:t>n</a:t>
            </a:r>
            <a:r>
              <a:rPr sz="2800" b="1" dirty="0">
                <a:latin typeface="Calibri"/>
                <a:cs typeface="Calibri"/>
              </a:rPr>
              <a:t>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3791" y="3224340"/>
            <a:ext cx="2148840" cy="964565"/>
          </a:xfrm>
          <a:custGeom>
            <a:avLst/>
            <a:gdLst/>
            <a:ahLst/>
            <a:cxnLst/>
            <a:rect l="l" t="t" r="r" b="b"/>
            <a:pathLst>
              <a:path w="2148840" h="964564">
                <a:moveTo>
                  <a:pt x="1923483" y="894388"/>
                </a:moveTo>
                <a:lnTo>
                  <a:pt x="1893467" y="964427"/>
                </a:lnTo>
                <a:lnTo>
                  <a:pt x="2148608" y="949419"/>
                </a:lnTo>
                <a:lnTo>
                  <a:pt x="2114743" y="909396"/>
                </a:lnTo>
                <a:lnTo>
                  <a:pt x="1958502" y="909396"/>
                </a:lnTo>
                <a:lnTo>
                  <a:pt x="1923483" y="894388"/>
                </a:lnTo>
                <a:close/>
              </a:path>
              <a:path w="2148840" h="964564">
                <a:moveTo>
                  <a:pt x="1953500" y="824350"/>
                </a:moveTo>
                <a:lnTo>
                  <a:pt x="1923483" y="894388"/>
                </a:lnTo>
                <a:lnTo>
                  <a:pt x="1958502" y="909396"/>
                </a:lnTo>
                <a:lnTo>
                  <a:pt x="1988519" y="839357"/>
                </a:lnTo>
                <a:lnTo>
                  <a:pt x="1953500" y="824350"/>
                </a:lnTo>
                <a:close/>
              </a:path>
              <a:path w="2148840" h="964564">
                <a:moveTo>
                  <a:pt x="1983517" y="754311"/>
                </a:moveTo>
                <a:lnTo>
                  <a:pt x="1953500" y="824350"/>
                </a:lnTo>
                <a:lnTo>
                  <a:pt x="1988519" y="839357"/>
                </a:lnTo>
                <a:lnTo>
                  <a:pt x="1958502" y="909396"/>
                </a:lnTo>
                <a:lnTo>
                  <a:pt x="2114743" y="909396"/>
                </a:lnTo>
                <a:lnTo>
                  <a:pt x="1983517" y="754311"/>
                </a:lnTo>
                <a:close/>
              </a:path>
              <a:path w="2148840" h="964564">
                <a:moveTo>
                  <a:pt x="30017" y="0"/>
                </a:moveTo>
                <a:lnTo>
                  <a:pt x="0" y="70039"/>
                </a:lnTo>
                <a:lnTo>
                  <a:pt x="1923483" y="894388"/>
                </a:lnTo>
                <a:lnTo>
                  <a:pt x="1953500" y="824350"/>
                </a:lnTo>
                <a:lnTo>
                  <a:pt x="3001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99892" y="2923539"/>
            <a:ext cx="133540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Malware</a:t>
            </a:r>
            <a:r>
              <a:rPr sz="16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injects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ts val="1910"/>
              </a:lnSpc>
            </a:pP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J</a:t>
            </a:r>
            <a:r>
              <a:rPr sz="1600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600" spc="-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asc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ip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4540" y="2975355"/>
            <a:ext cx="184277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libri"/>
                <a:cs typeface="Calibri"/>
              </a:rPr>
              <a:t>Bank sends login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page  </a:t>
            </a:r>
            <a:r>
              <a:rPr sz="1600" spc="-5" dirty="0">
                <a:latin typeface="Calibri"/>
                <a:cs typeface="Calibri"/>
              </a:rPr>
              <a:t>needed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log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4727" y="2116359"/>
            <a:ext cx="6068695" cy="1314450"/>
            <a:chOff x="2014727" y="2116359"/>
            <a:chExt cx="6068695" cy="1314450"/>
          </a:xfrm>
        </p:grpSpPr>
        <p:sp>
          <p:nvSpPr>
            <p:cNvPr id="9" name="object 9"/>
            <p:cNvSpPr/>
            <p:nvPr/>
          </p:nvSpPr>
          <p:spPr>
            <a:xfrm>
              <a:off x="6781799" y="2116359"/>
              <a:ext cx="1301305" cy="13144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727" y="2307336"/>
              <a:ext cx="4977383" cy="420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7399" y="2411787"/>
              <a:ext cx="4725035" cy="171450"/>
            </a:xfrm>
            <a:custGeom>
              <a:avLst/>
              <a:gdLst/>
              <a:ahLst/>
              <a:cxnLst/>
              <a:rect l="l" t="t" r="r" b="b"/>
              <a:pathLst>
                <a:path w="4725034" h="171450">
                  <a:moveTo>
                    <a:pt x="4574820" y="0"/>
                  </a:moveTo>
                  <a:lnTo>
                    <a:pt x="4567532" y="475"/>
                  </a:lnTo>
                  <a:lnTo>
                    <a:pt x="4560955" y="3648"/>
                  </a:lnTo>
                  <a:lnTo>
                    <a:pt x="4555925" y="9299"/>
                  </a:lnTo>
                  <a:lnTo>
                    <a:pt x="4553482" y="16459"/>
                  </a:lnTo>
                  <a:lnTo>
                    <a:pt x="4553958" y="23746"/>
                  </a:lnTo>
                  <a:lnTo>
                    <a:pt x="4557131" y="30323"/>
                  </a:lnTo>
                  <a:lnTo>
                    <a:pt x="4562782" y="35353"/>
                  </a:lnTo>
                  <a:lnTo>
                    <a:pt x="4616215" y="66523"/>
                  </a:lnTo>
                  <a:lnTo>
                    <a:pt x="4686692" y="66523"/>
                  </a:lnTo>
                  <a:lnTo>
                    <a:pt x="4686692" y="104623"/>
                  </a:lnTo>
                  <a:lnTo>
                    <a:pt x="4616215" y="104623"/>
                  </a:lnTo>
                  <a:lnTo>
                    <a:pt x="4562782" y="135793"/>
                  </a:lnTo>
                  <a:lnTo>
                    <a:pt x="4557131" y="140822"/>
                  </a:lnTo>
                  <a:lnTo>
                    <a:pt x="4553958" y="147399"/>
                  </a:lnTo>
                  <a:lnTo>
                    <a:pt x="4553482" y="154687"/>
                  </a:lnTo>
                  <a:lnTo>
                    <a:pt x="4555925" y="161847"/>
                  </a:lnTo>
                  <a:lnTo>
                    <a:pt x="4560954" y="167497"/>
                  </a:lnTo>
                  <a:lnTo>
                    <a:pt x="4567532" y="170671"/>
                  </a:lnTo>
                  <a:lnTo>
                    <a:pt x="4574820" y="171146"/>
                  </a:lnTo>
                  <a:lnTo>
                    <a:pt x="4581979" y="168703"/>
                  </a:lnTo>
                  <a:lnTo>
                    <a:pt x="4691831" y="104623"/>
                  </a:lnTo>
                  <a:lnTo>
                    <a:pt x="4686692" y="104623"/>
                  </a:lnTo>
                  <a:lnTo>
                    <a:pt x="4691833" y="104622"/>
                  </a:lnTo>
                  <a:lnTo>
                    <a:pt x="4724488" y="85573"/>
                  </a:lnTo>
                  <a:lnTo>
                    <a:pt x="4581979" y="2443"/>
                  </a:lnTo>
                  <a:lnTo>
                    <a:pt x="4574820" y="0"/>
                  </a:lnTo>
                  <a:close/>
                </a:path>
                <a:path w="4725034" h="171450">
                  <a:moveTo>
                    <a:pt x="4648873" y="85573"/>
                  </a:moveTo>
                  <a:lnTo>
                    <a:pt x="4616215" y="104623"/>
                  </a:lnTo>
                  <a:lnTo>
                    <a:pt x="4686692" y="104623"/>
                  </a:lnTo>
                  <a:lnTo>
                    <a:pt x="4686692" y="102028"/>
                  </a:lnTo>
                  <a:lnTo>
                    <a:pt x="4677082" y="102028"/>
                  </a:lnTo>
                  <a:lnTo>
                    <a:pt x="4648873" y="85573"/>
                  </a:lnTo>
                  <a:close/>
                </a:path>
                <a:path w="4725034" h="171450">
                  <a:moveTo>
                    <a:pt x="0" y="66522"/>
                  </a:moveTo>
                  <a:lnTo>
                    <a:pt x="0" y="104622"/>
                  </a:lnTo>
                  <a:lnTo>
                    <a:pt x="4616218" y="104622"/>
                  </a:lnTo>
                  <a:lnTo>
                    <a:pt x="4648873" y="85573"/>
                  </a:lnTo>
                  <a:lnTo>
                    <a:pt x="4616215" y="66523"/>
                  </a:lnTo>
                  <a:lnTo>
                    <a:pt x="0" y="66522"/>
                  </a:lnTo>
                  <a:close/>
                </a:path>
                <a:path w="4725034" h="171450">
                  <a:moveTo>
                    <a:pt x="4677082" y="69118"/>
                  </a:moveTo>
                  <a:lnTo>
                    <a:pt x="4648873" y="85573"/>
                  </a:lnTo>
                  <a:lnTo>
                    <a:pt x="4677082" y="102028"/>
                  </a:lnTo>
                  <a:lnTo>
                    <a:pt x="4677082" y="69118"/>
                  </a:lnTo>
                  <a:close/>
                </a:path>
                <a:path w="4725034" h="171450">
                  <a:moveTo>
                    <a:pt x="4686692" y="69118"/>
                  </a:moveTo>
                  <a:lnTo>
                    <a:pt x="4677082" y="69118"/>
                  </a:lnTo>
                  <a:lnTo>
                    <a:pt x="4677082" y="102028"/>
                  </a:lnTo>
                  <a:lnTo>
                    <a:pt x="4686692" y="102028"/>
                  </a:lnTo>
                  <a:lnTo>
                    <a:pt x="4686692" y="69118"/>
                  </a:lnTo>
                  <a:close/>
                </a:path>
                <a:path w="4725034" h="171450">
                  <a:moveTo>
                    <a:pt x="4616215" y="66523"/>
                  </a:moveTo>
                  <a:lnTo>
                    <a:pt x="4648873" y="85573"/>
                  </a:lnTo>
                  <a:lnTo>
                    <a:pt x="4677082" y="69118"/>
                  </a:lnTo>
                  <a:lnTo>
                    <a:pt x="4686692" y="69118"/>
                  </a:lnTo>
                  <a:lnTo>
                    <a:pt x="4686692" y="66523"/>
                  </a:lnTo>
                  <a:lnTo>
                    <a:pt x="4616215" y="66523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69255"/>
            <a:ext cx="7717790" cy="230632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660"/>
              </a:spcBef>
              <a:tabLst>
                <a:tab pos="814705" algn="l"/>
              </a:tabLst>
            </a:pPr>
            <a:r>
              <a:rPr sz="3200" dirty="0">
                <a:latin typeface="Calibri"/>
                <a:cs typeface="Calibri"/>
              </a:rPr>
              <a:t>2.	</a:t>
            </a:r>
            <a:r>
              <a:rPr sz="3200" spc="-10" dirty="0">
                <a:latin typeface="Calibri"/>
                <a:cs typeface="Calibri"/>
              </a:rPr>
              <a:t>Steal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credentials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97910" algn="l"/>
                <a:tab pos="6218555" algn="l"/>
              </a:tabLst>
            </a:pPr>
            <a:r>
              <a:rPr sz="2200" spc="-15" dirty="0">
                <a:latin typeface="Calibri"/>
                <a:cs typeface="Calibri"/>
              </a:rPr>
              <a:t>keylog for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banking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passwords,	</a:t>
            </a:r>
            <a:r>
              <a:rPr sz="2200" spc="-20" dirty="0">
                <a:latin typeface="Calibri"/>
                <a:cs typeface="Calibri"/>
              </a:rPr>
              <a:t>corporate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passwords,	gaming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pwds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spc="-10" dirty="0">
                <a:latin typeface="Calibri"/>
                <a:cs typeface="Calibri"/>
              </a:rPr>
              <a:t>Example: SilentBanker </a:t>
            </a:r>
            <a:r>
              <a:rPr sz="1700" spc="-5" dirty="0">
                <a:latin typeface="Calibri"/>
                <a:cs typeface="Calibri"/>
              </a:rPr>
              <a:t>(and </a:t>
            </a:r>
            <a:r>
              <a:rPr sz="1700" spc="-15" dirty="0">
                <a:latin typeface="Calibri"/>
                <a:cs typeface="Calibri"/>
              </a:rPr>
              <a:t>many </a:t>
            </a:r>
            <a:r>
              <a:rPr sz="1700" spc="-20" dirty="0">
                <a:latin typeface="Calibri"/>
                <a:cs typeface="Calibri"/>
              </a:rPr>
              <a:t>like</a:t>
            </a:r>
            <a:r>
              <a:rPr sz="1700" spc="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it)</a:t>
            </a:r>
            <a:endParaRPr sz="1700">
              <a:latin typeface="Calibri"/>
              <a:cs typeface="Calibri"/>
            </a:endParaRPr>
          </a:p>
          <a:p>
            <a:pPr marL="2314575">
              <a:lnSpc>
                <a:spcPct val="100000"/>
              </a:lnSpc>
              <a:spcBef>
                <a:spcPts val="2275"/>
              </a:spcBef>
            </a:pP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requests </a:t>
            </a:r>
            <a:r>
              <a:rPr sz="1800" spc="-5" dirty="0">
                <a:latin typeface="Calibri"/>
                <a:cs typeface="Calibri"/>
              </a:rPr>
              <a:t>login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5800" y="2268759"/>
            <a:ext cx="6215380" cy="1074420"/>
            <a:chOff x="685800" y="2268759"/>
            <a:chExt cx="6215380" cy="1074420"/>
          </a:xfrm>
        </p:grpSpPr>
        <p:sp>
          <p:nvSpPr>
            <p:cNvPr id="14" name="object 14"/>
            <p:cNvSpPr/>
            <p:nvPr/>
          </p:nvSpPr>
          <p:spPr>
            <a:xfrm>
              <a:off x="685800" y="2268759"/>
              <a:ext cx="1358900" cy="10738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3088" y="2764536"/>
              <a:ext cx="2767584" cy="420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311" y="2868987"/>
              <a:ext cx="2515235" cy="171450"/>
            </a:xfrm>
            <a:custGeom>
              <a:avLst/>
              <a:gdLst/>
              <a:ahLst/>
              <a:cxnLst/>
              <a:rect l="l" t="t" r="r" b="b"/>
              <a:pathLst>
                <a:path w="2515234" h="171450">
                  <a:moveTo>
                    <a:pt x="149668" y="0"/>
                  </a:moveTo>
                  <a:lnTo>
                    <a:pt x="142509" y="2443"/>
                  </a:lnTo>
                  <a:lnTo>
                    <a:pt x="0" y="85573"/>
                  </a:lnTo>
                  <a:lnTo>
                    <a:pt x="142509" y="168703"/>
                  </a:lnTo>
                  <a:lnTo>
                    <a:pt x="149668" y="171146"/>
                  </a:lnTo>
                  <a:lnTo>
                    <a:pt x="156955" y="170671"/>
                  </a:lnTo>
                  <a:lnTo>
                    <a:pt x="163533" y="167497"/>
                  </a:lnTo>
                  <a:lnTo>
                    <a:pt x="168563" y="161847"/>
                  </a:lnTo>
                  <a:lnTo>
                    <a:pt x="171006" y="154687"/>
                  </a:lnTo>
                  <a:lnTo>
                    <a:pt x="170530" y="147399"/>
                  </a:lnTo>
                  <a:lnTo>
                    <a:pt x="167357" y="140822"/>
                  </a:lnTo>
                  <a:lnTo>
                    <a:pt x="161706" y="135793"/>
                  </a:lnTo>
                  <a:lnTo>
                    <a:pt x="108272" y="104623"/>
                  </a:lnTo>
                  <a:lnTo>
                    <a:pt x="37810" y="104623"/>
                  </a:lnTo>
                  <a:lnTo>
                    <a:pt x="37810" y="66523"/>
                  </a:lnTo>
                  <a:lnTo>
                    <a:pt x="108275" y="66522"/>
                  </a:lnTo>
                  <a:lnTo>
                    <a:pt x="161706" y="35353"/>
                  </a:lnTo>
                  <a:lnTo>
                    <a:pt x="171006" y="16459"/>
                  </a:lnTo>
                  <a:lnTo>
                    <a:pt x="168563" y="9299"/>
                  </a:lnTo>
                  <a:lnTo>
                    <a:pt x="163533" y="3648"/>
                  </a:lnTo>
                  <a:lnTo>
                    <a:pt x="156955" y="475"/>
                  </a:lnTo>
                  <a:lnTo>
                    <a:pt x="149668" y="0"/>
                  </a:lnTo>
                  <a:close/>
                </a:path>
                <a:path w="2515234" h="171450">
                  <a:moveTo>
                    <a:pt x="108273" y="66523"/>
                  </a:moveTo>
                  <a:lnTo>
                    <a:pt x="37810" y="66523"/>
                  </a:lnTo>
                  <a:lnTo>
                    <a:pt x="37810" y="104623"/>
                  </a:lnTo>
                  <a:lnTo>
                    <a:pt x="108272" y="104623"/>
                  </a:lnTo>
                  <a:lnTo>
                    <a:pt x="103825" y="102028"/>
                  </a:lnTo>
                  <a:lnTo>
                    <a:pt x="47406" y="102028"/>
                  </a:lnTo>
                  <a:lnTo>
                    <a:pt x="47406" y="69118"/>
                  </a:lnTo>
                  <a:lnTo>
                    <a:pt x="103825" y="69118"/>
                  </a:lnTo>
                  <a:lnTo>
                    <a:pt x="108273" y="66523"/>
                  </a:lnTo>
                  <a:close/>
                </a:path>
                <a:path w="2515234" h="171450">
                  <a:moveTo>
                    <a:pt x="108272" y="104623"/>
                  </a:moveTo>
                  <a:lnTo>
                    <a:pt x="37810" y="104623"/>
                  </a:lnTo>
                  <a:lnTo>
                    <a:pt x="108272" y="104623"/>
                  </a:lnTo>
                  <a:close/>
                </a:path>
                <a:path w="2515234" h="171450">
                  <a:moveTo>
                    <a:pt x="2514688" y="66522"/>
                  </a:moveTo>
                  <a:lnTo>
                    <a:pt x="108272" y="66523"/>
                  </a:lnTo>
                  <a:lnTo>
                    <a:pt x="75615" y="85573"/>
                  </a:lnTo>
                  <a:lnTo>
                    <a:pt x="108272" y="104623"/>
                  </a:lnTo>
                  <a:lnTo>
                    <a:pt x="2514688" y="104622"/>
                  </a:lnTo>
                  <a:lnTo>
                    <a:pt x="2514688" y="66522"/>
                  </a:lnTo>
                  <a:close/>
                </a:path>
                <a:path w="2515234" h="171450">
                  <a:moveTo>
                    <a:pt x="47406" y="69118"/>
                  </a:moveTo>
                  <a:lnTo>
                    <a:pt x="47406" y="102028"/>
                  </a:lnTo>
                  <a:lnTo>
                    <a:pt x="75615" y="85573"/>
                  </a:lnTo>
                  <a:lnTo>
                    <a:pt x="47406" y="69118"/>
                  </a:lnTo>
                  <a:close/>
                </a:path>
                <a:path w="2515234" h="171450">
                  <a:moveTo>
                    <a:pt x="75615" y="85573"/>
                  </a:moveTo>
                  <a:lnTo>
                    <a:pt x="47406" y="102028"/>
                  </a:lnTo>
                  <a:lnTo>
                    <a:pt x="103825" y="102028"/>
                  </a:lnTo>
                  <a:lnTo>
                    <a:pt x="75615" y="85573"/>
                  </a:lnTo>
                  <a:close/>
                </a:path>
                <a:path w="2515234" h="171450">
                  <a:moveTo>
                    <a:pt x="103825" y="69118"/>
                  </a:moveTo>
                  <a:lnTo>
                    <a:pt x="47406" y="69118"/>
                  </a:lnTo>
                  <a:lnTo>
                    <a:pt x="75615" y="85573"/>
                  </a:lnTo>
                  <a:lnTo>
                    <a:pt x="103825" y="69118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8488" y="2764536"/>
              <a:ext cx="2767584" cy="4206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711" y="2868987"/>
              <a:ext cx="2515235" cy="171450"/>
            </a:xfrm>
            <a:custGeom>
              <a:avLst/>
              <a:gdLst/>
              <a:ahLst/>
              <a:cxnLst/>
              <a:rect l="l" t="t" r="r" b="b"/>
              <a:pathLst>
                <a:path w="2515235" h="171450">
                  <a:moveTo>
                    <a:pt x="149668" y="0"/>
                  </a:moveTo>
                  <a:lnTo>
                    <a:pt x="142509" y="2443"/>
                  </a:lnTo>
                  <a:lnTo>
                    <a:pt x="0" y="85573"/>
                  </a:lnTo>
                  <a:lnTo>
                    <a:pt x="142509" y="168703"/>
                  </a:lnTo>
                  <a:lnTo>
                    <a:pt x="149668" y="171146"/>
                  </a:lnTo>
                  <a:lnTo>
                    <a:pt x="156955" y="170671"/>
                  </a:lnTo>
                  <a:lnTo>
                    <a:pt x="163533" y="167497"/>
                  </a:lnTo>
                  <a:lnTo>
                    <a:pt x="168563" y="161847"/>
                  </a:lnTo>
                  <a:lnTo>
                    <a:pt x="171006" y="154687"/>
                  </a:lnTo>
                  <a:lnTo>
                    <a:pt x="170530" y="147399"/>
                  </a:lnTo>
                  <a:lnTo>
                    <a:pt x="167357" y="140822"/>
                  </a:lnTo>
                  <a:lnTo>
                    <a:pt x="161706" y="135793"/>
                  </a:lnTo>
                  <a:lnTo>
                    <a:pt x="108272" y="104623"/>
                  </a:lnTo>
                  <a:lnTo>
                    <a:pt x="37810" y="104623"/>
                  </a:lnTo>
                  <a:lnTo>
                    <a:pt x="37810" y="66523"/>
                  </a:lnTo>
                  <a:lnTo>
                    <a:pt x="108275" y="66522"/>
                  </a:lnTo>
                  <a:lnTo>
                    <a:pt x="161706" y="35353"/>
                  </a:lnTo>
                  <a:lnTo>
                    <a:pt x="171006" y="16459"/>
                  </a:lnTo>
                  <a:lnTo>
                    <a:pt x="168563" y="9299"/>
                  </a:lnTo>
                  <a:lnTo>
                    <a:pt x="163533" y="3648"/>
                  </a:lnTo>
                  <a:lnTo>
                    <a:pt x="156955" y="475"/>
                  </a:lnTo>
                  <a:lnTo>
                    <a:pt x="149668" y="0"/>
                  </a:lnTo>
                  <a:close/>
                </a:path>
                <a:path w="2515235" h="171450">
                  <a:moveTo>
                    <a:pt x="108273" y="66523"/>
                  </a:moveTo>
                  <a:lnTo>
                    <a:pt x="37810" y="66523"/>
                  </a:lnTo>
                  <a:lnTo>
                    <a:pt x="37810" y="104623"/>
                  </a:lnTo>
                  <a:lnTo>
                    <a:pt x="108272" y="104623"/>
                  </a:lnTo>
                  <a:lnTo>
                    <a:pt x="103825" y="102028"/>
                  </a:lnTo>
                  <a:lnTo>
                    <a:pt x="47406" y="102028"/>
                  </a:lnTo>
                  <a:lnTo>
                    <a:pt x="47406" y="69118"/>
                  </a:lnTo>
                  <a:lnTo>
                    <a:pt x="103825" y="69118"/>
                  </a:lnTo>
                  <a:lnTo>
                    <a:pt x="108273" y="66523"/>
                  </a:lnTo>
                  <a:close/>
                </a:path>
                <a:path w="2515235" h="171450">
                  <a:moveTo>
                    <a:pt x="108272" y="104623"/>
                  </a:moveTo>
                  <a:lnTo>
                    <a:pt x="37810" y="104623"/>
                  </a:lnTo>
                  <a:lnTo>
                    <a:pt x="108272" y="104623"/>
                  </a:lnTo>
                  <a:close/>
                </a:path>
                <a:path w="2515235" h="171450">
                  <a:moveTo>
                    <a:pt x="2514688" y="66522"/>
                  </a:moveTo>
                  <a:lnTo>
                    <a:pt x="108272" y="66523"/>
                  </a:lnTo>
                  <a:lnTo>
                    <a:pt x="75615" y="85573"/>
                  </a:lnTo>
                  <a:lnTo>
                    <a:pt x="108272" y="104623"/>
                  </a:lnTo>
                  <a:lnTo>
                    <a:pt x="2514688" y="104622"/>
                  </a:lnTo>
                  <a:lnTo>
                    <a:pt x="2514688" y="66522"/>
                  </a:lnTo>
                  <a:close/>
                </a:path>
                <a:path w="2515235" h="171450">
                  <a:moveTo>
                    <a:pt x="47406" y="69118"/>
                  </a:moveTo>
                  <a:lnTo>
                    <a:pt x="47406" y="102028"/>
                  </a:lnTo>
                  <a:lnTo>
                    <a:pt x="75615" y="85573"/>
                  </a:lnTo>
                  <a:lnTo>
                    <a:pt x="47406" y="69118"/>
                  </a:lnTo>
                  <a:close/>
                </a:path>
                <a:path w="2515235" h="171450">
                  <a:moveTo>
                    <a:pt x="75615" y="85573"/>
                  </a:moveTo>
                  <a:lnTo>
                    <a:pt x="47406" y="102028"/>
                  </a:lnTo>
                  <a:lnTo>
                    <a:pt x="103825" y="102028"/>
                  </a:lnTo>
                  <a:lnTo>
                    <a:pt x="75615" y="85573"/>
                  </a:lnTo>
                  <a:close/>
                </a:path>
                <a:path w="2515235" h="171450">
                  <a:moveTo>
                    <a:pt x="103825" y="69118"/>
                  </a:moveTo>
                  <a:lnTo>
                    <a:pt x="47406" y="69118"/>
                  </a:lnTo>
                  <a:lnTo>
                    <a:pt x="75615" y="85573"/>
                  </a:lnTo>
                  <a:lnTo>
                    <a:pt x="103825" y="691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2340" y="4193540"/>
            <a:ext cx="251714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Similar mechanism </a:t>
            </a:r>
            <a:r>
              <a:rPr sz="1800" dirty="0">
                <a:latin typeface="Calibri"/>
                <a:cs typeface="Calibri"/>
              </a:rPr>
              <a:t>used 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Zeus </a:t>
            </a:r>
            <a:r>
              <a:rPr sz="1800" spc="-5" dirty="0">
                <a:latin typeface="Calibri"/>
                <a:cs typeface="Calibri"/>
              </a:rPr>
              <a:t>botnet,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8340" y="3669283"/>
            <a:ext cx="2874645" cy="1292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8900" marR="50292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When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user submits 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information,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also sent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to  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attacker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00" spc="-5" dirty="0">
                <a:latin typeface="Calibri"/>
                <a:cs typeface="Calibri"/>
              </a:rPr>
              <a:t>Man-in-the-Browser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(MITB)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6490" y="4963159"/>
            <a:ext cx="535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501" y="22859"/>
            <a:ext cx="5697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"/>
                <a:cs typeface="Calibri"/>
              </a:rPr>
              <a:t>Lots of </a:t>
            </a:r>
            <a:r>
              <a:rPr sz="4400" b="0" spc="-5" dirty="0">
                <a:latin typeface="Calibri"/>
                <a:cs typeface="Calibri"/>
              </a:rPr>
              <a:t>financial</a:t>
            </a:r>
            <a:r>
              <a:rPr sz="4400" b="0" spc="-35" dirty="0">
                <a:latin typeface="Calibri"/>
                <a:cs typeface="Calibri"/>
              </a:rPr>
              <a:t> </a:t>
            </a:r>
            <a:r>
              <a:rPr sz="4400" b="0" spc="-15" dirty="0">
                <a:latin typeface="Calibri"/>
                <a:cs typeface="Calibri"/>
              </a:rPr>
              <a:t>malware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84" y="4875276"/>
            <a:ext cx="2941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Source: Kaspersky </a:t>
            </a:r>
            <a:r>
              <a:rPr sz="1400" spc="-5" dirty="0">
                <a:latin typeface="Calibri"/>
                <a:cs typeface="Calibri"/>
              </a:rPr>
              <a:t>Security </a:t>
            </a:r>
            <a:r>
              <a:rPr sz="1400" dirty="0">
                <a:latin typeface="Calibri"/>
                <a:cs typeface="Calibri"/>
              </a:rPr>
              <a:t>Bulletin 2017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3785" y="1047750"/>
            <a:ext cx="8601075" cy="3329940"/>
            <a:chOff x="403785" y="1047750"/>
            <a:chExt cx="8601075" cy="3329940"/>
          </a:xfrm>
        </p:grpSpPr>
        <p:sp>
          <p:nvSpPr>
            <p:cNvPr id="6" name="object 6"/>
            <p:cNvSpPr/>
            <p:nvPr/>
          </p:nvSpPr>
          <p:spPr>
            <a:xfrm>
              <a:off x="403785" y="1047750"/>
              <a:ext cx="3338503" cy="33295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96505" y="1319965"/>
              <a:ext cx="5495290" cy="2852420"/>
            </a:xfrm>
            <a:custGeom>
              <a:avLst/>
              <a:gdLst/>
              <a:ahLst/>
              <a:cxnLst/>
              <a:rect l="l" t="t" r="r" b="b"/>
              <a:pathLst>
                <a:path w="5495290" h="2852420">
                  <a:moveTo>
                    <a:pt x="0" y="0"/>
                  </a:moveTo>
                  <a:lnTo>
                    <a:pt x="1151694" y="1296234"/>
                  </a:lnTo>
                  <a:lnTo>
                    <a:pt x="1151694" y="2407474"/>
                  </a:lnTo>
                  <a:lnTo>
                    <a:pt x="1154302" y="2455908"/>
                  </a:lnTo>
                  <a:lnTo>
                    <a:pt x="1161946" y="2502832"/>
                  </a:lnTo>
                  <a:lnTo>
                    <a:pt x="1174355" y="2547973"/>
                  </a:lnTo>
                  <a:lnTo>
                    <a:pt x="1191258" y="2591062"/>
                  </a:lnTo>
                  <a:lnTo>
                    <a:pt x="1212383" y="2631826"/>
                  </a:lnTo>
                  <a:lnTo>
                    <a:pt x="1237459" y="2669996"/>
                  </a:lnTo>
                  <a:lnTo>
                    <a:pt x="1266215" y="2705298"/>
                  </a:lnTo>
                  <a:lnTo>
                    <a:pt x="1298380" y="2737463"/>
                  </a:lnTo>
                  <a:lnTo>
                    <a:pt x="1333682" y="2766219"/>
                  </a:lnTo>
                  <a:lnTo>
                    <a:pt x="1371851" y="2791295"/>
                  </a:lnTo>
                  <a:lnTo>
                    <a:pt x="1412616" y="2812420"/>
                  </a:lnTo>
                  <a:lnTo>
                    <a:pt x="1455705" y="2829322"/>
                  </a:lnTo>
                  <a:lnTo>
                    <a:pt x="1500846" y="2841731"/>
                  </a:lnTo>
                  <a:lnTo>
                    <a:pt x="1547770" y="2849375"/>
                  </a:lnTo>
                  <a:lnTo>
                    <a:pt x="1596204" y="2851984"/>
                  </a:lnTo>
                  <a:lnTo>
                    <a:pt x="5050584" y="2851984"/>
                  </a:lnTo>
                  <a:lnTo>
                    <a:pt x="5099018" y="2849375"/>
                  </a:lnTo>
                  <a:lnTo>
                    <a:pt x="5145942" y="2841731"/>
                  </a:lnTo>
                  <a:lnTo>
                    <a:pt x="5191083" y="2829322"/>
                  </a:lnTo>
                  <a:lnTo>
                    <a:pt x="5234172" y="2812420"/>
                  </a:lnTo>
                  <a:lnTo>
                    <a:pt x="5274937" y="2791295"/>
                  </a:lnTo>
                  <a:lnTo>
                    <a:pt x="5313106" y="2766219"/>
                  </a:lnTo>
                  <a:lnTo>
                    <a:pt x="5348408" y="2737463"/>
                  </a:lnTo>
                  <a:lnTo>
                    <a:pt x="5380573" y="2705298"/>
                  </a:lnTo>
                  <a:lnTo>
                    <a:pt x="5409329" y="2669996"/>
                  </a:lnTo>
                  <a:lnTo>
                    <a:pt x="5434405" y="2631826"/>
                  </a:lnTo>
                  <a:lnTo>
                    <a:pt x="5455530" y="2591062"/>
                  </a:lnTo>
                  <a:lnTo>
                    <a:pt x="5472432" y="2547973"/>
                  </a:lnTo>
                  <a:lnTo>
                    <a:pt x="5484841" y="2502832"/>
                  </a:lnTo>
                  <a:lnTo>
                    <a:pt x="5492486" y="2455908"/>
                  </a:lnTo>
                  <a:lnTo>
                    <a:pt x="5495094" y="2407474"/>
                  </a:lnTo>
                  <a:lnTo>
                    <a:pt x="5495094" y="629494"/>
                  </a:lnTo>
                  <a:lnTo>
                    <a:pt x="1151694" y="629494"/>
                  </a:lnTo>
                  <a:lnTo>
                    <a:pt x="0" y="0"/>
                  </a:lnTo>
                  <a:close/>
                </a:path>
                <a:path w="5495290" h="2852420">
                  <a:moveTo>
                    <a:pt x="5050584" y="184984"/>
                  </a:moveTo>
                  <a:lnTo>
                    <a:pt x="1596204" y="184984"/>
                  </a:lnTo>
                  <a:lnTo>
                    <a:pt x="1547770" y="187592"/>
                  </a:lnTo>
                  <a:lnTo>
                    <a:pt x="1500846" y="195236"/>
                  </a:lnTo>
                  <a:lnTo>
                    <a:pt x="1455705" y="207645"/>
                  </a:lnTo>
                  <a:lnTo>
                    <a:pt x="1412616" y="224548"/>
                  </a:lnTo>
                  <a:lnTo>
                    <a:pt x="1371851" y="245673"/>
                  </a:lnTo>
                  <a:lnTo>
                    <a:pt x="1333682" y="270749"/>
                  </a:lnTo>
                  <a:lnTo>
                    <a:pt x="1298380" y="299505"/>
                  </a:lnTo>
                  <a:lnTo>
                    <a:pt x="1266215" y="331670"/>
                  </a:lnTo>
                  <a:lnTo>
                    <a:pt x="1237459" y="366972"/>
                  </a:lnTo>
                  <a:lnTo>
                    <a:pt x="1212383" y="405141"/>
                  </a:lnTo>
                  <a:lnTo>
                    <a:pt x="1191258" y="445906"/>
                  </a:lnTo>
                  <a:lnTo>
                    <a:pt x="1174355" y="488994"/>
                  </a:lnTo>
                  <a:lnTo>
                    <a:pt x="1161946" y="534136"/>
                  </a:lnTo>
                  <a:lnTo>
                    <a:pt x="1154302" y="581060"/>
                  </a:lnTo>
                  <a:lnTo>
                    <a:pt x="1151694" y="629494"/>
                  </a:lnTo>
                  <a:lnTo>
                    <a:pt x="5495094" y="629494"/>
                  </a:lnTo>
                  <a:lnTo>
                    <a:pt x="5492486" y="581060"/>
                  </a:lnTo>
                  <a:lnTo>
                    <a:pt x="5484841" y="534136"/>
                  </a:lnTo>
                  <a:lnTo>
                    <a:pt x="5472432" y="488994"/>
                  </a:lnTo>
                  <a:lnTo>
                    <a:pt x="5455530" y="445906"/>
                  </a:lnTo>
                  <a:lnTo>
                    <a:pt x="5434405" y="405141"/>
                  </a:lnTo>
                  <a:lnTo>
                    <a:pt x="5409329" y="366972"/>
                  </a:lnTo>
                  <a:lnTo>
                    <a:pt x="5380573" y="331670"/>
                  </a:lnTo>
                  <a:lnTo>
                    <a:pt x="5348408" y="299505"/>
                  </a:lnTo>
                  <a:lnTo>
                    <a:pt x="5313106" y="270749"/>
                  </a:lnTo>
                  <a:lnTo>
                    <a:pt x="5274937" y="245673"/>
                  </a:lnTo>
                  <a:lnTo>
                    <a:pt x="5234172" y="224548"/>
                  </a:lnTo>
                  <a:lnTo>
                    <a:pt x="5191083" y="207645"/>
                  </a:lnTo>
                  <a:lnTo>
                    <a:pt x="5145942" y="195236"/>
                  </a:lnTo>
                  <a:lnTo>
                    <a:pt x="5099018" y="187592"/>
                  </a:lnTo>
                  <a:lnTo>
                    <a:pt x="5050584" y="18498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6506" y="1319965"/>
              <a:ext cx="5495290" cy="2852420"/>
            </a:xfrm>
            <a:custGeom>
              <a:avLst/>
              <a:gdLst/>
              <a:ahLst/>
              <a:cxnLst/>
              <a:rect l="l" t="t" r="r" b="b"/>
              <a:pathLst>
                <a:path w="5495290" h="2852420">
                  <a:moveTo>
                    <a:pt x="1151694" y="629494"/>
                  </a:moveTo>
                  <a:lnTo>
                    <a:pt x="1154302" y="581060"/>
                  </a:lnTo>
                  <a:lnTo>
                    <a:pt x="1161946" y="534136"/>
                  </a:lnTo>
                  <a:lnTo>
                    <a:pt x="1174355" y="488994"/>
                  </a:lnTo>
                  <a:lnTo>
                    <a:pt x="1191257" y="445906"/>
                  </a:lnTo>
                  <a:lnTo>
                    <a:pt x="1212382" y="405141"/>
                  </a:lnTo>
                  <a:lnTo>
                    <a:pt x="1237458" y="366972"/>
                  </a:lnTo>
                  <a:lnTo>
                    <a:pt x="1266214" y="331669"/>
                  </a:lnTo>
                  <a:lnTo>
                    <a:pt x="1298379" y="299504"/>
                  </a:lnTo>
                  <a:lnTo>
                    <a:pt x="1333682" y="270748"/>
                  </a:lnTo>
                  <a:lnTo>
                    <a:pt x="1371851" y="245672"/>
                  </a:lnTo>
                  <a:lnTo>
                    <a:pt x="1412615" y="224548"/>
                  </a:lnTo>
                  <a:lnTo>
                    <a:pt x="1455704" y="207645"/>
                  </a:lnTo>
                  <a:lnTo>
                    <a:pt x="1500846" y="195236"/>
                  </a:lnTo>
                  <a:lnTo>
                    <a:pt x="1547769" y="187592"/>
                  </a:lnTo>
                  <a:lnTo>
                    <a:pt x="1596203" y="184984"/>
                  </a:lnTo>
                  <a:lnTo>
                    <a:pt x="1875594" y="184984"/>
                  </a:lnTo>
                  <a:lnTo>
                    <a:pt x="2961444" y="184984"/>
                  </a:lnTo>
                  <a:lnTo>
                    <a:pt x="5050584" y="184984"/>
                  </a:lnTo>
                  <a:lnTo>
                    <a:pt x="5099018" y="187592"/>
                  </a:lnTo>
                  <a:lnTo>
                    <a:pt x="5145941" y="195236"/>
                  </a:lnTo>
                  <a:lnTo>
                    <a:pt x="5191083" y="207645"/>
                  </a:lnTo>
                  <a:lnTo>
                    <a:pt x="5234172" y="224548"/>
                  </a:lnTo>
                  <a:lnTo>
                    <a:pt x="5274936" y="245672"/>
                  </a:lnTo>
                  <a:lnTo>
                    <a:pt x="5313105" y="270748"/>
                  </a:lnTo>
                  <a:lnTo>
                    <a:pt x="5348408" y="299504"/>
                  </a:lnTo>
                  <a:lnTo>
                    <a:pt x="5380573" y="331669"/>
                  </a:lnTo>
                  <a:lnTo>
                    <a:pt x="5409329" y="366972"/>
                  </a:lnTo>
                  <a:lnTo>
                    <a:pt x="5434405" y="405141"/>
                  </a:lnTo>
                  <a:lnTo>
                    <a:pt x="5455530" y="445906"/>
                  </a:lnTo>
                  <a:lnTo>
                    <a:pt x="5472432" y="488994"/>
                  </a:lnTo>
                  <a:lnTo>
                    <a:pt x="5484841" y="534136"/>
                  </a:lnTo>
                  <a:lnTo>
                    <a:pt x="5492485" y="581060"/>
                  </a:lnTo>
                  <a:lnTo>
                    <a:pt x="5495094" y="629494"/>
                  </a:lnTo>
                  <a:lnTo>
                    <a:pt x="5495094" y="1296234"/>
                  </a:lnTo>
                  <a:lnTo>
                    <a:pt x="5495094" y="2407474"/>
                  </a:lnTo>
                  <a:lnTo>
                    <a:pt x="5492485" y="2455908"/>
                  </a:lnTo>
                  <a:lnTo>
                    <a:pt x="5484841" y="2502832"/>
                  </a:lnTo>
                  <a:lnTo>
                    <a:pt x="5472432" y="2547973"/>
                  </a:lnTo>
                  <a:lnTo>
                    <a:pt x="5455530" y="2591062"/>
                  </a:lnTo>
                  <a:lnTo>
                    <a:pt x="5434405" y="2631826"/>
                  </a:lnTo>
                  <a:lnTo>
                    <a:pt x="5409329" y="2669996"/>
                  </a:lnTo>
                  <a:lnTo>
                    <a:pt x="5380573" y="2705298"/>
                  </a:lnTo>
                  <a:lnTo>
                    <a:pt x="5348408" y="2737463"/>
                  </a:lnTo>
                  <a:lnTo>
                    <a:pt x="5313105" y="2766219"/>
                  </a:lnTo>
                  <a:lnTo>
                    <a:pt x="5274936" y="2791295"/>
                  </a:lnTo>
                  <a:lnTo>
                    <a:pt x="5234172" y="2812420"/>
                  </a:lnTo>
                  <a:lnTo>
                    <a:pt x="5191083" y="2829322"/>
                  </a:lnTo>
                  <a:lnTo>
                    <a:pt x="5145941" y="2841731"/>
                  </a:lnTo>
                  <a:lnTo>
                    <a:pt x="5099018" y="2849375"/>
                  </a:lnTo>
                  <a:lnTo>
                    <a:pt x="5050584" y="2851984"/>
                  </a:lnTo>
                  <a:lnTo>
                    <a:pt x="2961444" y="2851984"/>
                  </a:lnTo>
                  <a:lnTo>
                    <a:pt x="1875594" y="2851984"/>
                  </a:lnTo>
                  <a:lnTo>
                    <a:pt x="1596203" y="2851984"/>
                  </a:lnTo>
                  <a:lnTo>
                    <a:pt x="1547769" y="2849375"/>
                  </a:lnTo>
                  <a:lnTo>
                    <a:pt x="1500846" y="2841731"/>
                  </a:lnTo>
                  <a:lnTo>
                    <a:pt x="1455704" y="2829322"/>
                  </a:lnTo>
                  <a:lnTo>
                    <a:pt x="1412615" y="2812420"/>
                  </a:lnTo>
                  <a:lnTo>
                    <a:pt x="1371851" y="2791295"/>
                  </a:lnTo>
                  <a:lnTo>
                    <a:pt x="1333682" y="2766219"/>
                  </a:lnTo>
                  <a:lnTo>
                    <a:pt x="1298379" y="2737463"/>
                  </a:lnTo>
                  <a:lnTo>
                    <a:pt x="1266214" y="2705298"/>
                  </a:lnTo>
                  <a:lnTo>
                    <a:pt x="1237458" y="2669996"/>
                  </a:lnTo>
                  <a:lnTo>
                    <a:pt x="1212382" y="2631826"/>
                  </a:lnTo>
                  <a:lnTo>
                    <a:pt x="1191257" y="2591062"/>
                  </a:lnTo>
                  <a:lnTo>
                    <a:pt x="1174355" y="2547973"/>
                  </a:lnTo>
                  <a:lnTo>
                    <a:pt x="1161946" y="2502832"/>
                  </a:lnTo>
                  <a:lnTo>
                    <a:pt x="1154302" y="2455908"/>
                  </a:lnTo>
                  <a:lnTo>
                    <a:pt x="1151694" y="2407474"/>
                  </a:lnTo>
                  <a:lnTo>
                    <a:pt x="1151694" y="1296234"/>
                  </a:lnTo>
                  <a:lnTo>
                    <a:pt x="0" y="0"/>
                  </a:lnTo>
                  <a:lnTo>
                    <a:pt x="1151694" y="629485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57131" y="1627123"/>
            <a:ext cx="3703954" cy="23723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spc="-5" dirty="0">
                <a:latin typeface="Calibri"/>
                <a:cs typeface="Calibri"/>
              </a:rPr>
              <a:t>banking </a:t>
            </a:r>
            <a:r>
              <a:rPr sz="2400" spc="-15" dirty="0">
                <a:latin typeface="Calibri"/>
                <a:cs typeface="Calibri"/>
              </a:rPr>
              <a:t>passwords 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15" dirty="0">
                <a:latin typeface="Calibri"/>
                <a:cs typeface="Calibri"/>
              </a:rPr>
              <a:t> keylogger</a:t>
            </a:r>
            <a:endParaRPr sz="2400">
              <a:latin typeface="Calibri"/>
              <a:cs typeface="Calibri"/>
            </a:endParaRPr>
          </a:p>
          <a:p>
            <a:pPr marL="355600" marR="5715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spread </a:t>
            </a:r>
            <a:r>
              <a:rPr sz="2400" dirty="0">
                <a:latin typeface="Calibri"/>
                <a:cs typeface="Calibri"/>
              </a:rPr>
              <a:t>via </a:t>
            </a:r>
            <a:r>
              <a:rPr sz="2400" spc="-5" dirty="0">
                <a:latin typeface="Calibri"/>
                <a:cs typeface="Calibri"/>
              </a:rPr>
              <a:t>spam email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5" dirty="0">
                <a:latin typeface="Calibri"/>
                <a:cs typeface="Calibri"/>
              </a:rPr>
              <a:t>hacked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sites</a:t>
            </a:r>
            <a:endParaRPr sz="2400">
              <a:latin typeface="Calibri"/>
              <a:cs typeface="Calibri"/>
            </a:endParaRPr>
          </a:p>
          <a:p>
            <a:pPr marL="355600" marR="132080" indent="-342900">
              <a:lnSpc>
                <a:spcPts val="281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maintains </a:t>
            </a:r>
            <a:r>
              <a:rPr sz="2400" spc="-5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spc="-10" dirty="0">
                <a:latin typeface="Calibri"/>
                <a:cs typeface="Calibri"/>
              </a:rPr>
              <a:t>future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069" y="22859"/>
            <a:ext cx="7520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Similar </a:t>
            </a:r>
            <a:r>
              <a:rPr sz="4400" b="0" spc="-30" dirty="0">
                <a:latin typeface="Calibri"/>
                <a:cs typeface="Calibri"/>
              </a:rPr>
              <a:t>attacks </a:t>
            </a:r>
            <a:r>
              <a:rPr sz="4400" b="0" dirty="0">
                <a:latin typeface="Calibri"/>
                <a:cs typeface="Calibri"/>
              </a:rPr>
              <a:t>on </a:t>
            </a:r>
            <a:r>
              <a:rPr sz="4400" b="0" spc="-5" dirty="0">
                <a:latin typeface="Calibri"/>
                <a:cs typeface="Calibri"/>
              </a:rPr>
              <a:t>mobile</a:t>
            </a:r>
            <a:r>
              <a:rPr sz="4400" b="0" spc="2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devices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4100"/>
            <a:ext cx="2181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4290" algn="l"/>
              </a:tabLst>
            </a:pPr>
            <a:r>
              <a:rPr sz="2400" b="1" spc="-10" dirty="0">
                <a:latin typeface="Calibri"/>
                <a:cs typeface="Calibri"/>
              </a:rPr>
              <a:t>Example</a:t>
            </a:r>
            <a:r>
              <a:rPr sz="2400" spc="-10" dirty="0">
                <a:latin typeface="Calibri"/>
                <a:cs typeface="Calibri"/>
              </a:rPr>
              <a:t>:	</a:t>
            </a:r>
            <a:r>
              <a:rPr sz="2400" spc="-30" dirty="0">
                <a:latin typeface="Calibri"/>
                <a:cs typeface="Calibri"/>
              </a:rPr>
              <a:t>FinSpy.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78939"/>
            <a:ext cx="3662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Works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b="1" spc="-5" dirty="0">
                <a:latin typeface="Calibri"/>
                <a:cs typeface="Calibri"/>
              </a:rPr>
              <a:t>iOS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Android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7309" y="1729739"/>
            <a:ext cx="1588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(and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Windows)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300732"/>
            <a:ext cx="7586980" cy="24091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54965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  <a:tab pos="1739264" algn="l"/>
                <a:tab pos="2284730" algn="l"/>
                <a:tab pos="4530725" algn="l"/>
                <a:tab pos="605282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d:	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cts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spc="-17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olo</a:t>
            </a:r>
            <a:r>
              <a:rPr sz="2400" spc="-25" dirty="0">
                <a:latin typeface="Calibri"/>
                <a:cs typeface="Calibri"/>
              </a:rPr>
              <a:t>ca</a:t>
            </a:r>
            <a:r>
              <a:rPr sz="2400" spc="-5" dirty="0">
                <a:latin typeface="Calibri"/>
                <a:cs typeface="Calibri"/>
              </a:rPr>
              <a:t>tio</a:t>
            </a:r>
            <a:r>
              <a:rPr sz="2400" dirty="0">
                <a:latin typeface="Calibri"/>
                <a:cs typeface="Calibri"/>
              </a:rPr>
              <a:t>n,  </a:t>
            </a:r>
            <a:r>
              <a:rPr sz="2400" spc="-15" dirty="0">
                <a:latin typeface="Calibri"/>
                <a:cs typeface="Calibri"/>
              </a:rPr>
              <a:t>texts,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messages in encrypted </a:t>
            </a:r>
            <a:r>
              <a:rPr sz="2400" spc="-10" dirty="0">
                <a:latin typeface="Calibri"/>
                <a:cs typeface="Calibri"/>
              </a:rPr>
              <a:t>chat </a:t>
            </a:r>
            <a:r>
              <a:rPr sz="2400" spc="-5" dirty="0">
                <a:latin typeface="Calibri"/>
                <a:cs typeface="Calibri"/>
              </a:rPr>
              <a:t>apps,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installed</a:t>
            </a:r>
            <a:r>
              <a:rPr sz="2400" spc="-10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105"/>
              </a:spcBef>
              <a:buFont typeface="Arial"/>
              <a:buChar char="–"/>
              <a:tabLst>
                <a:tab pos="755650" algn="l"/>
                <a:tab pos="3222625" algn="l"/>
              </a:tabLst>
            </a:pPr>
            <a:r>
              <a:rPr sz="2400" spc="-10" dirty="0">
                <a:latin typeface="Calibri"/>
                <a:cs typeface="Calibri"/>
              </a:rPr>
              <a:t>Android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pre-2017:	links </a:t>
            </a:r>
            <a:r>
              <a:rPr sz="2400" spc="-5" dirty="0">
                <a:latin typeface="Calibri"/>
                <a:cs typeface="Calibri"/>
              </a:rPr>
              <a:t>in SMS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10" dirty="0">
                <a:latin typeface="Calibri"/>
                <a:cs typeface="Calibri"/>
              </a:rPr>
              <a:t>links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E-mail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225"/>
              </a:spcBef>
              <a:buFont typeface="Arial"/>
              <a:buChar char="–"/>
              <a:tabLst>
                <a:tab pos="755650" algn="l"/>
                <a:tab pos="4335145" algn="l"/>
              </a:tabLst>
            </a:pPr>
            <a:r>
              <a:rPr sz="2400" spc="-5" dirty="0">
                <a:latin typeface="Calibri"/>
                <a:cs typeface="Calibri"/>
              </a:rPr>
              <a:t>iOS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Android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</a:t>
            </a:r>
            <a:r>
              <a:rPr sz="2400" spc="-5" dirty="0">
                <a:latin typeface="Calibri"/>
                <a:cs typeface="Calibri"/>
              </a:rPr>
              <a:t> 2017:	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482" y="22859"/>
            <a:ext cx="4985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"/>
                <a:cs typeface="Calibri"/>
              </a:rPr>
              <a:t>Live </a:t>
            </a:r>
            <a:r>
              <a:rPr sz="4400" b="0" spc="-10" dirty="0">
                <a:latin typeface="Calibri"/>
                <a:cs typeface="Calibri"/>
              </a:rPr>
              <a:t>lectures </a:t>
            </a:r>
            <a:r>
              <a:rPr sz="4400" b="0" dirty="0">
                <a:latin typeface="Calibri"/>
                <a:cs typeface="Calibri"/>
              </a:rPr>
              <a:t>on</a:t>
            </a:r>
            <a:r>
              <a:rPr sz="4400" b="0" spc="-15" dirty="0">
                <a:latin typeface="Calibri"/>
                <a:cs typeface="Calibri"/>
              </a:rPr>
              <a:t> Zoom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4468" y="971550"/>
            <a:ext cx="7877809" cy="4115435"/>
            <a:chOff x="504468" y="971550"/>
            <a:chExt cx="7877809" cy="4115435"/>
          </a:xfrm>
        </p:grpSpPr>
        <p:sp>
          <p:nvSpPr>
            <p:cNvPr id="4" name="object 4"/>
            <p:cNvSpPr/>
            <p:nvPr/>
          </p:nvSpPr>
          <p:spPr>
            <a:xfrm>
              <a:off x="609599" y="971550"/>
              <a:ext cx="7772400" cy="40213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0987" y="2484683"/>
              <a:ext cx="457834" cy="429259"/>
            </a:xfrm>
            <a:custGeom>
              <a:avLst/>
              <a:gdLst/>
              <a:ahLst/>
              <a:cxnLst/>
              <a:rect l="l" t="t" r="r" b="b"/>
              <a:pathLst>
                <a:path w="457834" h="429260">
                  <a:moveTo>
                    <a:pt x="356" y="214577"/>
                  </a:moveTo>
                  <a:lnTo>
                    <a:pt x="0" y="168372"/>
                  </a:lnTo>
                  <a:lnTo>
                    <a:pt x="10726" y="126797"/>
                  </a:lnTo>
                  <a:lnTo>
                    <a:pt x="31128" y="90305"/>
                  </a:lnTo>
                  <a:lnTo>
                    <a:pt x="59796" y="59351"/>
                  </a:lnTo>
                  <a:lnTo>
                    <a:pt x="95321" y="34389"/>
                  </a:lnTo>
                  <a:lnTo>
                    <a:pt x="136295" y="15874"/>
                  </a:lnTo>
                  <a:lnTo>
                    <a:pt x="181310" y="4259"/>
                  </a:lnTo>
                  <a:lnTo>
                    <a:pt x="228956" y="0"/>
                  </a:lnTo>
                  <a:lnTo>
                    <a:pt x="286047" y="6801"/>
                  </a:lnTo>
                  <a:lnTo>
                    <a:pt x="334776" y="23423"/>
                  </a:lnTo>
                  <a:lnTo>
                    <a:pt x="375274" y="48744"/>
                  </a:lnTo>
                  <a:lnTo>
                    <a:pt x="407670" y="81642"/>
                  </a:lnTo>
                  <a:lnTo>
                    <a:pt x="432096" y="120994"/>
                  </a:lnTo>
                  <a:lnTo>
                    <a:pt x="448681" y="165680"/>
                  </a:lnTo>
                  <a:lnTo>
                    <a:pt x="457556" y="214577"/>
                  </a:lnTo>
                  <a:lnTo>
                    <a:pt x="448877" y="261899"/>
                  </a:lnTo>
                  <a:lnTo>
                    <a:pt x="433604" y="304417"/>
                  </a:lnTo>
                  <a:lnTo>
                    <a:pt x="412192" y="341606"/>
                  </a:lnTo>
                  <a:lnTo>
                    <a:pt x="385095" y="372937"/>
                  </a:lnTo>
                  <a:lnTo>
                    <a:pt x="352768" y="397885"/>
                  </a:lnTo>
                  <a:lnTo>
                    <a:pt x="315666" y="415921"/>
                  </a:lnTo>
                  <a:lnTo>
                    <a:pt x="274244" y="426520"/>
                  </a:lnTo>
                  <a:lnTo>
                    <a:pt x="228956" y="429154"/>
                  </a:lnTo>
                  <a:lnTo>
                    <a:pt x="171492" y="420658"/>
                  </a:lnTo>
                  <a:lnTo>
                    <a:pt x="123270" y="404303"/>
                  </a:lnTo>
                  <a:lnTo>
                    <a:pt x="83705" y="380372"/>
                  </a:lnTo>
                  <a:lnTo>
                    <a:pt x="52215" y="349150"/>
                  </a:lnTo>
                  <a:lnTo>
                    <a:pt x="28216" y="310921"/>
                  </a:lnTo>
                  <a:lnTo>
                    <a:pt x="11124" y="265968"/>
                  </a:lnTo>
                  <a:lnTo>
                    <a:pt x="356" y="214577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24599" y="4524251"/>
              <a:ext cx="1143000" cy="433070"/>
            </a:xfrm>
            <a:custGeom>
              <a:avLst/>
              <a:gdLst/>
              <a:ahLst/>
              <a:cxnLst/>
              <a:rect l="l" t="t" r="r" b="b"/>
              <a:pathLst>
                <a:path w="1143000" h="433070">
                  <a:moveTo>
                    <a:pt x="0" y="214577"/>
                  </a:moveTo>
                  <a:lnTo>
                    <a:pt x="13192" y="164865"/>
                  </a:lnTo>
                  <a:lnTo>
                    <a:pt x="54150" y="119988"/>
                  </a:lnTo>
                  <a:lnTo>
                    <a:pt x="119904" y="80857"/>
                  </a:lnTo>
                  <a:lnTo>
                    <a:pt x="161151" y="63730"/>
                  </a:lnTo>
                  <a:lnTo>
                    <a:pt x="207485" y="48381"/>
                  </a:lnTo>
                  <a:lnTo>
                    <a:pt x="258532" y="34924"/>
                  </a:lnTo>
                  <a:lnTo>
                    <a:pt x="313923" y="23473"/>
                  </a:lnTo>
                  <a:lnTo>
                    <a:pt x="373287" y="14141"/>
                  </a:lnTo>
                  <a:lnTo>
                    <a:pt x="436251" y="7042"/>
                  </a:lnTo>
                  <a:lnTo>
                    <a:pt x="502446" y="2290"/>
                  </a:lnTo>
                  <a:lnTo>
                    <a:pt x="571500" y="0"/>
                  </a:lnTo>
                  <a:lnTo>
                    <a:pt x="641088" y="2103"/>
                  </a:lnTo>
                  <a:lnTo>
                    <a:pt x="707214" y="6801"/>
                  </a:lnTo>
                  <a:lnTo>
                    <a:pt x="769638" y="13955"/>
                  </a:lnTo>
                  <a:lnTo>
                    <a:pt x="828118" y="23423"/>
                  </a:lnTo>
                  <a:lnTo>
                    <a:pt x="882414" y="35066"/>
                  </a:lnTo>
                  <a:lnTo>
                    <a:pt x="932284" y="48744"/>
                  </a:lnTo>
                  <a:lnTo>
                    <a:pt x="977487" y="64316"/>
                  </a:lnTo>
                  <a:lnTo>
                    <a:pt x="1017783" y="81642"/>
                  </a:lnTo>
                  <a:lnTo>
                    <a:pt x="1052930" y="100581"/>
                  </a:lnTo>
                  <a:lnTo>
                    <a:pt x="1106814" y="142741"/>
                  </a:lnTo>
                  <a:lnTo>
                    <a:pt x="1137211" y="189672"/>
                  </a:lnTo>
                  <a:lnTo>
                    <a:pt x="1143000" y="214577"/>
                  </a:lnTo>
                  <a:lnTo>
                    <a:pt x="1137860" y="241171"/>
                  </a:lnTo>
                  <a:lnTo>
                    <a:pt x="1106533" y="292349"/>
                  </a:lnTo>
                  <a:lnTo>
                    <a:pt x="1049918" y="338913"/>
                  </a:lnTo>
                  <a:lnTo>
                    <a:pt x="1013168" y="359739"/>
                  </a:lnTo>
                  <a:lnTo>
                    <a:pt x="971346" y="378542"/>
                  </a:lnTo>
                  <a:lnTo>
                    <a:pt x="924866" y="395032"/>
                  </a:lnTo>
                  <a:lnTo>
                    <a:pt x="874145" y="408918"/>
                  </a:lnTo>
                  <a:lnTo>
                    <a:pt x="819600" y="419911"/>
                  </a:lnTo>
                  <a:lnTo>
                    <a:pt x="761647" y="427721"/>
                  </a:lnTo>
                  <a:lnTo>
                    <a:pt x="700701" y="432058"/>
                  </a:lnTo>
                  <a:lnTo>
                    <a:pt x="637180" y="432632"/>
                  </a:lnTo>
                  <a:lnTo>
                    <a:pt x="571500" y="429154"/>
                  </a:lnTo>
                  <a:lnTo>
                    <a:pt x="501586" y="425906"/>
                  </a:lnTo>
                  <a:lnTo>
                    <a:pt x="435412" y="420658"/>
                  </a:lnTo>
                  <a:lnTo>
                    <a:pt x="373159" y="413445"/>
                  </a:lnTo>
                  <a:lnTo>
                    <a:pt x="315014" y="404303"/>
                  </a:lnTo>
                  <a:lnTo>
                    <a:pt x="261160" y="393267"/>
                  </a:lnTo>
                  <a:lnTo>
                    <a:pt x="211782" y="380372"/>
                  </a:lnTo>
                  <a:lnTo>
                    <a:pt x="167064" y="365655"/>
                  </a:lnTo>
                  <a:lnTo>
                    <a:pt x="127190" y="349150"/>
                  </a:lnTo>
                  <a:lnTo>
                    <a:pt x="92345" y="330894"/>
                  </a:lnTo>
                  <a:lnTo>
                    <a:pt x="38477" y="289267"/>
                  </a:lnTo>
                  <a:lnTo>
                    <a:pt x="6937" y="241059"/>
                  </a:lnTo>
                  <a:lnTo>
                    <a:pt x="0" y="214577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043" y="4629150"/>
              <a:ext cx="457834" cy="429259"/>
            </a:xfrm>
            <a:custGeom>
              <a:avLst/>
              <a:gdLst/>
              <a:ahLst/>
              <a:cxnLst/>
              <a:rect l="l" t="t" r="r" b="b"/>
              <a:pathLst>
                <a:path w="457834" h="429260">
                  <a:moveTo>
                    <a:pt x="356" y="214577"/>
                  </a:moveTo>
                  <a:lnTo>
                    <a:pt x="0" y="168372"/>
                  </a:lnTo>
                  <a:lnTo>
                    <a:pt x="10726" y="126797"/>
                  </a:lnTo>
                  <a:lnTo>
                    <a:pt x="31128" y="90305"/>
                  </a:lnTo>
                  <a:lnTo>
                    <a:pt x="59796" y="59351"/>
                  </a:lnTo>
                  <a:lnTo>
                    <a:pt x="95321" y="34389"/>
                  </a:lnTo>
                  <a:lnTo>
                    <a:pt x="136295" y="15874"/>
                  </a:lnTo>
                  <a:lnTo>
                    <a:pt x="181310" y="4259"/>
                  </a:lnTo>
                  <a:lnTo>
                    <a:pt x="228956" y="0"/>
                  </a:lnTo>
                  <a:lnTo>
                    <a:pt x="286047" y="6801"/>
                  </a:lnTo>
                  <a:lnTo>
                    <a:pt x="334776" y="23423"/>
                  </a:lnTo>
                  <a:lnTo>
                    <a:pt x="375274" y="48744"/>
                  </a:lnTo>
                  <a:lnTo>
                    <a:pt x="407670" y="81642"/>
                  </a:lnTo>
                  <a:lnTo>
                    <a:pt x="432096" y="120994"/>
                  </a:lnTo>
                  <a:lnTo>
                    <a:pt x="448681" y="165680"/>
                  </a:lnTo>
                  <a:lnTo>
                    <a:pt x="457556" y="214577"/>
                  </a:lnTo>
                  <a:lnTo>
                    <a:pt x="448877" y="261899"/>
                  </a:lnTo>
                  <a:lnTo>
                    <a:pt x="433604" y="304417"/>
                  </a:lnTo>
                  <a:lnTo>
                    <a:pt x="412192" y="341606"/>
                  </a:lnTo>
                  <a:lnTo>
                    <a:pt x="385095" y="372937"/>
                  </a:lnTo>
                  <a:lnTo>
                    <a:pt x="352768" y="397885"/>
                  </a:lnTo>
                  <a:lnTo>
                    <a:pt x="315666" y="415921"/>
                  </a:lnTo>
                  <a:lnTo>
                    <a:pt x="274244" y="426520"/>
                  </a:lnTo>
                  <a:lnTo>
                    <a:pt x="228956" y="429154"/>
                  </a:lnTo>
                  <a:lnTo>
                    <a:pt x="171492" y="420658"/>
                  </a:lnTo>
                  <a:lnTo>
                    <a:pt x="123270" y="404303"/>
                  </a:lnTo>
                  <a:lnTo>
                    <a:pt x="83705" y="380372"/>
                  </a:lnTo>
                  <a:lnTo>
                    <a:pt x="52215" y="349150"/>
                  </a:lnTo>
                  <a:lnTo>
                    <a:pt x="28216" y="310921"/>
                  </a:lnTo>
                  <a:lnTo>
                    <a:pt x="11124" y="265968"/>
                  </a:lnTo>
                  <a:lnTo>
                    <a:pt x="356" y="214577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7972" y="3638636"/>
              <a:ext cx="2954020" cy="981075"/>
            </a:xfrm>
            <a:custGeom>
              <a:avLst/>
              <a:gdLst/>
              <a:ahLst/>
              <a:cxnLst/>
              <a:rect l="l" t="t" r="r" b="b"/>
              <a:pathLst>
                <a:path w="2954020" h="981075">
                  <a:moveTo>
                    <a:pt x="2026960" y="0"/>
                  </a:moveTo>
                  <a:lnTo>
                    <a:pt x="1972647" y="24"/>
                  </a:lnTo>
                  <a:lnTo>
                    <a:pt x="1918307" y="1045"/>
                  </a:lnTo>
                  <a:lnTo>
                    <a:pt x="1864079" y="3071"/>
                  </a:lnTo>
                  <a:lnTo>
                    <a:pt x="1810101" y="6109"/>
                  </a:lnTo>
                  <a:lnTo>
                    <a:pt x="1756512" y="10168"/>
                  </a:lnTo>
                  <a:lnTo>
                    <a:pt x="1703452" y="15254"/>
                  </a:lnTo>
                  <a:lnTo>
                    <a:pt x="1651058" y="21376"/>
                  </a:lnTo>
                  <a:lnTo>
                    <a:pt x="1599471" y="28540"/>
                  </a:lnTo>
                  <a:lnTo>
                    <a:pt x="1548829" y="36755"/>
                  </a:lnTo>
                  <a:lnTo>
                    <a:pt x="1499270" y="46028"/>
                  </a:lnTo>
                  <a:lnTo>
                    <a:pt x="1450934" y="56366"/>
                  </a:lnTo>
                  <a:lnTo>
                    <a:pt x="1385918" y="72573"/>
                  </a:lnTo>
                  <a:lnTo>
                    <a:pt x="1326420" y="90203"/>
                  </a:lnTo>
                  <a:lnTo>
                    <a:pt x="1272508" y="109128"/>
                  </a:lnTo>
                  <a:lnTo>
                    <a:pt x="1224250" y="129219"/>
                  </a:lnTo>
                  <a:lnTo>
                    <a:pt x="1181714" y="150350"/>
                  </a:lnTo>
                  <a:lnTo>
                    <a:pt x="1144967" y="172390"/>
                  </a:lnTo>
                  <a:lnTo>
                    <a:pt x="1114077" y="195213"/>
                  </a:lnTo>
                  <a:lnTo>
                    <a:pt x="1070142" y="242692"/>
                  </a:lnTo>
                  <a:lnTo>
                    <a:pt x="1050450" y="291762"/>
                  </a:lnTo>
                  <a:lnTo>
                    <a:pt x="1049865" y="316573"/>
                  </a:lnTo>
                  <a:lnTo>
                    <a:pt x="1055544" y="341397"/>
                  </a:lnTo>
                  <a:lnTo>
                    <a:pt x="1085967" y="390572"/>
                  </a:lnTo>
                  <a:lnTo>
                    <a:pt x="1142261" y="438260"/>
                  </a:lnTo>
                  <a:lnTo>
                    <a:pt x="1180280" y="461226"/>
                  </a:lnTo>
                  <a:lnTo>
                    <a:pt x="1224970" y="483436"/>
                  </a:lnTo>
                  <a:lnTo>
                    <a:pt x="0" y="980972"/>
                  </a:lnTo>
                  <a:lnTo>
                    <a:pt x="1487951" y="564137"/>
                  </a:lnTo>
                  <a:lnTo>
                    <a:pt x="1535272" y="573283"/>
                  </a:lnTo>
                  <a:lnTo>
                    <a:pt x="1583749" y="581470"/>
                  </a:lnTo>
                  <a:lnTo>
                    <a:pt x="1633252" y="588699"/>
                  </a:lnTo>
                  <a:lnTo>
                    <a:pt x="1683654" y="594971"/>
                  </a:lnTo>
                  <a:lnTo>
                    <a:pt x="1734826" y="600287"/>
                  </a:lnTo>
                  <a:lnTo>
                    <a:pt x="1786637" y="604647"/>
                  </a:lnTo>
                  <a:lnTo>
                    <a:pt x="1838960" y="608054"/>
                  </a:lnTo>
                  <a:lnTo>
                    <a:pt x="1891665" y="610508"/>
                  </a:lnTo>
                  <a:lnTo>
                    <a:pt x="1944623" y="612009"/>
                  </a:lnTo>
                  <a:lnTo>
                    <a:pt x="1997705" y="612559"/>
                  </a:lnTo>
                  <a:lnTo>
                    <a:pt x="2050782" y="612159"/>
                  </a:lnTo>
                  <a:lnTo>
                    <a:pt x="2103726" y="610809"/>
                  </a:lnTo>
                  <a:lnTo>
                    <a:pt x="2156408" y="608511"/>
                  </a:lnTo>
                  <a:lnTo>
                    <a:pt x="2208697" y="605266"/>
                  </a:lnTo>
                  <a:lnTo>
                    <a:pt x="2260466" y="601075"/>
                  </a:lnTo>
                  <a:lnTo>
                    <a:pt x="2311585" y="595938"/>
                  </a:lnTo>
                  <a:lnTo>
                    <a:pt x="2361925" y="589857"/>
                  </a:lnTo>
                  <a:lnTo>
                    <a:pt x="2411358" y="582832"/>
                  </a:lnTo>
                  <a:lnTo>
                    <a:pt x="2459754" y="574865"/>
                  </a:lnTo>
                  <a:lnTo>
                    <a:pt x="2506985" y="565956"/>
                  </a:lnTo>
                  <a:lnTo>
                    <a:pt x="2552921" y="556107"/>
                  </a:lnTo>
                  <a:lnTo>
                    <a:pt x="2617937" y="539900"/>
                  </a:lnTo>
                  <a:lnTo>
                    <a:pt x="2677436" y="522270"/>
                  </a:lnTo>
                  <a:lnTo>
                    <a:pt x="2731348" y="503346"/>
                  </a:lnTo>
                  <a:lnTo>
                    <a:pt x="2779606" y="483254"/>
                  </a:lnTo>
                  <a:lnTo>
                    <a:pt x="2822142" y="462124"/>
                  </a:lnTo>
                  <a:lnTo>
                    <a:pt x="2858889" y="440083"/>
                  </a:lnTo>
                  <a:lnTo>
                    <a:pt x="2889778" y="417260"/>
                  </a:lnTo>
                  <a:lnTo>
                    <a:pt x="2933714" y="369781"/>
                  </a:lnTo>
                  <a:lnTo>
                    <a:pt x="2953406" y="320711"/>
                  </a:lnTo>
                  <a:lnTo>
                    <a:pt x="2953991" y="295900"/>
                  </a:lnTo>
                  <a:lnTo>
                    <a:pt x="2948311" y="271076"/>
                  </a:lnTo>
                  <a:lnTo>
                    <a:pt x="2917889" y="221902"/>
                  </a:lnTo>
                  <a:lnTo>
                    <a:pt x="2861594" y="174213"/>
                  </a:lnTo>
                  <a:lnTo>
                    <a:pt x="2823576" y="151247"/>
                  </a:lnTo>
                  <a:lnTo>
                    <a:pt x="2778886" y="129037"/>
                  </a:lnTo>
                  <a:lnTo>
                    <a:pt x="2706670" y="100117"/>
                  </a:lnTo>
                  <a:lnTo>
                    <a:pt x="2667326" y="86977"/>
                  </a:lnTo>
                  <a:lnTo>
                    <a:pt x="2626011" y="74729"/>
                  </a:lnTo>
                  <a:lnTo>
                    <a:pt x="2582862" y="63379"/>
                  </a:lnTo>
                  <a:lnTo>
                    <a:pt x="2538018" y="52935"/>
                  </a:lnTo>
                  <a:lnTo>
                    <a:pt x="2491620" y="43405"/>
                  </a:lnTo>
                  <a:lnTo>
                    <a:pt x="2443804" y="34796"/>
                  </a:lnTo>
                  <a:lnTo>
                    <a:pt x="2394712" y="27116"/>
                  </a:lnTo>
                  <a:lnTo>
                    <a:pt x="2344480" y="20372"/>
                  </a:lnTo>
                  <a:lnTo>
                    <a:pt x="2293249" y="14572"/>
                  </a:lnTo>
                  <a:lnTo>
                    <a:pt x="2241157" y="9724"/>
                  </a:lnTo>
                  <a:lnTo>
                    <a:pt x="2188344" y="5835"/>
                  </a:lnTo>
                  <a:lnTo>
                    <a:pt x="2134947" y="2913"/>
                  </a:lnTo>
                  <a:lnTo>
                    <a:pt x="2081106" y="965"/>
                  </a:lnTo>
                  <a:lnTo>
                    <a:pt x="202696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7972" y="3638635"/>
              <a:ext cx="2954020" cy="981075"/>
            </a:xfrm>
            <a:custGeom>
              <a:avLst/>
              <a:gdLst/>
              <a:ahLst/>
              <a:cxnLst/>
              <a:rect l="l" t="t" r="r" b="b"/>
              <a:pathLst>
                <a:path w="2954020" h="981075">
                  <a:moveTo>
                    <a:pt x="0" y="980972"/>
                  </a:moveTo>
                  <a:lnTo>
                    <a:pt x="1224970" y="483437"/>
                  </a:lnTo>
                  <a:lnTo>
                    <a:pt x="1180280" y="461226"/>
                  </a:lnTo>
                  <a:lnTo>
                    <a:pt x="1142262" y="438260"/>
                  </a:lnTo>
                  <a:lnTo>
                    <a:pt x="1110847" y="414666"/>
                  </a:lnTo>
                  <a:lnTo>
                    <a:pt x="1067556" y="366106"/>
                  </a:lnTo>
                  <a:lnTo>
                    <a:pt x="1049865" y="316574"/>
                  </a:lnTo>
                  <a:lnTo>
                    <a:pt x="1050450" y="291763"/>
                  </a:lnTo>
                  <a:lnTo>
                    <a:pt x="1070142" y="242693"/>
                  </a:lnTo>
                  <a:lnTo>
                    <a:pt x="1114078" y="195213"/>
                  </a:lnTo>
                  <a:lnTo>
                    <a:pt x="1144967" y="172390"/>
                  </a:lnTo>
                  <a:lnTo>
                    <a:pt x="1181714" y="150350"/>
                  </a:lnTo>
                  <a:lnTo>
                    <a:pt x="1224250" y="129219"/>
                  </a:lnTo>
                  <a:lnTo>
                    <a:pt x="1272509" y="109128"/>
                  </a:lnTo>
                  <a:lnTo>
                    <a:pt x="1326421" y="90203"/>
                  </a:lnTo>
                  <a:lnTo>
                    <a:pt x="1385919" y="72573"/>
                  </a:lnTo>
                  <a:lnTo>
                    <a:pt x="1450935" y="56366"/>
                  </a:lnTo>
                  <a:lnTo>
                    <a:pt x="1499271" y="46028"/>
                  </a:lnTo>
                  <a:lnTo>
                    <a:pt x="1548829" y="36755"/>
                  </a:lnTo>
                  <a:lnTo>
                    <a:pt x="1599471" y="28540"/>
                  </a:lnTo>
                  <a:lnTo>
                    <a:pt x="1651059" y="21376"/>
                  </a:lnTo>
                  <a:lnTo>
                    <a:pt x="1703452" y="15254"/>
                  </a:lnTo>
                  <a:lnTo>
                    <a:pt x="1756512" y="10168"/>
                  </a:lnTo>
                  <a:lnTo>
                    <a:pt x="1810101" y="6109"/>
                  </a:lnTo>
                  <a:lnTo>
                    <a:pt x="1864079" y="3071"/>
                  </a:lnTo>
                  <a:lnTo>
                    <a:pt x="1918307" y="1045"/>
                  </a:lnTo>
                  <a:lnTo>
                    <a:pt x="1972647" y="24"/>
                  </a:lnTo>
                  <a:lnTo>
                    <a:pt x="2026959" y="0"/>
                  </a:lnTo>
                  <a:lnTo>
                    <a:pt x="2081106" y="965"/>
                  </a:lnTo>
                  <a:lnTo>
                    <a:pt x="2134947" y="2913"/>
                  </a:lnTo>
                  <a:lnTo>
                    <a:pt x="2188343" y="5835"/>
                  </a:lnTo>
                  <a:lnTo>
                    <a:pt x="2241157" y="9724"/>
                  </a:lnTo>
                  <a:lnTo>
                    <a:pt x="2293249" y="14572"/>
                  </a:lnTo>
                  <a:lnTo>
                    <a:pt x="2344480" y="20372"/>
                  </a:lnTo>
                  <a:lnTo>
                    <a:pt x="2394711" y="27115"/>
                  </a:lnTo>
                  <a:lnTo>
                    <a:pt x="2443804" y="34796"/>
                  </a:lnTo>
                  <a:lnTo>
                    <a:pt x="2491619" y="43405"/>
                  </a:lnTo>
                  <a:lnTo>
                    <a:pt x="2538018" y="52935"/>
                  </a:lnTo>
                  <a:lnTo>
                    <a:pt x="2582861" y="63379"/>
                  </a:lnTo>
                  <a:lnTo>
                    <a:pt x="2626010" y="74729"/>
                  </a:lnTo>
                  <a:lnTo>
                    <a:pt x="2667326" y="86977"/>
                  </a:lnTo>
                  <a:lnTo>
                    <a:pt x="2706670" y="100116"/>
                  </a:lnTo>
                  <a:lnTo>
                    <a:pt x="2743903" y="114139"/>
                  </a:lnTo>
                  <a:lnTo>
                    <a:pt x="2823575" y="151247"/>
                  </a:lnTo>
                  <a:lnTo>
                    <a:pt x="2861594" y="174213"/>
                  </a:lnTo>
                  <a:lnTo>
                    <a:pt x="2893009" y="197808"/>
                  </a:lnTo>
                  <a:lnTo>
                    <a:pt x="2936300" y="246367"/>
                  </a:lnTo>
                  <a:lnTo>
                    <a:pt x="2953991" y="295900"/>
                  </a:lnTo>
                  <a:lnTo>
                    <a:pt x="2953406" y="320711"/>
                  </a:lnTo>
                  <a:lnTo>
                    <a:pt x="2933714" y="369781"/>
                  </a:lnTo>
                  <a:lnTo>
                    <a:pt x="2889778" y="417261"/>
                  </a:lnTo>
                  <a:lnTo>
                    <a:pt x="2858889" y="440083"/>
                  </a:lnTo>
                  <a:lnTo>
                    <a:pt x="2822142" y="462124"/>
                  </a:lnTo>
                  <a:lnTo>
                    <a:pt x="2779605" y="483254"/>
                  </a:lnTo>
                  <a:lnTo>
                    <a:pt x="2731347" y="503346"/>
                  </a:lnTo>
                  <a:lnTo>
                    <a:pt x="2677435" y="522271"/>
                  </a:lnTo>
                  <a:lnTo>
                    <a:pt x="2617937" y="539901"/>
                  </a:lnTo>
                  <a:lnTo>
                    <a:pt x="2552921" y="556107"/>
                  </a:lnTo>
                  <a:lnTo>
                    <a:pt x="2506985" y="565956"/>
                  </a:lnTo>
                  <a:lnTo>
                    <a:pt x="2459754" y="574865"/>
                  </a:lnTo>
                  <a:lnTo>
                    <a:pt x="2411358" y="582832"/>
                  </a:lnTo>
                  <a:lnTo>
                    <a:pt x="2361925" y="589857"/>
                  </a:lnTo>
                  <a:lnTo>
                    <a:pt x="2311585" y="595938"/>
                  </a:lnTo>
                  <a:lnTo>
                    <a:pt x="2260465" y="601075"/>
                  </a:lnTo>
                  <a:lnTo>
                    <a:pt x="2208697" y="605267"/>
                  </a:lnTo>
                  <a:lnTo>
                    <a:pt x="2156407" y="608512"/>
                  </a:lnTo>
                  <a:lnTo>
                    <a:pt x="2103726" y="610809"/>
                  </a:lnTo>
                  <a:lnTo>
                    <a:pt x="2050782" y="612159"/>
                  </a:lnTo>
                  <a:lnTo>
                    <a:pt x="1997705" y="612559"/>
                  </a:lnTo>
                  <a:lnTo>
                    <a:pt x="1944623" y="612009"/>
                  </a:lnTo>
                  <a:lnTo>
                    <a:pt x="1891664" y="610508"/>
                  </a:lnTo>
                  <a:lnTo>
                    <a:pt x="1838960" y="608054"/>
                  </a:lnTo>
                  <a:lnTo>
                    <a:pt x="1786637" y="604648"/>
                  </a:lnTo>
                  <a:lnTo>
                    <a:pt x="1734826" y="600287"/>
                  </a:lnTo>
                  <a:lnTo>
                    <a:pt x="1683654" y="594971"/>
                  </a:lnTo>
                  <a:lnTo>
                    <a:pt x="1633252" y="588699"/>
                  </a:lnTo>
                  <a:lnTo>
                    <a:pt x="1583748" y="581470"/>
                  </a:lnTo>
                  <a:lnTo>
                    <a:pt x="1535272" y="573283"/>
                  </a:lnTo>
                  <a:lnTo>
                    <a:pt x="1487951" y="564137"/>
                  </a:lnTo>
                  <a:lnTo>
                    <a:pt x="0" y="980972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46826" y="3644900"/>
            <a:ext cx="92710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299085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ask 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55139" y="1956307"/>
            <a:ext cx="3918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Lectures </a:t>
            </a:r>
            <a:r>
              <a:rPr sz="1800" spc="-10" dirty="0">
                <a:latin typeface="Calibri"/>
                <a:cs typeface="Calibri"/>
              </a:rPr>
              <a:t>are recorded </a:t>
            </a:r>
            <a:r>
              <a:rPr sz="1800" dirty="0">
                <a:latin typeface="Calibri"/>
                <a:cs typeface="Calibri"/>
              </a:rPr>
              <a:t>… </a:t>
            </a:r>
            <a:r>
              <a:rPr sz="1800" spc="-10" dirty="0">
                <a:latin typeface="Calibri"/>
                <a:cs typeface="Calibri"/>
              </a:rPr>
              <a:t>posted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canvas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6491"/>
            <a:ext cx="3363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20" dirty="0">
                <a:latin typeface="Calibri"/>
                <a:cs typeface="Calibri"/>
              </a:rPr>
              <a:t>Why </a:t>
            </a:r>
            <a:r>
              <a:rPr sz="3200" b="0" spc="-10" dirty="0">
                <a:latin typeface="Calibri"/>
                <a:cs typeface="Calibri"/>
              </a:rPr>
              <a:t>own</a:t>
            </a:r>
            <a:r>
              <a:rPr sz="3200" b="0" spc="-5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machines: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742950"/>
            <a:ext cx="8835390" cy="4260850"/>
            <a:chOff x="228600" y="742950"/>
            <a:chExt cx="8835390" cy="4260850"/>
          </a:xfrm>
        </p:grpSpPr>
        <p:sp>
          <p:nvSpPr>
            <p:cNvPr id="4" name="object 4"/>
            <p:cNvSpPr/>
            <p:nvPr/>
          </p:nvSpPr>
          <p:spPr>
            <a:xfrm>
              <a:off x="228600" y="742950"/>
              <a:ext cx="4118955" cy="42607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3304" y="1537723"/>
              <a:ext cx="5267960" cy="2669540"/>
            </a:xfrm>
            <a:custGeom>
              <a:avLst/>
              <a:gdLst/>
              <a:ahLst/>
              <a:cxnLst/>
              <a:rect l="l" t="t" r="r" b="b"/>
              <a:pathLst>
                <a:path w="5267959" h="2669540">
                  <a:moveTo>
                    <a:pt x="0" y="0"/>
                  </a:moveTo>
                  <a:lnTo>
                    <a:pt x="788695" y="1113356"/>
                  </a:lnTo>
                  <a:lnTo>
                    <a:pt x="788695" y="2224598"/>
                  </a:lnTo>
                  <a:lnTo>
                    <a:pt x="791303" y="2273032"/>
                  </a:lnTo>
                  <a:lnTo>
                    <a:pt x="798947" y="2319955"/>
                  </a:lnTo>
                  <a:lnTo>
                    <a:pt x="811356" y="2365097"/>
                  </a:lnTo>
                  <a:lnTo>
                    <a:pt x="828259" y="2408185"/>
                  </a:lnTo>
                  <a:lnTo>
                    <a:pt x="849383" y="2448949"/>
                  </a:lnTo>
                  <a:lnTo>
                    <a:pt x="874459" y="2487118"/>
                  </a:lnTo>
                  <a:lnTo>
                    <a:pt x="903215" y="2522421"/>
                  </a:lnTo>
                  <a:lnTo>
                    <a:pt x="935380" y="2554586"/>
                  </a:lnTo>
                  <a:lnTo>
                    <a:pt x="970682" y="2583342"/>
                  </a:lnTo>
                  <a:lnTo>
                    <a:pt x="1008851" y="2608418"/>
                  </a:lnTo>
                  <a:lnTo>
                    <a:pt x="1049615" y="2629542"/>
                  </a:lnTo>
                  <a:lnTo>
                    <a:pt x="1092704" y="2646445"/>
                  </a:lnTo>
                  <a:lnTo>
                    <a:pt x="1137845" y="2658853"/>
                  </a:lnTo>
                  <a:lnTo>
                    <a:pt x="1184769" y="2666498"/>
                  </a:lnTo>
                  <a:lnTo>
                    <a:pt x="1233203" y="2669106"/>
                  </a:lnTo>
                  <a:lnTo>
                    <a:pt x="4823362" y="2669106"/>
                  </a:lnTo>
                  <a:lnTo>
                    <a:pt x="4871796" y="2666498"/>
                  </a:lnTo>
                  <a:lnTo>
                    <a:pt x="4918719" y="2658853"/>
                  </a:lnTo>
                  <a:lnTo>
                    <a:pt x="4963861" y="2646445"/>
                  </a:lnTo>
                  <a:lnTo>
                    <a:pt x="5006949" y="2629542"/>
                  </a:lnTo>
                  <a:lnTo>
                    <a:pt x="5047713" y="2608418"/>
                  </a:lnTo>
                  <a:lnTo>
                    <a:pt x="5085882" y="2583342"/>
                  </a:lnTo>
                  <a:lnTo>
                    <a:pt x="5121185" y="2554586"/>
                  </a:lnTo>
                  <a:lnTo>
                    <a:pt x="5153349" y="2522421"/>
                  </a:lnTo>
                  <a:lnTo>
                    <a:pt x="5182105" y="2487118"/>
                  </a:lnTo>
                  <a:lnTo>
                    <a:pt x="5207181" y="2448949"/>
                  </a:lnTo>
                  <a:lnTo>
                    <a:pt x="5228306" y="2408185"/>
                  </a:lnTo>
                  <a:lnTo>
                    <a:pt x="5245208" y="2365097"/>
                  </a:lnTo>
                  <a:lnTo>
                    <a:pt x="5257617" y="2319955"/>
                  </a:lnTo>
                  <a:lnTo>
                    <a:pt x="5265261" y="2273032"/>
                  </a:lnTo>
                  <a:lnTo>
                    <a:pt x="5267869" y="2224598"/>
                  </a:lnTo>
                  <a:lnTo>
                    <a:pt x="5267869" y="446614"/>
                  </a:lnTo>
                  <a:lnTo>
                    <a:pt x="788695" y="446614"/>
                  </a:lnTo>
                  <a:lnTo>
                    <a:pt x="0" y="0"/>
                  </a:lnTo>
                  <a:close/>
                </a:path>
                <a:path w="5267959" h="2669540">
                  <a:moveTo>
                    <a:pt x="4823362" y="2106"/>
                  </a:moveTo>
                  <a:lnTo>
                    <a:pt x="1233203" y="2106"/>
                  </a:lnTo>
                  <a:lnTo>
                    <a:pt x="1184769" y="4715"/>
                  </a:lnTo>
                  <a:lnTo>
                    <a:pt x="1137845" y="12359"/>
                  </a:lnTo>
                  <a:lnTo>
                    <a:pt x="1092704" y="24768"/>
                  </a:lnTo>
                  <a:lnTo>
                    <a:pt x="1049615" y="41670"/>
                  </a:lnTo>
                  <a:lnTo>
                    <a:pt x="1008851" y="62795"/>
                  </a:lnTo>
                  <a:lnTo>
                    <a:pt x="970682" y="87871"/>
                  </a:lnTo>
                  <a:lnTo>
                    <a:pt x="935380" y="116626"/>
                  </a:lnTo>
                  <a:lnTo>
                    <a:pt x="903215" y="148791"/>
                  </a:lnTo>
                  <a:lnTo>
                    <a:pt x="874459" y="184094"/>
                  </a:lnTo>
                  <a:lnTo>
                    <a:pt x="849383" y="222263"/>
                  </a:lnTo>
                  <a:lnTo>
                    <a:pt x="828259" y="263027"/>
                  </a:lnTo>
                  <a:lnTo>
                    <a:pt x="811356" y="306115"/>
                  </a:lnTo>
                  <a:lnTo>
                    <a:pt x="798947" y="351257"/>
                  </a:lnTo>
                  <a:lnTo>
                    <a:pt x="791303" y="398180"/>
                  </a:lnTo>
                  <a:lnTo>
                    <a:pt x="788695" y="446614"/>
                  </a:lnTo>
                  <a:lnTo>
                    <a:pt x="5267869" y="446614"/>
                  </a:lnTo>
                  <a:lnTo>
                    <a:pt x="5265261" y="398180"/>
                  </a:lnTo>
                  <a:lnTo>
                    <a:pt x="5257617" y="351257"/>
                  </a:lnTo>
                  <a:lnTo>
                    <a:pt x="5245208" y="306115"/>
                  </a:lnTo>
                  <a:lnTo>
                    <a:pt x="5228306" y="263027"/>
                  </a:lnTo>
                  <a:lnTo>
                    <a:pt x="5207181" y="222263"/>
                  </a:lnTo>
                  <a:lnTo>
                    <a:pt x="5182105" y="184094"/>
                  </a:lnTo>
                  <a:lnTo>
                    <a:pt x="5153349" y="148791"/>
                  </a:lnTo>
                  <a:lnTo>
                    <a:pt x="5121185" y="116626"/>
                  </a:lnTo>
                  <a:lnTo>
                    <a:pt x="5085882" y="87871"/>
                  </a:lnTo>
                  <a:lnTo>
                    <a:pt x="5047713" y="62795"/>
                  </a:lnTo>
                  <a:lnTo>
                    <a:pt x="5006949" y="41670"/>
                  </a:lnTo>
                  <a:lnTo>
                    <a:pt x="4963861" y="24768"/>
                  </a:lnTo>
                  <a:lnTo>
                    <a:pt x="4918719" y="12359"/>
                  </a:lnTo>
                  <a:lnTo>
                    <a:pt x="4871796" y="4715"/>
                  </a:lnTo>
                  <a:lnTo>
                    <a:pt x="4823362" y="210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3304" y="1537724"/>
              <a:ext cx="5267960" cy="2669540"/>
            </a:xfrm>
            <a:custGeom>
              <a:avLst/>
              <a:gdLst/>
              <a:ahLst/>
              <a:cxnLst/>
              <a:rect l="l" t="t" r="r" b="b"/>
              <a:pathLst>
                <a:path w="5267959" h="2669540">
                  <a:moveTo>
                    <a:pt x="788695" y="446614"/>
                  </a:moveTo>
                  <a:lnTo>
                    <a:pt x="791303" y="398180"/>
                  </a:lnTo>
                  <a:lnTo>
                    <a:pt x="798947" y="351257"/>
                  </a:lnTo>
                  <a:lnTo>
                    <a:pt x="811356" y="306115"/>
                  </a:lnTo>
                  <a:lnTo>
                    <a:pt x="828258" y="263027"/>
                  </a:lnTo>
                  <a:lnTo>
                    <a:pt x="849383" y="222262"/>
                  </a:lnTo>
                  <a:lnTo>
                    <a:pt x="874459" y="184093"/>
                  </a:lnTo>
                  <a:lnTo>
                    <a:pt x="903215" y="148791"/>
                  </a:lnTo>
                  <a:lnTo>
                    <a:pt x="935380" y="116626"/>
                  </a:lnTo>
                  <a:lnTo>
                    <a:pt x="970682" y="87870"/>
                  </a:lnTo>
                  <a:lnTo>
                    <a:pt x="1008851" y="62794"/>
                  </a:lnTo>
                  <a:lnTo>
                    <a:pt x="1049615" y="41670"/>
                  </a:lnTo>
                  <a:lnTo>
                    <a:pt x="1092704" y="24767"/>
                  </a:lnTo>
                  <a:lnTo>
                    <a:pt x="1137846" y="12358"/>
                  </a:lnTo>
                  <a:lnTo>
                    <a:pt x="1184769" y="4714"/>
                  </a:lnTo>
                  <a:lnTo>
                    <a:pt x="1233203" y="2106"/>
                  </a:lnTo>
                  <a:lnTo>
                    <a:pt x="1535224" y="2106"/>
                  </a:lnTo>
                  <a:lnTo>
                    <a:pt x="2655018" y="2106"/>
                  </a:lnTo>
                  <a:lnTo>
                    <a:pt x="4823362" y="2106"/>
                  </a:lnTo>
                  <a:lnTo>
                    <a:pt x="4871796" y="4714"/>
                  </a:lnTo>
                  <a:lnTo>
                    <a:pt x="4918719" y="12358"/>
                  </a:lnTo>
                  <a:lnTo>
                    <a:pt x="4963861" y="24767"/>
                  </a:lnTo>
                  <a:lnTo>
                    <a:pt x="5006949" y="41670"/>
                  </a:lnTo>
                  <a:lnTo>
                    <a:pt x="5047714" y="62794"/>
                  </a:lnTo>
                  <a:lnTo>
                    <a:pt x="5085883" y="87870"/>
                  </a:lnTo>
                  <a:lnTo>
                    <a:pt x="5121185" y="116626"/>
                  </a:lnTo>
                  <a:lnTo>
                    <a:pt x="5153350" y="148791"/>
                  </a:lnTo>
                  <a:lnTo>
                    <a:pt x="5182106" y="184093"/>
                  </a:lnTo>
                  <a:lnTo>
                    <a:pt x="5207182" y="222262"/>
                  </a:lnTo>
                  <a:lnTo>
                    <a:pt x="5228306" y="263027"/>
                  </a:lnTo>
                  <a:lnTo>
                    <a:pt x="5245209" y="306115"/>
                  </a:lnTo>
                  <a:lnTo>
                    <a:pt x="5257617" y="351257"/>
                  </a:lnTo>
                  <a:lnTo>
                    <a:pt x="5265262" y="398180"/>
                  </a:lnTo>
                  <a:lnTo>
                    <a:pt x="5267870" y="446614"/>
                  </a:lnTo>
                  <a:lnTo>
                    <a:pt x="5267870" y="1113357"/>
                  </a:lnTo>
                  <a:lnTo>
                    <a:pt x="5267870" y="2224598"/>
                  </a:lnTo>
                  <a:lnTo>
                    <a:pt x="5265262" y="2273032"/>
                  </a:lnTo>
                  <a:lnTo>
                    <a:pt x="5257617" y="2319955"/>
                  </a:lnTo>
                  <a:lnTo>
                    <a:pt x="5245209" y="2365097"/>
                  </a:lnTo>
                  <a:lnTo>
                    <a:pt x="5228306" y="2408185"/>
                  </a:lnTo>
                  <a:lnTo>
                    <a:pt x="5207182" y="2448950"/>
                  </a:lnTo>
                  <a:lnTo>
                    <a:pt x="5182106" y="2487119"/>
                  </a:lnTo>
                  <a:lnTo>
                    <a:pt x="5153350" y="2522421"/>
                  </a:lnTo>
                  <a:lnTo>
                    <a:pt x="5121185" y="2554586"/>
                  </a:lnTo>
                  <a:lnTo>
                    <a:pt x="5085883" y="2583342"/>
                  </a:lnTo>
                  <a:lnTo>
                    <a:pt x="5047714" y="2608418"/>
                  </a:lnTo>
                  <a:lnTo>
                    <a:pt x="5006949" y="2629542"/>
                  </a:lnTo>
                  <a:lnTo>
                    <a:pt x="4963861" y="2646445"/>
                  </a:lnTo>
                  <a:lnTo>
                    <a:pt x="4918719" y="2658853"/>
                  </a:lnTo>
                  <a:lnTo>
                    <a:pt x="4871796" y="2666498"/>
                  </a:lnTo>
                  <a:lnTo>
                    <a:pt x="4823362" y="2669106"/>
                  </a:lnTo>
                  <a:lnTo>
                    <a:pt x="2655018" y="2669106"/>
                  </a:lnTo>
                  <a:lnTo>
                    <a:pt x="1535224" y="2669106"/>
                  </a:lnTo>
                  <a:lnTo>
                    <a:pt x="1233203" y="2669106"/>
                  </a:lnTo>
                  <a:lnTo>
                    <a:pt x="1184769" y="2666498"/>
                  </a:lnTo>
                  <a:lnTo>
                    <a:pt x="1137846" y="2658853"/>
                  </a:lnTo>
                  <a:lnTo>
                    <a:pt x="1092704" y="2646445"/>
                  </a:lnTo>
                  <a:lnTo>
                    <a:pt x="1049615" y="2629542"/>
                  </a:lnTo>
                  <a:lnTo>
                    <a:pt x="1008851" y="2608418"/>
                  </a:lnTo>
                  <a:lnTo>
                    <a:pt x="970682" y="2583342"/>
                  </a:lnTo>
                  <a:lnTo>
                    <a:pt x="935380" y="2554586"/>
                  </a:lnTo>
                  <a:lnTo>
                    <a:pt x="903215" y="2522421"/>
                  </a:lnTo>
                  <a:lnTo>
                    <a:pt x="874459" y="2487119"/>
                  </a:lnTo>
                  <a:lnTo>
                    <a:pt x="849383" y="2448950"/>
                  </a:lnTo>
                  <a:lnTo>
                    <a:pt x="828258" y="2408185"/>
                  </a:lnTo>
                  <a:lnTo>
                    <a:pt x="811356" y="2365097"/>
                  </a:lnTo>
                  <a:lnTo>
                    <a:pt x="798947" y="2319955"/>
                  </a:lnTo>
                  <a:lnTo>
                    <a:pt x="791303" y="2273032"/>
                  </a:lnTo>
                  <a:lnTo>
                    <a:pt x="788695" y="2224598"/>
                  </a:lnTo>
                  <a:lnTo>
                    <a:pt x="788695" y="1113357"/>
                  </a:lnTo>
                  <a:lnTo>
                    <a:pt x="0" y="0"/>
                  </a:lnTo>
                  <a:lnTo>
                    <a:pt x="788695" y="446604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35349" y="126491"/>
            <a:ext cx="4416425" cy="402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indent="-401955"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3"/>
              <a:tabLst>
                <a:tab pos="414655" algn="l"/>
              </a:tabLst>
            </a:pPr>
            <a:r>
              <a:rPr sz="3200" b="1" spc="-15" dirty="0">
                <a:latin typeface="Calibri"/>
                <a:cs typeface="Calibri"/>
              </a:rPr>
              <a:t>Ransomware</a:t>
            </a:r>
            <a:endParaRPr sz="3200" dirty="0">
              <a:latin typeface="Calibri"/>
              <a:cs typeface="Calibri"/>
            </a:endParaRPr>
          </a:p>
          <a:p>
            <a:pPr marL="1223010">
              <a:lnSpc>
                <a:spcPct val="100000"/>
              </a:lnSpc>
              <a:spcBef>
                <a:spcPts val="2765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worldwide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800735" marR="500380" lvl="1" indent="-342900">
              <a:lnSpc>
                <a:spcPct val="100800"/>
              </a:lnSpc>
              <a:spcBef>
                <a:spcPts val="1825"/>
              </a:spcBef>
              <a:buFont typeface="Arial"/>
              <a:buChar char="•"/>
              <a:tabLst>
                <a:tab pos="800735" algn="l"/>
                <a:tab pos="801370" algn="l"/>
                <a:tab pos="1800860" algn="l"/>
              </a:tabLst>
            </a:pPr>
            <a:r>
              <a:rPr sz="2400" spc="-30" dirty="0">
                <a:latin typeface="Calibri"/>
                <a:cs typeface="Calibri"/>
              </a:rPr>
              <a:t>Worm </a:t>
            </a:r>
            <a:r>
              <a:rPr sz="2400" spc="-5" dirty="0">
                <a:latin typeface="Calibri"/>
                <a:cs typeface="Calibri"/>
              </a:rPr>
              <a:t>spreads via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vuln</a:t>
            </a:r>
            <a:r>
              <a:rPr lang="en-US" sz="2400" spc="-5" dirty="0">
                <a:latin typeface="Calibri"/>
                <a:cs typeface="Calibri"/>
              </a:rPr>
              <a:t>.</a:t>
            </a:r>
            <a:r>
              <a:rPr sz="2400" spc="-5" dirty="0">
                <a:latin typeface="Calibri"/>
                <a:cs typeface="Calibri"/>
              </a:rPr>
              <a:t> in SMB	(port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445)</a:t>
            </a:r>
            <a:endParaRPr sz="2400" dirty="0">
              <a:latin typeface="Calibri"/>
              <a:cs typeface="Calibri"/>
            </a:endParaRPr>
          </a:p>
          <a:p>
            <a:pPr marL="800735" marR="5080" lvl="1" indent="-342900">
              <a:lnSpc>
                <a:spcPct val="100800"/>
              </a:lnSpc>
              <a:spcBef>
                <a:spcPts val="1200"/>
              </a:spcBef>
              <a:buFont typeface="Arial"/>
              <a:buChar char="•"/>
              <a:tabLst>
                <a:tab pos="800735" algn="l"/>
                <a:tab pos="801370" algn="l"/>
              </a:tabLst>
            </a:pPr>
            <a:r>
              <a:rPr sz="2000" spc="-50" dirty="0">
                <a:latin typeface="Calibri"/>
                <a:cs typeface="Calibri"/>
              </a:rPr>
              <a:t>Apr. </a:t>
            </a:r>
            <a:r>
              <a:rPr sz="2000" spc="-5" dirty="0">
                <a:latin typeface="Calibri"/>
                <a:cs typeface="Calibri"/>
              </a:rPr>
              <a:t>14, 2017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Eternalblue </a:t>
            </a:r>
            <a:r>
              <a:rPr sz="2400" spc="-5" dirty="0">
                <a:latin typeface="Calibri"/>
                <a:cs typeface="Calibri"/>
              </a:rPr>
              <a:t>vuln.  released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ShadowBrokers</a:t>
            </a:r>
            <a:endParaRPr sz="2400" dirty="0">
              <a:latin typeface="Calibri"/>
              <a:cs typeface="Calibri"/>
            </a:endParaRPr>
          </a:p>
          <a:p>
            <a:pPr marL="800735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00735" algn="l"/>
                <a:tab pos="801370" algn="l"/>
              </a:tabLst>
            </a:pP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12, 2017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30" dirty="0">
                <a:latin typeface="Calibri"/>
                <a:cs typeface="Calibri"/>
              </a:rPr>
              <a:t>Worm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detected</a:t>
            </a:r>
            <a:endParaRPr sz="2400" dirty="0">
              <a:latin typeface="Calibri"/>
              <a:cs typeface="Calibri"/>
            </a:endParaRPr>
          </a:p>
          <a:p>
            <a:pPr marL="108648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(3 </a:t>
            </a:r>
            <a:r>
              <a:rPr sz="2400" spc="-10" dirty="0">
                <a:latin typeface="Calibri"/>
                <a:cs typeface="Calibri"/>
              </a:rPr>
              <a:t>weeks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weaponize)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379" y="2736633"/>
            <a:ext cx="459740" cy="15189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10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nn</a:t>
            </a:r>
            <a:r>
              <a:rPr sz="2800" spc="-5" dirty="0">
                <a:latin typeface="Calibri"/>
                <a:cs typeface="Calibri"/>
              </a:rPr>
              <a:t>aC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379" y="697452"/>
            <a:ext cx="459740" cy="1824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20" dirty="0">
                <a:latin typeface="Calibri"/>
                <a:cs typeface="Calibri"/>
              </a:rPr>
              <a:t>ransomware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8301" y="0"/>
            <a:ext cx="7480300" cy="5111750"/>
            <a:chOff x="1638301" y="0"/>
            <a:chExt cx="7480300" cy="5111750"/>
          </a:xfrm>
        </p:grpSpPr>
        <p:sp>
          <p:nvSpPr>
            <p:cNvPr id="5" name="object 5"/>
            <p:cNvSpPr/>
            <p:nvPr/>
          </p:nvSpPr>
          <p:spPr>
            <a:xfrm>
              <a:off x="2018144" y="0"/>
              <a:ext cx="7100454" cy="51117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6800" y="3714750"/>
              <a:ext cx="3962400" cy="1066800"/>
            </a:xfrm>
            <a:custGeom>
              <a:avLst/>
              <a:gdLst/>
              <a:ahLst/>
              <a:cxnLst/>
              <a:rect l="l" t="t" r="r" b="b"/>
              <a:pathLst>
                <a:path w="3962400" h="1066800">
                  <a:moveTo>
                    <a:pt x="0" y="533400"/>
                  </a:moveTo>
                  <a:lnTo>
                    <a:pt x="5196" y="494468"/>
                  </a:lnTo>
                  <a:lnTo>
                    <a:pt x="20548" y="456293"/>
                  </a:lnTo>
                  <a:lnTo>
                    <a:pt x="45695" y="418973"/>
                  </a:lnTo>
                  <a:lnTo>
                    <a:pt x="80282" y="382602"/>
                  </a:lnTo>
                  <a:lnTo>
                    <a:pt x="123948" y="347279"/>
                  </a:lnTo>
                  <a:lnTo>
                    <a:pt x="176337" y="313099"/>
                  </a:lnTo>
                  <a:lnTo>
                    <a:pt x="237090" y="280158"/>
                  </a:lnTo>
                  <a:lnTo>
                    <a:pt x="305849" y="248553"/>
                  </a:lnTo>
                  <a:lnTo>
                    <a:pt x="343119" y="233282"/>
                  </a:lnTo>
                  <a:lnTo>
                    <a:pt x="382256" y="218380"/>
                  </a:lnTo>
                  <a:lnTo>
                    <a:pt x="423216" y="203861"/>
                  </a:lnTo>
                  <a:lnTo>
                    <a:pt x="465953" y="189737"/>
                  </a:lnTo>
                  <a:lnTo>
                    <a:pt x="510423" y="176018"/>
                  </a:lnTo>
                  <a:lnTo>
                    <a:pt x="556581" y="162718"/>
                  </a:lnTo>
                  <a:lnTo>
                    <a:pt x="604383" y="149848"/>
                  </a:lnTo>
                  <a:lnTo>
                    <a:pt x="653783" y="137421"/>
                  </a:lnTo>
                  <a:lnTo>
                    <a:pt x="704738" y="125448"/>
                  </a:lnTo>
                  <a:lnTo>
                    <a:pt x="757201" y="113942"/>
                  </a:lnTo>
                  <a:lnTo>
                    <a:pt x="811129" y="102915"/>
                  </a:lnTo>
                  <a:lnTo>
                    <a:pt x="866476" y="92378"/>
                  </a:lnTo>
                  <a:lnTo>
                    <a:pt x="923198" y="82344"/>
                  </a:lnTo>
                  <a:lnTo>
                    <a:pt x="981250" y="72824"/>
                  </a:lnTo>
                  <a:lnTo>
                    <a:pt x="1040587" y="63832"/>
                  </a:lnTo>
                  <a:lnTo>
                    <a:pt x="1101165" y="55378"/>
                  </a:lnTo>
                  <a:lnTo>
                    <a:pt x="1162939" y="47475"/>
                  </a:lnTo>
                  <a:lnTo>
                    <a:pt x="1225864" y="40135"/>
                  </a:lnTo>
                  <a:lnTo>
                    <a:pt x="1289895" y="33370"/>
                  </a:lnTo>
                  <a:lnTo>
                    <a:pt x="1354987" y="27193"/>
                  </a:lnTo>
                  <a:lnTo>
                    <a:pt x="1421096" y="21614"/>
                  </a:lnTo>
                  <a:lnTo>
                    <a:pt x="1488177" y="16646"/>
                  </a:lnTo>
                  <a:lnTo>
                    <a:pt x="1556186" y="12302"/>
                  </a:lnTo>
                  <a:lnTo>
                    <a:pt x="1625076" y="8593"/>
                  </a:lnTo>
                  <a:lnTo>
                    <a:pt x="1694805" y="5532"/>
                  </a:lnTo>
                  <a:lnTo>
                    <a:pt x="1765326" y="3129"/>
                  </a:lnTo>
                  <a:lnTo>
                    <a:pt x="1836595" y="1399"/>
                  </a:lnTo>
                  <a:lnTo>
                    <a:pt x="1908568" y="351"/>
                  </a:lnTo>
                  <a:lnTo>
                    <a:pt x="1981200" y="0"/>
                  </a:lnTo>
                  <a:lnTo>
                    <a:pt x="2053831" y="351"/>
                  </a:lnTo>
                  <a:lnTo>
                    <a:pt x="2125804" y="1399"/>
                  </a:lnTo>
                  <a:lnTo>
                    <a:pt x="2197073" y="3129"/>
                  </a:lnTo>
                  <a:lnTo>
                    <a:pt x="2267594" y="5532"/>
                  </a:lnTo>
                  <a:lnTo>
                    <a:pt x="2337323" y="8593"/>
                  </a:lnTo>
                  <a:lnTo>
                    <a:pt x="2406214" y="12302"/>
                  </a:lnTo>
                  <a:lnTo>
                    <a:pt x="2474222" y="16646"/>
                  </a:lnTo>
                  <a:lnTo>
                    <a:pt x="2541303" y="21614"/>
                  </a:lnTo>
                  <a:lnTo>
                    <a:pt x="2607412" y="27193"/>
                  </a:lnTo>
                  <a:lnTo>
                    <a:pt x="2672505" y="33370"/>
                  </a:lnTo>
                  <a:lnTo>
                    <a:pt x="2736536" y="40135"/>
                  </a:lnTo>
                  <a:lnTo>
                    <a:pt x="2799460" y="47475"/>
                  </a:lnTo>
                  <a:lnTo>
                    <a:pt x="2861234" y="55378"/>
                  </a:lnTo>
                  <a:lnTo>
                    <a:pt x="2921812" y="63832"/>
                  </a:lnTo>
                  <a:lnTo>
                    <a:pt x="2981149" y="72824"/>
                  </a:lnTo>
                  <a:lnTo>
                    <a:pt x="3039201" y="82344"/>
                  </a:lnTo>
                  <a:lnTo>
                    <a:pt x="3095923" y="92378"/>
                  </a:lnTo>
                  <a:lnTo>
                    <a:pt x="3151271" y="102915"/>
                  </a:lnTo>
                  <a:lnTo>
                    <a:pt x="3205198" y="113942"/>
                  </a:lnTo>
                  <a:lnTo>
                    <a:pt x="3257662" y="125448"/>
                  </a:lnTo>
                  <a:lnTo>
                    <a:pt x="3308616" y="137421"/>
                  </a:lnTo>
                  <a:lnTo>
                    <a:pt x="3358016" y="149848"/>
                  </a:lnTo>
                  <a:lnTo>
                    <a:pt x="3405818" y="162718"/>
                  </a:lnTo>
                  <a:lnTo>
                    <a:pt x="3451976" y="176018"/>
                  </a:lnTo>
                  <a:lnTo>
                    <a:pt x="3496446" y="189737"/>
                  </a:lnTo>
                  <a:lnTo>
                    <a:pt x="3539183" y="203861"/>
                  </a:lnTo>
                  <a:lnTo>
                    <a:pt x="3580143" y="218380"/>
                  </a:lnTo>
                  <a:lnTo>
                    <a:pt x="3619280" y="233282"/>
                  </a:lnTo>
                  <a:lnTo>
                    <a:pt x="3656550" y="248553"/>
                  </a:lnTo>
                  <a:lnTo>
                    <a:pt x="3691908" y="264182"/>
                  </a:lnTo>
                  <a:lnTo>
                    <a:pt x="3756709" y="296467"/>
                  </a:lnTo>
                  <a:lnTo>
                    <a:pt x="3813324" y="330040"/>
                  </a:lnTo>
                  <a:lnTo>
                    <a:pt x="3861397" y="364804"/>
                  </a:lnTo>
                  <a:lnTo>
                    <a:pt x="3900568" y="400663"/>
                  </a:lnTo>
                  <a:lnTo>
                    <a:pt x="3930480" y="437520"/>
                  </a:lnTo>
                  <a:lnTo>
                    <a:pt x="3950774" y="475280"/>
                  </a:lnTo>
                  <a:lnTo>
                    <a:pt x="3961093" y="513845"/>
                  </a:lnTo>
                  <a:lnTo>
                    <a:pt x="3962400" y="533400"/>
                  </a:lnTo>
                  <a:lnTo>
                    <a:pt x="3961093" y="552954"/>
                  </a:lnTo>
                  <a:lnTo>
                    <a:pt x="3950774" y="591519"/>
                  </a:lnTo>
                  <a:lnTo>
                    <a:pt x="3930480" y="629279"/>
                  </a:lnTo>
                  <a:lnTo>
                    <a:pt x="3900568" y="666136"/>
                  </a:lnTo>
                  <a:lnTo>
                    <a:pt x="3861397" y="701995"/>
                  </a:lnTo>
                  <a:lnTo>
                    <a:pt x="3813324" y="736759"/>
                  </a:lnTo>
                  <a:lnTo>
                    <a:pt x="3756709" y="770332"/>
                  </a:lnTo>
                  <a:lnTo>
                    <a:pt x="3691908" y="802617"/>
                  </a:lnTo>
                  <a:lnTo>
                    <a:pt x="3656550" y="818246"/>
                  </a:lnTo>
                  <a:lnTo>
                    <a:pt x="3619280" y="833517"/>
                  </a:lnTo>
                  <a:lnTo>
                    <a:pt x="3580143" y="848419"/>
                  </a:lnTo>
                  <a:lnTo>
                    <a:pt x="3539183" y="862938"/>
                  </a:lnTo>
                  <a:lnTo>
                    <a:pt x="3496446" y="877062"/>
                  </a:lnTo>
                  <a:lnTo>
                    <a:pt x="3451976" y="890781"/>
                  </a:lnTo>
                  <a:lnTo>
                    <a:pt x="3405818" y="904081"/>
                  </a:lnTo>
                  <a:lnTo>
                    <a:pt x="3358016" y="916951"/>
                  </a:lnTo>
                  <a:lnTo>
                    <a:pt x="3308616" y="929378"/>
                  </a:lnTo>
                  <a:lnTo>
                    <a:pt x="3257662" y="941350"/>
                  </a:lnTo>
                  <a:lnTo>
                    <a:pt x="3205198" y="952857"/>
                  </a:lnTo>
                  <a:lnTo>
                    <a:pt x="3151271" y="963884"/>
                  </a:lnTo>
                  <a:lnTo>
                    <a:pt x="3095923" y="974421"/>
                  </a:lnTo>
                  <a:lnTo>
                    <a:pt x="3039201" y="984455"/>
                  </a:lnTo>
                  <a:lnTo>
                    <a:pt x="2981149" y="993975"/>
                  </a:lnTo>
                  <a:lnTo>
                    <a:pt x="2921812" y="1002967"/>
                  </a:lnTo>
                  <a:lnTo>
                    <a:pt x="2861234" y="1011421"/>
                  </a:lnTo>
                  <a:lnTo>
                    <a:pt x="2799460" y="1019324"/>
                  </a:lnTo>
                  <a:lnTo>
                    <a:pt x="2736536" y="1026664"/>
                  </a:lnTo>
                  <a:lnTo>
                    <a:pt x="2672505" y="1033429"/>
                  </a:lnTo>
                  <a:lnTo>
                    <a:pt x="2607412" y="1039606"/>
                  </a:lnTo>
                  <a:lnTo>
                    <a:pt x="2541303" y="1045185"/>
                  </a:lnTo>
                  <a:lnTo>
                    <a:pt x="2474222" y="1050153"/>
                  </a:lnTo>
                  <a:lnTo>
                    <a:pt x="2406214" y="1054497"/>
                  </a:lnTo>
                  <a:lnTo>
                    <a:pt x="2337323" y="1058206"/>
                  </a:lnTo>
                  <a:lnTo>
                    <a:pt x="2267594" y="1061267"/>
                  </a:lnTo>
                  <a:lnTo>
                    <a:pt x="2197073" y="1063670"/>
                  </a:lnTo>
                  <a:lnTo>
                    <a:pt x="2125804" y="1065400"/>
                  </a:lnTo>
                  <a:lnTo>
                    <a:pt x="2053831" y="1066448"/>
                  </a:lnTo>
                  <a:lnTo>
                    <a:pt x="1981200" y="1066800"/>
                  </a:lnTo>
                  <a:lnTo>
                    <a:pt x="1908568" y="1066448"/>
                  </a:lnTo>
                  <a:lnTo>
                    <a:pt x="1836595" y="1065400"/>
                  </a:lnTo>
                  <a:lnTo>
                    <a:pt x="1765326" y="1063670"/>
                  </a:lnTo>
                  <a:lnTo>
                    <a:pt x="1694805" y="1061267"/>
                  </a:lnTo>
                  <a:lnTo>
                    <a:pt x="1625076" y="1058206"/>
                  </a:lnTo>
                  <a:lnTo>
                    <a:pt x="1556186" y="1054497"/>
                  </a:lnTo>
                  <a:lnTo>
                    <a:pt x="1488177" y="1050153"/>
                  </a:lnTo>
                  <a:lnTo>
                    <a:pt x="1421096" y="1045185"/>
                  </a:lnTo>
                  <a:lnTo>
                    <a:pt x="1354987" y="1039606"/>
                  </a:lnTo>
                  <a:lnTo>
                    <a:pt x="1289895" y="1033429"/>
                  </a:lnTo>
                  <a:lnTo>
                    <a:pt x="1225864" y="1026664"/>
                  </a:lnTo>
                  <a:lnTo>
                    <a:pt x="1162939" y="1019324"/>
                  </a:lnTo>
                  <a:lnTo>
                    <a:pt x="1101165" y="1011421"/>
                  </a:lnTo>
                  <a:lnTo>
                    <a:pt x="1040587" y="1002967"/>
                  </a:lnTo>
                  <a:lnTo>
                    <a:pt x="981250" y="993975"/>
                  </a:lnTo>
                  <a:lnTo>
                    <a:pt x="923198" y="984455"/>
                  </a:lnTo>
                  <a:lnTo>
                    <a:pt x="866476" y="974421"/>
                  </a:lnTo>
                  <a:lnTo>
                    <a:pt x="811129" y="963884"/>
                  </a:lnTo>
                  <a:lnTo>
                    <a:pt x="757201" y="952857"/>
                  </a:lnTo>
                  <a:lnTo>
                    <a:pt x="704738" y="941350"/>
                  </a:lnTo>
                  <a:lnTo>
                    <a:pt x="653783" y="929378"/>
                  </a:lnTo>
                  <a:lnTo>
                    <a:pt x="604383" y="916951"/>
                  </a:lnTo>
                  <a:lnTo>
                    <a:pt x="556581" y="904081"/>
                  </a:lnTo>
                  <a:lnTo>
                    <a:pt x="510423" y="890781"/>
                  </a:lnTo>
                  <a:lnTo>
                    <a:pt x="465953" y="877062"/>
                  </a:lnTo>
                  <a:lnTo>
                    <a:pt x="423216" y="862938"/>
                  </a:lnTo>
                  <a:lnTo>
                    <a:pt x="382256" y="848419"/>
                  </a:lnTo>
                  <a:lnTo>
                    <a:pt x="343119" y="833517"/>
                  </a:lnTo>
                  <a:lnTo>
                    <a:pt x="305849" y="818246"/>
                  </a:lnTo>
                  <a:lnTo>
                    <a:pt x="270491" y="802617"/>
                  </a:lnTo>
                  <a:lnTo>
                    <a:pt x="205691" y="770332"/>
                  </a:lnTo>
                  <a:lnTo>
                    <a:pt x="149075" y="736759"/>
                  </a:lnTo>
                  <a:lnTo>
                    <a:pt x="101002" y="701995"/>
                  </a:lnTo>
                  <a:lnTo>
                    <a:pt x="61831" y="666136"/>
                  </a:lnTo>
                  <a:lnTo>
                    <a:pt x="31919" y="629279"/>
                  </a:lnTo>
                  <a:lnTo>
                    <a:pt x="11625" y="591519"/>
                  </a:lnTo>
                  <a:lnTo>
                    <a:pt x="1306" y="552954"/>
                  </a:lnTo>
                  <a:lnTo>
                    <a:pt x="0" y="533400"/>
                  </a:lnTo>
                  <a:close/>
                </a:path>
              </a:pathLst>
            </a:custGeom>
            <a:ln w="762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401" y="2571750"/>
              <a:ext cx="2590800" cy="1447800"/>
            </a:xfrm>
            <a:custGeom>
              <a:avLst/>
              <a:gdLst/>
              <a:ahLst/>
              <a:cxnLst/>
              <a:rect l="l" t="t" r="r" b="b"/>
              <a:pathLst>
                <a:path w="2590800" h="1447800">
                  <a:moveTo>
                    <a:pt x="0" y="723900"/>
                  </a:moveTo>
                  <a:lnTo>
                    <a:pt x="5598" y="656150"/>
                  </a:lnTo>
                  <a:lnTo>
                    <a:pt x="22061" y="590163"/>
                  </a:lnTo>
                  <a:lnTo>
                    <a:pt x="48892" y="526214"/>
                  </a:lnTo>
                  <a:lnTo>
                    <a:pt x="85593" y="464583"/>
                  </a:lnTo>
                  <a:lnTo>
                    <a:pt x="131665" y="405547"/>
                  </a:lnTo>
                  <a:lnTo>
                    <a:pt x="158061" y="377089"/>
                  </a:lnTo>
                  <a:lnTo>
                    <a:pt x="186613" y="349384"/>
                  </a:lnTo>
                  <a:lnTo>
                    <a:pt x="217259" y="322468"/>
                  </a:lnTo>
                  <a:lnTo>
                    <a:pt x="249937" y="296374"/>
                  </a:lnTo>
                  <a:lnTo>
                    <a:pt x="284584" y="271137"/>
                  </a:lnTo>
                  <a:lnTo>
                    <a:pt x="321140" y="246793"/>
                  </a:lnTo>
                  <a:lnTo>
                    <a:pt x="359540" y="223375"/>
                  </a:lnTo>
                  <a:lnTo>
                    <a:pt x="399724" y="200919"/>
                  </a:lnTo>
                  <a:lnTo>
                    <a:pt x="441629" y="179460"/>
                  </a:lnTo>
                  <a:lnTo>
                    <a:pt x="485193" y="159032"/>
                  </a:lnTo>
                  <a:lnTo>
                    <a:pt x="530353" y="139670"/>
                  </a:lnTo>
                  <a:lnTo>
                    <a:pt x="577048" y="121409"/>
                  </a:lnTo>
                  <a:lnTo>
                    <a:pt x="625214" y="104283"/>
                  </a:lnTo>
                  <a:lnTo>
                    <a:pt x="674791" y="88328"/>
                  </a:lnTo>
                  <a:lnTo>
                    <a:pt x="725715" y="73578"/>
                  </a:lnTo>
                  <a:lnTo>
                    <a:pt x="777925" y="60067"/>
                  </a:lnTo>
                  <a:lnTo>
                    <a:pt x="831359" y="47831"/>
                  </a:lnTo>
                  <a:lnTo>
                    <a:pt x="885953" y="36904"/>
                  </a:lnTo>
                  <a:lnTo>
                    <a:pt x="941646" y="27322"/>
                  </a:lnTo>
                  <a:lnTo>
                    <a:pt x="998376" y="19118"/>
                  </a:lnTo>
                  <a:lnTo>
                    <a:pt x="1056081" y="12328"/>
                  </a:lnTo>
                  <a:lnTo>
                    <a:pt x="1114697" y="6987"/>
                  </a:lnTo>
                  <a:lnTo>
                    <a:pt x="1174164" y="3128"/>
                  </a:lnTo>
                  <a:lnTo>
                    <a:pt x="1234419" y="787"/>
                  </a:lnTo>
                  <a:lnTo>
                    <a:pt x="1295400" y="0"/>
                  </a:lnTo>
                  <a:lnTo>
                    <a:pt x="1356380" y="787"/>
                  </a:lnTo>
                  <a:lnTo>
                    <a:pt x="1416635" y="3128"/>
                  </a:lnTo>
                  <a:lnTo>
                    <a:pt x="1476102" y="6987"/>
                  </a:lnTo>
                  <a:lnTo>
                    <a:pt x="1534718" y="12328"/>
                  </a:lnTo>
                  <a:lnTo>
                    <a:pt x="1592423" y="19118"/>
                  </a:lnTo>
                  <a:lnTo>
                    <a:pt x="1649153" y="27322"/>
                  </a:lnTo>
                  <a:lnTo>
                    <a:pt x="1704846" y="36904"/>
                  </a:lnTo>
                  <a:lnTo>
                    <a:pt x="1759441" y="47831"/>
                  </a:lnTo>
                  <a:lnTo>
                    <a:pt x="1812874" y="60067"/>
                  </a:lnTo>
                  <a:lnTo>
                    <a:pt x="1865084" y="73578"/>
                  </a:lnTo>
                  <a:lnTo>
                    <a:pt x="1916008" y="88328"/>
                  </a:lnTo>
                  <a:lnTo>
                    <a:pt x="1965585" y="104283"/>
                  </a:lnTo>
                  <a:lnTo>
                    <a:pt x="2013752" y="121409"/>
                  </a:lnTo>
                  <a:lnTo>
                    <a:pt x="2060446" y="139670"/>
                  </a:lnTo>
                  <a:lnTo>
                    <a:pt x="2105606" y="159032"/>
                  </a:lnTo>
                  <a:lnTo>
                    <a:pt x="2149170" y="179460"/>
                  </a:lnTo>
                  <a:lnTo>
                    <a:pt x="2191075" y="200919"/>
                  </a:lnTo>
                  <a:lnTo>
                    <a:pt x="2231259" y="223375"/>
                  </a:lnTo>
                  <a:lnTo>
                    <a:pt x="2269659" y="246793"/>
                  </a:lnTo>
                  <a:lnTo>
                    <a:pt x="2306215" y="271137"/>
                  </a:lnTo>
                  <a:lnTo>
                    <a:pt x="2340863" y="296374"/>
                  </a:lnTo>
                  <a:lnTo>
                    <a:pt x="2373541" y="322468"/>
                  </a:lnTo>
                  <a:lnTo>
                    <a:pt x="2404187" y="349384"/>
                  </a:lnTo>
                  <a:lnTo>
                    <a:pt x="2432738" y="377089"/>
                  </a:lnTo>
                  <a:lnTo>
                    <a:pt x="2459134" y="405547"/>
                  </a:lnTo>
                  <a:lnTo>
                    <a:pt x="2505206" y="464583"/>
                  </a:lnTo>
                  <a:lnTo>
                    <a:pt x="2541907" y="526214"/>
                  </a:lnTo>
                  <a:lnTo>
                    <a:pt x="2568738" y="590163"/>
                  </a:lnTo>
                  <a:lnTo>
                    <a:pt x="2585201" y="656150"/>
                  </a:lnTo>
                  <a:lnTo>
                    <a:pt x="2590800" y="723900"/>
                  </a:lnTo>
                  <a:lnTo>
                    <a:pt x="2589390" y="757977"/>
                  </a:lnTo>
                  <a:lnTo>
                    <a:pt x="2578296" y="824880"/>
                  </a:lnTo>
                  <a:lnTo>
                    <a:pt x="2556587" y="889883"/>
                  </a:lnTo>
                  <a:lnTo>
                    <a:pt x="2524759" y="952708"/>
                  </a:lnTo>
                  <a:lnTo>
                    <a:pt x="2483310" y="1013076"/>
                  </a:lnTo>
                  <a:lnTo>
                    <a:pt x="2432738" y="1070710"/>
                  </a:lnTo>
                  <a:lnTo>
                    <a:pt x="2404187" y="1098415"/>
                  </a:lnTo>
                  <a:lnTo>
                    <a:pt x="2373541" y="1125331"/>
                  </a:lnTo>
                  <a:lnTo>
                    <a:pt x="2340863" y="1151425"/>
                  </a:lnTo>
                  <a:lnTo>
                    <a:pt x="2306215" y="1176662"/>
                  </a:lnTo>
                  <a:lnTo>
                    <a:pt x="2269659" y="1201006"/>
                  </a:lnTo>
                  <a:lnTo>
                    <a:pt x="2231259" y="1224424"/>
                  </a:lnTo>
                  <a:lnTo>
                    <a:pt x="2191075" y="1246880"/>
                  </a:lnTo>
                  <a:lnTo>
                    <a:pt x="2149170" y="1268339"/>
                  </a:lnTo>
                  <a:lnTo>
                    <a:pt x="2105606" y="1288767"/>
                  </a:lnTo>
                  <a:lnTo>
                    <a:pt x="2060446" y="1308129"/>
                  </a:lnTo>
                  <a:lnTo>
                    <a:pt x="2013752" y="1326390"/>
                  </a:lnTo>
                  <a:lnTo>
                    <a:pt x="1965585" y="1343516"/>
                  </a:lnTo>
                  <a:lnTo>
                    <a:pt x="1916008" y="1359471"/>
                  </a:lnTo>
                  <a:lnTo>
                    <a:pt x="1865084" y="1374222"/>
                  </a:lnTo>
                  <a:lnTo>
                    <a:pt x="1812874" y="1387732"/>
                  </a:lnTo>
                  <a:lnTo>
                    <a:pt x="1759441" y="1399968"/>
                  </a:lnTo>
                  <a:lnTo>
                    <a:pt x="1704846" y="1410895"/>
                  </a:lnTo>
                  <a:lnTo>
                    <a:pt x="1649153" y="1420477"/>
                  </a:lnTo>
                  <a:lnTo>
                    <a:pt x="1592423" y="1428681"/>
                  </a:lnTo>
                  <a:lnTo>
                    <a:pt x="1534718" y="1435471"/>
                  </a:lnTo>
                  <a:lnTo>
                    <a:pt x="1476102" y="1440812"/>
                  </a:lnTo>
                  <a:lnTo>
                    <a:pt x="1416635" y="1444671"/>
                  </a:lnTo>
                  <a:lnTo>
                    <a:pt x="1356380" y="1447012"/>
                  </a:lnTo>
                  <a:lnTo>
                    <a:pt x="1295400" y="1447800"/>
                  </a:lnTo>
                  <a:lnTo>
                    <a:pt x="1234419" y="1447012"/>
                  </a:lnTo>
                  <a:lnTo>
                    <a:pt x="1174164" y="1444671"/>
                  </a:lnTo>
                  <a:lnTo>
                    <a:pt x="1114697" y="1440812"/>
                  </a:lnTo>
                  <a:lnTo>
                    <a:pt x="1056081" y="1435471"/>
                  </a:lnTo>
                  <a:lnTo>
                    <a:pt x="998376" y="1428681"/>
                  </a:lnTo>
                  <a:lnTo>
                    <a:pt x="941646" y="1420477"/>
                  </a:lnTo>
                  <a:lnTo>
                    <a:pt x="885953" y="1410895"/>
                  </a:lnTo>
                  <a:lnTo>
                    <a:pt x="831359" y="1399968"/>
                  </a:lnTo>
                  <a:lnTo>
                    <a:pt x="777925" y="1387732"/>
                  </a:lnTo>
                  <a:lnTo>
                    <a:pt x="725715" y="1374222"/>
                  </a:lnTo>
                  <a:lnTo>
                    <a:pt x="674791" y="1359471"/>
                  </a:lnTo>
                  <a:lnTo>
                    <a:pt x="625214" y="1343516"/>
                  </a:lnTo>
                  <a:lnTo>
                    <a:pt x="577048" y="1326390"/>
                  </a:lnTo>
                  <a:lnTo>
                    <a:pt x="530353" y="1308129"/>
                  </a:lnTo>
                  <a:lnTo>
                    <a:pt x="485193" y="1288767"/>
                  </a:lnTo>
                  <a:lnTo>
                    <a:pt x="441629" y="1268339"/>
                  </a:lnTo>
                  <a:lnTo>
                    <a:pt x="399724" y="1246880"/>
                  </a:lnTo>
                  <a:lnTo>
                    <a:pt x="359540" y="1224424"/>
                  </a:lnTo>
                  <a:lnTo>
                    <a:pt x="321140" y="1201006"/>
                  </a:lnTo>
                  <a:lnTo>
                    <a:pt x="284584" y="1176662"/>
                  </a:lnTo>
                  <a:lnTo>
                    <a:pt x="249937" y="1151425"/>
                  </a:lnTo>
                  <a:lnTo>
                    <a:pt x="217259" y="1125331"/>
                  </a:lnTo>
                  <a:lnTo>
                    <a:pt x="186613" y="1098415"/>
                  </a:lnTo>
                  <a:lnTo>
                    <a:pt x="158061" y="1070710"/>
                  </a:lnTo>
                  <a:lnTo>
                    <a:pt x="131665" y="1042252"/>
                  </a:lnTo>
                  <a:lnTo>
                    <a:pt x="85593" y="983217"/>
                  </a:lnTo>
                  <a:lnTo>
                    <a:pt x="48892" y="921585"/>
                  </a:lnTo>
                  <a:lnTo>
                    <a:pt x="22061" y="857637"/>
                  </a:lnTo>
                  <a:lnTo>
                    <a:pt x="5598" y="791649"/>
                  </a:lnTo>
                  <a:lnTo>
                    <a:pt x="0" y="723900"/>
                  </a:lnTo>
                  <a:close/>
                </a:path>
              </a:pathLst>
            </a:custGeom>
            <a:ln w="762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097" y="22859"/>
            <a:ext cx="4277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"/>
                <a:cs typeface="Calibri"/>
              </a:rPr>
              <a:t>Server-side</a:t>
            </a:r>
            <a:r>
              <a:rPr sz="4400" b="0" spc="-70" dirty="0">
                <a:latin typeface="Calibri"/>
                <a:cs typeface="Calibri"/>
              </a:rPr>
              <a:t> </a:t>
            </a:r>
            <a:r>
              <a:rPr sz="4400" b="0" spc="-30" dirty="0">
                <a:latin typeface="Calibri"/>
                <a:cs typeface="Calibri"/>
              </a:rPr>
              <a:t>attacks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54100"/>
            <a:ext cx="8003540" cy="181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928495" algn="l"/>
                <a:tab pos="4692015" algn="l"/>
              </a:tabLst>
            </a:pP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theft</a:t>
            </a:r>
            <a:r>
              <a:rPr sz="2400" spc="-5" dirty="0">
                <a:latin typeface="Calibri"/>
                <a:cs typeface="Calibri"/>
              </a:rPr>
              <a:t>:	</a:t>
            </a:r>
            <a:r>
              <a:rPr sz="2400" spc="-10" dirty="0">
                <a:latin typeface="Calibri"/>
                <a:cs typeface="Calibri"/>
              </a:rPr>
              <a:t>credit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numbers,	intellectual property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820"/>
              </a:spcBef>
              <a:buFont typeface="Arial"/>
              <a:buChar char="–"/>
              <a:tabLst>
                <a:tab pos="755650" algn="l"/>
                <a:tab pos="2087880" algn="l"/>
                <a:tab pos="4381500" algn="l"/>
              </a:tabLst>
            </a:pPr>
            <a:r>
              <a:rPr sz="2400" spc="-10" dirty="0">
                <a:latin typeface="Calibri"/>
                <a:cs typeface="Calibri"/>
              </a:rPr>
              <a:t>Example:	</a:t>
            </a:r>
            <a:r>
              <a:rPr sz="2400" spc="-15" dirty="0">
                <a:latin typeface="Calibri"/>
                <a:cs typeface="Calibri"/>
              </a:rPr>
              <a:t>Equifax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(July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2017)</a:t>
            </a:r>
            <a:r>
              <a:rPr sz="2400" spc="-5" dirty="0">
                <a:latin typeface="Calibri"/>
                <a:cs typeface="Calibri"/>
              </a:rPr>
              <a:t>,	</a:t>
            </a:r>
            <a:r>
              <a:rPr sz="2400" dirty="0">
                <a:latin typeface="Calibri"/>
                <a:cs typeface="Calibri"/>
              </a:rPr>
              <a:t>≈ </a:t>
            </a:r>
            <a:r>
              <a:rPr sz="2000" spc="-5" dirty="0">
                <a:latin typeface="Calibri"/>
                <a:cs typeface="Calibri"/>
              </a:rPr>
              <a:t>143M “customer”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impacted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Exploited known vulnerability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Apache </a:t>
            </a:r>
            <a:r>
              <a:rPr sz="2000" dirty="0">
                <a:latin typeface="Calibri"/>
                <a:cs typeface="Calibri"/>
              </a:rPr>
              <a:t>Struts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(RCE)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Many many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20" dirty="0">
                <a:latin typeface="Calibri"/>
                <a:cs typeface="Calibri"/>
              </a:rPr>
              <a:t>attacks </a:t>
            </a: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2000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202939"/>
            <a:ext cx="494538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Political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motivation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1581150" algn="l"/>
                <a:tab pos="3819525" algn="l"/>
              </a:tabLst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10" dirty="0">
                <a:latin typeface="Calibri"/>
                <a:cs typeface="Calibri"/>
              </a:rPr>
              <a:t>DNC,	</a:t>
            </a:r>
            <a:r>
              <a:rPr sz="2400" spc="-25" dirty="0">
                <a:latin typeface="Calibri"/>
                <a:cs typeface="Calibri"/>
              </a:rPr>
              <a:t>Tunisia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Facebook	</a:t>
            </a:r>
            <a:r>
              <a:rPr sz="1800" spc="-10" dirty="0">
                <a:latin typeface="Calibri"/>
                <a:cs typeface="Calibri"/>
              </a:rPr>
              <a:t>(Feb.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2011)</a:t>
            </a:r>
            <a:r>
              <a:rPr sz="2000" spc="-5" dirty="0"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5663" y="3771900"/>
            <a:ext cx="20059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GitHub </a:t>
            </a:r>
            <a:r>
              <a:rPr sz="2000" spc="-40" dirty="0">
                <a:latin typeface="Calibri"/>
                <a:cs typeface="Calibri"/>
              </a:rPr>
              <a:t>(Mar.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2015)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598923"/>
            <a:ext cx="279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Infect </a:t>
            </a:r>
            <a:r>
              <a:rPr sz="2400" b="1" spc="-5" dirty="0">
                <a:latin typeface="Calibri"/>
                <a:cs typeface="Calibri"/>
              </a:rPr>
              <a:t>visiting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498" y="154939"/>
            <a:ext cx="760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1825" algn="l"/>
                <a:tab pos="6338570" algn="l"/>
              </a:tabLst>
            </a:pPr>
            <a:r>
              <a:rPr sz="3600" b="0" spc="5" dirty="0">
                <a:latin typeface="Calibri"/>
                <a:cs typeface="Calibri"/>
              </a:rPr>
              <a:t>I</a:t>
            </a:r>
            <a:r>
              <a:rPr sz="3600" b="0" spc="-25" dirty="0">
                <a:latin typeface="Calibri"/>
                <a:cs typeface="Calibri"/>
              </a:rPr>
              <a:t>n</a:t>
            </a:r>
            <a:r>
              <a:rPr sz="3600" b="0" spc="-90" dirty="0">
                <a:latin typeface="Calibri"/>
                <a:cs typeface="Calibri"/>
              </a:rPr>
              <a:t>f</a:t>
            </a:r>
            <a:r>
              <a:rPr sz="3600" b="0" spc="-5" dirty="0">
                <a:latin typeface="Calibri"/>
                <a:cs typeface="Calibri"/>
              </a:rPr>
              <a:t>e</a:t>
            </a:r>
            <a:r>
              <a:rPr sz="3600" b="0" dirty="0">
                <a:latin typeface="Calibri"/>
                <a:cs typeface="Calibri"/>
              </a:rPr>
              <a:t>c</a:t>
            </a:r>
            <a:r>
              <a:rPr sz="3600" b="0" spc="-10" dirty="0">
                <a:latin typeface="Calibri"/>
                <a:cs typeface="Calibri"/>
              </a:rPr>
              <a:t>t</a:t>
            </a:r>
            <a:r>
              <a:rPr sz="3600" b="0" dirty="0">
                <a:latin typeface="Calibri"/>
                <a:cs typeface="Calibri"/>
              </a:rPr>
              <a:t>i</a:t>
            </a:r>
            <a:r>
              <a:rPr sz="3600" b="0" spc="-5" dirty="0">
                <a:latin typeface="Calibri"/>
                <a:cs typeface="Calibri"/>
              </a:rPr>
              <a:t>n</a:t>
            </a:r>
            <a:r>
              <a:rPr sz="3600" b="0" dirty="0">
                <a:latin typeface="Calibri"/>
                <a:cs typeface="Calibri"/>
              </a:rPr>
              <a:t>g</a:t>
            </a:r>
            <a:r>
              <a:rPr sz="3600" b="0" spc="5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v</a:t>
            </a:r>
            <a:r>
              <a:rPr sz="3600" b="0" dirty="0">
                <a:latin typeface="Calibri"/>
                <a:cs typeface="Calibri"/>
              </a:rPr>
              <a:t>i</a:t>
            </a:r>
            <a:r>
              <a:rPr sz="3600" b="0" spc="5" dirty="0">
                <a:latin typeface="Calibri"/>
                <a:cs typeface="Calibri"/>
              </a:rPr>
              <a:t>s</a:t>
            </a:r>
            <a:r>
              <a:rPr sz="3600" b="0" dirty="0">
                <a:latin typeface="Calibri"/>
                <a:cs typeface="Calibri"/>
              </a:rPr>
              <a:t>i</a:t>
            </a:r>
            <a:r>
              <a:rPr sz="3600" b="0" spc="-10" dirty="0">
                <a:latin typeface="Calibri"/>
                <a:cs typeface="Calibri"/>
              </a:rPr>
              <a:t>t</a:t>
            </a:r>
            <a:r>
              <a:rPr sz="3600" b="0" dirty="0">
                <a:latin typeface="Calibri"/>
                <a:cs typeface="Calibri"/>
              </a:rPr>
              <a:t>i</a:t>
            </a:r>
            <a:r>
              <a:rPr sz="3600" b="0" spc="-5" dirty="0">
                <a:latin typeface="Calibri"/>
                <a:cs typeface="Calibri"/>
              </a:rPr>
              <a:t>n</a:t>
            </a:r>
            <a:r>
              <a:rPr sz="3600" b="0" dirty="0">
                <a:latin typeface="Calibri"/>
                <a:cs typeface="Calibri"/>
              </a:rPr>
              <a:t>g</a:t>
            </a:r>
            <a:r>
              <a:rPr sz="3600" b="0" spc="5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u</a:t>
            </a:r>
            <a:r>
              <a:rPr sz="3600" b="0" spc="5" dirty="0">
                <a:latin typeface="Calibri"/>
                <a:cs typeface="Calibri"/>
              </a:rPr>
              <a:t>s</a:t>
            </a:r>
            <a:r>
              <a:rPr sz="3600" b="0" spc="-10" dirty="0">
                <a:latin typeface="Calibri"/>
                <a:cs typeface="Calibri"/>
              </a:rPr>
              <a:t>e</a:t>
            </a:r>
            <a:r>
              <a:rPr sz="3600" b="0" spc="-70" dirty="0">
                <a:latin typeface="Calibri"/>
                <a:cs typeface="Calibri"/>
              </a:rPr>
              <a:t>r</a:t>
            </a:r>
            <a:r>
              <a:rPr sz="3600" b="0" dirty="0">
                <a:latin typeface="Calibri"/>
                <a:cs typeface="Calibri"/>
              </a:rPr>
              <a:t>s.	E</a:t>
            </a:r>
            <a:r>
              <a:rPr sz="3600" b="0" spc="-65" dirty="0">
                <a:latin typeface="Calibri"/>
                <a:cs typeface="Calibri"/>
              </a:rPr>
              <a:t>x</a:t>
            </a:r>
            <a:r>
              <a:rPr sz="3600" b="0" dirty="0">
                <a:latin typeface="Calibri"/>
                <a:cs typeface="Calibri"/>
              </a:rPr>
              <a:t>a</a:t>
            </a:r>
            <a:r>
              <a:rPr sz="3600" b="0" spc="-5" dirty="0">
                <a:latin typeface="Calibri"/>
                <a:cs typeface="Calibri"/>
              </a:rPr>
              <a:t>mp</a:t>
            </a:r>
            <a:r>
              <a:rPr sz="3600" b="0" dirty="0">
                <a:latin typeface="Calibri"/>
                <a:cs typeface="Calibri"/>
              </a:rPr>
              <a:t>l</a:t>
            </a:r>
            <a:r>
              <a:rPr sz="3600" b="0" spc="-5" dirty="0">
                <a:latin typeface="Calibri"/>
                <a:cs typeface="Calibri"/>
              </a:rPr>
              <a:t>e</a:t>
            </a:r>
            <a:r>
              <a:rPr sz="3600" b="0" dirty="0">
                <a:latin typeface="Calibri"/>
                <a:cs typeface="Calibri"/>
              </a:rPr>
              <a:t>:	</a:t>
            </a:r>
            <a:r>
              <a:rPr sz="3600" b="0" spc="-5" dirty="0">
                <a:latin typeface="Calibri"/>
                <a:cs typeface="Calibri"/>
              </a:rPr>
              <a:t>Mp</a:t>
            </a:r>
            <a:r>
              <a:rPr sz="3600" b="0" dirty="0">
                <a:latin typeface="Calibri"/>
                <a:cs typeface="Calibri"/>
              </a:rPr>
              <a:t>ack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69340"/>
            <a:ext cx="8176259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PHP-based tools installed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compromised 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Embedded </a:t>
            </a:r>
            <a:r>
              <a:rPr sz="2400" dirty="0">
                <a:latin typeface="Calibri"/>
                <a:cs typeface="Calibri"/>
              </a:rPr>
              <a:t>as an </a:t>
            </a:r>
            <a:r>
              <a:rPr lang="en-US" sz="2400" dirty="0">
                <a:latin typeface="Calibri"/>
                <a:cs typeface="Calibri"/>
              </a:rPr>
              <a:t>&lt;</a:t>
            </a:r>
            <a:r>
              <a:rPr sz="2400" spc="-10" dirty="0">
                <a:latin typeface="Calibri"/>
                <a:cs typeface="Calibri"/>
              </a:rPr>
              <a:t>iframe</a:t>
            </a:r>
            <a:r>
              <a:rPr lang="en-US" sz="2400" spc="-10" dirty="0">
                <a:latin typeface="Calibri"/>
                <a:cs typeface="Calibri"/>
              </a:rPr>
              <a:t>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infected </a:t>
            </a:r>
            <a:r>
              <a:rPr sz="2400" spc="-10" dirty="0">
                <a:latin typeface="Calibri"/>
                <a:cs typeface="Calibri"/>
              </a:rPr>
              <a:t>page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Infects browsers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visit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Features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management console provides </a:t>
            </a:r>
            <a:r>
              <a:rPr sz="2400" spc="-20" dirty="0">
                <a:latin typeface="Calibri"/>
                <a:cs typeface="Calibri"/>
              </a:rPr>
              <a:t>stats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infection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ts val="283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Sold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100$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ts val="283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Customer </a:t>
            </a:r>
            <a:r>
              <a:rPr sz="2400" spc="-15" dirty="0">
                <a:latin typeface="Calibri"/>
                <a:cs typeface="Calibri"/>
              </a:rPr>
              <a:t>care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purchased, </a:t>
            </a:r>
            <a:r>
              <a:rPr sz="2400" spc="-10" dirty="0">
                <a:latin typeface="Calibri"/>
                <a:cs typeface="Calibri"/>
              </a:rPr>
              <a:t>one-year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contract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354965" algn="l"/>
                <a:tab pos="355600" algn="l"/>
                <a:tab pos="1496695" algn="l"/>
                <a:tab pos="4403090" algn="l"/>
              </a:tabLst>
            </a:pPr>
            <a:r>
              <a:rPr sz="2400" spc="-5" dirty="0">
                <a:latin typeface="Calibri"/>
                <a:cs typeface="Calibri"/>
              </a:rPr>
              <a:t>Impact:	500,000 </a:t>
            </a:r>
            <a:r>
              <a:rPr sz="2400" spc="-15" dirty="0">
                <a:latin typeface="Calibri"/>
                <a:cs typeface="Calibri"/>
              </a:rPr>
              <a:t>infected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sites	</a:t>
            </a:r>
            <a:r>
              <a:rPr sz="1800" spc="-10" dirty="0">
                <a:latin typeface="Calibri"/>
                <a:cs typeface="Calibri"/>
              </a:rPr>
              <a:t>(compromised </a:t>
            </a:r>
            <a:r>
              <a:rPr sz="1800" spc="-5" dirty="0">
                <a:latin typeface="Calibri"/>
                <a:cs typeface="Calibri"/>
              </a:rPr>
              <a:t>via SQL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injection)</a:t>
            </a:r>
            <a:endParaRPr sz="1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  <a:tab pos="3171190" algn="l"/>
                <a:tab pos="3759200" algn="l"/>
              </a:tabLst>
            </a:pP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defenses:	</a:t>
            </a:r>
            <a:r>
              <a:rPr sz="2400" dirty="0">
                <a:latin typeface="Calibri"/>
                <a:cs typeface="Calibri"/>
              </a:rPr>
              <a:t>e.g.	</a:t>
            </a:r>
            <a:r>
              <a:rPr sz="2400" spc="-5" dirty="0">
                <a:latin typeface="Calibri"/>
                <a:cs typeface="Calibri"/>
              </a:rPr>
              <a:t>Google </a:t>
            </a:r>
            <a:r>
              <a:rPr sz="2400" spc="-20" dirty="0">
                <a:latin typeface="Calibri"/>
                <a:cs typeface="Calibri"/>
              </a:rPr>
              <a:t>safe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6490" y="4963159"/>
            <a:ext cx="535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665" y="22859"/>
            <a:ext cx="7622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0180" algn="l"/>
                <a:tab pos="6099810" algn="l"/>
              </a:tabLst>
            </a:pPr>
            <a:r>
              <a:rPr sz="4400" b="0" spc="5" dirty="0">
                <a:latin typeface="Calibri"/>
                <a:cs typeface="Calibri"/>
              </a:rPr>
              <a:t>D</a:t>
            </a:r>
            <a:r>
              <a:rPr sz="4400" b="0" spc="-40" dirty="0">
                <a:latin typeface="Calibri"/>
                <a:cs typeface="Calibri"/>
              </a:rPr>
              <a:t>a</a:t>
            </a:r>
            <a:r>
              <a:rPr sz="4400" b="0" spc="-55" dirty="0">
                <a:latin typeface="Calibri"/>
                <a:cs typeface="Calibri"/>
              </a:rPr>
              <a:t>t</a:t>
            </a:r>
            <a:r>
              <a:rPr sz="4400" b="0" dirty="0">
                <a:latin typeface="Calibri"/>
                <a:cs typeface="Calibri"/>
              </a:rPr>
              <a:t>a</a:t>
            </a:r>
            <a:r>
              <a:rPr sz="4400" b="0" spc="10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th</a:t>
            </a:r>
            <a:r>
              <a:rPr sz="4400" b="0" spc="-40" dirty="0">
                <a:latin typeface="Calibri"/>
                <a:cs typeface="Calibri"/>
              </a:rPr>
              <a:t>e</a:t>
            </a:r>
            <a:r>
              <a:rPr sz="4400" b="0" spc="-10" dirty="0">
                <a:latin typeface="Calibri"/>
                <a:cs typeface="Calibri"/>
              </a:rPr>
              <a:t>f</a:t>
            </a:r>
            <a:r>
              <a:rPr sz="4400" b="0" dirty="0">
                <a:latin typeface="Calibri"/>
                <a:cs typeface="Calibri"/>
              </a:rPr>
              <a:t>t:	wh</a:t>
            </a:r>
            <a:r>
              <a:rPr sz="4400" b="0" spc="-40" dirty="0">
                <a:latin typeface="Calibri"/>
                <a:cs typeface="Calibri"/>
              </a:rPr>
              <a:t>a</a:t>
            </a:r>
            <a:r>
              <a:rPr sz="4400" b="0" dirty="0">
                <a:latin typeface="Calibri"/>
                <a:cs typeface="Calibri"/>
              </a:rPr>
              <a:t>t</a:t>
            </a:r>
            <a:r>
              <a:rPr sz="4400" b="0" spc="5" dirty="0">
                <a:latin typeface="Calibri"/>
                <a:cs typeface="Calibri"/>
              </a:rPr>
              <a:t> </a:t>
            </a:r>
            <a:r>
              <a:rPr sz="4400" b="0" dirty="0">
                <a:latin typeface="Calibri"/>
                <a:cs typeface="Calibri"/>
              </a:rPr>
              <a:t>is</a:t>
            </a:r>
            <a:r>
              <a:rPr sz="4400" b="0" spc="5" dirty="0">
                <a:latin typeface="Calibri"/>
                <a:cs typeface="Calibri"/>
              </a:rPr>
              <a:t> </a:t>
            </a:r>
            <a:r>
              <a:rPr sz="4400" b="0" spc="-50" dirty="0">
                <a:latin typeface="Calibri"/>
                <a:cs typeface="Calibri"/>
              </a:rPr>
              <a:t>s</a:t>
            </a:r>
            <a:r>
              <a:rPr sz="4400" b="0" spc="-45" dirty="0">
                <a:latin typeface="Calibri"/>
                <a:cs typeface="Calibri"/>
              </a:rPr>
              <a:t>t</a:t>
            </a:r>
            <a:r>
              <a:rPr sz="4400" b="0" spc="5" dirty="0">
                <a:latin typeface="Calibri"/>
                <a:cs typeface="Calibri"/>
              </a:rPr>
              <a:t>ol</a:t>
            </a:r>
            <a:r>
              <a:rPr sz="4400" b="0" spc="-5" dirty="0">
                <a:latin typeface="Calibri"/>
                <a:cs typeface="Calibri"/>
              </a:rPr>
              <a:t>e</a:t>
            </a:r>
            <a:r>
              <a:rPr sz="4400" b="0" dirty="0">
                <a:latin typeface="Calibri"/>
                <a:cs typeface="Calibri"/>
              </a:rPr>
              <a:t>n	</a:t>
            </a:r>
            <a:r>
              <a:rPr sz="2400" b="0" spc="-5" dirty="0">
                <a:latin typeface="Calibri"/>
                <a:cs typeface="Calibri"/>
              </a:rPr>
              <a:t>(</a:t>
            </a:r>
            <a:r>
              <a:rPr sz="2400" b="0" spc="-10" dirty="0">
                <a:latin typeface="Calibri"/>
                <a:cs typeface="Calibri"/>
              </a:rPr>
              <a:t>2</a:t>
            </a:r>
            <a:r>
              <a:rPr sz="2400" b="0" spc="-5" dirty="0">
                <a:latin typeface="Calibri"/>
                <a:cs typeface="Calibri"/>
              </a:rPr>
              <a:t>012</a:t>
            </a:r>
            <a:r>
              <a:rPr sz="2400" b="0" dirty="0">
                <a:latin typeface="Calibri"/>
                <a:cs typeface="Calibri"/>
              </a:rPr>
              <a:t>-</a:t>
            </a:r>
            <a:r>
              <a:rPr sz="2400" b="0" spc="-5" dirty="0">
                <a:latin typeface="Calibri"/>
                <a:cs typeface="Calibri"/>
              </a:rPr>
              <a:t>2015)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4659" y="1047750"/>
            <a:ext cx="6953940" cy="3260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484" y="4825491"/>
            <a:ext cx="415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Source: </a:t>
            </a:r>
            <a:r>
              <a:rPr sz="1600" spc="-10" dirty="0">
                <a:latin typeface="Calibri"/>
                <a:cs typeface="Calibri"/>
              </a:rPr>
              <a:t>California breach </a:t>
            </a:r>
            <a:r>
              <a:rPr sz="1600" spc="-5" dirty="0">
                <a:latin typeface="Calibri"/>
                <a:cs typeface="Calibri"/>
              </a:rPr>
              <a:t>notification report,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2015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6490" y="4963159"/>
            <a:ext cx="535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3740" y="1444244"/>
            <a:ext cx="233616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marR="5080" indent="-273050">
              <a:lnSpc>
                <a:spcPct val="100800"/>
              </a:lnSpc>
              <a:spcBef>
                <a:spcPts val="75"/>
              </a:spcBef>
            </a:pP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  </a:t>
            </a:r>
            <a:r>
              <a:rPr sz="2400" spc="-5" dirty="0">
                <a:latin typeface="Calibri"/>
                <a:cs typeface="Calibri"/>
              </a:rPr>
              <a:t>loss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8905" y="0"/>
            <a:ext cx="7346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Calibri"/>
                <a:cs typeface="Calibri"/>
              </a:rPr>
              <a:t>How companies </a:t>
            </a:r>
            <a:r>
              <a:rPr sz="4000" b="0" spc="-5" dirty="0">
                <a:latin typeface="Calibri"/>
                <a:cs typeface="Calibri"/>
              </a:rPr>
              <a:t>lose </a:t>
            </a:r>
            <a:r>
              <a:rPr sz="4000" b="0" spc="-15" dirty="0">
                <a:latin typeface="Calibri"/>
                <a:cs typeface="Calibri"/>
              </a:rPr>
              <a:t>customer</a:t>
            </a:r>
            <a:r>
              <a:rPr sz="4000" b="0" spc="-45" dirty="0">
                <a:latin typeface="Calibri"/>
                <a:cs typeface="Calibri"/>
              </a:rPr>
              <a:t> </a:t>
            </a:r>
            <a:r>
              <a:rPr sz="4000" b="0" spc="-30" dirty="0"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874259"/>
            <a:ext cx="2614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Source: PrivacyRights.org,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2020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577" y="3474211"/>
            <a:ext cx="3613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lost/stolen </a:t>
            </a:r>
            <a:r>
              <a:rPr sz="2400" spc="-10" dirty="0">
                <a:latin typeface="Calibri"/>
                <a:cs typeface="Calibri"/>
              </a:rPr>
              <a:t>laptops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3300" y="3187700"/>
            <a:ext cx="2163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malware/hacking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5867" y="2005076"/>
            <a:ext cx="2623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Accidental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disclosure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29056" y="4308624"/>
            <a:ext cx="3543300" cy="46228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01567" y="1344167"/>
            <a:ext cx="3078480" cy="2819400"/>
            <a:chOff x="3401567" y="1344167"/>
            <a:chExt cx="3078480" cy="2819400"/>
          </a:xfrm>
        </p:grpSpPr>
        <p:sp>
          <p:nvSpPr>
            <p:cNvPr id="11" name="object 11"/>
            <p:cNvSpPr/>
            <p:nvPr/>
          </p:nvSpPr>
          <p:spPr>
            <a:xfrm>
              <a:off x="4672583" y="1344167"/>
              <a:ext cx="1770888" cy="1685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1791" y="2197607"/>
              <a:ext cx="2048256" cy="1965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3383" y="2493263"/>
              <a:ext cx="1755648" cy="16703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1567" y="1359407"/>
              <a:ext cx="1807464" cy="20360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5655" y="1344167"/>
              <a:ext cx="1097279" cy="16855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0160" y="1492249"/>
              <a:ext cx="1236345" cy="1270635"/>
            </a:xfrm>
            <a:custGeom>
              <a:avLst/>
              <a:gdLst/>
              <a:ahLst/>
              <a:cxnLst/>
              <a:rect l="l" t="t" r="r" b="b"/>
              <a:pathLst>
                <a:path w="1236345" h="1270635">
                  <a:moveTo>
                    <a:pt x="0" y="0"/>
                  </a:moveTo>
                  <a:lnTo>
                    <a:pt x="0" y="1270293"/>
                  </a:lnTo>
                  <a:lnTo>
                    <a:pt x="1236040" y="977290"/>
                  </a:lnTo>
                  <a:lnTo>
                    <a:pt x="1223861" y="929950"/>
                  </a:lnTo>
                  <a:lnTo>
                    <a:pt x="1209980" y="883419"/>
                  </a:lnTo>
                  <a:lnTo>
                    <a:pt x="1194437" y="837729"/>
                  </a:lnTo>
                  <a:lnTo>
                    <a:pt x="1177269" y="792909"/>
                  </a:lnTo>
                  <a:lnTo>
                    <a:pt x="1158516" y="748991"/>
                  </a:lnTo>
                  <a:lnTo>
                    <a:pt x="1138214" y="706003"/>
                  </a:lnTo>
                  <a:lnTo>
                    <a:pt x="1116404" y="663977"/>
                  </a:lnTo>
                  <a:lnTo>
                    <a:pt x="1093122" y="622942"/>
                  </a:lnTo>
                  <a:lnTo>
                    <a:pt x="1068408" y="582931"/>
                  </a:lnTo>
                  <a:lnTo>
                    <a:pt x="1042300" y="543971"/>
                  </a:lnTo>
                  <a:lnTo>
                    <a:pt x="1014836" y="506095"/>
                  </a:lnTo>
                  <a:lnTo>
                    <a:pt x="986055" y="469332"/>
                  </a:lnTo>
                  <a:lnTo>
                    <a:pt x="955996" y="433713"/>
                  </a:lnTo>
                  <a:lnTo>
                    <a:pt x="924696" y="399269"/>
                  </a:lnTo>
                  <a:lnTo>
                    <a:pt x="892193" y="366028"/>
                  </a:lnTo>
                  <a:lnTo>
                    <a:pt x="858528" y="334023"/>
                  </a:lnTo>
                  <a:lnTo>
                    <a:pt x="823737" y="303282"/>
                  </a:lnTo>
                  <a:lnTo>
                    <a:pt x="787859" y="273838"/>
                  </a:lnTo>
                  <a:lnTo>
                    <a:pt x="750933" y="245719"/>
                  </a:lnTo>
                  <a:lnTo>
                    <a:pt x="712997" y="218957"/>
                  </a:lnTo>
                  <a:lnTo>
                    <a:pt x="674089" y="193581"/>
                  </a:lnTo>
                  <a:lnTo>
                    <a:pt x="634248" y="169623"/>
                  </a:lnTo>
                  <a:lnTo>
                    <a:pt x="593512" y="147111"/>
                  </a:lnTo>
                  <a:lnTo>
                    <a:pt x="551920" y="126078"/>
                  </a:lnTo>
                  <a:lnTo>
                    <a:pt x="509510" y="106553"/>
                  </a:lnTo>
                  <a:lnTo>
                    <a:pt x="466321" y="88566"/>
                  </a:lnTo>
                  <a:lnTo>
                    <a:pt x="422390" y="72149"/>
                  </a:lnTo>
                  <a:lnTo>
                    <a:pt x="377757" y="57330"/>
                  </a:lnTo>
                  <a:lnTo>
                    <a:pt x="332459" y="44141"/>
                  </a:lnTo>
                  <a:lnTo>
                    <a:pt x="286535" y="32612"/>
                  </a:lnTo>
                  <a:lnTo>
                    <a:pt x="240024" y="22774"/>
                  </a:lnTo>
                  <a:lnTo>
                    <a:pt x="192964" y="14656"/>
                  </a:lnTo>
                  <a:lnTo>
                    <a:pt x="145393" y="8289"/>
                  </a:lnTo>
                  <a:lnTo>
                    <a:pt x="97349" y="3704"/>
                  </a:lnTo>
                  <a:lnTo>
                    <a:pt x="48872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02113" y="2469539"/>
              <a:ext cx="1508760" cy="1563370"/>
            </a:xfrm>
            <a:custGeom>
              <a:avLst/>
              <a:gdLst/>
              <a:ahLst/>
              <a:cxnLst/>
              <a:rect l="l" t="t" r="r" b="b"/>
              <a:pathLst>
                <a:path w="1508760" h="1563370">
                  <a:moveTo>
                    <a:pt x="1474087" y="0"/>
                  </a:moveTo>
                  <a:lnTo>
                    <a:pt x="238046" y="293004"/>
                  </a:lnTo>
                  <a:lnTo>
                    <a:pt x="0" y="1540791"/>
                  </a:lnTo>
                  <a:lnTo>
                    <a:pt x="48081" y="1549010"/>
                  </a:lnTo>
                  <a:lnTo>
                    <a:pt x="96362" y="1555369"/>
                  </a:lnTo>
                  <a:lnTo>
                    <a:pt x="144789" y="1559867"/>
                  </a:lnTo>
                  <a:lnTo>
                    <a:pt x="193309" y="1562507"/>
                  </a:lnTo>
                  <a:lnTo>
                    <a:pt x="241868" y="1563289"/>
                  </a:lnTo>
                  <a:lnTo>
                    <a:pt x="290413" y="1562215"/>
                  </a:lnTo>
                  <a:lnTo>
                    <a:pt x="338890" y="1559286"/>
                  </a:lnTo>
                  <a:lnTo>
                    <a:pt x="387246" y="1554503"/>
                  </a:lnTo>
                  <a:lnTo>
                    <a:pt x="435427" y="1547867"/>
                  </a:lnTo>
                  <a:lnTo>
                    <a:pt x="483379" y="1539380"/>
                  </a:lnTo>
                  <a:lnTo>
                    <a:pt x="531050" y="1529042"/>
                  </a:lnTo>
                  <a:lnTo>
                    <a:pt x="578250" y="1516910"/>
                  </a:lnTo>
                  <a:lnTo>
                    <a:pt x="624580" y="1503122"/>
                  </a:lnTo>
                  <a:lnTo>
                    <a:pt x="670016" y="1487717"/>
                  </a:lnTo>
                  <a:lnTo>
                    <a:pt x="714534" y="1470734"/>
                  </a:lnTo>
                  <a:lnTo>
                    <a:pt x="758110" y="1452213"/>
                  </a:lnTo>
                  <a:lnTo>
                    <a:pt x="800718" y="1432194"/>
                  </a:lnTo>
                  <a:lnTo>
                    <a:pt x="842334" y="1410716"/>
                  </a:lnTo>
                  <a:lnTo>
                    <a:pt x="882934" y="1387819"/>
                  </a:lnTo>
                  <a:lnTo>
                    <a:pt x="922494" y="1363542"/>
                  </a:lnTo>
                  <a:lnTo>
                    <a:pt x="960989" y="1337926"/>
                  </a:lnTo>
                  <a:lnTo>
                    <a:pt x="998395" y="1311009"/>
                  </a:lnTo>
                  <a:lnTo>
                    <a:pt x="1034686" y="1282831"/>
                  </a:lnTo>
                  <a:lnTo>
                    <a:pt x="1069840" y="1253432"/>
                  </a:lnTo>
                  <a:lnTo>
                    <a:pt x="1103831" y="1222851"/>
                  </a:lnTo>
                  <a:lnTo>
                    <a:pt x="1136636" y="1191128"/>
                  </a:lnTo>
                  <a:lnTo>
                    <a:pt x="1168228" y="1158303"/>
                  </a:lnTo>
                  <a:lnTo>
                    <a:pt x="1198585" y="1124416"/>
                  </a:lnTo>
                  <a:lnTo>
                    <a:pt x="1227682" y="1089505"/>
                  </a:lnTo>
                  <a:lnTo>
                    <a:pt x="1255494" y="1053610"/>
                  </a:lnTo>
                  <a:lnTo>
                    <a:pt x="1281997" y="1016771"/>
                  </a:lnTo>
                  <a:lnTo>
                    <a:pt x="1307166" y="979028"/>
                  </a:lnTo>
                  <a:lnTo>
                    <a:pt x="1330978" y="940420"/>
                  </a:lnTo>
                  <a:lnTo>
                    <a:pt x="1353407" y="900987"/>
                  </a:lnTo>
                  <a:lnTo>
                    <a:pt x="1374429" y="860768"/>
                  </a:lnTo>
                  <a:lnTo>
                    <a:pt x="1394021" y="819803"/>
                  </a:lnTo>
                  <a:lnTo>
                    <a:pt x="1412156" y="778132"/>
                  </a:lnTo>
                  <a:lnTo>
                    <a:pt x="1428812" y="735794"/>
                  </a:lnTo>
                  <a:lnTo>
                    <a:pt x="1443963" y="692828"/>
                  </a:lnTo>
                  <a:lnTo>
                    <a:pt x="1457585" y="649275"/>
                  </a:lnTo>
                  <a:lnTo>
                    <a:pt x="1469654" y="605174"/>
                  </a:lnTo>
                  <a:lnTo>
                    <a:pt x="1480145" y="560564"/>
                  </a:lnTo>
                  <a:lnTo>
                    <a:pt x="1489034" y="515485"/>
                  </a:lnTo>
                  <a:lnTo>
                    <a:pt x="1496296" y="469978"/>
                  </a:lnTo>
                  <a:lnTo>
                    <a:pt x="1501908" y="424080"/>
                  </a:lnTo>
                  <a:lnTo>
                    <a:pt x="1505844" y="377832"/>
                  </a:lnTo>
                  <a:lnTo>
                    <a:pt x="1508080" y="331274"/>
                  </a:lnTo>
                  <a:lnTo>
                    <a:pt x="1508592" y="284445"/>
                  </a:lnTo>
                  <a:lnTo>
                    <a:pt x="1507355" y="237385"/>
                  </a:lnTo>
                  <a:lnTo>
                    <a:pt x="1504346" y="190133"/>
                  </a:lnTo>
                  <a:lnTo>
                    <a:pt x="1499538" y="142729"/>
                  </a:lnTo>
                  <a:lnTo>
                    <a:pt x="1492909" y="95212"/>
                  </a:lnTo>
                  <a:lnTo>
                    <a:pt x="1484434" y="47622"/>
                  </a:lnTo>
                  <a:lnTo>
                    <a:pt x="147408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22518" y="2762543"/>
              <a:ext cx="1217930" cy="1248410"/>
            </a:xfrm>
            <a:custGeom>
              <a:avLst/>
              <a:gdLst/>
              <a:ahLst/>
              <a:cxnLst/>
              <a:rect l="l" t="t" r="r" b="b"/>
              <a:pathLst>
                <a:path w="1217929" h="1248410">
                  <a:moveTo>
                    <a:pt x="1217641" y="0"/>
                  </a:moveTo>
                  <a:lnTo>
                    <a:pt x="0" y="361929"/>
                  </a:lnTo>
                  <a:lnTo>
                    <a:pt x="14854" y="408605"/>
                  </a:lnTo>
                  <a:lnTo>
                    <a:pt x="31402" y="454437"/>
                  </a:lnTo>
                  <a:lnTo>
                    <a:pt x="49604" y="499391"/>
                  </a:lnTo>
                  <a:lnTo>
                    <a:pt x="69423" y="543433"/>
                  </a:lnTo>
                  <a:lnTo>
                    <a:pt x="90822" y="586528"/>
                  </a:lnTo>
                  <a:lnTo>
                    <a:pt x="113761" y="628643"/>
                  </a:lnTo>
                  <a:lnTo>
                    <a:pt x="138204" y="669742"/>
                  </a:lnTo>
                  <a:lnTo>
                    <a:pt x="164112" y="709792"/>
                  </a:lnTo>
                  <a:lnTo>
                    <a:pt x="191448" y="748759"/>
                  </a:lnTo>
                  <a:lnTo>
                    <a:pt x="220173" y="786608"/>
                  </a:lnTo>
                  <a:lnTo>
                    <a:pt x="250250" y="823305"/>
                  </a:lnTo>
                  <a:lnTo>
                    <a:pt x="281641" y="858815"/>
                  </a:lnTo>
                  <a:lnTo>
                    <a:pt x="314307" y="893105"/>
                  </a:lnTo>
                  <a:lnTo>
                    <a:pt x="348212" y="926140"/>
                  </a:lnTo>
                  <a:lnTo>
                    <a:pt x="383317" y="957886"/>
                  </a:lnTo>
                  <a:lnTo>
                    <a:pt x="419585" y="988308"/>
                  </a:lnTo>
                  <a:lnTo>
                    <a:pt x="456976" y="1017373"/>
                  </a:lnTo>
                  <a:lnTo>
                    <a:pt x="495455" y="1045046"/>
                  </a:lnTo>
                  <a:lnTo>
                    <a:pt x="534982" y="1071293"/>
                  </a:lnTo>
                  <a:lnTo>
                    <a:pt x="575519" y="1096080"/>
                  </a:lnTo>
                  <a:lnTo>
                    <a:pt x="617030" y="1119371"/>
                  </a:lnTo>
                  <a:lnTo>
                    <a:pt x="659476" y="1141134"/>
                  </a:lnTo>
                  <a:lnTo>
                    <a:pt x="702818" y="1161334"/>
                  </a:lnTo>
                  <a:lnTo>
                    <a:pt x="747020" y="1179936"/>
                  </a:lnTo>
                  <a:lnTo>
                    <a:pt x="792044" y="1196907"/>
                  </a:lnTo>
                  <a:lnTo>
                    <a:pt x="837850" y="1212211"/>
                  </a:lnTo>
                  <a:lnTo>
                    <a:pt x="884403" y="1225816"/>
                  </a:lnTo>
                  <a:lnTo>
                    <a:pt x="931663" y="1237686"/>
                  </a:lnTo>
                  <a:lnTo>
                    <a:pt x="979592" y="1247787"/>
                  </a:lnTo>
                  <a:lnTo>
                    <a:pt x="1217641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69754" y="1628735"/>
              <a:ext cx="1270635" cy="1496060"/>
            </a:xfrm>
            <a:custGeom>
              <a:avLst/>
              <a:gdLst/>
              <a:ahLst/>
              <a:cxnLst/>
              <a:rect l="l" t="t" r="r" b="b"/>
              <a:pathLst>
                <a:path w="1270635" h="1496060">
                  <a:moveTo>
                    <a:pt x="697583" y="0"/>
                  </a:moveTo>
                  <a:lnTo>
                    <a:pt x="654870" y="22597"/>
                  </a:lnTo>
                  <a:lnTo>
                    <a:pt x="613325" y="46617"/>
                  </a:lnTo>
                  <a:lnTo>
                    <a:pt x="572968" y="72017"/>
                  </a:lnTo>
                  <a:lnTo>
                    <a:pt x="533817" y="98753"/>
                  </a:lnTo>
                  <a:lnTo>
                    <a:pt x="495890" y="126783"/>
                  </a:lnTo>
                  <a:lnTo>
                    <a:pt x="459207" y="156064"/>
                  </a:lnTo>
                  <a:lnTo>
                    <a:pt x="423785" y="186552"/>
                  </a:lnTo>
                  <a:lnTo>
                    <a:pt x="389644" y="218204"/>
                  </a:lnTo>
                  <a:lnTo>
                    <a:pt x="356801" y="250977"/>
                  </a:lnTo>
                  <a:lnTo>
                    <a:pt x="325276" y="284829"/>
                  </a:lnTo>
                  <a:lnTo>
                    <a:pt x="295087" y="319716"/>
                  </a:lnTo>
                  <a:lnTo>
                    <a:pt x="266253" y="355596"/>
                  </a:lnTo>
                  <a:lnTo>
                    <a:pt x="238791" y="392424"/>
                  </a:lnTo>
                  <a:lnTo>
                    <a:pt x="212721" y="430159"/>
                  </a:lnTo>
                  <a:lnTo>
                    <a:pt x="188061" y="468757"/>
                  </a:lnTo>
                  <a:lnTo>
                    <a:pt x="164830" y="508175"/>
                  </a:lnTo>
                  <a:lnTo>
                    <a:pt x="143046" y="548370"/>
                  </a:lnTo>
                  <a:lnTo>
                    <a:pt x="122728" y="589299"/>
                  </a:lnTo>
                  <a:lnTo>
                    <a:pt x="103894" y="630919"/>
                  </a:lnTo>
                  <a:lnTo>
                    <a:pt x="86564" y="673187"/>
                  </a:lnTo>
                  <a:lnTo>
                    <a:pt x="70754" y="716059"/>
                  </a:lnTo>
                  <a:lnTo>
                    <a:pt x="56485" y="759494"/>
                  </a:lnTo>
                  <a:lnTo>
                    <a:pt x="43775" y="803447"/>
                  </a:lnTo>
                  <a:lnTo>
                    <a:pt x="32641" y="847877"/>
                  </a:lnTo>
                  <a:lnTo>
                    <a:pt x="23103" y="892738"/>
                  </a:lnTo>
                  <a:lnTo>
                    <a:pt x="15180" y="937990"/>
                  </a:lnTo>
                  <a:lnTo>
                    <a:pt x="8889" y="983588"/>
                  </a:lnTo>
                  <a:lnTo>
                    <a:pt x="4250" y="1029490"/>
                  </a:lnTo>
                  <a:lnTo>
                    <a:pt x="1280" y="1075652"/>
                  </a:lnTo>
                  <a:lnTo>
                    <a:pt x="0" y="1122032"/>
                  </a:lnTo>
                  <a:lnTo>
                    <a:pt x="426" y="1168586"/>
                  </a:lnTo>
                  <a:lnTo>
                    <a:pt x="2577" y="1215272"/>
                  </a:lnTo>
                  <a:lnTo>
                    <a:pt x="6473" y="1262046"/>
                  </a:lnTo>
                  <a:lnTo>
                    <a:pt x="12132" y="1308866"/>
                  </a:lnTo>
                  <a:lnTo>
                    <a:pt x="19571" y="1355688"/>
                  </a:lnTo>
                  <a:lnTo>
                    <a:pt x="28811" y="1402469"/>
                  </a:lnTo>
                  <a:lnTo>
                    <a:pt x="39869" y="1449166"/>
                  </a:lnTo>
                  <a:lnTo>
                    <a:pt x="52764" y="1495737"/>
                  </a:lnTo>
                  <a:lnTo>
                    <a:pt x="1270405" y="1133807"/>
                  </a:lnTo>
                  <a:lnTo>
                    <a:pt x="697583" y="0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67336" y="1492251"/>
              <a:ext cx="573405" cy="1270635"/>
            </a:xfrm>
            <a:custGeom>
              <a:avLst/>
              <a:gdLst/>
              <a:ahLst/>
              <a:cxnLst/>
              <a:rect l="l" t="t" r="r" b="b"/>
              <a:pathLst>
                <a:path w="573404" h="1270635">
                  <a:moveTo>
                    <a:pt x="572822" y="0"/>
                  </a:moveTo>
                  <a:lnTo>
                    <a:pt x="523140" y="971"/>
                  </a:lnTo>
                  <a:lnTo>
                    <a:pt x="473629" y="3878"/>
                  </a:lnTo>
                  <a:lnTo>
                    <a:pt x="424344" y="8706"/>
                  </a:lnTo>
                  <a:lnTo>
                    <a:pt x="375340" y="15444"/>
                  </a:lnTo>
                  <a:lnTo>
                    <a:pt x="326671" y="24077"/>
                  </a:lnTo>
                  <a:lnTo>
                    <a:pt x="278393" y="34592"/>
                  </a:lnTo>
                  <a:lnTo>
                    <a:pt x="230560" y="46977"/>
                  </a:lnTo>
                  <a:lnTo>
                    <a:pt x="183228" y="61218"/>
                  </a:lnTo>
                  <a:lnTo>
                    <a:pt x="136450" y="77303"/>
                  </a:lnTo>
                  <a:lnTo>
                    <a:pt x="90283" y="95217"/>
                  </a:lnTo>
                  <a:lnTo>
                    <a:pt x="44781" y="114949"/>
                  </a:lnTo>
                  <a:lnTo>
                    <a:pt x="0" y="136485"/>
                  </a:lnTo>
                  <a:lnTo>
                    <a:pt x="572823" y="1270292"/>
                  </a:lnTo>
                  <a:lnTo>
                    <a:pt x="572822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23688" y="2115311"/>
              <a:ext cx="475488" cy="3505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48828" y="2142205"/>
              <a:ext cx="370521" cy="2442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48828" y="2142205"/>
            <a:ext cx="370840" cy="2444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1300" b="1" spc="15" dirty="0">
                <a:solidFill>
                  <a:srgbClr val="FFFFFF"/>
                </a:solidFill>
                <a:latin typeface="Calibri"/>
                <a:cs typeface="Calibri"/>
              </a:rPr>
              <a:t>21%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87696" y="3054095"/>
            <a:ext cx="475615" cy="347980"/>
            <a:chOff x="5187696" y="3054095"/>
            <a:chExt cx="475615" cy="347980"/>
          </a:xfrm>
        </p:grpSpPr>
        <p:sp>
          <p:nvSpPr>
            <p:cNvPr id="25" name="object 25"/>
            <p:cNvSpPr/>
            <p:nvPr/>
          </p:nvSpPr>
          <p:spPr>
            <a:xfrm>
              <a:off x="5187696" y="3054095"/>
              <a:ext cx="475488" cy="3474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13840" y="3079503"/>
              <a:ext cx="370521" cy="2442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13840" y="3079503"/>
            <a:ext cx="370840" cy="2444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5"/>
              </a:spcBef>
            </a:pPr>
            <a:r>
              <a:rPr sz="1300" b="1" spc="15" dirty="0">
                <a:solidFill>
                  <a:srgbClr val="FFFFFF"/>
                </a:solidFill>
                <a:latin typeface="Calibri"/>
                <a:cs typeface="Calibri"/>
              </a:rPr>
              <a:t>32%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303776" y="3087623"/>
            <a:ext cx="475615" cy="347980"/>
            <a:chOff x="4303776" y="3087623"/>
            <a:chExt cx="475615" cy="347980"/>
          </a:xfrm>
        </p:grpSpPr>
        <p:sp>
          <p:nvSpPr>
            <p:cNvPr id="29" name="object 29"/>
            <p:cNvSpPr/>
            <p:nvPr/>
          </p:nvSpPr>
          <p:spPr>
            <a:xfrm>
              <a:off x="4303776" y="3087623"/>
              <a:ext cx="475488" cy="3474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8889" y="3111520"/>
              <a:ext cx="370521" cy="2442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28888" y="3111520"/>
            <a:ext cx="370840" cy="2444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300" b="1" spc="15" dirty="0">
                <a:solidFill>
                  <a:srgbClr val="FFFFFF"/>
                </a:solidFill>
                <a:latin typeface="Calibri"/>
                <a:cs typeface="Calibri"/>
              </a:rPr>
              <a:t>17%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45279" y="2362200"/>
            <a:ext cx="475615" cy="350520"/>
            <a:chOff x="4145279" y="2362200"/>
            <a:chExt cx="475615" cy="350520"/>
          </a:xfrm>
        </p:grpSpPr>
        <p:sp>
          <p:nvSpPr>
            <p:cNvPr id="33" name="object 33"/>
            <p:cNvSpPr/>
            <p:nvPr/>
          </p:nvSpPr>
          <p:spPr>
            <a:xfrm>
              <a:off x="4145279" y="2362200"/>
              <a:ext cx="475488" cy="3505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1645" y="2388989"/>
              <a:ext cx="370521" cy="2442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71645" y="2388989"/>
            <a:ext cx="370840" cy="2444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1300" b="1" spc="15" dirty="0">
                <a:solidFill>
                  <a:srgbClr val="FFFFFF"/>
                </a:solidFill>
                <a:latin typeface="Calibri"/>
                <a:cs typeface="Calibri"/>
              </a:rPr>
              <a:t>22%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623815" y="1996439"/>
            <a:ext cx="390525" cy="350520"/>
            <a:chOff x="4623815" y="1996439"/>
            <a:chExt cx="390525" cy="350520"/>
          </a:xfrm>
        </p:grpSpPr>
        <p:sp>
          <p:nvSpPr>
            <p:cNvPr id="37" name="object 37"/>
            <p:cNvSpPr/>
            <p:nvPr/>
          </p:nvSpPr>
          <p:spPr>
            <a:xfrm>
              <a:off x="4623815" y="1996439"/>
              <a:ext cx="390143" cy="3505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50484" y="2022582"/>
              <a:ext cx="284923" cy="24422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650484" y="2022582"/>
            <a:ext cx="285115" cy="2444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1300" b="1" spc="15" dirty="0">
                <a:solidFill>
                  <a:srgbClr val="FFFFFF"/>
                </a:solidFill>
                <a:latin typeface="Calibri"/>
                <a:cs typeface="Calibri"/>
              </a:rPr>
              <a:t>8%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96516" y="899330"/>
            <a:ext cx="2843530" cy="462280"/>
          </a:xfrm>
          <a:custGeom>
            <a:avLst/>
            <a:gdLst/>
            <a:ahLst/>
            <a:cxnLst/>
            <a:rect l="l" t="t" r="r" b="b"/>
            <a:pathLst>
              <a:path w="2843529" h="462280">
                <a:moveTo>
                  <a:pt x="2843470" y="0"/>
                </a:moveTo>
                <a:lnTo>
                  <a:pt x="0" y="0"/>
                </a:lnTo>
                <a:lnTo>
                  <a:pt x="0" y="461665"/>
                </a:lnTo>
                <a:lnTo>
                  <a:pt x="2843470" y="461665"/>
                </a:lnTo>
                <a:lnTo>
                  <a:pt x="28434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75256" y="907795"/>
            <a:ext cx="265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insider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misuse/attack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38440" y="1265242"/>
            <a:ext cx="174714" cy="23004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190" y="4981329"/>
            <a:ext cx="5099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52366" y="4806950"/>
            <a:ext cx="787400" cy="330200"/>
            <a:chOff x="8352366" y="4806950"/>
            <a:chExt cx="787400" cy="330200"/>
          </a:xfrm>
        </p:grpSpPr>
        <p:sp>
          <p:nvSpPr>
            <p:cNvPr id="4" name="object 4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38600" y="1809750"/>
            <a:ext cx="41922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Marketplace</a:t>
            </a:r>
            <a:r>
              <a:rPr sz="4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404040"/>
                </a:solidFill>
                <a:latin typeface="Calibri"/>
                <a:cs typeface="Calibri"/>
              </a:rPr>
              <a:t>for  </a:t>
            </a:r>
            <a:r>
              <a:rPr sz="4000" spc="-20" dirty="0">
                <a:solidFill>
                  <a:srgbClr val="404040"/>
                </a:solidFill>
                <a:latin typeface="Calibri"/>
                <a:cs typeface="Calibri"/>
              </a:rPr>
              <a:t>Vulnerabilities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0445" y="5434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268296"/>
            <a:ext cx="3162944" cy="2928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6490" y="4963159"/>
            <a:ext cx="535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767" y="22859"/>
            <a:ext cx="7015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"/>
                <a:cs typeface="Calibri"/>
              </a:rPr>
              <a:t>Marketplace </a:t>
            </a:r>
            <a:r>
              <a:rPr sz="4400" b="0" spc="-35" dirty="0">
                <a:latin typeface="Calibri"/>
                <a:cs typeface="Calibri"/>
              </a:rPr>
              <a:t>for</a:t>
            </a:r>
            <a:r>
              <a:rPr sz="4400" b="0" spc="-45" dirty="0">
                <a:latin typeface="Calibri"/>
                <a:cs typeface="Calibri"/>
              </a:rPr>
              <a:t> </a:t>
            </a:r>
            <a:r>
              <a:rPr sz="4400" b="0" spc="-15" dirty="0">
                <a:latin typeface="Calibri"/>
                <a:cs typeface="Calibri"/>
              </a:rPr>
              <a:t>Vulnerabilities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397000" algn="l"/>
                <a:tab pos="4185285" algn="l"/>
              </a:tabLst>
            </a:pPr>
            <a:r>
              <a:rPr b="1" spc="-5" dirty="0">
                <a:latin typeface="Calibri"/>
                <a:cs typeface="Calibri"/>
              </a:rPr>
              <a:t>Option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1</a:t>
            </a:r>
            <a:r>
              <a:rPr spc="-5" dirty="0"/>
              <a:t>:	</a:t>
            </a:r>
            <a:r>
              <a:rPr dirty="0"/>
              <a:t>bug</a:t>
            </a:r>
            <a:r>
              <a:rPr spc="-5" dirty="0"/>
              <a:t> </a:t>
            </a:r>
            <a:r>
              <a:rPr spc="-10" dirty="0"/>
              <a:t>bounty</a:t>
            </a:r>
            <a:r>
              <a:rPr spc="5" dirty="0"/>
              <a:t> </a:t>
            </a:r>
            <a:r>
              <a:rPr spc="-15" dirty="0"/>
              <a:t>programs	</a:t>
            </a:r>
            <a:r>
              <a:rPr sz="1800" spc="-10" dirty="0"/>
              <a:t>(many)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54965" algn="l"/>
                <a:tab pos="355600" algn="l"/>
                <a:tab pos="5272405" algn="l"/>
              </a:tabLst>
            </a:pPr>
            <a:r>
              <a:rPr spc="-5" dirty="0"/>
              <a:t>Google </a:t>
            </a:r>
            <a:r>
              <a:rPr spc="-10" dirty="0"/>
              <a:t>Vulnerability</a:t>
            </a:r>
            <a:r>
              <a:rPr spc="10" dirty="0"/>
              <a:t> </a:t>
            </a:r>
            <a:r>
              <a:rPr spc="-25" dirty="0"/>
              <a:t>Reward</a:t>
            </a:r>
            <a:r>
              <a:rPr spc="5" dirty="0"/>
              <a:t> </a:t>
            </a:r>
            <a:r>
              <a:rPr spc="-15" dirty="0"/>
              <a:t>Program:	</a:t>
            </a:r>
            <a:r>
              <a:rPr dirty="0"/>
              <a:t>up </a:t>
            </a:r>
            <a:r>
              <a:rPr spc="-15" dirty="0"/>
              <a:t>to</a:t>
            </a:r>
            <a:r>
              <a:rPr spc="-100" dirty="0"/>
              <a:t> </a:t>
            </a:r>
            <a:r>
              <a:rPr spc="-5" dirty="0"/>
              <a:t>$31,337</a:t>
            </a: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  <a:tab pos="3907154" algn="l"/>
              </a:tabLst>
            </a:pPr>
            <a:r>
              <a:rPr spc="-10" dirty="0"/>
              <a:t>Microsoft</a:t>
            </a:r>
            <a:r>
              <a:rPr dirty="0"/>
              <a:t> </a:t>
            </a:r>
            <a:r>
              <a:rPr spc="-10" dirty="0"/>
              <a:t>Bounty</a:t>
            </a:r>
            <a:r>
              <a:rPr spc="5" dirty="0"/>
              <a:t> </a:t>
            </a:r>
            <a:r>
              <a:rPr spc="-15" dirty="0"/>
              <a:t>Program:	</a:t>
            </a:r>
            <a:r>
              <a:rPr dirty="0"/>
              <a:t>up </a:t>
            </a:r>
            <a:r>
              <a:rPr spc="-15" dirty="0"/>
              <a:t>to</a:t>
            </a:r>
            <a:r>
              <a:rPr spc="-110" dirty="0"/>
              <a:t> </a:t>
            </a:r>
            <a:r>
              <a:rPr spc="-5" dirty="0"/>
              <a:t>$100K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  <a:tab pos="3902710" algn="l"/>
              </a:tabLst>
            </a:pPr>
            <a:r>
              <a:rPr spc="-5" dirty="0"/>
              <a:t>Apple Bug</a:t>
            </a:r>
            <a:r>
              <a:rPr spc="15" dirty="0"/>
              <a:t> </a:t>
            </a:r>
            <a:r>
              <a:rPr spc="-10" dirty="0"/>
              <a:t>Bounty</a:t>
            </a:r>
            <a:r>
              <a:rPr spc="10" dirty="0"/>
              <a:t> </a:t>
            </a:r>
            <a:r>
              <a:rPr spc="-15" dirty="0"/>
              <a:t>program:	</a:t>
            </a:r>
            <a:r>
              <a:rPr dirty="0"/>
              <a:t>up </a:t>
            </a:r>
            <a:r>
              <a:rPr spc="-15" dirty="0"/>
              <a:t>to</a:t>
            </a:r>
            <a:r>
              <a:rPr spc="-110" dirty="0"/>
              <a:t> </a:t>
            </a:r>
            <a:r>
              <a:rPr spc="-5" dirty="0"/>
              <a:t>$200K</a:t>
            </a: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54965" algn="l"/>
                <a:tab pos="355600" algn="l"/>
                <a:tab pos="4225925" algn="l"/>
              </a:tabLst>
            </a:pPr>
            <a:r>
              <a:rPr spc="-20" dirty="0"/>
              <a:t>Stanford </a:t>
            </a:r>
            <a:r>
              <a:rPr dirty="0"/>
              <a:t>bug</a:t>
            </a:r>
            <a:r>
              <a:rPr spc="20" dirty="0"/>
              <a:t> </a:t>
            </a:r>
            <a:r>
              <a:rPr spc="-10" dirty="0"/>
              <a:t>bounty</a:t>
            </a:r>
            <a:r>
              <a:rPr spc="5" dirty="0"/>
              <a:t> </a:t>
            </a:r>
            <a:r>
              <a:rPr spc="-15" dirty="0"/>
              <a:t>program:	</a:t>
            </a:r>
            <a:r>
              <a:rPr dirty="0"/>
              <a:t>up </a:t>
            </a:r>
            <a:r>
              <a:rPr spc="-15" dirty="0"/>
              <a:t>to</a:t>
            </a:r>
            <a:r>
              <a:rPr spc="-110" dirty="0"/>
              <a:t> </a:t>
            </a:r>
            <a:r>
              <a:rPr spc="-5" dirty="0"/>
              <a:t>$1K</a:t>
            </a: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  <a:tab pos="3481704" algn="l"/>
              </a:tabLst>
            </a:pPr>
            <a:r>
              <a:rPr spc="-5" dirty="0"/>
              <a:t>Pwn2Own</a:t>
            </a:r>
            <a:r>
              <a:rPr spc="10" dirty="0"/>
              <a:t> </a:t>
            </a:r>
            <a:r>
              <a:rPr spc="-10" dirty="0"/>
              <a:t>competition:	</a:t>
            </a:r>
            <a:r>
              <a:rPr spc="-5" dirty="0"/>
              <a:t>$15K</a:t>
            </a: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b="1" spc="-5" dirty="0">
                <a:latin typeface="Calibri"/>
                <a:cs typeface="Calibri"/>
              </a:rPr>
              <a:t>Option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2</a:t>
            </a:r>
            <a:r>
              <a:rPr spc="-5" dirty="0"/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3974084"/>
            <a:ext cx="6653530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  <a:tab pos="1758314" algn="l"/>
                <a:tab pos="4362450" algn="l"/>
              </a:tabLst>
            </a:pPr>
            <a:r>
              <a:rPr sz="2400" spc="-10" dirty="0">
                <a:latin typeface="Calibri"/>
                <a:cs typeface="Calibri"/>
              </a:rPr>
              <a:t>Zerodium:	</a:t>
            </a:r>
            <a:r>
              <a:rPr sz="2400" dirty="0">
                <a:latin typeface="Calibri"/>
                <a:cs typeface="Calibri"/>
              </a:rPr>
              <a:t>up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$2M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iOS,	$2.5M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Android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…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6737" y="4103116"/>
            <a:ext cx="561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(2019)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190" y="4981329"/>
            <a:ext cx="1841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latin typeface="Calibri"/>
                <a:cs typeface="Calibri"/>
              </a:rPr>
              <a:t>D</a:t>
            </a:r>
            <a:r>
              <a:rPr sz="900" spc="-10" dirty="0">
                <a:latin typeface="Calibri"/>
                <a:cs typeface="Calibri"/>
              </a:rPr>
              <a:t>a</a:t>
            </a:r>
            <a:r>
              <a:rPr sz="900" dirty="0"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16022" y="4963159"/>
            <a:ext cx="325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B</a:t>
            </a:r>
            <a:r>
              <a:rPr sz="900" dirty="0">
                <a:latin typeface="Calibri"/>
                <a:cs typeface="Calibri"/>
              </a:rPr>
              <a:t>oneh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90500" y="759711"/>
            <a:ext cx="5323205" cy="4370070"/>
            <a:chOff x="3390500" y="759711"/>
            <a:chExt cx="5323205" cy="4370070"/>
          </a:xfrm>
        </p:grpSpPr>
        <p:sp>
          <p:nvSpPr>
            <p:cNvPr id="5" name="object 5"/>
            <p:cNvSpPr/>
            <p:nvPr/>
          </p:nvSpPr>
          <p:spPr>
            <a:xfrm>
              <a:off x="3390500" y="819150"/>
              <a:ext cx="5240957" cy="431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7884" y="788286"/>
              <a:ext cx="777240" cy="775970"/>
            </a:xfrm>
            <a:custGeom>
              <a:avLst/>
              <a:gdLst/>
              <a:ahLst/>
              <a:cxnLst/>
              <a:rect l="l" t="t" r="r" b="b"/>
              <a:pathLst>
                <a:path w="777240" h="775969">
                  <a:moveTo>
                    <a:pt x="0" y="387725"/>
                  </a:moveTo>
                  <a:lnTo>
                    <a:pt x="3027" y="339090"/>
                  </a:lnTo>
                  <a:lnTo>
                    <a:pt x="11868" y="292257"/>
                  </a:lnTo>
                  <a:lnTo>
                    <a:pt x="26158" y="247590"/>
                  </a:lnTo>
                  <a:lnTo>
                    <a:pt x="45532" y="205453"/>
                  </a:lnTo>
                  <a:lnTo>
                    <a:pt x="69627" y="166209"/>
                  </a:lnTo>
                  <a:lnTo>
                    <a:pt x="98078" y="130221"/>
                  </a:lnTo>
                  <a:lnTo>
                    <a:pt x="130521" y="97853"/>
                  </a:lnTo>
                  <a:lnTo>
                    <a:pt x="166593" y="69467"/>
                  </a:lnTo>
                  <a:lnTo>
                    <a:pt x="205927" y="45428"/>
                  </a:lnTo>
                  <a:lnTo>
                    <a:pt x="248162" y="26098"/>
                  </a:lnTo>
                  <a:lnTo>
                    <a:pt x="292931" y="11841"/>
                  </a:lnTo>
                  <a:lnTo>
                    <a:pt x="339872" y="3020"/>
                  </a:lnTo>
                  <a:lnTo>
                    <a:pt x="388620" y="0"/>
                  </a:lnTo>
                  <a:lnTo>
                    <a:pt x="437367" y="3020"/>
                  </a:lnTo>
                  <a:lnTo>
                    <a:pt x="484308" y="11841"/>
                  </a:lnTo>
                  <a:lnTo>
                    <a:pt x="529077" y="26098"/>
                  </a:lnTo>
                  <a:lnTo>
                    <a:pt x="571312" y="45428"/>
                  </a:lnTo>
                  <a:lnTo>
                    <a:pt x="610646" y="69467"/>
                  </a:lnTo>
                  <a:lnTo>
                    <a:pt x="646718" y="97853"/>
                  </a:lnTo>
                  <a:lnTo>
                    <a:pt x="679161" y="130221"/>
                  </a:lnTo>
                  <a:lnTo>
                    <a:pt x="707612" y="166209"/>
                  </a:lnTo>
                  <a:lnTo>
                    <a:pt x="731707" y="205453"/>
                  </a:lnTo>
                  <a:lnTo>
                    <a:pt x="751081" y="247590"/>
                  </a:lnTo>
                  <a:lnTo>
                    <a:pt x="765371" y="292257"/>
                  </a:lnTo>
                  <a:lnTo>
                    <a:pt x="774212" y="339090"/>
                  </a:lnTo>
                  <a:lnTo>
                    <a:pt x="777240" y="387725"/>
                  </a:lnTo>
                  <a:lnTo>
                    <a:pt x="774212" y="436360"/>
                  </a:lnTo>
                  <a:lnTo>
                    <a:pt x="765371" y="483193"/>
                  </a:lnTo>
                  <a:lnTo>
                    <a:pt x="751081" y="527860"/>
                  </a:lnTo>
                  <a:lnTo>
                    <a:pt x="731707" y="569997"/>
                  </a:lnTo>
                  <a:lnTo>
                    <a:pt x="707612" y="609241"/>
                  </a:lnTo>
                  <a:lnTo>
                    <a:pt x="679161" y="645229"/>
                  </a:lnTo>
                  <a:lnTo>
                    <a:pt x="646718" y="677597"/>
                  </a:lnTo>
                  <a:lnTo>
                    <a:pt x="610646" y="705983"/>
                  </a:lnTo>
                  <a:lnTo>
                    <a:pt x="571312" y="730022"/>
                  </a:lnTo>
                  <a:lnTo>
                    <a:pt x="529077" y="749352"/>
                  </a:lnTo>
                  <a:lnTo>
                    <a:pt x="484308" y="763609"/>
                  </a:lnTo>
                  <a:lnTo>
                    <a:pt x="437367" y="772430"/>
                  </a:lnTo>
                  <a:lnTo>
                    <a:pt x="388620" y="775451"/>
                  </a:lnTo>
                  <a:lnTo>
                    <a:pt x="339872" y="772430"/>
                  </a:lnTo>
                  <a:lnTo>
                    <a:pt x="292931" y="763609"/>
                  </a:lnTo>
                  <a:lnTo>
                    <a:pt x="248162" y="749352"/>
                  </a:lnTo>
                  <a:lnTo>
                    <a:pt x="205927" y="730022"/>
                  </a:lnTo>
                  <a:lnTo>
                    <a:pt x="166593" y="705983"/>
                  </a:lnTo>
                  <a:lnTo>
                    <a:pt x="130521" y="677597"/>
                  </a:lnTo>
                  <a:lnTo>
                    <a:pt x="98078" y="645229"/>
                  </a:lnTo>
                  <a:lnTo>
                    <a:pt x="69627" y="609241"/>
                  </a:lnTo>
                  <a:lnTo>
                    <a:pt x="45532" y="569997"/>
                  </a:lnTo>
                  <a:lnTo>
                    <a:pt x="26158" y="527860"/>
                  </a:lnTo>
                  <a:lnTo>
                    <a:pt x="11868" y="483193"/>
                  </a:lnTo>
                  <a:lnTo>
                    <a:pt x="3027" y="436360"/>
                  </a:lnTo>
                  <a:lnTo>
                    <a:pt x="0" y="387725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80459" y="1262899"/>
              <a:ext cx="777240" cy="775970"/>
            </a:xfrm>
            <a:custGeom>
              <a:avLst/>
              <a:gdLst/>
              <a:ahLst/>
              <a:cxnLst/>
              <a:rect l="l" t="t" r="r" b="b"/>
              <a:pathLst>
                <a:path w="777240" h="775969">
                  <a:moveTo>
                    <a:pt x="0" y="387725"/>
                  </a:moveTo>
                  <a:lnTo>
                    <a:pt x="3027" y="339090"/>
                  </a:lnTo>
                  <a:lnTo>
                    <a:pt x="11868" y="292257"/>
                  </a:lnTo>
                  <a:lnTo>
                    <a:pt x="26158" y="247590"/>
                  </a:lnTo>
                  <a:lnTo>
                    <a:pt x="45532" y="205453"/>
                  </a:lnTo>
                  <a:lnTo>
                    <a:pt x="69627" y="166209"/>
                  </a:lnTo>
                  <a:lnTo>
                    <a:pt x="98078" y="130221"/>
                  </a:lnTo>
                  <a:lnTo>
                    <a:pt x="130521" y="97853"/>
                  </a:lnTo>
                  <a:lnTo>
                    <a:pt x="166593" y="69467"/>
                  </a:lnTo>
                  <a:lnTo>
                    <a:pt x="205927" y="45428"/>
                  </a:lnTo>
                  <a:lnTo>
                    <a:pt x="248162" y="26098"/>
                  </a:lnTo>
                  <a:lnTo>
                    <a:pt x="292931" y="11841"/>
                  </a:lnTo>
                  <a:lnTo>
                    <a:pt x="339872" y="3020"/>
                  </a:lnTo>
                  <a:lnTo>
                    <a:pt x="388620" y="0"/>
                  </a:lnTo>
                  <a:lnTo>
                    <a:pt x="437367" y="3020"/>
                  </a:lnTo>
                  <a:lnTo>
                    <a:pt x="484308" y="11841"/>
                  </a:lnTo>
                  <a:lnTo>
                    <a:pt x="529077" y="26098"/>
                  </a:lnTo>
                  <a:lnTo>
                    <a:pt x="571312" y="45428"/>
                  </a:lnTo>
                  <a:lnTo>
                    <a:pt x="610646" y="69467"/>
                  </a:lnTo>
                  <a:lnTo>
                    <a:pt x="646718" y="97853"/>
                  </a:lnTo>
                  <a:lnTo>
                    <a:pt x="679161" y="130221"/>
                  </a:lnTo>
                  <a:lnTo>
                    <a:pt x="707612" y="166209"/>
                  </a:lnTo>
                  <a:lnTo>
                    <a:pt x="731707" y="205453"/>
                  </a:lnTo>
                  <a:lnTo>
                    <a:pt x="751081" y="247590"/>
                  </a:lnTo>
                  <a:lnTo>
                    <a:pt x="765371" y="292257"/>
                  </a:lnTo>
                  <a:lnTo>
                    <a:pt x="774212" y="339090"/>
                  </a:lnTo>
                  <a:lnTo>
                    <a:pt x="777240" y="387725"/>
                  </a:lnTo>
                  <a:lnTo>
                    <a:pt x="774212" y="436360"/>
                  </a:lnTo>
                  <a:lnTo>
                    <a:pt x="765371" y="483193"/>
                  </a:lnTo>
                  <a:lnTo>
                    <a:pt x="751081" y="527860"/>
                  </a:lnTo>
                  <a:lnTo>
                    <a:pt x="731707" y="569997"/>
                  </a:lnTo>
                  <a:lnTo>
                    <a:pt x="707612" y="609241"/>
                  </a:lnTo>
                  <a:lnTo>
                    <a:pt x="679161" y="645229"/>
                  </a:lnTo>
                  <a:lnTo>
                    <a:pt x="646718" y="677597"/>
                  </a:lnTo>
                  <a:lnTo>
                    <a:pt x="610646" y="705983"/>
                  </a:lnTo>
                  <a:lnTo>
                    <a:pt x="571312" y="730022"/>
                  </a:lnTo>
                  <a:lnTo>
                    <a:pt x="529077" y="749352"/>
                  </a:lnTo>
                  <a:lnTo>
                    <a:pt x="484308" y="763609"/>
                  </a:lnTo>
                  <a:lnTo>
                    <a:pt x="437367" y="772430"/>
                  </a:lnTo>
                  <a:lnTo>
                    <a:pt x="388620" y="775451"/>
                  </a:lnTo>
                  <a:lnTo>
                    <a:pt x="339872" y="772430"/>
                  </a:lnTo>
                  <a:lnTo>
                    <a:pt x="292931" y="763609"/>
                  </a:lnTo>
                  <a:lnTo>
                    <a:pt x="248162" y="749352"/>
                  </a:lnTo>
                  <a:lnTo>
                    <a:pt x="205927" y="730022"/>
                  </a:lnTo>
                  <a:lnTo>
                    <a:pt x="166593" y="705983"/>
                  </a:lnTo>
                  <a:lnTo>
                    <a:pt x="130521" y="677597"/>
                  </a:lnTo>
                  <a:lnTo>
                    <a:pt x="98078" y="645229"/>
                  </a:lnTo>
                  <a:lnTo>
                    <a:pt x="69627" y="609241"/>
                  </a:lnTo>
                  <a:lnTo>
                    <a:pt x="45532" y="569997"/>
                  </a:lnTo>
                  <a:lnTo>
                    <a:pt x="26158" y="527860"/>
                  </a:lnTo>
                  <a:lnTo>
                    <a:pt x="11868" y="483193"/>
                  </a:lnTo>
                  <a:lnTo>
                    <a:pt x="3027" y="436360"/>
                  </a:lnTo>
                  <a:lnTo>
                    <a:pt x="0" y="387725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3400" y="2845719"/>
              <a:ext cx="1752600" cy="775970"/>
            </a:xfrm>
            <a:custGeom>
              <a:avLst/>
              <a:gdLst/>
              <a:ahLst/>
              <a:cxnLst/>
              <a:rect l="l" t="t" r="r" b="b"/>
              <a:pathLst>
                <a:path w="1752600" h="775970">
                  <a:moveTo>
                    <a:pt x="0" y="387725"/>
                  </a:moveTo>
                  <a:lnTo>
                    <a:pt x="9501" y="330430"/>
                  </a:lnTo>
                  <a:lnTo>
                    <a:pt x="37101" y="275745"/>
                  </a:lnTo>
                  <a:lnTo>
                    <a:pt x="81445" y="224270"/>
                  </a:lnTo>
                  <a:lnTo>
                    <a:pt x="141177" y="176604"/>
                  </a:lnTo>
                  <a:lnTo>
                    <a:pt x="176390" y="154388"/>
                  </a:lnTo>
                  <a:lnTo>
                    <a:pt x="214941" y="133349"/>
                  </a:lnTo>
                  <a:lnTo>
                    <a:pt x="256662" y="113562"/>
                  </a:lnTo>
                  <a:lnTo>
                    <a:pt x="301382" y="95102"/>
                  </a:lnTo>
                  <a:lnTo>
                    <a:pt x="348933" y="78045"/>
                  </a:lnTo>
                  <a:lnTo>
                    <a:pt x="399145" y="62464"/>
                  </a:lnTo>
                  <a:lnTo>
                    <a:pt x="451848" y="48436"/>
                  </a:lnTo>
                  <a:lnTo>
                    <a:pt x="506874" y="36036"/>
                  </a:lnTo>
                  <a:lnTo>
                    <a:pt x="564051" y="25337"/>
                  </a:lnTo>
                  <a:lnTo>
                    <a:pt x="623212" y="16415"/>
                  </a:lnTo>
                  <a:lnTo>
                    <a:pt x="684187" y="9346"/>
                  </a:lnTo>
                  <a:lnTo>
                    <a:pt x="746806" y="4203"/>
                  </a:lnTo>
                  <a:lnTo>
                    <a:pt x="810900" y="1063"/>
                  </a:lnTo>
                  <a:lnTo>
                    <a:pt x="876300" y="0"/>
                  </a:lnTo>
                  <a:lnTo>
                    <a:pt x="941699" y="1063"/>
                  </a:lnTo>
                  <a:lnTo>
                    <a:pt x="1005793" y="4203"/>
                  </a:lnTo>
                  <a:lnTo>
                    <a:pt x="1068412" y="9346"/>
                  </a:lnTo>
                  <a:lnTo>
                    <a:pt x="1129386" y="16415"/>
                  </a:lnTo>
                  <a:lnTo>
                    <a:pt x="1188548" y="25337"/>
                  </a:lnTo>
                  <a:lnTo>
                    <a:pt x="1245725" y="36036"/>
                  </a:lnTo>
                  <a:lnTo>
                    <a:pt x="1300751" y="48436"/>
                  </a:lnTo>
                  <a:lnTo>
                    <a:pt x="1353454" y="62464"/>
                  </a:lnTo>
                  <a:lnTo>
                    <a:pt x="1403666" y="78045"/>
                  </a:lnTo>
                  <a:lnTo>
                    <a:pt x="1451217" y="95102"/>
                  </a:lnTo>
                  <a:lnTo>
                    <a:pt x="1495937" y="113562"/>
                  </a:lnTo>
                  <a:lnTo>
                    <a:pt x="1537658" y="133349"/>
                  </a:lnTo>
                  <a:lnTo>
                    <a:pt x="1576209" y="154388"/>
                  </a:lnTo>
                  <a:lnTo>
                    <a:pt x="1611422" y="176604"/>
                  </a:lnTo>
                  <a:lnTo>
                    <a:pt x="1643127" y="199923"/>
                  </a:lnTo>
                  <a:lnTo>
                    <a:pt x="1695334" y="249568"/>
                  </a:lnTo>
                  <a:lnTo>
                    <a:pt x="1731476" y="302723"/>
                  </a:lnTo>
                  <a:lnTo>
                    <a:pt x="1750196" y="358789"/>
                  </a:lnTo>
                  <a:lnTo>
                    <a:pt x="1752600" y="387725"/>
                  </a:lnTo>
                  <a:lnTo>
                    <a:pt x="1750196" y="416661"/>
                  </a:lnTo>
                  <a:lnTo>
                    <a:pt x="1731476" y="472726"/>
                  </a:lnTo>
                  <a:lnTo>
                    <a:pt x="1695334" y="525881"/>
                  </a:lnTo>
                  <a:lnTo>
                    <a:pt x="1643127" y="575527"/>
                  </a:lnTo>
                  <a:lnTo>
                    <a:pt x="1611422" y="598846"/>
                  </a:lnTo>
                  <a:lnTo>
                    <a:pt x="1576209" y="621062"/>
                  </a:lnTo>
                  <a:lnTo>
                    <a:pt x="1537658" y="642101"/>
                  </a:lnTo>
                  <a:lnTo>
                    <a:pt x="1495937" y="661888"/>
                  </a:lnTo>
                  <a:lnTo>
                    <a:pt x="1451217" y="680348"/>
                  </a:lnTo>
                  <a:lnTo>
                    <a:pt x="1403666" y="697405"/>
                  </a:lnTo>
                  <a:lnTo>
                    <a:pt x="1353454" y="712986"/>
                  </a:lnTo>
                  <a:lnTo>
                    <a:pt x="1300751" y="727013"/>
                  </a:lnTo>
                  <a:lnTo>
                    <a:pt x="1245725" y="739414"/>
                  </a:lnTo>
                  <a:lnTo>
                    <a:pt x="1188548" y="750113"/>
                  </a:lnTo>
                  <a:lnTo>
                    <a:pt x="1129386" y="759035"/>
                  </a:lnTo>
                  <a:lnTo>
                    <a:pt x="1068412" y="766104"/>
                  </a:lnTo>
                  <a:lnTo>
                    <a:pt x="1005793" y="771247"/>
                  </a:lnTo>
                  <a:lnTo>
                    <a:pt x="941699" y="774387"/>
                  </a:lnTo>
                  <a:lnTo>
                    <a:pt x="876300" y="775451"/>
                  </a:lnTo>
                  <a:lnTo>
                    <a:pt x="810900" y="774387"/>
                  </a:lnTo>
                  <a:lnTo>
                    <a:pt x="746806" y="771247"/>
                  </a:lnTo>
                  <a:lnTo>
                    <a:pt x="684187" y="766104"/>
                  </a:lnTo>
                  <a:lnTo>
                    <a:pt x="623212" y="759035"/>
                  </a:lnTo>
                  <a:lnTo>
                    <a:pt x="564051" y="750113"/>
                  </a:lnTo>
                  <a:lnTo>
                    <a:pt x="506874" y="739414"/>
                  </a:lnTo>
                  <a:lnTo>
                    <a:pt x="451848" y="727013"/>
                  </a:lnTo>
                  <a:lnTo>
                    <a:pt x="399145" y="712986"/>
                  </a:lnTo>
                  <a:lnTo>
                    <a:pt x="348933" y="697405"/>
                  </a:lnTo>
                  <a:lnTo>
                    <a:pt x="301382" y="680348"/>
                  </a:lnTo>
                  <a:lnTo>
                    <a:pt x="256662" y="661888"/>
                  </a:lnTo>
                  <a:lnTo>
                    <a:pt x="214941" y="642101"/>
                  </a:lnTo>
                  <a:lnTo>
                    <a:pt x="176390" y="621062"/>
                  </a:lnTo>
                  <a:lnTo>
                    <a:pt x="141177" y="598846"/>
                  </a:lnTo>
                  <a:lnTo>
                    <a:pt x="109472" y="575527"/>
                  </a:lnTo>
                  <a:lnTo>
                    <a:pt x="57265" y="525881"/>
                  </a:lnTo>
                  <a:lnTo>
                    <a:pt x="21123" y="472726"/>
                  </a:lnTo>
                  <a:lnTo>
                    <a:pt x="2403" y="416661"/>
                  </a:lnTo>
                  <a:lnTo>
                    <a:pt x="0" y="387725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1032" y="3350243"/>
              <a:ext cx="777240" cy="775970"/>
            </a:xfrm>
            <a:custGeom>
              <a:avLst/>
              <a:gdLst/>
              <a:ahLst/>
              <a:cxnLst/>
              <a:rect l="l" t="t" r="r" b="b"/>
              <a:pathLst>
                <a:path w="777240" h="775970">
                  <a:moveTo>
                    <a:pt x="0" y="387725"/>
                  </a:moveTo>
                  <a:lnTo>
                    <a:pt x="3027" y="339090"/>
                  </a:lnTo>
                  <a:lnTo>
                    <a:pt x="11868" y="292257"/>
                  </a:lnTo>
                  <a:lnTo>
                    <a:pt x="26158" y="247590"/>
                  </a:lnTo>
                  <a:lnTo>
                    <a:pt x="45532" y="205453"/>
                  </a:lnTo>
                  <a:lnTo>
                    <a:pt x="69627" y="166209"/>
                  </a:lnTo>
                  <a:lnTo>
                    <a:pt x="98078" y="130221"/>
                  </a:lnTo>
                  <a:lnTo>
                    <a:pt x="130521" y="97853"/>
                  </a:lnTo>
                  <a:lnTo>
                    <a:pt x="166593" y="69467"/>
                  </a:lnTo>
                  <a:lnTo>
                    <a:pt x="205927" y="45428"/>
                  </a:lnTo>
                  <a:lnTo>
                    <a:pt x="248162" y="26098"/>
                  </a:lnTo>
                  <a:lnTo>
                    <a:pt x="292931" y="11841"/>
                  </a:lnTo>
                  <a:lnTo>
                    <a:pt x="339872" y="3020"/>
                  </a:lnTo>
                  <a:lnTo>
                    <a:pt x="388620" y="0"/>
                  </a:lnTo>
                  <a:lnTo>
                    <a:pt x="437367" y="3020"/>
                  </a:lnTo>
                  <a:lnTo>
                    <a:pt x="484308" y="11841"/>
                  </a:lnTo>
                  <a:lnTo>
                    <a:pt x="529077" y="26098"/>
                  </a:lnTo>
                  <a:lnTo>
                    <a:pt x="571312" y="45428"/>
                  </a:lnTo>
                  <a:lnTo>
                    <a:pt x="610646" y="69467"/>
                  </a:lnTo>
                  <a:lnTo>
                    <a:pt x="646718" y="97853"/>
                  </a:lnTo>
                  <a:lnTo>
                    <a:pt x="679161" y="130221"/>
                  </a:lnTo>
                  <a:lnTo>
                    <a:pt x="707612" y="166209"/>
                  </a:lnTo>
                  <a:lnTo>
                    <a:pt x="731707" y="205453"/>
                  </a:lnTo>
                  <a:lnTo>
                    <a:pt x="751081" y="247590"/>
                  </a:lnTo>
                  <a:lnTo>
                    <a:pt x="765371" y="292257"/>
                  </a:lnTo>
                  <a:lnTo>
                    <a:pt x="774212" y="339090"/>
                  </a:lnTo>
                  <a:lnTo>
                    <a:pt x="777240" y="387725"/>
                  </a:lnTo>
                  <a:lnTo>
                    <a:pt x="774212" y="436360"/>
                  </a:lnTo>
                  <a:lnTo>
                    <a:pt x="765371" y="483193"/>
                  </a:lnTo>
                  <a:lnTo>
                    <a:pt x="751081" y="527860"/>
                  </a:lnTo>
                  <a:lnTo>
                    <a:pt x="731707" y="569997"/>
                  </a:lnTo>
                  <a:lnTo>
                    <a:pt x="707612" y="609241"/>
                  </a:lnTo>
                  <a:lnTo>
                    <a:pt x="679161" y="645229"/>
                  </a:lnTo>
                  <a:lnTo>
                    <a:pt x="646718" y="677597"/>
                  </a:lnTo>
                  <a:lnTo>
                    <a:pt x="610646" y="705983"/>
                  </a:lnTo>
                  <a:lnTo>
                    <a:pt x="571312" y="730022"/>
                  </a:lnTo>
                  <a:lnTo>
                    <a:pt x="529077" y="749352"/>
                  </a:lnTo>
                  <a:lnTo>
                    <a:pt x="484308" y="763609"/>
                  </a:lnTo>
                  <a:lnTo>
                    <a:pt x="437367" y="772430"/>
                  </a:lnTo>
                  <a:lnTo>
                    <a:pt x="388620" y="775451"/>
                  </a:lnTo>
                  <a:lnTo>
                    <a:pt x="339872" y="772430"/>
                  </a:lnTo>
                  <a:lnTo>
                    <a:pt x="292931" y="763609"/>
                  </a:lnTo>
                  <a:lnTo>
                    <a:pt x="248162" y="749352"/>
                  </a:lnTo>
                  <a:lnTo>
                    <a:pt x="205927" y="730022"/>
                  </a:lnTo>
                  <a:lnTo>
                    <a:pt x="166593" y="705983"/>
                  </a:lnTo>
                  <a:lnTo>
                    <a:pt x="130521" y="677597"/>
                  </a:lnTo>
                  <a:lnTo>
                    <a:pt x="98078" y="645229"/>
                  </a:lnTo>
                  <a:lnTo>
                    <a:pt x="69627" y="609241"/>
                  </a:lnTo>
                  <a:lnTo>
                    <a:pt x="45532" y="569997"/>
                  </a:lnTo>
                  <a:lnTo>
                    <a:pt x="26158" y="527860"/>
                  </a:lnTo>
                  <a:lnTo>
                    <a:pt x="11868" y="483193"/>
                  </a:lnTo>
                  <a:lnTo>
                    <a:pt x="3027" y="436360"/>
                  </a:lnTo>
                  <a:lnTo>
                    <a:pt x="0" y="387725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1885" y="1659686"/>
              <a:ext cx="1439545" cy="1113155"/>
            </a:xfrm>
            <a:custGeom>
              <a:avLst/>
              <a:gdLst/>
              <a:ahLst/>
              <a:cxnLst/>
              <a:rect l="l" t="t" r="r" b="b"/>
              <a:pathLst>
                <a:path w="1439545" h="1113155">
                  <a:moveTo>
                    <a:pt x="0" y="921593"/>
                  </a:moveTo>
                  <a:lnTo>
                    <a:pt x="16800" y="1112541"/>
                  </a:lnTo>
                  <a:lnTo>
                    <a:pt x="153058" y="990292"/>
                  </a:lnTo>
                  <a:lnTo>
                    <a:pt x="95765" y="990292"/>
                  </a:lnTo>
                  <a:lnTo>
                    <a:pt x="42732" y="968992"/>
                  </a:lnTo>
                  <a:lnTo>
                    <a:pt x="53323" y="942637"/>
                  </a:lnTo>
                  <a:lnTo>
                    <a:pt x="0" y="921593"/>
                  </a:lnTo>
                  <a:close/>
                </a:path>
                <a:path w="1439545" h="1113155">
                  <a:moveTo>
                    <a:pt x="53323" y="942637"/>
                  </a:moveTo>
                  <a:lnTo>
                    <a:pt x="42732" y="968992"/>
                  </a:lnTo>
                  <a:lnTo>
                    <a:pt x="95765" y="990292"/>
                  </a:lnTo>
                  <a:lnTo>
                    <a:pt x="106474" y="963613"/>
                  </a:lnTo>
                  <a:lnTo>
                    <a:pt x="53323" y="942637"/>
                  </a:lnTo>
                  <a:close/>
                </a:path>
                <a:path w="1439545" h="1113155">
                  <a:moveTo>
                    <a:pt x="106474" y="963613"/>
                  </a:moveTo>
                  <a:lnTo>
                    <a:pt x="95765" y="990292"/>
                  </a:lnTo>
                  <a:lnTo>
                    <a:pt x="153058" y="990292"/>
                  </a:lnTo>
                  <a:lnTo>
                    <a:pt x="159478" y="984531"/>
                  </a:lnTo>
                  <a:lnTo>
                    <a:pt x="106474" y="963613"/>
                  </a:lnTo>
                  <a:close/>
                </a:path>
                <a:path w="1439545" h="1113155">
                  <a:moveTo>
                    <a:pt x="1266237" y="55379"/>
                  </a:moveTo>
                  <a:lnTo>
                    <a:pt x="1152579" y="86560"/>
                  </a:lnTo>
                  <a:lnTo>
                    <a:pt x="1083933" y="106457"/>
                  </a:lnTo>
                  <a:lnTo>
                    <a:pt x="1016364" y="126925"/>
                  </a:lnTo>
                  <a:lnTo>
                    <a:pt x="949934" y="148121"/>
                  </a:lnTo>
                  <a:lnTo>
                    <a:pt x="884838" y="170169"/>
                  </a:lnTo>
                  <a:lnTo>
                    <a:pt x="821274" y="193193"/>
                  </a:lnTo>
                  <a:lnTo>
                    <a:pt x="759438" y="217318"/>
                  </a:lnTo>
                  <a:lnTo>
                    <a:pt x="699526" y="242671"/>
                  </a:lnTo>
                  <a:lnTo>
                    <a:pt x="641732" y="269383"/>
                  </a:lnTo>
                  <a:lnTo>
                    <a:pt x="586253" y="297587"/>
                  </a:lnTo>
                  <a:lnTo>
                    <a:pt x="533288" y="327422"/>
                  </a:lnTo>
                  <a:lnTo>
                    <a:pt x="483034" y="359027"/>
                  </a:lnTo>
                  <a:lnTo>
                    <a:pt x="435697" y="392548"/>
                  </a:lnTo>
                  <a:lnTo>
                    <a:pt x="391450" y="428070"/>
                  </a:lnTo>
                  <a:lnTo>
                    <a:pt x="350295" y="465432"/>
                  </a:lnTo>
                  <a:lnTo>
                    <a:pt x="312075" y="504470"/>
                  </a:lnTo>
                  <a:lnTo>
                    <a:pt x="276599" y="545043"/>
                  </a:lnTo>
                  <a:lnTo>
                    <a:pt x="243672" y="587006"/>
                  </a:lnTo>
                  <a:lnTo>
                    <a:pt x="213092" y="630218"/>
                  </a:lnTo>
                  <a:lnTo>
                    <a:pt x="184650" y="674541"/>
                  </a:lnTo>
                  <a:lnTo>
                    <a:pt x="158137" y="719841"/>
                  </a:lnTo>
                  <a:lnTo>
                    <a:pt x="133344" y="765986"/>
                  </a:lnTo>
                  <a:lnTo>
                    <a:pt x="110056" y="812849"/>
                  </a:lnTo>
                  <a:lnTo>
                    <a:pt x="88061" y="860306"/>
                  </a:lnTo>
                  <a:lnTo>
                    <a:pt x="67147" y="908236"/>
                  </a:lnTo>
                  <a:lnTo>
                    <a:pt x="53323" y="942637"/>
                  </a:lnTo>
                  <a:lnTo>
                    <a:pt x="106474" y="963613"/>
                  </a:lnTo>
                  <a:lnTo>
                    <a:pt x="119532" y="931085"/>
                  </a:lnTo>
                  <a:lnTo>
                    <a:pt x="139918" y="884327"/>
                  </a:lnTo>
                  <a:lnTo>
                    <a:pt x="161243" y="838268"/>
                  </a:lnTo>
                  <a:lnTo>
                    <a:pt x="183697" y="793017"/>
                  </a:lnTo>
                  <a:lnTo>
                    <a:pt x="207474" y="748685"/>
                  </a:lnTo>
                  <a:lnTo>
                    <a:pt x="232765" y="705379"/>
                  </a:lnTo>
                  <a:lnTo>
                    <a:pt x="259763" y="663201"/>
                  </a:lnTo>
                  <a:lnTo>
                    <a:pt x="288659" y="622251"/>
                  </a:lnTo>
                  <a:lnTo>
                    <a:pt x="319655" y="582625"/>
                  </a:lnTo>
                  <a:lnTo>
                    <a:pt x="352948" y="544414"/>
                  </a:lnTo>
                  <a:lnTo>
                    <a:pt x="388749" y="507710"/>
                  </a:lnTo>
                  <a:lnTo>
                    <a:pt x="427269" y="472602"/>
                  </a:lnTo>
                  <a:lnTo>
                    <a:pt x="468759" y="439163"/>
                  </a:lnTo>
                  <a:lnTo>
                    <a:pt x="513486" y="407388"/>
                  </a:lnTo>
                  <a:lnTo>
                    <a:pt x="561356" y="377203"/>
                  </a:lnTo>
                  <a:lnTo>
                    <a:pt x="612170" y="348524"/>
                  </a:lnTo>
                  <a:lnTo>
                    <a:pt x="665722" y="321255"/>
                  </a:lnTo>
                  <a:lnTo>
                    <a:pt x="721807" y="295299"/>
                  </a:lnTo>
                  <a:lnTo>
                    <a:pt x="780216" y="270556"/>
                  </a:lnTo>
                  <a:lnTo>
                    <a:pt x="840742" y="246926"/>
                  </a:lnTo>
                  <a:lnTo>
                    <a:pt x="903175" y="224298"/>
                  </a:lnTo>
                  <a:lnTo>
                    <a:pt x="967309" y="202566"/>
                  </a:lnTo>
                  <a:lnTo>
                    <a:pt x="1032934" y="181620"/>
                  </a:lnTo>
                  <a:lnTo>
                    <a:pt x="1099846" y="161347"/>
                  </a:lnTo>
                  <a:lnTo>
                    <a:pt x="1167700" y="141673"/>
                  </a:lnTo>
                  <a:lnTo>
                    <a:pt x="1281013" y="110586"/>
                  </a:lnTo>
                  <a:lnTo>
                    <a:pt x="1266237" y="55379"/>
                  </a:lnTo>
                  <a:close/>
                </a:path>
                <a:path w="1439545" h="1113155">
                  <a:moveTo>
                    <a:pt x="1428613" y="47866"/>
                  </a:moveTo>
                  <a:lnTo>
                    <a:pt x="1293623" y="47866"/>
                  </a:lnTo>
                  <a:lnTo>
                    <a:pt x="1308742" y="102979"/>
                  </a:lnTo>
                  <a:lnTo>
                    <a:pt x="1281013" y="110586"/>
                  </a:lnTo>
                  <a:lnTo>
                    <a:pt x="1295742" y="165620"/>
                  </a:lnTo>
                  <a:lnTo>
                    <a:pt x="1428613" y="47866"/>
                  </a:lnTo>
                  <a:close/>
                </a:path>
                <a:path w="1439545" h="1113155">
                  <a:moveTo>
                    <a:pt x="1293623" y="47866"/>
                  </a:moveTo>
                  <a:lnTo>
                    <a:pt x="1266237" y="55379"/>
                  </a:lnTo>
                  <a:lnTo>
                    <a:pt x="1281013" y="110586"/>
                  </a:lnTo>
                  <a:lnTo>
                    <a:pt x="1308742" y="102979"/>
                  </a:lnTo>
                  <a:lnTo>
                    <a:pt x="1293623" y="47866"/>
                  </a:lnTo>
                  <a:close/>
                </a:path>
                <a:path w="1439545" h="1113155">
                  <a:moveTo>
                    <a:pt x="1251416" y="0"/>
                  </a:moveTo>
                  <a:lnTo>
                    <a:pt x="1266237" y="55379"/>
                  </a:lnTo>
                  <a:lnTo>
                    <a:pt x="1293623" y="47866"/>
                  </a:lnTo>
                  <a:lnTo>
                    <a:pt x="1428613" y="47866"/>
                  </a:lnTo>
                  <a:lnTo>
                    <a:pt x="1439200" y="38483"/>
                  </a:lnTo>
                  <a:lnTo>
                    <a:pt x="1251416" y="0"/>
                  </a:lnTo>
                  <a:close/>
                </a:path>
              </a:pathLst>
            </a:custGeom>
            <a:solidFill>
              <a:srgbClr val="385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Marketplace </a:t>
            </a:r>
            <a:r>
              <a:rPr spc="-35" dirty="0"/>
              <a:t>for</a:t>
            </a:r>
            <a:r>
              <a:rPr spc="-45" dirty="0"/>
              <a:t> </a:t>
            </a:r>
            <a:r>
              <a:rPr spc="-15" dirty="0"/>
              <a:t>Vulnerabilities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939" y="4760467"/>
            <a:ext cx="250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Source: </a:t>
            </a:r>
            <a:r>
              <a:rPr sz="1800" spc="-10" dirty="0">
                <a:latin typeface="Calibri"/>
                <a:cs typeface="Calibri"/>
              </a:rPr>
              <a:t>Zerodium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payouts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112" y="1892300"/>
            <a:ext cx="2732405" cy="10680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27200"/>
              </a:lnSpc>
              <a:spcBef>
                <a:spcPts val="65"/>
              </a:spcBef>
            </a:pPr>
            <a:r>
              <a:rPr sz="1800" spc="-10" dirty="0">
                <a:latin typeface="Calibri"/>
                <a:cs typeface="Calibri"/>
              </a:rPr>
              <a:t>RCE: remote </a:t>
            </a:r>
            <a:r>
              <a:rPr sz="1800" spc="-5" dirty="0">
                <a:latin typeface="Calibri"/>
                <a:cs typeface="Calibri"/>
              </a:rPr>
              <a:t>code </a:t>
            </a:r>
            <a:r>
              <a:rPr sz="1800" spc="-10" dirty="0">
                <a:latin typeface="Calibri"/>
                <a:cs typeface="Calibri"/>
              </a:rPr>
              <a:t>execution  </a:t>
            </a:r>
            <a:r>
              <a:rPr sz="1800" spc="-5" dirty="0">
                <a:latin typeface="Calibri"/>
                <a:cs typeface="Calibri"/>
              </a:rPr>
              <a:t>LPE: local privilege escalation  </a:t>
            </a:r>
            <a:r>
              <a:rPr sz="1800" spc="-15" dirty="0">
                <a:latin typeface="Calibri"/>
                <a:cs typeface="Calibri"/>
              </a:rPr>
              <a:t>SBX: </a:t>
            </a:r>
            <a:r>
              <a:rPr sz="1800" spc="-5" dirty="0">
                <a:latin typeface="Calibri"/>
                <a:cs typeface="Calibri"/>
              </a:rPr>
              <a:t>sandbox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escape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190" y="4981329"/>
            <a:ext cx="5099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9693" y="645015"/>
            <a:ext cx="6027420" cy="4384040"/>
            <a:chOff x="2989693" y="645015"/>
            <a:chExt cx="6027420" cy="4384040"/>
          </a:xfrm>
        </p:grpSpPr>
        <p:sp>
          <p:nvSpPr>
            <p:cNvPr id="4" name="object 4"/>
            <p:cNvSpPr/>
            <p:nvPr/>
          </p:nvSpPr>
          <p:spPr>
            <a:xfrm>
              <a:off x="2989693" y="785606"/>
              <a:ext cx="5847236" cy="42431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76186" y="673590"/>
              <a:ext cx="777240" cy="1268730"/>
            </a:xfrm>
            <a:custGeom>
              <a:avLst/>
              <a:gdLst/>
              <a:ahLst/>
              <a:cxnLst/>
              <a:rect l="l" t="t" r="r" b="b"/>
              <a:pathLst>
                <a:path w="777240" h="1268730">
                  <a:moveTo>
                    <a:pt x="0" y="634296"/>
                  </a:moveTo>
                  <a:lnTo>
                    <a:pt x="1588" y="576562"/>
                  </a:lnTo>
                  <a:lnTo>
                    <a:pt x="6261" y="520280"/>
                  </a:lnTo>
                  <a:lnTo>
                    <a:pt x="13881" y="465675"/>
                  </a:lnTo>
                  <a:lnTo>
                    <a:pt x="24313" y="412969"/>
                  </a:lnTo>
                  <a:lnTo>
                    <a:pt x="37417" y="362388"/>
                  </a:lnTo>
                  <a:lnTo>
                    <a:pt x="53058" y="314154"/>
                  </a:lnTo>
                  <a:lnTo>
                    <a:pt x="71097" y="268493"/>
                  </a:lnTo>
                  <a:lnTo>
                    <a:pt x="91398" y="225627"/>
                  </a:lnTo>
                  <a:lnTo>
                    <a:pt x="113824" y="185781"/>
                  </a:lnTo>
                  <a:lnTo>
                    <a:pt x="138237" y="149178"/>
                  </a:lnTo>
                  <a:lnTo>
                    <a:pt x="164500" y="116043"/>
                  </a:lnTo>
                  <a:lnTo>
                    <a:pt x="192476" y="86600"/>
                  </a:lnTo>
                  <a:lnTo>
                    <a:pt x="222027" y="61071"/>
                  </a:lnTo>
                  <a:lnTo>
                    <a:pt x="285309" y="22657"/>
                  </a:lnTo>
                  <a:lnTo>
                    <a:pt x="353247" y="2592"/>
                  </a:lnTo>
                  <a:lnTo>
                    <a:pt x="388620" y="0"/>
                  </a:lnTo>
                  <a:lnTo>
                    <a:pt x="423992" y="2592"/>
                  </a:lnTo>
                  <a:lnTo>
                    <a:pt x="491930" y="22657"/>
                  </a:lnTo>
                  <a:lnTo>
                    <a:pt x="555212" y="61071"/>
                  </a:lnTo>
                  <a:lnTo>
                    <a:pt x="584763" y="86600"/>
                  </a:lnTo>
                  <a:lnTo>
                    <a:pt x="612739" y="116043"/>
                  </a:lnTo>
                  <a:lnTo>
                    <a:pt x="639002" y="149178"/>
                  </a:lnTo>
                  <a:lnTo>
                    <a:pt x="663415" y="185781"/>
                  </a:lnTo>
                  <a:lnTo>
                    <a:pt x="685841" y="225627"/>
                  </a:lnTo>
                  <a:lnTo>
                    <a:pt x="706142" y="268493"/>
                  </a:lnTo>
                  <a:lnTo>
                    <a:pt x="724181" y="314154"/>
                  </a:lnTo>
                  <a:lnTo>
                    <a:pt x="739822" y="362388"/>
                  </a:lnTo>
                  <a:lnTo>
                    <a:pt x="752926" y="412969"/>
                  </a:lnTo>
                  <a:lnTo>
                    <a:pt x="763358" y="465675"/>
                  </a:lnTo>
                  <a:lnTo>
                    <a:pt x="770978" y="520280"/>
                  </a:lnTo>
                  <a:lnTo>
                    <a:pt x="775651" y="576562"/>
                  </a:lnTo>
                  <a:lnTo>
                    <a:pt x="777240" y="634296"/>
                  </a:lnTo>
                  <a:lnTo>
                    <a:pt x="775651" y="692030"/>
                  </a:lnTo>
                  <a:lnTo>
                    <a:pt x="770978" y="748312"/>
                  </a:lnTo>
                  <a:lnTo>
                    <a:pt x="763358" y="802917"/>
                  </a:lnTo>
                  <a:lnTo>
                    <a:pt x="752926" y="855623"/>
                  </a:lnTo>
                  <a:lnTo>
                    <a:pt x="739822" y="906204"/>
                  </a:lnTo>
                  <a:lnTo>
                    <a:pt x="724181" y="954438"/>
                  </a:lnTo>
                  <a:lnTo>
                    <a:pt x="706142" y="1000099"/>
                  </a:lnTo>
                  <a:lnTo>
                    <a:pt x="685841" y="1042965"/>
                  </a:lnTo>
                  <a:lnTo>
                    <a:pt x="663415" y="1082811"/>
                  </a:lnTo>
                  <a:lnTo>
                    <a:pt x="639002" y="1119414"/>
                  </a:lnTo>
                  <a:lnTo>
                    <a:pt x="612739" y="1152549"/>
                  </a:lnTo>
                  <a:lnTo>
                    <a:pt x="584763" y="1181992"/>
                  </a:lnTo>
                  <a:lnTo>
                    <a:pt x="555212" y="1207521"/>
                  </a:lnTo>
                  <a:lnTo>
                    <a:pt x="491930" y="1245935"/>
                  </a:lnTo>
                  <a:lnTo>
                    <a:pt x="423992" y="1266000"/>
                  </a:lnTo>
                  <a:lnTo>
                    <a:pt x="388620" y="1268593"/>
                  </a:lnTo>
                  <a:lnTo>
                    <a:pt x="353247" y="1266000"/>
                  </a:lnTo>
                  <a:lnTo>
                    <a:pt x="285309" y="1245935"/>
                  </a:lnTo>
                  <a:lnTo>
                    <a:pt x="222027" y="1207521"/>
                  </a:lnTo>
                  <a:lnTo>
                    <a:pt x="192476" y="1181992"/>
                  </a:lnTo>
                  <a:lnTo>
                    <a:pt x="164500" y="1152549"/>
                  </a:lnTo>
                  <a:lnTo>
                    <a:pt x="138237" y="1119414"/>
                  </a:lnTo>
                  <a:lnTo>
                    <a:pt x="113824" y="1082811"/>
                  </a:lnTo>
                  <a:lnTo>
                    <a:pt x="91398" y="1042965"/>
                  </a:lnTo>
                  <a:lnTo>
                    <a:pt x="71097" y="1000099"/>
                  </a:lnTo>
                  <a:lnTo>
                    <a:pt x="53058" y="954438"/>
                  </a:lnTo>
                  <a:lnTo>
                    <a:pt x="37417" y="906204"/>
                  </a:lnTo>
                  <a:lnTo>
                    <a:pt x="24313" y="855623"/>
                  </a:lnTo>
                  <a:lnTo>
                    <a:pt x="13881" y="802917"/>
                  </a:lnTo>
                  <a:lnTo>
                    <a:pt x="6261" y="748312"/>
                  </a:lnTo>
                  <a:lnTo>
                    <a:pt x="1588" y="692030"/>
                  </a:lnTo>
                  <a:lnTo>
                    <a:pt x="0" y="634296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3028949"/>
              <a:ext cx="3124200" cy="775970"/>
            </a:xfrm>
            <a:custGeom>
              <a:avLst/>
              <a:gdLst/>
              <a:ahLst/>
              <a:cxnLst/>
              <a:rect l="l" t="t" r="r" b="b"/>
              <a:pathLst>
                <a:path w="3124200" h="775970">
                  <a:moveTo>
                    <a:pt x="0" y="387725"/>
                  </a:moveTo>
                  <a:lnTo>
                    <a:pt x="15077" y="333639"/>
                  </a:lnTo>
                  <a:lnTo>
                    <a:pt x="41256" y="298823"/>
                  </a:lnTo>
                  <a:lnTo>
                    <a:pt x="79636" y="265174"/>
                  </a:lnTo>
                  <a:lnTo>
                    <a:pt x="129619" y="232840"/>
                  </a:lnTo>
                  <a:lnTo>
                    <a:pt x="190603" y="201971"/>
                  </a:lnTo>
                  <a:lnTo>
                    <a:pt x="261988" y="172715"/>
                  </a:lnTo>
                  <a:lnTo>
                    <a:pt x="301394" y="158739"/>
                  </a:lnTo>
                  <a:lnTo>
                    <a:pt x="343175" y="145222"/>
                  </a:lnTo>
                  <a:lnTo>
                    <a:pt x="387257" y="132183"/>
                  </a:lnTo>
                  <a:lnTo>
                    <a:pt x="433564" y="119641"/>
                  </a:lnTo>
                  <a:lnTo>
                    <a:pt x="482021" y="107614"/>
                  </a:lnTo>
                  <a:lnTo>
                    <a:pt x="532553" y="96120"/>
                  </a:lnTo>
                  <a:lnTo>
                    <a:pt x="585086" y="85178"/>
                  </a:lnTo>
                  <a:lnTo>
                    <a:pt x="639544" y="74808"/>
                  </a:lnTo>
                  <a:lnTo>
                    <a:pt x="695852" y="65027"/>
                  </a:lnTo>
                  <a:lnTo>
                    <a:pt x="753935" y="55855"/>
                  </a:lnTo>
                  <a:lnTo>
                    <a:pt x="813719" y="47309"/>
                  </a:lnTo>
                  <a:lnTo>
                    <a:pt x="875128" y="39408"/>
                  </a:lnTo>
                  <a:lnTo>
                    <a:pt x="938087" y="32172"/>
                  </a:lnTo>
                  <a:lnTo>
                    <a:pt x="1002521" y="25618"/>
                  </a:lnTo>
                  <a:lnTo>
                    <a:pt x="1068355" y="19766"/>
                  </a:lnTo>
                  <a:lnTo>
                    <a:pt x="1135515" y="14634"/>
                  </a:lnTo>
                  <a:lnTo>
                    <a:pt x="1203924" y="10240"/>
                  </a:lnTo>
                  <a:lnTo>
                    <a:pt x="1273509" y="6603"/>
                  </a:lnTo>
                  <a:lnTo>
                    <a:pt x="1344194" y="3742"/>
                  </a:lnTo>
                  <a:lnTo>
                    <a:pt x="1415904" y="1675"/>
                  </a:lnTo>
                  <a:lnTo>
                    <a:pt x="1488564" y="422"/>
                  </a:lnTo>
                  <a:lnTo>
                    <a:pt x="1562100" y="0"/>
                  </a:lnTo>
                  <a:lnTo>
                    <a:pt x="1635635" y="422"/>
                  </a:lnTo>
                  <a:lnTo>
                    <a:pt x="1708295" y="1675"/>
                  </a:lnTo>
                  <a:lnTo>
                    <a:pt x="1780005" y="3742"/>
                  </a:lnTo>
                  <a:lnTo>
                    <a:pt x="1850690" y="6603"/>
                  </a:lnTo>
                  <a:lnTo>
                    <a:pt x="1920275" y="10240"/>
                  </a:lnTo>
                  <a:lnTo>
                    <a:pt x="1988684" y="14634"/>
                  </a:lnTo>
                  <a:lnTo>
                    <a:pt x="2055844" y="19766"/>
                  </a:lnTo>
                  <a:lnTo>
                    <a:pt x="2121678" y="25618"/>
                  </a:lnTo>
                  <a:lnTo>
                    <a:pt x="2186113" y="32172"/>
                  </a:lnTo>
                  <a:lnTo>
                    <a:pt x="2249072" y="39408"/>
                  </a:lnTo>
                  <a:lnTo>
                    <a:pt x="2310480" y="47309"/>
                  </a:lnTo>
                  <a:lnTo>
                    <a:pt x="2370264" y="55855"/>
                  </a:lnTo>
                  <a:lnTo>
                    <a:pt x="2428347" y="65027"/>
                  </a:lnTo>
                  <a:lnTo>
                    <a:pt x="2484656" y="74808"/>
                  </a:lnTo>
                  <a:lnTo>
                    <a:pt x="2539113" y="85178"/>
                  </a:lnTo>
                  <a:lnTo>
                    <a:pt x="2591646" y="96120"/>
                  </a:lnTo>
                  <a:lnTo>
                    <a:pt x="2642178" y="107614"/>
                  </a:lnTo>
                  <a:lnTo>
                    <a:pt x="2690635" y="119641"/>
                  </a:lnTo>
                  <a:lnTo>
                    <a:pt x="2736942" y="132183"/>
                  </a:lnTo>
                  <a:lnTo>
                    <a:pt x="2781024" y="145222"/>
                  </a:lnTo>
                  <a:lnTo>
                    <a:pt x="2822805" y="158739"/>
                  </a:lnTo>
                  <a:lnTo>
                    <a:pt x="2862211" y="172715"/>
                  </a:lnTo>
                  <a:lnTo>
                    <a:pt x="2899166" y="187132"/>
                  </a:lnTo>
                  <a:lnTo>
                    <a:pt x="2965426" y="217213"/>
                  </a:lnTo>
                  <a:lnTo>
                    <a:pt x="3020984" y="248833"/>
                  </a:lnTo>
                  <a:lnTo>
                    <a:pt x="3065241" y="281843"/>
                  </a:lnTo>
                  <a:lnTo>
                    <a:pt x="3097596" y="316095"/>
                  </a:lnTo>
                  <a:lnTo>
                    <a:pt x="3117449" y="351438"/>
                  </a:lnTo>
                  <a:lnTo>
                    <a:pt x="3124200" y="387725"/>
                  </a:lnTo>
                  <a:lnTo>
                    <a:pt x="3122499" y="405977"/>
                  </a:lnTo>
                  <a:lnTo>
                    <a:pt x="3109122" y="441811"/>
                  </a:lnTo>
                  <a:lnTo>
                    <a:pt x="3082943" y="476627"/>
                  </a:lnTo>
                  <a:lnTo>
                    <a:pt x="3044563" y="510276"/>
                  </a:lnTo>
                  <a:lnTo>
                    <a:pt x="2994580" y="542610"/>
                  </a:lnTo>
                  <a:lnTo>
                    <a:pt x="2933596" y="573479"/>
                  </a:lnTo>
                  <a:lnTo>
                    <a:pt x="2862211" y="602734"/>
                  </a:lnTo>
                  <a:lnTo>
                    <a:pt x="2822805" y="616711"/>
                  </a:lnTo>
                  <a:lnTo>
                    <a:pt x="2781024" y="630227"/>
                  </a:lnTo>
                  <a:lnTo>
                    <a:pt x="2736942" y="643267"/>
                  </a:lnTo>
                  <a:lnTo>
                    <a:pt x="2690635" y="655809"/>
                  </a:lnTo>
                  <a:lnTo>
                    <a:pt x="2642178" y="667836"/>
                  </a:lnTo>
                  <a:lnTo>
                    <a:pt x="2591646" y="679330"/>
                  </a:lnTo>
                  <a:lnTo>
                    <a:pt x="2539113" y="690272"/>
                  </a:lnTo>
                  <a:lnTo>
                    <a:pt x="2484656" y="700642"/>
                  </a:lnTo>
                  <a:lnTo>
                    <a:pt x="2428347" y="710423"/>
                  </a:lnTo>
                  <a:lnTo>
                    <a:pt x="2370264" y="719595"/>
                  </a:lnTo>
                  <a:lnTo>
                    <a:pt x="2310480" y="728141"/>
                  </a:lnTo>
                  <a:lnTo>
                    <a:pt x="2249072" y="736042"/>
                  </a:lnTo>
                  <a:lnTo>
                    <a:pt x="2186113" y="743278"/>
                  </a:lnTo>
                  <a:lnTo>
                    <a:pt x="2121678" y="749832"/>
                  </a:lnTo>
                  <a:lnTo>
                    <a:pt x="2055844" y="755684"/>
                  </a:lnTo>
                  <a:lnTo>
                    <a:pt x="1988684" y="760816"/>
                  </a:lnTo>
                  <a:lnTo>
                    <a:pt x="1920275" y="765210"/>
                  </a:lnTo>
                  <a:lnTo>
                    <a:pt x="1850690" y="768847"/>
                  </a:lnTo>
                  <a:lnTo>
                    <a:pt x="1780005" y="771708"/>
                  </a:lnTo>
                  <a:lnTo>
                    <a:pt x="1708295" y="773775"/>
                  </a:lnTo>
                  <a:lnTo>
                    <a:pt x="1635635" y="775028"/>
                  </a:lnTo>
                  <a:lnTo>
                    <a:pt x="1562100" y="775451"/>
                  </a:lnTo>
                  <a:lnTo>
                    <a:pt x="1488564" y="775028"/>
                  </a:lnTo>
                  <a:lnTo>
                    <a:pt x="1415904" y="773775"/>
                  </a:lnTo>
                  <a:lnTo>
                    <a:pt x="1344194" y="771708"/>
                  </a:lnTo>
                  <a:lnTo>
                    <a:pt x="1273509" y="768847"/>
                  </a:lnTo>
                  <a:lnTo>
                    <a:pt x="1203924" y="765210"/>
                  </a:lnTo>
                  <a:lnTo>
                    <a:pt x="1135515" y="760816"/>
                  </a:lnTo>
                  <a:lnTo>
                    <a:pt x="1068355" y="755684"/>
                  </a:lnTo>
                  <a:lnTo>
                    <a:pt x="1002521" y="749832"/>
                  </a:lnTo>
                  <a:lnTo>
                    <a:pt x="938087" y="743278"/>
                  </a:lnTo>
                  <a:lnTo>
                    <a:pt x="875128" y="736042"/>
                  </a:lnTo>
                  <a:lnTo>
                    <a:pt x="813719" y="728141"/>
                  </a:lnTo>
                  <a:lnTo>
                    <a:pt x="753935" y="719595"/>
                  </a:lnTo>
                  <a:lnTo>
                    <a:pt x="695852" y="710423"/>
                  </a:lnTo>
                  <a:lnTo>
                    <a:pt x="639544" y="700642"/>
                  </a:lnTo>
                  <a:lnTo>
                    <a:pt x="585086" y="690272"/>
                  </a:lnTo>
                  <a:lnTo>
                    <a:pt x="532553" y="679330"/>
                  </a:lnTo>
                  <a:lnTo>
                    <a:pt x="482021" y="667836"/>
                  </a:lnTo>
                  <a:lnTo>
                    <a:pt x="433564" y="655809"/>
                  </a:lnTo>
                  <a:lnTo>
                    <a:pt x="387257" y="643267"/>
                  </a:lnTo>
                  <a:lnTo>
                    <a:pt x="343175" y="630227"/>
                  </a:lnTo>
                  <a:lnTo>
                    <a:pt x="301394" y="616711"/>
                  </a:lnTo>
                  <a:lnTo>
                    <a:pt x="261988" y="602734"/>
                  </a:lnTo>
                  <a:lnTo>
                    <a:pt x="225033" y="588318"/>
                  </a:lnTo>
                  <a:lnTo>
                    <a:pt x="158773" y="558237"/>
                  </a:lnTo>
                  <a:lnTo>
                    <a:pt x="103215" y="526617"/>
                  </a:lnTo>
                  <a:lnTo>
                    <a:pt x="58958" y="493607"/>
                  </a:lnTo>
                  <a:lnTo>
                    <a:pt x="26603" y="459355"/>
                  </a:lnTo>
                  <a:lnTo>
                    <a:pt x="6751" y="424012"/>
                  </a:lnTo>
                  <a:lnTo>
                    <a:pt x="0" y="387725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6125" y="2528730"/>
              <a:ext cx="1431925" cy="664210"/>
            </a:xfrm>
            <a:custGeom>
              <a:avLst/>
              <a:gdLst/>
              <a:ahLst/>
              <a:cxnLst/>
              <a:rect l="l" t="t" r="r" b="b"/>
              <a:pathLst>
                <a:path w="1431925" h="664210">
                  <a:moveTo>
                    <a:pt x="0" y="331928"/>
                  </a:moveTo>
                  <a:lnTo>
                    <a:pt x="11534" y="272263"/>
                  </a:lnTo>
                  <a:lnTo>
                    <a:pt x="44788" y="216107"/>
                  </a:lnTo>
                  <a:lnTo>
                    <a:pt x="97740" y="164397"/>
                  </a:lnTo>
                  <a:lnTo>
                    <a:pt x="130972" y="140503"/>
                  </a:lnTo>
                  <a:lnTo>
                    <a:pt x="168369" y="118071"/>
                  </a:lnTo>
                  <a:lnTo>
                    <a:pt x="209681" y="97219"/>
                  </a:lnTo>
                  <a:lnTo>
                    <a:pt x="254653" y="78065"/>
                  </a:lnTo>
                  <a:lnTo>
                    <a:pt x="303033" y="60725"/>
                  </a:lnTo>
                  <a:lnTo>
                    <a:pt x="354569" y="45317"/>
                  </a:lnTo>
                  <a:lnTo>
                    <a:pt x="409008" y="31959"/>
                  </a:lnTo>
                  <a:lnTo>
                    <a:pt x="466097" y="20766"/>
                  </a:lnTo>
                  <a:lnTo>
                    <a:pt x="525582" y="11856"/>
                  </a:lnTo>
                  <a:lnTo>
                    <a:pt x="587213" y="5347"/>
                  </a:lnTo>
                  <a:lnTo>
                    <a:pt x="650735" y="1356"/>
                  </a:lnTo>
                  <a:lnTo>
                    <a:pt x="715896" y="0"/>
                  </a:lnTo>
                  <a:lnTo>
                    <a:pt x="781057" y="1356"/>
                  </a:lnTo>
                  <a:lnTo>
                    <a:pt x="844579" y="5347"/>
                  </a:lnTo>
                  <a:lnTo>
                    <a:pt x="906210" y="11856"/>
                  </a:lnTo>
                  <a:lnTo>
                    <a:pt x="965695" y="20766"/>
                  </a:lnTo>
                  <a:lnTo>
                    <a:pt x="1022784" y="31959"/>
                  </a:lnTo>
                  <a:lnTo>
                    <a:pt x="1077223" y="45317"/>
                  </a:lnTo>
                  <a:lnTo>
                    <a:pt x="1128758" y="60725"/>
                  </a:lnTo>
                  <a:lnTo>
                    <a:pt x="1177139" y="78065"/>
                  </a:lnTo>
                  <a:lnTo>
                    <a:pt x="1222111" y="97219"/>
                  </a:lnTo>
                  <a:lnTo>
                    <a:pt x="1263423" y="118071"/>
                  </a:lnTo>
                  <a:lnTo>
                    <a:pt x="1300820" y="140503"/>
                  </a:lnTo>
                  <a:lnTo>
                    <a:pt x="1334052" y="164397"/>
                  </a:lnTo>
                  <a:lnTo>
                    <a:pt x="1362864" y="189638"/>
                  </a:lnTo>
                  <a:lnTo>
                    <a:pt x="1406220" y="243688"/>
                  </a:lnTo>
                  <a:lnTo>
                    <a:pt x="1428867" y="301716"/>
                  </a:lnTo>
                  <a:lnTo>
                    <a:pt x="1431793" y="331928"/>
                  </a:lnTo>
                  <a:lnTo>
                    <a:pt x="1428867" y="362140"/>
                  </a:lnTo>
                  <a:lnTo>
                    <a:pt x="1406220" y="420168"/>
                  </a:lnTo>
                  <a:lnTo>
                    <a:pt x="1362864" y="474218"/>
                  </a:lnTo>
                  <a:lnTo>
                    <a:pt x="1334052" y="499459"/>
                  </a:lnTo>
                  <a:lnTo>
                    <a:pt x="1300820" y="523354"/>
                  </a:lnTo>
                  <a:lnTo>
                    <a:pt x="1263423" y="545785"/>
                  </a:lnTo>
                  <a:lnTo>
                    <a:pt x="1222111" y="566637"/>
                  </a:lnTo>
                  <a:lnTo>
                    <a:pt x="1177139" y="585791"/>
                  </a:lnTo>
                  <a:lnTo>
                    <a:pt x="1128758" y="603131"/>
                  </a:lnTo>
                  <a:lnTo>
                    <a:pt x="1077223" y="618539"/>
                  </a:lnTo>
                  <a:lnTo>
                    <a:pt x="1022784" y="631897"/>
                  </a:lnTo>
                  <a:lnTo>
                    <a:pt x="965695" y="643090"/>
                  </a:lnTo>
                  <a:lnTo>
                    <a:pt x="906210" y="652000"/>
                  </a:lnTo>
                  <a:lnTo>
                    <a:pt x="844579" y="658509"/>
                  </a:lnTo>
                  <a:lnTo>
                    <a:pt x="781057" y="662500"/>
                  </a:lnTo>
                  <a:lnTo>
                    <a:pt x="715896" y="663857"/>
                  </a:lnTo>
                  <a:lnTo>
                    <a:pt x="650735" y="662500"/>
                  </a:lnTo>
                  <a:lnTo>
                    <a:pt x="587213" y="658509"/>
                  </a:lnTo>
                  <a:lnTo>
                    <a:pt x="525582" y="652000"/>
                  </a:lnTo>
                  <a:lnTo>
                    <a:pt x="466097" y="643090"/>
                  </a:lnTo>
                  <a:lnTo>
                    <a:pt x="409008" y="631897"/>
                  </a:lnTo>
                  <a:lnTo>
                    <a:pt x="354569" y="618539"/>
                  </a:lnTo>
                  <a:lnTo>
                    <a:pt x="303033" y="603131"/>
                  </a:lnTo>
                  <a:lnTo>
                    <a:pt x="254653" y="585791"/>
                  </a:lnTo>
                  <a:lnTo>
                    <a:pt x="209681" y="566637"/>
                  </a:lnTo>
                  <a:lnTo>
                    <a:pt x="168369" y="545785"/>
                  </a:lnTo>
                  <a:lnTo>
                    <a:pt x="130972" y="523354"/>
                  </a:lnTo>
                  <a:lnTo>
                    <a:pt x="97740" y="499459"/>
                  </a:lnTo>
                  <a:lnTo>
                    <a:pt x="68928" y="474218"/>
                  </a:lnTo>
                  <a:lnTo>
                    <a:pt x="25572" y="420168"/>
                  </a:lnTo>
                  <a:lnTo>
                    <a:pt x="2925" y="362140"/>
                  </a:lnTo>
                  <a:lnTo>
                    <a:pt x="0" y="331928"/>
                  </a:lnTo>
                  <a:close/>
                </a:path>
              </a:pathLst>
            </a:custGeom>
            <a:ln w="5715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3516" y="2646940"/>
              <a:ext cx="1706880" cy="325120"/>
            </a:xfrm>
            <a:custGeom>
              <a:avLst/>
              <a:gdLst/>
              <a:ahLst/>
              <a:cxnLst/>
              <a:rect l="l" t="t" r="r" b="b"/>
              <a:pathLst>
                <a:path w="1706879" h="325119">
                  <a:moveTo>
                    <a:pt x="122577" y="167525"/>
                  </a:moveTo>
                  <a:lnTo>
                    <a:pt x="0" y="314897"/>
                  </a:lnTo>
                  <a:lnTo>
                    <a:pt x="191443" y="324537"/>
                  </a:lnTo>
                  <a:lnTo>
                    <a:pt x="173615" y="283889"/>
                  </a:lnTo>
                  <a:lnTo>
                    <a:pt x="141824" y="283889"/>
                  </a:lnTo>
                  <a:lnTo>
                    <a:pt x="119860" y="231128"/>
                  </a:lnTo>
                  <a:lnTo>
                    <a:pt x="145762" y="220385"/>
                  </a:lnTo>
                  <a:lnTo>
                    <a:pt x="122577" y="167525"/>
                  </a:lnTo>
                  <a:close/>
                </a:path>
                <a:path w="1706879" h="325119">
                  <a:moveTo>
                    <a:pt x="145762" y="220385"/>
                  </a:moveTo>
                  <a:lnTo>
                    <a:pt x="119860" y="231128"/>
                  </a:lnTo>
                  <a:lnTo>
                    <a:pt x="141824" y="283889"/>
                  </a:lnTo>
                  <a:lnTo>
                    <a:pt x="168690" y="272660"/>
                  </a:lnTo>
                  <a:lnTo>
                    <a:pt x="145762" y="220385"/>
                  </a:lnTo>
                  <a:close/>
                </a:path>
                <a:path w="1706879" h="325119">
                  <a:moveTo>
                    <a:pt x="168690" y="272660"/>
                  </a:moveTo>
                  <a:lnTo>
                    <a:pt x="141824" y="283889"/>
                  </a:lnTo>
                  <a:lnTo>
                    <a:pt x="173615" y="283889"/>
                  </a:lnTo>
                  <a:lnTo>
                    <a:pt x="168690" y="272660"/>
                  </a:lnTo>
                  <a:close/>
                </a:path>
                <a:path w="1706879" h="325119">
                  <a:moveTo>
                    <a:pt x="1533869" y="57123"/>
                  </a:moveTo>
                  <a:lnTo>
                    <a:pt x="1128262" y="78971"/>
                  </a:lnTo>
                  <a:lnTo>
                    <a:pt x="830235" y="99730"/>
                  </a:lnTo>
                  <a:lnTo>
                    <a:pt x="696074" y="111734"/>
                  </a:lnTo>
                  <a:lnTo>
                    <a:pt x="633533" y="118238"/>
                  </a:lnTo>
                  <a:lnTo>
                    <a:pt x="574330" y="125112"/>
                  </a:lnTo>
                  <a:lnTo>
                    <a:pt x="518694" y="132388"/>
                  </a:lnTo>
                  <a:lnTo>
                    <a:pt x="466777" y="140086"/>
                  </a:lnTo>
                  <a:lnTo>
                    <a:pt x="418447" y="148189"/>
                  </a:lnTo>
                  <a:lnTo>
                    <a:pt x="373472" y="156672"/>
                  </a:lnTo>
                  <a:lnTo>
                    <a:pt x="331610" y="165511"/>
                  </a:lnTo>
                  <a:lnTo>
                    <a:pt x="292625" y="174682"/>
                  </a:lnTo>
                  <a:lnTo>
                    <a:pt x="222336" y="193920"/>
                  </a:lnTo>
                  <a:lnTo>
                    <a:pt x="160742" y="214171"/>
                  </a:lnTo>
                  <a:lnTo>
                    <a:pt x="145762" y="220385"/>
                  </a:lnTo>
                  <a:lnTo>
                    <a:pt x="168690" y="272660"/>
                  </a:lnTo>
                  <a:lnTo>
                    <a:pt x="179313" y="268220"/>
                  </a:lnTo>
                  <a:lnTo>
                    <a:pt x="207761" y="258436"/>
                  </a:lnTo>
                  <a:lnTo>
                    <a:pt x="270711" y="239458"/>
                  </a:lnTo>
                  <a:lnTo>
                    <a:pt x="343427" y="221427"/>
                  </a:lnTo>
                  <a:lnTo>
                    <a:pt x="384072" y="212830"/>
                  </a:lnTo>
                  <a:lnTo>
                    <a:pt x="427903" y="204551"/>
                  </a:lnTo>
                  <a:lnTo>
                    <a:pt x="475164" y="196617"/>
                  </a:lnTo>
                  <a:lnTo>
                    <a:pt x="526107" y="189054"/>
                  </a:lnTo>
                  <a:lnTo>
                    <a:pt x="580924" y="181880"/>
                  </a:lnTo>
                  <a:lnTo>
                    <a:pt x="639444" y="175080"/>
                  </a:lnTo>
                  <a:lnTo>
                    <a:pt x="701413" y="168635"/>
                  </a:lnTo>
                  <a:lnTo>
                    <a:pt x="834685" y="156707"/>
                  </a:lnTo>
                  <a:lnTo>
                    <a:pt x="1131622" y="136022"/>
                  </a:lnTo>
                  <a:lnTo>
                    <a:pt x="1536674" y="114205"/>
                  </a:lnTo>
                  <a:lnTo>
                    <a:pt x="1533869" y="57123"/>
                  </a:lnTo>
                  <a:close/>
                </a:path>
                <a:path w="1706879" h="325119">
                  <a:moveTo>
                    <a:pt x="1657590" y="55680"/>
                  </a:moveTo>
                  <a:lnTo>
                    <a:pt x="1562365" y="55680"/>
                  </a:lnTo>
                  <a:lnTo>
                    <a:pt x="1565255" y="112758"/>
                  </a:lnTo>
                  <a:lnTo>
                    <a:pt x="1536674" y="114205"/>
                  </a:lnTo>
                  <a:lnTo>
                    <a:pt x="1539476" y="171242"/>
                  </a:lnTo>
                  <a:lnTo>
                    <a:pt x="1706512" y="77209"/>
                  </a:lnTo>
                  <a:lnTo>
                    <a:pt x="1657590" y="55680"/>
                  </a:lnTo>
                  <a:close/>
                </a:path>
                <a:path w="1706879" h="325119">
                  <a:moveTo>
                    <a:pt x="1562365" y="55680"/>
                  </a:moveTo>
                  <a:lnTo>
                    <a:pt x="1533869" y="57123"/>
                  </a:lnTo>
                  <a:lnTo>
                    <a:pt x="1536674" y="114205"/>
                  </a:lnTo>
                  <a:lnTo>
                    <a:pt x="1565255" y="112758"/>
                  </a:lnTo>
                  <a:lnTo>
                    <a:pt x="1562365" y="55680"/>
                  </a:lnTo>
                  <a:close/>
                </a:path>
                <a:path w="1706879" h="325119">
                  <a:moveTo>
                    <a:pt x="1531063" y="0"/>
                  </a:moveTo>
                  <a:lnTo>
                    <a:pt x="1533869" y="57123"/>
                  </a:lnTo>
                  <a:lnTo>
                    <a:pt x="1562365" y="55680"/>
                  </a:lnTo>
                  <a:lnTo>
                    <a:pt x="1657590" y="55680"/>
                  </a:lnTo>
                  <a:lnTo>
                    <a:pt x="1531063" y="0"/>
                  </a:lnTo>
                  <a:close/>
                </a:path>
              </a:pathLst>
            </a:custGeom>
            <a:solidFill>
              <a:srgbClr val="385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Marketplace </a:t>
            </a:r>
            <a:r>
              <a:rPr spc="-35" dirty="0"/>
              <a:t>for</a:t>
            </a:r>
            <a:r>
              <a:rPr spc="-45" dirty="0"/>
              <a:t> </a:t>
            </a:r>
            <a:r>
              <a:rPr spc="-15" dirty="0"/>
              <a:t>Vulnerabilities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4939" y="4760467"/>
            <a:ext cx="250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Source: </a:t>
            </a:r>
            <a:r>
              <a:rPr sz="1800" spc="-10" dirty="0">
                <a:latin typeface="Calibri"/>
                <a:cs typeface="Calibri"/>
              </a:rPr>
              <a:t>Zerodium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payouts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112" y="1892300"/>
            <a:ext cx="2732405" cy="10680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27200"/>
              </a:lnSpc>
              <a:spcBef>
                <a:spcPts val="65"/>
              </a:spcBef>
            </a:pPr>
            <a:r>
              <a:rPr sz="1800" spc="-10" dirty="0">
                <a:latin typeface="Calibri"/>
                <a:cs typeface="Calibri"/>
              </a:rPr>
              <a:t>RCE: remote </a:t>
            </a:r>
            <a:r>
              <a:rPr sz="1800" spc="-5" dirty="0">
                <a:latin typeface="Calibri"/>
                <a:cs typeface="Calibri"/>
              </a:rPr>
              <a:t>code </a:t>
            </a:r>
            <a:r>
              <a:rPr sz="1800" spc="-10" dirty="0">
                <a:latin typeface="Calibri"/>
                <a:cs typeface="Calibri"/>
              </a:rPr>
              <a:t>execution  </a:t>
            </a:r>
            <a:r>
              <a:rPr sz="1800" spc="-5" dirty="0">
                <a:latin typeface="Calibri"/>
                <a:cs typeface="Calibri"/>
              </a:rPr>
              <a:t>LPE: local privilege escalation  </a:t>
            </a:r>
            <a:r>
              <a:rPr sz="1800" spc="-15" dirty="0">
                <a:latin typeface="Calibri"/>
                <a:cs typeface="Calibri"/>
              </a:rPr>
              <a:t>SBX: </a:t>
            </a:r>
            <a:r>
              <a:rPr sz="1800" spc="-5" dirty="0">
                <a:latin typeface="Calibri"/>
                <a:cs typeface="Calibri"/>
              </a:rPr>
              <a:t>sandbox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escape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400" y="4266862"/>
            <a:ext cx="1979295" cy="775970"/>
          </a:xfrm>
          <a:custGeom>
            <a:avLst/>
            <a:gdLst/>
            <a:ahLst/>
            <a:cxnLst/>
            <a:rect l="l" t="t" r="r" b="b"/>
            <a:pathLst>
              <a:path w="1979295" h="775970">
                <a:moveTo>
                  <a:pt x="0" y="387725"/>
                </a:moveTo>
                <a:lnTo>
                  <a:pt x="9033" y="335113"/>
                </a:lnTo>
                <a:lnTo>
                  <a:pt x="35348" y="284652"/>
                </a:lnTo>
                <a:lnTo>
                  <a:pt x="77764" y="236805"/>
                </a:lnTo>
                <a:lnTo>
                  <a:pt x="135104" y="192033"/>
                </a:lnTo>
                <a:lnTo>
                  <a:pt x="169001" y="170944"/>
                </a:lnTo>
                <a:lnTo>
                  <a:pt x="206187" y="150797"/>
                </a:lnTo>
                <a:lnTo>
                  <a:pt x="246514" y="131651"/>
                </a:lnTo>
                <a:lnTo>
                  <a:pt x="289835" y="113562"/>
                </a:lnTo>
                <a:lnTo>
                  <a:pt x="336003" y="96588"/>
                </a:lnTo>
                <a:lnTo>
                  <a:pt x="384869" y="80787"/>
                </a:lnTo>
                <a:lnTo>
                  <a:pt x="436288" y="66217"/>
                </a:lnTo>
                <a:lnTo>
                  <a:pt x="490110" y="52935"/>
                </a:lnTo>
                <a:lnTo>
                  <a:pt x="546190" y="41000"/>
                </a:lnTo>
                <a:lnTo>
                  <a:pt x="604379" y="30469"/>
                </a:lnTo>
                <a:lnTo>
                  <a:pt x="664530" y="21399"/>
                </a:lnTo>
                <a:lnTo>
                  <a:pt x="726496" y="13849"/>
                </a:lnTo>
                <a:lnTo>
                  <a:pt x="790129" y="7877"/>
                </a:lnTo>
                <a:lnTo>
                  <a:pt x="855283" y="3539"/>
                </a:lnTo>
                <a:lnTo>
                  <a:pt x="921809" y="894"/>
                </a:lnTo>
                <a:lnTo>
                  <a:pt x="989561" y="0"/>
                </a:lnTo>
                <a:lnTo>
                  <a:pt x="1057312" y="894"/>
                </a:lnTo>
                <a:lnTo>
                  <a:pt x="1123838" y="3539"/>
                </a:lnTo>
                <a:lnTo>
                  <a:pt x="1188991" y="7877"/>
                </a:lnTo>
                <a:lnTo>
                  <a:pt x="1252625" y="13849"/>
                </a:lnTo>
                <a:lnTo>
                  <a:pt x="1314591" y="21399"/>
                </a:lnTo>
                <a:lnTo>
                  <a:pt x="1374742" y="30469"/>
                </a:lnTo>
                <a:lnTo>
                  <a:pt x="1432931" y="41000"/>
                </a:lnTo>
                <a:lnTo>
                  <a:pt x="1489011" y="52935"/>
                </a:lnTo>
                <a:lnTo>
                  <a:pt x="1542833" y="66217"/>
                </a:lnTo>
                <a:lnTo>
                  <a:pt x="1594252" y="80787"/>
                </a:lnTo>
                <a:lnTo>
                  <a:pt x="1643118" y="96588"/>
                </a:lnTo>
                <a:lnTo>
                  <a:pt x="1689286" y="113562"/>
                </a:lnTo>
                <a:lnTo>
                  <a:pt x="1732607" y="131651"/>
                </a:lnTo>
                <a:lnTo>
                  <a:pt x="1772934" y="150797"/>
                </a:lnTo>
                <a:lnTo>
                  <a:pt x="1810120" y="170944"/>
                </a:lnTo>
                <a:lnTo>
                  <a:pt x="1844017" y="192033"/>
                </a:lnTo>
                <a:lnTo>
                  <a:pt x="1901357" y="236805"/>
                </a:lnTo>
                <a:lnTo>
                  <a:pt x="1943773" y="284652"/>
                </a:lnTo>
                <a:lnTo>
                  <a:pt x="1970088" y="335113"/>
                </a:lnTo>
                <a:lnTo>
                  <a:pt x="1979122" y="387725"/>
                </a:lnTo>
                <a:lnTo>
                  <a:pt x="1976839" y="414271"/>
                </a:lnTo>
                <a:lnTo>
                  <a:pt x="1959017" y="465865"/>
                </a:lnTo>
                <a:lnTo>
                  <a:pt x="1924504" y="515077"/>
                </a:lnTo>
                <a:lnTo>
                  <a:pt x="1874479" y="561445"/>
                </a:lnTo>
                <a:lnTo>
                  <a:pt x="1810120" y="604506"/>
                </a:lnTo>
                <a:lnTo>
                  <a:pt x="1772934" y="624652"/>
                </a:lnTo>
                <a:lnTo>
                  <a:pt x="1732607" y="643799"/>
                </a:lnTo>
                <a:lnTo>
                  <a:pt x="1689286" y="661888"/>
                </a:lnTo>
                <a:lnTo>
                  <a:pt x="1643118" y="678862"/>
                </a:lnTo>
                <a:lnTo>
                  <a:pt x="1594252" y="694663"/>
                </a:lnTo>
                <a:lnTo>
                  <a:pt x="1542833" y="709233"/>
                </a:lnTo>
                <a:lnTo>
                  <a:pt x="1489011" y="722515"/>
                </a:lnTo>
                <a:lnTo>
                  <a:pt x="1432931" y="734450"/>
                </a:lnTo>
                <a:lnTo>
                  <a:pt x="1374742" y="744981"/>
                </a:lnTo>
                <a:lnTo>
                  <a:pt x="1314591" y="754051"/>
                </a:lnTo>
                <a:lnTo>
                  <a:pt x="1252625" y="761601"/>
                </a:lnTo>
                <a:lnTo>
                  <a:pt x="1188991" y="767573"/>
                </a:lnTo>
                <a:lnTo>
                  <a:pt x="1123838" y="771911"/>
                </a:lnTo>
                <a:lnTo>
                  <a:pt x="1057312" y="774556"/>
                </a:lnTo>
                <a:lnTo>
                  <a:pt x="989561" y="775451"/>
                </a:lnTo>
                <a:lnTo>
                  <a:pt x="921809" y="774556"/>
                </a:lnTo>
                <a:lnTo>
                  <a:pt x="855283" y="771911"/>
                </a:lnTo>
                <a:lnTo>
                  <a:pt x="790129" y="767573"/>
                </a:lnTo>
                <a:lnTo>
                  <a:pt x="726496" y="761601"/>
                </a:lnTo>
                <a:lnTo>
                  <a:pt x="664530" y="754051"/>
                </a:lnTo>
                <a:lnTo>
                  <a:pt x="604379" y="744981"/>
                </a:lnTo>
                <a:lnTo>
                  <a:pt x="546190" y="734450"/>
                </a:lnTo>
                <a:lnTo>
                  <a:pt x="490110" y="722515"/>
                </a:lnTo>
                <a:lnTo>
                  <a:pt x="436288" y="709233"/>
                </a:lnTo>
                <a:lnTo>
                  <a:pt x="384869" y="694663"/>
                </a:lnTo>
                <a:lnTo>
                  <a:pt x="336003" y="678862"/>
                </a:lnTo>
                <a:lnTo>
                  <a:pt x="289835" y="661888"/>
                </a:lnTo>
                <a:lnTo>
                  <a:pt x="246514" y="643799"/>
                </a:lnTo>
                <a:lnTo>
                  <a:pt x="206187" y="624652"/>
                </a:lnTo>
                <a:lnTo>
                  <a:pt x="169001" y="604506"/>
                </a:lnTo>
                <a:lnTo>
                  <a:pt x="135104" y="583417"/>
                </a:lnTo>
                <a:lnTo>
                  <a:pt x="77764" y="538645"/>
                </a:lnTo>
                <a:lnTo>
                  <a:pt x="35348" y="490798"/>
                </a:lnTo>
                <a:lnTo>
                  <a:pt x="9033" y="440337"/>
                </a:lnTo>
                <a:lnTo>
                  <a:pt x="0" y="387725"/>
                </a:lnTo>
                <a:close/>
              </a:path>
            </a:pathLst>
          </a:custGeom>
          <a:ln w="5715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6490" y="4963159"/>
            <a:ext cx="535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980" y="22859"/>
            <a:ext cx="7179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"/>
                <a:cs typeface="Calibri"/>
              </a:rPr>
              <a:t>The </a:t>
            </a:r>
            <a:r>
              <a:rPr sz="4400" b="0" spc="-15" dirty="0">
                <a:latin typeface="Calibri"/>
                <a:cs typeface="Calibri"/>
              </a:rPr>
              <a:t>computer </a:t>
            </a:r>
            <a:r>
              <a:rPr sz="4400" b="0" dirty="0">
                <a:latin typeface="Calibri"/>
                <a:cs typeface="Calibri"/>
              </a:rPr>
              <a:t>security</a:t>
            </a:r>
            <a:r>
              <a:rPr sz="4400" b="0" spc="-3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problem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2876550"/>
            <a:ext cx="8763000" cy="1905000"/>
          </a:xfrm>
          <a:custGeom>
            <a:avLst/>
            <a:gdLst/>
            <a:ahLst/>
            <a:cxnLst/>
            <a:rect l="l" t="t" r="r" b="b"/>
            <a:pathLst>
              <a:path w="8763000" h="1905000">
                <a:moveTo>
                  <a:pt x="0" y="317506"/>
                </a:moveTo>
                <a:lnTo>
                  <a:pt x="3442" y="270587"/>
                </a:lnTo>
                <a:lnTo>
                  <a:pt x="13442" y="225806"/>
                </a:lnTo>
                <a:lnTo>
                  <a:pt x="29509" y="183653"/>
                </a:lnTo>
                <a:lnTo>
                  <a:pt x="51152" y="144620"/>
                </a:lnTo>
                <a:lnTo>
                  <a:pt x="77878" y="109198"/>
                </a:lnTo>
                <a:lnTo>
                  <a:pt x="109198" y="77878"/>
                </a:lnTo>
                <a:lnTo>
                  <a:pt x="144620" y="51152"/>
                </a:lnTo>
                <a:lnTo>
                  <a:pt x="183653" y="29509"/>
                </a:lnTo>
                <a:lnTo>
                  <a:pt x="225805" y="13442"/>
                </a:lnTo>
                <a:lnTo>
                  <a:pt x="270586" y="3442"/>
                </a:lnTo>
                <a:lnTo>
                  <a:pt x="317505" y="0"/>
                </a:lnTo>
                <a:lnTo>
                  <a:pt x="8445494" y="0"/>
                </a:lnTo>
                <a:lnTo>
                  <a:pt x="8492412" y="3442"/>
                </a:lnTo>
                <a:lnTo>
                  <a:pt x="8537194" y="13442"/>
                </a:lnTo>
                <a:lnTo>
                  <a:pt x="8579346" y="29509"/>
                </a:lnTo>
                <a:lnTo>
                  <a:pt x="8618379" y="51152"/>
                </a:lnTo>
                <a:lnTo>
                  <a:pt x="8653801" y="77878"/>
                </a:lnTo>
                <a:lnTo>
                  <a:pt x="8685121" y="109198"/>
                </a:lnTo>
                <a:lnTo>
                  <a:pt x="8711848" y="144620"/>
                </a:lnTo>
                <a:lnTo>
                  <a:pt x="8733490" y="183653"/>
                </a:lnTo>
                <a:lnTo>
                  <a:pt x="8749557" y="225806"/>
                </a:lnTo>
                <a:lnTo>
                  <a:pt x="8759557" y="270587"/>
                </a:lnTo>
                <a:lnTo>
                  <a:pt x="8763000" y="317506"/>
                </a:lnTo>
                <a:lnTo>
                  <a:pt x="8763000" y="1587494"/>
                </a:lnTo>
                <a:lnTo>
                  <a:pt x="8759557" y="1634412"/>
                </a:lnTo>
                <a:lnTo>
                  <a:pt x="8749557" y="1679194"/>
                </a:lnTo>
                <a:lnTo>
                  <a:pt x="8733490" y="1721346"/>
                </a:lnTo>
                <a:lnTo>
                  <a:pt x="8711848" y="1760379"/>
                </a:lnTo>
                <a:lnTo>
                  <a:pt x="8685121" y="1795801"/>
                </a:lnTo>
                <a:lnTo>
                  <a:pt x="8653801" y="1827121"/>
                </a:lnTo>
                <a:lnTo>
                  <a:pt x="8618379" y="1853847"/>
                </a:lnTo>
                <a:lnTo>
                  <a:pt x="8579346" y="1875490"/>
                </a:lnTo>
                <a:lnTo>
                  <a:pt x="8537194" y="1891557"/>
                </a:lnTo>
                <a:lnTo>
                  <a:pt x="8492412" y="1901557"/>
                </a:lnTo>
                <a:lnTo>
                  <a:pt x="8445494" y="1905000"/>
                </a:lnTo>
                <a:lnTo>
                  <a:pt x="317505" y="1905000"/>
                </a:lnTo>
                <a:lnTo>
                  <a:pt x="270586" y="1901557"/>
                </a:lnTo>
                <a:lnTo>
                  <a:pt x="225805" y="1891557"/>
                </a:lnTo>
                <a:lnTo>
                  <a:pt x="183653" y="1875490"/>
                </a:lnTo>
                <a:lnTo>
                  <a:pt x="144620" y="1853847"/>
                </a:lnTo>
                <a:lnTo>
                  <a:pt x="109198" y="1827121"/>
                </a:lnTo>
                <a:lnTo>
                  <a:pt x="77878" y="1795801"/>
                </a:lnTo>
                <a:lnTo>
                  <a:pt x="51152" y="1760379"/>
                </a:lnTo>
                <a:lnTo>
                  <a:pt x="29509" y="1721346"/>
                </a:lnTo>
                <a:lnTo>
                  <a:pt x="13442" y="1679194"/>
                </a:lnTo>
                <a:lnTo>
                  <a:pt x="3442" y="1634412"/>
                </a:lnTo>
                <a:lnTo>
                  <a:pt x="0" y="1587494"/>
                </a:lnTo>
                <a:lnTo>
                  <a:pt x="0" y="317506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999235"/>
            <a:ext cx="7247255" cy="407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Lots of </a:t>
            </a:r>
            <a:r>
              <a:rPr sz="2400" b="1" dirty="0">
                <a:latin typeface="Calibri"/>
                <a:cs typeface="Calibri"/>
              </a:rPr>
              <a:t>buggy</a:t>
            </a:r>
            <a:r>
              <a:rPr sz="2400" b="1" spc="-10" dirty="0">
                <a:latin typeface="Calibri"/>
                <a:cs typeface="Calibri"/>
              </a:rPr>
              <a:t> software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Social engineering is very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effective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Money can </a:t>
            </a:r>
            <a:r>
              <a:rPr sz="2400" b="1" spc="-5" dirty="0">
                <a:latin typeface="Calibri"/>
                <a:cs typeface="Calibri"/>
              </a:rPr>
              <a:t>be made </a:t>
            </a:r>
            <a:r>
              <a:rPr sz="2400" b="1" spc="-10" dirty="0">
                <a:latin typeface="Calibri"/>
                <a:cs typeface="Calibri"/>
              </a:rPr>
              <a:t>from </a:t>
            </a:r>
            <a:r>
              <a:rPr sz="2400" b="1" spc="-5" dirty="0">
                <a:latin typeface="Calibri"/>
                <a:cs typeface="Calibri"/>
              </a:rPr>
              <a:t>finding and </a:t>
            </a:r>
            <a:r>
              <a:rPr sz="2400" b="1" spc="-10" dirty="0">
                <a:latin typeface="Calibri"/>
                <a:cs typeface="Calibri"/>
              </a:rPr>
              <a:t>exploiting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vulns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42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5" dirty="0">
                <a:latin typeface="Calibri"/>
                <a:cs typeface="Calibri"/>
              </a:rPr>
              <a:t>Marketplace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exploits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42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5" dirty="0">
                <a:latin typeface="Calibri"/>
                <a:cs typeface="Calibri"/>
              </a:rPr>
              <a:t>Marketplace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lang="en-US" sz="2400" spc="-5" dirty="0">
                <a:latin typeface="Calibri"/>
                <a:cs typeface="Calibri"/>
              </a:rPr>
              <a:t>privacy information </a:t>
            </a:r>
            <a:r>
              <a:rPr sz="2400" spc="-5" dirty="0">
                <a:latin typeface="Calibri"/>
                <a:cs typeface="Calibri"/>
              </a:rPr>
              <a:t>(PPI)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33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5" dirty="0">
                <a:latin typeface="Calibri"/>
                <a:cs typeface="Calibri"/>
              </a:rPr>
              <a:t>methods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profit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owned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machines</a:t>
            </a:r>
            <a:endParaRPr sz="2400" dirty="0">
              <a:latin typeface="Calibri"/>
              <a:cs typeface="Calibri"/>
            </a:endParaRPr>
          </a:p>
          <a:p>
            <a:pPr marL="2869565">
              <a:lnSpc>
                <a:spcPct val="100000"/>
              </a:lnSpc>
              <a:spcBef>
                <a:spcPts val="1030"/>
              </a:spcBef>
            </a:pPr>
            <a:r>
              <a:rPr sz="1800" spc="-10" dirty="0">
                <a:latin typeface="Calibri"/>
                <a:cs typeface="Calibri"/>
              </a:rPr>
              <a:t>current </a:t>
            </a:r>
            <a:r>
              <a:rPr sz="1800" spc="-20" dirty="0">
                <a:latin typeface="Calibri"/>
                <a:cs typeface="Calibri"/>
              </a:rPr>
              <a:t>state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security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6490" y="4963159"/>
            <a:ext cx="535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6465" y="22859"/>
            <a:ext cx="3710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"/>
                <a:cs typeface="Calibri"/>
              </a:rPr>
              <a:t>Why </a:t>
            </a:r>
            <a:r>
              <a:rPr sz="4400" b="0" spc="-5" dirty="0">
                <a:latin typeface="Calibri"/>
                <a:cs typeface="Calibri"/>
              </a:rPr>
              <a:t>buy</a:t>
            </a:r>
            <a:r>
              <a:rPr sz="4400" b="0" spc="-60" dirty="0">
                <a:latin typeface="Calibri"/>
                <a:cs typeface="Calibri"/>
              </a:rPr>
              <a:t> </a:t>
            </a:r>
            <a:r>
              <a:rPr sz="4400" b="0" spc="-25" dirty="0">
                <a:latin typeface="Calibri"/>
                <a:cs typeface="Calibri"/>
              </a:rPr>
              <a:t>0days?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9175" y="1006978"/>
            <a:ext cx="7105650" cy="3129915"/>
            <a:chOff x="1019175" y="1006978"/>
            <a:chExt cx="7105650" cy="3129915"/>
          </a:xfrm>
        </p:grpSpPr>
        <p:sp>
          <p:nvSpPr>
            <p:cNvPr id="5" name="object 5"/>
            <p:cNvSpPr/>
            <p:nvPr/>
          </p:nvSpPr>
          <p:spPr>
            <a:xfrm>
              <a:off x="1028700" y="1159186"/>
              <a:ext cx="7086600" cy="28679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3937" y="1011740"/>
              <a:ext cx="7096125" cy="3120390"/>
            </a:xfrm>
            <a:custGeom>
              <a:avLst/>
              <a:gdLst/>
              <a:ahLst/>
              <a:cxnLst/>
              <a:rect l="l" t="t" r="r" b="b"/>
              <a:pathLst>
                <a:path w="7096125" h="3120390">
                  <a:moveTo>
                    <a:pt x="0" y="0"/>
                  </a:moveTo>
                  <a:lnTo>
                    <a:pt x="7096125" y="0"/>
                  </a:lnTo>
                  <a:lnTo>
                    <a:pt x="7096125" y="3120019"/>
                  </a:lnTo>
                  <a:lnTo>
                    <a:pt x="0" y="312001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9800" y="2227621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9200" y="2495550"/>
              <a:ext cx="2667000" cy="0"/>
            </a:xfrm>
            <a:custGeom>
              <a:avLst/>
              <a:gdLst/>
              <a:ahLst/>
              <a:cxnLst/>
              <a:rect l="l" t="t" r="r" b="b"/>
              <a:pathLst>
                <a:path w="2667000">
                  <a:moveTo>
                    <a:pt x="0" y="0"/>
                  </a:moveTo>
                  <a:lnTo>
                    <a:pt x="266700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600" y="3817989"/>
              <a:ext cx="1793239" cy="0"/>
            </a:xfrm>
            <a:custGeom>
              <a:avLst/>
              <a:gdLst/>
              <a:ahLst/>
              <a:cxnLst/>
              <a:rect l="l" t="t" r="r" b="b"/>
              <a:pathLst>
                <a:path w="1793239">
                  <a:moveTo>
                    <a:pt x="0" y="0"/>
                  </a:moveTo>
                  <a:lnTo>
                    <a:pt x="1793156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69940" y="4268723"/>
            <a:ext cx="22891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https://zerodium.com/faq.html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190" y="4981329"/>
            <a:ext cx="5099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52366" y="4806950"/>
            <a:ext cx="787400" cy="330200"/>
            <a:chOff x="8352366" y="4806950"/>
            <a:chExt cx="787400" cy="330200"/>
          </a:xfrm>
        </p:grpSpPr>
        <p:sp>
          <p:nvSpPr>
            <p:cNvPr id="4" name="object 4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9227" y="297180"/>
            <a:ext cx="6768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"/>
                <a:cs typeface="Calibri"/>
              </a:rPr>
              <a:t>Ken Thompson’s </a:t>
            </a:r>
            <a:r>
              <a:rPr sz="4400" b="0" spc="-15" dirty="0">
                <a:latin typeface="Calibri"/>
                <a:cs typeface="Calibri"/>
              </a:rPr>
              <a:t>clever</a:t>
            </a:r>
            <a:r>
              <a:rPr sz="4400" b="0" spc="40" dirty="0">
                <a:latin typeface="Calibri"/>
                <a:cs typeface="Calibri"/>
              </a:rPr>
              <a:t> </a:t>
            </a:r>
            <a:r>
              <a:rPr sz="4400" b="0" spc="-60" dirty="0">
                <a:latin typeface="Calibri"/>
                <a:cs typeface="Calibri"/>
              </a:rPr>
              <a:t>Trojan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8213" y="1227835"/>
            <a:ext cx="2566035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Turing </a:t>
            </a:r>
            <a:r>
              <a:rPr sz="2400" spc="-20" dirty="0">
                <a:latin typeface="Calibri"/>
                <a:cs typeface="Calibri"/>
              </a:rPr>
              <a:t>award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lecture</a:t>
            </a:r>
            <a:endParaRPr sz="2400">
              <a:latin typeface="Calibri"/>
              <a:cs typeface="Calibri"/>
            </a:endParaRPr>
          </a:p>
          <a:p>
            <a:pPr marL="401955">
              <a:lnSpc>
                <a:spcPct val="100000"/>
              </a:lnSpc>
              <a:spcBef>
                <a:spcPts val="2390"/>
              </a:spcBef>
            </a:pPr>
            <a:r>
              <a:rPr sz="2000" spc="-5" dirty="0">
                <a:latin typeface="Calibri"/>
                <a:cs typeface="Calibri"/>
              </a:rPr>
              <a:t>(CACM Aug.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1984)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3506" y="3406140"/>
            <a:ext cx="5676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"/>
                <a:cs typeface="Calibri"/>
              </a:rPr>
              <a:t>What code can </a:t>
            </a:r>
            <a:r>
              <a:rPr sz="4400" spc="-20" dirty="0">
                <a:latin typeface="Calibri"/>
                <a:cs typeface="Calibri"/>
              </a:rPr>
              <a:t>we</a:t>
            </a:r>
            <a:r>
              <a:rPr sz="4400" spc="-4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trust?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470" y="22859"/>
            <a:ext cx="5676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What code can </a:t>
            </a:r>
            <a:r>
              <a:rPr sz="4400" b="0" spc="-20" dirty="0">
                <a:latin typeface="Calibri"/>
                <a:cs typeface="Calibri"/>
              </a:rPr>
              <a:t>we</a:t>
            </a:r>
            <a:r>
              <a:rPr sz="4400" b="0" spc="-4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trust?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4100"/>
            <a:ext cx="8361680" cy="357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14540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trust </a:t>
            </a:r>
            <a:r>
              <a:rPr sz="2400" spc="-5" dirty="0">
                <a:latin typeface="Calibri"/>
                <a:cs typeface="Calibri"/>
              </a:rPr>
              <a:t>the “login”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Linux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distribution?	</a:t>
            </a:r>
            <a:r>
              <a:rPr sz="1800" dirty="0">
                <a:latin typeface="Calibri"/>
                <a:cs typeface="Calibri"/>
              </a:rPr>
              <a:t>(e.g.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Ubuntu)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Font typeface="Arial"/>
              <a:buChar char="•"/>
              <a:tabLst>
                <a:tab pos="354965" algn="l"/>
                <a:tab pos="355600" algn="l"/>
                <a:tab pos="1017269" algn="l"/>
              </a:tabLst>
            </a:pPr>
            <a:r>
              <a:rPr sz="2400" spc="-5" dirty="0">
                <a:latin typeface="Calibri"/>
                <a:cs typeface="Calibri"/>
              </a:rPr>
              <a:t>No!	the login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20" dirty="0">
                <a:latin typeface="Calibri"/>
                <a:cs typeface="Calibri"/>
              </a:rPr>
              <a:t>may have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backdoor</a:t>
            </a:r>
            <a:endParaRPr sz="2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625"/>
              </a:spcBef>
              <a:tabLst>
                <a:tab pos="2249170" algn="l"/>
              </a:tabLst>
            </a:pPr>
            <a:r>
              <a:rPr sz="2400" dirty="0">
                <a:latin typeface="Cambria Math"/>
                <a:cs typeface="Cambria Math"/>
              </a:rPr>
              <a:t>⇾	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spc="-30" dirty="0">
                <a:latin typeface="Calibri"/>
                <a:cs typeface="Calibri"/>
              </a:rPr>
              <a:t>my </a:t>
            </a:r>
            <a:r>
              <a:rPr sz="2400" spc="-15" dirty="0">
                <a:latin typeface="Calibri"/>
                <a:cs typeface="Calibri"/>
              </a:rPr>
              <a:t>password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I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354965" algn="l"/>
                <a:tab pos="355600" algn="l"/>
                <a:tab pos="1698625" algn="l"/>
                <a:tab pos="3096895" algn="l"/>
                <a:tab pos="3853815" algn="l"/>
              </a:tabLst>
            </a:pPr>
            <a:r>
              <a:rPr sz="2400" b="1" spc="-5" dirty="0">
                <a:latin typeface="Calibri"/>
                <a:cs typeface="Calibri"/>
              </a:rPr>
              <a:t>Solution:	</a:t>
            </a:r>
            <a:r>
              <a:rPr sz="2400" b="1" spc="-10" dirty="0">
                <a:latin typeface="Calibri"/>
                <a:cs typeface="Calibri"/>
              </a:rPr>
              <a:t>recompile	</a:t>
            </a:r>
            <a:r>
              <a:rPr sz="2400" b="1" spc="-5" dirty="0">
                <a:latin typeface="Calibri"/>
                <a:cs typeface="Calibri"/>
              </a:rPr>
              <a:t>login	</a:t>
            </a:r>
            <a:r>
              <a:rPr sz="2400" b="1" spc="-15" dirty="0">
                <a:latin typeface="Calibri"/>
                <a:cs typeface="Calibri"/>
              </a:rPr>
              <a:t>program </a:t>
            </a:r>
            <a:r>
              <a:rPr sz="2400" b="1" spc="-10" dirty="0">
                <a:latin typeface="Calibri"/>
                <a:cs typeface="Calibri"/>
              </a:rPr>
              <a:t>from source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250">
              <a:latin typeface="Calibri"/>
              <a:cs typeface="Calibri"/>
            </a:endParaRPr>
          </a:p>
          <a:p>
            <a:pPr marL="2222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trust </a:t>
            </a:r>
            <a:r>
              <a:rPr sz="2400" spc="-5" dirty="0">
                <a:latin typeface="Calibri"/>
                <a:cs typeface="Calibri"/>
              </a:rPr>
              <a:t>the login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code?</a:t>
            </a:r>
            <a:endParaRPr sz="2400">
              <a:latin typeface="Calibri"/>
              <a:cs typeface="Calibri"/>
            </a:endParaRPr>
          </a:p>
          <a:p>
            <a:pPr marL="365125" indent="-3429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364490" algn="l"/>
                <a:tab pos="365125" algn="l"/>
                <a:tab pos="1094740" algn="l"/>
              </a:tabLst>
            </a:pPr>
            <a:r>
              <a:rPr sz="2400" spc="-5" dirty="0">
                <a:latin typeface="Calibri"/>
                <a:cs typeface="Calibri"/>
              </a:rPr>
              <a:t>No!	</a:t>
            </a:r>
            <a:r>
              <a:rPr sz="2400" dirty="0">
                <a:latin typeface="Calibri"/>
                <a:cs typeface="Calibri"/>
              </a:rPr>
              <a:t>but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inspect the code,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recompile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3011" y="22859"/>
            <a:ext cx="6155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"/>
                <a:cs typeface="Calibri"/>
              </a:rPr>
              <a:t>Can </a:t>
            </a:r>
            <a:r>
              <a:rPr sz="4400" b="0" spc="-20" dirty="0">
                <a:latin typeface="Calibri"/>
                <a:cs typeface="Calibri"/>
              </a:rPr>
              <a:t>we </a:t>
            </a:r>
            <a:r>
              <a:rPr sz="4400" b="0" spc="-10" dirty="0">
                <a:latin typeface="Calibri"/>
                <a:cs typeface="Calibri"/>
              </a:rPr>
              <a:t>trust </a:t>
            </a:r>
            <a:r>
              <a:rPr sz="4400" b="0" spc="-5" dirty="0">
                <a:latin typeface="Calibri"/>
                <a:cs typeface="Calibri"/>
              </a:rPr>
              <a:t>the</a:t>
            </a:r>
            <a:r>
              <a:rPr sz="4400" b="0" spc="-20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compiler?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4100"/>
            <a:ext cx="501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sz="2400" spc="-5" dirty="0">
                <a:latin typeface="Calibri"/>
                <a:cs typeface="Calibri"/>
              </a:rPr>
              <a:t>No!	</a:t>
            </a:r>
            <a:r>
              <a:rPr sz="2400" spc="-10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malicious compiler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962150"/>
            <a:ext cx="6186805" cy="263207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Courier New"/>
                <a:cs typeface="Courier New"/>
              </a:rPr>
              <a:t>compile(s)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920239" marR="295910" indent="-914400" algn="just">
              <a:lnSpc>
                <a:spcPts val="3000"/>
              </a:lnSpc>
              <a:spcBef>
                <a:spcPts val="175"/>
              </a:spcBef>
            </a:pPr>
            <a:r>
              <a:rPr sz="1950" b="1" spc="25" dirty="0">
                <a:solidFill>
                  <a:srgbClr val="FF0000"/>
                </a:solidFill>
                <a:latin typeface="Courier New"/>
                <a:cs typeface="Courier New"/>
              </a:rPr>
              <a:t>if (match(s, “login-program”)) </a:t>
            </a:r>
            <a:r>
              <a:rPr sz="1950" b="1" spc="30" dirty="0">
                <a:solidFill>
                  <a:srgbClr val="FF0000"/>
                </a:solidFill>
                <a:latin typeface="Courier New"/>
                <a:cs typeface="Courier New"/>
              </a:rPr>
              <a:t>{  </a:t>
            </a:r>
            <a:r>
              <a:rPr sz="1950" b="1" spc="25" dirty="0">
                <a:solidFill>
                  <a:srgbClr val="FF0000"/>
                </a:solidFill>
                <a:latin typeface="Courier New"/>
                <a:cs typeface="Courier New"/>
              </a:rPr>
              <a:t>compile(“login-backdoor”);  return</a:t>
            </a:r>
            <a:endParaRPr sz="195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450"/>
              </a:spcBef>
            </a:pPr>
            <a:r>
              <a:rPr sz="1950" b="1" spc="3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635"/>
              </a:spcBef>
              <a:tabLst>
                <a:tab pos="1614805" algn="l"/>
              </a:tabLst>
            </a:pPr>
            <a:r>
              <a:rPr sz="2000" spc="-5" dirty="0">
                <a:latin typeface="Courier New"/>
                <a:cs typeface="Courier New"/>
              </a:rPr>
              <a:t>/*	regular compilation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377" y="22859"/>
            <a:ext cx="2845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What </a:t>
            </a:r>
            <a:r>
              <a:rPr sz="4400" b="0" spc="-25" dirty="0">
                <a:latin typeface="Calibri"/>
                <a:cs typeface="Calibri"/>
              </a:rPr>
              <a:t>to</a:t>
            </a:r>
            <a:r>
              <a:rPr sz="4400" b="0" spc="-65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do?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4100"/>
            <a:ext cx="116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Solution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3095" y="1054100"/>
            <a:ext cx="37084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Calibri"/>
                <a:cs typeface="Calibri"/>
              </a:rPr>
              <a:t>inspect compiler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code, 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recompile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compiler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2038350"/>
            <a:ext cx="8229600" cy="99060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27495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165"/>
              </a:spcBef>
              <a:tabLst>
                <a:tab pos="1609725" algn="l"/>
                <a:tab pos="5734050" algn="l"/>
              </a:tabLst>
            </a:pPr>
            <a:r>
              <a:rPr sz="2400" b="1" spc="-10" dirty="0">
                <a:latin typeface="Calibri"/>
                <a:cs typeface="Calibri"/>
              </a:rPr>
              <a:t>Problem:	</a:t>
            </a:r>
            <a:r>
              <a:rPr sz="2400" b="1" dirty="0">
                <a:latin typeface="Calibri"/>
                <a:cs typeface="Calibri"/>
              </a:rPr>
              <a:t>C </a:t>
            </a:r>
            <a:r>
              <a:rPr sz="2400" b="1" spc="-10" dirty="0">
                <a:latin typeface="Calibri"/>
                <a:cs typeface="Calibri"/>
              </a:rPr>
              <a:t>compiler </a:t>
            </a:r>
            <a:r>
              <a:rPr sz="2400" b="1" spc="-5" dirty="0">
                <a:latin typeface="Calibri"/>
                <a:cs typeface="Calibri"/>
              </a:rPr>
              <a:t>is </a:t>
            </a:r>
            <a:r>
              <a:rPr sz="2400" b="1" dirty="0">
                <a:latin typeface="Calibri"/>
                <a:cs typeface="Calibri"/>
              </a:rPr>
              <a:t>itself </a:t>
            </a:r>
            <a:r>
              <a:rPr sz="2400" b="1" spc="-10" dirty="0">
                <a:latin typeface="Calibri"/>
                <a:cs typeface="Calibri"/>
              </a:rPr>
              <a:t>written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 C,	</a:t>
            </a:r>
            <a:r>
              <a:rPr sz="2400" b="1" spc="-10" dirty="0">
                <a:latin typeface="Calibri"/>
                <a:cs typeface="Calibri"/>
              </a:rPr>
              <a:t>compiles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itself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20516"/>
            <a:ext cx="501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if compiler </a:t>
            </a:r>
            <a:r>
              <a:rPr sz="2400" dirty="0">
                <a:latin typeface="Calibri"/>
                <a:cs typeface="Calibri"/>
              </a:rPr>
              <a:t>binary has 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backdoor?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943" y="22859"/>
            <a:ext cx="6489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"/>
                <a:cs typeface="Calibri"/>
              </a:rPr>
              <a:t>Thompson’s </a:t>
            </a:r>
            <a:r>
              <a:rPr sz="4400" b="0" spc="-15" dirty="0">
                <a:latin typeface="Calibri"/>
                <a:cs typeface="Calibri"/>
              </a:rPr>
              <a:t>clever</a:t>
            </a:r>
            <a:r>
              <a:rPr sz="4400" b="0" spc="-5" dirty="0">
                <a:latin typeface="Calibri"/>
                <a:cs typeface="Calibri"/>
              </a:rPr>
              <a:t> </a:t>
            </a:r>
            <a:r>
              <a:rPr sz="4400" b="0" spc="-15" dirty="0">
                <a:latin typeface="Calibri"/>
                <a:cs typeface="Calibri"/>
              </a:rPr>
              <a:t>backdoor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46835"/>
            <a:ext cx="562991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2305" algn="l"/>
              </a:tabLst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Attack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:	change compiler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code:</a:t>
            </a:r>
            <a:endParaRPr sz="2400">
              <a:latin typeface="Calibri"/>
              <a:cs typeface="Calibri"/>
            </a:endParaRPr>
          </a:p>
          <a:p>
            <a:pPr marL="1155065">
              <a:lnSpc>
                <a:spcPct val="100000"/>
              </a:lnSpc>
              <a:spcBef>
                <a:spcPts val="2455"/>
              </a:spcBef>
            </a:pPr>
            <a:r>
              <a:rPr sz="1600" dirty="0">
                <a:latin typeface="Courier New"/>
                <a:cs typeface="Courier New"/>
              </a:rPr>
              <a:t>compile(s)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1820231"/>
            <a:ext cx="4772660" cy="259080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15"/>
              </a:spcBef>
            </a:pPr>
            <a:r>
              <a:rPr sz="1550" b="1" spc="30" dirty="0">
                <a:solidFill>
                  <a:srgbClr val="FF0000"/>
                </a:solidFill>
                <a:latin typeface="Courier New"/>
                <a:cs typeface="Courier New"/>
              </a:rPr>
              <a:t>if (match(s, “login-program”))</a:t>
            </a:r>
            <a:r>
              <a:rPr sz="155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b="1" spc="3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1081405" marR="504190">
              <a:lnSpc>
                <a:spcPct val="134200"/>
              </a:lnSpc>
            </a:pPr>
            <a:r>
              <a:rPr sz="1550" b="1" spc="30" dirty="0">
                <a:solidFill>
                  <a:srgbClr val="FF0000"/>
                </a:solidFill>
                <a:latin typeface="Courier New"/>
                <a:cs typeface="Courier New"/>
              </a:rPr>
              <a:t>compile(“login-backdoor”);  return</a:t>
            </a:r>
            <a:endParaRPr sz="15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635"/>
              </a:spcBef>
            </a:pPr>
            <a:r>
              <a:rPr sz="1550" b="1" spc="3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635"/>
              </a:spcBef>
            </a:pPr>
            <a:r>
              <a:rPr sz="1550" b="1" spc="30" dirty="0">
                <a:solidFill>
                  <a:srgbClr val="FF0000"/>
                </a:solidFill>
                <a:latin typeface="Courier New"/>
                <a:cs typeface="Courier New"/>
              </a:rPr>
              <a:t>if (match(s, “compiler-program”))</a:t>
            </a:r>
            <a:r>
              <a:rPr sz="155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b="1" spc="3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1081405" marR="137795">
              <a:lnSpc>
                <a:spcPct val="134200"/>
              </a:lnSpc>
              <a:spcBef>
                <a:spcPts val="120"/>
              </a:spcBef>
            </a:pPr>
            <a:r>
              <a:rPr sz="1550" b="1" spc="30" dirty="0">
                <a:solidFill>
                  <a:srgbClr val="FF0000"/>
                </a:solidFill>
                <a:latin typeface="Courier New"/>
                <a:cs typeface="Courier New"/>
              </a:rPr>
              <a:t>compile(“compiler-backdoor”);  return</a:t>
            </a:r>
            <a:endParaRPr sz="1550">
              <a:latin typeface="Courier New"/>
              <a:cs typeface="Courier New"/>
            </a:endParaRPr>
          </a:p>
          <a:p>
            <a:pPr marL="167005">
              <a:lnSpc>
                <a:spcPct val="100000"/>
              </a:lnSpc>
              <a:spcBef>
                <a:spcPts val="635"/>
              </a:spcBef>
            </a:pPr>
            <a:r>
              <a:rPr sz="1550" b="1" spc="3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939" y="4407916"/>
            <a:ext cx="411797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ts val="1910"/>
              </a:lnSpc>
              <a:spcBef>
                <a:spcPts val="100"/>
              </a:spcBef>
              <a:tabLst>
                <a:tab pos="1415415" algn="l"/>
              </a:tabLst>
            </a:pPr>
            <a:r>
              <a:rPr sz="1600" dirty="0">
                <a:latin typeface="Courier New"/>
                <a:cs typeface="Courier New"/>
              </a:rPr>
              <a:t>/*	regular compilation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1400" y="1820231"/>
            <a:ext cx="304800" cy="2590800"/>
          </a:xfrm>
          <a:custGeom>
            <a:avLst/>
            <a:gdLst/>
            <a:ahLst/>
            <a:cxnLst/>
            <a:rect l="l" t="t" r="r" b="b"/>
            <a:pathLst>
              <a:path w="304800" h="2590800">
                <a:moveTo>
                  <a:pt x="0" y="0"/>
                </a:moveTo>
                <a:lnTo>
                  <a:pt x="59320" y="1995"/>
                </a:lnTo>
                <a:lnTo>
                  <a:pt x="107763" y="7438"/>
                </a:lnTo>
                <a:lnTo>
                  <a:pt x="140423" y="15511"/>
                </a:lnTo>
                <a:lnTo>
                  <a:pt x="152400" y="25398"/>
                </a:lnTo>
                <a:lnTo>
                  <a:pt x="152400" y="1270002"/>
                </a:lnTo>
                <a:lnTo>
                  <a:pt x="164376" y="1279888"/>
                </a:lnTo>
                <a:lnTo>
                  <a:pt x="197036" y="1287961"/>
                </a:lnTo>
                <a:lnTo>
                  <a:pt x="245479" y="1293404"/>
                </a:lnTo>
                <a:lnTo>
                  <a:pt x="304800" y="1295400"/>
                </a:lnTo>
                <a:lnTo>
                  <a:pt x="245479" y="1297395"/>
                </a:lnTo>
                <a:lnTo>
                  <a:pt x="197036" y="1302838"/>
                </a:lnTo>
                <a:lnTo>
                  <a:pt x="164376" y="1310911"/>
                </a:lnTo>
                <a:lnTo>
                  <a:pt x="152400" y="1320798"/>
                </a:lnTo>
                <a:lnTo>
                  <a:pt x="152400" y="2565402"/>
                </a:lnTo>
                <a:lnTo>
                  <a:pt x="140423" y="2575288"/>
                </a:lnTo>
                <a:lnTo>
                  <a:pt x="107763" y="2583361"/>
                </a:lnTo>
                <a:lnTo>
                  <a:pt x="59320" y="2588804"/>
                </a:lnTo>
                <a:lnTo>
                  <a:pt x="0" y="259080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33658" y="2862579"/>
            <a:ext cx="4260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(</a:t>
            </a:r>
            <a:r>
              <a:rPr sz="2800" b="1" spc="5" dirty="0">
                <a:latin typeface="Calibri"/>
                <a:cs typeface="Calibri"/>
              </a:rPr>
              <a:t>*</a:t>
            </a:r>
            <a:r>
              <a:rPr sz="2800" b="1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943" y="22859"/>
            <a:ext cx="6489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30" dirty="0">
                <a:latin typeface="Calibri"/>
                <a:cs typeface="Calibri"/>
              </a:rPr>
              <a:t>Thompson’s </a:t>
            </a:r>
            <a:r>
              <a:rPr sz="4400" b="0" spc="-15" dirty="0">
                <a:latin typeface="Calibri"/>
                <a:cs typeface="Calibri"/>
              </a:rPr>
              <a:t>clever</a:t>
            </a:r>
            <a:r>
              <a:rPr sz="4400" b="0" spc="-5" dirty="0">
                <a:latin typeface="Calibri"/>
                <a:cs typeface="Calibri"/>
              </a:rPr>
              <a:t> </a:t>
            </a:r>
            <a:r>
              <a:rPr sz="4400" b="0" spc="-15" dirty="0">
                <a:latin typeface="Calibri"/>
                <a:cs typeface="Calibri"/>
              </a:rPr>
              <a:t>backdoor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838200"/>
            <a:ext cx="8382000" cy="1581150"/>
          </a:xfrm>
          <a:prstGeom prst="rect">
            <a:avLst/>
          </a:prstGeom>
          <a:ln w="25400">
            <a:solidFill>
              <a:srgbClr val="385D8A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65"/>
              </a:spcBef>
            </a:pP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Attack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8674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586105" algn="l"/>
                <a:tab pos="586740" algn="l"/>
                <a:tab pos="4142740" algn="l"/>
                <a:tab pos="4611370" algn="l"/>
              </a:tabLst>
            </a:pPr>
            <a:r>
              <a:rPr sz="2400" spc="-5" dirty="0">
                <a:latin typeface="Calibri"/>
                <a:cs typeface="Calibri"/>
              </a:rPr>
              <a:t>Compile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modified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compiler	</a:t>
            </a:r>
            <a:r>
              <a:rPr sz="2400" dirty="0">
                <a:latin typeface="Cambria Math"/>
                <a:cs typeface="Cambria Math"/>
              </a:rPr>
              <a:t>⇒	</a:t>
            </a:r>
            <a:r>
              <a:rPr sz="2400" spc="-5" dirty="0">
                <a:latin typeface="Calibri"/>
                <a:cs typeface="Calibri"/>
              </a:rPr>
              <a:t>compiler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</a:p>
          <a:p>
            <a:pPr marL="586740" indent="-3429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586105" algn="l"/>
                <a:tab pos="586740" algn="l"/>
              </a:tabLst>
            </a:pPr>
            <a:r>
              <a:rPr sz="2400" spc="-20" dirty="0">
                <a:latin typeface="Calibri"/>
                <a:cs typeface="Calibri"/>
              </a:rPr>
              <a:t>Restore </a:t>
            </a:r>
            <a:r>
              <a:rPr sz="2400" spc="-5" dirty="0">
                <a:latin typeface="Calibri"/>
                <a:cs typeface="Calibri"/>
              </a:rPr>
              <a:t>compiler </a:t>
            </a: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state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85364"/>
            <a:ext cx="7966709" cy="208280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803275" algn="l"/>
              </a:tabLst>
            </a:pPr>
            <a:r>
              <a:rPr sz="2400" spc="-5" dirty="0">
                <a:latin typeface="Calibri"/>
                <a:cs typeface="Calibri"/>
              </a:rPr>
              <a:t>Now:	inspecting compiler </a:t>
            </a:r>
            <a:r>
              <a:rPr sz="2400" spc="-10" dirty="0">
                <a:latin typeface="Calibri"/>
                <a:cs typeface="Calibri"/>
              </a:rPr>
              <a:t>source reveals </a:t>
            </a:r>
            <a:r>
              <a:rPr sz="2400" spc="-5" dirty="0">
                <a:latin typeface="Calibri"/>
                <a:cs typeface="Calibri"/>
              </a:rPr>
              <a:t>nothing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unusual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30"/>
              </a:spcBef>
            </a:pPr>
            <a:r>
              <a:rPr sz="2400" dirty="0">
                <a:latin typeface="Calibri"/>
                <a:cs typeface="Calibri"/>
              </a:rPr>
              <a:t>… but </a:t>
            </a:r>
            <a:r>
              <a:rPr sz="2400" spc="-10" dirty="0">
                <a:latin typeface="Calibri"/>
                <a:cs typeface="Calibri"/>
              </a:rPr>
              <a:t>compiling </a:t>
            </a:r>
            <a:r>
              <a:rPr sz="2400" spc="-5" dirty="0">
                <a:latin typeface="Calibri"/>
                <a:cs typeface="Calibri"/>
              </a:rPr>
              <a:t>compiler </a:t>
            </a:r>
            <a:r>
              <a:rPr sz="2400" spc="-10" dirty="0">
                <a:latin typeface="Calibri"/>
                <a:cs typeface="Calibri"/>
              </a:rPr>
              <a:t>gives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corrupt </a:t>
            </a:r>
            <a:r>
              <a:rPr sz="2400" spc="-5" dirty="0">
                <a:latin typeface="Calibri"/>
                <a:cs typeface="Calibri"/>
              </a:rPr>
              <a:t>compiler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925320" algn="l"/>
              </a:tabLst>
            </a:pPr>
            <a:r>
              <a:rPr sz="2400" spc="-10" dirty="0">
                <a:latin typeface="Calibri"/>
                <a:cs typeface="Calibri"/>
              </a:rPr>
              <a:t>Complication:	</a:t>
            </a:r>
            <a:r>
              <a:rPr sz="2400" spc="-15" dirty="0">
                <a:latin typeface="Calibri"/>
                <a:cs typeface="Calibri"/>
              </a:rPr>
              <a:t>compiler-backdoor </a:t>
            </a:r>
            <a:r>
              <a:rPr sz="2400" dirty="0">
                <a:latin typeface="Calibri"/>
                <a:cs typeface="Calibri"/>
              </a:rPr>
              <a:t>needs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include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of (*)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309" y="22859"/>
            <a:ext cx="4450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What can </a:t>
            </a:r>
            <a:r>
              <a:rPr sz="4400" b="0" spc="-20" dirty="0">
                <a:latin typeface="Calibri"/>
                <a:cs typeface="Calibri"/>
              </a:rPr>
              <a:t>we</a:t>
            </a:r>
            <a:r>
              <a:rPr sz="4400" b="0" spc="-55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trust?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4100"/>
            <a:ext cx="7896225" cy="3872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8490" algn="l"/>
              </a:tabLst>
            </a:pPr>
            <a:r>
              <a:rPr sz="2400" dirty="0">
                <a:latin typeface="Calibri"/>
                <a:cs typeface="Calibri"/>
              </a:rPr>
              <a:t>I </a:t>
            </a:r>
            <a:r>
              <a:rPr sz="2400" spc="-10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laptop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mail.	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it arrives, </a:t>
            </a:r>
            <a:r>
              <a:rPr sz="2400" spc="-10" dirty="0">
                <a:latin typeface="Calibri"/>
                <a:cs typeface="Calibri"/>
              </a:rPr>
              <a:t>what can </a:t>
            </a:r>
            <a:r>
              <a:rPr sz="2400" dirty="0">
                <a:latin typeface="Calibri"/>
                <a:cs typeface="Calibri"/>
              </a:rPr>
              <a:t>I </a:t>
            </a:r>
            <a:r>
              <a:rPr sz="2400" spc="-10" dirty="0">
                <a:latin typeface="Calibri"/>
                <a:cs typeface="Calibri"/>
              </a:rPr>
              <a:t>trust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it?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Applications and/or operating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backdoored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  <a:tabLst>
                <a:tab pos="1395095" algn="l"/>
                <a:tab pos="2613660" algn="l"/>
                <a:tab pos="3734435" algn="l"/>
                <a:tab pos="4212590" algn="l"/>
              </a:tabLst>
            </a:pPr>
            <a:r>
              <a:rPr sz="2400" dirty="0">
                <a:latin typeface="Cambria Math"/>
                <a:cs typeface="Cambria Math"/>
              </a:rPr>
              <a:t>⇒	</a:t>
            </a:r>
            <a:r>
              <a:rPr sz="2400" spc="-5" dirty="0">
                <a:latin typeface="Calibri"/>
                <a:cs typeface="Calibri"/>
              </a:rPr>
              <a:t>solution:	</a:t>
            </a:r>
            <a:r>
              <a:rPr sz="2400" spc="-15" dirty="0">
                <a:latin typeface="Calibri"/>
                <a:cs typeface="Calibri"/>
              </a:rPr>
              <a:t>reinstall	</a:t>
            </a:r>
            <a:r>
              <a:rPr sz="2400" spc="-5" dirty="0">
                <a:latin typeface="Calibri"/>
                <a:cs typeface="Calibri"/>
              </a:rPr>
              <a:t>OS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354965" algn="l"/>
                <a:tab pos="355600" algn="l"/>
                <a:tab pos="2784475" algn="l"/>
              </a:tabLst>
            </a:pPr>
            <a:r>
              <a:rPr sz="2400" spc="-5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reinstall?	</a:t>
            </a:r>
            <a:r>
              <a:rPr sz="2400" spc="-5" dirty="0">
                <a:latin typeface="Calibri"/>
                <a:cs typeface="Calibri"/>
              </a:rPr>
              <a:t>Can’t </a:t>
            </a:r>
            <a:r>
              <a:rPr sz="2400" spc="-10" dirty="0">
                <a:latin typeface="Calibri"/>
                <a:cs typeface="Calibri"/>
              </a:rPr>
              <a:t>trust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5" dirty="0">
                <a:latin typeface="Calibri"/>
                <a:cs typeface="Calibri"/>
              </a:rPr>
              <a:t>to reinstall </a:t>
            </a:r>
            <a:r>
              <a:rPr sz="2400" spc="-5" dirty="0">
                <a:latin typeface="Calibri"/>
                <a:cs typeface="Calibri"/>
              </a:rPr>
              <a:t>the OS.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  <a:tabLst>
                <a:tab pos="1395095" algn="l"/>
                <a:tab pos="4867910" algn="l"/>
              </a:tabLst>
            </a:pPr>
            <a:r>
              <a:rPr sz="2400" dirty="0">
                <a:latin typeface="Cambria Math"/>
                <a:cs typeface="Cambria Math"/>
              </a:rPr>
              <a:t>⇒	</a:t>
            </a:r>
            <a:r>
              <a:rPr sz="2400" spc="-5" dirty="0">
                <a:latin typeface="Calibri"/>
                <a:cs typeface="Calibri"/>
              </a:rPr>
              <a:t>Boot </a:t>
            </a:r>
            <a:r>
              <a:rPr sz="2400" i="1" spc="-40" dirty="0">
                <a:latin typeface="Calibri"/>
                <a:cs typeface="Calibri"/>
              </a:rPr>
              <a:t>Tails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drive	</a:t>
            </a:r>
            <a:r>
              <a:rPr sz="2000" spc="-5" dirty="0">
                <a:latin typeface="Calibri"/>
                <a:cs typeface="Calibri"/>
              </a:rPr>
              <a:t>(Debian)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354965" algn="l"/>
                <a:tab pos="355600" algn="l"/>
                <a:tab pos="5393690" algn="l"/>
              </a:tabLst>
            </a:pP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trust pre-boot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BIOS,UEFI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code.	Can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trust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it?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  <a:tabLst>
                <a:tab pos="1395095" algn="l"/>
                <a:tab pos="2125345" algn="l"/>
              </a:tabLst>
            </a:pPr>
            <a:r>
              <a:rPr sz="2400" dirty="0">
                <a:latin typeface="Cambria Math"/>
                <a:cs typeface="Cambria Math"/>
              </a:rPr>
              <a:t>⇒	</a:t>
            </a:r>
            <a:r>
              <a:rPr sz="2400" spc="-5" dirty="0">
                <a:latin typeface="Calibri"/>
                <a:cs typeface="Calibri"/>
              </a:rPr>
              <a:t>No!	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5" dirty="0">
                <a:latin typeface="Calibri"/>
                <a:cs typeface="Calibri"/>
              </a:rPr>
              <a:t>ShadowHammer </a:t>
            </a:r>
            <a:r>
              <a:rPr sz="2400" spc="-10" dirty="0">
                <a:latin typeface="Calibri"/>
                <a:cs typeface="Calibri"/>
              </a:rPr>
              <a:t>operation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2018)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Font typeface="Arial"/>
              <a:buChar char="•"/>
              <a:tabLst>
                <a:tab pos="354965" algn="l"/>
                <a:tab pos="355600" algn="l"/>
                <a:tab pos="4599940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trust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motherboard?	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updates?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201" y="22859"/>
            <a:ext cx="5162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"/>
                <a:cs typeface="Calibri"/>
              </a:rPr>
              <a:t>So, </a:t>
            </a:r>
            <a:r>
              <a:rPr sz="4400" b="0" spc="-10" dirty="0">
                <a:latin typeface="Calibri"/>
                <a:cs typeface="Calibri"/>
              </a:rPr>
              <a:t>what </a:t>
            </a:r>
            <a:r>
              <a:rPr sz="4400" b="0" spc="-15" dirty="0">
                <a:latin typeface="Calibri"/>
                <a:cs typeface="Calibri"/>
              </a:rPr>
              <a:t>can </a:t>
            </a:r>
            <a:r>
              <a:rPr sz="4400" b="0" spc="-20" dirty="0">
                <a:latin typeface="Calibri"/>
                <a:cs typeface="Calibri"/>
              </a:rPr>
              <a:t>we</a:t>
            </a:r>
            <a:r>
              <a:rPr sz="4400" b="0" spc="-10" dirty="0">
                <a:latin typeface="Calibri"/>
                <a:cs typeface="Calibri"/>
              </a:rPr>
              <a:t> trust?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74851"/>
            <a:ext cx="7976870" cy="30989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30" dirty="0">
                <a:latin typeface="Calibri"/>
                <a:cs typeface="Calibri"/>
              </a:rPr>
              <a:t>Sadly, </a:t>
            </a:r>
            <a:r>
              <a:rPr sz="2400" spc="-5" dirty="0">
                <a:latin typeface="Calibri"/>
                <a:cs typeface="Calibri"/>
              </a:rPr>
              <a:t>nothing </a:t>
            </a:r>
            <a:r>
              <a:rPr sz="2400" dirty="0">
                <a:latin typeface="Calibri"/>
                <a:cs typeface="Calibri"/>
              </a:rPr>
              <a:t>… </a:t>
            </a:r>
            <a:r>
              <a:rPr sz="2400" spc="-10" dirty="0">
                <a:latin typeface="Calibri"/>
                <a:cs typeface="Calibri"/>
              </a:rPr>
              <a:t>anything can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compromised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but then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can’t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progress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218815" algn="l"/>
              </a:tabLst>
            </a:pPr>
            <a:r>
              <a:rPr sz="2400" b="1" spc="-30" dirty="0">
                <a:latin typeface="Calibri"/>
                <a:cs typeface="Calibri"/>
              </a:rPr>
              <a:t>Trusted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Computing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Base	</a:t>
            </a:r>
            <a:r>
              <a:rPr sz="2400" spc="-15" dirty="0">
                <a:latin typeface="Calibri"/>
                <a:cs typeface="Calibri"/>
              </a:rPr>
              <a:t>(TCB)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Assume some minimal </a:t>
            </a:r>
            <a:r>
              <a:rPr sz="2400" dirty="0">
                <a:latin typeface="Calibri"/>
                <a:cs typeface="Calibri"/>
              </a:rPr>
              <a:t>part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is 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compromised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Then build a </a:t>
            </a:r>
            <a:r>
              <a:rPr sz="2400" spc="-10" dirty="0">
                <a:latin typeface="Calibri"/>
                <a:cs typeface="Calibri"/>
              </a:rPr>
              <a:t>secure </a:t>
            </a:r>
            <a:r>
              <a:rPr sz="2400" spc="-15" dirty="0">
                <a:latin typeface="Calibri"/>
                <a:cs typeface="Calibri"/>
              </a:rPr>
              <a:t>environment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top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endParaRPr lang="en-US" sz="2400" spc="-10" dirty="0">
              <a:latin typeface="Calibri"/>
              <a:cs typeface="Calibri"/>
            </a:endParaRPr>
          </a:p>
          <a:p>
            <a:pPr marL="812800" lvl="1" indent="-342900"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 err="1">
                <a:latin typeface="Calibri"/>
                <a:cs typeface="Calibri"/>
              </a:rPr>
              <a:t>TrustZone</a:t>
            </a:r>
            <a:r>
              <a:rPr lang="en-US" sz="2400" spc="-10" dirty="0">
                <a:latin typeface="Calibri"/>
                <a:cs typeface="Calibri"/>
              </a:rPr>
              <a:t> for ARM, SGX for Intel chip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9190" y="4981329"/>
            <a:ext cx="5099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52366" y="4806950"/>
            <a:ext cx="787400" cy="330200"/>
            <a:chOff x="8352366" y="4806950"/>
            <a:chExt cx="787400" cy="330200"/>
          </a:xfrm>
        </p:grpSpPr>
        <p:sp>
          <p:nvSpPr>
            <p:cNvPr id="4" name="object 4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76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62000" y="3048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5066" y="4819650"/>
              <a:ext cx="762000" cy="304800"/>
            </a:xfrm>
            <a:custGeom>
              <a:avLst/>
              <a:gdLst/>
              <a:ahLst/>
              <a:cxnLst/>
              <a:rect l="l" t="t" r="r" b="b"/>
              <a:pathLst>
                <a:path w="762000" h="304800">
                  <a:moveTo>
                    <a:pt x="0" y="0"/>
                  </a:moveTo>
                  <a:lnTo>
                    <a:pt x="762000" y="0"/>
                  </a:lnTo>
                  <a:lnTo>
                    <a:pt x="762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96468" y="1763268"/>
            <a:ext cx="2150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0780" algn="l"/>
              </a:tabLst>
            </a:pPr>
            <a:r>
              <a:rPr sz="4400" spc="5" dirty="0">
                <a:latin typeface="Calibri"/>
                <a:cs typeface="Calibri"/>
              </a:rPr>
              <a:t>T</a:t>
            </a:r>
            <a:r>
              <a:rPr sz="4400" spc="-5" dirty="0">
                <a:latin typeface="Calibri"/>
                <a:cs typeface="Calibri"/>
              </a:rPr>
              <a:t>H</a:t>
            </a:r>
            <a:r>
              <a:rPr sz="4400" dirty="0">
                <a:latin typeface="Calibri"/>
                <a:cs typeface="Calibri"/>
              </a:rPr>
              <a:t>E	E</a:t>
            </a:r>
            <a:r>
              <a:rPr sz="4400" spc="-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514350"/>
            <a:ext cx="536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0665" algn="l"/>
              </a:tabLst>
            </a:pP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Course</a:t>
            </a:r>
            <a:r>
              <a:rPr sz="2400" spc="-5" dirty="0">
                <a:latin typeface="Calibri"/>
                <a:cs typeface="Calibri"/>
              </a:rPr>
              <a:t>:	</a:t>
            </a:r>
            <a:r>
              <a:rPr lang="en-US" sz="2400" spc="-5" dirty="0">
                <a:latin typeface="Calibri"/>
                <a:cs typeface="Calibri"/>
              </a:rPr>
              <a:t>Cryptography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6490" y="4963159"/>
            <a:ext cx="535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02" y="4877308"/>
            <a:ext cx="5808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source: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https://</a:t>
            </a:r>
            <a:r>
              <a:rPr sz="1600" spc="-10" dirty="0">
                <a:latin typeface="Calibri"/>
                <a:cs typeface="Calibri"/>
                <a:hlinkClick r:id="rId2"/>
              </a:rPr>
              <a:t>www.cvedetails.com/top-50-products.php?year=2019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740" y="666750"/>
            <a:ext cx="7930879" cy="40347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261" y="63500"/>
            <a:ext cx="840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75" dirty="0">
                <a:latin typeface="Calibri"/>
                <a:cs typeface="Calibri"/>
              </a:rPr>
              <a:t>Top </a:t>
            </a:r>
            <a:r>
              <a:rPr sz="2400" b="0" spc="-5" dirty="0">
                <a:latin typeface="Calibri"/>
                <a:cs typeface="Calibri"/>
              </a:rPr>
              <a:t>10 </a:t>
            </a:r>
            <a:r>
              <a:rPr sz="2400" b="0" spc="-10" dirty="0">
                <a:latin typeface="Calibri"/>
                <a:cs typeface="Calibri"/>
              </a:rPr>
              <a:t>products by </a:t>
            </a:r>
            <a:r>
              <a:rPr sz="2400" b="0" spc="-15" dirty="0">
                <a:latin typeface="Calibri"/>
                <a:cs typeface="Calibri"/>
              </a:rPr>
              <a:t>total </a:t>
            </a:r>
            <a:r>
              <a:rPr sz="2400" b="0" dirty="0">
                <a:latin typeface="Calibri"/>
                <a:cs typeface="Calibri"/>
              </a:rPr>
              <a:t>number </a:t>
            </a:r>
            <a:r>
              <a:rPr sz="2400" b="0" spc="-5" dirty="0">
                <a:latin typeface="Calibri"/>
                <a:cs typeface="Calibri"/>
              </a:rPr>
              <a:t>of </a:t>
            </a:r>
            <a:r>
              <a:rPr sz="2400" b="0" spc="-10" dirty="0">
                <a:latin typeface="Calibri"/>
                <a:cs typeface="Calibri"/>
              </a:rPr>
              <a:t>“distinct” </a:t>
            </a:r>
            <a:r>
              <a:rPr sz="2400" b="0" spc="-5" dirty="0">
                <a:latin typeface="Calibri"/>
                <a:cs typeface="Calibri"/>
              </a:rPr>
              <a:t>vulnerabilities in</a:t>
            </a:r>
            <a:r>
              <a:rPr sz="2400" b="0" spc="4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2019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6490" y="4963159"/>
            <a:ext cx="535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Dan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Boneh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677" y="0"/>
            <a:ext cx="8123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5" dirty="0">
                <a:latin typeface="Calibri"/>
                <a:cs typeface="Calibri"/>
              </a:rPr>
              <a:t>Vulnerable </a:t>
            </a:r>
            <a:r>
              <a:rPr sz="4000" b="0" spc="-15" dirty="0">
                <a:latin typeface="Calibri"/>
                <a:cs typeface="Calibri"/>
              </a:rPr>
              <a:t>applications </a:t>
            </a:r>
            <a:r>
              <a:rPr sz="4000" b="0" spc="-10" dirty="0">
                <a:latin typeface="Calibri"/>
                <a:cs typeface="Calibri"/>
              </a:rPr>
              <a:t>being</a:t>
            </a:r>
            <a:r>
              <a:rPr sz="4000" b="0" spc="35" dirty="0">
                <a:latin typeface="Calibri"/>
                <a:cs typeface="Calibri"/>
              </a:rPr>
              <a:t> </a:t>
            </a:r>
            <a:r>
              <a:rPr sz="4000" b="0" spc="-20" dirty="0">
                <a:latin typeface="Calibri"/>
                <a:cs typeface="Calibri"/>
              </a:rPr>
              <a:t>exploited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25491"/>
            <a:ext cx="33547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Source: </a:t>
            </a:r>
            <a:r>
              <a:rPr sz="1600" spc="-10" dirty="0">
                <a:latin typeface="Calibri"/>
                <a:cs typeface="Calibri"/>
              </a:rPr>
              <a:t>Kaspersky </a:t>
            </a:r>
            <a:r>
              <a:rPr sz="1600" spc="-5" dirty="0">
                <a:latin typeface="Calibri"/>
                <a:cs typeface="Calibri"/>
              </a:rPr>
              <a:t>Security Bulletin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2017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41735" y="870405"/>
            <a:ext cx="3361313" cy="3635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34913" y="3050539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0367" y="1983739"/>
            <a:ext cx="767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Android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8681" y="1480820"/>
            <a:ext cx="577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fice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1540" y="2081276"/>
            <a:ext cx="41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r>
              <a:rPr sz="1800" spc="-30" dirty="0">
                <a:latin typeface="Calibri"/>
                <a:cs typeface="Calibri"/>
              </a:rPr>
              <a:t>av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4427220" algn="l"/>
              </a:tabLst>
            </a:pPr>
            <a:r>
              <a:rPr spc="-25" dirty="0"/>
              <a:t>Why </a:t>
            </a:r>
            <a:r>
              <a:rPr spc="-5" dirty="0"/>
              <a:t>so </a:t>
            </a:r>
            <a:r>
              <a:rPr spc="-15" dirty="0"/>
              <a:t>many</a:t>
            </a:r>
            <a:r>
              <a:rPr spc="45" dirty="0"/>
              <a:t> </a:t>
            </a:r>
            <a:r>
              <a:rPr spc="-5" dirty="0"/>
              <a:t>security</a:t>
            </a:r>
            <a:r>
              <a:rPr spc="5" dirty="0"/>
              <a:t> </a:t>
            </a:r>
            <a:r>
              <a:rPr spc="-5" dirty="0"/>
              <a:t>bugs?	</a:t>
            </a:r>
            <a:r>
              <a:rPr b="0" spc="-5" dirty="0">
                <a:latin typeface="Calibri"/>
                <a:cs typeface="Calibri"/>
              </a:rPr>
              <a:t>Case study: </a:t>
            </a:r>
            <a:r>
              <a:rPr b="0" spc="-15" dirty="0">
                <a:latin typeface="Calibri"/>
                <a:cs typeface="Calibri"/>
              </a:rPr>
              <a:t>Zoom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7900"/>
            <a:ext cx="537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6480" algn="l"/>
              </a:tabLst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f pri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16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22908"/>
            <a:ext cx="3142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</a:tabLst>
            </a:pPr>
            <a:r>
              <a:rPr sz="2400" spc="-5" dirty="0">
                <a:latin typeface="Calibri"/>
                <a:cs typeface="Calibri"/>
              </a:rPr>
              <a:t>(1)	</a:t>
            </a:r>
            <a:r>
              <a:rPr sz="2400" spc="-10" dirty="0">
                <a:latin typeface="Calibri"/>
                <a:cs typeface="Calibri"/>
              </a:rPr>
              <a:t>Problems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crypto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7180" y="1473708"/>
            <a:ext cx="4051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(Marczak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Scott-Railton, </a:t>
            </a:r>
            <a:r>
              <a:rPr sz="2000" dirty="0">
                <a:latin typeface="Calibri"/>
                <a:cs typeface="Calibri"/>
              </a:rPr>
              <a:t>April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2020)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39900" y="2635250"/>
            <a:ext cx="4140200" cy="1854200"/>
            <a:chOff x="1739900" y="2635250"/>
            <a:chExt cx="4140200" cy="1854200"/>
          </a:xfrm>
        </p:grpSpPr>
        <p:sp>
          <p:nvSpPr>
            <p:cNvPr id="7" name="object 7"/>
            <p:cNvSpPr/>
            <p:nvPr/>
          </p:nvSpPr>
          <p:spPr>
            <a:xfrm>
              <a:off x="1752600" y="264795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4114800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4114800" y="1828799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B9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264795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0" y="0"/>
                  </a:moveTo>
                  <a:lnTo>
                    <a:pt x="4114800" y="0"/>
                  </a:lnTo>
                  <a:lnTo>
                    <a:pt x="4114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09800" y="3095625"/>
            <a:ext cx="1219200" cy="9239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8150" y="3105150"/>
            <a:ext cx="1219200" cy="9239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Zoom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85134" y="3505201"/>
            <a:ext cx="763270" cy="114300"/>
          </a:xfrm>
          <a:custGeom>
            <a:avLst/>
            <a:gdLst/>
            <a:ahLst/>
            <a:cxnLst/>
            <a:rect l="l" t="t" r="r" b="b"/>
            <a:pathLst>
              <a:path w="763270" h="114300">
                <a:moveTo>
                  <a:pt x="648715" y="76199"/>
                </a:moveTo>
                <a:lnTo>
                  <a:pt x="648715" y="114300"/>
                </a:lnTo>
                <a:lnTo>
                  <a:pt x="724915" y="76200"/>
                </a:lnTo>
                <a:lnTo>
                  <a:pt x="648715" y="76199"/>
                </a:lnTo>
                <a:close/>
              </a:path>
              <a:path w="763270" h="114300">
                <a:moveTo>
                  <a:pt x="648715" y="38099"/>
                </a:moveTo>
                <a:lnTo>
                  <a:pt x="648715" y="76199"/>
                </a:lnTo>
                <a:lnTo>
                  <a:pt x="667765" y="76200"/>
                </a:lnTo>
                <a:lnTo>
                  <a:pt x="667765" y="38100"/>
                </a:lnTo>
                <a:lnTo>
                  <a:pt x="648715" y="38099"/>
                </a:lnTo>
                <a:close/>
              </a:path>
              <a:path w="763270" h="114300">
                <a:moveTo>
                  <a:pt x="648715" y="0"/>
                </a:moveTo>
                <a:lnTo>
                  <a:pt x="648715" y="38099"/>
                </a:lnTo>
                <a:lnTo>
                  <a:pt x="667765" y="38100"/>
                </a:lnTo>
                <a:lnTo>
                  <a:pt x="667765" y="76200"/>
                </a:lnTo>
                <a:lnTo>
                  <a:pt x="724918" y="76198"/>
                </a:lnTo>
                <a:lnTo>
                  <a:pt x="763015" y="57150"/>
                </a:lnTo>
                <a:lnTo>
                  <a:pt x="648715" y="0"/>
                </a:lnTo>
                <a:close/>
              </a:path>
              <a:path w="763270" h="114300">
                <a:moveTo>
                  <a:pt x="0" y="38098"/>
                </a:moveTo>
                <a:lnTo>
                  <a:pt x="0" y="76198"/>
                </a:lnTo>
                <a:lnTo>
                  <a:pt x="648715" y="76199"/>
                </a:lnTo>
                <a:lnTo>
                  <a:pt x="648715" y="38099"/>
                </a:lnTo>
                <a:lnTo>
                  <a:pt x="0" y="3809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34498" y="3583940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launch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2625" y="3118769"/>
            <a:ext cx="2017395" cy="849630"/>
            <a:chOff x="192625" y="3118769"/>
            <a:chExt cx="2017395" cy="849630"/>
          </a:xfrm>
        </p:grpSpPr>
        <p:sp>
          <p:nvSpPr>
            <p:cNvPr id="14" name="object 14"/>
            <p:cNvSpPr/>
            <p:nvPr/>
          </p:nvSpPr>
          <p:spPr>
            <a:xfrm>
              <a:off x="192625" y="3118769"/>
              <a:ext cx="633668" cy="849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9503" y="3352812"/>
              <a:ext cx="1410335" cy="419100"/>
            </a:xfrm>
            <a:custGeom>
              <a:avLst/>
              <a:gdLst/>
              <a:ahLst/>
              <a:cxnLst/>
              <a:rect l="l" t="t" r="r" b="b"/>
              <a:pathLst>
                <a:path w="1410335" h="419100">
                  <a:moveTo>
                    <a:pt x="1383512" y="361950"/>
                  </a:moveTo>
                  <a:lnTo>
                    <a:pt x="1269212" y="304800"/>
                  </a:lnTo>
                  <a:lnTo>
                    <a:pt x="1269212" y="342900"/>
                  </a:lnTo>
                  <a:lnTo>
                    <a:pt x="0" y="342887"/>
                  </a:lnTo>
                  <a:lnTo>
                    <a:pt x="0" y="380987"/>
                  </a:lnTo>
                  <a:lnTo>
                    <a:pt x="1269212" y="381000"/>
                  </a:lnTo>
                  <a:lnTo>
                    <a:pt x="1269212" y="419100"/>
                  </a:lnTo>
                  <a:lnTo>
                    <a:pt x="1345412" y="381000"/>
                  </a:lnTo>
                  <a:lnTo>
                    <a:pt x="1288262" y="381000"/>
                  </a:lnTo>
                  <a:lnTo>
                    <a:pt x="1345412" y="380987"/>
                  </a:lnTo>
                  <a:lnTo>
                    <a:pt x="1383512" y="361950"/>
                  </a:lnTo>
                  <a:close/>
                </a:path>
                <a:path w="1410335" h="419100">
                  <a:moveTo>
                    <a:pt x="1410296" y="38087"/>
                  </a:moveTo>
                  <a:lnTo>
                    <a:pt x="141084" y="38100"/>
                  </a:lnTo>
                  <a:lnTo>
                    <a:pt x="141084" y="0"/>
                  </a:lnTo>
                  <a:lnTo>
                    <a:pt x="26784" y="57150"/>
                  </a:lnTo>
                  <a:lnTo>
                    <a:pt x="141084" y="114300"/>
                  </a:lnTo>
                  <a:lnTo>
                    <a:pt x="141084" y="76200"/>
                  </a:lnTo>
                  <a:lnTo>
                    <a:pt x="1410296" y="76187"/>
                  </a:lnTo>
                  <a:lnTo>
                    <a:pt x="1410296" y="38087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5940" y="1867916"/>
            <a:ext cx="6398260" cy="1495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1775" algn="l"/>
              </a:tabLst>
            </a:pPr>
            <a:r>
              <a:rPr sz="2400" spc="-5" dirty="0">
                <a:latin typeface="Calibri"/>
                <a:cs typeface="Calibri"/>
              </a:rPr>
              <a:t>(2)  </a:t>
            </a:r>
            <a:r>
              <a:rPr lang="en-US" sz="2400" spc="-5" dirty="0">
                <a:latin typeface="Calibri"/>
                <a:cs typeface="Calibri"/>
              </a:rPr>
              <a:t>Turn on camera without permission</a:t>
            </a:r>
            <a:r>
              <a:rPr sz="2400" spc="-5" dirty="0">
                <a:latin typeface="Calibri"/>
                <a:cs typeface="Calibri"/>
              </a:rPr>
              <a:t>	</a:t>
            </a:r>
            <a:endParaRPr lang="en-US" sz="24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1775" algn="l"/>
              </a:tabLst>
            </a:pPr>
            <a:r>
              <a:rPr lang="en-US" sz="2000" spc="-5" dirty="0">
                <a:latin typeface="Calibri"/>
                <a:cs typeface="Calibri"/>
              </a:rPr>
              <a:t>        </a:t>
            </a:r>
            <a:r>
              <a:rPr sz="2000" spc="-5" dirty="0">
                <a:latin typeface="Calibri"/>
                <a:cs typeface="Calibri"/>
              </a:rPr>
              <a:t>(J. Leitschuh, July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2019)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Calibri"/>
              <a:cs typeface="Calibri"/>
            </a:endParaRPr>
          </a:p>
          <a:p>
            <a:pPr marL="12312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https://zoom.com/[meeting]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3975879"/>
            <a:ext cx="99060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oom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4123" y="4497685"/>
            <a:ext cx="262509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user’s </a:t>
            </a:r>
            <a:r>
              <a:rPr sz="2400" spc="-5" dirty="0">
                <a:latin typeface="Calibri"/>
                <a:cs typeface="Calibri"/>
              </a:rPr>
              <a:t>MacOS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9900" y="2635250"/>
            <a:ext cx="4140200" cy="1854200"/>
            <a:chOff x="1739900" y="2635250"/>
            <a:chExt cx="4140200" cy="1854200"/>
          </a:xfrm>
        </p:grpSpPr>
        <p:sp>
          <p:nvSpPr>
            <p:cNvPr id="3" name="object 3"/>
            <p:cNvSpPr/>
            <p:nvPr/>
          </p:nvSpPr>
          <p:spPr>
            <a:xfrm>
              <a:off x="1752600" y="264795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4114800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4114800" y="1828799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B9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2600" y="264795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0" y="0"/>
                  </a:moveTo>
                  <a:lnTo>
                    <a:pt x="4114800" y="0"/>
                  </a:lnTo>
                  <a:lnTo>
                    <a:pt x="4114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09800" y="3095625"/>
            <a:ext cx="1219200" cy="9239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150" y="3105150"/>
            <a:ext cx="1219200" cy="9239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Zoom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5134" y="838200"/>
            <a:ext cx="4744720" cy="2207895"/>
          </a:xfrm>
          <a:custGeom>
            <a:avLst/>
            <a:gdLst/>
            <a:ahLst/>
            <a:cxnLst/>
            <a:rect l="l" t="t" r="r" b="b"/>
            <a:pathLst>
              <a:path w="4744720" h="2207895">
                <a:moveTo>
                  <a:pt x="4744466" y="0"/>
                </a:moveTo>
                <a:lnTo>
                  <a:pt x="0" y="0"/>
                </a:lnTo>
                <a:lnTo>
                  <a:pt x="0" y="1504950"/>
                </a:lnTo>
                <a:lnTo>
                  <a:pt x="790743" y="1504950"/>
                </a:lnTo>
                <a:lnTo>
                  <a:pt x="55082" y="2207417"/>
                </a:lnTo>
                <a:lnTo>
                  <a:pt x="1976860" y="1504950"/>
                </a:lnTo>
                <a:lnTo>
                  <a:pt x="4744466" y="1504950"/>
                </a:lnTo>
                <a:lnTo>
                  <a:pt x="4744466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4427220" algn="l"/>
              </a:tabLst>
            </a:pPr>
            <a:r>
              <a:rPr spc="-25" dirty="0"/>
              <a:t>Why </a:t>
            </a:r>
            <a:r>
              <a:rPr spc="-5" dirty="0"/>
              <a:t>so </a:t>
            </a:r>
            <a:r>
              <a:rPr spc="-15" dirty="0"/>
              <a:t>many</a:t>
            </a:r>
            <a:r>
              <a:rPr spc="45" dirty="0"/>
              <a:t> </a:t>
            </a:r>
            <a:r>
              <a:rPr spc="-5" dirty="0"/>
              <a:t>security</a:t>
            </a:r>
            <a:r>
              <a:rPr spc="5" dirty="0"/>
              <a:t> </a:t>
            </a:r>
            <a:r>
              <a:rPr spc="-5" dirty="0"/>
              <a:t>bugs?	</a:t>
            </a:r>
            <a:r>
              <a:rPr b="0" spc="-5" dirty="0">
                <a:latin typeface="Calibri"/>
                <a:cs typeface="Calibri"/>
              </a:rPr>
              <a:t>Case study: </a:t>
            </a:r>
            <a:r>
              <a:rPr b="0" spc="-15" dirty="0">
                <a:latin typeface="Calibri"/>
                <a:cs typeface="Calibri"/>
              </a:rPr>
              <a:t>Zoom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client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60551" y="1005185"/>
            <a:ext cx="4435475" cy="1262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>
              <a:lnSpc>
                <a:spcPts val="2765"/>
              </a:lnSpc>
              <a:tabLst>
                <a:tab pos="1931670" algn="l"/>
              </a:tabLst>
            </a:pPr>
            <a:r>
              <a:rPr sz="2400" spc="-5" dirty="0">
                <a:latin typeface="Calibri"/>
                <a:cs typeface="Calibri"/>
              </a:rPr>
              <a:t>on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privacy.	</a:t>
            </a:r>
            <a:r>
              <a:rPr sz="2400" spc="-5" dirty="0">
                <a:latin typeface="Calibri"/>
                <a:cs typeface="Calibri"/>
              </a:rPr>
              <a:t>But:</a:t>
            </a:r>
            <a:endParaRPr sz="24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625"/>
              </a:spcBef>
              <a:tabLst>
                <a:tab pos="408940" algn="l"/>
              </a:tabLst>
            </a:pPr>
            <a:r>
              <a:rPr sz="2400" dirty="0">
                <a:latin typeface="Calibri"/>
                <a:cs typeface="Calibri"/>
              </a:rPr>
              <a:t>o	</a:t>
            </a:r>
            <a:r>
              <a:rPr sz="2000" spc="-10" dirty="0">
                <a:latin typeface="Calibri"/>
                <a:cs typeface="Calibri"/>
              </a:rPr>
              <a:t>(Marczak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Scott-Railton, </a:t>
            </a:r>
            <a:r>
              <a:rPr sz="2000" dirty="0">
                <a:latin typeface="Calibri"/>
                <a:cs typeface="Calibri"/>
              </a:rPr>
              <a:t>April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2020)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  <a:tabLst>
                <a:tab pos="1233170" algn="l"/>
              </a:tabLst>
            </a:pPr>
            <a:r>
              <a:rPr sz="2400" dirty="0">
                <a:latin typeface="Calibri"/>
                <a:cs typeface="Calibri"/>
              </a:rPr>
              <a:t>ser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clicks	</a:t>
            </a:r>
            <a:r>
              <a:rPr sz="2000" spc="-5" dirty="0">
                <a:latin typeface="Calibri"/>
                <a:cs typeface="Calibri"/>
              </a:rPr>
              <a:t>(J. Leitschuh, July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2019)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85134" y="814387"/>
            <a:ext cx="4765040" cy="2805430"/>
            <a:chOff x="3485134" y="814387"/>
            <a:chExt cx="4765040" cy="2805430"/>
          </a:xfrm>
        </p:grpSpPr>
        <p:sp>
          <p:nvSpPr>
            <p:cNvPr id="11" name="object 11"/>
            <p:cNvSpPr/>
            <p:nvPr/>
          </p:nvSpPr>
          <p:spPr>
            <a:xfrm>
              <a:off x="3485134" y="814387"/>
              <a:ext cx="4764532" cy="1581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5134" y="3505201"/>
              <a:ext cx="763270" cy="114300"/>
            </a:xfrm>
            <a:custGeom>
              <a:avLst/>
              <a:gdLst/>
              <a:ahLst/>
              <a:cxnLst/>
              <a:rect l="l" t="t" r="r" b="b"/>
              <a:pathLst>
                <a:path w="763270" h="114300">
                  <a:moveTo>
                    <a:pt x="648715" y="76199"/>
                  </a:moveTo>
                  <a:lnTo>
                    <a:pt x="648715" y="114300"/>
                  </a:lnTo>
                  <a:lnTo>
                    <a:pt x="724915" y="76200"/>
                  </a:lnTo>
                  <a:lnTo>
                    <a:pt x="648715" y="76199"/>
                  </a:lnTo>
                  <a:close/>
                </a:path>
                <a:path w="763270" h="114300">
                  <a:moveTo>
                    <a:pt x="648715" y="38099"/>
                  </a:moveTo>
                  <a:lnTo>
                    <a:pt x="648715" y="76199"/>
                  </a:lnTo>
                  <a:lnTo>
                    <a:pt x="667765" y="76200"/>
                  </a:lnTo>
                  <a:lnTo>
                    <a:pt x="667765" y="38100"/>
                  </a:lnTo>
                  <a:lnTo>
                    <a:pt x="648715" y="38099"/>
                  </a:lnTo>
                  <a:close/>
                </a:path>
                <a:path w="763270" h="114300">
                  <a:moveTo>
                    <a:pt x="648715" y="0"/>
                  </a:moveTo>
                  <a:lnTo>
                    <a:pt x="648715" y="38099"/>
                  </a:lnTo>
                  <a:lnTo>
                    <a:pt x="667765" y="38100"/>
                  </a:lnTo>
                  <a:lnTo>
                    <a:pt x="667765" y="76200"/>
                  </a:lnTo>
                  <a:lnTo>
                    <a:pt x="724918" y="76198"/>
                  </a:lnTo>
                  <a:lnTo>
                    <a:pt x="763015" y="57150"/>
                  </a:lnTo>
                  <a:lnTo>
                    <a:pt x="648715" y="0"/>
                  </a:lnTo>
                  <a:close/>
                </a:path>
                <a:path w="763270" h="114300">
                  <a:moveTo>
                    <a:pt x="0" y="38098"/>
                  </a:moveTo>
                  <a:lnTo>
                    <a:pt x="0" y="76198"/>
                  </a:lnTo>
                  <a:lnTo>
                    <a:pt x="648715" y="76199"/>
                  </a:lnTo>
                  <a:lnTo>
                    <a:pt x="648715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34498" y="3583940"/>
            <a:ext cx="64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launch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9105" y="3250692"/>
            <a:ext cx="2556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5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bypass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dialog?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2625" y="3118769"/>
            <a:ext cx="2017395" cy="849630"/>
            <a:chOff x="192625" y="3118769"/>
            <a:chExt cx="2017395" cy="849630"/>
          </a:xfrm>
        </p:grpSpPr>
        <p:sp>
          <p:nvSpPr>
            <p:cNvPr id="16" name="object 16"/>
            <p:cNvSpPr/>
            <p:nvPr/>
          </p:nvSpPr>
          <p:spPr>
            <a:xfrm>
              <a:off x="192625" y="3118769"/>
              <a:ext cx="633668" cy="849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9503" y="3352812"/>
              <a:ext cx="1410335" cy="419100"/>
            </a:xfrm>
            <a:custGeom>
              <a:avLst/>
              <a:gdLst/>
              <a:ahLst/>
              <a:cxnLst/>
              <a:rect l="l" t="t" r="r" b="b"/>
              <a:pathLst>
                <a:path w="1410335" h="419100">
                  <a:moveTo>
                    <a:pt x="1383512" y="361950"/>
                  </a:moveTo>
                  <a:lnTo>
                    <a:pt x="1269212" y="304800"/>
                  </a:lnTo>
                  <a:lnTo>
                    <a:pt x="1269212" y="342900"/>
                  </a:lnTo>
                  <a:lnTo>
                    <a:pt x="0" y="342887"/>
                  </a:lnTo>
                  <a:lnTo>
                    <a:pt x="0" y="380987"/>
                  </a:lnTo>
                  <a:lnTo>
                    <a:pt x="1269212" y="381000"/>
                  </a:lnTo>
                  <a:lnTo>
                    <a:pt x="1269212" y="419100"/>
                  </a:lnTo>
                  <a:lnTo>
                    <a:pt x="1345412" y="381000"/>
                  </a:lnTo>
                  <a:lnTo>
                    <a:pt x="1288262" y="381000"/>
                  </a:lnTo>
                  <a:lnTo>
                    <a:pt x="1345412" y="380987"/>
                  </a:lnTo>
                  <a:lnTo>
                    <a:pt x="1383512" y="361950"/>
                  </a:lnTo>
                  <a:close/>
                </a:path>
                <a:path w="1410335" h="419100">
                  <a:moveTo>
                    <a:pt x="1410296" y="38087"/>
                  </a:moveTo>
                  <a:lnTo>
                    <a:pt x="141084" y="38100"/>
                  </a:lnTo>
                  <a:lnTo>
                    <a:pt x="141084" y="0"/>
                  </a:lnTo>
                  <a:lnTo>
                    <a:pt x="26784" y="57150"/>
                  </a:lnTo>
                  <a:lnTo>
                    <a:pt x="141084" y="114300"/>
                  </a:lnTo>
                  <a:lnTo>
                    <a:pt x="141084" y="76200"/>
                  </a:lnTo>
                  <a:lnTo>
                    <a:pt x="1410296" y="76187"/>
                  </a:lnTo>
                  <a:lnTo>
                    <a:pt x="1410296" y="38087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5940" y="898651"/>
            <a:ext cx="6931660" cy="254236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10" dirty="0">
                <a:latin typeface="Calibri"/>
                <a:cs typeface="Calibri"/>
              </a:rPr>
              <a:t>Users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expectati</a:t>
            </a:r>
            <a:endParaRPr sz="2400" dirty="0">
              <a:latin typeface="Calibri"/>
              <a:cs typeface="Calibri"/>
            </a:endParaRPr>
          </a:p>
          <a:p>
            <a:pPr marL="487045" indent="-474980">
              <a:lnSpc>
                <a:spcPct val="100000"/>
              </a:lnSpc>
              <a:spcBef>
                <a:spcPts val="620"/>
              </a:spcBef>
              <a:buAutoNum type="arabicParenBoth"/>
              <a:tabLst>
                <a:tab pos="487045" algn="l"/>
                <a:tab pos="487680" algn="l"/>
              </a:tabLst>
            </a:pPr>
            <a:r>
              <a:rPr sz="2400" spc="-10" dirty="0">
                <a:latin typeface="Calibri"/>
                <a:cs typeface="Calibri"/>
              </a:rPr>
              <a:t>Problems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crypt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1775" algn="l"/>
              </a:tabLst>
            </a:pPr>
            <a:r>
              <a:rPr lang="en-US" sz="2400" spc="-10" dirty="0">
                <a:latin typeface="Calibri"/>
                <a:cs typeface="Calibri"/>
              </a:rPr>
              <a:t>(2)  </a:t>
            </a:r>
            <a:r>
              <a:rPr lang="en-US" altLang="zh-CN" sz="2400" spc="-10" dirty="0">
                <a:latin typeface="Calibri"/>
                <a:cs typeface="Calibri"/>
              </a:rPr>
              <a:t>Turn on camera without permission	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1775" algn="l"/>
              </a:tabLst>
            </a:pPr>
            <a:r>
              <a:rPr lang="en-US" altLang="zh-CN" sz="2400" spc="-10" dirty="0">
                <a:latin typeface="Calibri"/>
                <a:cs typeface="Calibri"/>
              </a:rPr>
              <a:t>        (J. </a:t>
            </a:r>
            <a:r>
              <a:rPr lang="en-US" altLang="zh-CN" sz="2400" spc="-10" dirty="0" err="1">
                <a:latin typeface="Calibri"/>
                <a:cs typeface="Calibri"/>
              </a:rPr>
              <a:t>Leitschuh</a:t>
            </a:r>
            <a:r>
              <a:rPr lang="en-US" altLang="zh-CN" sz="2400" spc="-10" dirty="0">
                <a:latin typeface="Calibri"/>
                <a:cs typeface="Calibri"/>
              </a:rPr>
              <a:t>, July 2019)</a:t>
            </a:r>
          </a:p>
          <a:p>
            <a:pPr marL="469900" indent="-457200">
              <a:lnSpc>
                <a:spcPct val="100000"/>
              </a:lnSpc>
              <a:spcBef>
                <a:spcPts val="625"/>
              </a:spcBef>
              <a:buAutoNum type="arabicParenBoth"/>
              <a:tabLst>
                <a:tab pos="469900" algn="l"/>
              </a:tabLst>
            </a:pPr>
            <a:endParaRPr lang="en-US" sz="3350" dirty="0">
              <a:latin typeface="Calibri"/>
              <a:cs typeface="Calibri"/>
            </a:endParaRPr>
          </a:p>
          <a:p>
            <a:pPr marL="12312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https://zoom.com/[meeting]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9" y="3975879"/>
            <a:ext cx="99060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oom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84123" y="4497685"/>
            <a:ext cx="262509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user’s </a:t>
            </a:r>
            <a:r>
              <a:rPr sz="2400" spc="-5" dirty="0">
                <a:latin typeface="Calibri"/>
                <a:cs typeface="Calibri"/>
              </a:rPr>
              <a:t>MacOS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9900" y="2635250"/>
            <a:ext cx="4140200" cy="1854200"/>
            <a:chOff x="1739900" y="2635250"/>
            <a:chExt cx="4140200" cy="1854200"/>
          </a:xfrm>
        </p:grpSpPr>
        <p:sp>
          <p:nvSpPr>
            <p:cNvPr id="3" name="object 3"/>
            <p:cNvSpPr/>
            <p:nvPr/>
          </p:nvSpPr>
          <p:spPr>
            <a:xfrm>
              <a:off x="1752600" y="264795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4114800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4114800" y="1828799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B9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2600" y="264795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0" y="0"/>
                  </a:moveTo>
                  <a:lnTo>
                    <a:pt x="4114800" y="0"/>
                  </a:lnTo>
                  <a:lnTo>
                    <a:pt x="4114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09800" y="3095625"/>
            <a:ext cx="1219200" cy="923925"/>
          </a:xfrm>
          <a:prstGeom prst="rect">
            <a:avLst/>
          </a:prstGeom>
          <a:solidFill>
            <a:srgbClr val="4F81BD"/>
          </a:solidFill>
          <a:ln w="25400">
            <a:solidFill>
              <a:srgbClr val="385D8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65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10050" y="3067050"/>
            <a:ext cx="1543050" cy="1000125"/>
            <a:chOff x="4210050" y="3067050"/>
            <a:chExt cx="1543050" cy="1000125"/>
          </a:xfrm>
        </p:grpSpPr>
        <p:sp>
          <p:nvSpPr>
            <p:cNvPr id="7" name="object 7"/>
            <p:cNvSpPr/>
            <p:nvPr/>
          </p:nvSpPr>
          <p:spPr>
            <a:xfrm>
              <a:off x="4248150" y="3105150"/>
              <a:ext cx="1466850" cy="923925"/>
            </a:xfrm>
            <a:custGeom>
              <a:avLst/>
              <a:gdLst/>
              <a:ahLst/>
              <a:cxnLst/>
              <a:rect l="l" t="t" r="r" b="b"/>
              <a:pathLst>
                <a:path w="1466850" h="923925">
                  <a:moveTo>
                    <a:pt x="1466851" y="0"/>
                  </a:moveTo>
                  <a:lnTo>
                    <a:pt x="0" y="0"/>
                  </a:lnTo>
                  <a:lnTo>
                    <a:pt x="0" y="923924"/>
                  </a:lnTo>
                  <a:lnTo>
                    <a:pt x="1466851" y="923924"/>
                  </a:lnTo>
                  <a:lnTo>
                    <a:pt x="146685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8150" y="3105150"/>
              <a:ext cx="1466850" cy="923925"/>
            </a:xfrm>
            <a:custGeom>
              <a:avLst/>
              <a:gdLst/>
              <a:ahLst/>
              <a:cxnLst/>
              <a:rect l="l" t="t" r="r" b="b"/>
              <a:pathLst>
                <a:path w="1466850" h="923925">
                  <a:moveTo>
                    <a:pt x="0" y="0"/>
                  </a:moveTo>
                  <a:lnTo>
                    <a:pt x="1466852" y="0"/>
                  </a:lnTo>
                  <a:lnTo>
                    <a:pt x="1466852" y="923925"/>
                  </a:lnTo>
                  <a:lnTo>
                    <a:pt x="0" y="923925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97757" y="3235451"/>
            <a:ext cx="1167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813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Zoom  web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5191" y="6603"/>
            <a:ext cx="78555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5315" algn="l"/>
              </a:tabLst>
            </a:pPr>
            <a:r>
              <a:rPr spc="-25" dirty="0"/>
              <a:t>Why </a:t>
            </a:r>
            <a:r>
              <a:rPr spc="-5" dirty="0"/>
              <a:t>so </a:t>
            </a:r>
            <a:r>
              <a:rPr spc="-15" dirty="0"/>
              <a:t>many</a:t>
            </a:r>
            <a:r>
              <a:rPr spc="45" dirty="0"/>
              <a:t> </a:t>
            </a:r>
            <a:r>
              <a:rPr spc="-5" dirty="0"/>
              <a:t>security</a:t>
            </a:r>
            <a:r>
              <a:rPr spc="5" dirty="0"/>
              <a:t> </a:t>
            </a:r>
            <a:r>
              <a:rPr spc="-5" dirty="0"/>
              <a:t>bugs?	</a:t>
            </a:r>
            <a:r>
              <a:rPr b="0" spc="-5" dirty="0">
                <a:latin typeface="Calibri"/>
                <a:cs typeface="Calibri"/>
              </a:rPr>
              <a:t>Case study: </a:t>
            </a:r>
            <a:r>
              <a:rPr b="0" spc="-15" dirty="0">
                <a:latin typeface="Calibri"/>
                <a:cs typeface="Calibri"/>
              </a:rPr>
              <a:t>Zoom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client</a:t>
            </a:r>
          </a:p>
        </p:txBody>
      </p:sp>
      <p:sp>
        <p:nvSpPr>
          <p:cNvPr id="11" name="object 11"/>
          <p:cNvSpPr/>
          <p:nvPr/>
        </p:nvSpPr>
        <p:spPr>
          <a:xfrm>
            <a:off x="438150" y="742950"/>
            <a:ext cx="8553450" cy="1771650"/>
          </a:xfrm>
          <a:custGeom>
            <a:avLst/>
            <a:gdLst/>
            <a:ahLst/>
            <a:cxnLst/>
            <a:rect l="l" t="t" r="r" b="b"/>
            <a:pathLst>
              <a:path w="8553450" h="1771650">
                <a:moveTo>
                  <a:pt x="0" y="0"/>
                </a:moveTo>
                <a:lnTo>
                  <a:pt x="8553450" y="0"/>
                </a:lnTo>
                <a:lnTo>
                  <a:pt x="8553450" y="1771650"/>
                </a:lnTo>
                <a:lnTo>
                  <a:pt x="0" y="1771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6890" y="670051"/>
            <a:ext cx="7936865" cy="17170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4965065" algn="l"/>
              </a:tabLst>
            </a:pPr>
            <a:r>
              <a:rPr sz="2400" spc="-10" dirty="0">
                <a:latin typeface="Calibri"/>
                <a:cs typeface="Calibri"/>
              </a:rPr>
              <a:t>Local </a:t>
            </a:r>
            <a:r>
              <a:rPr sz="2400" spc="-15" dirty="0">
                <a:latin typeface="Calibri"/>
                <a:cs typeface="Calibri"/>
              </a:rPr>
              <a:t>Zoom </a:t>
            </a:r>
            <a:r>
              <a:rPr sz="2400" spc="-10" dirty="0">
                <a:latin typeface="Calibri"/>
                <a:cs typeface="Calibri"/>
              </a:rPr>
              <a:t>web </a:t>
            </a:r>
            <a:r>
              <a:rPr sz="2400" dirty="0">
                <a:latin typeface="Calibri"/>
                <a:cs typeface="Calibri"/>
              </a:rPr>
              <a:t>server </a:t>
            </a:r>
            <a:r>
              <a:rPr sz="2400" spc="-10" dirty="0">
                <a:latin typeface="Calibri"/>
                <a:cs typeface="Calibri"/>
              </a:rPr>
              <a:t>listens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	</a:t>
            </a:r>
            <a:r>
              <a:rPr sz="2400" b="1" spc="-10" dirty="0">
                <a:latin typeface="Calibri"/>
                <a:cs typeface="Calibri"/>
              </a:rPr>
              <a:t>localhost:19421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  <a:tab pos="2317750" algn="l"/>
              </a:tabLst>
            </a:pPr>
            <a:r>
              <a:rPr sz="2400" b="1" spc="-105" dirty="0">
                <a:latin typeface="Calibri"/>
                <a:cs typeface="Calibri"/>
              </a:rPr>
              <a:t>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launch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:	</a:t>
            </a:r>
            <a:r>
              <a:rPr sz="2400" spc="-10" dirty="0">
                <a:latin typeface="Calibri"/>
                <a:cs typeface="Calibri"/>
              </a:rPr>
              <a:t>web page from </a:t>
            </a:r>
            <a:r>
              <a:rPr sz="2400" spc="-15" dirty="0">
                <a:latin typeface="Calibri"/>
                <a:cs typeface="Calibri"/>
              </a:rPr>
              <a:t>zoom.com </a:t>
            </a:r>
            <a:r>
              <a:rPr sz="2400" spc="-5" dirty="0">
                <a:latin typeface="Calibri"/>
                <a:cs typeface="Calibri"/>
              </a:rPr>
              <a:t>tells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400" spc="-15" dirty="0">
                <a:latin typeface="Calibri"/>
                <a:cs typeface="Calibri"/>
              </a:rPr>
              <a:t>browser to </a:t>
            </a:r>
            <a:r>
              <a:rPr sz="2400" dirty="0">
                <a:latin typeface="Calibri"/>
                <a:cs typeface="Calibri"/>
              </a:rPr>
              <a:t>send an </a:t>
            </a:r>
            <a:r>
              <a:rPr sz="2400" spc="10" dirty="0">
                <a:latin typeface="Calibri"/>
                <a:cs typeface="Calibri"/>
              </a:rPr>
              <a:t>HTTP </a:t>
            </a:r>
            <a:r>
              <a:rPr sz="2400" spc="-10" dirty="0">
                <a:latin typeface="Calibri"/>
                <a:cs typeface="Calibri"/>
              </a:rPr>
              <a:t>request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local web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requests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require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dialog </a:t>
            </a:r>
            <a:r>
              <a:rPr sz="240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2625" y="3118769"/>
            <a:ext cx="4708525" cy="1582420"/>
            <a:chOff x="192625" y="3118769"/>
            <a:chExt cx="4708525" cy="1582420"/>
          </a:xfrm>
        </p:grpSpPr>
        <p:sp>
          <p:nvSpPr>
            <p:cNvPr id="14" name="object 14"/>
            <p:cNvSpPr/>
            <p:nvPr/>
          </p:nvSpPr>
          <p:spPr>
            <a:xfrm>
              <a:off x="2933712" y="3943350"/>
              <a:ext cx="1967230" cy="757555"/>
            </a:xfrm>
            <a:custGeom>
              <a:avLst/>
              <a:gdLst/>
              <a:ahLst/>
              <a:cxnLst/>
              <a:rect l="l" t="t" r="r" b="b"/>
              <a:pathLst>
                <a:path w="1967229" h="757554">
                  <a:moveTo>
                    <a:pt x="1966899" y="228612"/>
                  </a:moveTo>
                  <a:lnTo>
                    <a:pt x="1852599" y="0"/>
                  </a:lnTo>
                  <a:lnTo>
                    <a:pt x="1738299" y="228600"/>
                  </a:lnTo>
                  <a:lnTo>
                    <a:pt x="1802345" y="228612"/>
                  </a:lnTo>
                  <a:lnTo>
                    <a:pt x="1798408" y="244030"/>
                  </a:lnTo>
                  <a:lnTo>
                    <a:pt x="1769452" y="311365"/>
                  </a:lnTo>
                  <a:lnTo>
                    <a:pt x="1726704" y="374523"/>
                  </a:lnTo>
                  <a:lnTo>
                    <a:pt x="1700517" y="404355"/>
                  </a:lnTo>
                  <a:lnTo>
                    <a:pt x="1671307" y="432930"/>
                  </a:lnTo>
                  <a:lnTo>
                    <a:pt x="1639214" y="460197"/>
                  </a:lnTo>
                  <a:lnTo>
                    <a:pt x="1604391" y="486079"/>
                  </a:lnTo>
                  <a:lnTo>
                    <a:pt x="1566976" y="510501"/>
                  </a:lnTo>
                  <a:lnTo>
                    <a:pt x="1527098" y="533400"/>
                  </a:lnTo>
                  <a:lnTo>
                    <a:pt x="1484922" y="554723"/>
                  </a:lnTo>
                  <a:lnTo>
                    <a:pt x="1440586" y="574370"/>
                  </a:lnTo>
                  <a:lnTo>
                    <a:pt x="1394218" y="592315"/>
                  </a:lnTo>
                  <a:lnTo>
                    <a:pt x="1345958" y="608457"/>
                  </a:lnTo>
                  <a:lnTo>
                    <a:pt x="1295971" y="622744"/>
                  </a:lnTo>
                  <a:lnTo>
                    <a:pt x="1244396" y="635101"/>
                  </a:lnTo>
                  <a:lnTo>
                    <a:pt x="1191361" y="645464"/>
                  </a:lnTo>
                  <a:lnTo>
                    <a:pt x="1137005" y="653770"/>
                  </a:lnTo>
                  <a:lnTo>
                    <a:pt x="1081493" y="659955"/>
                  </a:lnTo>
                  <a:lnTo>
                    <a:pt x="1024953" y="663930"/>
                  </a:lnTo>
                  <a:lnTo>
                    <a:pt x="967524" y="665645"/>
                  </a:lnTo>
                  <a:lnTo>
                    <a:pt x="909358" y="665035"/>
                  </a:lnTo>
                  <a:lnTo>
                    <a:pt x="850595" y="662025"/>
                  </a:lnTo>
                  <a:lnTo>
                    <a:pt x="789800" y="656361"/>
                  </a:lnTo>
                  <a:lnTo>
                    <a:pt x="730656" y="648246"/>
                  </a:lnTo>
                  <a:lnTo>
                    <a:pt x="673315" y="637794"/>
                  </a:lnTo>
                  <a:lnTo>
                    <a:pt x="617867" y="625081"/>
                  </a:lnTo>
                  <a:lnTo>
                    <a:pt x="564476" y="610235"/>
                  </a:lnTo>
                  <a:lnTo>
                    <a:pt x="513245" y="593331"/>
                  </a:lnTo>
                  <a:lnTo>
                    <a:pt x="464312" y="574471"/>
                  </a:lnTo>
                  <a:lnTo>
                    <a:pt x="417804" y="553745"/>
                  </a:lnTo>
                  <a:lnTo>
                    <a:pt x="373849" y="531266"/>
                  </a:lnTo>
                  <a:lnTo>
                    <a:pt x="332574" y="507136"/>
                  </a:lnTo>
                  <a:lnTo>
                    <a:pt x="294093" y="481431"/>
                  </a:lnTo>
                  <a:lnTo>
                    <a:pt x="258559" y="454253"/>
                  </a:lnTo>
                  <a:lnTo>
                    <a:pt x="226072" y="425704"/>
                  </a:lnTo>
                  <a:lnTo>
                    <a:pt x="196773" y="395897"/>
                  </a:lnTo>
                  <a:lnTo>
                    <a:pt x="170802" y="364896"/>
                  </a:lnTo>
                  <a:lnTo>
                    <a:pt x="148259" y="332828"/>
                  </a:lnTo>
                  <a:lnTo>
                    <a:pt x="114033" y="265849"/>
                  </a:lnTo>
                  <a:lnTo>
                    <a:pt x="95097" y="195719"/>
                  </a:lnTo>
                  <a:lnTo>
                    <a:pt x="91681" y="159715"/>
                  </a:lnTo>
                  <a:lnTo>
                    <a:pt x="92481" y="123228"/>
                  </a:lnTo>
                  <a:lnTo>
                    <a:pt x="97612" y="86334"/>
                  </a:lnTo>
                  <a:lnTo>
                    <a:pt x="5905" y="79756"/>
                  </a:lnTo>
                  <a:lnTo>
                    <a:pt x="3187" y="97650"/>
                  </a:lnTo>
                  <a:lnTo>
                    <a:pt x="1295" y="115570"/>
                  </a:lnTo>
                  <a:lnTo>
                    <a:pt x="241" y="133527"/>
                  </a:lnTo>
                  <a:lnTo>
                    <a:pt x="0" y="151498"/>
                  </a:lnTo>
                  <a:lnTo>
                    <a:pt x="2108" y="188620"/>
                  </a:lnTo>
                  <a:lnTo>
                    <a:pt x="16433" y="261010"/>
                  </a:lnTo>
                  <a:lnTo>
                    <a:pt x="43573" y="330479"/>
                  </a:lnTo>
                  <a:lnTo>
                    <a:pt x="82715" y="396532"/>
                  </a:lnTo>
                  <a:lnTo>
                    <a:pt x="106553" y="428104"/>
                  </a:lnTo>
                  <a:lnTo>
                    <a:pt x="133083" y="458647"/>
                  </a:lnTo>
                  <a:lnTo>
                    <a:pt x="162217" y="488073"/>
                  </a:lnTo>
                  <a:lnTo>
                    <a:pt x="193852" y="516318"/>
                  </a:lnTo>
                  <a:lnTo>
                    <a:pt x="227888" y="543344"/>
                  </a:lnTo>
                  <a:lnTo>
                    <a:pt x="264236" y="569061"/>
                  </a:lnTo>
                  <a:lnTo>
                    <a:pt x="302780" y="593420"/>
                  </a:lnTo>
                  <a:lnTo>
                    <a:pt x="343420" y="616343"/>
                  </a:lnTo>
                  <a:lnTo>
                    <a:pt x="386054" y="637794"/>
                  </a:lnTo>
                  <a:lnTo>
                    <a:pt x="430606" y="657682"/>
                  </a:lnTo>
                  <a:lnTo>
                    <a:pt x="476948" y="675944"/>
                  </a:lnTo>
                  <a:lnTo>
                    <a:pt x="524992" y="692543"/>
                  </a:lnTo>
                  <a:lnTo>
                    <a:pt x="574636" y="707390"/>
                  </a:lnTo>
                  <a:lnTo>
                    <a:pt x="625779" y="720445"/>
                  </a:lnTo>
                  <a:lnTo>
                    <a:pt x="678319" y="731608"/>
                  </a:lnTo>
                  <a:lnTo>
                    <a:pt x="732155" y="740854"/>
                  </a:lnTo>
                  <a:lnTo>
                    <a:pt x="787196" y="748106"/>
                  </a:lnTo>
                  <a:lnTo>
                    <a:pt x="843330" y="753287"/>
                  </a:lnTo>
                  <a:lnTo>
                    <a:pt x="900468" y="756348"/>
                  </a:lnTo>
                  <a:lnTo>
                    <a:pt x="958507" y="757237"/>
                  </a:lnTo>
                  <a:lnTo>
                    <a:pt x="1016520" y="755878"/>
                  </a:lnTo>
                  <a:lnTo>
                    <a:pt x="1073581" y="752360"/>
                  </a:lnTo>
                  <a:lnTo>
                    <a:pt x="1129614" y="746721"/>
                  </a:lnTo>
                  <a:lnTo>
                    <a:pt x="1184503" y="739025"/>
                  </a:lnTo>
                  <a:lnTo>
                    <a:pt x="1238161" y="729348"/>
                  </a:lnTo>
                  <a:lnTo>
                    <a:pt x="1290485" y="717753"/>
                  </a:lnTo>
                  <a:lnTo>
                    <a:pt x="1341361" y="704291"/>
                  </a:lnTo>
                  <a:lnTo>
                    <a:pt x="1390700" y="689038"/>
                  </a:lnTo>
                  <a:lnTo>
                    <a:pt x="1438414" y="672058"/>
                  </a:lnTo>
                  <a:lnTo>
                    <a:pt x="1484401" y="653415"/>
                  </a:lnTo>
                  <a:lnTo>
                    <a:pt x="1528546" y="633171"/>
                  </a:lnTo>
                  <a:lnTo>
                    <a:pt x="1570761" y="611378"/>
                  </a:lnTo>
                  <a:lnTo>
                    <a:pt x="1610944" y="588124"/>
                  </a:lnTo>
                  <a:lnTo>
                    <a:pt x="1649006" y="563460"/>
                  </a:lnTo>
                  <a:lnTo>
                    <a:pt x="1684832" y="537451"/>
                  </a:lnTo>
                  <a:lnTo>
                    <a:pt x="1718335" y="510159"/>
                  </a:lnTo>
                  <a:lnTo>
                    <a:pt x="1749412" y="481647"/>
                  </a:lnTo>
                  <a:lnTo>
                    <a:pt x="1777961" y="451980"/>
                  </a:lnTo>
                  <a:lnTo>
                    <a:pt x="1803882" y="421233"/>
                  </a:lnTo>
                  <a:lnTo>
                    <a:pt x="1827098" y="389470"/>
                  </a:lnTo>
                  <a:lnTo>
                    <a:pt x="1847469" y="356730"/>
                  </a:lnTo>
                  <a:lnTo>
                    <a:pt x="1879371" y="288645"/>
                  </a:lnTo>
                  <a:lnTo>
                    <a:pt x="1896287" y="228612"/>
                  </a:lnTo>
                  <a:lnTo>
                    <a:pt x="1966899" y="228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625" y="3118769"/>
              <a:ext cx="633668" cy="849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36676" y="3336035"/>
            <a:ext cx="2226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attacked?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3964940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oom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6294" y="3352801"/>
            <a:ext cx="1383665" cy="114300"/>
          </a:xfrm>
          <a:custGeom>
            <a:avLst/>
            <a:gdLst/>
            <a:ahLst/>
            <a:cxnLst/>
            <a:rect l="l" t="t" r="r" b="b"/>
            <a:pathLst>
              <a:path w="138366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49" y="76200"/>
                </a:lnTo>
                <a:lnTo>
                  <a:pt x="95249" y="38100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1383664" h="114300">
                <a:moveTo>
                  <a:pt x="114300" y="38099"/>
                </a:moveTo>
                <a:lnTo>
                  <a:pt x="95249" y="38100"/>
                </a:lnTo>
                <a:lnTo>
                  <a:pt x="95249" y="76200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1383664" h="114300">
                <a:moveTo>
                  <a:pt x="114300" y="76199"/>
                </a:moveTo>
                <a:lnTo>
                  <a:pt x="95249" y="76200"/>
                </a:lnTo>
                <a:lnTo>
                  <a:pt x="114300" y="76200"/>
                </a:lnTo>
                <a:close/>
              </a:path>
              <a:path w="1383664" h="114300">
                <a:moveTo>
                  <a:pt x="1383505" y="38098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1383505" y="76198"/>
                </a:lnTo>
                <a:lnTo>
                  <a:pt x="1383505" y="3809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99512" y="3571616"/>
            <a:ext cx="2550795" cy="1216660"/>
            <a:chOff x="799512" y="3571616"/>
            <a:chExt cx="2550795" cy="1216660"/>
          </a:xfrm>
        </p:grpSpPr>
        <p:sp>
          <p:nvSpPr>
            <p:cNvPr id="20" name="object 20"/>
            <p:cNvSpPr/>
            <p:nvPr/>
          </p:nvSpPr>
          <p:spPr>
            <a:xfrm>
              <a:off x="2312419" y="3584316"/>
              <a:ext cx="1025525" cy="359410"/>
            </a:xfrm>
            <a:custGeom>
              <a:avLst/>
              <a:gdLst/>
              <a:ahLst/>
              <a:cxnLst/>
              <a:rect l="l" t="t" r="r" b="b"/>
              <a:pathLst>
                <a:path w="1025525" h="359410">
                  <a:moveTo>
                    <a:pt x="1025008" y="0"/>
                  </a:moveTo>
                  <a:lnTo>
                    <a:pt x="0" y="0"/>
                  </a:lnTo>
                  <a:lnTo>
                    <a:pt x="0" y="359032"/>
                  </a:lnTo>
                  <a:lnTo>
                    <a:pt x="1025008" y="359032"/>
                  </a:lnTo>
                  <a:lnTo>
                    <a:pt x="1025008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2419" y="3584316"/>
              <a:ext cx="1025525" cy="359410"/>
            </a:xfrm>
            <a:custGeom>
              <a:avLst/>
              <a:gdLst/>
              <a:ahLst/>
              <a:cxnLst/>
              <a:rect l="l" t="t" r="r" b="b"/>
              <a:pathLst>
                <a:path w="1025525" h="359410">
                  <a:moveTo>
                    <a:pt x="0" y="0"/>
                  </a:moveTo>
                  <a:lnTo>
                    <a:pt x="1025008" y="0"/>
                  </a:lnTo>
                  <a:lnTo>
                    <a:pt x="1025008" y="359033"/>
                  </a:lnTo>
                  <a:lnTo>
                    <a:pt x="0" y="35903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29847" y="3867151"/>
              <a:ext cx="908685" cy="921385"/>
            </a:xfrm>
            <a:custGeom>
              <a:avLst/>
              <a:gdLst/>
              <a:ahLst/>
              <a:cxnLst/>
              <a:rect l="l" t="t" r="r" b="b"/>
              <a:pathLst>
                <a:path w="908685" h="921385">
                  <a:moveTo>
                    <a:pt x="767827" y="102019"/>
                  </a:moveTo>
                  <a:lnTo>
                    <a:pt x="0" y="880716"/>
                  </a:lnTo>
                  <a:lnTo>
                    <a:pt x="40694" y="920842"/>
                  </a:lnTo>
                  <a:lnTo>
                    <a:pt x="808521" y="142145"/>
                  </a:lnTo>
                  <a:lnTo>
                    <a:pt x="767827" y="102019"/>
                  </a:lnTo>
                  <a:close/>
                </a:path>
                <a:path w="908685" h="921385">
                  <a:moveTo>
                    <a:pt x="881965" y="81672"/>
                  </a:moveTo>
                  <a:lnTo>
                    <a:pt x="787890" y="81672"/>
                  </a:lnTo>
                  <a:lnTo>
                    <a:pt x="828584" y="121798"/>
                  </a:lnTo>
                  <a:lnTo>
                    <a:pt x="808521" y="142145"/>
                  </a:lnTo>
                  <a:lnTo>
                    <a:pt x="849215" y="182271"/>
                  </a:lnTo>
                  <a:lnTo>
                    <a:pt x="881965" y="81672"/>
                  </a:lnTo>
                  <a:close/>
                </a:path>
                <a:path w="908685" h="921385">
                  <a:moveTo>
                    <a:pt x="787890" y="81672"/>
                  </a:moveTo>
                  <a:lnTo>
                    <a:pt x="767827" y="102019"/>
                  </a:lnTo>
                  <a:lnTo>
                    <a:pt x="808521" y="142145"/>
                  </a:lnTo>
                  <a:lnTo>
                    <a:pt x="828584" y="121798"/>
                  </a:lnTo>
                  <a:lnTo>
                    <a:pt x="787890" y="81672"/>
                  </a:lnTo>
                  <a:close/>
                </a:path>
                <a:path w="908685" h="921385">
                  <a:moveTo>
                    <a:pt x="908552" y="0"/>
                  </a:moveTo>
                  <a:lnTo>
                    <a:pt x="727133" y="61893"/>
                  </a:lnTo>
                  <a:lnTo>
                    <a:pt x="767827" y="102019"/>
                  </a:lnTo>
                  <a:lnTo>
                    <a:pt x="787890" y="81672"/>
                  </a:lnTo>
                  <a:lnTo>
                    <a:pt x="881965" y="81672"/>
                  </a:lnTo>
                  <a:lnTo>
                    <a:pt x="908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9512" y="3657601"/>
              <a:ext cx="1383665" cy="114300"/>
            </a:xfrm>
            <a:custGeom>
              <a:avLst/>
              <a:gdLst/>
              <a:ahLst/>
              <a:cxnLst/>
              <a:rect l="l" t="t" r="r" b="b"/>
              <a:pathLst>
                <a:path w="1383664" h="114300">
                  <a:moveTo>
                    <a:pt x="1269206" y="76199"/>
                  </a:moveTo>
                  <a:lnTo>
                    <a:pt x="1269206" y="114300"/>
                  </a:lnTo>
                  <a:lnTo>
                    <a:pt x="1345406" y="76200"/>
                  </a:lnTo>
                  <a:lnTo>
                    <a:pt x="1269206" y="76199"/>
                  </a:lnTo>
                  <a:close/>
                </a:path>
                <a:path w="1383664" h="114300">
                  <a:moveTo>
                    <a:pt x="1269206" y="38099"/>
                  </a:moveTo>
                  <a:lnTo>
                    <a:pt x="1269206" y="76199"/>
                  </a:lnTo>
                  <a:lnTo>
                    <a:pt x="1288256" y="76200"/>
                  </a:lnTo>
                  <a:lnTo>
                    <a:pt x="1288256" y="38100"/>
                  </a:lnTo>
                  <a:lnTo>
                    <a:pt x="1269206" y="38099"/>
                  </a:lnTo>
                  <a:close/>
                </a:path>
                <a:path w="1383664" h="114300">
                  <a:moveTo>
                    <a:pt x="1269206" y="0"/>
                  </a:moveTo>
                  <a:lnTo>
                    <a:pt x="1269206" y="38099"/>
                  </a:lnTo>
                  <a:lnTo>
                    <a:pt x="1288256" y="38100"/>
                  </a:lnTo>
                  <a:lnTo>
                    <a:pt x="1288256" y="76200"/>
                  </a:lnTo>
                  <a:lnTo>
                    <a:pt x="1345409" y="76198"/>
                  </a:lnTo>
                  <a:lnTo>
                    <a:pt x="1383506" y="57150"/>
                  </a:lnTo>
                  <a:lnTo>
                    <a:pt x="1269206" y="0"/>
                  </a:lnTo>
                  <a:close/>
                </a:path>
                <a:path w="1383664" h="114300">
                  <a:moveTo>
                    <a:pt x="0" y="38098"/>
                  </a:moveTo>
                  <a:lnTo>
                    <a:pt x="0" y="76198"/>
                  </a:lnTo>
                  <a:lnTo>
                    <a:pt x="1269206" y="76199"/>
                  </a:lnTo>
                  <a:lnTo>
                    <a:pt x="1269206" y="38099"/>
                  </a:lnTo>
                  <a:lnTo>
                    <a:pt x="0" y="38098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1305" y="4738078"/>
            <a:ext cx="767143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http://localhost:19421/launch?action=join&amp;confno=[confrence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9900" y="2635250"/>
            <a:ext cx="4140200" cy="1854200"/>
            <a:chOff x="1739900" y="2635250"/>
            <a:chExt cx="4140200" cy="1854200"/>
          </a:xfrm>
        </p:grpSpPr>
        <p:sp>
          <p:nvSpPr>
            <p:cNvPr id="3" name="object 3"/>
            <p:cNvSpPr/>
            <p:nvPr/>
          </p:nvSpPr>
          <p:spPr>
            <a:xfrm>
              <a:off x="1752600" y="264795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4114800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4114800" y="1828799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B9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2600" y="264795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0" y="0"/>
                  </a:moveTo>
                  <a:lnTo>
                    <a:pt x="4114800" y="0"/>
                  </a:lnTo>
                  <a:lnTo>
                    <a:pt x="4114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3095625"/>
              <a:ext cx="1219200" cy="923925"/>
            </a:xfrm>
            <a:custGeom>
              <a:avLst/>
              <a:gdLst/>
              <a:ahLst/>
              <a:cxnLst/>
              <a:rect l="l" t="t" r="r" b="b"/>
              <a:pathLst>
                <a:path w="1219200" h="923925">
                  <a:moveTo>
                    <a:pt x="1219200" y="0"/>
                  </a:moveTo>
                  <a:lnTo>
                    <a:pt x="0" y="0"/>
                  </a:lnTo>
                  <a:lnTo>
                    <a:pt x="0" y="923924"/>
                  </a:lnTo>
                  <a:lnTo>
                    <a:pt x="1219200" y="923924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095625"/>
              <a:ext cx="1219200" cy="923925"/>
            </a:xfrm>
            <a:custGeom>
              <a:avLst/>
              <a:gdLst/>
              <a:ahLst/>
              <a:cxnLst/>
              <a:rect l="l" t="t" r="r" b="b"/>
              <a:pathLst>
                <a:path w="1219200" h="923925">
                  <a:moveTo>
                    <a:pt x="0" y="0"/>
                  </a:moveTo>
                  <a:lnTo>
                    <a:pt x="1219200" y="0"/>
                  </a:lnTo>
                  <a:lnTo>
                    <a:pt x="1219200" y="923925"/>
                  </a:lnTo>
                  <a:lnTo>
                    <a:pt x="0" y="9239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81726" y="3116579"/>
            <a:ext cx="875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Browser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10050" y="3067050"/>
            <a:ext cx="1543050" cy="1000125"/>
            <a:chOff x="4210050" y="3067050"/>
            <a:chExt cx="1543050" cy="1000125"/>
          </a:xfrm>
        </p:grpSpPr>
        <p:sp>
          <p:nvSpPr>
            <p:cNvPr id="9" name="object 9"/>
            <p:cNvSpPr/>
            <p:nvPr/>
          </p:nvSpPr>
          <p:spPr>
            <a:xfrm>
              <a:off x="4248150" y="3105150"/>
              <a:ext cx="1466850" cy="923925"/>
            </a:xfrm>
            <a:custGeom>
              <a:avLst/>
              <a:gdLst/>
              <a:ahLst/>
              <a:cxnLst/>
              <a:rect l="l" t="t" r="r" b="b"/>
              <a:pathLst>
                <a:path w="1466850" h="923925">
                  <a:moveTo>
                    <a:pt x="1466851" y="0"/>
                  </a:moveTo>
                  <a:lnTo>
                    <a:pt x="0" y="0"/>
                  </a:lnTo>
                  <a:lnTo>
                    <a:pt x="0" y="923924"/>
                  </a:lnTo>
                  <a:lnTo>
                    <a:pt x="1466851" y="923924"/>
                  </a:lnTo>
                  <a:lnTo>
                    <a:pt x="146685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8150" y="3105150"/>
              <a:ext cx="1466850" cy="923925"/>
            </a:xfrm>
            <a:custGeom>
              <a:avLst/>
              <a:gdLst/>
              <a:ahLst/>
              <a:cxnLst/>
              <a:rect l="l" t="t" r="r" b="b"/>
              <a:pathLst>
                <a:path w="1466850" h="923925">
                  <a:moveTo>
                    <a:pt x="0" y="0"/>
                  </a:moveTo>
                  <a:lnTo>
                    <a:pt x="1466852" y="0"/>
                  </a:lnTo>
                  <a:lnTo>
                    <a:pt x="1466852" y="923925"/>
                  </a:lnTo>
                  <a:lnTo>
                    <a:pt x="0" y="923925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97757" y="3235451"/>
            <a:ext cx="11677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813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Zoom  web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84005" y="0"/>
            <a:ext cx="2129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Calibri"/>
                <a:cs typeface="Calibri"/>
              </a:rPr>
              <a:t>The</a:t>
            </a:r>
            <a:r>
              <a:rPr sz="3200" b="0" spc="-85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problem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7140" y="126491"/>
            <a:ext cx="2503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[J. </a:t>
            </a:r>
            <a:r>
              <a:rPr sz="2000" spc="-5" dirty="0">
                <a:latin typeface="Calibri"/>
                <a:cs typeface="Calibri"/>
              </a:rPr>
              <a:t>Leitschuh, July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2019]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8150" y="742950"/>
            <a:ext cx="8553450" cy="1771650"/>
          </a:xfrm>
          <a:custGeom>
            <a:avLst/>
            <a:gdLst/>
            <a:ahLst/>
            <a:cxnLst/>
            <a:rect l="l" t="t" r="r" b="b"/>
            <a:pathLst>
              <a:path w="8553450" h="1771650">
                <a:moveTo>
                  <a:pt x="0" y="0"/>
                </a:moveTo>
                <a:lnTo>
                  <a:pt x="8553450" y="0"/>
                </a:lnTo>
                <a:lnTo>
                  <a:pt x="8553450" y="1771650"/>
                </a:lnTo>
                <a:lnTo>
                  <a:pt x="0" y="1771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6890" y="692403"/>
            <a:ext cx="8240395" cy="16776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b="1" spc="-20" dirty="0">
                <a:latin typeface="Calibri"/>
                <a:cs typeface="Calibri"/>
              </a:rPr>
              <a:t>Any </a:t>
            </a:r>
            <a:r>
              <a:rPr sz="2200" b="1" spc="-5" dirty="0">
                <a:latin typeface="Calibri"/>
                <a:cs typeface="Calibri"/>
              </a:rPr>
              <a:t>web </a:t>
            </a:r>
            <a:r>
              <a:rPr sz="2200" b="1" spc="-10" dirty="0">
                <a:latin typeface="Calibri"/>
                <a:cs typeface="Calibri"/>
              </a:rPr>
              <a:t>site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send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request 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local </a:t>
            </a:r>
            <a:r>
              <a:rPr sz="2200" spc="-5" dirty="0">
                <a:latin typeface="Calibri"/>
                <a:cs typeface="Calibri"/>
              </a:rPr>
              <a:t>web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server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Joins </a:t>
            </a:r>
            <a:r>
              <a:rPr sz="2200" spc="-10" dirty="0">
                <a:latin typeface="Calibri"/>
                <a:cs typeface="Calibri"/>
              </a:rPr>
              <a:t>users </a:t>
            </a:r>
            <a:r>
              <a:rPr sz="2200" spc="-15" dirty="0">
                <a:latin typeface="Calibri"/>
                <a:cs typeface="Calibri"/>
              </a:rPr>
              <a:t>to conference w/o </a:t>
            </a:r>
            <a:r>
              <a:rPr sz="2200" spc="-10" dirty="0">
                <a:latin typeface="Calibri"/>
                <a:cs typeface="Calibri"/>
              </a:rPr>
              <a:t>user’s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knowledge!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782570" algn="l"/>
                <a:tab pos="6485890" algn="l"/>
              </a:tabLst>
            </a:pPr>
            <a:r>
              <a:rPr sz="2200" spc="-10" dirty="0">
                <a:latin typeface="Calibri"/>
                <a:cs typeface="Calibri"/>
              </a:rPr>
              <a:t>What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happened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next?	Responsible disclosure,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90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days	</a:t>
            </a:r>
            <a:r>
              <a:rPr sz="1800" spc="-5" dirty="0">
                <a:latin typeface="Calibri"/>
                <a:cs typeface="Calibri"/>
              </a:rPr>
              <a:t>(CVE-2019-13450).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  <a:tab pos="2250440" algn="l"/>
              </a:tabLst>
            </a:pPr>
            <a:r>
              <a:rPr sz="2200" spc="-15" dirty="0">
                <a:latin typeface="Calibri"/>
                <a:cs typeface="Calibri"/>
              </a:rPr>
              <a:t>Fixed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Zoom.	</a:t>
            </a:r>
            <a:r>
              <a:rPr sz="2200" spc="-25" dirty="0">
                <a:latin typeface="Calibri"/>
                <a:cs typeface="Calibri"/>
              </a:rPr>
              <a:t>Web </a:t>
            </a:r>
            <a:r>
              <a:rPr sz="2200" spc="-5" dirty="0">
                <a:latin typeface="Calibri"/>
                <a:cs typeface="Calibri"/>
              </a:rPr>
              <a:t>server </a:t>
            </a:r>
            <a:r>
              <a:rPr sz="2200" spc="-10" dirty="0">
                <a:latin typeface="Calibri"/>
                <a:cs typeface="Calibri"/>
              </a:rPr>
              <a:t>removed by </a:t>
            </a:r>
            <a:r>
              <a:rPr sz="2200" spc="-25" dirty="0">
                <a:latin typeface="Calibri"/>
                <a:cs typeface="Calibri"/>
              </a:rPr>
              <a:t>Apple’s </a:t>
            </a:r>
            <a:r>
              <a:rPr sz="2200" spc="-10" dirty="0">
                <a:latin typeface="Calibri"/>
                <a:cs typeface="Calibri"/>
              </a:rPr>
              <a:t>MRT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tool.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2625" y="3118769"/>
            <a:ext cx="4708525" cy="1582420"/>
            <a:chOff x="192625" y="3118769"/>
            <a:chExt cx="4708525" cy="1582420"/>
          </a:xfrm>
        </p:grpSpPr>
        <p:sp>
          <p:nvSpPr>
            <p:cNvPr id="17" name="object 17"/>
            <p:cNvSpPr/>
            <p:nvPr/>
          </p:nvSpPr>
          <p:spPr>
            <a:xfrm>
              <a:off x="2933712" y="3943350"/>
              <a:ext cx="1967230" cy="757555"/>
            </a:xfrm>
            <a:custGeom>
              <a:avLst/>
              <a:gdLst/>
              <a:ahLst/>
              <a:cxnLst/>
              <a:rect l="l" t="t" r="r" b="b"/>
              <a:pathLst>
                <a:path w="1967229" h="757554">
                  <a:moveTo>
                    <a:pt x="1966899" y="228612"/>
                  </a:moveTo>
                  <a:lnTo>
                    <a:pt x="1852599" y="0"/>
                  </a:lnTo>
                  <a:lnTo>
                    <a:pt x="1738299" y="228600"/>
                  </a:lnTo>
                  <a:lnTo>
                    <a:pt x="1802345" y="228612"/>
                  </a:lnTo>
                  <a:lnTo>
                    <a:pt x="1798408" y="244030"/>
                  </a:lnTo>
                  <a:lnTo>
                    <a:pt x="1769452" y="311365"/>
                  </a:lnTo>
                  <a:lnTo>
                    <a:pt x="1726704" y="374523"/>
                  </a:lnTo>
                  <a:lnTo>
                    <a:pt x="1700517" y="404355"/>
                  </a:lnTo>
                  <a:lnTo>
                    <a:pt x="1671307" y="432930"/>
                  </a:lnTo>
                  <a:lnTo>
                    <a:pt x="1639214" y="460197"/>
                  </a:lnTo>
                  <a:lnTo>
                    <a:pt x="1604391" y="486079"/>
                  </a:lnTo>
                  <a:lnTo>
                    <a:pt x="1566976" y="510501"/>
                  </a:lnTo>
                  <a:lnTo>
                    <a:pt x="1527098" y="533400"/>
                  </a:lnTo>
                  <a:lnTo>
                    <a:pt x="1484922" y="554723"/>
                  </a:lnTo>
                  <a:lnTo>
                    <a:pt x="1440586" y="574370"/>
                  </a:lnTo>
                  <a:lnTo>
                    <a:pt x="1394218" y="592315"/>
                  </a:lnTo>
                  <a:lnTo>
                    <a:pt x="1345958" y="608457"/>
                  </a:lnTo>
                  <a:lnTo>
                    <a:pt x="1295971" y="622744"/>
                  </a:lnTo>
                  <a:lnTo>
                    <a:pt x="1244396" y="635101"/>
                  </a:lnTo>
                  <a:lnTo>
                    <a:pt x="1191361" y="645464"/>
                  </a:lnTo>
                  <a:lnTo>
                    <a:pt x="1137005" y="653770"/>
                  </a:lnTo>
                  <a:lnTo>
                    <a:pt x="1081493" y="659955"/>
                  </a:lnTo>
                  <a:lnTo>
                    <a:pt x="1024953" y="663930"/>
                  </a:lnTo>
                  <a:lnTo>
                    <a:pt x="967524" y="665645"/>
                  </a:lnTo>
                  <a:lnTo>
                    <a:pt x="909358" y="665035"/>
                  </a:lnTo>
                  <a:lnTo>
                    <a:pt x="850595" y="662025"/>
                  </a:lnTo>
                  <a:lnTo>
                    <a:pt x="789800" y="656361"/>
                  </a:lnTo>
                  <a:lnTo>
                    <a:pt x="730656" y="648246"/>
                  </a:lnTo>
                  <a:lnTo>
                    <a:pt x="673315" y="637794"/>
                  </a:lnTo>
                  <a:lnTo>
                    <a:pt x="617867" y="625081"/>
                  </a:lnTo>
                  <a:lnTo>
                    <a:pt x="564476" y="610235"/>
                  </a:lnTo>
                  <a:lnTo>
                    <a:pt x="513245" y="593331"/>
                  </a:lnTo>
                  <a:lnTo>
                    <a:pt x="464312" y="574471"/>
                  </a:lnTo>
                  <a:lnTo>
                    <a:pt x="417804" y="553745"/>
                  </a:lnTo>
                  <a:lnTo>
                    <a:pt x="373849" y="531266"/>
                  </a:lnTo>
                  <a:lnTo>
                    <a:pt x="332574" y="507136"/>
                  </a:lnTo>
                  <a:lnTo>
                    <a:pt x="294093" y="481431"/>
                  </a:lnTo>
                  <a:lnTo>
                    <a:pt x="258559" y="454253"/>
                  </a:lnTo>
                  <a:lnTo>
                    <a:pt x="226072" y="425704"/>
                  </a:lnTo>
                  <a:lnTo>
                    <a:pt x="196773" y="395897"/>
                  </a:lnTo>
                  <a:lnTo>
                    <a:pt x="170802" y="364896"/>
                  </a:lnTo>
                  <a:lnTo>
                    <a:pt x="148259" y="332828"/>
                  </a:lnTo>
                  <a:lnTo>
                    <a:pt x="114033" y="265849"/>
                  </a:lnTo>
                  <a:lnTo>
                    <a:pt x="95097" y="195719"/>
                  </a:lnTo>
                  <a:lnTo>
                    <a:pt x="91681" y="159715"/>
                  </a:lnTo>
                  <a:lnTo>
                    <a:pt x="92481" y="123228"/>
                  </a:lnTo>
                  <a:lnTo>
                    <a:pt x="97612" y="86334"/>
                  </a:lnTo>
                  <a:lnTo>
                    <a:pt x="5905" y="79756"/>
                  </a:lnTo>
                  <a:lnTo>
                    <a:pt x="3187" y="97650"/>
                  </a:lnTo>
                  <a:lnTo>
                    <a:pt x="1295" y="115570"/>
                  </a:lnTo>
                  <a:lnTo>
                    <a:pt x="241" y="133527"/>
                  </a:lnTo>
                  <a:lnTo>
                    <a:pt x="0" y="151498"/>
                  </a:lnTo>
                  <a:lnTo>
                    <a:pt x="2108" y="188620"/>
                  </a:lnTo>
                  <a:lnTo>
                    <a:pt x="16433" y="261010"/>
                  </a:lnTo>
                  <a:lnTo>
                    <a:pt x="43573" y="330479"/>
                  </a:lnTo>
                  <a:lnTo>
                    <a:pt x="82715" y="396532"/>
                  </a:lnTo>
                  <a:lnTo>
                    <a:pt x="106553" y="428104"/>
                  </a:lnTo>
                  <a:lnTo>
                    <a:pt x="133083" y="458647"/>
                  </a:lnTo>
                  <a:lnTo>
                    <a:pt x="162217" y="488073"/>
                  </a:lnTo>
                  <a:lnTo>
                    <a:pt x="193852" y="516318"/>
                  </a:lnTo>
                  <a:lnTo>
                    <a:pt x="227888" y="543344"/>
                  </a:lnTo>
                  <a:lnTo>
                    <a:pt x="264236" y="569061"/>
                  </a:lnTo>
                  <a:lnTo>
                    <a:pt x="302780" y="593420"/>
                  </a:lnTo>
                  <a:lnTo>
                    <a:pt x="343420" y="616343"/>
                  </a:lnTo>
                  <a:lnTo>
                    <a:pt x="386054" y="637794"/>
                  </a:lnTo>
                  <a:lnTo>
                    <a:pt x="430606" y="657682"/>
                  </a:lnTo>
                  <a:lnTo>
                    <a:pt x="476948" y="675944"/>
                  </a:lnTo>
                  <a:lnTo>
                    <a:pt x="524992" y="692543"/>
                  </a:lnTo>
                  <a:lnTo>
                    <a:pt x="574636" y="707390"/>
                  </a:lnTo>
                  <a:lnTo>
                    <a:pt x="625779" y="720445"/>
                  </a:lnTo>
                  <a:lnTo>
                    <a:pt x="678319" y="731608"/>
                  </a:lnTo>
                  <a:lnTo>
                    <a:pt x="732155" y="740854"/>
                  </a:lnTo>
                  <a:lnTo>
                    <a:pt x="787196" y="748106"/>
                  </a:lnTo>
                  <a:lnTo>
                    <a:pt x="843330" y="753287"/>
                  </a:lnTo>
                  <a:lnTo>
                    <a:pt x="900468" y="756348"/>
                  </a:lnTo>
                  <a:lnTo>
                    <a:pt x="958507" y="757237"/>
                  </a:lnTo>
                  <a:lnTo>
                    <a:pt x="1016520" y="755878"/>
                  </a:lnTo>
                  <a:lnTo>
                    <a:pt x="1073581" y="752360"/>
                  </a:lnTo>
                  <a:lnTo>
                    <a:pt x="1129614" y="746721"/>
                  </a:lnTo>
                  <a:lnTo>
                    <a:pt x="1184503" y="739025"/>
                  </a:lnTo>
                  <a:lnTo>
                    <a:pt x="1238161" y="729348"/>
                  </a:lnTo>
                  <a:lnTo>
                    <a:pt x="1290485" y="717753"/>
                  </a:lnTo>
                  <a:lnTo>
                    <a:pt x="1341361" y="704291"/>
                  </a:lnTo>
                  <a:lnTo>
                    <a:pt x="1390700" y="689038"/>
                  </a:lnTo>
                  <a:lnTo>
                    <a:pt x="1438414" y="672058"/>
                  </a:lnTo>
                  <a:lnTo>
                    <a:pt x="1484401" y="653415"/>
                  </a:lnTo>
                  <a:lnTo>
                    <a:pt x="1528546" y="633171"/>
                  </a:lnTo>
                  <a:lnTo>
                    <a:pt x="1570761" y="611378"/>
                  </a:lnTo>
                  <a:lnTo>
                    <a:pt x="1610944" y="588124"/>
                  </a:lnTo>
                  <a:lnTo>
                    <a:pt x="1649006" y="563460"/>
                  </a:lnTo>
                  <a:lnTo>
                    <a:pt x="1684832" y="537451"/>
                  </a:lnTo>
                  <a:lnTo>
                    <a:pt x="1718335" y="510159"/>
                  </a:lnTo>
                  <a:lnTo>
                    <a:pt x="1749412" y="481647"/>
                  </a:lnTo>
                  <a:lnTo>
                    <a:pt x="1777961" y="451980"/>
                  </a:lnTo>
                  <a:lnTo>
                    <a:pt x="1803882" y="421233"/>
                  </a:lnTo>
                  <a:lnTo>
                    <a:pt x="1827098" y="389470"/>
                  </a:lnTo>
                  <a:lnTo>
                    <a:pt x="1847469" y="356730"/>
                  </a:lnTo>
                  <a:lnTo>
                    <a:pt x="1879371" y="288645"/>
                  </a:lnTo>
                  <a:lnTo>
                    <a:pt x="1896287" y="228612"/>
                  </a:lnTo>
                  <a:lnTo>
                    <a:pt x="1966899" y="228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625" y="3118769"/>
              <a:ext cx="633668" cy="8493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739" y="3964940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evil.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9512" y="3352801"/>
            <a:ext cx="2550795" cy="1435735"/>
            <a:chOff x="799512" y="3352801"/>
            <a:chExt cx="2550795" cy="1435735"/>
          </a:xfrm>
        </p:grpSpPr>
        <p:sp>
          <p:nvSpPr>
            <p:cNvPr id="21" name="object 21"/>
            <p:cNvSpPr/>
            <p:nvPr/>
          </p:nvSpPr>
          <p:spPr>
            <a:xfrm>
              <a:off x="799503" y="3352812"/>
              <a:ext cx="1410335" cy="419100"/>
            </a:xfrm>
            <a:custGeom>
              <a:avLst/>
              <a:gdLst/>
              <a:ahLst/>
              <a:cxnLst/>
              <a:rect l="l" t="t" r="r" b="b"/>
              <a:pathLst>
                <a:path w="1410335" h="419100">
                  <a:moveTo>
                    <a:pt x="1383512" y="361950"/>
                  </a:moveTo>
                  <a:lnTo>
                    <a:pt x="1269212" y="304800"/>
                  </a:lnTo>
                  <a:lnTo>
                    <a:pt x="1269212" y="342900"/>
                  </a:lnTo>
                  <a:lnTo>
                    <a:pt x="0" y="342887"/>
                  </a:lnTo>
                  <a:lnTo>
                    <a:pt x="0" y="380987"/>
                  </a:lnTo>
                  <a:lnTo>
                    <a:pt x="1269212" y="381000"/>
                  </a:lnTo>
                  <a:lnTo>
                    <a:pt x="1269212" y="419100"/>
                  </a:lnTo>
                  <a:lnTo>
                    <a:pt x="1345412" y="381000"/>
                  </a:lnTo>
                  <a:lnTo>
                    <a:pt x="1288262" y="381000"/>
                  </a:lnTo>
                  <a:lnTo>
                    <a:pt x="1345412" y="380987"/>
                  </a:lnTo>
                  <a:lnTo>
                    <a:pt x="1383512" y="361950"/>
                  </a:lnTo>
                  <a:close/>
                </a:path>
                <a:path w="1410335" h="419100">
                  <a:moveTo>
                    <a:pt x="1410296" y="38087"/>
                  </a:moveTo>
                  <a:lnTo>
                    <a:pt x="141084" y="38100"/>
                  </a:lnTo>
                  <a:lnTo>
                    <a:pt x="141084" y="0"/>
                  </a:lnTo>
                  <a:lnTo>
                    <a:pt x="26784" y="57150"/>
                  </a:lnTo>
                  <a:lnTo>
                    <a:pt x="141084" y="114300"/>
                  </a:lnTo>
                  <a:lnTo>
                    <a:pt x="141084" y="76200"/>
                  </a:lnTo>
                  <a:lnTo>
                    <a:pt x="1410296" y="76187"/>
                  </a:lnTo>
                  <a:lnTo>
                    <a:pt x="1410296" y="38087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2419" y="3584315"/>
              <a:ext cx="1025525" cy="359410"/>
            </a:xfrm>
            <a:custGeom>
              <a:avLst/>
              <a:gdLst/>
              <a:ahLst/>
              <a:cxnLst/>
              <a:rect l="l" t="t" r="r" b="b"/>
              <a:pathLst>
                <a:path w="1025525" h="359410">
                  <a:moveTo>
                    <a:pt x="1025008" y="0"/>
                  </a:moveTo>
                  <a:lnTo>
                    <a:pt x="0" y="0"/>
                  </a:lnTo>
                  <a:lnTo>
                    <a:pt x="0" y="359032"/>
                  </a:lnTo>
                  <a:lnTo>
                    <a:pt x="1025008" y="359032"/>
                  </a:lnTo>
                  <a:lnTo>
                    <a:pt x="10250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2419" y="3584315"/>
              <a:ext cx="1025525" cy="359410"/>
            </a:xfrm>
            <a:custGeom>
              <a:avLst/>
              <a:gdLst/>
              <a:ahLst/>
              <a:cxnLst/>
              <a:rect l="l" t="t" r="r" b="b"/>
              <a:pathLst>
                <a:path w="1025525" h="359410">
                  <a:moveTo>
                    <a:pt x="0" y="0"/>
                  </a:moveTo>
                  <a:lnTo>
                    <a:pt x="1025008" y="0"/>
                  </a:lnTo>
                  <a:lnTo>
                    <a:pt x="1025008" y="359033"/>
                  </a:lnTo>
                  <a:lnTo>
                    <a:pt x="0" y="35903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9847" y="3867151"/>
              <a:ext cx="908685" cy="921385"/>
            </a:xfrm>
            <a:custGeom>
              <a:avLst/>
              <a:gdLst/>
              <a:ahLst/>
              <a:cxnLst/>
              <a:rect l="l" t="t" r="r" b="b"/>
              <a:pathLst>
                <a:path w="908685" h="921385">
                  <a:moveTo>
                    <a:pt x="767827" y="102019"/>
                  </a:moveTo>
                  <a:lnTo>
                    <a:pt x="0" y="880716"/>
                  </a:lnTo>
                  <a:lnTo>
                    <a:pt x="40694" y="920842"/>
                  </a:lnTo>
                  <a:lnTo>
                    <a:pt x="808521" y="142145"/>
                  </a:lnTo>
                  <a:lnTo>
                    <a:pt x="767827" y="102019"/>
                  </a:lnTo>
                  <a:close/>
                </a:path>
                <a:path w="908685" h="921385">
                  <a:moveTo>
                    <a:pt x="881965" y="81672"/>
                  </a:moveTo>
                  <a:lnTo>
                    <a:pt x="787890" y="81672"/>
                  </a:lnTo>
                  <a:lnTo>
                    <a:pt x="828584" y="121798"/>
                  </a:lnTo>
                  <a:lnTo>
                    <a:pt x="808521" y="142145"/>
                  </a:lnTo>
                  <a:lnTo>
                    <a:pt x="849215" y="182271"/>
                  </a:lnTo>
                  <a:lnTo>
                    <a:pt x="881965" y="81672"/>
                  </a:lnTo>
                  <a:close/>
                </a:path>
                <a:path w="908685" h="921385">
                  <a:moveTo>
                    <a:pt x="787890" y="81672"/>
                  </a:moveTo>
                  <a:lnTo>
                    <a:pt x="767827" y="102019"/>
                  </a:lnTo>
                  <a:lnTo>
                    <a:pt x="808521" y="142145"/>
                  </a:lnTo>
                  <a:lnTo>
                    <a:pt x="828584" y="121798"/>
                  </a:lnTo>
                  <a:lnTo>
                    <a:pt x="787890" y="81672"/>
                  </a:lnTo>
                  <a:close/>
                </a:path>
                <a:path w="908685" h="921385">
                  <a:moveTo>
                    <a:pt x="908552" y="0"/>
                  </a:moveTo>
                  <a:lnTo>
                    <a:pt x="727133" y="61893"/>
                  </a:lnTo>
                  <a:lnTo>
                    <a:pt x="767827" y="102019"/>
                  </a:lnTo>
                  <a:lnTo>
                    <a:pt x="787890" y="81672"/>
                  </a:lnTo>
                  <a:lnTo>
                    <a:pt x="881965" y="81672"/>
                  </a:lnTo>
                  <a:lnTo>
                    <a:pt x="908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1305" y="4738078"/>
            <a:ext cx="7671434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http://localhost:19421/launch?action=join&amp;confno=[confrence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Dan</a:t>
            </a:r>
            <a:r>
              <a:rPr spc="-55" dirty="0"/>
              <a:t> </a:t>
            </a:r>
            <a:r>
              <a:rPr spc="-5" dirty="0"/>
              <a:t>Boneh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2357</Words>
  <Application>Microsoft Office PowerPoint</Application>
  <PresentationFormat>On-screen Show (16:9)</PresentationFormat>
  <Paragraphs>351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Helvetica Neue</vt:lpstr>
      <vt:lpstr>MuseoSans</vt:lpstr>
      <vt:lpstr>Sailec</vt:lpstr>
      <vt:lpstr>等线</vt:lpstr>
      <vt:lpstr>Arial</vt:lpstr>
      <vt:lpstr>Arial</vt:lpstr>
      <vt:lpstr>Calibri</vt:lpstr>
      <vt:lpstr>Cambria Math</vt:lpstr>
      <vt:lpstr>Courier New</vt:lpstr>
      <vt:lpstr>Source Sans Pro</vt:lpstr>
      <vt:lpstr>Times New Roman</vt:lpstr>
      <vt:lpstr>Verdana</vt:lpstr>
      <vt:lpstr>Office Theme</vt:lpstr>
      <vt:lpstr>PowerPoint Presentation</vt:lpstr>
      <vt:lpstr>Live lectures on Zoom</vt:lpstr>
      <vt:lpstr>The computer security problem</vt:lpstr>
      <vt:lpstr>Top 10 products by total number of “distinct” vulnerabilities in 2019</vt:lpstr>
      <vt:lpstr>Vulnerable applications being exploited</vt:lpstr>
      <vt:lpstr>Why so many security bugs? Case study: Zoom client</vt:lpstr>
      <vt:lpstr>Why so many security bugs? Case study: Zoom client</vt:lpstr>
      <vt:lpstr>Why so many security bugs? Case study: Zoom client</vt:lpstr>
      <vt:lpstr>The problem</vt:lpstr>
      <vt:lpstr>Why so many security bugs? Case study: Zoom client</vt:lpstr>
      <vt:lpstr>PowerPoint Presentation</vt:lpstr>
      <vt:lpstr>The impact</vt:lpstr>
      <vt:lpstr>The impact</vt:lpstr>
      <vt:lpstr>Don’t try this at home !</vt:lpstr>
      <vt:lpstr>PowerPoint Presentation</vt:lpstr>
      <vt:lpstr>Why compromise systems?</vt:lpstr>
      <vt:lpstr>Why compromise systems?</vt:lpstr>
      <vt:lpstr>Lots of financial malware</vt:lpstr>
      <vt:lpstr>Similar attacks on mobile devices</vt:lpstr>
      <vt:lpstr>Why own machines:</vt:lpstr>
      <vt:lpstr>PowerPoint Presentation</vt:lpstr>
      <vt:lpstr>Server-side attacks</vt:lpstr>
      <vt:lpstr>Infecting visiting users. Example: Mpack</vt:lpstr>
      <vt:lpstr>Data theft: what is stolen (2012-2015)</vt:lpstr>
      <vt:lpstr>How companies lose customer data</vt:lpstr>
      <vt:lpstr>PowerPoint Presentation</vt:lpstr>
      <vt:lpstr>Marketplace for Vulnerabilities</vt:lpstr>
      <vt:lpstr>Marketplace for Vulnerabilities</vt:lpstr>
      <vt:lpstr>Marketplace for Vulnerabilities</vt:lpstr>
      <vt:lpstr>Why buy 0days?</vt:lpstr>
      <vt:lpstr>Ken Thompson’s clever Trojan</vt:lpstr>
      <vt:lpstr>What code can we trust?</vt:lpstr>
      <vt:lpstr>Can we trust the compiler?</vt:lpstr>
      <vt:lpstr>What to do?</vt:lpstr>
      <vt:lpstr>Thompson’s clever backdoor</vt:lpstr>
      <vt:lpstr>Thompson’s clever backdoor</vt:lpstr>
      <vt:lpstr>What can we trust?</vt:lpstr>
      <vt:lpstr>So, what can we trust?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Botong Ou</dc:creator>
  <cp:lastModifiedBy>Botong Ou</cp:lastModifiedBy>
  <cp:revision>13</cp:revision>
  <dcterms:created xsi:type="dcterms:W3CDTF">2020-08-28T04:59:12Z</dcterms:created>
  <dcterms:modified xsi:type="dcterms:W3CDTF">2020-08-28T16:54:53Z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2020-04-07T00:00:00Z</vt:filetime>
  </property>
  <property fmtid="{D5CDD505-2E9C-101B-9397-08002B2CF9AE}" pid="3" name="LastSaved">
    <vt:filetime>2020-08-28T00:00:00Z</vt:filetime>
  </property>
</Properties>
</file>