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8"/>
    <p:restoredTop sz="95775"/>
  </p:normalViewPr>
  <p:slideViewPr>
    <p:cSldViewPr snapToGrid="0" snapToObjects="1">
      <p:cViewPr varScale="1">
        <p:scale>
          <a:sx n="80" d="100"/>
          <a:sy n="80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2059-2F76-E94D-A737-BFDA61EA71A9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81A2A-23AB-3E49-B376-5F42CA13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the Python’s advantages. Compare them with English to make Python more familiar to students.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In computing, memory refers to the state information of a computing system, as it is kept active in some physical structure. By design, the term “memory” refers to temporary state devices, whereas the term “storage” is reserved for permanent data.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Introduce Python operators.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 basic python operator types.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how the arithmetic operators work with the examples in the table.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e3e5943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e3e3e59433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8" marR="4063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how the arithmetic operators work with the examples in the table.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how the comparison operators work with the examples in the table.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how the comparison operators work with the examples in the table.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 introduce the five standard data types in Python here. In the following slices, we will study them in more detail.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Provide an example for number variables.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Compare C, Java and Python’s ways to print “Hello world!”. This proves that Python gives the simplest way to print it.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the concept of lists, and show an example.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Another example for list variables.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Another example for string variables.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Another example for list variables.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the concept of strings, and show an example.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Another example for string variables.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Another example for string variables.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the web applications in Python.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64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the applications written in Python.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the web frameworks written in Python.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9" marR="4063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the video games written in Python.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94707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e494707d8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638" marR="40638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Show the video games written in Python.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 &amp; Bulle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9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321457" lvl="0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642915" lvl="1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964372" lvl="2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285829" lvl="3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1607287" lvl="4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1928744" lvl="5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2250201" lvl="6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2571659" lvl="7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2893116" lvl="8" indent="-24109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79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20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1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417A-147C-314B-B839-A01437580351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A2F5-DA11-1743-BEB1-58D0164D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" TargetMode="External"/><Relationship Id="rId7" Type="http://schemas.openxmlformats.org/officeDocument/2006/relationships/hyperlink" Target="http://www.codecademy.com/en/tracks/pyth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learnpython.org/" TargetMode="External"/><Relationship Id="rId5" Type="http://schemas.openxmlformats.org/officeDocument/2006/relationships/hyperlink" Target="https://developers.google.com/edu/python/" TargetMode="External"/><Relationship Id="rId4" Type="http://schemas.openxmlformats.org/officeDocument/2006/relationships/hyperlink" Target="http://www.tutorialspoint.com/python/index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LYoEyIHL6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jjdBbqV7q8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datastructures.html#more-on-list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datastructures.html#more-on-list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epl.it/languages/Python" TargetMode="External"/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://www.tutorialspoint.com/execute_python_onlin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tutorialspoint.com/ipython_terminal_online.php" TargetMode="External"/><Relationship Id="rId5" Type="http://schemas.openxmlformats.org/officeDocument/2006/relationships/hyperlink" Target="https://www.enthought.com/products/canopy/" TargetMode="External"/><Relationship Id="rId4" Type="http://schemas.openxmlformats.org/officeDocument/2006/relationships/hyperlink" Target="https://store.continuum.io/cshop/anaconda/" TargetMode="External"/><Relationship Id="rId9" Type="http://schemas.openxmlformats.org/officeDocument/2006/relationships/hyperlink" Target="http://pythonfidd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1E43-E208-F646-832E-9E201B8AD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Programming with Python – Basics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82F56-DB69-8B43-84BA-4B81CDC0F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600"/>
            </a:pPr>
            <a:r>
              <a:rPr lang="en-US" sz="1800" dirty="0">
                <a:latin typeface="Helvetica" pitchFamily="2" charset="0"/>
              </a:rPr>
              <a:t>Swapnil </a:t>
            </a:r>
            <a:r>
              <a:rPr lang="en-US" sz="1800" dirty="0" err="1">
                <a:latin typeface="Helvetica" pitchFamily="2" charset="0"/>
              </a:rPr>
              <a:t>Sayan</a:t>
            </a:r>
            <a:r>
              <a:rPr lang="en-US" sz="1800" dirty="0">
                <a:latin typeface="Helvetica" pitchFamily="2" charset="0"/>
              </a:rPr>
              <a:t> </a:t>
            </a:r>
            <a:r>
              <a:rPr lang="en-US" sz="1800" dirty="0" err="1">
                <a:latin typeface="Helvetica" pitchFamily="2" charset="0"/>
              </a:rPr>
              <a:t>Saha</a:t>
            </a:r>
            <a:r>
              <a:rPr lang="en-US" sz="1800" dirty="0">
                <a:latin typeface="Helvetica" pitchFamily="2" charset="0"/>
              </a:rPr>
              <a:t> and </a:t>
            </a:r>
            <a:r>
              <a:rPr lang="en-US" sz="1800" dirty="0">
                <a:solidFill>
                  <a:schemeClr val="dk1"/>
                </a:solidFill>
                <a:latin typeface="Helvetica" pitchFamily="2" charset="0"/>
              </a:rPr>
              <a:t>Noor </a:t>
            </a:r>
            <a:r>
              <a:rPr lang="en-US" sz="1800" dirty="0" err="1">
                <a:solidFill>
                  <a:schemeClr val="dk1"/>
                </a:solidFill>
                <a:latin typeface="Helvetica" pitchFamily="2" charset="0"/>
              </a:rPr>
              <a:t>Nakhaei</a:t>
            </a:r>
            <a:endParaRPr lang="en-US" sz="1800" dirty="0">
              <a:solidFill>
                <a:srgbClr val="000000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600"/>
            </a:pPr>
            <a:r>
              <a:rPr lang="en-US" sz="1800" dirty="0">
                <a:solidFill>
                  <a:srgbClr val="000000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PhD Students, ECE and CS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600"/>
            </a:pPr>
            <a:r>
              <a:rPr lang="en-US" sz="1800" dirty="0" err="1">
                <a:latin typeface="Helvetica" pitchFamily="2" charset="0"/>
              </a:rPr>
              <a:t>swapnilsayan</a:t>
            </a:r>
            <a:r>
              <a:rPr lang="en-US" sz="1800" dirty="0" err="1">
                <a:latin typeface="Helvetica" pitchFamily="2" charset="0"/>
                <a:ea typeface="Helvetica Neue"/>
                <a:cs typeface="Helvetica Neue"/>
                <a:sym typeface="Helvetica Neue"/>
              </a:rPr>
              <a:t>@g.ucla.edu</a:t>
            </a:r>
            <a:r>
              <a:rPr lang="en-US" sz="1800" dirty="0">
                <a:solidFill>
                  <a:srgbClr val="000000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,</a:t>
            </a:r>
            <a:endParaRPr lang="en-US" sz="1800" dirty="0">
              <a:latin typeface="Helvetica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600"/>
            </a:pPr>
            <a:r>
              <a:rPr lang="en-US" sz="1800" dirty="0" err="1">
                <a:latin typeface="Helvetica" pitchFamily="2" charset="0"/>
              </a:rPr>
              <a:t>noornk@ucla.edu</a:t>
            </a:r>
            <a:endParaRPr lang="en-US" sz="1800" dirty="0">
              <a:latin typeface="Helvetica" pitchFamily="2" charset="0"/>
            </a:endParaRPr>
          </a:p>
          <a:p>
            <a:endParaRPr lang="en-US" sz="1800" dirty="0">
              <a:latin typeface="Helvetica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F58A5-5B0D-844C-A8FF-29B5F9FF6779}"/>
              </a:ext>
            </a:extLst>
          </p:cNvPr>
          <p:cNvCxnSpPr/>
          <p:nvPr/>
        </p:nvCxnSpPr>
        <p:spPr>
          <a:xfrm>
            <a:off x="678280" y="3529264"/>
            <a:ext cx="77874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19D9AA-A711-9B41-8DEE-008ACEA9A1F5}"/>
              </a:ext>
            </a:extLst>
          </p:cNvPr>
          <p:cNvSpPr/>
          <p:nvPr/>
        </p:nvSpPr>
        <p:spPr>
          <a:xfrm>
            <a:off x="37598" y="5330573"/>
            <a:ext cx="90688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2600"/>
            </a:pPr>
            <a:br>
              <a:rPr lang="en-US" i="1" dirty="0">
                <a:solidFill>
                  <a:srgbClr val="000000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US" sz="1200" i="1" dirty="0">
                <a:latin typeface="Helvetica" pitchFamily="2" charset="0"/>
              </a:rPr>
              <a:t>Note: modified from original LACC slides by Dr. Lucas </a:t>
            </a:r>
            <a:r>
              <a:rPr lang="en-US" sz="1200" i="1" dirty="0" err="1">
                <a:latin typeface="Helvetica" pitchFamily="2" charset="0"/>
              </a:rPr>
              <a:t>Wanner</a:t>
            </a:r>
            <a:r>
              <a:rPr lang="en-US" sz="1200" i="1" dirty="0">
                <a:latin typeface="Helvetica" pitchFamily="2" charset="0"/>
              </a:rPr>
              <a:t>, Prof. Mani Srivastava, Dr. Mark </a:t>
            </a:r>
            <a:r>
              <a:rPr lang="en-US" sz="1200" i="1" dirty="0" err="1">
                <a:latin typeface="Helvetica" pitchFamily="2" charset="0"/>
              </a:rPr>
              <a:t>Gottscho</a:t>
            </a:r>
            <a:r>
              <a:rPr lang="en-US" sz="1200" i="1" dirty="0">
                <a:latin typeface="Helvetica" pitchFamily="2" charset="0"/>
              </a:rPr>
              <a:t>, Dr. </a:t>
            </a:r>
            <a:r>
              <a:rPr lang="en-US" sz="1200" i="1" dirty="0" err="1">
                <a:latin typeface="Helvetica" pitchFamily="2" charset="0"/>
              </a:rPr>
              <a:t>Bharathan</a:t>
            </a:r>
            <a:r>
              <a:rPr lang="en-US" sz="1200" i="1" dirty="0">
                <a:latin typeface="Helvetica" pitchFamily="2" charset="0"/>
              </a:rPr>
              <a:t> Balaji, Wojciech </a:t>
            </a:r>
            <a:r>
              <a:rPr lang="en-US" sz="1200" i="1" dirty="0" err="1">
                <a:latin typeface="Helvetica" pitchFamily="2" charset="0"/>
              </a:rPr>
              <a:t>Romaszkan</a:t>
            </a:r>
            <a:r>
              <a:rPr lang="en-US" sz="1200" i="1" dirty="0">
                <a:latin typeface="Helvetica" pitchFamily="2" charset="0"/>
              </a:rPr>
              <a:t>, Aishwarya </a:t>
            </a:r>
            <a:r>
              <a:rPr lang="en-US" sz="1200" i="1" dirty="0" err="1">
                <a:latin typeface="Helvetica" pitchFamily="2" charset="0"/>
              </a:rPr>
              <a:t>Sivaraman</a:t>
            </a:r>
            <a:r>
              <a:rPr lang="en-US" sz="1200" i="1" dirty="0">
                <a:latin typeface="Helvetica" pitchFamily="2" charset="0"/>
              </a:rPr>
              <a:t>, Lev </a:t>
            </a:r>
            <a:r>
              <a:rPr lang="en-US" sz="1200" i="1" dirty="0" err="1">
                <a:latin typeface="Helvetica" pitchFamily="2" charset="0"/>
              </a:rPr>
              <a:t>Tauz</a:t>
            </a:r>
            <a:r>
              <a:rPr lang="en-US" sz="1200" i="1" dirty="0">
                <a:latin typeface="Helvetica" pitchFamily="2" charset="0"/>
              </a:rPr>
              <a:t>, Ankur </a:t>
            </a:r>
            <a:r>
              <a:rPr lang="en-US" sz="1200" i="1" dirty="0" err="1">
                <a:latin typeface="Helvetica" pitchFamily="2" charset="0"/>
              </a:rPr>
              <a:t>Sarker</a:t>
            </a:r>
            <a:r>
              <a:rPr lang="en-US" sz="1200" i="1" dirty="0">
                <a:latin typeface="Helvetica" pitchFamily="2" charset="0"/>
              </a:rPr>
              <a:t>, Sandeep Singh </a:t>
            </a:r>
            <a:r>
              <a:rPr lang="en-US" sz="1200" i="1" dirty="0" err="1">
                <a:latin typeface="Helvetica" pitchFamily="2" charset="0"/>
              </a:rPr>
              <a:t>Sandha</a:t>
            </a:r>
            <a:r>
              <a:rPr lang="en-US" sz="1200" i="1" dirty="0">
                <a:latin typeface="Helvetica" pitchFamily="2" charset="0"/>
              </a:rPr>
              <a:t> and </a:t>
            </a:r>
            <a:r>
              <a:rPr lang="en-US" sz="1200" i="1" dirty="0" err="1">
                <a:latin typeface="Helvetica" pitchFamily="2" charset="0"/>
              </a:rPr>
              <a:t>Shuyang</a:t>
            </a:r>
            <a:r>
              <a:rPr lang="en-US" sz="1200" i="1" dirty="0">
                <a:latin typeface="Helvetica" pitchFamily="2" charset="0"/>
              </a:rPr>
              <a:t> Liu</a:t>
            </a:r>
          </a:p>
          <a:p>
            <a:pPr lvl="0" algn="ctr">
              <a:buClr>
                <a:srgbClr val="000000"/>
              </a:buClr>
              <a:buSzPts val="2600"/>
            </a:pPr>
            <a:endParaRPr lang="en-US" sz="1200" i="1" dirty="0">
              <a:solidFill>
                <a:srgbClr val="000000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  <a:p>
            <a:pPr lvl="0" algn="ctr">
              <a:buClr>
                <a:srgbClr val="000000"/>
              </a:buClr>
              <a:buSzPts val="2600"/>
            </a:pPr>
            <a:r>
              <a:rPr lang="en-US" sz="1200" i="1" dirty="0">
                <a:latin typeface="Helvetica" pitchFamily="2" charset="0"/>
              </a:rPr>
              <a:t>Slides taken from UCLA-LACC Intro module</a:t>
            </a:r>
            <a:endParaRPr lang="en-US" sz="1200" i="1" dirty="0">
              <a:solidFill>
                <a:srgbClr val="000000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423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Tutorial: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https://docs.python.org/2/tutorial/</a:t>
            </a:r>
            <a:endParaRPr/>
          </a:p>
          <a:p>
            <a:pPr marL="187517" indent="-187517">
              <a:buSzPts val="2600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TutorialsPoint: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http://www.tutorialspoint.com/python/index.htm</a:t>
            </a: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187517" indent="-187517">
              <a:buSzPts val="2600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https://developers.google.com/edu/python/</a:t>
            </a:r>
            <a:endParaRPr/>
          </a:p>
          <a:p>
            <a:pPr marL="187517" indent="-187517">
              <a:buSzPts val="2600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LearnPython: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http://www.learnpython.org</a:t>
            </a:r>
            <a:endParaRPr/>
          </a:p>
          <a:p>
            <a:pPr marL="187517" indent="-187517">
              <a:buSzPts val="2600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Academy: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http://www.codecademy.com/en/tracks/python</a:t>
            </a:r>
            <a:endParaRPr/>
          </a:p>
          <a:p>
            <a:pPr marL="464327" lvl="1" indent="-71435">
              <a:buSzPts val="2600"/>
              <a:buNone/>
            </a:pPr>
            <a:endParaRPr u="sng">
              <a:solidFill>
                <a:schemeClr val="hlink"/>
              </a:solidFill>
              <a:hlinkClick r:id="rId7"/>
            </a:endParaRPr>
          </a:p>
          <a:p>
            <a:pPr marL="187517" indent="-187517">
              <a:buSzPts val="2600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more…</a:t>
            </a:r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0" name="Google Shape;260;p24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200"/>
            </a:pPr>
            <a:r>
              <a:rPr lang="en-US" sz="2953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Free Python Learning Material on the Web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</a:pPr>
            <a:r>
              <a:rPr lang="en-US" sz="2400" b="1" dirty="0" err="1"/>
              <a:t>Jupyter</a:t>
            </a:r>
            <a:r>
              <a:rPr lang="en-US" sz="2400" b="1" dirty="0"/>
              <a:t> Notebook App</a:t>
            </a:r>
            <a:r>
              <a:rPr lang="en-US" sz="2400" dirty="0"/>
              <a:t> is an application running inside the browser. It allows you to edit and run code via a web browser.</a:t>
            </a:r>
            <a:endParaRPr sz="2400" dirty="0"/>
          </a:p>
          <a:p>
            <a:pPr marL="187517" indent="-71435">
              <a:buSzPts val="2600"/>
              <a:buNone/>
            </a:pPr>
            <a:endParaRPr sz="2400" dirty="0"/>
          </a:p>
          <a:p>
            <a:pPr marL="187517" indent="-187517">
              <a:buSzPts val="2600"/>
            </a:pPr>
            <a:r>
              <a:rPr lang="en-US" sz="2400" dirty="0"/>
              <a:t>It is a document that contains code ( e.g. python) and text elements.</a:t>
            </a:r>
            <a:endParaRPr sz="2400" dirty="0"/>
          </a:p>
          <a:p>
            <a:pPr marL="187517" indent="-71435">
              <a:buSzPts val="2600"/>
              <a:buNone/>
            </a:pPr>
            <a:endParaRPr sz="2400" dirty="0"/>
          </a:p>
          <a:p>
            <a:pPr marL="187517" indent="-187517">
              <a:buSzPts val="2600"/>
            </a:pPr>
            <a:r>
              <a:rPr lang="en-US" sz="2400" dirty="0"/>
              <a:t>For this course, we will be using </a:t>
            </a:r>
            <a:r>
              <a:rPr lang="en-US" sz="2400" dirty="0" err="1"/>
              <a:t>Jupyter</a:t>
            </a:r>
            <a:r>
              <a:rPr lang="en-US" sz="2400" dirty="0"/>
              <a:t> notebooks (.</a:t>
            </a:r>
            <a:r>
              <a:rPr lang="en-US" sz="2400" dirty="0" err="1"/>
              <a:t>ipynb</a:t>
            </a:r>
            <a:r>
              <a:rPr lang="en-US" sz="2400" dirty="0"/>
              <a:t> files) with Google Collab.</a:t>
            </a:r>
          </a:p>
          <a:p>
            <a:pPr marL="187517" indent="-187517">
              <a:buSzPts val="2600"/>
            </a:pPr>
            <a:endParaRPr lang="en-US" sz="2400" dirty="0"/>
          </a:p>
          <a:p>
            <a:pPr marL="187517" indent="-187517">
              <a:buSzPts val="2600"/>
            </a:pPr>
            <a:r>
              <a:rPr lang="en-US" sz="2400" dirty="0"/>
              <a:t>How to use Google collab?</a:t>
            </a:r>
          </a:p>
          <a:p>
            <a:pPr marL="508975" lvl="1" indent="-187517">
              <a:buSzPts val="2600"/>
            </a:pPr>
            <a:r>
              <a:rPr lang="en-US" sz="2000" dirty="0">
                <a:hlinkClick r:id="rId3"/>
              </a:rPr>
              <a:t>https://www.youtube.com/watch?v=RLYoEyIHL6A</a:t>
            </a:r>
            <a:r>
              <a:rPr lang="en-US" sz="2000" dirty="0"/>
              <a:t> </a:t>
            </a:r>
          </a:p>
          <a:p>
            <a:pPr marL="508975" lvl="1" indent="-187517">
              <a:buSzPts val="2600"/>
            </a:pPr>
            <a:r>
              <a:rPr lang="en-US" sz="2000" dirty="0"/>
              <a:t>Importing </a:t>
            </a:r>
            <a:r>
              <a:rPr lang="en-US" sz="2000" dirty="0" err="1"/>
              <a:t>Jupyter</a:t>
            </a:r>
            <a:r>
              <a:rPr lang="en-US" sz="2000" dirty="0"/>
              <a:t> notebooks in Collab from </a:t>
            </a:r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https://www.youtube.com/watch?v=jjdBbqV7q8s</a:t>
            </a:r>
            <a:r>
              <a:rPr lang="en-US" sz="2000" dirty="0"/>
              <a:t> </a:t>
            </a:r>
            <a:endParaRPr sz="2000" dirty="0"/>
          </a:p>
          <a:p>
            <a:pPr marL="0" indent="0">
              <a:buNone/>
            </a:pPr>
            <a:endParaRPr sz="2400" dirty="0"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258" cy="12143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200"/>
            </a:pP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Notebooks and Google Collab</a:t>
            </a:r>
            <a:endParaRPr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" name="Google Shape;272;p33">
            <a:extLst>
              <a:ext uri="{FF2B5EF4-FFF2-40B4-BE49-F238E27FC236}">
                <a16:creationId xmlns:a16="http://schemas.microsoft.com/office/drawing/2014/main" id="{3351FD16-433B-FF4D-99D1-DF81B015F952}"/>
              </a:ext>
            </a:extLst>
          </p:cNvPr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</a:pPr>
            <a:r>
              <a:rPr lang="en-US" sz="2000" dirty="0"/>
              <a:t>What is a Variable?</a:t>
            </a:r>
            <a:endParaRPr sz="2000" dirty="0"/>
          </a:p>
          <a:p>
            <a:pPr marL="276810" lvl="1" indent="0">
              <a:buSzPts val="2600"/>
              <a:buNone/>
            </a:pPr>
            <a:r>
              <a:rPr lang="en-US" sz="1800" dirty="0"/>
              <a:t>A </a:t>
            </a:r>
            <a:r>
              <a:rPr lang="en-US" sz="1800" u="sng" dirty="0"/>
              <a:t>variable</a:t>
            </a:r>
            <a:r>
              <a:rPr lang="en-US" sz="1800" dirty="0"/>
              <a:t> is a place in </a:t>
            </a:r>
            <a:r>
              <a:rPr lang="en-US" sz="1800" u="sng" dirty="0"/>
              <a:t>memory</a:t>
            </a:r>
            <a:r>
              <a:rPr lang="en-US" sz="1800" dirty="0"/>
              <a:t>, which has a </a:t>
            </a:r>
            <a:r>
              <a:rPr lang="en-US" sz="1800" u="sng" dirty="0"/>
              <a:t>name</a:t>
            </a:r>
            <a:r>
              <a:rPr lang="en-US" sz="1800" dirty="0"/>
              <a:t>, and where you can </a:t>
            </a:r>
            <a:r>
              <a:rPr lang="en-US" sz="1800" u="sng" dirty="0"/>
              <a:t>store a value</a:t>
            </a:r>
            <a:r>
              <a:rPr lang="en-US" sz="1800" dirty="0"/>
              <a:t> (a number, phrase, etc.).</a:t>
            </a:r>
            <a:endParaRPr sz="1800" dirty="0"/>
          </a:p>
          <a:p>
            <a:pPr marL="276810" lvl="1" indent="0">
              <a:buSzPts val="2600"/>
              <a:buNone/>
            </a:pPr>
            <a:endParaRPr sz="1800" dirty="0"/>
          </a:p>
          <a:p>
            <a:pPr marL="276810" lvl="1" indent="0">
              <a:buSzPts val="2600"/>
              <a:buNone/>
            </a:pPr>
            <a:endParaRPr sz="1800" dirty="0"/>
          </a:p>
          <a:p>
            <a:pPr marL="187517" indent="-187517">
              <a:buSzPts val="2600"/>
            </a:pPr>
            <a:r>
              <a:rPr lang="en-US" sz="2000" dirty="0"/>
              <a:t>Assigning Values to Variables:</a:t>
            </a:r>
            <a:endParaRPr sz="2000" dirty="0"/>
          </a:p>
          <a:p>
            <a:pPr marL="464327" lvl="1" indent="-187517">
              <a:buSzPts val="2600"/>
            </a:pPr>
            <a:r>
              <a:rPr lang="en-US" sz="1800" dirty="0"/>
              <a:t>Python variables are </a:t>
            </a:r>
            <a:r>
              <a:rPr lang="en-US" sz="1800" u="sng" dirty="0"/>
              <a:t>declared</a:t>
            </a:r>
            <a:r>
              <a:rPr lang="en-US" sz="1800" dirty="0"/>
              <a:t> automatically when you assign a value to a variable. </a:t>
            </a:r>
            <a:endParaRPr sz="1800" dirty="0"/>
          </a:p>
          <a:p>
            <a:pPr marL="464327" lvl="1" indent="-187517">
              <a:buSzPts val="2600"/>
            </a:pPr>
            <a:r>
              <a:rPr lang="en-US" sz="1800" dirty="0"/>
              <a:t>The equal sign ( = ) is used to assign values to variables.</a:t>
            </a:r>
            <a:endParaRPr sz="1800" dirty="0"/>
          </a:p>
          <a:p>
            <a:pPr marL="276810" lvl="1" indent="0">
              <a:buSzPts val="2600"/>
              <a:buNone/>
            </a:pPr>
            <a:endParaRPr sz="1800" dirty="0"/>
          </a:p>
          <a:p>
            <a:pPr marL="187517" indent="-187517">
              <a:buSzPts val="2600"/>
            </a:pPr>
            <a:r>
              <a:rPr lang="en-US" sz="2000" dirty="0"/>
              <a:t>Values may be of different </a:t>
            </a:r>
            <a:r>
              <a:rPr lang="en-US" sz="2000" u="sng" dirty="0"/>
              <a:t>“types” </a:t>
            </a:r>
            <a:endParaRPr sz="2000" u="sng" dirty="0"/>
          </a:p>
          <a:p>
            <a:pPr marL="464327" lvl="1" indent="-223234">
              <a:buSzPts val="2600"/>
            </a:pPr>
            <a:r>
              <a:rPr lang="en-US" sz="1800" dirty="0">
                <a:solidFill>
                  <a:schemeClr val="dk1"/>
                </a:solidFill>
              </a:rPr>
              <a:t>Common Data Types: int, str, float, bool, list, dictionary</a:t>
            </a:r>
            <a:endParaRPr sz="18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2000" dirty="0"/>
          </a:p>
          <a:p>
            <a:pPr marL="187517" indent="-187517">
              <a:buSzPts val="2600"/>
            </a:pPr>
            <a:r>
              <a:rPr lang="en-US" sz="2000" u="sng" dirty="0">
                <a:solidFill>
                  <a:schemeClr val="dk1"/>
                </a:solidFill>
              </a:rPr>
              <a:t>Operators</a:t>
            </a:r>
            <a:r>
              <a:rPr lang="en-US" sz="2000" dirty="0">
                <a:solidFill>
                  <a:schemeClr val="dk1"/>
                </a:solidFill>
              </a:rPr>
              <a:t> perform arithmetic and logical operations over variables and values.</a:t>
            </a:r>
            <a:endParaRPr sz="2000" dirty="0">
              <a:solidFill>
                <a:schemeClr val="dk1"/>
              </a:solidFill>
            </a:endParaRPr>
          </a:p>
          <a:p>
            <a:pPr marL="187517" indent="0">
              <a:buNone/>
            </a:pPr>
            <a:endParaRPr sz="2000" dirty="0"/>
          </a:p>
        </p:txBody>
      </p:sp>
      <p:cxnSp>
        <p:nvCxnSpPr>
          <p:cNvPr id="272" name="Google Shape;272;p33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Basics: Variables, Types &amp; Operators</a:t>
            </a:r>
            <a:endParaRPr/>
          </a:p>
        </p:txBody>
      </p:sp>
      <p:grpSp>
        <p:nvGrpSpPr>
          <p:cNvPr id="276" name="Google Shape;276;p33"/>
          <p:cNvGrpSpPr/>
          <p:nvPr/>
        </p:nvGrpSpPr>
        <p:grpSpPr>
          <a:xfrm>
            <a:off x="5630766" y="2634323"/>
            <a:ext cx="2619796" cy="581896"/>
            <a:chOff x="8037863" y="5855729"/>
            <a:chExt cx="3725932" cy="827586"/>
          </a:xfrm>
        </p:grpSpPr>
        <p:pic>
          <p:nvPicPr>
            <p:cNvPr id="277" name="Google Shape;277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37863" y="5855729"/>
              <a:ext cx="3724137" cy="82758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33"/>
            <p:cNvCxnSpPr/>
            <p:nvPr/>
          </p:nvCxnSpPr>
          <p:spPr>
            <a:xfrm flipH="1">
              <a:off x="11761995" y="5947771"/>
              <a:ext cx="1800" cy="643500"/>
            </a:xfrm>
            <a:prstGeom prst="straightConnector1">
              <a:avLst/>
            </a:prstGeom>
            <a:noFill/>
            <a:ln w="19050" cap="flat" cmpd="sng">
              <a:solidFill>
                <a:srgbClr val="D8D8D8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"/>
            </a:pPr>
            <a:r>
              <a:rPr lang="en-US" sz="1828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an operator?</a:t>
            </a:r>
            <a:endParaRPr/>
          </a:p>
          <a:p>
            <a:pPr marL="464327" lvl="1" indent="-187517">
              <a:buClr>
                <a:srgbClr val="000000"/>
              </a:buClr>
              <a:buSzPts val="2600"/>
              <a:buFont typeface="Courier New"/>
              <a:buChar char="o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operators are very similar to the mathematical operators we use everyday. For example, +, -, *…</a:t>
            </a:r>
            <a:endParaRPr/>
          </a:p>
        </p:txBody>
      </p:sp>
      <p:cxnSp>
        <p:nvCxnSpPr>
          <p:cNvPr id="284" name="Google Shape;284;p34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Operators</a:t>
            </a:r>
            <a:endParaRPr/>
          </a:p>
        </p:txBody>
      </p:sp>
      <p:pic>
        <p:nvPicPr>
          <p:cNvPr id="288" name="Google Shape;288;p34" descr="Operato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0" y="3223617"/>
            <a:ext cx="4058543" cy="22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"/>
            </a:pPr>
            <a:r>
              <a:rPr lang="en-US"/>
              <a:t>Python Operator Types:</a:t>
            </a: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464327" lvl="1" indent="-187517">
              <a:buSzPts val="2600"/>
              <a:buFont typeface="Helvetica Neue"/>
              <a:buChar char=""/>
            </a:pPr>
            <a:r>
              <a:rPr lang="en-US"/>
              <a:t> Arithmetic Operator</a:t>
            </a:r>
            <a:endParaRPr/>
          </a:p>
          <a:p>
            <a:pPr marL="464327" lvl="1" indent="-187517">
              <a:buSzPts val="2600"/>
              <a:buFont typeface="Helvetica Neue"/>
              <a:buChar char=""/>
            </a:pPr>
            <a:r>
              <a:rPr lang="en-US"/>
              <a:t> Comparison Operators</a:t>
            </a:r>
            <a:endParaRPr/>
          </a:p>
          <a:p>
            <a:pPr marL="464327" lvl="1" indent="-187517">
              <a:buSzPts val="2600"/>
              <a:buFont typeface="Helvetica Neue"/>
              <a:buChar char=""/>
            </a:pPr>
            <a:r>
              <a:rPr lang="en-US"/>
              <a:t> Logical (or Relational) Operators</a:t>
            </a:r>
            <a:endParaRPr/>
          </a:p>
          <a:p>
            <a:pPr marL="464327" lvl="1" indent="-187517">
              <a:buSzPts val="2600"/>
              <a:buFont typeface="Helvetica Neue"/>
              <a:buChar char=""/>
            </a:pPr>
            <a:r>
              <a:rPr lang="en-US"/>
              <a:t> Assignment Operator</a:t>
            </a:r>
            <a:endParaRPr/>
          </a:p>
        </p:txBody>
      </p:sp>
      <p:cxnSp>
        <p:nvCxnSpPr>
          <p:cNvPr id="294" name="Google Shape;294;p35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Basic Operators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body" idx="1"/>
          </p:nvPr>
        </p:nvSpPr>
        <p:spPr>
          <a:xfrm>
            <a:off x="1525313" y="1446609"/>
            <a:ext cx="6092297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0" indent="0">
              <a:buSzPts val="2600"/>
              <a:buNone/>
            </a:pPr>
            <a:endParaRPr dirty="0"/>
          </a:p>
          <a:p>
            <a:pPr marL="0" indent="0">
              <a:buSzPts val="2600"/>
              <a:buNone/>
            </a:pPr>
            <a:r>
              <a:rPr lang="en-US" dirty="0"/>
              <a:t>Assume variable </a:t>
            </a:r>
            <a:r>
              <a:rPr lang="en-US" b="1" dirty="0"/>
              <a:t>a</a:t>
            </a:r>
            <a:r>
              <a:rPr lang="en-US" dirty="0"/>
              <a:t> holds 10 and variable </a:t>
            </a:r>
            <a:r>
              <a:rPr lang="en-US" b="1" dirty="0"/>
              <a:t>b</a:t>
            </a:r>
            <a:r>
              <a:rPr lang="en-US" dirty="0"/>
              <a:t> holds 20 then:</a:t>
            </a:r>
            <a:endParaRPr dirty="0"/>
          </a:p>
          <a:p>
            <a:pPr marL="0" indent="0">
              <a:buSzPts val="2600"/>
              <a:buNone/>
            </a:pPr>
            <a:endParaRPr dirty="0"/>
          </a:p>
        </p:txBody>
      </p:sp>
      <p:cxnSp>
        <p:nvCxnSpPr>
          <p:cNvPr id="303" name="Google Shape;303;p36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6" name="Google Shape;306;p36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Arithmetic Operators</a:t>
            </a:r>
            <a:endParaRPr/>
          </a:p>
        </p:txBody>
      </p:sp>
      <p:graphicFrame>
        <p:nvGraphicFramePr>
          <p:cNvPr id="307" name="Google Shape;307;p36"/>
          <p:cNvGraphicFramePr/>
          <p:nvPr>
            <p:extLst>
              <p:ext uri="{D42A27DB-BD31-4B8C-83A1-F6EECF244321}">
                <p14:modId xmlns:p14="http://schemas.microsoft.com/office/powerpoint/2010/main" val="2758781979"/>
              </p:ext>
            </p:extLst>
          </p:nvPr>
        </p:nvGraphicFramePr>
        <p:xfrm>
          <a:off x="2749605" y="2960049"/>
          <a:ext cx="3644790" cy="2513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Addition</a:t>
                      </a:r>
                      <a:endParaRPr sz="1300"/>
                    </a:p>
                  </a:txBody>
                  <a:tcPr marL="64301" marR="64301" marT="32150" marB="32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1" u="none" strike="noStrike" cap="none"/>
                        <a:t>+</a:t>
                      </a:r>
                      <a:r>
                        <a:rPr lang="en-US" sz="2300" u="none" strike="noStrike" cap="none"/>
                        <a:t> b = 30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Subtraction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/>
                        <a:t>a - b</a:t>
                      </a:r>
                      <a:r>
                        <a:rPr lang="en-US" sz="2300" u="none" strike="noStrike" cap="none"/>
                        <a:t> = -10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Multiplication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1" u="none" strike="noStrike" cap="none"/>
                        <a:t>*</a:t>
                      </a:r>
                      <a:r>
                        <a:rPr lang="en-US" sz="2300" u="none" strike="noStrike" cap="none"/>
                        <a:t> b = 200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Division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b </a:t>
                      </a:r>
                      <a:r>
                        <a:rPr lang="en-US" sz="2300" b="1" u="none" strike="noStrike" cap="none"/>
                        <a:t>/</a:t>
                      </a:r>
                      <a:r>
                        <a:rPr lang="en-US" sz="2300" u="none" strike="noStrike" cap="none"/>
                        <a:t> a = 2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Reminder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b </a:t>
                      </a:r>
                      <a:r>
                        <a:rPr lang="en-US" sz="2300" b="1" u="none" strike="noStrike" cap="none"/>
                        <a:t>%</a:t>
                      </a:r>
                      <a:r>
                        <a:rPr lang="en-US" sz="2300" u="none" strike="noStrike" cap="none"/>
                        <a:t> a = 0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Exponent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1" u="none" strike="noStrike" cap="none"/>
                        <a:t>**</a:t>
                      </a:r>
                      <a:r>
                        <a:rPr lang="en-US" sz="2300" u="none" strike="noStrike" cap="none"/>
                        <a:t> b = 10</a:t>
                      </a:r>
                      <a:r>
                        <a:rPr lang="en-US" sz="2300" u="none" strike="noStrike" cap="none" baseline="30000"/>
                        <a:t>20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3843" y="5820773"/>
            <a:ext cx="4991033" cy="906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6"/>
          <p:cNvCxnSpPr/>
          <p:nvPr/>
        </p:nvCxnSpPr>
        <p:spPr>
          <a:xfrm>
            <a:off x="6804875" y="5136606"/>
            <a:ext cx="0" cy="575965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3e3e59433_0_50"/>
          <p:cNvSpPr txBox="1">
            <a:spLocks noGrp="1"/>
          </p:cNvSpPr>
          <p:nvPr>
            <p:ph type="body" idx="1"/>
          </p:nvPr>
        </p:nvSpPr>
        <p:spPr>
          <a:xfrm>
            <a:off x="1525313" y="1446609"/>
            <a:ext cx="6092297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0" indent="0">
              <a:buSzPts val="2600"/>
              <a:buNone/>
            </a:pPr>
            <a:endParaRPr dirty="0"/>
          </a:p>
          <a:p>
            <a:pPr marL="0" indent="0">
              <a:buSzPts val="2600"/>
              <a:buNone/>
            </a:pPr>
            <a:r>
              <a:rPr lang="en-US" dirty="0"/>
              <a:t>Assume variable </a:t>
            </a:r>
            <a:r>
              <a:rPr lang="en-US" b="1" dirty="0"/>
              <a:t>a</a:t>
            </a:r>
            <a:r>
              <a:rPr lang="en-US" dirty="0"/>
              <a:t> holds 10 and variable </a:t>
            </a:r>
            <a:r>
              <a:rPr lang="en-US" b="1" dirty="0"/>
              <a:t>b</a:t>
            </a:r>
            <a:r>
              <a:rPr lang="en-US" dirty="0"/>
              <a:t> holds 20 then:</a:t>
            </a:r>
            <a:endParaRPr dirty="0"/>
          </a:p>
          <a:p>
            <a:pPr marL="0" indent="0">
              <a:buSzPts val="2600"/>
              <a:buNone/>
            </a:pPr>
            <a:endParaRPr dirty="0"/>
          </a:p>
        </p:txBody>
      </p:sp>
      <p:cxnSp>
        <p:nvCxnSpPr>
          <p:cNvPr id="315" name="Google Shape;315;ge3e3e59433_0_50"/>
          <p:cNvCxnSpPr/>
          <p:nvPr/>
        </p:nvCxnSpPr>
        <p:spPr>
          <a:xfrm>
            <a:off x="455414" y="1384101"/>
            <a:ext cx="8233102" cy="1055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8" name="Google Shape;318;ge3e3e59433_0_50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258" cy="12143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Arithmetic Assignment Operators</a:t>
            </a:r>
            <a:endParaRPr/>
          </a:p>
        </p:txBody>
      </p:sp>
      <p:graphicFrame>
        <p:nvGraphicFramePr>
          <p:cNvPr id="319" name="Google Shape;319;ge3e3e59433_0_50"/>
          <p:cNvGraphicFramePr/>
          <p:nvPr>
            <p:extLst>
              <p:ext uri="{D42A27DB-BD31-4B8C-83A1-F6EECF244321}">
                <p14:modId xmlns:p14="http://schemas.microsoft.com/office/powerpoint/2010/main" val="4049963249"/>
              </p:ext>
            </p:extLst>
          </p:nvPr>
        </p:nvGraphicFramePr>
        <p:xfrm>
          <a:off x="2104946" y="3066509"/>
          <a:ext cx="5165595" cy="27431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Addition</a:t>
                      </a:r>
                      <a:endParaRPr sz="2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 dirty="0"/>
                        <a:t>a </a:t>
                      </a:r>
                      <a:r>
                        <a:rPr lang="en-US" sz="2300" b="1" dirty="0"/>
                        <a:t>+= </a:t>
                      </a:r>
                      <a:r>
                        <a:rPr lang="en-US" sz="2300" dirty="0"/>
                        <a:t>b</a:t>
                      </a:r>
                      <a:endParaRPr sz="2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a=30</a:t>
                      </a:r>
                      <a:endParaRPr sz="23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Subtraction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/>
                        <a:t>a -= b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 = -10</a:t>
                      </a:r>
                      <a:endParaRPr sz="2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Multiplication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1"/>
                        <a:t>*</a:t>
                      </a:r>
                      <a:r>
                        <a:rPr lang="en-US" sz="2300" u="none" strike="noStrike" cap="none"/>
                        <a:t>= </a:t>
                      </a:r>
                      <a:r>
                        <a:rPr lang="en-US" sz="2300"/>
                        <a:t>b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 = 200</a:t>
                      </a:r>
                      <a:endParaRPr sz="23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Division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b </a:t>
                      </a:r>
                      <a:r>
                        <a:rPr lang="en-US" sz="2300" b="1" u="none" strike="noStrike" cap="none"/>
                        <a:t>/</a:t>
                      </a:r>
                      <a:r>
                        <a:rPr lang="en-US" sz="2300" u="none" strike="noStrike" cap="none"/>
                        <a:t>= </a:t>
                      </a:r>
                      <a:r>
                        <a:rPr lang="en-US" sz="2300"/>
                        <a:t>a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 = 2</a:t>
                      </a:r>
                      <a:endParaRPr sz="2300" u="none" strike="noStrike" cap="non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Reminder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/>
                        <a:t>b</a:t>
                      </a:r>
                      <a:r>
                        <a:rPr lang="en-US" sz="2300" u="none" strike="noStrike" cap="none"/>
                        <a:t> %= </a:t>
                      </a:r>
                      <a:r>
                        <a:rPr lang="en-US" sz="2300"/>
                        <a:t>a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b= 0</a:t>
                      </a:r>
                      <a:endParaRPr sz="2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Exponent</a:t>
                      </a:r>
                      <a:endParaRPr sz="2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 dirty="0"/>
                        <a:t>a </a:t>
                      </a:r>
                      <a:r>
                        <a:rPr lang="en-US" sz="2300" b="1" dirty="0"/>
                        <a:t>**</a:t>
                      </a:r>
                      <a:r>
                        <a:rPr lang="en-US" sz="2300" u="none" strike="noStrike" cap="none" dirty="0"/>
                        <a:t>= </a:t>
                      </a:r>
                      <a:r>
                        <a:rPr lang="en-US" sz="2300" dirty="0"/>
                        <a:t>b</a:t>
                      </a:r>
                      <a:endParaRPr sz="2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/>
                        <a:t>a = 10</a:t>
                      </a:r>
                      <a:r>
                        <a:rPr lang="en-US" sz="2300" baseline="30000" dirty="0"/>
                        <a:t>20</a:t>
                      </a:r>
                      <a:endParaRPr sz="2300" u="none" strike="noStrike" cap="non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20" name="Google Shape;320;ge3e3e59433_0_50"/>
          <p:cNvCxnSpPr/>
          <p:nvPr/>
        </p:nvCxnSpPr>
        <p:spPr>
          <a:xfrm>
            <a:off x="6804875" y="5136607"/>
            <a:ext cx="0" cy="57607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7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326" name="Google Shape;326;p37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7117" y="6349008"/>
            <a:ext cx="375047" cy="37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7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695" y="6357937"/>
            <a:ext cx="352723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Comparison Operators</a:t>
            </a:r>
            <a:endParaRPr/>
          </a:p>
        </p:txBody>
      </p:sp>
      <p:graphicFrame>
        <p:nvGraphicFramePr>
          <p:cNvPr id="329" name="Google Shape;329;p37"/>
          <p:cNvGraphicFramePr/>
          <p:nvPr/>
        </p:nvGraphicFramePr>
        <p:xfrm>
          <a:off x="1689897" y="2250998"/>
          <a:ext cx="5773148" cy="2513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8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Equality</a:t>
                      </a:r>
                      <a:endParaRPr sz="1300"/>
                    </a:p>
                  </a:txBody>
                  <a:tcPr marL="64301" marR="64301" marT="32150" marB="32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0" u="none" strike="noStrike" cap="none"/>
                        <a:t>==</a:t>
                      </a:r>
                      <a:r>
                        <a:rPr lang="en-US" sz="2300" u="none" strike="noStrike" cap="none"/>
                        <a:t> b </a:t>
                      </a:r>
                      <a:r>
                        <a:rPr lang="en-US" sz="2300"/>
                        <a:t>=</a:t>
                      </a:r>
                      <a:r>
                        <a:rPr lang="en-US" sz="2300" u="none" strike="noStrike" cap="none"/>
                        <a:t> False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Inequality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!= b = True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Less than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&lt; b = True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Greater than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&gt; b = False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Less than or equal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1" u="none" strike="noStrike" cap="none"/>
                        <a:t>&lt;=</a:t>
                      </a:r>
                      <a:r>
                        <a:rPr lang="en-US" sz="2300" u="none" strike="noStrike" cap="none"/>
                        <a:t> b = True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Greater than or equal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1" u="none" strike="noStrike" cap="none"/>
                        <a:t>&gt;=</a:t>
                      </a:r>
                      <a:r>
                        <a:rPr lang="en-US" sz="2300" u="none" strike="noStrike" cap="none"/>
                        <a:t> b = False</a:t>
                      </a:r>
                      <a:endParaRPr sz="2300" u="none" strike="noStrike" cap="none" baseline="300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0" name="Google Shape;330;p37"/>
          <p:cNvSpPr txBox="1"/>
          <p:nvPr/>
        </p:nvSpPr>
        <p:spPr>
          <a:xfrm>
            <a:off x="1525307" y="1446609"/>
            <a:ext cx="6092297" cy="7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t" anchorCtr="0">
            <a:noAutofit/>
          </a:bodyPr>
          <a:lstStyle/>
          <a:p>
            <a:pPr marL="187517" indent="-71435">
              <a:buClr>
                <a:srgbClr val="000000"/>
              </a:buClr>
              <a:buSzPts val="2600"/>
            </a:pPr>
            <a:endParaRPr sz="1828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SzPts val="2600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variable </a:t>
            </a:r>
            <a:r>
              <a:rPr lang="en-US" sz="1828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holds 10 and variable </a:t>
            </a:r>
            <a:r>
              <a:rPr lang="en-US" sz="1828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holds 20 then:</a:t>
            </a:r>
            <a:endParaRPr sz="1266"/>
          </a:p>
          <a:p>
            <a:pPr>
              <a:buClr>
                <a:srgbClr val="000000"/>
              </a:buClr>
              <a:buSzPts val="2600"/>
            </a:pPr>
            <a:endParaRPr sz="1828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1" name="Google Shape;331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2616" y="4971364"/>
            <a:ext cx="3147183" cy="10050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37"/>
          <p:cNvCxnSpPr/>
          <p:nvPr/>
        </p:nvCxnSpPr>
        <p:spPr>
          <a:xfrm>
            <a:off x="6019798" y="5017969"/>
            <a:ext cx="0" cy="870267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38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40" name="Google Shape;340;p38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Logical Operators</a:t>
            </a:r>
            <a:endParaRPr/>
          </a:p>
        </p:txBody>
      </p:sp>
      <p:graphicFrame>
        <p:nvGraphicFramePr>
          <p:cNvPr id="341" name="Google Shape;341;p38"/>
          <p:cNvGraphicFramePr/>
          <p:nvPr/>
        </p:nvGraphicFramePr>
        <p:xfrm>
          <a:off x="1689897" y="2701265"/>
          <a:ext cx="5773148" cy="1256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8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Logical AND</a:t>
                      </a:r>
                      <a:endParaRPr sz="1300"/>
                    </a:p>
                  </a:txBody>
                  <a:tcPr marL="64301" marR="64301" marT="32150" marB="32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1" u="none" strike="noStrike" cap="none"/>
                        <a:t>and</a:t>
                      </a:r>
                      <a:r>
                        <a:rPr lang="en-US" sz="2300" u="none" strike="noStrike" cap="none"/>
                        <a:t> b = False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Logical OR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a </a:t>
                      </a:r>
                      <a:r>
                        <a:rPr lang="en-US" sz="2300" b="1" u="none" strike="noStrike" cap="none"/>
                        <a:t>or</a:t>
                      </a:r>
                      <a:r>
                        <a:rPr lang="en-US" sz="2300" u="none" strike="noStrike" cap="none"/>
                        <a:t> b = True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u="none" strike="noStrike" cap="none"/>
                        <a:t>Logical NOT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 Light"/>
                        <a:buNone/>
                      </a:pPr>
                      <a:r>
                        <a:rPr lang="en-US" sz="2300" b="1" u="none" strike="noStrike" cap="none"/>
                        <a:t>not</a:t>
                      </a:r>
                      <a:r>
                        <a:rPr lang="en-US" sz="2300" u="none" strike="noStrike" cap="none"/>
                        <a:t> a = False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2" name="Google Shape;342;p38"/>
          <p:cNvSpPr txBox="1"/>
          <p:nvPr/>
        </p:nvSpPr>
        <p:spPr>
          <a:xfrm>
            <a:off x="1112385" y="1446609"/>
            <a:ext cx="6725330" cy="541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t" anchorCtr="0">
            <a:noAutofit/>
          </a:bodyPr>
          <a:lstStyle/>
          <a:p>
            <a:pPr marL="187517" indent="-71435">
              <a:buClr>
                <a:srgbClr val="000000"/>
              </a:buClr>
              <a:buSzPts val="2600"/>
            </a:pPr>
            <a:endParaRPr sz="1828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SzPts val="2600"/>
            </a:pP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variable </a:t>
            </a:r>
            <a:r>
              <a:rPr lang="en-US" sz="1828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holds True and variable </a:t>
            </a:r>
            <a:r>
              <a:rPr lang="en-US" sz="1828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lang="en-US" sz="18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holds False then:</a:t>
            </a:r>
            <a:endParaRPr sz="1266"/>
          </a:p>
          <a:p>
            <a:pPr>
              <a:buClr>
                <a:srgbClr val="000000"/>
              </a:buClr>
              <a:buSzPts val="2600"/>
            </a:pPr>
            <a:endParaRPr sz="1828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8362" y="4562058"/>
            <a:ext cx="5056206" cy="12513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38"/>
          <p:cNvCxnSpPr/>
          <p:nvPr/>
        </p:nvCxnSpPr>
        <p:spPr>
          <a:xfrm>
            <a:off x="7104568" y="4640371"/>
            <a:ext cx="0" cy="109504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body" idx="1"/>
          </p:nvPr>
        </p:nvSpPr>
        <p:spPr>
          <a:xfrm>
            <a:off x="392906" y="144660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276810" lvl="1" indent="0">
              <a:buSzPts val="2600"/>
              <a:buNone/>
            </a:pPr>
            <a:endParaRPr/>
          </a:p>
          <a:p>
            <a:pPr marL="187517" indent="-187517">
              <a:buSzPts val="2600"/>
            </a:pPr>
            <a:r>
              <a:rPr lang="en-US"/>
              <a:t>In computer programming, a data type is a classification identifying one of various types of data, just like in real life we separate words “Hello!” and numbers “12345”.</a:t>
            </a: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187517">
              <a:buSzPts val="2600"/>
            </a:pPr>
            <a:r>
              <a:rPr lang="en-US"/>
              <a:t>Standard Data Types in Python:</a:t>
            </a:r>
            <a:endParaRPr/>
          </a:p>
          <a:p>
            <a:pPr marL="276810" lvl="1" indent="-116082">
              <a:buSzPts val="2600"/>
              <a:buFont typeface="Helvetica Neue"/>
              <a:buChar char=""/>
            </a:pPr>
            <a:r>
              <a:rPr lang="en-US"/>
              <a:t> </a:t>
            </a:r>
            <a:r>
              <a:rPr lang="en-US" b="1"/>
              <a:t>Numbers</a:t>
            </a:r>
            <a:r>
              <a:rPr lang="en-US"/>
              <a:t>, e.g., 1000</a:t>
            </a:r>
            <a:endParaRPr/>
          </a:p>
          <a:p>
            <a:pPr marL="276810" lvl="1" indent="-116082">
              <a:buSzPts val="2600"/>
              <a:buFont typeface="Helvetica Neue"/>
              <a:buChar char=""/>
            </a:pPr>
            <a:r>
              <a:rPr lang="en-US"/>
              <a:t> </a:t>
            </a:r>
            <a:r>
              <a:rPr lang="en-US" b="1"/>
              <a:t>String</a:t>
            </a:r>
            <a:r>
              <a:rPr lang="en-US"/>
              <a:t>, e.g., “Hello world!”</a:t>
            </a:r>
            <a:endParaRPr/>
          </a:p>
          <a:p>
            <a:pPr marL="276810" lvl="1" indent="-116082">
              <a:buSzPts val="2600"/>
              <a:buFont typeface="Helvetica Neue"/>
              <a:buChar char=""/>
            </a:pPr>
            <a:r>
              <a:rPr lang="en-US"/>
              <a:t> </a:t>
            </a:r>
            <a:r>
              <a:rPr lang="en-US" b="1"/>
              <a:t>Boolean</a:t>
            </a:r>
            <a:r>
              <a:rPr lang="en-US"/>
              <a:t> e.g. True or False</a:t>
            </a:r>
            <a:endParaRPr/>
          </a:p>
          <a:p>
            <a:pPr marL="276810" lvl="1" indent="-116082">
              <a:buSzPts val="2600"/>
              <a:buFont typeface="Helvetica Neue"/>
              <a:buChar char=""/>
            </a:pPr>
            <a:r>
              <a:rPr lang="en-US"/>
              <a:t> </a:t>
            </a:r>
            <a:r>
              <a:rPr lang="en-US" b="1"/>
              <a:t>List</a:t>
            </a:r>
            <a:r>
              <a:rPr lang="en-US"/>
              <a:t>, a container e.g., [365, 12, 30] or [“hi”, “every”, “body”]</a:t>
            </a:r>
            <a:endParaRPr/>
          </a:p>
          <a:p>
            <a:pPr marL="276810" lvl="1" indent="-116082">
              <a:buSzPts val="2600"/>
              <a:buFont typeface="Helvetica Neue"/>
              <a:buChar char=""/>
            </a:pPr>
            <a:r>
              <a:rPr lang="en-US" b="1"/>
              <a:t> Dictionary</a:t>
            </a:r>
            <a:r>
              <a:rPr lang="en-US"/>
              <a:t>, a key-indexed container.</a:t>
            </a:r>
            <a:endParaRPr/>
          </a:p>
          <a:p>
            <a:pPr marL="276810" lvl="1" indent="0">
              <a:buSzPts val="2600"/>
              <a:buNone/>
            </a:pPr>
            <a:endParaRPr/>
          </a:p>
        </p:txBody>
      </p:sp>
      <p:cxnSp>
        <p:nvCxnSpPr>
          <p:cNvPr id="350" name="Google Shape;350;p39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Data Types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7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Why do we choose Python?</a:t>
            </a:r>
            <a:endParaRPr/>
          </a:p>
        </p:txBody>
      </p:sp>
      <p:pic>
        <p:nvPicPr>
          <p:cNvPr id="168" name="Google Shape;168;p17" descr="pyth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2928" y="107297"/>
            <a:ext cx="934182" cy="12144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401836" y="1645207"/>
            <a:ext cx="8655188" cy="477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64283" rIns="64283" bIns="64283" anchor="t" anchorCtr="0">
            <a:spAutoFit/>
          </a:bodyPr>
          <a:lstStyle/>
          <a:p>
            <a:pPr marL="187517" indent="-187517">
              <a:buClr>
                <a:schemeClr val="dk1"/>
              </a:buClr>
              <a:buSzPts val="3300"/>
              <a:buFont typeface="Helvetica Neue"/>
              <a:buChar char="•"/>
            </a:pPr>
            <a:r>
              <a:rPr lang="en-US" sz="23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Relatively </a:t>
            </a:r>
            <a:r>
              <a:rPr lang="en-US" sz="232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syntax</a:t>
            </a:r>
            <a:r>
              <a:rPr lang="en-US" sz="23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28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517" indent="-40182"/>
            <a:endParaRPr sz="232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517" indent="-187517">
              <a:buClr>
                <a:schemeClr val="dk1"/>
              </a:buClr>
              <a:buSzPts val="3300"/>
              <a:buFont typeface="Helvetica Neue"/>
              <a:buChar char="•"/>
            </a:pPr>
            <a:r>
              <a:rPr lang="en-US" sz="23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Relatively easy to </a:t>
            </a:r>
            <a:r>
              <a:rPr lang="en-US" sz="232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debug</a:t>
            </a:r>
            <a:r>
              <a:rPr lang="en-US" sz="23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28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517" indent="-40182"/>
            <a:endParaRPr sz="232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517" indent="-187517">
              <a:buClr>
                <a:schemeClr val="dk1"/>
              </a:buClr>
              <a:buSzPts val="3300"/>
              <a:buFont typeface="Helvetica Neue"/>
              <a:buChar char="•"/>
            </a:pPr>
            <a:r>
              <a:rPr lang="en-US" sz="232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 of open-source tools </a:t>
            </a:r>
            <a:r>
              <a:rPr lang="en-US" sz="23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modules/libraries for eclectic applications with </a:t>
            </a:r>
            <a:r>
              <a:rPr lang="en-US" sz="232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development community.</a:t>
            </a:r>
            <a:endParaRPr sz="1828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517" indent="-40182"/>
            <a:endParaRPr sz="232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517" indent="-187517">
              <a:buClr>
                <a:schemeClr val="dk1"/>
              </a:buClr>
              <a:buSzPts val="3300"/>
              <a:buFont typeface="Helvetica Neue"/>
              <a:buChar char="•"/>
            </a:pPr>
            <a:r>
              <a:rPr lang="en-US" sz="232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Platform agnostic </a:t>
            </a:r>
            <a:r>
              <a:rPr lang="en-US" sz="23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(runs anywhere).</a:t>
            </a:r>
            <a:endParaRPr sz="1828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517" indent="-40182"/>
            <a:endParaRPr sz="232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517" indent="-187517">
              <a:buClr>
                <a:schemeClr val="dk1"/>
              </a:buClr>
              <a:buSzPts val="3300"/>
              <a:buFont typeface="Helvetica Neue"/>
              <a:buChar char="•"/>
            </a:pPr>
            <a:r>
              <a:rPr lang="en-US" sz="232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Broad application spectrum</a:t>
            </a:r>
            <a:r>
              <a:rPr lang="en-US" sz="232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e.g. web applications / frameworks, standalone applications, video games, data science, artificial intelligence, machine learning, embedded systems etc.</a:t>
            </a:r>
            <a:endParaRPr sz="232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392906" y="144660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indent="-276810">
              <a:buSzPts val="2600"/>
            </a:pPr>
            <a:r>
              <a:rPr lang="en-US" sz="2400" b="1" dirty="0"/>
              <a:t>Numbers</a:t>
            </a:r>
            <a:endParaRPr sz="2400" dirty="0"/>
          </a:p>
          <a:p>
            <a:pPr marL="276810" lvl="1" indent="0">
              <a:buSzPts val="2600"/>
              <a:buNone/>
            </a:pPr>
            <a:endParaRPr sz="2000" b="1" dirty="0"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 sz="2000" dirty="0"/>
              <a:t> Store numeric values, </a:t>
            </a:r>
            <a:endParaRPr sz="2000" dirty="0"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 sz="2000" dirty="0"/>
              <a:t> Example:</a:t>
            </a:r>
          </a:p>
          <a:p>
            <a:pPr marL="276810" lvl="1" indent="-116082">
              <a:buSzPts val="2600"/>
              <a:buFont typeface="Courier New"/>
              <a:buChar char="o"/>
            </a:pPr>
            <a:endParaRPr sz="2000" dirty="0"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 sz="2000" dirty="0"/>
              <a:t> In this example, “width = 20” defines variable width to be 20, and “height = 15” defines height to be 15. This sort of number is called </a:t>
            </a:r>
            <a:r>
              <a:rPr lang="en-US" sz="2000" b="1" dirty="0"/>
              <a:t>integer</a:t>
            </a:r>
            <a:r>
              <a:rPr lang="en-US" sz="2000" dirty="0"/>
              <a:t> or </a:t>
            </a:r>
            <a:r>
              <a:rPr lang="en-US" sz="2000" b="1" dirty="0"/>
              <a:t>int</a:t>
            </a:r>
            <a:r>
              <a:rPr lang="en-US" sz="2000" dirty="0"/>
              <a:t>.</a:t>
            </a:r>
            <a:endParaRPr sz="2000" dirty="0"/>
          </a:p>
          <a:p>
            <a:pPr marL="589338" lvl="2" indent="0">
              <a:buSzPts val="2600"/>
              <a:buNone/>
            </a:pPr>
            <a:endParaRPr sz="1800" dirty="0"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 sz="2000" dirty="0"/>
              <a:t> After initializing width and height, we can calculate width * height as shown in the example.</a:t>
            </a:r>
            <a:endParaRPr sz="2000" dirty="0"/>
          </a:p>
          <a:p>
            <a:pPr marL="589338" lvl="2" indent="0">
              <a:buSzPts val="2600"/>
              <a:buNone/>
            </a:pPr>
            <a:endParaRPr sz="1800" dirty="0"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 sz="2000" dirty="0"/>
              <a:t> To use real numbers </a:t>
            </a:r>
            <a:r>
              <a:rPr lang="en-US" sz="2000" dirty="0">
                <a:solidFill>
                  <a:schemeClr val="dk1"/>
                </a:solidFill>
              </a:rPr>
              <a:t>(also called </a:t>
            </a:r>
            <a:r>
              <a:rPr lang="en-US" sz="2000" b="1" dirty="0">
                <a:solidFill>
                  <a:schemeClr val="dk1"/>
                </a:solidFill>
              </a:rPr>
              <a:t>float / double</a:t>
            </a:r>
            <a:r>
              <a:rPr lang="en-US" sz="2000" dirty="0">
                <a:solidFill>
                  <a:schemeClr val="dk1"/>
                </a:solidFill>
              </a:rPr>
              <a:t>),</a:t>
            </a:r>
            <a:r>
              <a:rPr lang="en-US" sz="2000" dirty="0"/>
              <a:t>, add a dot:</a:t>
            </a:r>
            <a:endParaRPr sz="2000" dirty="0"/>
          </a:p>
          <a:p>
            <a:pPr marL="589338" lvl="2" indent="0">
              <a:buSzPts val="2600"/>
              <a:buNone/>
            </a:pPr>
            <a:endParaRPr sz="1800" dirty="0"/>
          </a:p>
        </p:txBody>
      </p:sp>
      <p:cxnSp>
        <p:nvCxnSpPr>
          <p:cNvPr id="359" name="Google Shape;359;p40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2" name="Google Shape;362;p40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Types: Numbers</a:t>
            </a:r>
            <a:endParaRPr/>
          </a:p>
        </p:txBody>
      </p:sp>
      <p:grpSp>
        <p:nvGrpSpPr>
          <p:cNvPr id="363" name="Google Shape;363;p40"/>
          <p:cNvGrpSpPr/>
          <p:nvPr/>
        </p:nvGrpSpPr>
        <p:grpSpPr>
          <a:xfrm>
            <a:off x="3493271" y="2047163"/>
            <a:ext cx="2262606" cy="1056984"/>
            <a:chOff x="2880175" y="3373534"/>
            <a:chExt cx="3217928" cy="1503266"/>
          </a:xfrm>
        </p:grpSpPr>
        <p:pic>
          <p:nvPicPr>
            <p:cNvPr id="364" name="Google Shape;36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80175" y="3373534"/>
              <a:ext cx="3217928" cy="15032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5" name="Google Shape;365;p40"/>
            <p:cNvCxnSpPr/>
            <p:nvPr/>
          </p:nvCxnSpPr>
          <p:spPr>
            <a:xfrm>
              <a:off x="6098103" y="3430577"/>
              <a:ext cx="0" cy="996381"/>
            </a:xfrm>
            <a:prstGeom prst="straightConnector1">
              <a:avLst/>
            </a:prstGeom>
            <a:noFill/>
            <a:ln w="19050" cap="flat" cmpd="sng">
              <a:solidFill>
                <a:srgbClr val="D8D8D8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366" name="Google Shape;36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3271" y="5473899"/>
            <a:ext cx="2417201" cy="1056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40"/>
          <p:cNvCxnSpPr/>
          <p:nvPr/>
        </p:nvCxnSpPr>
        <p:spPr>
          <a:xfrm>
            <a:off x="4442129" y="5411391"/>
            <a:ext cx="0" cy="687586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201941" indent="-201941">
              <a:buSzPts val="2800"/>
              <a:buFont typeface="Helvetica Neue"/>
              <a:buChar char=""/>
            </a:pPr>
            <a:r>
              <a:rPr lang="en-US" sz="1969" dirty="0"/>
              <a:t> Start up the </a:t>
            </a:r>
            <a:r>
              <a:rPr lang="en-US" sz="1969" dirty="0" err="1"/>
              <a:t>Jupyter</a:t>
            </a:r>
            <a:r>
              <a:rPr lang="en-US" sz="1969" dirty="0"/>
              <a:t> notebook in Google Collab</a:t>
            </a:r>
            <a:endParaRPr sz="1969" dirty="0"/>
          </a:p>
          <a:p>
            <a:pPr marL="201941" indent="-201941">
              <a:buSzPts val="2800"/>
              <a:buFont typeface="Helvetica Neue"/>
              <a:buChar char=""/>
            </a:pPr>
            <a:r>
              <a:rPr lang="en-US" sz="1969" dirty="0"/>
              <a:t> Do the “Warm-up” part (instructions included)</a:t>
            </a:r>
            <a:endParaRPr dirty="0"/>
          </a:p>
        </p:txBody>
      </p:sp>
      <p:cxnSp>
        <p:nvCxnSpPr>
          <p:cNvPr id="373" name="Google Shape;373;p41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6" name="Google Shape;376;p41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Warm-up</a:t>
            </a:r>
            <a:endParaRPr sz="3375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body" idx="1"/>
          </p:nvPr>
        </p:nvSpPr>
        <p:spPr>
          <a:xfrm>
            <a:off x="392906" y="144660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"/>
            </a:pPr>
            <a:r>
              <a:rPr lang="en-US" sz="2400" dirty="0"/>
              <a:t> </a:t>
            </a:r>
            <a:r>
              <a:rPr lang="en-US" sz="2400" b="1" dirty="0"/>
              <a:t>Lists:</a:t>
            </a:r>
            <a:endParaRPr sz="2400" dirty="0"/>
          </a:p>
          <a:p>
            <a:pPr marL="187517" indent="-71435">
              <a:buSzPts val="2600"/>
              <a:buNone/>
            </a:pPr>
            <a:endParaRPr sz="2400" b="1" dirty="0"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 sz="2000" dirty="0"/>
              <a:t>Lists are the most versatile of Python’s compound data types. A list contains items separated by commas and enclosed within square brackets.</a:t>
            </a:r>
            <a:endParaRPr sz="2000" dirty="0"/>
          </a:p>
          <a:p>
            <a:pPr marL="276810" lvl="1" indent="0">
              <a:buSzPts val="2600"/>
              <a:buNone/>
            </a:pPr>
            <a:endParaRPr sz="2000" dirty="0"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 sz="2000" dirty="0"/>
              <a:t>Example: </a:t>
            </a:r>
            <a:endParaRPr sz="2000" dirty="0"/>
          </a:p>
          <a:p>
            <a:pPr marL="464327" lvl="1" indent="-71435">
              <a:buSzPts val="2600"/>
              <a:buNone/>
            </a:pPr>
            <a:endParaRPr sz="2000" dirty="0"/>
          </a:p>
          <a:p>
            <a:pPr marL="464327" lvl="1" indent="-71435">
              <a:buSzPts val="2600"/>
              <a:buNone/>
            </a:pPr>
            <a:endParaRPr sz="2000" dirty="0"/>
          </a:p>
          <a:p>
            <a:pPr marL="464327" lvl="1" indent="-71435">
              <a:buSzPts val="2600"/>
              <a:buNone/>
            </a:pPr>
            <a:endParaRPr sz="2000" dirty="0"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 sz="2000" dirty="0"/>
              <a:t>In this example, we assign four items to list a. The items are string ‘blue’, string ‘red’, number 100, and number 365.</a:t>
            </a:r>
            <a:endParaRPr sz="2000" dirty="0"/>
          </a:p>
          <a:p>
            <a:pPr marL="776855" lvl="2" indent="-71435">
              <a:buSzPts val="2600"/>
              <a:buNone/>
            </a:pPr>
            <a:endParaRPr sz="1800" dirty="0"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 sz="2000" dirty="0"/>
              <a:t>We print a’s items in the second command, and get its four items printed.</a:t>
            </a:r>
            <a:endParaRPr sz="2000" dirty="0"/>
          </a:p>
          <a:p>
            <a:pPr marL="464327" lvl="1" indent="-71435">
              <a:buSzPts val="2600"/>
              <a:buNone/>
            </a:pPr>
            <a:endParaRPr sz="2000" dirty="0"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 sz="2000" dirty="0"/>
              <a:t>Note that items in the list have different types (string and int) – this is not common among programming languages.</a:t>
            </a:r>
            <a:endParaRPr sz="2000" dirty="0"/>
          </a:p>
        </p:txBody>
      </p:sp>
      <p:cxnSp>
        <p:nvCxnSpPr>
          <p:cNvPr id="382" name="Google Shape;382;p42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85" name="Google Shape;385;p42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Types: Lists</a:t>
            </a:r>
            <a:endParaRPr/>
          </a:p>
        </p:txBody>
      </p:sp>
      <p:pic>
        <p:nvPicPr>
          <p:cNvPr id="386" name="Google Shape;38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726" y="3107530"/>
            <a:ext cx="4527352" cy="1138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42"/>
          <p:cNvCxnSpPr/>
          <p:nvPr/>
        </p:nvCxnSpPr>
        <p:spPr>
          <a:xfrm>
            <a:off x="6405573" y="2831250"/>
            <a:ext cx="0" cy="613377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>
            <a:spLocks noGrp="1"/>
          </p:cNvSpPr>
          <p:nvPr>
            <p:ph type="body" idx="1"/>
          </p:nvPr>
        </p:nvSpPr>
        <p:spPr>
          <a:xfrm>
            <a:off x="392906" y="144660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"/>
            </a:pPr>
            <a:r>
              <a:rPr lang="en-US"/>
              <a:t> </a:t>
            </a:r>
            <a:r>
              <a:rPr lang="en-US" b="1"/>
              <a:t>Lists:</a:t>
            </a:r>
            <a:endParaRPr/>
          </a:p>
          <a:p>
            <a:pPr marL="464327" lvl="1" indent="-71435">
              <a:buSzPts val="2600"/>
              <a:buNone/>
            </a:pPr>
            <a:endParaRPr b="1"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/>
              <a:t>It is possible to change individual elements of a list.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/>
              <a:t>Example: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589338" lvl="2" indent="0">
              <a:buSzPts val="2600"/>
              <a:buNone/>
            </a:pPr>
            <a:endParaRPr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/>
              <a:t>In this example we modify the </a:t>
            </a:r>
            <a:r>
              <a:rPr lang="en-US" b="1"/>
              <a:t>third </a:t>
            </a:r>
            <a:r>
              <a:rPr lang="en-US"/>
              <a:t>element in the list by adding 50 to its value</a:t>
            </a:r>
            <a:endParaRPr/>
          </a:p>
          <a:p>
            <a:pPr marL="464327" lvl="1" indent="-71435">
              <a:buSzPts val="2600"/>
              <a:buNone/>
            </a:pPr>
            <a:endParaRPr b="1"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/>
              <a:t>We then print the third element by using </a:t>
            </a:r>
            <a:r>
              <a:rPr lang="en-US" i="1"/>
              <a:t>name</a:t>
            </a:r>
            <a:r>
              <a:rPr lang="en-US"/>
              <a:t>[</a:t>
            </a:r>
            <a:r>
              <a:rPr lang="en-US" i="1"/>
              <a:t>index</a:t>
            </a:r>
            <a:r>
              <a:rPr lang="en-US"/>
              <a:t>]</a:t>
            </a:r>
            <a:endParaRPr/>
          </a:p>
          <a:p>
            <a:pPr marL="589338" lvl="2" indent="0">
              <a:buSzPts val="2600"/>
              <a:buNone/>
            </a:pPr>
            <a:endParaRPr/>
          </a:p>
        </p:txBody>
      </p:sp>
      <p:cxnSp>
        <p:nvCxnSpPr>
          <p:cNvPr id="393" name="Google Shape;393;p43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Types: Lists</a:t>
            </a:r>
            <a:endParaRPr/>
          </a:p>
        </p:txBody>
      </p:sp>
      <p:grpSp>
        <p:nvGrpSpPr>
          <p:cNvPr id="397" name="Google Shape;397;p43"/>
          <p:cNvGrpSpPr/>
          <p:nvPr/>
        </p:nvGrpSpPr>
        <p:grpSpPr>
          <a:xfrm>
            <a:off x="5232623" y="3768968"/>
            <a:ext cx="3625741" cy="964491"/>
            <a:chOff x="0" y="-14289"/>
            <a:chExt cx="5156607" cy="1371719"/>
          </a:xfrm>
        </p:grpSpPr>
        <p:sp>
          <p:nvSpPr>
            <p:cNvPr id="398" name="Google Shape;398;p43"/>
            <p:cNvSpPr/>
            <p:nvPr/>
          </p:nvSpPr>
          <p:spPr>
            <a:xfrm>
              <a:off x="0" y="-14289"/>
              <a:ext cx="5156607" cy="1371719"/>
            </a:xfrm>
            <a:custGeom>
              <a:avLst/>
              <a:gdLst/>
              <a:ahLst/>
              <a:cxnLst/>
              <a:rect l="l" t="t" r="r" b="b"/>
              <a:pathLst>
                <a:path w="20588" h="19017" extrusionOk="0">
                  <a:moveTo>
                    <a:pt x="7028" y="4055"/>
                  </a:moveTo>
                  <a:cubicBezTo>
                    <a:pt x="9389" y="-246"/>
                    <a:pt x="14037" y="-1291"/>
                    <a:pt x="17409" y="1721"/>
                  </a:cubicBezTo>
                  <a:cubicBezTo>
                    <a:pt x="20781" y="4733"/>
                    <a:pt x="21600" y="10662"/>
                    <a:pt x="19239" y="14963"/>
                  </a:cubicBezTo>
                  <a:cubicBezTo>
                    <a:pt x="16877" y="19264"/>
                    <a:pt x="12230" y="20309"/>
                    <a:pt x="8858" y="17297"/>
                  </a:cubicBezTo>
                  <a:cubicBezTo>
                    <a:pt x="6369" y="15074"/>
                    <a:pt x="5187" y="11146"/>
                    <a:pt x="5871" y="7370"/>
                  </a:cubicBezTo>
                  <a:lnTo>
                    <a:pt x="0" y="2049"/>
                  </a:lnTo>
                  <a:close/>
                </a:path>
              </a:pathLst>
            </a:custGeom>
            <a:solidFill>
              <a:srgbClr val="CBCBC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5719" tIns="35719" rIns="35719" bIns="35719" anchor="ctr" anchorCtr="0">
              <a:noAutofit/>
            </a:bodyPr>
            <a:lstStyle/>
            <a:p>
              <a:pPr marL="28573" marR="28573" algn="ctr">
                <a:buClr>
                  <a:srgbClr val="000000"/>
                </a:buClr>
                <a:buSzPts val="1200"/>
              </a:pPr>
              <a:endParaRPr sz="844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Google Shape;399;p43"/>
            <p:cNvSpPr txBox="1"/>
            <p:nvPr/>
          </p:nvSpPr>
          <p:spPr>
            <a:xfrm>
              <a:off x="1968746" y="200909"/>
              <a:ext cx="2641602" cy="99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89" tIns="26789" rIns="26789" bIns="26789" anchor="t" anchorCtr="0">
              <a:spAutoFit/>
            </a:bodyPr>
            <a:lstStyle/>
            <a:p>
              <a:pPr marL="28088" marR="28088" algn="ctr">
                <a:buClr>
                  <a:srgbClr val="FF2600"/>
                </a:buClr>
                <a:buSzPts val="2000"/>
              </a:pPr>
              <a:r>
                <a:rPr lang="en-US" sz="1406" b="1" dirty="0">
                  <a:solidFill>
                    <a:srgbClr val="FF2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Note that list’s subscript starts from 0</a:t>
              </a:r>
              <a:endParaRPr sz="1266" dirty="0"/>
            </a:p>
          </p:txBody>
        </p:sp>
      </p:grpSp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8520" y="3559560"/>
            <a:ext cx="3808903" cy="10978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3"/>
          <p:cNvCxnSpPr/>
          <p:nvPr/>
        </p:nvCxnSpPr>
        <p:spPr>
          <a:xfrm>
            <a:off x="5232623" y="3566440"/>
            <a:ext cx="0" cy="707678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401836" y="144660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"/>
            </a:pPr>
            <a:r>
              <a:rPr lang="en-US" dirty="0"/>
              <a:t> </a:t>
            </a:r>
            <a:r>
              <a:rPr lang="en-US" b="1" dirty="0"/>
              <a:t>Lists:</a:t>
            </a:r>
            <a:endParaRPr dirty="0"/>
          </a:p>
          <a:p>
            <a:pPr marL="276810" lvl="1" indent="0">
              <a:buSzPts val="2600"/>
              <a:buNone/>
            </a:pPr>
            <a:endParaRPr b="1" dirty="0"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 dirty="0"/>
              <a:t> Many “operations” and “methods” available for lists:</a:t>
            </a:r>
            <a:endParaRPr dirty="0"/>
          </a:p>
          <a:p>
            <a:pPr marL="276810" lvl="1" indent="0">
              <a:buSzPts val="2600"/>
              <a:buNone/>
            </a:pPr>
            <a:endParaRPr i="1" dirty="0"/>
          </a:p>
          <a:p>
            <a:pPr marL="276810" lvl="1" indent="0">
              <a:buSzPts val="2600"/>
              <a:buNone/>
            </a:pPr>
            <a:endParaRPr i="1" dirty="0"/>
          </a:p>
          <a:p>
            <a:pPr marL="276810" lvl="1" indent="0">
              <a:buSzPts val="2600"/>
              <a:buNone/>
            </a:pPr>
            <a:endParaRPr i="1" dirty="0"/>
          </a:p>
          <a:p>
            <a:pPr marL="276810" lvl="1" indent="0">
              <a:buSzPts val="2600"/>
              <a:buNone/>
            </a:pPr>
            <a:endParaRPr i="1" dirty="0"/>
          </a:p>
          <a:p>
            <a:pPr marL="276810" lvl="1" indent="0">
              <a:buSzPts val="2600"/>
              <a:buNone/>
            </a:pPr>
            <a:endParaRPr i="1" dirty="0"/>
          </a:p>
          <a:p>
            <a:pPr marL="276810" lvl="1" indent="0">
              <a:buSzPts val="2600"/>
              <a:buNone/>
            </a:pPr>
            <a:br>
              <a:rPr lang="en-US" i="1" dirty="0"/>
            </a:br>
            <a:br>
              <a:rPr lang="en-US" dirty="0"/>
            </a:br>
            <a:r>
              <a:rPr lang="en-US" dirty="0"/>
              <a:t>+ sort, concatenate, insert, sum and many more at:</a:t>
            </a:r>
            <a:br>
              <a:rPr lang="en-US" dirty="0"/>
            </a:b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https://docs.python.org/2/tutorial/datastructures.html#more-on-lists</a:t>
            </a:r>
            <a:br>
              <a:rPr lang="en-US" dirty="0"/>
            </a:br>
            <a:r>
              <a:rPr lang="en-US" dirty="0"/>
              <a:t>         </a:t>
            </a:r>
            <a:endParaRPr dirty="0"/>
          </a:p>
        </p:txBody>
      </p:sp>
      <p:cxnSp>
        <p:nvCxnSpPr>
          <p:cNvPr id="407" name="Google Shape;407;p44"/>
          <p:cNvCxnSpPr/>
          <p:nvPr/>
        </p:nvCxnSpPr>
        <p:spPr>
          <a:xfrm>
            <a:off x="467446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Types: Lists</a:t>
            </a:r>
            <a:endParaRPr/>
          </a:p>
        </p:txBody>
      </p:sp>
      <p:graphicFrame>
        <p:nvGraphicFramePr>
          <p:cNvPr id="411" name="Google Shape;411;p44"/>
          <p:cNvGraphicFramePr/>
          <p:nvPr>
            <p:extLst>
              <p:ext uri="{D42A27DB-BD31-4B8C-83A1-F6EECF244321}">
                <p14:modId xmlns:p14="http://schemas.microsoft.com/office/powerpoint/2010/main" val="1449556983"/>
              </p:ext>
            </p:extLst>
          </p:nvPr>
        </p:nvGraphicFramePr>
        <p:xfrm>
          <a:off x="1697458" y="2689410"/>
          <a:ext cx="5773148" cy="2513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8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Is the value in the list?</a:t>
                      </a:r>
                      <a:endParaRPr sz="1300"/>
                    </a:p>
                  </a:txBody>
                  <a:tcPr marL="64301" marR="64301" marT="32150" marB="32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100 in a = True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Is the value not in the list?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‘yellow’ not in a = True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Length of the list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len(a) = 4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Index of an element 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a.index(‘red’) = 1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Append element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a.append(10)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Reverse the list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 dirty="0" err="1"/>
                        <a:t>a.reverse</a:t>
                      </a:r>
                      <a:r>
                        <a:rPr lang="en-US" sz="2000" u="none" strike="noStrike" cap="none" dirty="0"/>
                        <a:t>()</a:t>
                      </a:r>
                      <a:endParaRPr sz="2000" u="none" strike="noStrike" cap="none" baseline="30000" dirty="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>
            <a:spLocks noGrp="1"/>
          </p:cNvSpPr>
          <p:nvPr>
            <p:ph type="body" idx="1"/>
          </p:nvPr>
        </p:nvSpPr>
        <p:spPr>
          <a:xfrm>
            <a:off x="392906" y="145553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"/>
            </a:pPr>
            <a:r>
              <a:rPr lang="en-US"/>
              <a:t> </a:t>
            </a:r>
            <a:r>
              <a:rPr lang="en-US" b="1"/>
              <a:t>Creating number sequences:</a:t>
            </a:r>
            <a:endParaRPr/>
          </a:p>
          <a:p>
            <a:pPr marL="464327" lvl="1" indent="-71435">
              <a:buSzPts val="2600"/>
              <a:buNone/>
            </a:pPr>
            <a:endParaRPr b="1"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 b="1"/>
              <a:t>range(n) </a:t>
            </a:r>
            <a:r>
              <a:rPr lang="en-US"/>
              <a:t>for integer n &gt; 0 returns the list [0, 1, … n-1]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 b="1"/>
              <a:t>range(m,n) </a:t>
            </a:r>
            <a:r>
              <a:rPr lang="en-US"/>
              <a:t>returns the list [m, m+1, … n-1]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187517">
              <a:buSzPts val="2600"/>
              <a:buFont typeface="Courier New"/>
              <a:buChar char="o"/>
            </a:pPr>
            <a:r>
              <a:rPr lang="en-US" b="1"/>
              <a:t>range(m,n,o) </a:t>
            </a:r>
            <a:r>
              <a:rPr lang="en-US"/>
              <a:t>returns the list [m, m+o, … n-1]</a:t>
            </a:r>
            <a:endParaRPr/>
          </a:p>
          <a:p>
            <a:pPr marL="276810" lvl="1" indent="0">
              <a:buSzPts val="2600"/>
              <a:buNone/>
            </a:pPr>
            <a:endParaRPr/>
          </a:p>
        </p:txBody>
      </p:sp>
      <p:cxnSp>
        <p:nvCxnSpPr>
          <p:cNvPr id="417" name="Google Shape;417;p45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20" name="Google Shape;420;p45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 Types: Range</a:t>
            </a:r>
            <a:endParaRPr sz="3375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1" name="Google Shape;42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377" y="2726925"/>
            <a:ext cx="2824014" cy="797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45"/>
          <p:cNvCxnSpPr/>
          <p:nvPr/>
        </p:nvCxnSpPr>
        <p:spPr>
          <a:xfrm>
            <a:off x="5412390" y="2422183"/>
            <a:ext cx="0" cy="481082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423" name="Google Shape;4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8377" y="4354029"/>
            <a:ext cx="2413248" cy="841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45"/>
          <p:cNvCxnSpPr/>
          <p:nvPr/>
        </p:nvCxnSpPr>
        <p:spPr>
          <a:xfrm flipH="1">
            <a:off x="5001625" y="3580810"/>
            <a:ext cx="4348" cy="497825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425" name="Google Shape;425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8978" y="5981089"/>
            <a:ext cx="2382811" cy="740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45"/>
          <p:cNvCxnSpPr/>
          <p:nvPr/>
        </p:nvCxnSpPr>
        <p:spPr>
          <a:xfrm flipH="1">
            <a:off x="4934528" y="4976068"/>
            <a:ext cx="2174" cy="477935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201941" indent="-201941">
              <a:buSzPts val="2800"/>
              <a:buFont typeface="Helvetica Neue"/>
              <a:buChar char=""/>
            </a:pPr>
            <a:r>
              <a:rPr lang="en-US" sz="1969"/>
              <a:t> Go to Exercise 1 section in your Jupyter Notebook</a:t>
            </a:r>
            <a:endParaRPr sz="1969"/>
          </a:p>
          <a:p>
            <a:pPr marL="201941" indent="-201941">
              <a:buSzPts val="2800"/>
              <a:buFont typeface="Helvetica Neue"/>
              <a:buChar char=""/>
            </a:pPr>
            <a:r>
              <a:rPr lang="en-US" sz="1969"/>
              <a:t> Given a list L = [2, 3, 4, 5, 6]</a:t>
            </a:r>
            <a:endParaRPr sz="1687"/>
          </a:p>
          <a:p>
            <a:pPr marL="187517" indent="-80364">
              <a:buSzPts val="2400"/>
              <a:buNone/>
            </a:pPr>
            <a:endParaRPr sz="1687"/>
          </a:p>
          <a:p>
            <a:pPr marL="464327" lvl="1" indent="-187517">
              <a:buSzPts val="2400"/>
              <a:buFont typeface="Courier New"/>
              <a:buChar char="o"/>
            </a:pPr>
            <a:r>
              <a:rPr lang="en-US"/>
              <a:t>Print the second item in this list.</a:t>
            </a:r>
            <a:endParaRPr/>
          </a:p>
          <a:p>
            <a:pPr marL="464327" lvl="1" indent="-187517">
              <a:buSzPts val="2400"/>
              <a:buFont typeface="Courier New"/>
              <a:buChar char="o"/>
            </a:pPr>
            <a:r>
              <a:rPr lang="en-US"/>
              <a:t>Get the sum of all the values in this list.</a:t>
            </a:r>
            <a:endParaRPr/>
          </a:p>
          <a:p>
            <a:pPr marL="464327" lvl="1" indent="-187517">
              <a:buSzPts val="2400"/>
              <a:buFont typeface="Courier New"/>
              <a:buChar char="o"/>
            </a:pPr>
            <a:r>
              <a:rPr lang="en-US"/>
              <a:t>Append value 7 after value 6 into the list.</a:t>
            </a:r>
            <a:endParaRPr/>
          </a:p>
          <a:p>
            <a:pPr marL="464327" lvl="1" indent="-187517">
              <a:buSzPts val="2400"/>
              <a:buChar char="o"/>
            </a:pPr>
            <a:r>
              <a:rPr lang="en-US"/>
              <a:t>Using range, print all the even numbers from 4 to 12. 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187517">
              <a:buSzPts val="2400"/>
              <a:buFont typeface="Courier New"/>
              <a:buChar char="o"/>
            </a:pPr>
            <a:r>
              <a:rPr lang="en-US"/>
              <a:t>Look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https://docs.python.org/2/tutorial/datastructures.html#more-on-lists</a:t>
            </a:r>
            <a:r>
              <a:rPr lang="en-US"/>
              <a:t> for various methods available for list data type</a:t>
            </a:r>
            <a:endParaRPr/>
          </a:p>
        </p:txBody>
      </p:sp>
      <p:cxnSp>
        <p:nvCxnSpPr>
          <p:cNvPr id="432" name="Google Shape;432;p46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433" name="Google Shape;433;p46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7117" y="6349008"/>
            <a:ext cx="375047" cy="37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6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695" y="6357937"/>
            <a:ext cx="352723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Exercise #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>
            <a:spLocks noGrp="1"/>
          </p:cNvSpPr>
          <p:nvPr>
            <p:ph type="body" idx="1"/>
          </p:nvPr>
        </p:nvSpPr>
        <p:spPr>
          <a:xfrm>
            <a:off x="401836" y="144660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"/>
            </a:pPr>
            <a:r>
              <a:rPr lang="en-US"/>
              <a:t> </a:t>
            </a:r>
            <a:r>
              <a:rPr lang="en-US" b="1"/>
              <a:t>Strings:</a:t>
            </a:r>
            <a:endParaRPr/>
          </a:p>
          <a:p>
            <a:pPr marL="187517" indent="-71435">
              <a:buSzPts val="2600"/>
              <a:buNone/>
            </a:pPr>
            <a:endParaRPr b="1"/>
          </a:p>
          <a:p>
            <a:pPr marL="464327" lvl="1" indent="-178587">
              <a:buSzPts val="2400"/>
              <a:buFont typeface="Courier New"/>
              <a:buChar char="o"/>
            </a:pPr>
            <a:r>
              <a:rPr lang="en-US"/>
              <a:t>Strings in Python are identified as a contiguous set of characters in between quotation marks.</a:t>
            </a:r>
            <a:endParaRPr/>
          </a:p>
          <a:p>
            <a:pPr marL="464327" indent="0">
              <a:buNone/>
            </a:pPr>
            <a:endParaRPr/>
          </a:p>
          <a:p>
            <a:pPr marL="464327" lvl="1" indent="-178587">
              <a:buSzPts val="2400"/>
              <a:buChar char="o"/>
            </a:pPr>
            <a:r>
              <a:rPr lang="en-US"/>
              <a:t>A String is a list of characters or </a:t>
            </a:r>
            <a:r>
              <a:rPr lang="en-US" b="1"/>
              <a:t>char </a:t>
            </a:r>
            <a:r>
              <a:rPr lang="en-US"/>
              <a:t>data types where each char specifies the symbol. 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178587">
              <a:buSzPts val="2400"/>
              <a:buFont typeface="Courier New"/>
              <a:buChar char="o"/>
            </a:pPr>
            <a:r>
              <a:rPr lang="en-US"/>
              <a:t>Example: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178587">
              <a:buSzPts val="2400"/>
              <a:buFont typeface="Courier New"/>
              <a:buChar char="o"/>
            </a:pPr>
            <a:r>
              <a:rPr lang="en-US"/>
              <a:t>In this example, we assign “ABCDEFG.” to variable string. And we print string. The result we get is still “ABCDEFG.” 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178587">
              <a:buSzPts val="2400"/>
              <a:buFont typeface="Courier New"/>
              <a:buChar char="o"/>
            </a:pPr>
            <a:r>
              <a:rPr lang="en-US"/>
              <a:t>You can use double “ or single ‘ quotation marks for strings in Python, they are equivalent.</a:t>
            </a:r>
            <a:endParaRPr/>
          </a:p>
        </p:txBody>
      </p:sp>
      <p:cxnSp>
        <p:nvCxnSpPr>
          <p:cNvPr id="441" name="Google Shape;441;p47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44" name="Google Shape;444;p47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Types: Strings</a:t>
            </a:r>
            <a:endParaRPr/>
          </a:p>
        </p:txBody>
      </p:sp>
      <p:grpSp>
        <p:nvGrpSpPr>
          <p:cNvPr id="445" name="Google Shape;445;p47"/>
          <p:cNvGrpSpPr/>
          <p:nvPr/>
        </p:nvGrpSpPr>
        <p:grpSpPr>
          <a:xfrm>
            <a:off x="2820630" y="4647900"/>
            <a:ext cx="3502670" cy="1078260"/>
            <a:chOff x="2995612" y="5138750"/>
            <a:chExt cx="4981575" cy="1533525"/>
          </a:xfrm>
        </p:grpSpPr>
        <p:pic>
          <p:nvPicPr>
            <p:cNvPr id="446" name="Google Shape;446;p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95612" y="5138750"/>
              <a:ext cx="4981575" cy="1533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7" name="Google Shape;447;p47"/>
            <p:cNvCxnSpPr/>
            <p:nvPr/>
          </p:nvCxnSpPr>
          <p:spPr>
            <a:xfrm>
              <a:off x="7977187" y="5204982"/>
              <a:ext cx="0" cy="893700"/>
            </a:xfrm>
            <a:prstGeom prst="straightConnector1">
              <a:avLst/>
            </a:prstGeom>
            <a:noFill/>
            <a:ln w="19050" cap="flat" cmpd="sng">
              <a:solidFill>
                <a:srgbClr val="D8D8D8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>
            <a:spLocks noGrp="1"/>
          </p:cNvSpPr>
          <p:nvPr>
            <p:ph type="body" idx="1"/>
          </p:nvPr>
        </p:nvSpPr>
        <p:spPr>
          <a:xfrm>
            <a:off x="401836" y="144660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"/>
            </a:pPr>
            <a:r>
              <a:rPr lang="en-US"/>
              <a:t> </a:t>
            </a:r>
            <a:r>
              <a:rPr lang="en-US" b="1"/>
              <a:t>Strings:</a:t>
            </a:r>
            <a:endParaRPr/>
          </a:p>
          <a:p>
            <a:pPr marL="276810" lvl="1" indent="0">
              <a:buSzPts val="2600"/>
              <a:buNone/>
            </a:pPr>
            <a:endParaRPr b="1"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/>
              <a:t> Strings can be subscripted (indexed). This is because they are essentially lists of characters.</a:t>
            </a:r>
            <a:endParaRPr/>
          </a:p>
          <a:p>
            <a:pPr marL="276810" lvl="1" indent="0">
              <a:buSzPts val="2600"/>
              <a:buNone/>
            </a:pPr>
            <a:endParaRPr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/>
              <a:t> Example: In the string defined as str = “ABCDEFG.”, we query the </a:t>
            </a:r>
            <a:r>
              <a:rPr lang="en-US" b="1"/>
              <a:t>fifth</a:t>
            </a:r>
            <a:r>
              <a:rPr lang="en-US"/>
              <a:t> letter in this string.</a:t>
            </a:r>
            <a:endParaRPr/>
          </a:p>
        </p:txBody>
      </p:sp>
      <p:cxnSp>
        <p:nvCxnSpPr>
          <p:cNvPr id="453" name="Google Shape;453;p48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56" name="Google Shape;456;p48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Types: Strings</a:t>
            </a:r>
            <a:endParaRPr/>
          </a:p>
        </p:txBody>
      </p:sp>
      <p:pic>
        <p:nvPicPr>
          <p:cNvPr id="457" name="Google Shape;45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605" y="4570708"/>
            <a:ext cx="3442395" cy="1111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" name="Google Shape;458;p48"/>
          <p:cNvCxnSpPr/>
          <p:nvPr/>
        </p:nvCxnSpPr>
        <p:spPr>
          <a:xfrm>
            <a:off x="4572000" y="4624062"/>
            <a:ext cx="0" cy="611907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459" name="Google Shape;459;p48"/>
          <p:cNvGrpSpPr/>
          <p:nvPr/>
        </p:nvGrpSpPr>
        <p:grpSpPr>
          <a:xfrm>
            <a:off x="4571295" y="4779354"/>
            <a:ext cx="3625741" cy="964491"/>
            <a:chOff x="0" y="-14289"/>
            <a:chExt cx="5156607" cy="1371719"/>
          </a:xfrm>
        </p:grpSpPr>
        <p:sp>
          <p:nvSpPr>
            <p:cNvPr id="460" name="Google Shape;460;p48"/>
            <p:cNvSpPr/>
            <p:nvPr/>
          </p:nvSpPr>
          <p:spPr>
            <a:xfrm>
              <a:off x="0" y="-14289"/>
              <a:ext cx="5156607" cy="1371719"/>
            </a:xfrm>
            <a:custGeom>
              <a:avLst/>
              <a:gdLst/>
              <a:ahLst/>
              <a:cxnLst/>
              <a:rect l="l" t="t" r="r" b="b"/>
              <a:pathLst>
                <a:path w="20588" h="19017" extrusionOk="0">
                  <a:moveTo>
                    <a:pt x="7028" y="4055"/>
                  </a:moveTo>
                  <a:cubicBezTo>
                    <a:pt x="9389" y="-246"/>
                    <a:pt x="14037" y="-1291"/>
                    <a:pt x="17409" y="1721"/>
                  </a:cubicBezTo>
                  <a:cubicBezTo>
                    <a:pt x="20781" y="4733"/>
                    <a:pt x="21600" y="10662"/>
                    <a:pt x="19239" y="14963"/>
                  </a:cubicBezTo>
                  <a:cubicBezTo>
                    <a:pt x="16877" y="19264"/>
                    <a:pt x="12230" y="20309"/>
                    <a:pt x="8858" y="17297"/>
                  </a:cubicBezTo>
                  <a:cubicBezTo>
                    <a:pt x="6369" y="15074"/>
                    <a:pt x="5187" y="11146"/>
                    <a:pt x="5871" y="7370"/>
                  </a:cubicBezTo>
                  <a:lnTo>
                    <a:pt x="0" y="2049"/>
                  </a:lnTo>
                  <a:close/>
                </a:path>
              </a:pathLst>
            </a:custGeom>
            <a:solidFill>
              <a:srgbClr val="CBCBC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5719" tIns="35719" rIns="35719" bIns="35719" anchor="ctr" anchorCtr="0">
              <a:noAutofit/>
            </a:bodyPr>
            <a:lstStyle/>
            <a:p>
              <a:pPr marL="28573" marR="28573" algn="ctr">
                <a:buClr>
                  <a:srgbClr val="000000"/>
                </a:buClr>
                <a:buSzPts val="1200"/>
              </a:pPr>
              <a:endParaRPr sz="844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48"/>
            <p:cNvSpPr txBox="1"/>
            <p:nvPr/>
          </p:nvSpPr>
          <p:spPr>
            <a:xfrm>
              <a:off x="1968746" y="200909"/>
              <a:ext cx="2641602" cy="999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89" tIns="26789" rIns="26789" bIns="26789" anchor="t" anchorCtr="0">
              <a:spAutoFit/>
            </a:bodyPr>
            <a:lstStyle/>
            <a:p>
              <a:pPr marL="28088" marR="28088" algn="ctr">
                <a:buClr>
                  <a:srgbClr val="FF2600"/>
                </a:buClr>
                <a:buSzPts val="2000"/>
              </a:pPr>
              <a:r>
                <a:rPr lang="en-US" sz="1406" b="1">
                  <a:solidFill>
                    <a:srgbClr val="FF2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Because it’s a list, first letter has index 0</a:t>
              </a:r>
              <a:endParaRPr sz="1406" b="1">
                <a:solidFill>
                  <a:srgbClr val="FF26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body" idx="1"/>
          </p:nvPr>
        </p:nvSpPr>
        <p:spPr>
          <a:xfrm>
            <a:off x="401836" y="1446609"/>
            <a:ext cx="8340258" cy="54113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  <a:buFont typeface="Helvetica Neue"/>
              <a:buChar char=""/>
            </a:pPr>
            <a:r>
              <a:rPr lang="en-US" dirty="0"/>
              <a:t> </a:t>
            </a:r>
            <a:r>
              <a:rPr lang="en-US" b="1" dirty="0"/>
              <a:t>Strings:</a:t>
            </a:r>
            <a:endParaRPr dirty="0"/>
          </a:p>
          <a:p>
            <a:pPr marL="276810" lvl="1" indent="0">
              <a:buSzPts val="2600"/>
              <a:buNone/>
            </a:pPr>
            <a:endParaRPr b="1" dirty="0"/>
          </a:p>
          <a:p>
            <a:pPr marL="276810" lvl="1" indent="-116082">
              <a:buSzPts val="2600"/>
              <a:buFont typeface="Courier New"/>
              <a:buChar char="o"/>
            </a:pPr>
            <a:r>
              <a:rPr lang="en-US" dirty="0"/>
              <a:t> Many “operations” and “methods” available for strings:</a:t>
            </a:r>
            <a:endParaRPr dirty="0"/>
          </a:p>
          <a:p>
            <a:pPr marL="276810" lvl="1" indent="0">
              <a:buSzPts val="2600"/>
              <a:buNone/>
            </a:pPr>
            <a:endParaRPr dirty="0"/>
          </a:p>
          <a:p>
            <a:pPr marL="276810" lvl="1" indent="0">
              <a:buSzPts val="2600"/>
              <a:buNone/>
            </a:pPr>
            <a:endParaRPr dirty="0"/>
          </a:p>
          <a:p>
            <a:pPr marL="276810" lvl="1" indent="0">
              <a:buSzPts val="2600"/>
              <a:buNone/>
            </a:pPr>
            <a:endParaRPr dirty="0"/>
          </a:p>
          <a:p>
            <a:pPr marL="276810" lvl="1" indent="0">
              <a:buSzPts val="2600"/>
              <a:buNone/>
            </a:pPr>
            <a:endParaRPr dirty="0"/>
          </a:p>
          <a:p>
            <a:pPr marL="276810" lvl="1" indent="0">
              <a:buSzPts val="2600"/>
              <a:buNone/>
            </a:pPr>
            <a:endParaRPr dirty="0"/>
          </a:p>
          <a:p>
            <a:pPr marL="276810" lvl="1" indent="0">
              <a:buSzPts val="2600"/>
              <a:buNone/>
            </a:pPr>
            <a:endParaRPr dirty="0"/>
          </a:p>
          <a:p>
            <a:pPr marL="276810" lvl="1" indent="0">
              <a:buSzPts val="2600"/>
              <a:buNone/>
            </a:pPr>
            <a:br>
              <a:rPr lang="en-US" dirty="0"/>
            </a:br>
            <a:r>
              <a:rPr lang="en-US" dirty="0"/>
              <a:t>        and many more at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https://docs.python.org/2/library/stdtypes.html#string-methods</a:t>
            </a:r>
            <a:br>
              <a:rPr lang="en-US" dirty="0"/>
            </a:br>
            <a:r>
              <a:rPr lang="en-US" dirty="0"/>
              <a:t>         </a:t>
            </a:r>
            <a:endParaRPr dirty="0"/>
          </a:p>
        </p:txBody>
      </p:sp>
      <p:cxnSp>
        <p:nvCxnSpPr>
          <p:cNvPr id="467" name="Google Shape;467;p49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70" name="Google Shape;470;p49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Python Types: Strings</a:t>
            </a:r>
            <a:endParaRPr/>
          </a:p>
        </p:txBody>
      </p:sp>
      <p:graphicFrame>
        <p:nvGraphicFramePr>
          <p:cNvPr id="471" name="Google Shape;471;p49"/>
          <p:cNvGraphicFramePr/>
          <p:nvPr>
            <p:extLst>
              <p:ext uri="{D42A27DB-BD31-4B8C-83A1-F6EECF244321}">
                <p14:modId xmlns:p14="http://schemas.microsoft.com/office/powerpoint/2010/main" val="3024860787"/>
              </p:ext>
            </p:extLst>
          </p:nvPr>
        </p:nvGraphicFramePr>
        <p:xfrm>
          <a:off x="1062598" y="2715264"/>
          <a:ext cx="7018734" cy="2513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09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Is the letter in the string?</a:t>
                      </a:r>
                      <a:endParaRPr sz="1300"/>
                    </a:p>
                  </a:txBody>
                  <a:tcPr marL="64301" marR="64301" marT="32150" marB="32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 dirty="0"/>
                        <a:t>‘A’ in string = True</a:t>
                      </a:r>
                      <a:endParaRPr sz="1300" dirty="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Is the substring in the string?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‘CDE’ in string = True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Length of the string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len(string) = 8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Index of a letter (first)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string.index(‘A’) = 0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Append element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string + “Z” = “ABCDEFG.Z”</a:t>
                      </a:r>
                      <a:endParaRPr sz="130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/>
                        <a:t>Make lowercase</a:t>
                      </a:r>
                      <a:endParaRPr sz="1300"/>
                    </a:p>
                  </a:txBody>
                  <a:tcPr marL="64301" marR="64301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 Light"/>
                        <a:buNone/>
                      </a:pPr>
                      <a:r>
                        <a:rPr lang="en-US" sz="2000" u="none" strike="noStrike" cap="none" dirty="0" err="1"/>
                        <a:t>string.lower</a:t>
                      </a:r>
                      <a:r>
                        <a:rPr lang="en-US" sz="2000" u="none" strike="noStrike" cap="none" dirty="0"/>
                        <a:t>() = “</a:t>
                      </a:r>
                      <a:r>
                        <a:rPr lang="en-US" sz="2000" u="none" strike="noStrike" cap="none" dirty="0" err="1"/>
                        <a:t>abcdefg</a:t>
                      </a:r>
                      <a:r>
                        <a:rPr lang="en-US" sz="2000" u="none" strike="noStrike" cap="none" dirty="0"/>
                        <a:t>.”</a:t>
                      </a:r>
                      <a:endParaRPr sz="2000" u="none" strike="noStrike" cap="none" baseline="30000" dirty="0"/>
                    </a:p>
                  </a:txBody>
                  <a:tcPr marL="64301" marR="64301" marT="32150" marB="32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401836" y="1607344"/>
            <a:ext cx="8340258" cy="5250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3000"/>
            </a:pPr>
            <a:r>
              <a:rPr lang="en-US" sz="2109"/>
              <a:t>To print “Hello world!” on screen, C, Java and Python need to do:</a:t>
            </a: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187517">
              <a:buSzPts val="2400"/>
            </a:pPr>
            <a:r>
              <a:rPr lang="en-US" sz="1687" b="1"/>
              <a:t>C: </a:t>
            </a: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187517">
              <a:buSzPts val="2400"/>
            </a:pPr>
            <a:r>
              <a:rPr lang="en-US" sz="1687" b="1"/>
              <a:t>Java: </a:t>
            </a: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71435">
              <a:buSzPts val="2600"/>
              <a:buNone/>
            </a:pPr>
            <a:endParaRPr/>
          </a:p>
          <a:p>
            <a:pPr marL="187517" indent="-187517">
              <a:buSzPts val="2400"/>
            </a:pPr>
            <a:r>
              <a:rPr lang="en-US" sz="1687" b="1"/>
              <a:t>Python: </a:t>
            </a:r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How simple is Python?</a:t>
            </a:r>
            <a:endParaRPr/>
          </a:p>
        </p:txBody>
      </p:sp>
      <p:pic>
        <p:nvPicPr>
          <p:cNvPr id="179" name="Google Shape;179;p18" descr="Screen shot 2011-01-26 at 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25" y="2464594"/>
            <a:ext cx="2893219" cy="120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 descr="Screen shot 2011-01-27 at 1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9030" y="4017920"/>
            <a:ext cx="4071938" cy="140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 descr="Screen shot 2011-01-26 at 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9029" y="5768824"/>
            <a:ext cx="1965648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201941" indent="-201941">
              <a:buSzPts val="2800"/>
              <a:buFont typeface="Helvetica Neue"/>
              <a:buChar char=""/>
            </a:pPr>
            <a:r>
              <a:rPr lang="en-US" sz="1969"/>
              <a:t> Go to Exercise 2 section in your Jupyter Notebook</a:t>
            </a:r>
            <a:endParaRPr sz="1969"/>
          </a:p>
          <a:p>
            <a:pPr marL="201941" indent="-201941">
              <a:buSzPts val="2800"/>
              <a:buFont typeface="Helvetica Neue"/>
              <a:buChar char=""/>
            </a:pPr>
            <a:r>
              <a:rPr lang="en-US" sz="1969"/>
              <a:t> Given a string S: “This is an example string”</a:t>
            </a:r>
            <a:endParaRPr/>
          </a:p>
          <a:p>
            <a:pPr marL="0" indent="0">
              <a:buSzPts val="2400"/>
              <a:buNone/>
            </a:pPr>
            <a:endParaRPr sz="1687"/>
          </a:p>
          <a:p>
            <a:pPr marL="464327" lvl="1" indent="-187517">
              <a:buSzPts val="2400"/>
              <a:buFont typeface="Courier New"/>
              <a:buChar char="o"/>
            </a:pPr>
            <a:r>
              <a:rPr lang="en-US"/>
              <a:t>Print the fifth letter in the string.</a:t>
            </a:r>
            <a:endParaRPr/>
          </a:p>
          <a:p>
            <a:pPr marL="464327" lvl="1" indent="-187517">
              <a:buSzPts val="2400"/>
              <a:buFont typeface="Courier New"/>
              <a:buChar char="o"/>
            </a:pPr>
            <a:r>
              <a:rPr lang="en-US"/>
              <a:t>Capitalize all letters.</a:t>
            </a:r>
            <a:endParaRPr/>
          </a:p>
          <a:p>
            <a:pPr marL="464327" lvl="1" indent="-187517">
              <a:buSzPts val="2400"/>
              <a:buFont typeface="Courier New"/>
              <a:buChar char="o"/>
            </a:pPr>
            <a:r>
              <a:rPr lang="en-US"/>
              <a:t>Replace spaces with hyphens (a bit more advance).</a:t>
            </a:r>
            <a:endParaRPr/>
          </a:p>
          <a:p>
            <a:pPr marL="464327" lvl="1" indent="-71435">
              <a:buSzPts val="2600"/>
              <a:buNone/>
            </a:pPr>
            <a:endParaRPr/>
          </a:p>
          <a:p>
            <a:pPr marL="464327" lvl="1" indent="-187517">
              <a:buSzPts val="2400"/>
              <a:buFont typeface="Courier New"/>
              <a:buChar char="o"/>
            </a:pPr>
            <a:r>
              <a:rPr lang="en-US"/>
              <a:t>Look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https://docs.python.org/2/library/stdtypes.html#string-methods</a:t>
            </a:r>
            <a:r>
              <a:rPr lang="en-US" u="sng"/>
              <a:t> </a:t>
            </a:r>
            <a:r>
              <a:rPr lang="en-US"/>
              <a:t>for various methods available for list data type</a:t>
            </a:r>
            <a:endParaRPr/>
          </a:p>
        </p:txBody>
      </p:sp>
      <p:cxnSp>
        <p:nvCxnSpPr>
          <p:cNvPr id="477" name="Google Shape;477;p50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80" name="Google Shape;480;p50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Exercise # 2</a:t>
            </a:r>
            <a:endParaRPr sz="3375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457200" indent="-457200">
              <a:buSzPts val="2800"/>
            </a:pPr>
            <a:r>
              <a:rPr lang="en-US" dirty="0"/>
              <a:t>Review of basics if necessary</a:t>
            </a:r>
          </a:p>
          <a:p>
            <a:pPr marL="457200" indent="-457200">
              <a:buSzPts val="2800"/>
            </a:pPr>
            <a:r>
              <a:rPr lang="en-US" dirty="0"/>
              <a:t>Computer fundamentals</a:t>
            </a:r>
          </a:p>
          <a:p>
            <a:pPr marL="457200" indent="-457200">
              <a:buSzPts val="2800"/>
            </a:pPr>
            <a:r>
              <a:rPr lang="en-US" dirty="0"/>
              <a:t>Python concepts:</a:t>
            </a:r>
          </a:p>
          <a:p>
            <a:pPr marL="778658" lvl="1" indent="-457200">
              <a:buSzPts val="2800"/>
            </a:pPr>
            <a:r>
              <a:rPr lang="en-US" dirty="0"/>
              <a:t>Splicing </a:t>
            </a:r>
          </a:p>
          <a:p>
            <a:pPr marL="778658" lvl="1" indent="-457200">
              <a:buSzPts val="2800"/>
            </a:pPr>
            <a:r>
              <a:rPr lang="en-US" dirty="0"/>
              <a:t>Dictionaries</a:t>
            </a:r>
          </a:p>
          <a:p>
            <a:pPr marL="778658" lvl="1" indent="-457200">
              <a:buSzPts val="2800"/>
            </a:pPr>
            <a:r>
              <a:rPr lang="en-US" dirty="0"/>
              <a:t>Control Flow and Decision Making</a:t>
            </a:r>
          </a:p>
          <a:p>
            <a:pPr marL="778658" lvl="1" indent="-457200">
              <a:buSzPts val="2800"/>
            </a:pPr>
            <a:r>
              <a:rPr lang="en-US" dirty="0"/>
              <a:t>Loops</a:t>
            </a:r>
          </a:p>
          <a:p>
            <a:pPr marL="778658" lvl="1" indent="-457200">
              <a:buSzPts val="2800"/>
            </a:pPr>
            <a:r>
              <a:rPr lang="en-US" dirty="0"/>
              <a:t>Functions</a:t>
            </a:r>
          </a:p>
          <a:p>
            <a:pPr marL="778658" lvl="1" indent="-457200">
              <a:buSzPts val="2800"/>
            </a:pPr>
            <a:r>
              <a:rPr lang="en-US" dirty="0"/>
              <a:t>Python Modules and Namespaces</a:t>
            </a:r>
          </a:p>
          <a:p>
            <a:pPr marL="778658" lvl="1" indent="-457200">
              <a:buSzPts val="2800"/>
            </a:pPr>
            <a:r>
              <a:rPr lang="en-US" dirty="0"/>
              <a:t>Recursion</a:t>
            </a:r>
          </a:p>
          <a:p>
            <a:pPr marL="778658" lvl="1" indent="-457200">
              <a:buSzPts val="2800"/>
            </a:pPr>
            <a:endParaRPr lang="en-US" dirty="0"/>
          </a:p>
          <a:p>
            <a:pPr marL="457200" indent="-457200">
              <a:buSzPts val="2800"/>
            </a:pPr>
            <a:r>
              <a:rPr lang="en-US" dirty="0"/>
              <a:t>Assignments</a:t>
            </a:r>
          </a:p>
          <a:p>
            <a:pPr marL="778658" lvl="1" indent="-457200">
              <a:buSzPts val="2800"/>
            </a:pPr>
            <a:endParaRPr lang="en-US" dirty="0"/>
          </a:p>
          <a:p>
            <a:pPr marL="457200" indent="-457200">
              <a:buSzPts val="2800"/>
            </a:pPr>
            <a:endParaRPr lang="en-US" dirty="0"/>
          </a:p>
          <a:p>
            <a:pPr marL="457200" indent="-457200">
              <a:buSzPts val="2800"/>
            </a:pPr>
            <a:endParaRPr dirty="0"/>
          </a:p>
        </p:txBody>
      </p:sp>
      <p:cxnSp>
        <p:nvCxnSpPr>
          <p:cNvPr id="477" name="Google Shape;477;p50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80" name="Google Shape;480;p50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will we cover on Monday?</a:t>
            </a:r>
            <a:endParaRPr sz="3375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39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800"/>
            </a:pPr>
            <a:r>
              <a:rPr lang="en-US" sz="1969"/>
              <a:t>Python is used everywhere!</a:t>
            </a:r>
            <a:endParaRPr/>
          </a:p>
          <a:p>
            <a:pPr marL="589338" lvl="2" indent="0">
              <a:buSzPts val="2600"/>
              <a:buNone/>
            </a:pPr>
            <a:endParaRPr/>
          </a:p>
          <a:p>
            <a:pPr marL="464327" lvl="1" indent="-187517">
              <a:buSzPts val="2400"/>
              <a:buFont typeface="Helvetica Neue"/>
              <a:buChar char=""/>
            </a:pPr>
            <a:r>
              <a:rPr lang="en-US" sz="1687" b="1">
                <a:solidFill>
                  <a:srgbClr val="3B419C"/>
                </a:solidFill>
              </a:rPr>
              <a:t>Web applications (server side):</a:t>
            </a:r>
            <a:endParaRPr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YouTube</a:t>
            </a:r>
            <a:endParaRPr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Facebook</a:t>
            </a:r>
            <a:endParaRPr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Dropbox </a:t>
            </a:r>
            <a:endParaRPr sz="1687"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Pinterest </a:t>
            </a:r>
            <a:endParaRPr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MoinMoin, a popular wiki engine</a:t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Find Python around you</a:t>
            </a:r>
            <a:endParaRPr/>
          </a:p>
        </p:txBody>
      </p:sp>
      <p:pic>
        <p:nvPicPr>
          <p:cNvPr id="191" name="Google Shape;191;p19" descr="C4B00E60-2EA9-4032-B398-6AD31BA1C26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4060" y="4331046"/>
            <a:ext cx="1749940" cy="167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 descr="Image"/>
          <p:cNvPicPr preferRelativeResize="0"/>
          <p:nvPr/>
        </p:nvPicPr>
        <p:blipFill rotWithShape="1">
          <a:blip r:embed="rId4">
            <a:alphaModFix/>
          </a:blip>
          <a:srcRect l="14011" t="20047" r="10812" b="20047"/>
          <a:stretch/>
        </p:blipFill>
        <p:spPr>
          <a:xfrm>
            <a:off x="112465" y="4569540"/>
            <a:ext cx="2258590" cy="1117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1648" y="4569541"/>
            <a:ext cx="1143001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3646" y="4442520"/>
            <a:ext cx="1452592" cy="145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43853" y="4442520"/>
            <a:ext cx="1452592" cy="1452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800"/>
            </a:pPr>
            <a:r>
              <a:rPr lang="en-US" sz="1969"/>
              <a:t>Python is used everywhere!</a:t>
            </a:r>
            <a:br>
              <a:rPr lang="en-US" sz="1969"/>
            </a:br>
            <a:endParaRPr/>
          </a:p>
          <a:p>
            <a:pPr marL="464327" lvl="1" indent="-187517">
              <a:buSzPts val="2400"/>
              <a:buFont typeface="Helvetica Neue"/>
              <a:buChar char=""/>
            </a:pPr>
            <a:r>
              <a:rPr lang="en-US" sz="1687" b="1">
                <a:solidFill>
                  <a:srgbClr val="3B419C"/>
                </a:solidFill>
              </a:rPr>
              <a:t>Applications (client side): </a:t>
            </a:r>
            <a:endParaRPr/>
          </a:p>
          <a:p>
            <a:pPr marL="776855" lvl="2" indent="-187517">
              <a:buSzPts val="2400"/>
              <a:buFont typeface="Helvetica Neue"/>
              <a:buChar char=""/>
            </a:pPr>
            <a:r>
              <a:rPr lang="en-US" sz="1687"/>
              <a:t>Original BitTorrent client, along with several derivatives</a:t>
            </a:r>
            <a:endParaRPr/>
          </a:p>
          <a:p>
            <a:pPr marL="776855" lvl="2" indent="-187517">
              <a:buSzPts val="2400"/>
              <a:buFont typeface="Helvetica Neue"/>
              <a:buChar char=""/>
            </a:pPr>
            <a:r>
              <a:rPr lang="en-US" sz="1687"/>
              <a:t>Ubuntu Software Center, a graphical package manager</a:t>
            </a:r>
            <a:endParaRPr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Dropbox (desktop application)</a:t>
            </a:r>
            <a:endParaRPr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Mercurial</a:t>
            </a:r>
            <a:endParaRPr/>
          </a:p>
        </p:txBody>
      </p:sp>
      <p:cxnSp>
        <p:nvCxnSpPr>
          <p:cNvPr id="201" name="Google Shape;201;p20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Find Python around you</a:t>
            </a:r>
            <a:endParaRPr/>
          </a:p>
        </p:txBody>
      </p:sp>
      <p:pic>
        <p:nvPicPr>
          <p:cNvPr id="205" name="Google Shape;205;p20" descr="BitTorrent.jpg"/>
          <p:cNvPicPr preferRelativeResize="0"/>
          <p:nvPr/>
        </p:nvPicPr>
        <p:blipFill rotWithShape="1">
          <a:blip r:embed="rId3">
            <a:alphaModFix/>
          </a:blip>
          <a:srcRect t="32772" b="32772"/>
          <a:stretch/>
        </p:blipFill>
        <p:spPr>
          <a:xfrm>
            <a:off x="455414" y="4542385"/>
            <a:ext cx="2361903" cy="81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 descr="ubuntu_90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0222" y="4370061"/>
            <a:ext cx="1737243" cy="115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50959" y="4246067"/>
            <a:ext cx="1452592" cy="145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9779" y="4325077"/>
            <a:ext cx="1078808" cy="129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800"/>
            </a:pPr>
            <a:r>
              <a:rPr lang="en-US" sz="1969"/>
              <a:t>Python is used everywhere!</a:t>
            </a:r>
            <a:endParaRPr/>
          </a:p>
          <a:p>
            <a:pPr marL="589338" lvl="2" indent="0">
              <a:buSzPts val="2600"/>
              <a:buNone/>
            </a:pPr>
            <a:endParaRPr/>
          </a:p>
          <a:p>
            <a:pPr marL="464327" lvl="1" indent="-187517">
              <a:buSzPts val="2400"/>
              <a:buFont typeface="Helvetica Neue"/>
              <a:buChar char=""/>
            </a:pPr>
            <a:r>
              <a:rPr lang="en-US" sz="1687" b="1">
                <a:solidFill>
                  <a:srgbClr val="3B419C"/>
                </a:solidFill>
              </a:rPr>
              <a:t>Web frameworks:</a:t>
            </a:r>
            <a:endParaRPr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Google App Engine</a:t>
            </a:r>
            <a:endParaRPr/>
          </a:p>
          <a:p>
            <a:pPr marL="589338" lvl="2" indent="-107152">
              <a:buSzPts val="2400"/>
              <a:buFont typeface="Helvetica Neue"/>
              <a:buChar char=""/>
            </a:pPr>
            <a:r>
              <a:rPr lang="en-US" sz="1687"/>
              <a:t>Django</a:t>
            </a:r>
            <a:endParaRPr/>
          </a:p>
        </p:txBody>
      </p:sp>
      <p:cxnSp>
        <p:nvCxnSpPr>
          <p:cNvPr id="214" name="Google Shape;214;p21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Find Python around you</a:t>
            </a:r>
            <a:endParaRPr/>
          </a:p>
        </p:txBody>
      </p:sp>
      <p:pic>
        <p:nvPicPr>
          <p:cNvPr id="218" name="Google Shape;218;p21" descr="googleappengine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047" y="3811860"/>
            <a:ext cx="2012843" cy="218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1891" y="4246067"/>
            <a:ext cx="2587018" cy="1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800"/>
            </a:pPr>
            <a:r>
              <a:rPr lang="en-US" sz="1969"/>
              <a:t>Python is used everywhere!</a:t>
            </a:r>
            <a:endParaRPr/>
          </a:p>
          <a:p>
            <a:pPr marL="776855" lvl="2" indent="-71435">
              <a:buSzPts val="2600"/>
              <a:buNone/>
            </a:pPr>
            <a:endParaRPr/>
          </a:p>
          <a:p>
            <a:pPr marL="464327" lvl="1" indent="-187517">
              <a:buSzPts val="2400"/>
              <a:buFont typeface="Helvetica Neue"/>
              <a:buChar char=""/>
            </a:pPr>
            <a:r>
              <a:rPr lang="en-US" sz="1687" b="1">
                <a:solidFill>
                  <a:srgbClr val="3B419C"/>
                </a:solidFill>
              </a:rPr>
              <a:t>Video games:</a:t>
            </a:r>
            <a:endParaRPr/>
          </a:p>
          <a:p>
            <a:pPr marL="776855" lvl="2" indent="-187517">
              <a:buSzPts val="2400"/>
              <a:buFont typeface="Helvetica Neue"/>
              <a:buChar char=""/>
            </a:pPr>
            <a:r>
              <a:rPr lang="en-US" sz="1687"/>
              <a:t>Civilization IV</a:t>
            </a:r>
            <a:endParaRPr/>
          </a:p>
          <a:p>
            <a:pPr marL="776855" lvl="2" indent="-187517">
              <a:buSzPts val="2400"/>
              <a:buFont typeface="Helvetica Neue"/>
              <a:buChar char=""/>
            </a:pPr>
            <a:r>
              <a:rPr lang="en-US" sz="1687"/>
              <a:t>Battlefield 2</a:t>
            </a:r>
            <a:endParaRPr/>
          </a:p>
        </p:txBody>
      </p:sp>
      <p:cxnSp>
        <p:nvCxnSpPr>
          <p:cNvPr id="225" name="Google Shape;225;p22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Find Python around you</a:t>
            </a:r>
            <a:endParaRPr/>
          </a:p>
        </p:txBody>
      </p:sp>
      <p:pic>
        <p:nvPicPr>
          <p:cNvPr id="229" name="Google Shape;229;p22" descr="Civilization-IV-Warlor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844" y="3750469"/>
            <a:ext cx="3214688" cy="241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 descr="battlefield-2-a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9157" y="3750469"/>
            <a:ext cx="3524994" cy="230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94707d85_0_0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800"/>
            </a:pPr>
            <a:r>
              <a:rPr lang="en-US" sz="1969"/>
              <a:t>Python is used everywhere!</a:t>
            </a:r>
            <a:endParaRPr/>
          </a:p>
          <a:p>
            <a:pPr marL="776855" lvl="2" indent="-71435">
              <a:buSzPts val="2600"/>
              <a:buNone/>
            </a:pPr>
            <a:endParaRPr/>
          </a:p>
          <a:p>
            <a:pPr marL="464327" lvl="1" indent="-187517">
              <a:buSzPts val="2400"/>
              <a:buFont typeface="Helvetica Neue"/>
              <a:buChar char=""/>
            </a:pPr>
            <a:r>
              <a:rPr lang="en-US" sz="1687" b="1">
                <a:solidFill>
                  <a:srgbClr val="3B419C"/>
                </a:solidFill>
              </a:rPr>
              <a:t>Machine Learning:</a:t>
            </a:r>
            <a:endParaRPr/>
          </a:p>
          <a:p>
            <a:pPr marL="776855" lvl="2" indent="-187517">
              <a:buSzPts val="2400"/>
              <a:buFont typeface="Helvetica Neue"/>
              <a:buChar char=""/>
            </a:pPr>
            <a:r>
              <a:rPr lang="en-US" sz="1687"/>
              <a:t>Pytorch</a:t>
            </a:r>
            <a:endParaRPr/>
          </a:p>
          <a:p>
            <a:pPr marL="776855" lvl="2" indent="-187517">
              <a:buSzPts val="2400"/>
              <a:buFont typeface="Helvetica Neue"/>
              <a:buChar char=""/>
            </a:pPr>
            <a:r>
              <a:rPr lang="en-US" sz="1687"/>
              <a:t>Tensorflow</a:t>
            </a:r>
            <a:endParaRPr sz="1687"/>
          </a:p>
          <a:p>
            <a:pPr marL="0" indent="0">
              <a:buNone/>
            </a:pPr>
            <a:endParaRPr sz="1687"/>
          </a:p>
        </p:txBody>
      </p:sp>
      <p:cxnSp>
        <p:nvCxnSpPr>
          <p:cNvPr id="236" name="Google Shape;236;ge494707d85_0_0"/>
          <p:cNvCxnSpPr/>
          <p:nvPr/>
        </p:nvCxnSpPr>
        <p:spPr>
          <a:xfrm>
            <a:off x="455414" y="1384101"/>
            <a:ext cx="8233102" cy="1055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39" name="Google Shape;239;ge494707d85_0_0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258" cy="12143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800"/>
            </a:pPr>
            <a:r>
              <a:rPr lang="en-US" sz="3375"/>
              <a:t>Find Python around you</a:t>
            </a:r>
            <a:endParaRPr/>
          </a:p>
        </p:txBody>
      </p:sp>
      <p:pic>
        <p:nvPicPr>
          <p:cNvPr id="240" name="Google Shape;240;ge494707d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18" y="3312984"/>
            <a:ext cx="2709792" cy="270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e494707d8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445" y="3559386"/>
            <a:ext cx="2073551" cy="221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e494707d8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764" y="1554891"/>
            <a:ext cx="3943230" cy="197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body" idx="1"/>
          </p:nvPr>
        </p:nvSpPr>
        <p:spPr>
          <a:xfrm>
            <a:off x="401836" y="1587358"/>
            <a:ext cx="8340258" cy="46600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Autofit/>
          </a:bodyPr>
          <a:lstStyle/>
          <a:p>
            <a:pPr marL="187517" indent="-187517">
              <a:buSzPts val="2600"/>
            </a:pPr>
            <a:r>
              <a:rPr lang="en-US" b="1" dirty="0"/>
              <a:t>Python Official Website: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http://www.python.org</a:t>
            </a:r>
            <a:endParaRPr dirty="0"/>
          </a:p>
          <a:p>
            <a:pPr marL="464327" lvl="1" indent="-71435">
              <a:buSzPts val="2600"/>
              <a:buNone/>
            </a:pPr>
            <a:endParaRPr u="sng" dirty="0">
              <a:solidFill>
                <a:schemeClr val="hlink"/>
              </a:solidFill>
              <a:hlinkClick r:id="rId3"/>
            </a:endParaRPr>
          </a:p>
          <a:p>
            <a:pPr marL="187517" indent="-187517">
              <a:buSzPts val="2600"/>
            </a:pPr>
            <a:r>
              <a:rPr lang="en-US" sz="1828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Lots of “packages” that add capabilities to the basic language</a:t>
            </a:r>
            <a:br>
              <a:rPr lang="en-US" sz="1828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28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“tools” that make writing, running, and debugging easier</a:t>
            </a:r>
            <a:endParaRPr dirty="0"/>
          </a:p>
          <a:p>
            <a:pPr marL="464327" lvl="1" indent="-71435">
              <a:buSzPts val="2600"/>
              <a:buNone/>
            </a:pPr>
            <a:endParaRPr dirty="0"/>
          </a:p>
          <a:p>
            <a:pPr marL="187517" indent="-187517">
              <a:buSzPts val="2600"/>
            </a:pPr>
            <a:r>
              <a:rPr lang="en-US" sz="1828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and commercial “distributions” that bundle core Python with useful packages and tools and simplify installation, e.g.</a:t>
            </a:r>
            <a:endParaRPr dirty="0"/>
          </a:p>
          <a:p>
            <a:pPr marL="464327" lvl="1" indent="-187517">
              <a:buSzPts val="2600"/>
            </a:pPr>
            <a:r>
              <a:rPr lang="en-US" b="1" dirty="0"/>
              <a:t>Anaconda: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https://store.continuum.io/cshop/anaconda/</a:t>
            </a:r>
            <a:endParaRPr dirty="0"/>
          </a:p>
          <a:p>
            <a:pPr marL="464327" lvl="1" indent="-187517">
              <a:buSzPts val="2600"/>
            </a:pPr>
            <a:r>
              <a:rPr lang="en-US" sz="1828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Enthought Canopy: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https://www.enthought.com/products/canopy/</a:t>
            </a:r>
            <a:endParaRPr dirty="0"/>
          </a:p>
          <a:p>
            <a:pPr marL="464327" lvl="1" indent="-71435">
              <a:buSzPts val="2600"/>
              <a:buNone/>
            </a:pPr>
            <a:endParaRPr u="sng" dirty="0">
              <a:solidFill>
                <a:schemeClr val="hlink"/>
              </a:solidFill>
              <a:hlinkClick r:id="rId5"/>
            </a:endParaRPr>
          </a:p>
          <a:p>
            <a:pPr marL="187517" indent="-187517">
              <a:buSzPts val="2600"/>
            </a:pPr>
            <a:r>
              <a:rPr lang="en-US" sz="1828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Browser-based Python (limited functionality)</a:t>
            </a:r>
            <a:endParaRPr dirty="0"/>
          </a:p>
          <a:p>
            <a:pPr marL="464327" lvl="1" indent="-187517">
              <a:buSzPts val="2600"/>
            </a:pPr>
            <a:r>
              <a:rPr lang="en-US" sz="1800" u="sng" dirty="0">
                <a:solidFill>
                  <a:schemeClr val="hlink"/>
                </a:solidFill>
                <a:hlinkClick r:id="rId6"/>
              </a:rPr>
              <a:t>http://www.tutorialspoint.com/ipython_terminal_online.php</a:t>
            </a:r>
            <a:endParaRPr sz="1800" dirty="0"/>
          </a:p>
          <a:p>
            <a:pPr marL="464327" lvl="1" indent="-187517">
              <a:buSzPts val="2600"/>
            </a:pPr>
            <a:r>
              <a:rPr lang="en-US" sz="1800" u="sng" dirty="0">
                <a:solidFill>
                  <a:schemeClr val="hlink"/>
                </a:solidFill>
                <a:hlinkClick r:id="rId7"/>
              </a:rPr>
              <a:t>http://www.tutorialspoint.com/execute_python_online.php</a:t>
            </a:r>
            <a:endParaRPr sz="1800" dirty="0"/>
          </a:p>
          <a:p>
            <a:pPr marL="464327" lvl="1" indent="-187517">
              <a:buSzPts val="2600"/>
            </a:pPr>
            <a:r>
              <a:rPr lang="en-US" sz="1800" u="sng" dirty="0">
                <a:solidFill>
                  <a:schemeClr val="hlink"/>
                </a:solidFill>
                <a:hlinkClick r:id="rId8"/>
              </a:rPr>
              <a:t>http://repl.it/languages/Python</a:t>
            </a:r>
            <a:endParaRPr sz="1800" dirty="0"/>
          </a:p>
          <a:p>
            <a:pPr marL="464327" lvl="1" indent="-187517">
              <a:buSzPts val="2600"/>
            </a:pPr>
            <a:r>
              <a:rPr lang="en-US" sz="1800" u="sng" dirty="0">
                <a:solidFill>
                  <a:schemeClr val="hlink"/>
                </a:solidFill>
                <a:hlinkClick r:id="rId9"/>
              </a:rPr>
              <a:t>http://pythonfiddle.com</a:t>
            </a:r>
            <a:endParaRPr sz="1800" dirty="0"/>
          </a:p>
        </p:txBody>
      </p:sp>
      <p:cxnSp>
        <p:nvCxnSpPr>
          <p:cNvPr id="248" name="Google Shape;248;p23"/>
          <p:cNvCxnSpPr/>
          <p:nvPr/>
        </p:nvCxnSpPr>
        <p:spPr>
          <a:xfrm>
            <a:off x="455414" y="1384101"/>
            <a:ext cx="8233172" cy="1117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401836" y="0"/>
            <a:ext cx="8340328" cy="12144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b" anchorCtr="0">
            <a:noAutofit/>
          </a:bodyPr>
          <a:lstStyle/>
          <a:p>
            <a:pPr>
              <a:buSzPts val="4200"/>
            </a:pPr>
            <a:r>
              <a:rPr lang="en-US" sz="2953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Getting 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2290</Words>
  <Application>Microsoft Macintosh PowerPoint</Application>
  <PresentationFormat>On-screen Show (4:3)</PresentationFormat>
  <Paragraphs>372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Helvetica</vt:lpstr>
      <vt:lpstr>Helvetica Neue</vt:lpstr>
      <vt:lpstr>Helvetica Neue Light</vt:lpstr>
      <vt:lpstr>Office Theme</vt:lpstr>
      <vt:lpstr>Introduction to Programming with Python – Basics</vt:lpstr>
      <vt:lpstr>Why do we choose Python?</vt:lpstr>
      <vt:lpstr>How simple is Python?</vt:lpstr>
      <vt:lpstr>Find Python around you</vt:lpstr>
      <vt:lpstr>Find Python around you</vt:lpstr>
      <vt:lpstr>Find Python around you</vt:lpstr>
      <vt:lpstr>Find Python around you</vt:lpstr>
      <vt:lpstr>Find Python around you</vt:lpstr>
      <vt:lpstr>Getting Python</vt:lpstr>
      <vt:lpstr>Free Python Learning Material on the Web</vt:lpstr>
      <vt:lpstr>Jupyter Notebooks and Google Collab</vt:lpstr>
      <vt:lpstr>Python Basics: Variables, Types &amp; Operators</vt:lpstr>
      <vt:lpstr>Python Operators</vt:lpstr>
      <vt:lpstr>Python Basic Operators</vt:lpstr>
      <vt:lpstr>Python Arithmetic Operators</vt:lpstr>
      <vt:lpstr>Python Arithmetic Assignment Operators</vt:lpstr>
      <vt:lpstr>Python Comparison Operators</vt:lpstr>
      <vt:lpstr>Python Logical Operators</vt:lpstr>
      <vt:lpstr>Python Data Types</vt:lpstr>
      <vt:lpstr>Python Types: Numbers</vt:lpstr>
      <vt:lpstr>Warm-up</vt:lpstr>
      <vt:lpstr>Python Types: Lists</vt:lpstr>
      <vt:lpstr>Python Types: Lists</vt:lpstr>
      <vt:lpstr>Python Types: Lists</vt:lpstr>
      <vt:lpstr>Python Types: Range</vt:lpstr>
      <vt:lpstr>Exercise # 1</vt:lpstr>
      <vt:lpstr>Python Types: Strings</vt:lpstr>
      <vt:lpstr>Python Types: Strings</vt:lpstr>
      <vt:lpstr>Python Types: Strings</vt:lpstr>
      <vt:lpstr>Exercise # 2</vt:lpstr>
      <vt:lpstr>What will we cover on Monday?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 – Basics</dc:title>
  <dc:creator>Swapnil Sayan Saha</dc:creator>
  <cp:lastModifiedBy>Swapnil Sayan Saha</cp:lastModifiedBy>
  <cp:revision>8</cp:revision>
  <dcterms:created xsi:type="dcterms:W3CDTF">2021-08-28T16:23:24Z</dcterms:created>
  <dcterms:modified xsi:type="dcterms:W3CDTF">2021-08-28T16:48:18Z</dcterms:modified>
</cp:coreProperties>
</file>