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sldIdLst>
    <p:sldId id="256" r:id="rId2"/>
    <p:sldId id="258" r:id="rId3"/>
    <p:sldId id="259" r:id="rId4"/>
    <p:sldId id="260" r:id="rId5"/>
    <p:sldId id="261" r:id="rId6"/>
    <p:sldId id="262" r:id="rId7"/>
    <p:sldId id="263" r:id="rId8"/>
    <p:sldId id="264" r:id="rId9"/>
    <p:sldId id="265" r:id="rId10"/>
    <p:sldId id="26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077"/>
    <p:restoredTop sz="95775"/>
  </p:normalViewPr>
  <p:slideViewPr>
    <p:cSldViewPr snapToGrid="0" snapToObjects="1">
      <p:cViewPr varScale="1">
        <p:scale>
          <a:sx n="106" d="100"/>
          <a:sy n="106" d="100"/>
        </p:scale>
        <p:origin x="18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92059-2F76-E94D-A737-BFDA61EA71A9}" type="datetimeFigureOut">
              <a:rPr lang="en-US" smtClean="0"/>
              <a:t>8/28/21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81A2A-23AB-3E49-B376-5F42CA1357BD}" type="slidenum">
              <a:rPr lang="en-US" smtClean="0"/>
              <a:t>‹#›</a:t>
            </a:fld>
            <a:endParaRPr lang="en-US"/>
          </a:p>
        </p:txBody>
      </p:sp>
    </p:spTree>
    <p:extLst>
      <p:ext uri="{BB962C8B-B14F-4D97-AF65-F5344CB8AC3E}">
        <p14:creationId xmlns:p14="http://schemas.microsoft.com/office/powerpoint/2010/main" val="1530607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 name="Google Shape;4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e4aeecefd7_8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3" name="Google Shape;483;ge4aeecefd7_8_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0638" marR="40638" lvl="0" indent="0" algn="l" rtl="0">
              <a:spcBef>
                <a:spcPts val="0"/>
              </a:spcBef>
              <a:spcAft>
                <a:spcPts val="0"/>
              </a:spcAft>
              <a:buNone/>
            </a:pPr>
            <a:r>
              <a:rPr lang="en-US" sz="1200">
                <a:latin typeface="Calibri"/>
                <a:ea typeface="Calibri"/>
                <a:cs typeface="Calibri"/>
                <a:sym typeface="Calibri"/>
              </a:rPr>
              <a:t>Show the concept of lists, and show an example.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6" name="Google Shape;496;p5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0639" marR="40639" lvl="0" indent="0" algn="l" rtl="0">
              <a:spcBef>
                <a:spcPts val="0"/>
              </a:spcBef>
              <a:spcAft>
                <a:spcPts val="0"/>
              </a:spcAft>
              <a:buNone/>
            </a:pPr>
            <a:r>
              <a:rPr lang="en-US" sz="1200" b="0" i="0" u="none" strike="noStrike" cap="none">
                <a:latin typeface="Calibri"/>
                <a:ea typeface="Calibri"/>
                <a:cs typeface="Calibri"/>
                <a:sym typeface="Calibri"/>
              </a:rPr>
              <a:t>Show the concept of lists, and show an example.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5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9" name="Google Shape;509;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5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9" name="Google Shape;529;p5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0639" marR="40639" lvl="0" indent="0" algn="l" rtl="0">
              <a:spcBef>
                <a:spcPts val="0"/>
              </a:spcBef>
              <a:spcAft>
                <a:spcPts val="0"/>
              </a:spcAft>
              <a:buNone/>
            </a:pPr>
            <a:r>
              <a:rPr lang="en-US" sz="1200">
                <a:latin typeface="Calibri"/>
                <a:ea typeface="Calibri"/>
                <a:cs typeface="Calibri"/>
                <a:sym typeface="Calibri"/>
              </a:rPr>
              <a:t>Decision making can be regarded as the mental processes resulting in the selection of a course of action among several alternative scenarios. Every decision making process produces a final choice. The output can be an action or an opinion of choice.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9" name="Google Shape;539;p5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0639" marR="40639" lvl="0" indent="0" algn="l" rtl="0">
              <a:spcBef>
                <a:spcPts val="0"/>
              </a:spcBef>
              <a:spcAft>
                <a:spcPts val="0"/>
              </a:spcAft>
              <a:buNone/>
            </a:pPr>
            <a:r>
              <a:rPr lang="en-US" sz="1200">
                <a:latin typeface="Calibri"/>
                <a:ea typeface="Calibri"/>
                <a:cs typeface="Calibri"/>
                <a:sym typeface="Calibri"/>
              </a:rPr>
              <a:t>Show the concept of if statement, and show an example.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9" name="Google Shape;549;p6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0639" marR="40639" lvl="0" indent="0" algn="l" rtl="0">
              <a:spcBef>
                <a:spcPts val="0"/>
              </a:spcBef>
              <a:spcAft>
                <a:spcPts val="0"/>
              </a:spcAft>
              <a:buNone/>
            </a:pPr>
            <a:r>
              <a:rPr lang="en-US" sz="1200">
                <a:latin typeface="Calibri"/>
                <a:ea typeface="Calibri"/>
                <a:cs typeface="Calibri"/>
                <a:sym typeface="Calibri"/>
              </a:rPr>
              <a:t>Show the concept of for statement, and show an example.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0" name="Google Shape;560;p6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0639" marR="40639" lvl="0" indent="0" algn="l" rtl="0">
              <a:spcBef>
                <a:spcPts val="0"/>
              </a:spcBef>
              <a:spcAft>
                <a:spcPts val="0"/>
              </a:spcAft>
              <a:buNone/>
            </a:pPr>
            <a:r>
              <a:rPr lang="en-US" sz="1200">
                <a:latin typeface="Calibri"/>
                <a:ea typeface="Calibri"/>
                <a:cs typeface="Calibri"/>
                <a:sym typeface="Calibri"/>
              </a:rPr>
              <a:t>Show the concept of for statement, and show an example.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6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0639" marR="40639" lvl="0" indent="0" algn="l" rtl="0">
              <a:spcBef>
                <a:spcPts val="0"/>
              </a:spcBef>
              <a:spcAft>
                <a:spcPts val="0"/>
              </a:spcAft>
              <a:buNone/>
            </a:pPr>
            <a:r>
              <a:rPr lang="en-US" sz="1200">
                <a:latin typeface="Calibri"/>
                <a:ea typeface="Calibri"/>
                <a:cs typeface="Calibri"/>
                <a:sym typeface="Calibri"/>
              </a:rPr>
              <a:t>Show the concept of for statement, and show an example.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1" name="Google Shape;581;p6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0639" marR="40639" lvl="0" indent="0" algn="l" rtl="0">
              <a:spcBef>
                <a:spcPts val="0"/>
              </a:spcBef>
              <a:spcAft>
                <a:spcPts val="0"/>
              </a:spcAft>
              <a:buNone/>
            </a:pPr>
            <a:r>
              <a:rPr lang="en-US" sz="1200">
                <a:latin typeface="Calibri"/>
                <a:ea typeface="Calibri"/>
                <a:cs typeface="Calibri"/>
                <a:sym typeface="Calibri"/>
              </a:rPr>
              <a:t>Show the concept of for statement, and show an example.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6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3" name="Google Shape;593;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6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6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e3e3e59433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1" name="Google Shape;621;ge3e3e59433_0_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0638" marR="40638" lvl="0" indent="0" algn="l" rtl="0">
              <a:spcBef>
                <a:spcPts val="0"/>
              </a:spcBef>
              <a:spcAft>
                <a:spcPts val="0"/>
              </a:spcAft>
              <a:buNone/>
            </a:pPr>
            <a:r>
              <a:rPr lang="en-US" sz="1200">
                <a:latin typeface="Calibri"/>
                <a:ea typeface="Calibri"/>
                <a:cs typeface="Calibri"/>
                <a:sym typeface="Calibri"/>
              </a:rPr>
              <a:t>Reusable: In computer science and software engineering, reusability is the likelihood a segment of source code that can be used again to add new functionalities with slight or no modification.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e3e3e59433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0" name="Google Shape;630;ge3e3e59433_0_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0638" marR="40638" lvl="0" indent="0" algn="l" rtl="0">
              <a:spcBef>
                <a:spcPts val="0"/>
              </a:spcBef>
              <a:spcAft>
                <a:spcPts val="0"/>
              </a:spcAft>
              <a:buNone/>
            </a:pPr>
            <a:r>
              <a:rPr lang="en-US" sz="1200">
                <a:latin typeface="Calibri"/>
                <a:ea typeface="Calibri"/>
                <a:cs typeface="Calibri"/>
                <a:sym typeface="Calibri"/>
              </a:rPr>
              <a:t>Show how to define a simple function in python. This function add 5 onto the number passed into the function.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e3e3e59433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2" name="Google Shape;642;ge3e3e59433_0_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0638" marR="40638" lvl="0" indent="0" algn="l" rtl="0">
              <a:spcBef>
                <a:spcPts val="0"/>
              </a:spcBef>
              <a:spcAft>
                <a:spcPts val="0"/>
              </a:spcAft>
              <a:buNone/>
            </a:pPr>
            <a:r>
              <a:rPr lang="en-US" sz="1200">
                <a:latin typeface="Calibri"/>
                <a:ea typeface="Calibri"/>
                <a:cs typeface="Calibri"/>
                <a:sym typeface="Calibri"/>
              </a:rPr>
              <a:t>Show how to use the function by example.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e3e3e59433_0_4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4" name="Google Shape;654;ge3e3e59433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6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3" name="Google Shape;663;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6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5" name="Google Shape;675;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6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6" name="Google Shape;686;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7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1" name="Google Shape;701;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e3e3e59433_0_6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1" name="Google Shape;711;ge3e3e59433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e49c8687ea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0" name="Google Shape;720;ge49c8687e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e49c8687ea_0_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0" name="Google Shape;730;ge49c8687ea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7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9" name="Google Shape;739;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2" name="Google Shape;752;p7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7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1" name="Google Shape;761;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e3e3e59433_0_7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0" name="Google Shape;770;ge3e3e59433_0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DB417A-147C-314B-B839-A01437580351}" type="datetimeFigureOut">
              <a:rPr lang="en-US" smtClean="0"/>
              <a:t>8/28/21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EA2F5-DA11-1743-BEB1-58D0164D0102}" type="slidenum">
              <a:rPr lang="en-US" smtClean="0"/>
              <a:t>‹#›</a:t>
            </a:fld>
            <a:endParaRPr lang="en-US"/>
          </a:p>
        </p:txBody>
      </p:sp>
    </p:spTree>
    <p:extLst>
      <p:ext uri="{BB962C8B-B14F-4D97-AF65-F5344CB8AC3E}">
        <p14:creationId xmlns:p14="http://schemas.microsoft.com/office/powerpoint/2010/main" val="599268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B417A-147C-314B-B839-A01437580351}" type="datetimeFigureOut">
              <a:rPr lang="en-US" smtClean="0"/>
              <a:t>8/28/21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EA2F5-DA11-1743-BEB1-58D0164D0102}" type="slidenum">
              <a:rPr lang="en-US" smtClean="0"/>
              <a:t>‹#›</a:t>
            </a:fld>
            <a:endParaRPr lang="en-US"/>
          </a:p>
        </p:txBody>
      </p:sp>
    </p:spTree>
    <p:extLst>
      <p:ext uri="{BB962C8B-B14F-4D97-AF65-F5344CB8AC3E}">
        <p14:creationId xmlns:p14="http://schemas.microsoft.com/office/powerpoint/2010/main" val="4266698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B417A-147C-314B-B839-A01437580351}" type="datetimeFigureOut">
              <a:rPr lang="en-US" smtClean="0"/>
              <a:t>8/28/21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EA2F5-DA11-1743-BEB1-58D0164D0102}" type="slidenum">
              <a:rPr lang="en-US" smtClean="0"/>
              <a:t>‹#›</a:t>
            </a:fld>
            <a:endParaRPr lang="en-US"/>
          </a:p>
        </p:txBody>
      </p:sp>
    </p:spTree>
    <p:extLst>
      <p:ext uri="{BB962C8B-B14F-4D97-AF65-F5344CB8AC3E}">
        <p14:creationId xmlns:p14="http://schemas.microsoft.com/office/powerpoint/2010/main" val="521340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Bullets" type="tx">
  <p:cSld name="Title &amp; Bullets">
    <p:spTree>
      <p:nvGrpSpPr>
        <p:cNvPr id="1" name="Shape 21"/>
        <p:cNvGrpSpPr/>
        <p:nvPr/>
      </p:nvGrpSpPr>
      <p:grpSpPr>
        <a:xfrm>
          <a:off x="0" y="0"/>
          <a:ext cx="0" cy="0"/>
          <a:chOff x="0" y="0"/>
          <a:chExt cx="0" cy="0"/>
        </a:xfrm>
      </p:grpSpPr>
      <p:sp>
        <p:nvSpPr>
          <p:cNvPr id="22" name="Google Shape;22;p79"/>
          <p:cNvSpPr txBox="1">
            <a:spLocks noGrp="1"/>
          </p:cNvSpPr>
          <p:nvPr>
            <p:ph type="body" idx="1"/>
          </p:nvPr>
        </p:nvSpPr>
        <p:spPr>
          <a:xfrm>
            <a:off x="401836" y="1587358"/>
            <a:ext cx="8340258" cy="4660031"/>
          </a:xfrm>
          <a:prstGeom prst="rect">
            <a:avLst/>
          </a:prstGeom>
          <a:noFill/>
          <a:ln>
            <a:noFill/>
          </a:ln>
        </p:spPr>
        <p:txBody>
          <a:bodyPr spcFirstLastPara="1" wrap="square" lIns="50800" tIns="50800" rIns="50800" bIns="50800" anchor="t" anchorCtr="0">
            <a:noAutofit/>
          </a:bodyPr>
          <a:lstStyle>
            <a:lvl1pPr marL="321457" lvl="0" indent="-241093" algn="l">
              <a:lnSpc>
                <a:spcPct val="100000"/>
              </a:lnSpc>
              <a:spcBef>
                <a:spcPts val="0"/>
              </a:spcBef>
              <a:spcAft>
                <a:spcPts val="0"/>
              </a:spcAft>
              <a:buSzPts val="1800"/>
              <a:buChar char="•"/>
              <a:defRPr/>
            </a:lvl1pPr>
            <a:lvl2pPr marL="642915" lvl="1" indent="-241093" algn="l">
              <a:lnSpc>
                <a:spcPct val="100000"/>
              </a:lnSpc>
              <a:spcBef>
                <a:spcPts val="0"/>
              </a:spcBef>
              <a:spcAft>
                <a:spcPts val="0"/>
              </a:spcAft>
              <a:buSzPts val="1800"/>
              <a:buChar char="•"/>
              <a:defRPr/>
            </a:lvl2pPr>
            <a:lvl3pPr marL="964372" lvl="2" indent="-241093" algn="l">
              <a:lnSpc>
                <a:spcPct val="100000"/>
              </a:lnSpc>
              <a:spcBef>
                <a:spcPts val="0"/>
              </a:spcBef>
              <a:spcAft>
                <a:spcPts val="0"/>
              </a:spcAft>
              <a:buSzPts val="1800"/>
              <a:buChar char="•"/>
              <a:defRPr/>
            </a:lvl3pPr>
            <a:lvl4pPr marL="1285829" lvl="3" indent="-241093" algn="l">
              <a:lnSpc>
                <a:spcPct val="100000"/>
              </a:lnSpc>
              <a:spcBef>
                <a:spcPts val="0"/>
              </a:spcBef>
              <a:spcAft>
                <a:spcPts val="0"/>
              </a:spcAft>
              <a:buSzPts val="1800"/>
              <a:buChar char="•"/>
              <a:defRPr/>
            </a:lvl4pPr>
            <a:lvl5pPr marL="1607287" lvl="4" indent="-241093" algn="l">
              <a:lnSpc>
                <a:spcPct val="100000"/>
              </a:lnSpc>
              <a:spcBef>
                <a:spcPts val="0"/>
              </a:spcBef>
              <a:spcAft>
                <a:spcPts val="0"/>
              </a:spcAft>
              <a:buSzPts val="1800"/>
              <a:buChar char="•"/>
              <a:defRPr/>
            </a:lvl5pPr>
            <a:lvl6pPr marL="1928744" lvl="5" indent="-241093" algn="l">
              <a:lnSpc>
                <a:spcPct val="100000"/>
              </a:lnSpc>
              <a:spcBef>
                <a:spcPts val="0"/>
              </a:spcBef>
              <a:spcAft>
                <a:spcPts val="0"/>
              </a:spcAft>
              <a:buSzPts val="1800"/>
              <a:buChar char="•"/>
              <a:defRPr/>
            </a:lvl6pPr>
            <a:lvl7pPr marL="2250201" lvl="6" indent="-241093" algn="l">
              <a:lnSpc>
                <a:spcPct val="100000"/>
              </a:lnSpc>
              <a:spcBef>
                <a:spcPts val="0"/>
              </a:spcBef>
              <a:spcAft>
                <a:spcPts val="0"/>
              </a:spcAft>
              <a:buSzPts val="1800"/>
              <a:buChar char="•"/>
              <a:defRPr/>
            </a:lvl7pPr>
            <a:lvl8pPr marL="2571659" lvl="7" indent="-241093" algn="l">
              <a:lnSpc>
                <a:spcPct val="100000"/>
              </a:lnSpc>
              <a:spcBef>
                <a:spcPts val="0"/>
              </a:spcBef>
              <a:spcAft>
                <a:spcPts val="0"/>
              </a:spcAft>
              <a:buSzPts val="1800"/>
              <a:buChar char="•"/>
              <a:defRPr/>
            </a:lvl8pPr>
            <a:lvl9pPr marL="2893116" lvl="8" indent="-241093" algn="l">
              <a:lnSpc>
                <a:spcPct val="100000"/>
              </a:lnSpc>
              <a:spcBef>
                <a:spcPts val="0"/>
              </a:spcBef>
              <a:spcAft>
                <a:spcPts val="0"/>
              </a:spcAft>
              <a:buSzPts val="1800"/>
              <a:buChar char="•"/>
              <a:defRPr/>
            </a:lvl9pPr>
          </a:lstStyle>
          <a:p>
            <a:endParaRPr/>
          </a:p>
        </p:txBody>
      </p:sp>
      <p:sp>
        <p:nvSpPr>
          <p:cNvPr id="23" name="Google Shape;23;p79"/>
          <p:cNvSpPr txBox="1">
            <a:spLocks noGrp="1"/>
          </p:cNvSpPr>
          <p:nvPr>
            <p:ph type="title"/>
          </p:nvPr>
        </p:nvSpPr>
        <p:spPr>
          <a:xfrm>
            <a:off x="401836" y="0"/>
            <a:ext cx="8340328" cy="1214438"/>
          </a:xfrm>
          <a:prstGeom prst="rect">
            <a:avLst/>
          </a:prstGeom>
          <a:noFill/>
          <a:ln>
            <a:noFill/>
          </a:ln>
        </p:spPr>
        <p:txBody>
          <a:bodyPr spcFirstLastPara="1" wrap="square" lIns="50800" tIns="50800" rIns="50800" bIns="508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Tree>
    <p:extLst>
      <p:ext uri="{BB962C8B-B14F-4D97-AF65-F5344CB8AC3E}">
        <p14:creationId xmlns:p14="http://schemas.microsoft.com/office/powerpoint/2010/main" val="10934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B417A-147C-314B-B839-A01437580351}" type="datetimeFigureOut">
              <a:rPr lang="en-US" smtClean="0"/>
              <a:t>8/28/21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EA2F5-DA11-1743-BEB1-58D0164D0102}" type="slidenum">
              <a:rPr lang="en-US" smtClean="0"/>
              <a:t>‹#›</a:t>
            </a:fld>
            <a:endParaRPr lang="en-US"/>
          </a:p>
        </p:txBody>
      </p:sp>
    </p:spTree>
    <p:extLst>
      <p:ext uri="{BB962C8B-B14F-4D97-AF65-F5344CB8AC3E}">
        <p14:creationId xmlns:p14="http://schemas.microsoft.com/office/powerpoint/2010/main" val="416316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DB417A-147C-314B-B839-A01437580351}" type="datetimeFigureOut">
              <a:rPr lang="en-US" smtClean="0"/>
              <a:t>8/28/21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EA2F5-DA11-1743-BEB1-58D0164D0102}" type="slidenum">
              <a:rPr lang="en-US" smtClean="0"/>
              <a:t>‹#›</a:t>
            </a:fld>
            <a:endParaRPr lang="en-US"/>
          </a:p>
        </p:txBody>
      </p:sp>
    </p:spTree>
    <p:extLst>
      <p:ext uri="{BB962C8B-B14F-4D97-AF65-F5344CB8AC3E}">
        <p14:creationId xmlns:p14="http://schemas.microsoft.com/office/powerpoint/2010/main" val="3501553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DB417A-147C-314B-B839-A01437580351}" type="datetimeFigureOut">
              <a:rPr lang="en-US" smtClean="0"/>
              <a:t>8/28/21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2EA2F5-DA11-1743-BEB1-58D0164D0102}" type="slidenum">
              <a:rPr lang="en-US" smtClean="0"/>
              <a:t>‹#›</a:t>
            </a:fld>
            <a:endParaRPr lang="en-US"/>
          </a:p>
        </p:txBody>
      </p:sp>
    </p:spTree>
    <p:extLst>
      <p:ext uri="{BB962C8B-B14F-4D97-AF65-F5344CB8AC3E}">
        <p14:creationId xmlns:p14="http://schemas.microsoft.com/office/powerpoint/2010/main" val="12625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DB417A-147C-314B-B839-A01437580351}" type="datetimeFigureOut">
              <a:rPr lang="en-US" smtClean="0"/>
              <a:t>8/28/21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2EA2F5-DA11-1743-BEB1-58D0164D0102}" type="slidenum">
              <a:rPr lang="en-US" smtClean="0"/>
              <a:t>‹#›</a:t>
            </a:fld>
            <a:endParaRPr lang="en-US"/>
          </a:p>
        </p:txBody>
      </p:sp>
    </p:spTree>
    <p:extLst>
      <p:ext uri="{BB962C8B-B14F-4D97-AF65-F5344CB8AC3E}">
        <p14:creationId xmlns:p14="http://schemas.microsoft.com/office/powerpoint/2010/main" val="86599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DB417A-147C-314B-B839-A01437580351}" type="datetimeFigureOut">
              <a:rPr lang="en-US" smtClean="0"/>
              <a:t>8/28/21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2EA2F5-DA11-1743-BEB1-58D0164D0102}" type="slidenum">
              <a:rPr lang="en-US" smtClean="0"/>
              <a:t>‹#›</a:t>
            </a:fld>
            <a:endParaRPr lang="en-US"/>
          </a:p>
        </p:txBody>
      </p:sp>
    </p:spTree>
    <p:extLst>
      <p:ext uri="{BB962C8B-B14F-4D97-AF65-F5344CB8AC3E}">
        <p14:creationId xmlns:p14="http://schemas.microsoft.com/office/powerpoint/2010/main" val="4280431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B417A-147C-314B-B839-A01437580351}" type="datetimeFigureOut">
              <a:rPr lang="en-US" smtClean="0"/>
              <a:t>8/28/21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2EA2F5-DA11-1743-BEB1-58D0164D0102}" type="slidenum">
              <a:rPr lang="en-US" smtClean="0"/>
              <a:t>‹#›</a:t>
            </a:fld>
            <a:endParaRPr lang="en-US"/>
          </a:p>
        </p:txBody>
      </p:sp>
    </p:spTree>
    <p:extLst>
      <p:ext uri="{BB962C8B-B14F-4D97-AF65-F5344CB8AC3E}">
        <p14:creationId xmlns:p14="http://schemas.microsoft.com/office/powerpoint/2010/main" val="25190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DB417A-147C-314B-B839-A01437580351}" type="datetimeFigureOut">
              <a:rPr lang="en-US" smtClean="0"/>
              <a:t>8/28/21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2EA2F5-DA11-1743-BEB1-58D0164D0102}" type="slidenum">
              <a:rPr lang="en-US" smtClean="0"/>
              <a:t>‹#›</a:t>
            </a:fld>
            <a:endParaRPr lang="en-US"/>
          </a:p>
        </p:txBody>
      </p:sp>
    </p:spTree>
    <p:extLst>
      <p:ext uri="{BB962C8B-B14F-4D97-AF65-F5344CB8AC3E}">
        <p14:creationId xmlns:p14="http://schemas.microsoft.com/office/powerpoint/2010/main" val="282141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DB417A-147C-314B-B839-A01437580351}" type="datetimeFigureOut">
              <a:rPr lang="en-US" smtClean="0"/>
              <a:t>8/28/21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2EA2F5-DA11-1743-BEB1-58D0164D0102}" type="slidenum">
              <a:rPr lang="en-US" smtClean="0"/>
              <a:t>‹#›</a:t>
            </a:fld>
            <a:endParaRPr lang="en-US"/>
          </a:p>
        </p:txBody>
      </p:sp>
    </p:spTree>
    <p:extLst>
      <p:ext uri="{BB962C8B-B14F-4D97-AF65-F5344CB8AC3E}">
        <p14:creationId xmlns:p14="http://schemas.microsoft.com/office/powerpoint/2010/main" val="331001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B417A-147C-314B-B839-A01437580351}" type="datetimeFigureOut">
              <a:rPr lang="en-US" smtClean="0"/>
              <a:t>8/28/21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EA2F5-DA11-1743-BEB1-58D0164D0102}" type="slidenum">
              <a:rPr lang="en-US" smtClean="0"/>
              <a:t>‹#›</a:t>
            </a:fld>
            <a:endParaRPr lang="en-US"/>
          </a:p>
        </p:txBody>
      </p:sp>
    </p:spTree>
    <p:extLst>
      <p:ext uri="{BB962C8B-B14F-4D97-AF65-F5344CB8AC3E}">
        <p14:creationId xmlns:p14="http://schemas.microsoft.com/office/powerpoint/2010/main" val="3156106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hyperlink" Target="https://www.programiz.com/python-programming/methods/dictionary"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hyperlink" Target="http://www.tutorialspoint.com/" TargetMode="Externa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hyperlink" Target="http://www.tutorialspoint.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hyperlink" Target="http://www.tutorialspoint.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www.tutorialspoint.com/"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hyperlink" Target="http://www.tutorialspoint.com/" TargetMode="Externa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www.tutorialspoint.com/"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python.org/3/library/math.html"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hyperlink" Target="https://docs.python.org/3/library/stdtypes.html#string-methods"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hawnbiddle.com/js101/slides/class1.html#/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hawnbiddle.com/js101/slides/class1.html#/1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1E43-E208-F646-832E-9E201B8ADC5C}"/>
              </a:ext>
            </a:extLst>
          </p:cNvPr>
          <p:cNvSpPr>
            <a:spLocks noGrp="1"/>
          </p:cNvSpPr>
          <p:nvPr>
            <p:ph type="ctrTitle"/>
          </p:nvPr>
        </p:nvSpPr>
        <p:spPr/>
        <p:txBody>
          <a:bodyPr>
            <a:normAutofit/>
          </a:bodyPr>
          <a:lstStyle/>
          <a:p>
            <a:r>
              <a:rPr lang="en-US" sz="4400" dirty="0">
                <a:solidFill>
                  <a:srgbClr val="000000"/>
                </a:solidFill>
                <a:latin typeface="Helvetica Neue Light"/>
                <a:ea typeface="Helvetica Neue Light"/>
                <a:cs typeface="Helvetica Neue Light"/>
                <a:sym typeface="Helvetica Neue Light"/>
              </a:rPr>
              <a:t>Introduction to Programming with Python – Basics</a:t>
            </a:r>
            <a:endParaRPr lang="en-US" sz="4400" dirty="0"/>
          </a:p>
        </p:txBody>
      </p:sp>
      <p:sp>
        <p:nvSpPr>
          <p:cNvPr id="3" name="Subtitle 2">
            <a:extLst>
              <a:ext uri="{FF2B5EF4-FFF2-40B4-BE49-F238E27FC236}">
                <a16:creationId xmlns:a16="http://schemas.microsoft.com/office/drawing/2014/main" id="{F5782F56-DB69-8B43-84BA-4B81CDC0F13F}"/>
              </a:ext>
            </a:extLst>
          </p:cNvPr>
          <p:cNvSpPr>
            <a:spLocks noGrp="1"/>
          </p:cNvSpPr>
          <p:nvPr>
            <p:ph type="subTitle" idx="1"/>
          </p:nvPr>
        </p:nvSpPr>
        <p:spPr/>
        <p:txBody>
          <a:bodyPr>
            <a:normAutofit/>
          </a:bodyPr>
          <a:lstStyle/>
          <a:p>
            <a:pPr>
              <a:lnSpc>
                <a:spcPct val="100000"/>
              </a:lnSpc>
              <a:spcBef>
                <a:spcPts val="0"/>
              </a:spcBef>
              <a:buClr>
                <a:srgbClr val="000000"/>
              </a:buClr>
              <a:buSzPts val="2600"/>
            </a:pPr>
            <a:r>
              <a:rPr lang="en-US" sz="1800" dirty="0">
                <a:latin typeface="Helvetica" pitchFamily="2" charset="0"/>
              </a:rPr>
              <a:t>Swapnil </a:t>
            </a:r>
            <a:r>
              <a:rPr lang="en-US" sz="1800" dirty="0" err="1">
                <a:latin typeface="Helvetica" pitchFamily="2" charset="0"/>
              </a:rPr>
              <a:t>Sayan</a:t>
            </a:r>
            <a:r>
              <a:rPr lang="en-US" sz="1800" dirty="0">
                <a:latin typeface="Helvetica" pitchFamily="2" charset="0"/>
              </a:rPr>
              <a:t> </a:t>
            </a:r>
            <a:r>
              <a:rPr lang="en-US" sz="1800" dirty="0" err="1">
                <a:latin typeface="Helvetica" pitchFamily="2" charset="0"/>
              </a:rPr>
              <a:t>Saha</a:t>
            </a:r>
            <a:r>
              <a:rPr lang="en-US" sz="1800" dirty="0">
                <a:latin typeface="Helvetica" pitchFamily="2" charset="0"/>
              </a:rPr>
              <a:t> and </a:t>
            </a:r>
            <a:r>
              <a:rPr lang="en-US" sz="1800" dirty="0">
                <a:solidFill>
                  <a:schemeClr val="dk1"/>
                </a:solidFill>
                <a:latin typeface="Helvetica" pitchFamily="2" charset="0"/>
              </a:rPr>
              <a:t>Noor </a:t>
            </a:r>
            <a:r>
              <a:rPr lang="en-US" sz="1800" dirty="0" err="1">
                <a:solidFill>
                  <a:schemeClr val="dk1"/>
                </a:solidFill>
                <a:latin typeface="Helvetica" pitchFamily="2" charset="0"/>
              </a:rPr>
              <a:t>Nakhaei</a:t>
            </a:r>
            <a:endParaRPr lang="en-US" sz="1800" dirty="0">
              <a:solidFill>
                <a:srgbClr val="000000"/>
              </a:solidFill>
              <a:latin typeface="Helvetica" pitchFamily="2" charset="0"/>
              <a:ea typeface="Helvetica Neue"/>
              <a:cs typeface="Helvetica Neue"/>
              <a:sym typeface="Helvetica Neue"/>
            </a:endParaRPr>
          </a:p>
          <a:p>
            <a:pPr>
              <a:lnSpc>
                <a:spcPct val="100000"/>
              </a:lnSpc>
              <a:spcBef>
                <a:spcPts val="0"/>
              </a:spcBef>
              <a:buClr>
                <a:srgbClr val="000000"/>
              </a:buClr>
              <a:buSzPts val="2600"/>
            </a:pPr>
            <a:r>
              <a:rPr lang="en-US" sz="1800" dirty="0">
                <a:solidFill>
                  <a:srgbClr val="000000"/>
                </a:solidFill>
                <a:latin typeface="Helvetica" pitchFamily="2" charset="0"/>
                <a:ea typeface="Helvetica Neue"/>
                <a:cs typeface="Helvetica Neue"/>
                <a:sym typeface="Helvetica Neue"/>
              </a:rPr>
              <a:t>PhD Students, ECE and CS</a:t>
            </a:r>
          </a:p>
          <a:p>
            <a:pPr>
              <a:lnSpc>
                <a:spcPct val="100000"/>
              </a:lnSpc>
              <a:spcBef>
                <a:spcPts val="0"/>
              </a:spcBef>
              <a:buClr>
                <a:srgbClr val="000000"/>
              </a:buClr>
              <a:buSzPts val="2600"/>
            </a:pPr>
            <a:r>
              <a:rPr lang="en-US" sz="1800" dirty="0" err="1">
                <a:latin typeface="Helvetica" pitchFamily="2" charset="0"/>
              </a:rPr>
              <a:t>swapnilsayan</a:t>
            </a:r>
            <a:r>
              <a:rPr lang="en-US" sz="1800" dirty="0" err="1">
                <a:latin typeface="Helvetica" pitchFamily="2" charset="0"/>
                <a:ea typeface="Helvetica Neue"/>
                <a:cs typeface="Helvetica Neue"/>
                <a:sym typeface="Helvetica Neue"/>
              </a:rPr>
              <a:t>@g.ucla.edu</a:t>
            </a:r>
            <a:r>
              <a:rPr lang="en-US" sz="1800" dirty="0">
                <a:solidFill>
                  <a:srgbClr val="000000"/>
                </a:solidFill>
                <a:latin typeface="Helvetica" pitchFamily="2" charset="0"/>
                <a:ea typeface="Helvetica Neue"/>
                <a:cs typeface="Helvetica Neue"/>
                <a:sym typeface="Helvetica Neue"/>
              </a:rPr>
              <a:t>,</a:t>
            </a:r>
            <a:endParaRPr lang="en-US" sz="1800" dirty="0">
              <a:latin typeface="Helvetica" pitchFamily="2" charset="0"/>
            </a:endParaRPr>
          </a:p>
          <a:p>
            <a:pPr>
              <a:lnSpc>
                <a:spcPct val="100000"/>
              </a:lnSpc>
              <a:spcBef>
                <a:spcPts val="0"/>
              </a:spcBef>
              <a:buClr>
                <a:srgbClr val="000000"/>
              </a:buClr>
              <a:buSzPts val="2600"/>
            </a:pPr>
            <a:r>
              <a:rPr lang="en-US" sz="1800" dirty="0" err="1">
                <a:latin typeface="Helvetica" pitchFamily="2" charset="0"/>
              </a:rPr>
              <a:t>noornk@ucla.edu</a:t>
            </a:r>
            <a:endParaRPr lang="en-US" sz="1800" dirty="0">
              <a:latin typeface="Helvetica" pitchFamily="2" charset="0"/>
            </a:endParaRPr>
          </a:p>
          <a:p>
            <a:endParaRPr lang="en-US" sz="1800" dirty="0">
              <a:latin typeface="Helvetica" pitchFamily="2" charset="0"/>
            </a:endParaRPr>
          </a:p>
        </p:txBody>
      </p:sp>
      <p:cxnSp>
        <p:nvCxnSpPr>
          <p:cNvPr id="5" name="Straight Connector 4">
            <a:extLst>
              <a:ext uri="{FF2B5EF4-FFF2-40B4-BE49-F238E27FC236}">
                <a16:creationId xmlns:a16="http://schemas.microsoft.com/office/drawing/2014/main" id="{6F8F58A5-5B0D-844C-A8FF-29B5F9FF6779}"/>
              </a:ext>
            </a:extLst>
          </p:cNvPr>
          <p:cNvCxnSpPr/>
          <p:nvPr/>
        </p:nvCxnSpPr>
        <p:spPr>
          <a:xfrm>
            <a:off x="678280" y="3529264"/>
            <a:ext cx="778744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319D9AA-A711-9B41-8DEE-008ACEA9A1F5}"/>
              </a:ext>
            </a:extLst>
          </p:cNvPr>
          <p:cNvSpPr/>
          <p:nvPr/>
        </p:nvSpPr>
        <p:spPr>
          <a:xfrm>
            <a:off x="37598" y="5330573"/>
            <a:ext cx="9068804" cy="1107996"/>
          </a:xfrm>
          <a:prstGeom prst="rect">
            <a:avLst/>
          </a:prstGeom>
        </p:spPr>
        <p:txBody>
          <a:bodyPr wrap="square">
            <a:spAutoFit/>
          </a:bodyPr>
          <a:lstStyle/>
          <a:p>
            <a:pPr lvl="0" algn="ctr">
              <a:buClr>
                <a:srgbClr val="000000"/>
              </a:buClr>
              <a:buSzPts val="2600"/>
            </a:pPr>
            <a:br>
              <a:rPr lang="en-US" i="1" dirty="0">
                <a:solidFill>
                  <a:srgbClr val="000000"/>
                </a:solidFill>
                <a:latin typeface="Helvetica" pitchFamily="2" charset="0"/>
                <a:ea typeface="Helvetica Neue"/>
                <a:cs typeface="Helvetica Neue"/>
                <a:sym typeface="Helvetica Neue"/>
              </a:rPr>
            </a:br>
            <a:r>
              <a:rPr lang="en-US" sz="1200" i="1" dirty="0">
                <a:latin typeface="Helvetica" pitchFamily="2" charset="0"/>
              </a:rPr>
              <a:t>Note: modified from original LACC slides by Dr. Lucas </a:t>
            </a:r>
            <a:r>
              <a:rPr lang="en-US" sz="1200" i="1" dirty="0" err="1">
                <a:latin typeface="Helvetica" pitchFamily="2" charset="0"/>
              </a:rPr>
              <a:t>Wanner</a:t>
            </a:r>
            <a:r>
              <a:rPr lang="en-US" sz="1200" i="1" dirty="0">
                <a:latin typeface="Helvetica" pitchFamily="2" charset="0"/>
              </a:rPr>
              <a:t>, Prof. Mani Srivastava, Dr. Mark </a:t>
            </a:r>
            <a:r>
              <a:rPr lang="en-US" sz="1200" i="1" dirty="0" err="1">
                <a:latin typeface="Helvetica" pitchFamily="2" charset="0"/>
              </a:rPr>
              <a:t>Gottscho</a:t>
            </a:r>
            <a:r>
              <a:rPr lang="en-US" sz="1200" i="1" dirty="0">
                <a:latin typeface="Helvetica" pitchFamily="2" charset="0"/>
              </a:rPr>
              <a:t>, Dr. </a:t>
            </a:r>
            <a:r>
              <a:rPr lang="en-US" sz="1200" i="1" dirty="0" err="1">
                <a:latin typeface="Helvetica" pitchFamily="2" charset="0"/>
              </a:rPr>
              <a:t>Bharathan</a:t>
            </a:r>
            <a:r>
              <a:rPr lang="en-US" sz="1200" i="1" dirty="0">
                <a:latin typeface="Helvetica" pitchFamily="2" charset="0"/>
              </a:rPr>
              <a:t> Balaji, Wojciech </a:t>
            </a:r>
            <a:r>
              <a:rPr lang="en-US" sz="1200" i="1" dirty="0" err="1">
                <a:latin typeface="Helvetica" pitchFamily="2" charset="0"/>
              </a:rPr>
              <a:t>Romaszkan</a:t>
            </a:r>
            <a:r>
              <a:rPr lang="en-US" sz="1200" i="1" dirty="0">
                <a:latin typeface="Helvetica" pitchFamily="2" charset="0"/>
              </a:rPr>
              <a:t>, Aishwarya </a:t>
            </a:r>
            <a:r>
              <a:rPr lang="en-US" sz="1200" i="1" dirty="0" err="1">
                <a:latin typeface="Helvetica" pitchFamily="2" charset="0"/>
              </a:rPr>
              <a:t>Sivaraman</a:t>
            </a:r>
            <a:r>
              <a:rPr lang="en-US" sz="1200" i="1" dirty="0">
                <a:latin typeface="Helvetica" pitchFamily="2" charset="0"/>
              </a:rPr>
              <a:t>, Lev </a:t>
            </a:r>
            <a:r>
              <a:rPr lang="en-US" sz="1200" i="1" dirty="0" err="1">
                <a:latin typeface="Helvetica" pitchFamily="2" charset="0"/>
              </a:rPr>
              <a:t>Tauz</a:t>
            </a:r>
            <a:r>
              <a:rPr lang="en-US" sz="1200" i="1" dirty="0">
                <a:latin typeface="Helvetica" pitchFamily="2" charset="0"/>
              </a:rPr>
              <a:t>, Ankur </a:t>
            </a:r>
            <a:r>
              <a:rPr lang="en-US" sz="1200" i="1" dirty="0" err="1">
                <a:latin typeface="Helvetica" pitchFamily="2" charset="0"/>
              </a:rPr>
              <a:t>Sarker</a:t>
            </a:r>
            <a:r>
              <a:rPr lang="en-US" sz="1200" i="1" dirty="0">
                <a:latin typeface="Helvetica" pitchFamily="2" charset="0"/>
              </a:rPr>
              <a:t>, Sandeep Singh </a:t>
            </a:r>
            <a:r>
              <a:rPr lang="en-US" sz="1200" i="1" dirty="0" err="1">
                <a:latin typeface="Helvetica" pitchFamily="2" charset="0"/>
              </a:rPr>
              <a:t>Sandha</a:t>
            </a:r>
            <a:r>
              <a:rPr lang="en-US" sz="1200" i="1" dirty="0">
                <a:latin typeface="Helvetica" pitchFamily="2" charset="0"/>
              </a:rPr>
              <a:t> and </a:t>
            </a:r>
            <a:r>
              <a:rPr lang="en-US" sz="1200" i="1" dirty="0" err="1">
                <a:latin typeface="Helvetica" pitchFamily="2" charset="0"/>
              </a:rPr>
              <a:t>Shuyang</a:t>
            </a:r>
            <a:r>
              <a:rPr lang="en-US" sz="1200" i="1" dirty="0">
                <a:latin typeface="Helvetica" pitchFamily="2" charset="0"/>
              </a:rPr>
              <a:t> Liu</a:t>
            </a:r>
          </a:p>
          <a:p>
            <a:pPr lvl="0" algn="ctr">
              <a:buClr>
                <a:srgbClr val="000000"/>
              </a:buClr>
              <a:buSzPts val="2600"/>
            </a:pPr>
            <a:endParaRPr lang="en-US" sz="1200" i="1" dirty="0">
              <a:solidFill>
                <a:srgbClr val="000000"/>
              </a:solidFill>
              <a:latin typeface="Helvetica" pitchFamily="2" charset="0"/>
              <a:ea typeface="Helvetica Neue"/>
              <a:cs typeface="Helvetica Neue"/>
              <a:sym typeface="Helvetica Neue"/>
            </a:endParaRPr>
          </a:p>
          <a:p>
            <a:pPr lvl="0" algn="ctr">
              <a:buClr>
                <a:srgbClr val="000000"/>
              </a:buClr>
              <a:buSzPts val="2600"/>
            </a:pPr>
            <a:r>
              <a:rPr lang="en-US" sz="1200" i="1" dirty="0">
                <a:latin typeface="Helvetica" pitchFamily="2" charset="0"/>
              </a:rPr>
              <a:t>Slides taken from UCLA-LACC Intro module</a:t>
            </a:r>
            <a:endParaRPr lang="en-US" sz="1200" i="1" dirty="0">
              <a:solidFill>
                <a:srgbClr val="000000"/>
              </a:solidFill>
              <a:latin typeface="Helvetica" pitchFamily="2" charset="0"/>
              <a:ea typeface="Helvetica Neue"/>
              <a:cs typeface="Helvetica Neue"/>
              <a:sym typeface="Helvetica Neue"/>
            </a:endParaRPr>
          </a:p>
        </p:txBody>
      </p:sp>
    </p:spTree>
    <p:extLst>
      <p:ext uri="{BB962C8B-B14F-4D97-AF65-F5344CB8AC3E}">
        <p14:creationId xmlns:p14="http://schemas.microsoft.com/office/powerpoint/2010/main" val="3144236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cxnSp>
        <p:nvCxnSpPr>
          <p:cNvPr id="140" name="Google Shape;140;p15"/>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143" name="Google Shape;143;p15"/>
          <p:cNvSpPr txBox="1">
            <a:spLocks noGrp="1"/>
          </p:cNvSpPr>
          <p:nvPr>
            <p:ph type="title"/>
          </p:nvPr>
        </p:nvSpPr>
        <p:spPr>
          <a:xfrm>
            <a:off x="406301" y="-53578"/>
            <a:ext cx="8340258" cy="1214367"/>
          </a:xfrm>
          <a:prstGeom prst="rect">
            <a:avLst/>
          </a:prstGeom>
          <a:noFill/>
          <a:ln>
            <a:noFill/>
          </a:ln>
        </p:spPr>
        <p:txBody>
          <a:bodyPr spcFirstLastPara="1" vert="horz" wrap="square" lIns="35719" tIns="35719" rIns="35719" bIns="35719" rtlCol="0" anchor="b" anchorCtr="0">
            <a:noAutofit/>
          </a:bodyPr>
          <a:lstStyle/>
          <a:p>
            <a:pPr>
              <a:buSzPts val="4200"/>
            </a:pPr>
            <a:r>
              <a:rPr lang="en-US" sz="2953">
                <a:solidFill>
                  <a:srgbClr val="000000"/>
                </a:solidFill>
                <a:latin typeface="Helvetica Neue Light"/>
                <a:ea typeface="Helvetica Neue Light"/>
                <a:cs typeface="Helvetica Neue Light"/>
                <a:sym typeface="Helvetica Neue Light"/>
              </a:rPr>
              <a:t>Part of the “Pass door” program in “Pseudocode”</a:t>
            </a:r>
            <a:endParaRPr/>
          </a:p>
        </p:txBody>
      </p:sp>
      <p:grpSp>
        <p:nvGrpSpPr>
          <p:cNvPr id="144" name="Google Shape;144;p15"/>
          <p:cNvGrpSpPr/>
          <p:nvPr/>
        </p:nvGrpSpPr>
        <p:grpSpPr>
          <a:xfrm>
            <a:off x="619610" y="2458355"/>
            <a:ext cx="7908243" cy="2667286"/>
            <a:chOff x="0" y="105427"/>
            <a:chExt cx="11247278" cy="3793473"/>
          </a:xfrm>
        </p:grpSpPr>
        <p:sp>
          <p:nvSpPr>
            <p:cNvPr id="145" name="Google Shape;145;p15"/>
            <p:cNvSpPr txBox="1"/>
            <p:nvPr/>
          </p:nvSpPr>
          <p:spPr>
            <a:xfrm>
              <a:off x="0" y="368740"/>
              <a:ext cx="5875847" cy="1764860"/>
            </a:xfrm>
            <a:prstGeom prst="rect">
              <a:avLst/>
            </a:prstGeom>
            <a:noFill/>
            <a:ln>
              <a:noFill/>
            </a:ln>
          </p:spPr>
          <p:txBody>
            <a:bodyPr spcFirstLastPara="1" wrap="square" lIns="35719" tIns="35719" rIns="35719" bIns="35719" anchor="b" anchorCtr="0">
              <a:spAutoFit/>
            </a:bodyPr>
            <a:lstStyle/>
            <a:p>
              <a:pPr>
                <a:buClr>
                  <a:srgbClr val="000000"/>
                </a:buClr>
                <a:buSzPts val="1800"/>
              </a:pPr>
              <a:r>
                <a:rPr lang="en-US" sz="1266">
                  <a:solidFill>
                    <a:srgbClr val="000000"/>
                  </a:solidFill>
                  <a:latin typeface="Courier"/>
                  <a:ea typeface="Courier"/>
                  <a:cs typeface="Courier"/>
                  <a:sym typeface="Courier"/>
                </a:rPr>
                <a:t>function pass_door() </a:t>
              </a:r>
              <a:endParaRPr sz="1266"/>
            </a:p>
            <a:p>
              <a:pPr marL="0" lvl="1" indent="241093">
                <a:buClr>
                  <a:srgbClr val="000000"/>
                </a:buClr>
                <a:buSzPts val="1800"/>
              </a:pPr>
              <a:r>
                <a:rPr lang="en-US" sz="1266">
                  <a:solidFill>
                    <a:srgbClr val="000000"/>
                  </a:solidFill>
                  <a:latin typeface="Courier"/>
                  <a:ea typeface="Courier"/>
                  <a:cs typeface="Courier"/>
                  <a:sym typeface="Courier"/>
                </a:rPr>
                <a:t>if (door_status == door_open) </a:t>
              </a:r>
              <a:endParaRPr sz="1266"/>
            </a:p>
            <a:p>
              <a:pPr marL="0" lvl="2" indent="482186">
                <a:buClr>
                  <a:srgbClr val="000000"/>
                </a:buClr>
                <a:buSzPts val="1800"/>
              </a:pPr>
              <a:r>
                <a:rPr lang="en-US" sz="1266">
                  <a:solidFill>
                    <a:srgbClr val="000000"/>
                  </a:solidFill>
                  <a:latin typeface="Courier"/>
                  <a:ea typeface="Courier"/>
                  <a:cs typeface="Courier"/>
                  <a:sym typeface="Courier"/>
                </a:rPr>
                <a:t>if (hold_status == someone_holding) </a:t>
              </a:r>
              <a:endParaRPr sz="1266"/>
            </a:p>
            <a:p>
              <a:pPr marL="0" lvl="3" indent="723279">
                <a:buClr>
                  <a:srgbClr val="000000"/>
                </a:buClr>
                <a:buSzPts val="1800"/>
              </a:pPr>
              <a:r>
                <a:rPr lang="en-US" sz="1266">
                  <a:solidFill>
                    <a:srgbClr val="000000"/>
                  </a:solidFill>
                  <a:latin typeface="Courier"/>
                  <a:ea typeface="Courier"/>
                  <a:cs typeface="Courier"/>
                  <a:sym typeface="Courier"/>
                </a:rPr>
                <a:t>print(“Thank you”)</a:t>
              </a:r>
              <a:endParaRPr sz="1266"/>
            </a:p>
            <a:p>
              <a:pPr marL="0" lvl="2" indent="482186">
                <a:buClr>
                  <a:srgbClr val="000000"/>
                </a:buClr>
                <a:buSzPts val="1800"/>
              </a:pPr>
              <a:r>
                <a:rPr lang="en-US" sz="1266">
                  <a:solidFill>
                    <a:srgbClr val="000000"/>
                  </a:solidFill>
                  <a:latin typeface="Courier"/>
                  <a:ea typeface="Courier"/>
                  <a:cs typeface="Courier"/>
                  <a:sym typeface="Courier"/>
                </a:rPr>
                <a:t>else </a:t>
              </a:r>
              <a:endParaRPr sz="1266"/>
            </a:p>
            <a:p>
              <a:pPr marL="0" lvl="3" indent="723279">
                <a:buClr>
                  <a:srgbClr val="000000"/>
                </a:buClr>
                <a:buSzPts val="1800"/>
              </a:pPr>
              <a:r>
                <a:rPr lang="en-US" sz="1266">
                  <a:solidFill>
                    <a:srgbClr val="000000"/>
                  </a:solidFill>
                  <a:latin typeface="Courier"/>
                  <a:ea typeface="Courier"/>
                  <a:cs typeface="Courier"/>
                  <a:sym typeface="Courier"/>
                </a:rPr>
                <a:t>pull_door()</a:t>
              </a:r>
              <a:endParaRPr sz="1266"/>
            </a:p>
          </p:txBody>
        </p:sp>
        <p:sp>
          <p:nvSpPr>
            <p:cNvPr id="146" name="Google Shape;146;p15"/>
            <p:cNvSpPr txBox="1"/>
            <p:nvPr/>
          </p:nvSpPr>
          <p:spPr>
            <a:xfrm>
              <a:off x="6480523" y="105427"/>
              <a:ext cx="4762501" cy="1672573"/>
            </a:xfrm>
            <a:prstGeom prst="rect">
              <a:avLst/>
            </a:prstGeom>
            <a:noFill/>
            <a:ln>
              <a:noFill/>
            </a:ln>
          </p:spPr>
          <p:txBody>
            <a:bodyPr spcFirstLastPara="1" wrap="square" lIns="35719" tIns="35719" rIns="35719" bIns="35719" anchor="b" anchorCtr="0">
              <a:spAutoFit/>
            </a:bodyPr>
            <a:lstStyle/>
            <a:p>
              <a:pPr>
                <a:buClr>
                  <a:srgbClr val="000000"/>
                </a:buClr>
                <a:buSzPts val="1800"/>
              </a:pPr>
              <a:r>
                <a:rPr lang="en-US" sz="1266">
                  <a:solidFill>
                    <a:srgbClr val="000000"/>
                  </a:solidFill>
                  <a:latin typeface="Courier"/>
                  <a:ea typeface="Courier"/>
                  <a:cs typeface="Courier"/>
                  <a:sym typeface="Courier"/>
                </a:rPr>
                <a:t># function definition</a:t>
              </a:r>
              <a:endParaRPr sz="1266"/>
            </a:p>
            <a:p>
              <a:pPr>
                <a:buClr>
                  <a:srgbClr val="000000"/>
                </a:buClr>
                <a:buSzPts val="1800"/>
              </a:pPr>
              <a:r>
                <a:rPr lang="en-US" sz="1266">
                  <a:solidFill>
                    <a:srgbClr val="000000"/>
                  </a:solidFill>
                  <a:latin typeface="Courier"/>
                  <a:ea typeface="Courier"/>
                  <a:cs typeface="Courier"/>
                  <a:sym typeface="Courier"/>
                </a:rPr>
                <a:t># conditional statements, </a:t>
              </a:r>
              <a:endParaRPr sz="1266"/>
            </a:p>
            <a:p>
              <a:pPr>
                <a:buClr>
                  <a:srgbClr val="000000"/>
                </a:buClr>
                <a:buSzPts val="1800"/>
              </a:pPr>
              <a:r>
                <a:rPr lang="en-US" sz="1266">
                  <a:solidFill>
                    <a:srgbClr val="000000"/>
                  </a:solidFill>
                  <a:latin typeface="Courier"/>
                  <a:ea typeface="Courier"/>
                  <a:cs typeface="Courier"/>
                  <a:sym typeface="Courier"/>
                </a:rPr>
                <a:t>  comparisons</a:t>
              </a:r>
              <a:endParaRPr sz="1266"/>
            </a:p>
            <a:p>
              <a:pPr>
                <a:buClr>
                  <a:srgbClr val="000000"/>
                </a:buClr>
                <a:buSzPts val="1800"/>
              </a:pPr>
              <a:r>
                <a:rPr lang="en-US" sz="1266">
                  <a:solidFill>
                    <a:srgbClr val="000000"/>
                  </a:solidFill>
                  <a:latin typeface="Courier"/>
                  <a:ea typeface="Courier"/>
                  <a:cs typeface="Courier"/>
                  <a:sym typeface="Courier"/>
                </a:rPr>
                <a:t># call library function</a:t>
              </a:r>
              <a:endParaRPr sz="1266"/>
            </a:p>
            <a:p>
              <a:pPr>
                <a:buClr>
                  <a:srgbClr val="000000"/>
                </a:buClr>
                <a:buSzPts val="1200"/>
              </a:pPr>
              <a:endParaRPr sz="844">
                <a:solidFill>
                  <a:srgbClr val="000000"/>
                </a:solidFill>
                <a:latin typeface="Helvetica Neue"/>
                <a:ea typeface="Helvetica Neue"/>
                <a:cs typeface="Helvetica Neue"/>
                <a:sym typeface="Helvetica Neue"/>
              </a:endParaRPr>
            </a:p>
            <a:p>
              <a:pPr>
                <a:buClr>
                  <a:srgbClr val="000000"/>
                </a:buClr>
                <a:buSzPts val="1800"/>
              </a:pPr>
              <a:r>
                <a:rPr lang="en-US" sz="1266">
                  <a:solidFill>
                    <a:srgbClr val="000000"/>
                  </a:solidFill>
                  <a:latin typeface="Courier"/>
                  <a:ea typeface="Courier"/>
                  <a:cs typeface="Courier"/>
                  <a:sym typeface="Courier"/>
                </a:rPr>
                <a:t># call function</a:t>
              </a:r>
              <a:endParaRPr sz="1266"/>
            </a:p>
          </p:txBody>
        </p:sp>
        <p:sp>
          <p:nvSpPr>
            <p:cNvPr id="147" name="Google Shape;147;p15"/>
            <p:cNvSpPr txBox="1"/>
            <p:nvPr/>
          </p:nvSpPr>
          <p:spPr>
            <a:xfrm>
              <a:off x="20477" y="2780416"/>
              <a:ext cx="3749576" cy="1118484"/>
            </a:xfrm>
            <a:prstGeom prst="rect">
              <a:avLst/>
            </a:prstGeom>
            <a:noFill/>
            <a:ln>
              <a:noFill/>
            </a:ln>
          </p:spPr>
          <p:txBody>
            <a:bodyPr spcFirstLastPara="1" wrap="square" lIns="35719" tIns="35719" rIns="35719" bIns="35719" anchor="b" anchorCtr="0">
              <a:spAutoFit/>
            </a:bodyPr>
            <a:lstStyle/>
            <a:p>
              <a:pPr>
                <a:buClr>
                  <a:srgbClr val="000000"/>
                </a:buClr>
                <a:buSzPts val="1800"/>
              </a:pPr>
              <a:r>
                <a:rPr lang="en-US" sz="1266">
                  <a:solidFill>
                    <a:srgbClr val="000000"/>
                  </a:solidFill>
                  <a:latin typeface="Courier"/>
                  <a:ea typeface="Courier"/>
                  <a:cs typeface="Courier"/>
                  <a:sym typeface="Courier"/>
                </a:rPr>
                <a:t>function pull_door()</a:t>
              </a:r>
              <a:endParaRPr sz="1266"/>
            </a:p>
            <a:p>
              <a:pPr marL="0" lvl="1" indent="241093">
                <a:buClr>
                  <a:srgbClr val="000000"/>
                </a:buClr>
                <a:buSzPts val="1800"/>
              </a:pPr>
              <a:r>
                <a:rPr lang="en-US" sz="1266">
                  <a:solidFill>
                    <a:srgbClr val="000000"/>
                  </a:solidFill>
                  <a:latin typeface="Courier"/>
                  <a:ea typeface="Courier"/>
                  <a:cs typeface="Courier"/>
                  <a:sym typeface="Courier"/>
                </a:rPr>
                <a:t>door_status = door_open</a:t>
              </a:r>
              <a:endParaRPr sz="1266"/>
            </a:p>
            <a:p>
              <a:pPr marL="0" lvl="1" indent="241093">
                <a:buClr>
                  <a:srgbClr val="000000"/>
                </a:buClr>
                <a:buSzPts val="1800"/>
              </a:pPr>
              <a:r>
                <a:rPr lang="en-US" sz="1266">
                  <a:solidFill>
                    <a:srgbClr val="000000"/>
                  </a:solidFill>
                  <a:latin typeface="Courier"/>
                  <a:ea typeface="Courier"/>
                  <a:cs typeface="Courier"/>
                  <a:sym typeface="Courier"/>
                </a:rPr>
                <a:t>... </a:t>
              </a:r>
              <a:endParaRPr sz="1266"/>
            </a:p>
            <a:p>
              <a:pPr marL="0" lvl="2" indent="482186">
                <a:buClr>
                  <a:srgbClr val="000000"/>
                </a:buClr>
                <a:buSzPts val="1200"/>
              </a:pPr>
              <a:endParaRPr sz="844">
                <a:solidFill>
                  <a:srgbClr val="000000"/>
                </a:solidFill>
                <a:latin typeface="Helvetica Neue"/>
                <a:ea typeface="Helvetica Neue"/>
                <a:cs typeface="Helvetica Neue"/>
                <a:sym typeface="Helvetica Neue"/>
              </a:endParaRPr>
            </a:p>
          </p:txBody>
        </p:sp>
        <p:sp>
          <p:nvSpPr>
            <p:cNvPr id="148" name="Google Shape;148;p15"/>
            <p:cNvSpPr txBox="1"/>
            <p:nvPr/>
          </p:nvSpPr>
          <p:spPr>
            <a:xfrm>
              <a:off x="6484777" y="2668362"/>
              <a:ext cx="4762501" cy="379638"/>
            </a:xfrm>
            <a:prstGeom prst="rect">
              <a:avLst/>
            </a:prstGeom>
            <a:noFill/>
            <a:ln>
              <a:noFill/>
            </a:ln>
          </p:spPr>
          <p:txBody>
            <a:bodyPr spcFirstLastPara="1" wrap="square" lIns="35719" tIns="35719" rIns="35719" bIns="35719" anchor="b" anchorCtr="0">
              <a:spAutoFit/>
            </a:bodyPr>
            <a:lstStyle/>
            <a:p>
              <a:pPr>
                <a:buClr>
                  <a:srgbClr val="000000"/>
                </a:buClr>
                <a:buSzPts val="1800"/>
              </a:pPr>
              <a:r>
                <a:rPr lang="en-US" sz="1266">
                  <a:solidFill>
                    <a:srgbClr val="000000"/>
                  </a:solidFill>
                  <a:latin typeface="Courier"/>
                  <a:ea typeface="Courier"/>
                  <a:cs typeface="Courier"/>
                  <a:sym typeface="Courier"/>
                </a:rPr>
                <a:t># assignment of value to variable</a:t>
              </a:r>
              <a:endParaRPr sz="1266"/>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ge4aeecefd7_8_19"/>
          <p:cNvSpPr txBox="1">
            <a:spLocks noGrp="1"/>
          </p:cNvSpPr>
          <p:nvPr>
            <p:ph type="body" idx="1"/>
          </p:nvPr>
        </p:nvSpPr>
        <p:spPr>
          <a:xfrm>
            <a:off x="392906" y="1446609"/>
            <a:ext cx="6097992" cy="5411391"/>
          </a:xfrm>
          <a:prstGeom prst="rect">
            <a:avLst/>
          </a:prstGeom>
          <a:noFill/>
          <a:ln>
            <a:noFill/>
          </a:ln>
        </p:spPr>
        <p:txBody>
          <a:bodyPr spcFirstLastPara="1" vert="horz" wrap="square" lIns="35719" tIns="35719" rIns="35719" bIns="35719" rtlCol="0" anchor="t" anchorCtr="0">
            <a:noAutofit/>
          </a:bodyPr>
          <a:lstStyle/>
          <a:p>
            <a:pPr marL="116082" indent="0">
              <a:buSzPts val="2600"/>
              <a:buNone/>
            </a:pPr>
            <a:endParaRPr sz="2400" b="1" dirty="0"/>
          </a:p>
          <a:p>
            <a:pPr marL="464327" lvl="1" indent="-187517">
              <a:buSzPts val="2600"/>
              <a:buFont typeface="Courier New"/>
              <a:buChar char="o"/>
            </a:pPr>
            <a:r>
              <a:rPr lang="en-US" sz="2000" dirty="0"/>
              <a:t>We know that we can extract a single element from a list or string.</a:t>
            </a:r>
            <a:endParaRPr sz="2000" dirty="0"/>
          </a:p>
          <a:p>
            <a:pPr marL="0" indent="0">
              <a:buNone/>
            </a:pPr>
            <a:endParaRPr sz="2400" dirty="0"/>
          </a:p>
          <a:p>
            <a:pPr marL="464327" lvl="1" indent="-187517">
              <a:buSzPts val="2600"/>
              <a:buFont typeface="Courier New"/>
              <a:buChar char="o"/>
            </a:pPr>
            <a:r>
              <a:rPr lang="en-US" sz="2000" dirty="0"/>
              <a:t>Splicing is a type of indexing where we can get a chunk of a list or string.</a:t>
            </a:r>
            <a:endParaRPr sz="2000" dirty="0"/>
          </a:p>
          <a:p>
            <a:pPr marL="464327" indent="0">
              <a:buNone/>
            </a:pPr>
            <a:endParaRPr sz="2400" dirty="0"/>
          </a:p>
          <a:p>
            <a:pPr marL="464327" lvl="1" indent="-187517">
              <a:buSzPts val="2600"/>
              <a:buFont typeface="Courier New"/>
              <a:buChar char="o"/>
            </a:pPr>
            <a:r>
              <a:rPr lang="en-US" sz="2000" dirty="0"/>
              <a:t>The syntax follows </a:t>
            </a:r>
            <a:r>
              <a:rPr lang="en-US" sz="2000" i="1" dirty="0"/>
              <a:t>name[</a:t>
            </a:r>
            <a:r>
              <a:rPr lang="en-US" sz="2000" i="1" dirty="0" err="1"/>
              <a:t>start:end:step</a:t>
            </a:r>
            <a:r>
              <a:rPr lang="en-US" sz="2000" i="1" dirty="0"/>
              <a:t>] </a:t>
            </a:r>
            <a:r>
              <a:rPr lang="en-US" sz="2000" dirty="0"/>
              <a:t>where the set of indices to extract are the same as if you got them from range.</a:t>
            </a:r>
            <a:endParaRPr sz="2000" dirty="0"/>
          </a:p>
          <a:p>
            <a:pPr marL="776855" lvl="2" indent="-71435">
              <a:buSzPts val="2600"/>
              <a:buNone/>
            </a:pPr>
            <a:endParaRPr sz="1800" dirty="0"/>
          </a:p>
          <a:p>
            <a:pPr marL="464327" lvl="1" indent="-187517">
              <a:buSzPts val="2600"/>
              <a:buFont typeface="Courier New"/>
              <a:buChar char="o"/>
            </a:pPr>
            <a:r>
              <a:rPr lang="en-US" sz="2000" dirty="0"/>
              <a:t>If only start is specified with a colon to the right, Python will splice the whole list </a:t>
            </a:r>
            <a:r>
              <a:rPr lang="en-US" sz="2000" dirty="0" err="1"/>
              <a:t>upto</a:t>
            </a:r>
            <a:r>
              <a:rPr lang="en-US" sz="2000" dirty="0"/>
              <a:t> that index. Similarly, if end is specified with a colon to the left, Python will splice the whole list starting at that index. </a:t>
            </a:r>
            <a:endParaRPr sz="2000" dirty="0"/>
          </a:p>
          <a:p>
            <a:pPr marL="0" indent="0">
              <a:buNone/>
            </a:pPr>
            <a:endParaRPr sz="2400" dirty="0"/>
          </a:p>
        </p:txBody>
      </p:sp>
      <p:cxnSp>
        <p:nvCxnSpPr>
          <p:cNvPr id="486" name="Google Shape;486;ge4aeecefd7_8_19"/>
          <p:cNvCxnSpPr/>
          <p:nvPr/>
        </p:nvCxnSpPr>
        <p:spPr>
          <a:xfrm>
            <a:off x="455414" y="1384101"/>
            <a:ext cx="8233102" cy="1055"/>
          </a:xfrm>
          <a:prstGeom prst="straightConnector1">
            <a:avLst/>
          </a:prstGeom>
          <a:noFill/>
          <a:ln w="12700" cap="flat" cmpd="sng">
            <a:solidFill>
              <a:srgbClr val="9A9A9A"/>
            </a:solidFill>
            <a:prstDash val="solid"/>
            <a:miter lim="400000"/>
            <a:headEnd type="none" w="sm" len="sm"/>
            <a:tailEnd type="none" w="sm" len="sm"/>
          </a:ln>
        </p:spPr>
      </p:cxnSp>
      <p:sp>
        <p:nvSpPr>
          <p:cNvPr id="489" name="Google Shape;489;ge4aeecefd7_8_19"/>
          <p:cNvSpPr txBox="1">
            <a:spLocks noGrp="1"/>
          </p:cNvSpPr>
          <p:nvPr>
            <p:ph type="title"/>
          </p:nvPr>
        </p:nvSpPr>
        <p:spPr>
          <a:xfrm>
            <a:off x="401836" y="0"/>
            <a:ext cx="8340258" cy="1214367"/>
          </a:xfrm>
          <a:prstGeom prst="rect">
            <a:avLst/>
          </a:prstGeom>
          <a:noFill/>
          <a:ln>
            <a:noFill/>
          </a:ln>
        </p:spPr>
        <p:txBody>
          <a:bodyPr spcFirstLastPara="1" vert="horz" wrap="square" lIns="35719" tIns="35719" rIns="35719" bIns="35719" rtlCol="0" anchor="b" anchorCtr="0">
            <a:noAutofit/>
          </a:bodyPr>
          <a:lstStyle/>
          <a:p>
            <a:pPr>
              <a:buSzPts val="4800"/>
            </a:pPr>
            <a:r>
              <a:rPr lang="en-US" sz="3375"/>
              <a:t>Splicing </a:t>
            </a:r>
            <a:endParaRPr/>
          </a:p>
        </p:txBody>
      </p:sp>
      <p:pic>
        <p:nvPicPr>
          <p:cNvPr id="490" name="Google Shape;490;ge4aeecefd7_8_19"/>
          <p:cNvPicPr preferRelativeResize="0"/>
          <p:nvPr/>
        </p:nvPicPr>
        <p:blipFill>
          <a:blip r:embed="rId3">
            <a:alphaModFix/>
          </a:blip>
          <a:stretch>
            <a:fillRect/>
          </a:stretch>
        </p:blipFill>
        <p:spPr>
          <a:xfrm>
            <a:off x="6611502" y="1294576"/>
            <a:ext cx="2234057" cy="1482785"/>
          </a:xfrm>
          <a:prstGeom prst="rect">
            <a:avLst/>
          </a:prstGeom>
          <a:noFill/>
          <a:ln>
            <a:noFill/>
          </a:ln>
        </p:spPr>
      </p:pic>
      <p:pic>
        <p:nvPicPr>
          <p:cNvPr id="491" name="Google Shape;491;ge4aeecefd7_8_19"/>
          <p:cNvPicPr preferRelativeResize="0"/>
          <p:nvPr/>
        </p:nvPicPr>
        <p:blipFill>
          <a:blip r:embed="rId4">
            <a:alphaModFix/>
          </a:blip>
          <a:stretch>
            <a:fillRect/>
          </a:stretch>
        </p:blipFill>
        <p:spPr>
          <a:xfrm>
            <a:off x="6611503" y="2732309"/>
            <a:ext cx="2065676" cy="1214367"/>
          </a:xfrm>
          <a:prstGeom prst="rect">
            <a:avLst/>
          </a:prstGeom>
          <a:noFill/>
          <a:ln>
            <a:noFill/>
          </a:ln>
        </p:spPr>
      </p:pic>
      <p:pic>
        <p:nvPicPr>
          <p:cNvPr id="492" name="Google Shape;492;ge4aeecefd7_8_19"/>
          <p:cNvPicPr preferRelativeResize="0"/>
          <p:nvPr/>
        </p:nvPicPr>
        <p:blipFill>
          <a:blip r:embed="rId5">
            <a:alphaModFix/>
          </a:blip>
          <a:stretch>
            <a:fillRect/>
          </a:stretch>
        </p:blipFill>
        <p:spPr>
          <a:xfrm>
            <a:off x="6696545" y="3946676"/>
            <a:ext cx="1611844" cy="1064021"/>
          </a:xfrm>
          <a:prstGeom prst="rect">
            <a:avLst/>
          </a:prstGeom>
          <a:noFill/>
          <a:ln>
            <a:noFill/>
          </a:ln>
        </p:spPr>
      </p:pic>
      <p:pic>
        <p:nvPicPr>
          <p:cNvPr id="493" name="Google Shape;493;ge4aeecefd7_8_19"/>
          <p:cNvPicPr preferRelativeResize="0"/>
          <p:nvPr/>
        </p:nvPicPr>
        <p:blipFill>
          <a:blip r:embed="rId6">
            <a:alphaModFix/>
          </a:blip>
          <a:stretch>
            <a:fillRect/>
          </a:stretch>
        </p:blipFill>
        <p:spPr>
          <a:xfrm>
            <a:off x="6696545" y="5010697"/>
            <a:ext cx="1862525" cy="11175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1"/>
          <p:cNvSpPr txBox="1">
            <a:spLocks noGrp="1"/>
          </p:cNvSpPr>
          <p:nvPr>
            <p:ph type="body" idx="1"/>
          </p:nvPr>
        </p:nvSpPr>
        <p:spPr>
          <a:xfrm>
            <a:off x="392906" y="1446609"/>
            <a:ext cx="8340258" cy="5411391"/>
          </a:xfrm>
          <a:prstGeom prst="rect">
            <a:avLst/>
          </a:prstGeom>
          <a:noFill/>
          <a:ln>
            <a:noFill/>
          </a:ln>
        </p:spPr>
        <p:txBody>
          <a:bodyPr spcFirstLastPara="1" vert="horz" wrap="square" lIns="35719" tIns="35719" rIns="35719" bIns="35719" rtlCol="0" anchor="t" anchorCtr="0">
            <a:noAutofit/>
          </a:bodyPr>
          <a:lstStyle/>
          <a:p>
            <a:pPr marL="187517" indent="-187517">
              <a:buSzPts val="2600"/>
              <a:buFont typeface="Helvetica Neue"/>
              <a:buChar char=""/>
            </a:pPr>
            <a:r>
              <a:rPr lang="en-US" sz="2400" dirty="0"/>
              <a:t> </a:t>
            </a:r>
            <a:r>
              <a:rPr lang="en-US" sz="2400" b="1" dirty="0"/>
              <a:t>Dictionaries:</a:t>
            </a:r>
            <a:endParaRPr sz="2400" dirty="0"/>
          </a:p>
          <a:p>
            <a:pPr marL="187517" indent="-71435">
              <a:buSzPts val="2600"/>
              <a:buNone/>
            </a:pPr>
            <a:endParaRPr sz="2400" b="1" dirty="0"/>
          </a:p>
          <a:p>
            <a:pPr marL="464327" lvl="1" indent="-187517">
              <a:buSzPts val="2600"/>
              <a:buFont typeface="Courier New"/>
              <a:buChar char="o"/>
            </a:pPr>
            <a:r>
              <a:rPr lang="en-US" sz="2000" dirty="0"/>
              <a:t>Represents a set of key-value pairs where keys are unique (i.e. numbers, strings) but values need not be. It’s not ordered. </a:t>
            </a:r>
            <a:endParaRPr sz="2000" dirty="0"/>
          </a:p>
          <a:p>
            <a:pPr marL="464327" lvl="1" indent="-71435">
              <a:buSzPts val="2600"/>
              <a:buNone/>
            </a:pPr>
            <a:endParaRPr sz="2000" dirty="0"/>
          </a:p>
          <a:p>
            <a:pPr marL="464327" lvl="1" indent="-187517">
              <a:buSzPts val="2600"/>
              <a:buFont typeface="Courier New"/>
              <a:buChar char="o"/>
            </a:pPr>
            <a:r>
              <a:rPr lang="en-US" sz="2000" dirty="0"/>
              <a:t>Example: </a:t>
            </a:r>
            <a:endParaRPr sz="2000" dirty="0"/>
          </a:p>
          <a:p>
            <a:pPr marL="464327" lvl="1" indent="-71435">
              <a:buSzPts val="2600"/>
              <a:buNone/>
            </a:pPr>
            <a:endParaRPr sz="2000" dirty="0"/>
          </a:p>
          <a:p>
            <a:pPr marL="464327" lvl="1" indent="-71435">
              <a:buSzPts val="2600"/>
              <a:buNone/>
            </a:pPr>
            <a:endParaRPr sz="2000" dirty="0"/>
          </a:p>
          <a:p>
            <a:pPr marL="464327" lvl="1" indent="-71435">
              <a:buSzPts val="2600"/>
              <a:buNone/>
            </a:pPr>
            <a:endParaRPr sz="2000" dirty="0"/>
          </a:p>
          <a:p>
            <a:pPr marL="776855" lvl="2" indent="-71435">
              <a:buSzPts val="2600"/>
              <a:buNone/>
            </a:pPr>
            <a:endParaRPr sz="1800" dirty="0"/>
          </a:p>
          <a:p>
            <a:pPr marL="776855" lvl="2" indent="-71435">
              <a:buSzPts val="2600"/>
              <a:buNone/>
            </a:pPr>
            <a:endParaRPr sz="1800" dirty="0"/>
          </a:p>
          <a:p>
            <a:pPr marL="464327" lvl="1" indent="-187517">
              <a:buSzPts val="2600"/>
              <a:buFont typeface="Courier New"/>
              <a:buChar char="o"/>
            </a:pPr>
            <a:r>
              <a:rPr lang="en-US" sz="2000" dirty="0"/>
              <a:t>Updating a dictionary</a:t>
            </a:r>
            <a:endParaRPr sz="2000" dirty="0"/>
          </a:p>
        </p:txBody>
      </p:sp>
      <p:cxnSp>
        <p:nvCxnSpPr>
          <p:cNvPr id="499" name="Google Shape;499;p51"/>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502" name="Google Shape;502;p51"/>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800"/>
            </a:pPr>
            <a:r>
              <a:rPr lang="en-US" sz="3375"/>
              <a:t>Python Types: Dictionaries</a:t>
            </a:r>
            <a:endParaRPr/>
          </a:p>
        </p:txBody>
      </p:sp>
      <p:pic>
        <p:nvPicPr>
          <p:cNvPr id="503" name="Google Shape;503;p51"/>
          <p:cNvPicPr preferRelativeResize="0"/>
          <p:nvPr/>
        </p:nvPicPr>
        <p:blipFill rotWithShape="1">
          <a:blip r:embed="rId3">
            <a:alphaModFix/>
          </a:blip>
          <a:srcRect/>
          <a:stretch/>
        </p:blipFill>
        <p:spPr>
          <a:xfrm>
            <a:off x="2284883" y="3055782"/>
            <a:ext cx="5707187" cy="1317936"/>
          </a:xfrm>
          <a:prstGeom prst="rect">
            <a:avLst/>
          </a:prstGeom>
          <a:noFill/>
          <a:ln>
            <a:noFill/>
          </a:ln>
        </p:spPr>
      </p:pic>
      <p:pic>
        <p:nvPicPr>
          <p:cNvPr id="505" name="Google Shape;505;p51"/>
          <p:cNvPicPr preferRelativeResize="0"/>
          <p:nvPr/>
        </p:nvPicPr>
        <p:blipFill rotWithShape="1">
          <a:blip r:embed="rId4">
            <a:alphaModFix/>
          </a:blip>
          <a:srcRect/>
          <a:stretch/>
        </p:blipFill>
        <p:spPr>
          <a:xfrm>
            <a:off x="1534789" y="5364509"/>
            <a:ext cx="6457281" cy="12607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2"/>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200"/>
            </a:pPr>
            <a:r>
              <a:rPr lang="en-US"/>
              <a:t>Exercise  # 3</a:t>
            </a:r>
            <a:endParaRPr/>
          </a:p>
        </p:txBody>
      </p:sp>
      <p:sp>
        <p:nvSpPr>
          <p:cNvPr id="512" name="Google Shape;512;p52"/>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201941" indent="-201941">
              <a:buSzPts val="2800"/>
              <a:buFont typeface="Helvetica Neue"/>
              <a:buChar char=""/>
            </a:pPr>
            <a:r>
              <a:rPr lang="en-US" sz="1969"/>
              <a:t> Go to Exercise 3 section in your Jupyter Notebook</a:t>
            </a:r>
            <a:endParaRPr sz="1969"/>
          </a:p>
          <a:p>
            <a:pPr marL="201941" indent="-201941">
              <a:buSzPts val="2800"/>
              <a:buFont typeface="Helvetica Neue"/>
              <a:buChar char=""/>
            </a:pPr>
            <a:r>
              <a:rPr lang="en-US" sz="1969"/>
              <a:t> Given two dictionaries, D and E, do the following:</a:t>
            </a:r>
            <a:endParaRPr/>
          </a:p>
          <a:p>
            <a:pPr marL="0" indent="0">
              <a:buSzPts val="2400"/>
              <a:buNone/>
            </a:pPr>
            <a:endParaRPr sz="1687"/>
          </a:p>
          <a:p>
            <a:pPr marL="464327" lvl="1" indent="-187517">
              <a:buSzPts val="2600"/>
            </a:pPr>
            <a:r>
              <a:rPr lang="en-US"/>
              <a:t>Add John's and Tom's surnames with "Surname" as a key. (You choose the surname)</a:t>
            </a:r>
            <a:endParaRPr/>
          </a:p>
          <a:p>
            <a:pPr marL="464327" lvl="1" indent="-187517">
              <a:buSzPts val="2600"/>
            </a:pPr>
            <a:r>
              <a:rPr lang="en-US"/>
              <a:t>Change John's city to NY.</a:t>
            </a:r>
            <a:endParaRPr/>
          </a:p>
          <a:p>
            <a:pPr marL="464327" lvl="1" indent="-187517">
              <a:buSzPts val="2600"/>
            </a:pPr>
            <a:r>
              <a:rPr lang="en-US"/>
              <a:t>Create a list F with both dictionaries as it's elements.</a:t>
            </a:r>
            <a:endParaRPr/>
          </a:p>
          <a:p>
            <a:pPr marL="464327" lvl="1" indent="-187517">
              <a:buSzPts val="2600"/>
            </a:pPr>
            <a:r>
              <a:rPr lang="en-US"/>
              <a:t>Print out the age of the first person on the list F.</a:t>
            </a:r>
            <a:endParaRPr/>
          </a:p>
          <a:p>
            <a:pPr marL="464327" lvl="1" indent="-71435">
              <a:buSzPts val="2600"/>
              <a:buNone/>
            </a:pPr>
            <a:endParaRPr/>
          </a:p>
          <a:p>
            <a:pPr marL="464327" lvl="1" indent="-187517">
              <a:buSzPts val="2400"/>
              <a:buFont typeface="Courier New"/>
              <a:buChar char="o"/>
            </a:pPr>
            <a:r>
              <a:rPr lang="en-US"/>
              <a:t>Look at </a:t>
            </a:r>
            <a:r>
              <a:rPr lang="en-US" u="sng">
                <a:solidFill>
                  <a:schemeClr val="hlink"/>
                </a:solidFill>
                <a:hlinkClick r:id="rId3"/>
              </a:rPr>
              <a:t>https://www.programiz.com/python-programming/methods/dictionary</a:t>
            </a:r>
            <a:r>
              <a:rPr lang="en-US" u="sng"/>
              <a:t> </a:t>
            </a:r>
            <a:r>
              <a:rPr lang="en-US"/>
              <a:t>for various methods available for dictionary data type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57"/>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187517" indent="-187517">
              <a:buSzPts val="2600"/>
            </a:pPr>
            <a:r>
              <a:rPr lang="en-US" sz="1828">
                <a:solidFill>
                  <a:srgbClr val="000000"/>
                </a:solidFill>
                <a:latin typeface="Helvetica Neue"/>
                <a:ea typeface="Helvetica Neue"/>
                <a:cs typeface="Helvetica Neue"/>
                <a:sym typeface="Helvetica Neue"/>
              </a:rPr>
              <a:t>Programming languages provide various control structures that allow for more complicated execution paths instead of just sequential</a:t>
            </a:r>
            <a:endParaRPr/>
          </a:p>
          <a:p>
            <a:pPr marL="464327" lvl="1" indent="-187517">
              <a:buSzPts val="2600"/>
            </a:pPr>
            <a:r>
              <a:rPr lang="en-US" i="1"/>
              <a:t>Make decisions</a:t>
            </a:r>
            <a:r>
              <a:rPr lang="en-US" sz="1828">
                <a:solidFill>
                  <a:srgbClr val="000000"/>
                </a:solidFill>
                <a:latin typeface="Helvetica Neue"/>
                <a:ea typeface="Helvetica Neue"/>
                <a:cs typeface="Helvetica Neue"/>
                <a:sym typeface="Helvetica Neue"/>
              </a:rPr>
              <a:t> on what to do </a:t>
            </a:r>
            <a:r>
              <a:rPr lang="en-US" i="1"/>
              <a:t>dynamically </a:t>
            </a:r>
            <a:r>
              <a:rPr lang="en-US" sz="1828">
                <a:solidFill>
                  <a:srgbClr val="000000"/>
                </a:solidFill>
                <a:latin typeface="Helvetica Neue"/>
                <a:ea typeface="Helvetica Neue"/>
                <a:cs typeface="Helvetica Neue"/>
                <a:sym typeface="Helvetica Neue"/>
              </a:rPr>
              <a:t>while the program runs!</a:t>
            </a:r>
            <a:endParaRPr/>
          </a:p>
        </p:txBody>
      </p:sp>
      <p:cxnSp>
        <p:nvCxnSpPr>
          <p:cNvPr id="518" name="Google Shape;518;p57"/>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521" name="Google Shape;521;p57"/>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200"/>
            </a:pPr>
            <a:r>
              <a:rPr lang="en-US" sz="2953">
                <a:solidFill>
                  <a:srgbClr val="000000"/>
                </a:solidFill>
                <a:latin typeface="Helvetica Neue Light"/>
                <a:ea typeface="Helvetica Neue Light"/>
                <a:cs typeface="Helvetica Neue Light"/>
                <a:sym typeface="Helvetica Neue Light"/>
              </a:rPr>
              <a:t>Beyond Sequential Execution: Control Flow Tools</a:t>
            </a:r>
            <a:endParaRPr/>
          </a:p>
        </p:txBody>
      </p:sp>
      <p:pic>
        <p:nvPicPr>
          <p:cNvPr id="522" name="Google Shape;522;p57" descr="Image"/>
          <p:cNvPicPr preferRelativeResize="0"/>
          <p:nvPr/>
        </p:nvPicPr>
        <p:blipFill rotWithShape="1">
          <a:blip r:embed="rId3">
            <a:alphaModFix/>
          </a:blip>
          <a:srcRect/>
          <a:stretch/>
        </p:blipFill>
        <p:spPr>
          <a:xfrm>
            <a:off x="1293093" y="2991826"/>
            <a:ext cx="2630087" cy="3364526"/>
          </a:xfrm>
          <a:prstGeom prst="rect">
            <a:avLst/>
          </a:prstGeom>
          <a:noFill/>
          <a:ln>
            <a:noFill/>
          </a:ln>
        </p:spPr>
      </p:pic>
      <p:pic>
        <p:nvPicPr>
          <p:cNvPr id="523" name="Google Shape;523;p57" descr="Image"/>
          <p:cNvPicPr preferRelativeResize="0"/>
          <p:nvPr/>
        </p:nvPicPr>
        <p:blipFill rotWithShape="1">
          <a:blip r:embed="rId4">
            <a:alphaModFix/>
          </a:blip>
          <a:srcRect/>
          <a:stretch/>
        </p:blipFill>
        <p:spPr>
          <a:xfrm>
            <a:off x="5417930" y="2991826"/>
            <a:ext cx="2939126" cy="3364526"/>
          </a:xfrm>
          <a:prstGeom prst="rect">
            <a:avLst/>
          </a:prstGeom>
          <a:noFill/>
          <a:ln>
            <a:noFill/>
          </a:ln>
        </p:spPr>
      </p:pic>
      <p:sp>
        <p:nvSpPr>
          <p:cNvPr id="524" name="Google Shape;524;p57"/>
          <p:cNvSpPr txBox="1"/>
          <p:nvPr/>
        </p:nvSpPr>
        <p:spPr>
          <a:xfrm>
            <a:off x="7286625" y="5976667"/>
            <a:ext cx="1700321" cy="331950"/>
          </a:xfrm>
          <a:prstGeom prst="rect">
            <a:avLst/>
          </a:prstGeom>
          <a:noFill/>
          <a:ln>
            <a:noFill/>
          </a:ln>
        </p:spPr>
        <p:txBody>
          <a:bodyPr spcFirstLastPara="1" wrap="square" lIns="35719" tIns="35719" rIns="35719" bIns="35719" anchor="ctr" anchorCtr="0">
            <a:spAutoFit/>
          </a:bodyPr>
          <a:lstStyle/>
          <a:p>
            <a:pPr>
              <a:buClr>
                <a:srgbClr val="000000"/>
              </a:buClr>
              <a:buSzPts val="1200"/>
            </a:pPr>
            <a:r>
              <a:rPr lang="en-US" sz="844">
                <a:solidFill>
                  <a:srgbClr val="000000"/>
                </a:solidFill>
                <a:latin typeface="Helvetica Neue"/>
                <a:ea typeface="Helvetica Neue"/>
                <a:cs typeface="Helvetica Neue"/>
                <a:sym typeface="Helvetica Neue"/>
              </a:rPr>
              <a:t>Ref: </a:t>
            </a:r>
            <a:r>
              <a:rPr lang="en-US" sz="844" i="1" u="sng">
                <a:solidFill>
                  <a:srgbClr val="000000"/>
                </a:solidFill>
                <a:latin typeface="Helvetica Neue"/>
                <a:ea typeface="Helvetica Neue"/>
                <a:cs typeface="Helvetica Neue"/>
                <a:sym typeface="Helvetica Neue"/>
                <a:hlinkClick r:id="rId5">
                  <a:extLst>
                    <a:ext uri="{A12FA001-AC4F-418D-AE19-62706E023703}">
                      <ahyp:hlinkClr xmlns:ahyp="http://schemas.microsoft.com/office/drawing/2018/hyperlinkcolor" val="tx"/>
                    </a:ext>
                  </a:extLst>
                </a:hlinkClick>
              </a:rPr>
              <a:t>http://www.tutorialspoint.com/</a:t>
            </a:r>
            <a:endParaRPr sz="1266"/>
          </a:p>
        </p:txBody>
      </p:sp>
      <p:sp>
        <p:nvSpPr>
          <p:cNvPr id="525" name="Google Shape;525;p57"/>
          <p:cNvSpPr txBox="1"/>
          <p:nvPr/>
        </p:nvSpPr>
        <p:spPr>
          <a:xfrm>
            <a:off x="1847502" y="2404234"/>
            <a:ext cx="1077370" cy="721288"/>
          </a:xfrm>
          <a:prstGeom prst="rect">
            <a:avLst/>
          </a:prstGeom>
          <a:noFill/>
          <a:ln>
            <a:noFill/>
          </a:ln>
        </p:spPr>
        <p:txBody>
          <a:bodyPr spcFirstLastPara="1" wrap="square" lIns="35719" tIns="35719" rIns="35719" bIns="35719" anchor="ctr" anchorCtr="0">
            <a:spAutoFit/>
          </a:bodyPr>
          <a:lstStyle/>
          <a:p>
            <a:pPr>
              <a:buClr>
                <a:srgbClr val="000000"/>
              </a:buClr>
              <a:buSzPts val="3000"/>
            </a:pPr>
            <a:r>
              <a:rPr lang="en-US" sz="2109" b="1" i="1">
                <a:solidFill>
                  <a:srgbClr val="000000"/>
                </a:solidFill>
                <a:latin typeface="Helvetica Neue"/>
                <a:ea typeface="Helvetica Neue"/>
                <a:cs typeface="Helvetica Neue"/>
                <a:sym typeface="Helvetica Neue"/>
              </a:rPr>
              <a:t>If…then</a:t>
            </a:r>
            <a:endParaRPr sz="1266"/>
          </a:p>
        </p:txBody>
      </p:sp>
      <p:sp>
        <p:nvSpPr>
          <p:cNvPr id="526" name="Google Shape;526;p57"/>
          <p:cNvSpPr txBox="1"/>
          <p:nvPr/>
        </p:nvSpPr>
        <p:spPr>
          <a:xfrm>
            <a:off x="5579410" y="2566522"/>
            <a:ext cx="734921" cy="396712"/>
          </a:xfrm>
          <a:prstGeom prst="rect">
            <a:avLst/>
          </a:prstGeom>
          <a:noFill/>
          <a:ln>
            <a:noFill/>
          </a:ln>
        </p:spPr>
        <p:txBody>
          <a:bodyPr spcFirstLastPara="1" wrap="square" lIns="35719" tIns="35719" rIns="35719" bIns="35719" anchor="ctr" anchorCtr="0">
            <a:spAutoFit/>
          </a:bodyPr>
          <a:lstStyle/>
          <a:p>
            <a:pPr>
              <a:buClr>
                <a:srgbClr val="000000"/>
              </a:buClr>
              <a:buSzPts val="3000"/>
            </a:pPr>
            <a:r>
              <a:rPr lang="en-US" sz="2109" b="1" i="1">
                <a:solidFill>
                  <a:srgbClr val="000000"/>
                </a:solidFill>
                <a:latin typeface="Helvetica Neue"/>
                <a:ea typeface="Helvetica Neue"/>
                <a:cs typeface="Helvetica Neue"/>
                <a:sym typeface="Helvetica Neue"/>
              </a:rPr>
              <a:t>Loop</a:t>
            </a:r>
            <a:endParaRPr sz="1266"/>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8"/>
          <p:cNvSpPr txBox="1">
            <a:spLocks noGrp="1"/>
          </p:cNvSpPr>
          <p:nvPr>
            <p:ph type="body" idx="1"/>
          </p:nvPr>
        </p:nvSpPr>
        <p:spPr>
          <a:xfrm>
            <a:off x="401836" y="1634133"/>
            <a:ext cx="4223813" cy="5223867"/>
          </a:xfrm>
          <a:prstGeom prst="rect">
            <a:avLst/>
          </a:prstGeom>
          <a:noFill/>
          <a:ln>
            <a:noFill/>
          </a:ln>
        </p:spPr>
        <p:txBody>
          <a:bodyPr spcFirstLastPara="1" vert="horz" wrap="square" lIns="35719" tIns="35719" rIns="35719" bIns="35719" rtlCol="0" anchor="t" anchorCtr="0">
            <a:noAutofit/>
          </a:bodyPr>
          <a:lstStyle/>
          <a:p>
            <a:pPr marL="187517" indent="-187517">
              <a:buSzPts val="2600"/>
            </a:pPr>
            <a:r>
              <a:rPr lang="en-US" b="1"/>
              <a:t>Decision Making:</a:t>
            </a:r>
            <a:endParaRPr/>
          </a:p>
          <a:p>
            <a:pPr marL="187517" indent="-71435">
              <a:buSzPts val="2600"/>
              <a:buNone/>
            </a:pPr>
            <a:endParaRPr/>
          </a:p>
          <a:p>
            <a:pPr marL="464327" lvl="1" indent="-187517">
              <a:buSzPts val="2600"/>
              <a:buFont typeface="Courier New"/>
              <a:buChar char="o"/>
            </a:pPr>
            <a:r>
              <a:rPr lang="en-US" sz="1828">
                <a:solidFill>
                  <a:srgbClr val="000000"/>
                </a:solidFill>
                <a:latin typeface="Helvetica Neue"/>
                <a:ea typeface="Helvetica Neue"/>
                <a:cs typeface="Helvetica Neue"/>
                <a:sym typeface="Helvetica Neue"/>
              </a:rPr>
              <a:t>Conditional constructs are used to incorporate </a:t>
            </a:r>
            <a:r>
              <a:rPr lang="en-US" i="1" u="sng"/>
              <a:t>decision making</a:t>
            </a:r>
            <a:r>
              <a:rPr lang="en-US" sz="1828">
                <a:solidFill>
                  <a:srgbClr val="000000"/>
                </a:solidFill>
                <a:latin typeface="Helvetica Neue"/>
                <a:ea typeface="Helvetica Neue"/>
                <a:cs typeface="Helvetica Neue"/>
                <a:sym typeface="Helvetica Neue"/>
              </a:rPr>
              <a:t> into programs. </a:t>
            </a:r>
            <a:endParaRPr/>
          </a:p>
          <a:p>
            <a:pPr marL="464327" lvl="1" indent="-71435">
              <a:buSzPts val="2600"/>
              <a:buNone/>
            </a:pPr>
            <a:endParaRPr/>
          </a:p>
          <a:p>
            <a:pPr marL="464327" lvl="1" indent="-187517">
              <a:buSzPts val="2600"/>
              <a:buFont typeface="Courier New"/>
              <a:buChar char="o"/>
            </a:pPr>
            <a:r>
              <a:rPr lang="en-US" sz="1828">
                <a:solidFill>
                  <a:srgbClr val="000000"/>
                </a:solidFill>
                <a:latin typeface="Helvetica Neue"/>
                <a:ea typeface="Helvetica Neue"/>
                <a:cs typeface="Helvetica Neue"/>
                <a:sym typeface="Helvetica Neue"/>
              </a:rPr>
              <a:t>The result of this decision making determines the sequence in which a program will execute </a:t>
            </a:r>
            <a:r>
              <a:rPr lang="en-US" b="1"/>
              <a:t>instructions</a:t>
            </a:r>
            <a:r>
              <a:rPr lang="en-US" sz="1828">
                <a:solidFill>
                  <a:srgbClr val="000000"/>
                </a:solidFill>
                <a:latin typeface="Helvetica Neue"/>
                <a:ea typeface="Helvetica Neue"/>
                <a:cs typeface="Helvetica Neue"/>
                <a:sym typeface="Helvetica Neue"/>
              </a:rPr>
              <a:t>.</a:t>
            </a:r>
            <a:endParaRPr/>
          </a:p>
        </p:txBody>
      </p:sp>
      <p:cxnSp>
        <p:nvCxnSpPr>
          <p:cNvPr id="532" name="Google Shape;532;p58"/>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535" name="Google Shape;535;p58"/>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800"/>
            </a:pPr>
            <a:r>
              <a:rPr lang="en-US" sz="3375"/>
              <a:t>Python Basics: Decision Making</a:t>
            </a:r>
            <a:endParaRPr/>
          </a:p>
        </p:txBody>
      </p:sp>
      <p:pic>
        <p:nvPicPr>
          <p:cNvPr id="536" name="Google Shape;536;p58" descr="280px-Wikipedia_article-creation-2.png"/>
          <p:cNvPicPr preferRelativeResize="0"/>
          <p:nvPr/>
        </p:nvPicPr>
        <p:blipFill rotWithShape="1">
          <a:blip r:embed="rId3">
            <a:alphaModFix/>
          </a:blip>
          <a:srcRect/>
          <a:stretch/>
        </p:blipFill>
        <p:spPr>
          <a:xfrm>
            <a:off x="5054203" y="2303859"/>
            <a:ext cx="3542854"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9"/>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187517" indent="-187517">
              <a:buSzPts val="2600"/>
              <a:buFont typeface="Helvetica Neue"/>
              <a:buChar char=""/>
            </a:pPr>
            <a:r>
              <a:rPr lang="en-US" sz="1828" dirty="0">
                <a:solidFill>
                  <a:srgbClr val="000000"/>
                </a:solidFill>
                <a:latin typeface="Helvetica Neue"/>
                <a:ea typeface="Helvetica Neue"/>
                <a:cs typeface="Helvetica Neue"/>
                <a:sym typeface="Helvetica Neue"/>
              </a:rPr>
              <a:t> </a:t>
            </a:r>
            <a:r>
              <a:rPr lang="en-US" b="1" i="1" dirty="0">
                <a:solidFill>
                  <a:srgbClr val="0433FF"/>
                </a:solidFill>
              </a:rPr>
              <a:t>if</a:t>
            </a:r>
            <a:r>
              <a:rPr lang="en-US" sz="1828" dirty="0">
                <a:solidFill>
                  <a:srgbClr val="000000"/>
                </a:solidFill>
                <a:latin typeface="Helvetica Neue"/>
                <a:ea typeface="Helvetica Neue"/>
                <a:cs typeface="Helvetica Neue"/>
                <a:sym typeface="Helvetica Neue"/>
              </a:rPr>
              <a:t> </a:t>
            </a:r>
            <a:r>
              <a:rPr lang="en-US" b="1" dirty="0"/>
              <a:t>Statement</a:t>
            </a:r>
            <a:endParaRPr dirty="0"/>
          </a:p>
          <a:p>
            <a:pPr marL="464327" lvl="1" indent="-187517">
              <a:buSzPts val="2600"/>
              <a:buFont typeface="Courier New"/>
              <a:buChar char="o"/>
            </a:pPr>
            <a:r>
              <a:rPr lang="en-US" sz="1828" dirty="0">
                <a:solidFill>
                  <a:srgbClr val="000000"/>
                </a:solidFill>
                <a:latin typeface="Helvetica Neue"/>
                <a:ea typeface="Helvetica Neue"/>
                <a:cs typeface="Helvetica Neue"/>
                <a:sym typeface="Helvetica Neue"/>
              </a:rPr>
              <a:t>The </a:t>
            </a:r>
            <a:r>
              <a:rPr lang="en-US" b="1" dirty="0"/>
              <a:t>if </a:t>
            </a:r>
            <a:r>
              <a:rPr lang="en-US" sz="1828" dirty="0">
                <a:solidFill>
                  <a:srgbClr val="000000"/>
                </a:solidFill>
                <a:latin typeface="Helvetica Neue"/>
                <a:ea typeface="Helvetica Neue"/>
                <a:cs typeface="Helvetica Neue"/>
                <a:sym typeface="Helvetica Neue"/>
              </a:rPr>
              <a:t>statement contains a logical expression using which data is compared, and a decision is made based on the result of the comparison.</a:t>
            </a:r>
            <a:endParaRPr dirty="0"/>
          </a:p>
          <a:p>
            <a:pPr marL="464327" lvl="1" indent="-71435">
              <a:buSzPts val="2600"/>
              <a:buNone/>
            </a:pPr>
            <a:endParaRPr dirty="0"/>
          </a:p>
          <a:p>
            <a:pPr marL="464327" lvl="1" indent="-187517">
              <a:buSzPts val="2600"/>
              <a:buFont typeface="Courier New"/>
              <a:buChar char="o"/>
            </a:pPr>
            <a:r>
              <a:rPr lang="en-US" sz="1828" dirty="0">
                <a:solidFill>
                  <a:srgbClr val="000000"/>
                </a:solidFill>
                <a:latin typeface="Helvetica Neue"/>
                <a:ea typeface="Helvetica Neue"/>
                <a:cs typeface="Helvetica Neue"/>
                <a:sym typeface="Helvetica Neue"/>
              </a:rPr>
              <a:t>Example: </a:t>
            </a:r>
            <a:endParaRPr dirty="0"/>
          </a:p>
          <a:p>
            <a:pPr marL="464327" lvl="1" indent="-71435">
              <a:buSzPts val="2600"/>
              <a:buNone/>
            </a:pPr>
            <a:endParaRPr dirty="0"/>
          </a:p>
          <a:p>
            <a:pPr marL="464327" lvl="1" indent="-71435">
              <a:buSzPts val="2600"/>
              <a:buNone/>
            </a:pPr>
            <a:endParaRPr dirty="0"/>
          </a:p>
          <a:p>
            <a:pPr marL="464327" lvl="1" indent="-71435">
              <a:buSzPts val="2600"/>
              <a:buNone/>
            </a:pPr>
            <a:endParaRPr dirty="0"/>
          </a:p>
          <a:p>
            <a:pPr marL="464327" lvl="1" indent="-71435">
              <a:buSzPts val="2600"/>
              <a:buNone/>
            </a:pPr>
            <a:endParaRPr dirty="0"/>
          </a:p>
          <a:p>
            <a:pPr marL="464327" lvl="1" indent="-71435">
              <a:buSzPts val="2600"/>
              <a:buNone/>
            </a:pPr>
            <a:endParaRPr dirty="0"/>
          </a:p>
          <a:p>
            <a:pPr marL="464327" lvl="1" indent="-71435">
              <a:buSzPts val="2600"/>
              <a:buNone/>
            </a:pPr>
            <a:endParaRPr dirty="0"/>
          </a:p>
          <a:p>
            <a:pPr marL="464327" lvl="1" indent="-187517">
              <a:buSzPts val="2600"/>
              <a:buFont typeface="Courier New"/>
              <a:buChar char="o"/>
            </a:pPr>
            <a:r>
              <a:rPr lang="en-US" sz="1828" dirty="0">
                <a:solidFill>
                  <a:srgbClr val="000000"/>
                </a:solidFill>
                <a:latin typeface="Helvetica Neue"/>
                <a:ea typeface="Helvetica Neue"/>
                <a:cs typeface="Helvetica Neue"/>
                <a:sym typeface="Helvetica Neue"/>
              </a:rPr>
              <a:t>In this example, we input integer 42, which is not less than 0, not equal to 0, and not equal to 1. Therefore, it falls into the option that “print ‘More’”.</a:t>
            </a:r>
            <a:endParaRPr dirty="0"/>
          </a:p>
          <a:p>
            <a:pPr marL="464327" lvl="1" indent="-187517">
              <a:buSzPts val="2600"/>
              <a:buFont typeface="Courier New"/>
              <a:buChar char="o"/>
            </a:pPr>
            <a:r>
              <a:rPr lang="en-US" sz="1828" dirty="0">
                <a:solidFill>
                  <a:srgbClr val="000000"/>
                </a:solidFill>
                <a:latin typeface="Helvetica Neue"/>
                <a:ea typeface="Helvetica Neue"/>
                <a:cs typeface="Helvetica Neue"/>
                <a:sym typeface="Helvetica Neue"/>
              </a:rPr>
              <a:t>Any non-zero and non-null values are treated as TRUE by Python</a:t>
            </a:r>
            <a:endParaRPr dirty="0"/>
          </a:p>
        </p:txBody>
      </p:sp>
      <p:cxnSp>
        <p:nvCxnSpPr>
          <p:cNvPr id="542" name="Google Shape;542;p59"/>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545" name="Google Shape;545;p59"/>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800"/>
            </a:pPr>
            <a:r>
              <a:rPr lang="en-US" sz="3375"/>
              <a:t>Python Basics: Decision Making</a:t>
            </a:r>
            <a:endParaRPr/>
          </a:p>
        </p:txBody>
      </p:sp>
      <p:pic>
        <p:nvPicPr>
          <p:cNvPr id="546" name="Google Shape;546;p59" descr="Screen shot 2011-02-23 at 8.png"/>
          <p:cNvPicPr preferRelativeResize="0"/>
          <p:nvPr/>
        </p:nvPicPr>
        <p:blipFill rotWithShape="1">
          <a:blip r:embed="rId3">
            <a:alphaModFix/>
          </a:blip>
          <a:srcRect/>
          <a:stretch/>
        </p:blipFill>
        <p:spPr>
          <a:xfrm>
            <a:off x="2237619" y="2864965"/>
            <a:ext cx="5111514" cy="23209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60"/>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187517" indent="-187517">
              <a:buSzPts val="2600"/>
              <a:buFont typeface="Helvetica Neue"/>
              <a:buChar char=""/>
            </a:pPr>
            <a:r>
              <a:rPr lang="en-US" b="1"/>
              <a:t> </a:t>
            </a:r>
            <a:r>
              <a:rPr lang="en-US" b="1" i="1">
                <a:solidFill>
                  <a:srgbClr val="0433FF"/>
                </a:solidFill>
              </a:rPr>
              <a:t>for</a:t>
            </a:r>
            <a:r>
              <a:rPr lang="en-US" b="1"/>
              <a:t> statement</a:t>
            </a:r>
            <a:endParaRPr/>
          </a:p>
          <a:p>
            <a:pPr marL="464327" lvl="1" indent="-187517">
              <a:buSzPts val="2600"/>
              <a:buFont typeface="Courier New"/>
              <a:buChar char="o"/>
            </a:pPr>
            <a:r>
              <a:rPr lang="en-US" sz="1828">
                <a:solidFill>
                  <a:srgbClr val="000000"/>
                </a:solidFill>
                <a:latin typeface="Helvetica Neue"/>
                <a:ea typeface="Helvetica Neue"/>
                <a:cs typeface="Helvetica Neue"/>
                <a:sym typeface="Helvetica Neue"/>
              </a:rPr>
              <a:t>The </a:t>
            </a:r>
            <a:r>
              <a:rPr lang="en-US" b="1"/>
              <a:t>for</a:t>
            </a:r>
            <a:r>
              <a:rPr lang="en-US" sz="1828">
                <a:solidFill>
                  <a:srgbClr val="000000"/>
                </a:solidFill>
                <a:latin typeface="Helvetica Neue"/>
                <a:ea typeface="Helvetica Neue"/>
                <a:cs typeface="Helvetica Neue"/>
                <a:sym typeface="Helvetica Neue"/>
              </a:rPr>
              <a:t> loop in Python has the ability to iterate over the items of any sequence, such as a list, tuple, or a string.</a:t>
            </a:r>
            <a:endParaRPr/>
          </a:p>
        </p:txBody>
      </p:sp>
      <p:cxnSp>
        <p:nvCxnSpPr>
          <p:cNvPr id="552" name="Google Shape;552;p60"/>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555" name="Google Shape;555;p60"/>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800"/>
            </a:pPr>
            <a:r>
              <a:rPr lang="en-US" sz="3375"/>
              <a:t>Python Basics: Looping</a:t>
            </a:r>
            <a:endParaRPr/>
          </a:p>
        </p:txBody>
      </p:sp>
      <p:pic>
        <p:nvPicPr>
          <p:cNvPr id="556" name="Google Shape;556;p60" descr="Image"/>
          <p:cNvPicPr preferRelativeResize="0"/>
          <p:nvPr/>
        </p:nvPicPr>
        <p:blipFill rotWithShape="1">
          <a:blip r:embed="rId3">
            <a:alphaModFix/>
          </a:blip>
          <a:srcRect/>
          <a:stretch/>
        </p:blipFill>
        <p:spPr>
          <a:xfrm>
            <a:off x="3023048" y="2749088"/>
            <a:ext cx="3792825" cy="3431138"/>
          </a:xfrm>
          <a:prstGeom prst="rect">
            <a:avLst/>
          </a:prstGeom>
          <a:noFill/>
          <a:ln>
            <a:noFill/>
          </a:ln>
        </p:spPr>
      </p:pic>
      <p:sp>
        <p:nvSpPr>
          <p:cNvPr id="557" name="Google Shape;557;p60"/>
          <p:cNvSpPr txBox="1"/>
          <p:nvPr/>
        </p:nvSpPr>
        <p:spPr>
          <a:xfrm>
            <a:off x="5750719" y="6011869"/>
            <a:ext cx="1700321" cy="331950"/>
          </a:xfrm>
          <a:prstGeom prst="rect">
            <a:avLst/>
          </a:prstGeom>
          <a:noFill/>
          <a:ln>
            <a:noFill/>
          </a:ln>
        </p:spPr>
        <p:txBody>
          <a:bodyPr spcFirstLastPara="1" wrap="square" lIns="35719" tIns="35719" rIns="35719" bIns="35719" anchor="ctr" anchorCtr="0">
            <a:spAutoFit/>
          </a:bodyPr>
          <a:lstStyle/>
          <a:p>
            <a:pPr>
              <a:buClr>
                <a:srgbClr val="000000"/>
              </a:buClr>
              <a:buSzPts val="1200"/>
            </a:pPr>
            <a:r>
              <a:rPr lang="en-US" sz="844">
                <a:solidFill>
                  <a:srgbClr val="000000"/>
                </a:solidFill>
                <a:latin typeface="Helvetica Neue"/>
                <a:ea typeface="Helvetica Neue"/>
                <a:cs typeface="Helvetica Neue"/>
                <a:sym typeface="Helvetica Neue"/>
              </a:rPr>
              <a:t>Ref: </a:t>
            </a:r>
            <a:r>
              <a:rPr lang="en-US" sz="844" i="1" u="sng">
                <a:solidFill>
                  <a:srgbClr val="000000"/>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http://www.tutorialspoint.com/</a:t>
            </a:r>
            <a:endParaRPr sz="1266"/>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61"/>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187517" indent="-187517">
              <a:buSzPts val="2600"/>
              <a:buFont typeface="Helvetica Neue"/>
              <a:buChar char=""/>
            </a:pPr>
            <a:r>
              <a:rPr lang="en-US" b="1"/>
              <a:t> </a:t>
            </a:r>
            <a:r>
              <a:rPr lang="en-US" b="1" i="1">
                <a:solidFill>
                  <a:srgbClr val="0433FF"/>
                </a:solidFill>
              </a:rPr>
              <a:t>for</a:t>
            </a:r>
            <a:r>
              <a:rPr lang="en-US" b="1"/>
              <a:t> statement</a:t>
            </a:r>
            <a:endParaRPr/>
          </a:p>
          <a:p>
            <a:pPr marL="464327" lvl="1" indent="-187517">
              <a:buSzPts val="2600"/>
              <a:buFont typeface="Courier New"/>
              <a:buChar char="o"/>
            </a:pPr>
            <a:r>
              <a:rPr lang="en-US" sz="1828">
                <a:solidFill>
                  <a:srgbClr val="000000"/>
                </a:solidFill>
                <a:latin typeface="Helvetica Neue"/>
                <a:ea typeface="Helvetica Neue"/>
                <a:cs typeface="Helvetica Neue"/>
                <a:sym typeface="Helvetica Neue"/>
              </a:rPr>
              <a:t>The </a:t>
            </a:r>
            <a:r>
              <a:rPr lang="en-US" b="1"/>
              <a:t>for</a:t>
            </a:r>
            <a:r>
              <a:rPr lang="en-US" sz="1828">
                <a:solidFill>
                  <a:srgbClr val="000000"/>
                </a:solidFill>
                <a:latin typeface="Helvetica Neue"/>
                <a:ea typeface="Helvetica Neue"/>
                <a:cs typeface="Helvetica Neue"/>
                <a:sym typeface="Helvetica Neue"/>
              </a:rPr>
              <a:t> loop in Python has the ability to iterate over the items of any sequence, such as a list or a string.</a:t>
            </a:r>
            <a:endParaRPr/>
          </a:p>
          <a:p>
            <a:pPr marL="464327" lvl="1" indent="-71435">
              <a:buSzPts val="2600"/>
              <a:buNone/>
            </a:pPr>
            <a:endParaRPr/>
          </a:p>
          <a:p>
            <a:pPr marL="464327" lvl="1" indent="-187517">
              <a:buSzPts val="2600"/>
              <a:buFont typeface="Courier New"/>
              <a:buChar char="o"/>
            </a:pPr>
            <a:r>
              <a:rPr lang="en-US" sz="1828">
                <a:solidFill>
                  <a:srgbClr val="000000"/>
                </a:solidFill>
                <a:latin typeface="Helvetica Neue"/>
                <a:ea typeface="Helvetica Neue"/>
                <a:cs typeface="Helvetica Neue"/>
                <a:sym typeface="Helvetica Neue"/>
              </a:rPr>
              <a:t>Example:</a:t>
            </a:r>
            <a:endParaRPr/>
          </a:p>
          <a:p>
            <a:pPr marL="464327" lvl="1" indent="-71435">
              <a:buSzPts val="2600"/>
              <a:buNone/>
            </a:pPr>
            <a:endParaRPr/>
          </a:p>
          <a:p>
            <a:pPr marL="464327" lvl="1" indent="-71435">
              <a:buSzPts val="2600"/>
              <a:buNone/>
            </a:pPr>
            <a:endParaRPr/>
          </a:p>
          <a:p>
            <a:pPr marL="464327" lvl="1" indent="-71435">
              <a:buSzPts val="2600"/>
              <a:buNone/>
            </a:pPr>
            <a:endParaRPr/>
          </a:p>
          <a:p>
            <a:pPr marL="464327" lvl="1" indent="-71435">
              <a:buSzPts val="2600"/>
              <a:buNone/>
            </a:pPr>
            <a:endParaRPr/>
          </a:p>
          <a:p>
            <a:pPr marL="464327" lvl="1" indent="-71435">
              <a:buSzPts val="2600"/>
              <a:buNone/>
            </a:pPr>
            <a:endParaRPr/>
          </a:p>
          <a:p>
            <a:pPr marL="464327" lvl="1" indent="-71435">
              <a:buSzPts val="2600"/>
              <a:buNone/>
            </a:pPr>
            <a:endParaRPr/>
          </a:p>
          <a:p>
            <a:pPr marL="464327" lvl="1" indent="-187517">
              <a:buSzPts val="2600"/>
              <a:buFont typeface="Courier New"/>
              <a:buChar char="o"/>
            </a:pPr>
            <a:r>
              <a:rPr lang="en-US" sz="1828">
                <a:solidFill>
                  <a:srgbClr val="000000"/>
                </a:solidFill>
                <a:latin typeface="Helvetica Neue"/>
                <a:ea typeface="Helvetica Neue"/>
                <a:cs typeface="Helvetica Neue"/>
                <a:sym typeface="Helvetica Neue"/>
              </a:rPr>
              <a:t>In this example, all the items in list a get printed. </a:t>
            </a:r>
            <a:endParaRPr/>
          </a:p>
          <a:p>
            <a:pPr marL="464327" lvl="1" indent="-187517">
              <a:buSzPts val="2600"/>
              <a:buFont typeface="Courier New"/>
              <a:buChar char="o"/>
            </a:pPr>
            <a:r>
              <a:rPr lang="en-US" i="1"/>
              <a:t>len(x) </a:t>
            </a:r>
            <a:r>
              <a:rPr lang="en-US" sz="1828">
                <a:solidFill>
                  <a:srgbClr val="000000"/>
                </a:solidFill>
                <a:latin typeface="Helvetica Neue"/>
                <a:ea typeface="Helvetica Neue"/>
                <a:cs typeface="Helvetica Neue"/>
                <a:sym typeface="Helvetica Neue"/>
              </a:rPr>
              <a:t>is a built-in function in Python, which returns the length of x.</a:t>
            </a:r>
            <a:endParaRPr/>
          </a:p>
          <a:p>
            <a:pPr marL="464327" lvl="1" indent="-187517">
              <a:buSzPts val="2600"/>
              <a:buFont typeface="Courier New"/>
              <a:buChar char="o"/>
            </a:pPr>
            <a:r>
              <a:rPr lang="en-US" sz="1828">
                <a:solidFill>
                  <a:srgbClr val="000000"/>
                </a:solidFill>
                <a:latin typeface="Helvetica Neue"/>
                <a:ea typeface="Helvetica Neue"/>
                <a:cs typeface="Helvetica Neue"/>
                <a:sym typeface="Helvetica Neue"/>
              </a:rPr>
              <a:t>In this example, x is a string, such as “cat”. len(x) returns “cat”’s length, which is 3.</a:t>
            </a:r>
            <a:endParaRPr/>
          </a:p>
        </p:txBody>
      </p:sp>
      <p:cxnSp>
        <p:nvCxnSpPr>
          <p:cNvPr id="563" name="Google Shape;563;p61"/>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566" name="Google Shape;566;p61"/>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800"/>
            </a:pPr>
            <a:r>
              <a:rPr lang="en-US" sz="3375"/>
              <a:t>Python Basics: Looping</a:t>
            </a:r>
            <a:endParaRPr/>
          </a:p>
        </p:txBody>
      </p:sp>
      <p:pic>
        <p:nvPicPr>
          <p:cNvPr id="567" name="Google Shape;567;p61" descr="Screen shot 2011-02-23 at 8.png"/>
          <p:cNvPicPr preferRelativeResize="0"/>
          <p:nvPr/>
        </p:nvPicPr>
        <p:blipFill rotWithShape="1">
          <a:blip r:embed="rId3">
            <a:alphaModFix/>
          </a:blip>
          <a:srcRect/>
          <a:stretch/>
        </p:blipFill>
        <p:spPr>
          <a:xfrm>
            <a:off x="2027039" y="2875359"/>
            <a:ext cx="4822031" cy="18082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2"/>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187517" indent="-187517">
              <a:buSzPts val="2600"/>
              <a:buFont typeface="Helvetica Neue"/>
              <a:buChar char=""/>
            </a:pPr>
            <a:r>
              <a:rPr lang="en-US" b="1"/>
              <a:t> </a:t>
            </a:r>
            <a:r>
              <a:rPr lang="en-US" b="1" i="1">
                <a:solidFill>
                  <a:srgbClr val="0433FF"/>
                </a:solidFill>
              </a:rPr>
              <a:t>while</a:t>
            </a:r>
            <a:r>
              <a:rPr lang="en-US" b="1"/>
              <a:t> statement</a:t>
            </a:r>
            <a:endParaRPr/>
          </a:p>
          <a:p>
            <a:pPr marL="464327" lvl="1" indent="-187517">
              <a:buSzPts val="2600"/>
              <a:buFont typeface="Courier New"/>
              <a:buChar char="o"/>
            </a:pPr>
            <a:r>
              <a:rPr lang="en-US"/>
              <a:t>The </a:t>
            </a:r>
            <a:r>
              <a:rPr lang="en-US" b="1"/>
              <a:t>while</a:t>
            </a:r>
            <a:r>
              <a:rPr lang="en-US"/>
              <a:t> loop in Python has the ability to iterate over a statement or group of statements while a given condition is TRUE</a:t>
            </a:r>
            <a:endParaRPr/>
          </a:p>
        </p:txBody>
      </p:sp>
      <p:cxnSp>
        <p:nvCxnSpPr>
          <p:cNvPr id="573" name="Google Shape;573;p62"/>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576" name="Google Shape;576;p62"/>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800"/>
            </a:pPr>
            <a:r>
              <a:rPr lang="en-US" sz="3375"/>
              <a:t>Python Basics: Looping</a:t>
            </a:r>
            <a:endParaRPr/>
          </a:p>
        </p:txBody>
      </p:sp>
      <p:pic>
        <p:nvPicPr>
          <p:cNvPr id="577" name="Google Shape;577;p62" descr="Image"/>
          <p:cNvPicPr preferRelativeResize="0"/>
          <p:nvPr/>
        </p:nvPicPr>
        <p:blipFill rotWithShape="1">
          <a:blip r:embed="rId3">
            <a:alphaModFix/>
          </a:blip>
          <a:srcRect/>
          <a:stretch/>
        </p:blipFill>
        <p:spPr>
          <a:xfrm>
            <a:off x="3393282" y="2841935"/>
            <a:ext cx="2348508" cy="3607594"/>
          </a:xfrm>
          <a:prstGeom prst="rect">
            <a:avLst/>
          </a:prstGeom>
          <a:noFill/>
          <a:ln>
            <a:noFill/>
          </a:ln>
        </p:spPr>
      </p:pic>
      <p:sp>
        <p:nvSpPr>
          <p:cNvPr id="578" name="Google Shape;578;p62"/>
          <p:cNvSpPr txBox="1"/>
          <p:nvPr/>
        </p:nvSpPr>
        <p:spPr>
          <a:xfrm>
            <a:off x="5750719" y="6011869"/>
            <a:ext cx="1700321" cy="331950"/>
          </a:xfrm>
          <a:prstGeom prst="rect">
            <a:avLst/>
          </a:prstGeom>
          <a:noFill/>
          <a:ln>
            <a:noFill/>
          </a:ln>
        </p:spPr>
        <p:txBody>
          <a:bodyPr spcFirstLastPara="1" wrap="square" lIns="35719" tIns="35719" rIns="35719" bIns="35719" anchor="ctr" anchorCtr="0">
            <a:spAutoFit/>
          </a:bodyPr>
          <a:lstStyle/>
          <a:p>
            <a:pPr>
              <a:buClr>
                <a:srgbClr val="000000"/>
              </a:buClr>
              <a:buSzPts val="1200"/>
            </a:pPr>
            <a:r>
              <a:rPr lang="en-US" sz="844">
                <a:solidFill>
                  <a:srgbClr val="000000"/>
                </a:solidFill>
                <a:latin typeface="Helvetica Neue"/>
                <a:ea typeface="Helvetica Neue"/>
                <a:cs typeface="Helvetica Neue"/>
                <a:sym typeface="Helvetica Neue"/>
              </a:rPr>
              <a:t>Ref: </a:t>
            </a:r>
            <a:r>
              <a:rPr lang="en-US" sz="844" i="1" u="sng">
                <a:solidFill>
                  <a:srgbClr val="000000"/>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http://www.tutorialspoint.com/</a:t>
            </a:r>
            <a:endParaRPr sz="1266"/>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7"/>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187517" indent="-187517">
              <a:buSzPts val="2600"/>
            </a:pPr>
            <a:r>
              <a:rPr lang="en-US" sz="1828">
                <a:solidFill>
                  <a:srgbClr val="000000"/>
                </a:solidFill>
                <a:latin typeface="Helvetica Neue"/>
                <a:ea typeface="Helvetica Neue"/>
                <a:cs typeface="Helvetica Neue"/>
                <a:sym typeface="Helvetica Neue"/>
              </a:rPr>
              <a:t>What are the similarities and differences between a calculator and a computer?</a:t>
            </a:r>
            <a:endParaRPr/>
          </a:p>
        </p:txBody>
      </p:sp>
      <p:cxnSp>
        <p:nvCxnSpPr>
          <p:cNvPr id="44" name="Google Shape;44;p7"/>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47" name="Google Shape;47;p7"/>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200"/>
            </a:pPr>
            <a:r>
              <a:rPr lang="en-US" sz="2953">
                <a:solidFill>
                  <a:srgbClr val="000000"/>
                </a:solidFill>
                <a:latin typeface="Helvetica Neue Light"/>
                <a:ea typeface="Helvetica Neue Light"/>
                <a:cs typeface="Helvetica Neue Light"/>
                <a:sym typeface="Helvetica Neue Light"/>
              </a:rPr>
              <a:t>Introduction</a:t>
            </a:r>
            <a:endParaRPr/>
          </a:p>
        </p:txBody>
      </p:sp>
      <p:pic>
        <p:nvPicPr>
          <p:cNvPr id="48" name="Google Shape;48;p7" descr="droppedImage.png"/>
          <p:cNvPicPr preferRelativeResize="0"/>
          <p:nvPr/>
        </p:nvPicPr>
        <p:blipFill rotWithShape="1">
          <a:blip r:embed="rId3">
            <a:alphaModFix/>
          </a:blip>
          <a:srcRect/>
          <a:stretch/>
        </p:blipFill>
        <p:spPr>
          <a:xfrm>
            <a:off x="1357312" y="2464594"/>
            <a:ext cx="2669977" cy="2669977"/>
          </a:xfrm>
          <a:prstGeom prst="rect">
            <a:avLst/>
          </a:prstGeom>
          <a:noFill/>
          <a:ln>
            <a:noFill/>
          </a:ln>
        </p:spPr>
      </p:pic>
      <p:pic>
        <p:nvPicPr>
          <p:cNvPr id="49" name="Google Shape;49;p7" descr="droppedImage.png"/>
          <p:cNvPicPr preferRelativeResize="0"/>
          <p:nvPr/>
        </p:nvPicPr>
        <p:blipFill rotWithShape="1">
          <a:blip r:embed="rId4">
            <a:alphaModFix/>
          </a:blip>
          <a:srcRect/>
          <a:stretch/>
        </p:blipFill>
        <p:spPr>
          <a:xfrm>
            <a:off x="4232672" y="2464594"/>
            <a:ext cx="3559969" cy="2669977"/>
          </a:xfrm>
          <a:prstGeom prst="rect">
            <a:avLst/>
          </a:prstGeom>
          <a:noFill/>
          <a:ln>
            <a:noFill/>
          </a:ln>
        </p:spPr>
      </p:pic>
      <p:sp>
        <p:nvSpPr>
          <p:cNvPr id="50" name="Google Shape;50;p7"/>
          <p:cNvSpPr txBox="1"/>
          <p:nvPr/>
        </p:nvSpPr>
        <p:spPr>
          <a:xfrm>
            <a:off x="1544836" y="5428532"/>
            <a:ext cx="6054328" cy="634726"/>
          </a:xfrm>
          <a:prstGeom prst="rect">
            <a:avLst/>
          </a:prstGeom>
          <a:noFill/>
          <a:ln>
            <a:noFill/>
          </a:ln>
        </p:spPr>
        <p:txBody>
          <a:bodyPr spcFirstLastPara="1" wrap="square" lIns="35719" tIns="35719" rIns="35719" bIns="35719" anchor="b" anchorCtr="0">
            <a:spAutoFit/>
          </a:bodyPr>
          <a:lstStyle/>
          <a:p>
            <a:pPr marL="0" lvl="1" algn="ctr">
              <a:buClr>
                <a:srgbClr val="E32400"/>
              </a:buClr>
              <a:buSzPts val="2600"/>
            </a:pPr>
            <a:r>
              <a:rPr lang="en-US" sz="1828">
                <a:solidFill>
                  <a:srgbClr val="E32400"/>
                </a:solidFill>
                <a:latin typeface="Helvetica Neue"/>
                <a:ea typeface="Helvetica Neue"/>
                <a:cs typeface="Helvetica Neue"/>
                <a:sym typeface="Helvetica Neue"/>
              </a:rPr>
              <a:t>The </a:t>
            </a:r>
            <a:r>
              <a:rPr lang="en-US" sz="1828" b="1" i="1">
                <a:solidFill>
                  <a:srgbClr val="E32400"/>
                </a:solidFill>
                <a:latin typeface="Helvetica Neue"/>
                <a:ea typeface="Helvetica Neue"/>
                <a:cs typeface="Helvetica Neue"/>
                <a:sym typeface="Helvetica Neue"/>
              </a:rPr>
              <a:t>fundamental</a:t>
            </a:r>
            <a:r>
              <a:rPr lang="en-US" sz="1828">
                <a:solidFill>
                  <a:srgbClr val="E32400"/>
                </a:solidFill>
                <a:latin typeface="Helvetica Neue"/>
                <a:ea typeface="Helvetica Neue"/>
                <a:cs typeface="Helvetica Neue"/>
                <a:sym typeface="Helvetica Neue"/>
              </a:rPr>
              <a:t> difference between a computer and a calculators that computers are </a:t>
            </a:r>
            <a:r>
              <a:rPr lang="en-US" sz="1828" b="1" i="1">
                <a:solidFill>
                  <a:srgbClr val="E32400"/>
                </a:solidFill>
                <a:latin typeface="Helvetica Neue"/>
                <a:ea typeface="Helvetica Neue"/>
                <a:cs typeface="Helvetica Neue"/>
                <a:sym typeface="Helvetica Neue"/>
              </a:rPr>
              <a:t>programmable!</a:t>
            </a:r>
            <a:endParaRPr sz="1266"/>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63"/>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187517" indent="-187517">
              <a:buSzPts val="2600"/>
              <a:buFont typeface="Helvetica Neue"/>
              <a:buChar char=""/>
            </a:pPr>
            <a:r>
              <a:rPr lang="en-US" b="1"/>
              <a:t> </a:t>
            </a:r>
            <a:r>
              <a:rPr lang="en-US" b="1" i="1">
                <a:solidFill>
                  <a:srgbClr val="0433FF"/>
                </a:solidFill>
              </a:rPr>
              <a:t>while</a:t>
            </a:r>
            <a:r>
              <a:rPr lang="en-US" b="1"/>
              <a:t> statement</a:t>
            </a:r>
            <a:endParaRPr/>
          </a:p>
          <a:p>
            <a:pPr marL="464327" lvl="1" indent="-187517">
              <a:buSzPts val="2600"/>
              <a:buFont typeface="Courier New"/>
              <a:buChar char="o"/>
            </a:pPr>
            <a:r>
              <a:rPr lang="en-US" sz="1828">
                <a:solidFill>
                  <a:srgbClr val="000000"/>
                </a:solidFill>
                <a:latin typeface="Helvetica Neue"/>
                <a:ea typeface="Helvetica Neue"/>
                <a:cs typeface="Helvetica Neue"/>
                <a:sym typeface="Helvetica Neue"/>
              </a:rPr>
              <a:t>The </a:t>
            </a:r>
            <a:r>
              <a:rPr lang="en-US" b="1"/>
              <a:t>while</a:t>
            </a:r>
            <a:r>
              <a:rPr lang="en-US" sz="1828">
                <a:solidFill>
                  <a:srgbClr val="000000"/>
                </a:solidFill>
                <a:latin typeface="Helvetica Neue"/>
                <a:ea typeface="Helvetica Neue"/>
                <a:cs typeface="Helvetica Neue"/>
                <a:sym typeface="Helvetica Neue"/>
              </a:rPr>
              <a:t> loop in Python has the ability to iterate over a statement or group of statements while a given condition is TRUE</a:t>
            </a:r>
            <a:endParaRPr/>
          </a:p>
          <a:p>
            <a:pPr marL="464327" lvl="1" indent="-71435">
              <a:buSzPts val="2600"/>
              <a:buNone/>
            </a:pPr>
            <a:endParaRPr/>
          </a:p>
          <a:p>
            <a:pPr marL="464327" lvl="1" indent="-187517">
              <a:buSzPts val="2600"/>
              <a:buFont typeface="Courier New"/>
              <a:buChar char="o"/>
            </a:pPr>
            <a:r>
              <a:rPr lang="en-US" sz="1828">
                <a:solidFill>
                  <a:srgbClr val="000000"/>
                </a:solidFill>
                <a:latin typeface="Helvetica Neue"/>
                <a:ea typeface="Helvetica Neue"/>
                <a:cs typeface="Helvetica Neue"/>
                <a:sym typeface="Helvetica Neue"/>
              </a:rPr>
              <a:t>Example:</a:t>
            </a:r>
            <a:endParaRPr/>
          </a:p>
          <a:p>
            <a:pPr marL="464327" lvl="1" indent="-71435">
              <a:buSzPts val="2600"/>
              <a:buNone/>
            </a:pPr>
            <a:endParaRPr/>
          </a:p>
          <a:p>
            <a:pPr marL="464327" lvl="1" indent="-71435">
              <a:buSzPts val="2600"/>
              <a:buNone/>
            </a:pPr>
            <a:endParaRPr/>
          </a:p>
          <a:p>
            <a:pPr marL="464327" lvl="1" indent="-71435">
              <a:buSzPts val="2600"/>
              <a:buNone/>
            </a:pPr>
            <a:endParaRPr/>
          </a:p>
          <a:p>
            <a:pPr marL="464327" lvl="1" indent="-71435">
              <a:buSzPts val="2600"/>
              <a:buNone/>
            </a:pPr>
            <a:endParaRPr/>
          </a:p>
          <a:p>
            <a:pPr marL="464327" lvl="1" indent="-71435">
              <a:buSzPts val="2600"/>
              <a:buNone/>
            </a:pPr>
            <a:endParaRPr/>
          </a:p>
          <a:p>
            <a:pPr marL="464327" lvl="1" indent="-71435">
              <a:buSzPts val="2600"/>
              <a:buNone/>
            </a:pPr>
            <a:endParaRPr/>
          </a:p>
          <a:p>
            <a:pPr marL="464327" lvl="1" indent="-71435">
              <a:buSzPts val="2600"/>
              <a:buNone/>
            </a:pPr>
            <a:endParaRPr/>
          </a:p>
          <a:p>
            <a:pPr marL="464327" lvl="1" indent="-71435">
              <a:buSzPts val="2600"/>
              <a:buNone/>
            </a:pPr>
            <a:endParaRPr/>
          </a:p>
          <a:p>
            <a:pPr marL="464327" lvl="1" indent="-71435">
              <a:buSzPts val="2600"/>
              <a:buNone/>
            </a:pPr>
            <a:endParaRPr/>
          </a:p>
          <a:p>
            <a:pPr marL="464327" lvl="1" indent="-71435">
              <a:buSzPts val="2600"/>
              <a:buNone/>
            </a:pPr>
            <a:endParaRPr/>
          </a:p>
          <a:p>
            <a:pPr marL="464327" lvl="1" indent="-187517">
              <a:buSzPts val="2600"/>
              <a:buFont typeface="Courier New"/>
              <a:buChar char="o"/>
            </a:pPr>
            <a:r>
              <a:rPr lang="en-US" sz="1828">
                <a:solidFill>
                  <a:srgbClr val="000000"/>
                </a:solidFill>
                <a:latin typeface="Helvetica Neue"/>
                <a:ea typeface="Helvetica Neue"/>
                <a:cs typeface="Helvetica Neue"/>
                <a:sym typeface="Helvetica Neue"/>
              </a:rPr>
              <a:t>Caution: “infinite loop” if a condition never becomes false.</a:t>
            </a:r>
            <a:endParaRPr/>
          </a:p>
        </p:txBody>
      </p:sp>
      <p:cxnSp>
        <p:nvCxnSpPr>
          <p:cNvPr id="584" name="Google Shape;584;p63"/>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587" name="Google Shape;587;p63"/>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800"/>
            </a:pPr>
            <a:r>
              <a:rPr lang="en-US" sz="3375"/>
              <a:t>Python Basics: Looping</a:t>
            </a:r>
            <a:endParaRPr/>
          </a:p>
        </p:txBody>
      </p:sp>
      <p:sp>
        <p:nvSpPr>
          <p:cNvPr id="588" name="Google Shape;588;p63"/>
          <p:cNvSpPr/>
          <p:nvPr/>
        </p:nvSpPr>
        <p:spPr>
          <a:xfrm>
            <a:off x="1964531" y="2901312"/>
            <a:ext cx="4822031" cy="953314"/>
          </a:xfrm>
          <a:prstGeom prst="rect">
            <a:avLst/>
          </a:prstGeom>
          <a:solidFill>
            <a:srgbClr val="EEEEEE"/>
          </a:solidFill>
          <a:ln>
            <a:noFill/>
          </a:ln>
        </p:spPr>
        <p:txBody>
          <a:bodyPr spcFirstLastPara="1" wrap="square" lIns="35719" tIns="35719" rIns="35719" bIns="35719" anchor="ctr" anchorCtr="0">
            <a:noAutofit/>
          </a:bodyPr>
          <a:lstStyle/>
          <a:p>
            <a:pPr>
              <a:buClr>
                <a:srgbClr val="313131"/>
              </a:buClr>
              <a:buSzPts val="1400"/>
            </a:pPr>
            <a:r>
              <a:rPr lang="en-US" sz="984">
                <a:solidFill>
                  <a:srgbClr val="313131"/>
                </a:solidFill>
                <a:latin typeface="Arial"/>
                <a:ea typeface="Arial"/>
                <a:cs typeface="Arial"/>
                <a:sym typeface="Arial"/>
              </a:rPr>
              <a:t>count </a:t>
            </a:r>
            <a:r>
              <a:rPr lang="en-US" sz="984">
                <a:solidFill>
                  <a:srgbClr val="666600"/>
                </a:solidFill>
                <a:latin typeface="Arial"/>
                <a:ea typeface="Arial"/>
                <a:cs typeface="Arial"/>
                <a:sym typeface="Arial"/>
              </a:rPr>
              <a:t>=</a:t>
            </a:r>
            <a:r>
              <a:rPr lang="en-US" sz="984">
                <a:solidFill>
                  <a:srgbClr val="313131"/>
                </a:solidFill>
                <a:latin typeface="Arial"/>
                <a:ea typeface="Arial"/>
                <a:cs typeface="Arial"/>
                <a:sym typeface="Arial"/>
              </a:rPr>
              <a:t> </a:t>
            </a:r>
            <a:r>
              <a:rPr lang="en-US" sz="984">
                <a:solidFill>
                  <a:srgbClr val="006666"/>
                </a:solidFill>
                <a:latin typeface="Arial"/>
                <a:ea typeface="Arial"/>
                <a:cs typeface="Arial"/>
                <a:sym typeface="Arial"/>
              </a:rPr>
              <a:t>0</a:t>
            </a:r>
            <a:endParaRPr sz="1266"/>
          </a:p>
          <a:p>
            <a:pPr>
              <a:buClr>
                <a:srgbClr val="011688"/>
              </a:buClr>
              <a:buSzPts val="1400"/>
            </a:pPr>
            <a:r>
              <a:rPr lang="en-US" sz="984">
                <a:solidFill>
                  <a:srgbClr val="011688"/>
                </a:solidFill>
                <a:latin typeface="Arial"/>
                <a:ea typeface="Arial"/>
                <a:cs typeface="Arial"/>
                <a:sym typeface="Arial"/>
              </a:rPr>
              <a:t>while</a:t>
            </a:r>
            <a:r>
              <a:rPr lang="en-US" sz="984">
                <a:solidFill>
                  <a:srgbClr val="313131"/>
                </a:solidFill>
                <a:latin typeface="Arial"/>
                <a:ea typeface="Arial"/>
                <a:cs typeface="Arial"/>
                <a:sym typeface="Arial"/>
              </a:rPr>
              <a:t> </a:t>
            </a:r>
            <a:r>
              <a:rPr lang="en-US" sz="984">
                <a:solidFill>
                  <a:srgbClr val="666600"/>
                </a:solidFill>
                <a:latin typeface="Arial"/>
                <a:ea typeface="Arial"/>
                <a:cs typeface="Arial"/>
                <a:sym typeface="Arial"/>
              </a:rPr>
              <a:t>(</a:t>
            </a:r>
            <a:r>
              <a:rPr lang="en-US" sz="984">
                <a:solidFill>
                  <a:srgbClr val="313131"/>
                </a:solidFill>
                <a:latin typeface="Arial"/>
                <a:ea typeface="Arial"/>
                <a:cs typeface="Arial"/>
                <a:sym typeface="Arial"/>
              </a:rPr>
              <a:t>count </a:t>
            </a:r>
            <a:r>
              <a:rPr lang="en-US" sz="984">
                <a:solidFill>
                  <a:srgbClr val="666600"/>
                </a:solidFill>
                <a:latin typeface="Arial"/>
                <a:ea typeface="Arial"/>
                <a:cs typeface="Arial"/>
                <a:sym typeface="Arial"/>
              </a:rPr>
              <a:t>&lt;</a:t>
            </a:r>
            <a:r>
              <a:rPr lang="en-US" sz="984">
                <a:solidFill>
                  <a:srgbClr val="313131"/>
                </a:solidFill>
                <a:latin typeface="Arial"/>
                <a:ea typeface="Arial"/>
                <a:cs typeface="Arial"/>
                <a:sym typeface="Arial"/>
              </a:rPr>
              <a:t> </a:t>
            </a:r>
            <a:r>
              <a:rPr lang="en-US" sz="984">
                <a:solidFill>
                  <a:srgbClr val="006666"/>
                </a:solidFill>
                <a:latin typeface="Arial"/>
                <a:ea typeface="Arial"/>
                <a:cs typeface="Arial"/>
                <a:sym typeface="Arial"/>
              </a:rPr>
              <a:t>9</a:t>
            </a:r>
            <a:r>
              <a:rPr lang="en-US" sz="984">
                <a:solidFill>
                  <a:srgbClr val="666600"/>
                </a:solidFill>
                <a:latin typeface="Arial"/>
                <a:ea typeface="Arial"/>
                <a:cs typeface="Arial"/>
                <a:sym typeface="Arial"/>
              </a:rPr>
              <a:t>):</a:t>
            </a:r>
            <a:endParaRPr sz="1266"/>
          </a:p>
          <a:p>
            <a:pPr>
              <a:buClr>
                <a:srgbClr val="313131"/>
              </a:buClr>
              <a:buSzPts val="1400"/>
            </a:pPr>
            <a:r>
              <a:rPr lang="en-US" sz="984">
                <a:solidFill>
                  <a:srgbClr val="313131"/>
                </a:solidFill>
                <a:latin typeface="Arial"/>
                <a:ea typeface="Arial"/>
                <a:cs typeface="Arial"/>
                <a:sym typeface="Arial"/>
              </a:rPr>
              <a:t>   </a:t>
            </a:r>
            <a:r>
              <a:rPr lang="en-US" sz="984">
                <a:solidFill>
                  <a:srgbClr val="011688"/>
                </a:solidFill>
                <a:latin typeface="Arial"/>
                <a:ea typeface="Arial"/>
                <a:cs typeface="Arial"/>
                <a:sym typeface="Arial"/>
              </a:rPr>
              <a:t>print</a:t>
            </a:r>
            <a:r>
              <a:rPr lang="en-US" sz="984">
                <a:solidFill>
                  <a:srgbClr val="313131"/>
                </a:solidFill>
                <a:latin typeface="Arial"/>
                <a:ea typeface="Arial"/>
                <a:cs typeface="Arial"/>
                <a:sym typeface="Arial"/>
              </a:rPr>
              <a:t> </a:t>
            </a:r>
            <a:r>
              <a:rPr lang="en-US" sz="984">
                <a:solidFill>
                  <a:srgbClr val="008800"/>
                </a:solidFill>
                <a:latin typeface="Arial"/>
                <a:ea typeface="Arial"/>
                <a:cs typeface="Arial"/>
                <a:sym typeface="Arial"/>
              </a:rPr>
              <a:t>'The count is:'</a:t>
            </a:r>
            <a:r>
              <a:rPr lang="en-US" sz="984">
                <a:solidFill>
                  <a:srgbClr val="666600"/>
                </a:solidFill>
                <a:latin typeface="Arial"/>
                <a:ea typeface="Arial"/>
                <a:cs typeface="Arial"/>
                <a:sym typeface="Arial"/>
              </a:rPr>
              <a:t>,</a:t>
            </a:r>
            <a:r>
              <a:rPr lang="en-US" sz="984">
                <a:solidFill>
                  <a:srgbClr val="313131"/>
                </a:solidFill>
                <a:latin typeface="Arial"/>
                <a:ea typeface="Arial"/>
                <a:cs typeface="Arial"/>
                <a:sym typeface="Arial"/>
              </a:rPr>
              <a:t> count</a:t>
            </a:r>
            <a:endParaRPr sz="1266"/>
          </a:p>
          <a:p>
            <a:pPr>
              <a:buClr>
                <a:srgbClr val="313131"/>
              </a:buClr>
              <a:buSzPts val="1400"/>
            </a:pPr>
            <a:r>
              <a:rPr lang="en-US" sz="984">
                <a:solidFill>
                  <a:srgbClr val="313131"/>
                </a:solidFill>
                <a:latin typeface="Arial"/>
                <a:ea typeface="Arial"/>
                <a:cs typeface="Arial"/>
                <a:sym typeface="Arial"/>
              </a:rPr>
              <a:t>   count </a:t>
            </a:r>
            <a:r>
              <a:rPr lang="en-US" sz="984">
                <a:solidFill>
                  <a:srgbClr val="666600"/>
                </a:solidFill>
                <a:latin typeface="Arial"/>
                <a:ea typeface="Arial"/>
                <a:cs typeface="Arial"/>
                <a:sym typeface="Arial"/>
              </a:rPr>
              <a:t>=</a:t>
            </a:r>
            <a:r>
              <a:rPr lang="en-US" sz="984">
                <a:solidFill>
                  <a:srgbClr val="313131"/>
                </a:solidFill>
                <a:latin typeface="Arial"/>
                <a:ea typeface="Arial"/>
                <a:cs typeface="Arial"/>
                <a:sym typeface="Arial"/>
              </a:rPr>
              <a:t> count </a:t>
            </a:r>
            <a:r>
              <a:rPr lang="en-US" sz="984">
                <a:solidFill>
                  <a:srgbClr val="666600"/>
                </a:solidFill>
                <a:latin typeface="Arial"/>
                <a:ea typeface="Arial"/>
                <a:cs typeface="Arial"/>
                <a:sym typeface="Arial"/>
              </a:rPr>
              <a:t>+</a:t>
            </a:r>
            <a:r>
              <a:rPr lang="en-US" sz="984">
                <a:solidFill>
                  <a:srgbClr val="313131"/>
                </a:solidFill>
                <a:latin typeface="Arial"/>
                <a:ea typeface="Arial"/>
                <a:cs typeface="Arial"/>
                <a:sym typeface="Arial"/>
              </a:rPr>
              <a:t> </a:t>
            </a:r>
            <a:r>
              <a:rPr lang="en-US" sz="984">
                <a:solidFill>
                  <a:srgbClr val="006666"/>
                </a:solidFill>
                <a:latin typeface="Arial"/>
                <a:ea typeface="Arial"/>
                <a:cs typeface="Arial"/>
                <a:sym typeface="Arial"/>
              </a:rPr>
              <a:t>1</a:t>
            </a:r>
            <a:endParaRPr sz="1266"/>
          </a:p>
          <a:p>
            <a:pPr>
              <a:buClr>
                <a:srgbClr val="313131"/>
              </a:buClr>
              <a:buSzPts val="1200"/>
            </a:pPr>
            <a:endParaRPr sz="844">
              <a:solidFill>
                <a:srgbClr val="006666"/>
              </a:solidFill>
              <a:latin typeface="Helvetica Neue"/>
              <a:ea typeface="Helvetica Neue"/>
              <a:cs typeface="Helvetica Neue"/>
              <a:sym typeface="Helvetica Neue"/>
            </a:endParaRPr>
          </a:p>
          <a:p>
            <a:pPr>
              <a:buClr>
                <a:srgbClr val="011688"/>
              </a:buClr>
              <a:buSzPts val="1400"/>
            </a:pPr>
            <a:r>
              <a:rPr lang="en-US" sz="984">
                <a:solidFill>
                  <a:srgbClr val="011688"/>
                </a:solidFill>
                <a:latin typeface="Arial"/>
                <a:ea typeface="Arial"/>
                <a:cs typeface="Arial"/>
                <a:sym typeface="Arial"/>
              </a:rPr>
              <a:t>print</a:t>
            </a:r>
            <a:r>
              <a:rPr lang="en-US" sz="984">
                <a:solidFill>
                  <a:srgbClr val="313131"/>
                </a:solidFill>
                <a:latin typeface="Arial"/>
                <a:ea typeface="Arial"/>
                <a:cs typeface="Arial"/>
                <a:sym typeface="Arial"/>
              </a:rPr>
              <a:t> </a:t>
            </a:r>
            <a:r>
              <a:rPr lang="en-US" sz="984">
                <a:solidFill>
                  <a:srgbClr val="008800"/>
                </a:solidFill>
                <a:latin typeface="Arial"/>
                <a:ea typeface="Arial"/>
                <a:cs typeface="Arial"/>
                <a:sym typeface="Arial"/>
              </a:rPr>
              <a:t>"Good bye!"</a:t>
            </a:r>
            <a:endParaRPr sz="1266"/>
          </a:p>
        </p:txBody>
      </p:sp>
      <p:sp>
        <p:nvSpPr>
          <p:cNvPr id="589" name="Google Shape;589;p63"/>
          <p:cNvSpPr/>
          <p:nvPr/>
        </p:nvSpPr>
        <p:spPr>
          <a:xfrm>
            <a:off x="1964531" y="3917133"/>
            <a:ext cx="4822031" cy="1765707"/>
          </a:xfrm>
          <a:prstGeom prst="rect">
            <a:avLst/>
          </a:prstGeom>
          <a:solidFill>
            <a:srgbClr val="EEEEEE"/>
          </a:solidFill>
          <a:ln>
            <a:noFill/>
          </a:ln>
        </p:spPr>
        <p:txBody>
          <a:bodyPr spcFirstLastPara="1" wrap="square" lIns="35719" tIns="35719" rIns="35719" bIns="35719" anchor="ctr" anchorCtr="0">
            <a:noAutofit/>
          </a:bodyPr>
          <a:lstStyle/>
          <a:p>
            <a:pPr>
              <a:buClr>
                <a:srgbClr val="313131"/>
              </a:buClr>
              <a:buSzPts val="1400"/>
            </a:pPr>
            <a:r>
              <a:rPr lang="en-US" sz="984">
                <a:solidFill>
                  <a:srgbClr val="313131"/>
                </a:solidFill>
                <a:latin typeface="Arial"/>
                <a:ea typeface="Arial"/>
                <a:cs typeface="Arial"/>
                <a:sym typeface="Arial"/>
              </a:rPr>
              <a:t>The count is: 0</a:t>
            </a:r>
            <a:endParaRPr sz="1266"/>
          </a:p>
          <a:p>
            <a:pPr>
              <a:buClr>
                <a:srgbClr val="313131"/>
              </a:buClr>
              <a:buSzPts val="1400"/>
            </a:pPr>
            <a:r>
              <a:rPr lang="en-US" sz="984">
                <a:solidFill>
                  <a:srgbClr val="313131"/>
                </a:solidFill>
                <a:latin typeface="Arial"/>
                <a:ea typeface="Arial"/>
                <a:cs typeface="Arial"/>
                <a:sym typeface="Arial"/>
              </a:rPr>
              <a:t>The count is: 1</a:t>
            </a:r>
            <a:endParaRPr sz="1266"/>
          </a:p>
          <a:p>
            <a:pPr>
              <a:buClr>
                <a:srgbClr val="313131"/>
              </a:buClr>
              <a:buSzPts val="1400"/>
            </a:pPr>
            <a:r>
              <a:rPr lang="en-US" sz="984">
                <a:solidFill>
                  <a:srgbClr val="313131"/>
                </a:solidFill>
                <a:latin typeface="Arial"/>
                <a:ea typeface="Arial"/>
                <a:cs typeface="Arial"/>
                <a:sym typeface="Arial"/>
              </a:rPr>
              <a:t>The count is: 2</a:t>
            </a:r>
            <a:endParaRPr sz="1266"/>
          </a:p>
          <a:p>
            <a:pPr>
              <a:buClr>
                <a:srgbClr val="313131"/>
              </a:buClr>
              <a:buSzPts val="1400"/>
            </a:pPr>
            <a:r>
              <a:rPr lang="en-US" sz="984">
                <a:solidFill>
                  <a:srgbClr val="313131"/>
                </a:solidFill>
                <a:latin typeface="Arial"/>
                <a:ea typeface="Arial"/>
                <a:cs typeface="Arial"/>
                <a:sym typeface="Arial"/>
              </a:rPr>
              <a:t>The count is: 3</a:t>
            </a:r>
            <a:endParaRPr sz="1266"/>
          </a:p>
          <a:p>
            <a:pPr>
              <a:buClr>
                <a:srgbClr val="313131"/>
              </a:buClr>
              <a:buSzPts val="1400"/>
            </a:pPr>
            <a:r>
              <a:rPr lang="en-US" sz="984">
                <a:solidFill>
                  <a:srgbClr val="313131"/>
                </a:solidFill>
                <a:latin typeface="Arial"/>
                <a:ea typeface="Arial"/>
                <a:cs typeface="Arial"/>
                <a:sym typeface="Arial"/>
              </a:rPr>
              <a:t>The count is: 4</a:t>
            </a:r>
            <a:endParaRPr sz="1266"/>
          </a:p>
          <a:p>
            <a:pPr>
              <a:buClr>
                <a:srgbClr val="313131"/>
              </a:buClr>
              <a:buSzPts val="1400"/>
            </a:pPr>
            <a:r>
              <a:rPr lang="en-US" sz="984">
                <a:solidFill>
                  <a:srgbClr val="313131"/>
                </a:solidFill>
                <a:latin typeface="Arial"/>
                <a:ea typeface="Arial"/>
                <a:cs typeface="Arial"/>
                <a:sym typeface="Arial"/>
              </a:rPr>
              <a:t>The count is: 5</a:t>
            </a:r>
            <a:endParaRPr sz="1266"/>
          </a:p>
          <a:p>
            <a:pPr>
              <a:buClr>
                <a:srgbClr val="313131"/>
              </a:buClr>
              <a:buSzPts val="1400"/>
            </a:pPr>
            <a:r>
              <a:rPr lang="en-US" sz="984">
                <a:solidFill>
                  <a:srgbClr val="313131"/>
                </a:solidFill>
                <a:latin typeface="Arial"/>
                <a:ea typeface="Arial"/>
                <a:cs typeface="Arial"/>
                <a:sym typeface="Arial"/>
              </a:rPr>
              <a:t>The count is: 6</a:t>
            </a:r>
            <a:endParaRPr sz="1266"/>
          </a:p>
          <a:p>
            <a:pPr>
              <a:buClr>
                <a:srgbClr val="313131"/>
              </a:buClr>
              <a:buSzPts val="1400"/>
            </a:pPr>
            <a:r>
              <a:rPr lang="en-US" sz="984">
                <a:solidFill>
                  <a:srgbClr val="313131"/>
                </a:solidFill>
                <a:latin typeface="Arial"/>
                <a:ea typeface="Arial"/>
                <a:cs typeface="Arial"/>
                <a:sym typeface="Arial"/>
              </a:rPr>
              <a:t>The count is: 7</a:t>
            </a:r>
            <a:endParaRPr sz="1266"/>
          </a:p>
          <a:p>
            <a:pPr>
              <a:buClr>
                <a:srgbClr val="313131"/>
              </a:buClr>
              <a:buSzPts val="1400"/>
            </a:pPr>
            <a:r>
              <a:rPr lang="en-US" sz="984">
                <a:solidFill>
                  <a:srgbClr val="313131"/>
                </a:solidFill>
                <a:latin typeface="Arial"/>
                <a:ea typeface="Arial"/>
                <a:cs typeface="Arial"/>
                <a:sym typeface="Arial"/>
              </a:rPr>
              <a:t>The count is: 8</a:t>
            </a:r>
            <a:endParaRPr sz="1266"/>
          </a:p>
          <a:p>
            <a:pPr>
              <a:buClr>
                <a:srgbClr val="313131"/>
              </a:buClr>
              <a:buSzPts val="1400"/>
            </a:pPr>
            <a:r>
              <a:rPr lang="en-US" sz="984">
                <a:solidFill>
                  <a:srgbClr val="313131"/>
                </a:solidFill>
                <a:latin typeface="Arial"/>
                <a:ea typeface="Arial"/>
                <a:cs typeface="Arial"/>
                <a:sym typeface="Arial"/>
              </a:rPr>
              <a:t>Good bye!</a:t>
            </a:r>
            <a:endParaRPr sz="1266"/>
          </a:p>
        </p:txBody>
      </p:sp>
      <p:sp>
        <p:nvSpPr>
          <p:cNvPr id="590" name="Google Shape;590;p63"/>
          <p:cNvSpPr txBox="1"/>
          <p:nvPr/>
        </p:nvSpPr>
        <p:spPr>
          <a:xfrm>
            <a:off x="6879727" y="5486314"/>
            <a:ext cx="1700367" cy="331950"/>
          </a:xfrm>
          <a:prstGeom prst="rect">
            <a:avLst/>
          </a:prstGeom>
          <a:noFill/>
          <a:ln>
            <a:noFill/>
          </a:ln>
        </p:spPr>
        <p:txBody>
          <a:bodyPr spcFirstLastPara="1" wrap="square" lIns="35719" tIns="35719" rIns="35719" bIns="35719" anchor="ctr" anchorCtr="0">
            <a:spAutoFit/>
          </a:bodyPr>
          <a:lstStyle/>
          <a:p>
            <a:pPr>
              <a:buClr>
                <a:srgbClr val="000000"/>
              </a:buClr>
              <a:buSzPts val="1200"/>
            </a:pPr>
            <a:r>
              <a:rPr lang="en-US" sz="844">
                <a:solidFill>
                  <a:srgbClr val="000000"/>
                </a:solidFill>
                <a:latin typeface="Helvetica Neue"/>
                <a:ea typeface="Helvetica Neue"/>
                <a:cs typeface="Helvetica Neue"/>
                <a:sym typeface="Helvetica Neue"/>
              </a:rPr>
              <a:t>Ref: </a:t>
            </a:r>
            <a:r>
              <a:rPr lang="en-US" sz="844" i="1" u="sng">
                <a:solidFill>
                  <a:srgbClr val="000000"/>
                </a:solidFill>
                <a:latin typeface="Helvetica Neue"/>
                <a:ea typeface="Helvetica Neue"/>
                <a:cs typeface="Helvetica Neue"/>
                <a:sym typeface="Helvetica Neue"/>
                <a:hlinkClick r:id="rId3">
                  <a:extLst>
                    <a:ext uri="{A12FA001-AC4F-418D-AE19-62706E023703}">
                      <ahyp:hlinkClr xmlns:ahyp="http://schemas.microsoft.com/office/drawing/2018/hyperlinkcolor" val="tx"/>
                    </a:ext>
                  </a:extLst>
                </a:hlinkClick>
              </a:rPr>
              <a:t>http://www.tutorialspoint.com/</a:t>
            </a:r>
            <a:endParaRPr sz="1266"/>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cxnSp>
        <p:nvCxnSpPr>
          <p:cNvPr id="595" name="Google Shape;595;p64"/>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598" name="Google Shape;598;p64"/>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800"/>
            </a:pPr>
            <a:r>
              <a:rPr lang="en-US" sz="3375"/>
              <a:t>Python Basics: Loop Control Statements</a:t>
            </a:r>
            <a:endParaRPr/>
          </a:p>
        </p:txBody>
      </p:sp>
      <p:pic>
        <p:nvPicPr>
          <p:cNvPr id="599" name="Google Shape;599;p64" descr="Image"/>
          <p:cNvPicPr preferRelativeResize="0"/>
          <p:nvPr/>
        </p:nvPicPr>
        <p:blipFill rotWithShape="1">
          <a:blip r:embed="rId3">
            <a:alphaModFix/>
          </a:blip>
          <a:srcRect/>
          <a:stretch/>
        </p:blipFill>
        <p:spPr>
          <a:xfrm>
            <a:off x="1151930" y="1718442"/>
            <a:ext cx="2544961" cy="2955727"/>
          </a:xfrm>
          <a:prstGeom prst="rect">
            <a:avLst/>
          </a:prstGeom>
          <a:noFill/>
          <a:ln>
            <a:noFill/>
          </a:ln>
        </p:spPr>
      </p:pic>
      <p:pic>
        <p:nvPicPr>
          <p:cNvPr id="600" name="Google Shape;600;p64" descr="Image"/>
          <p:cNvPicPr preferRelativeResize="0"/>
          <p:nvPr/>
        </p:nvPicPr>
        <p:blipFill rotWithShape="1">
          <a:blip r:embed="rId4">
            <a:alphaModFix/>
          </a:blip>
          <a:srcRect/>
          <a:stretch/>
        </p:blipFill>
        <p:spPr>
          <a:xfrm>
            <a:off x="5393531" y="1718442"/>
            <a:ext cx="2544961" cy="2955727"/>
          </a:xfrm>
          <a:prstGeom prst="rect">
            <a:avLst/>
          </a:prstGeom>
          <a:noFill/>
          <a:ln>
            <a:noFill/>
          </a:ln>
        </p:spPr>
      </p:pic>
      <p:sp>
        <p:nvSpPr>
          <p:cNvPr id="601" name="Google Shape;601;p64"/>
          <p:cNvSpPr/>
          <p:nvPr/>
        </p:nvSpPr>
        <p:spPr>
          <a:xfrm>
            <a:off x="1151930" y="5002928"/>
            <a:ext cx="3079278" cy="953314"/>
          </a:xfrm>
          <a:prstGeom prst="rect">
            <a:avLst/>
          </a:prstGeom>
          <a:solidFill>
            <a:srgbClr val="EEEEEE"/>
          </a:solidFill>
          <a:ln>
            <a:noFill/>
          </a:ln>
        </p:spPr>
        <p:txBody>
          <a:bodyPr spcFirstLastPara="1" wrap="square" lIns="35719" tIns="35719" rIns="35719" bIns="35719" anchor="ctr" anchorCtr="0">
            <a:noAutofit/>
          </a:bodyPr>
          <a:lstStyle/>
          <a:p>
            <a:pPr>
              <a:buClr>
                <a:srgbClr val="011688"/>
              </a:buClr>
              <a:buSzPts val="1500"/>
            </a:pPr>
            <a:r>
              <a:rPr lang="en-US" sz="1055">
                <a:solidFill>
                  <a:srgbClr val="011688"/>
                </a:solidFill>
                <a:latin typeface="Arial"/>
                <a:ea typeface="Arial"/>
                <a:cs typeface="Arial"/>
                <a:sym typeface="Arial"/>
              </a:rPr>
              <a:t>for</a:t>
            </a:r>
            <a:r>
              <a:rPr lang="en-US" sz="1055">
                <a:solidFill>
                  <a:srgbClr val="313131"/>
                </a:solidFill>
                <a:latin typeface="Arial"/>
                <a:ea typeface="Arial"/>
                <a:cs typeface="Arial"/>
                <a:sym typeface="Arial"/>
              </a:rPr>
              <a:t> letter </a:t>
            </a:r>
            <a:r>
              <a:rPr lang="en-US" sz="1055">
                <a:solidFill>
                  <a:srgbClr val="011688"/>
                </a:solidFill>
                <a:latin typeface="Arial"/>
                <a:ea typeface="Arial"/>
                <a:cs typeface="Arial"/>
                <a:sym typeface="Arial"/>
              </a:rPr>
              <a:t>in</a:t>
            </a:r>
            <a:r>
              <a:rPr lang="en-US" sz="1055">
                <a:solidFill>
                  <a:srgbClr val="313131"/>
                </a:solidFill>
                <a:latin typeface="Arial"/>
                <a:ea typeface="Arial"/>
                <a:cs typeface="Arial"/>
                <a:sym typeface="Arial"/>
              </a:rPr>
              <a:t> </a:t>
            </a:r>
            <a:r>
              <a:rPr lang="en-US" sz="1055">
                <a:solidFill>
                  <a:srgbClr val="008800"/>
                </a:solidFill>
                <a:latin typeface="Arial"/>
                <a:ea typeface="Arial"/>
                <a:cs typeface="Arial"/>
                <a:sym typeface="Arial"/>
              </a:rPr>
              <a:t>'Python'</a:t>
            </a:r>
            <a:r>
              <a:rPr lang="en-US" sz="1055">
                <a:solidFill>
                  <a:srgbClr val="666600"/>
                </a:solidFill>
                <a:latin typeface="Arial"/>
                <a:ea typeface="Arial"/>
                <a:cs typeface="Arial"/>
                <a:sym typeface="Arial"/>
              </a:rPr>
              <a:t>:</a:t>
            </a:r>
            <a:endParaRPr sz="844">
              <a:solidFill>
                <a:srgbClr val="313131"/>
              </a:solidFill>
              <a:latin typeface="Helvetica Neue"/>
              <a:ea typeface="Helvetica Neue"/>
              <a:cs typeface="Helvetica Neue"/>
              <a:sym typeface="Helvetica Neue"/>
            </a:endParaRPr>
          </a:p>
          <a:p>
            <a:pPr>
              <a:buClr>
                <a:srgbClr val="313131"/>
              </a:buClr>
              <a:buSzPts val="1500"/>
            </a:pPr>
            <a:r>
              <a:rPr lang="en-US" sz="1055">
                <a:solidFill>
                  <a:srgbClr val="313131"/>
                </a:solidFill>
                <a:latin typeface="Arial"/>
                <a:ea typeface="Arial"/>
                <a:cs typeface="Arial"/>
                <a:sym typeface="Arial"/>
              </a:rPr>
              <a:t>   </a:t>
            </a:r>
            <a:r>
              <a:rPr lang="en-US" sz="1055">
                <a:solidFill>
                  <a:srgbClr val="011688"/>
                </a:solidFill>
                <a:latin typeface="Arial"/>
                <a:ea typeface="Arial"/>
                <a:cs typeface="Arial"/>
                <a:sym typeface="Arial"/>
              </a:rPr>
              <a:t>if</a:t>
            </a:r>
            <a:r>
              <a:rPr lang="en-US" sz="1055">
                <a:solidFill>
                  <a:srgbClr val="313131"/>
                </a:solidFill>
                <a:latin typeface="Arial"/>
                <a:ea typeface="Arial"/>
                <a:cs typeface="Arial"/>
                <a:sym typeface="Arial"/>
              </a:rPr>
              <a:t> letter </a:t>
            </a:r>
            <a:r>
              <a:rPr lang="en-US" sz="1055">
                <a:solidFill>
                  <a:srgbClr val="666600"/>
                </a:solidFill>
                <a:latin typeface="Arial"/>
                <a:ea typeface="Arial"/>
                <a:cs typeface="Arial"/>
                <a:sym typeface="Arial"/>
              </a:rPr>
              <a:t>==</a:t>
            </a:r>
            <a:r>
              <a:rPr lang="en-US" sz="1055">
                <a:solidFill>
                  <a:srgbClr val="313131"/>
                </a:solidFill>
                <a:latin typeface="Arial"/>
                <a:ea typeface="Arial"/>
                <a:cs typeface="Arial"/>
                <a:sym typeface="Arial"/>
              </a:rPr>
              <a:t> </a:t>
            </a:r>
            <a:r>
              <a:rPr lang="en-US" sz="1055">
                <a:solidFill>
                  <a:srgbClr val="008800"/>
                </a:solidFill>
                <a:latin typeface="Arial"/>
                <a:ea typeface="Arial"/>
                <a:cs typeface="Arial"/>
                <a:sym typeface="Arial"/>
              </a:rPr>
              <a:t>'h'</a:t>
            </a:r>
            <a:r>
              <a:rPr lang="en-US" sz="1055">
                <a:solidFill>
                  <a:srgbClr val="666600"/>
                </a:solidFill>
                <a:latin typeface="Arial"/>
                <a:ea typeface="Arial"/>
                <a:cs typeface="Arial"/>
                <a:sym typeface="Arial"/>
              </a:rPr>
              <a:t>:</a:t>
            </a:r>
            <a:endParaRPr sz="1266"/>
          </a:p>
          <a:p>
            <a:pPr>
              <a:buClr>
                <a:srgbClr val="313131"/>
              </a:buClr>
              <a:buSzPts val="1500"/>
            </a:pPr>
            <a:r>
              <a:rPr lang="en-US" sz="1055">
                <a:solidFill>
                  <a:srgbClr val="313131"/>
                </a:solidFill>
                <a:latin typeface="Arial"/>
                <a:ea typeface="Arial"/>
                <a:cs typeface="Arial"/>
                <a:sym typeface="Arial"/>
              </a:rPr>
              <a:t>      </a:t>
            </a:r>
            <a:r>
              <a:rPr lang="en-US" sz="1055">
                <a:solidFill>
                  <a:srgbClr val="011688"/>
                </a:solidFill>
                <a:latin typeface="Arial"/>
                <a:ea typeface="Arial"/>
                <a:cs typeface="Arial"/>
                <a:sym typeface="Arial"/>
              </a:rPr>
              <a:t>break</a:t>
            </a:r>
            <a:endParaRPr sz="1266"/>
          </a:p>
          <a:p>
            <a:pPr>
              <a:buClr>
                <a:srgbClr val="313131"/>
              </a:buClr>
              <a:buSzPts val="1500"/>
            </a:pPr>
            <a:r>
              <a:rPr lang="en-US" sz="1055">
                <a:solidFill>
                  <a:srgbClr val="313131"/>
                </a:solidFill>
                <a:latin typeface="Arial"/>
                <a:ea typeface="Arial"/>
                <a:cs typeface="Arial"/>
                <a:sym typeface="Arial"/>
              </a:rPr>
              <a:t>   </a:t>
            </a:r>
            <a:r>
              <a:rPr lang="en-US" sz="1055">
                <a:solidFill>
                  <a:srgbClr val="011688"/>
                </a:solidFill>
                <a:latin typeface="Arial"/>
                <a:ea typeface="Arial"/>
                <a:cs typeface="Arial"/>
                <a:sym typeface="Arial"/>
              </a:rPr>
              <a:t>print</a:t>
            </a:r>
            <a:r>
              <a:rPr lang="en-US" sz="1055">
                <a:solidFill>
                  <a:srgbClr val="313131"/>
                </a:solidFill>
                <a:latin typeface="Arial"/>
                <a:ea typeface="Arial"/>
                <a:cs typeface="Arial"/>
                <a:sym typeface="Arial"/>
              </a:rPr>
              <a:t> </a:t>
            </a:r>
            <a:r>
              <a:rPr lang="en-US" sz="1055">
                <a:solidFill>
                  <a:srgbClr val="008800"/>
                </a:solidFill>
                <a:latin typeface="Arial"/>
                <a:ea typeface="Arial"/>
                <a:cs typeface="Arial"/>
                <a:sym typeface="Arial"/>
              </a:rPr>
              <a:t>'Current Letter :'</a:t>
            </a:r>
            <a:r>
              <a:rPr lang="en-US" sz="1055">
                <a:solidFill>
                  <a:srgbClr val="666600"/>
                </a:solidFill>
                <a:latin typeface="Arial"/>
                <a:ea typeface="Arial"/>
                <a:cs typeface="Arial"/>
                <a:sym typeface="Arial"/>
              </a:rPr>
              <a:t>,</a:t>
            </a:r>
            <a:r>
              <a:rPr lang="en-US" sz="1055">
                <a:solidFill>
                  <a:srgbClr val="313131"/>
                </a:solidFill>
                <a:latin typeface="Arial"/>
                <a:ea typeface="Arial"/>
                <a:cs typeface="Arial"/>
                <a:sym typeface="Arial"/>
              </a:rPr>
              <a:t> letter</a:t>
            </a:r>
            <a:endParaRPr sz="1266"/>
          </a:p>
        </p:txBody>
      </p:sp>
      <p:sp>
        <p:nvSpPr>
          <p:cNvPr id="602" name="Google Shape;602;p64"/>
          <p:cNvSpPr/>
          <p:nvPr/>
        </p:nvSpPr>
        <p:spPr>
          <a:xfrm>
            <a:off x="5287840" y="5002928"/>
            <a:ext cx="3079278" cy="953314"/>
          </a:xfrm>
          <a:prstGeom prst="rect">
            <a:avLst/>
          </a:prstGeom>
          <a:solidFill>
            <a:srgbClr val="EEEEEE"/>
          </a:solidFill>
          <a:ln>
            <a:noFill/>
          </a:ln>
        </p:spPr>
        <p:txBody>
          <a:bodyPr spcFirstLastPara="1" wrap="square" lIns="35719" tIns="35719" rIns="35719" bIns="35719" anchor="ctr" anchorCtr="0">
            <a:noAutofit/>
          </a:bodyPr>
          <a:lstStyle/>
          <a:p>
            <a:pPr>
              <a:buClr>
                <a:srgbClr val="011688"/>
              </a:buClr>
              <a:buSzPts val="1500"/>
            </a:pPr>
            <a:r>
              <a:rPr lang="en-US" sz="1055">
                <a:solidFill>
                  <a:srgbClr val="011688"/>
                </a:solidFill>
                <a:latin typeface="Arial"/>
                <a:ea typeface="Arial"/>
                <a:cs typeface="Arial"/>
                <a:sym typeface="Arial"/>
              </a:rPr>
              <a:t>for</a:t>
            </a:r>
            <a:r>
              <a:rPr lang="en-US" sz="1055">
                <a:solidFill>
                  <a:srgbClr val="313131"/>
                </a:solidFill>
                <a:latin typeface="Arial"/>
                <a:ea typeface="Arial"/>
                <a:cs typeface="Arial"/>
                <a:sym typeface="Arial"/>
              </a:rPr>
              <a:t> letter </a:t>
            </a:r>
            <a:r>
              <a:rPr lang="en-US" sz="1055">
                <a:solidFill>
                  <a:srgbClr val="011688"/>
                </a:solidFill>
                <a:latin typeface="Arial"/>
                <a:ea typeface="Arial"/>
                <a:cs typeface="Arial"/>
                <a:sym typeface="Arial"/>
              </a:rPr>
              <a:t>in</a:t>
            </a:r>
            <a:r>
              <a:rPr lang="en-US" sz="1055">
                <a:solidFill>
                  <a:srgbClr val="313131"/>
                </a:solidFill>
                <a:latin typeface="Arial"/>
                <a:ea typeface="Arial"/>
                <a:cs typeface="Arial"/>
                <a:sym typeface="Arial"/>
              </a:rPr>
              <a:t> </a:t>
            </a:r>
            <a:r>
              <a:rPr lang="en-US" sz="1055">
                <a:solidFill>
                  <a:srgbClr val="008800"/>
                </a:solidFill>
                <a:latin typeface="Arial"/>
                <a:ea typeface="Arial"/>
                <a:cs typeface="Arial"/>
                <a:sym typeface="Arial"/>
              </a:rPr>
              <a:t>'Python'</a:t>
            </a:r>
            <a:r>
              <a:rPr lang="en-US" sz="1055">
                <a:solidFill>
                  <a:srgbClr val="666600"/>
                </a:solidFill>
                <a:latin typeface="Arial"/>
                <a:ea typeface="Arial"/>
                <a:cs typeface="Arial"/>
                <a:sym typeface="Arial"/>
              </a:rPr>
              <a:t>:</a:t>
            </a:r>
            <a:endParaRPr sz="844">
              <a:solidFill>
                <a:srgbClr val="313131"/>
              </a:solidFill>
              <a:latin typeface="Helvetica Neue"/>
              <a:ea typeface="Helvetica Neue"/>
              <a:cs typeface="Helvetica Neue"/>
              <a:sym typeface="Helvetica Neue"/>
            </a:endParaRPr>
          </a:p>
          <a:p>
            <a:pPr>
              <a:buClr>
                <a:srgbClr val="313131"/>
              </a:buClr>
              <a:buSzPts val="1500"/>
            </a:pPr>
            <a:r>
              <a:rPr lang="en-US" sz="1055">
                <a:solidFill>
                  <a:srgbClr val="313131"/>
                </a:solidFill>
                <a:latin typeface="Arial"/>
                <a:ea typeface="Arial"/>
                <a:cs typeface="Arial"/>
                <a:sym typeface="Arial"/>
              </a:rPr>
              <a:t>   </a:t>
            </a:r>
            <a:r>
              <a:rPr lang="en-US" sz="1055">
                <a:solidFill>
                  <a:srgbClr val="011688"/>
                </a:solidFill>
                <a:latin typeface="Arial"/>
                <a:ea typeface="Arial"/>
                <a:cs typeface="Arial"/>
                <a:sym typeface="Arial"/>
              </a:rPr>
              <a:t>if</a:t>
            </a:r>
            <a:r>
              <a:rPr lang="en-US" sz="1055">
                <a:solidFill>
                  <a:srgbClr val="313131"/>
                </a:solidFill>
                <a:latin typeface="Arial"/>
                <a:ea typeface="Arial"/>
                <a:cs typeface="Arial"/>
                <a:sym typeface="Arial"/>
              </a:rPr>
              <a:t> letter </a:t>
            </a:r>
            <a:r>
              <a:rPr lang="en-US" sz="1055">
                <a:solidFill>
                  <a:srgbClr val="666600"/>
                </a:solidFill>
                <a:latin typeface="Arial"/>
                <a:ea typeface="Arial"/>
                <a:cs typeface="Arial"/>
                <a:sym typeface="Arial"/>
              </a:rPr>
              <a:t>==</a:t>
            </a:r>
            <a:r>
              <a:rPr lang="en-US" sz="1055">
                <a:solidFill>
                  <a:srgbClr val="313131"/>
                </a:solidFill>
                <a:latin typeface="Arial"/>
                <a:ea typeface="Arial"/>
                <a:cs typeface="Arial"/>
                <a:sym typeface="Arial"/>
              </a:rPr>
              <a:t> </a:t>
            </a:r>
            <a:r>
              <a:rPr lang="en-US" sz="1055">
                <a:solidFill>
                  <a:srgbClr val="008800"/>
                </a:solidFill>
                <a:latin typeface="Arial"/>
                <a:ea typeface="Arial"/>
                <a:cs typeface="Arial"/>
                <a:sym typeface="Arial"/>
              </a:rPr>
              <a:t>'h'</a:t>
            </a:r>
            <a:r>
              <a:rPr lang="en-US" sz="1055">
                <a:solidFill>
                  <a:srgbClr val="666600"/>
                </a:solidFill>
                <a:latin typeface="Arial"/>
                <a:ea typeface="Arial"/>
                <a:cs typeface="Arial"/>
                <a:sym typeface="Arial"/>
              </a:rPr>
              <a:t>:</a:t>
            </a:r>
            <a:endParaRPr sz="1266"/>
          </a:p>
          <a:p>
            <a:pPr>
              <a:buClr>
                <a:srgbClr val="313131"/>
              </a:buClr>
              <a:buSzPts val="1500"/>
            </a:pPr>
            <a:r>
              <a:rPr lang="en-US" sz="1055">
                <a:solidFill>
                  <a:srgbClr val="313131"/>
                </a:solidFill>
                <a:latin typeface="Arial"/>
                <a:ea typeface="Arial"/>
                <a:cs typeface="Arial"/>
                <a:sym typeface="Arial"/>
              </a:rPr>
              <a:t>      </a:t>
            </a:r>
            <a:r>
              <a:rPr lang="en-US" sz="1055">
                <a:solidFill>
                  <a:srgbClr val="011688"/>
                </a:solidFill>
                <a:latin typeface="Arial"/>
                <a:ea typeface="Arial"/>
                <a:cs typeface="Arial"/>
                <a:sym typeface="Arial"/>
              </a:rPr>
              <a:t>continue</a:t>
            </a:r>
            <a:endParaRPr sz="844">
              <a:solidFill>
                <a:srgbClr val="313131"/>
              </a:solidFill>
              <a:latin typeface="Helvetica Neue"/>
              <a:ea typeface="Helvetica Neue"/>
              <a:cs typeface="Helvetica Neue"/>
              <a:sym typeface="Helvetica Neue"/>
            </a:endParaRPr>
          </a:p>
          <a:p>
            <a:pPr>
              <a:buClr>
                <a:srgbClr val="313131"/>
              </a:buClr>
              <a:buSzPts val="1500"/>
            </a:pPr>
            <a:r>
              <a:rPr lang="en-US" sz="1055">
                <a:solidFill>
                  <a:srgbClr val="313131"/>
                </a:solidFill>
                <a:latin typeface="Arial"/>
                <a:ea typeface="Arial"/>
                <a:cs typeface="Arial"/>
                <a:sym typeface="Arial"/>
              </a:rPr>
              <a:t>   </a:t>
            </a:r>
            <a:r>
              <a:rPr lang="en-US" sz="1055">
                <a:solidFill>
                  <a:srgbClr val="011688"/>
                </a:solidFill>
                <a:latin typeface="Arial"/>
                <a:ea typeface="Arial"/>
                <a:cs typeface="Arial"/>
                <a:sym typeface="Arial"/>
              </a:rPr>
              <a:t>print</a:t>
            </a:r>
            <a:r>
              <a:rPr lang="en-US" sz="1055">
                <a:solidFill>
                  <a:srgbClr val="313131"/>
                </a:solidFill>
                <a:latin typeface="Arial"/>
                <a:ea typeface="Arial"/>
                <a:cs typeface="Arial"/>
                <a:sym typeface="Arial"/>
              </a:rPr>
              <a:t> </a:t>
            </a:r>
            <a:r>
              <a:rPr lang="en-US" sz="1055">
                <a:solidFill>
                  <a:srgbClr val="008800"/>
                </a:solidFill>
                <a:latin typeface="Arial"/>
                <a:ea typeface="Arial"/>
                <a:cs typeface="Arial"/>
                <a:sym typeface="Arial"/>
              </a:rPr>
              <a:t>'Current Letter :'</a:t>
            </a:r>
            <a:r>
              <a:rPr lang="en-US" sz="1055">
                <a:solidFill>
                  <a:srgbClr val="666600"/>
                </a:solidFill>
                <a:latin typeface="Arial"/>
                <a:ea typeface="Arial"/>
                <a:cs typeface="Arial"/>
                <a:sym typeface="Arial"/>
              </a:rPr>
              <a:t>,</a:t>
            </a:r>
            <a:r>
              <a:rPr lang="en-US" sz="1055">
                <a:solidFill>
                  <a:srgbClr val="313131"/>
                </a:solidFill>
                <a:latin typeface="Arial"/>
                <a:ea typeface="Arial"/>
                <a:cs typeface="Arial"/>
                <a:sym typeface="Arial"/>
              </a:rPr>
              <a:t> letter</a:t>
            </a:r>
            <a:endParaRPr sz="1266"/>
          </a:p>
        </p:txBody>
      </p:sp>
      <p:sp>
        <p:nvSpPr>
          <p:cNvPr id="603" name="Google Shape;603;p64"/>
          <p:cNvSpPr txBox="1"/>
          <p:nvPr/>
        </p:nvSpPr>
        <p:spPr>
          <a:xfrm>
            <a:off x="1151930" y="5968860"/>
            <a:ext cx="1700321" cy="331950"/>
          </a:xfrm>
          <a:prstGeom prst="rect">
            <a:avLst/>
          </a:prstGeom>
          <a:noFill/>
          <a:ln>
            <a:noFill/>
          </a:ln>
        </p:spPr>
        <p:txBody>
          <a:bodyPr spcFirstLastPara="1" wrap="square" lIns="35719" tIns="35719" rIns="35719" bIns="35719" anchor="ctr" anchorCtr="0">
            <a:spAutoFit/>
          </a:bodyPr>
          <a:lstStyle/>
          <a:p>
            <a:pPr>
              <a:buClr>
                <a:srgbClr val="000000"/>
              </a:buClr>
              <a:buSzPts val="1200"/>
            </a:pPr>
            <a:r>
              <a:rPr lang="en-US" sz="844">
                <a:solidFill>
                  <a:srgbClr val="000000"/>
                </a:solidFill>
                <a:latin typeface="Helvetica Neue"/>
                <a:ea typeface="Helvetica Neue"/>
                <a:cs typeface="Helvetica Neue"/>
                <a:sym typeface="Helvetica Neue"/>
              </a:rPr>
              <a:t>Ref: </a:t>
            </a:r>
            <a:r>
              <a:rPr lang="en-US" sz="844" i="1" u="sng">
                <a:solidFill>
                  <a:srgbClr val="000000"/>
                </a:solidFill>
                <a:latin typeface="Helvetica Neue"/>
                <a:ea typeface="Helvetica Neue"/>
                <a:cs typeface="Helvetica Neue"/>
                <a:sym typeface="Helvetica Neue"/>
                <a:hlinkClick r:id="rId5">
                  <a:extLst>
                    <a:ext uri="{A12FA001-AC4F-418D-AE19-62706E023703}">
                      <ahyp:hlinkClr xmlns:ahyp="http://schemas.microsoft.com/office/drawing/2018/hyperlinkcolor" val="tx"/>
                    </a:ext>
                  </a:extLst>
                </a:hlinkClick>
              </a:rPr>
              <a:t>http://www.tutorialspoint.com/</a:t>
            </a:r>
            <a:endParaRPr sz="1266"/>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65"/>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201941" indent="-201941">
              <a:buSzPts val="2800"/>
              <a:buFont typeface="Helvetica Neue"/>
              <a:buChar char=""/>
            </a:pPr>
            <a:r>
              <a:rPr lang="en-US" sz="1969"/>
              <a:t> </a:t>
            </a:r>
            <a:r>
              <a:rPr lang="en-US" sz="1687"/>
              <a:t>Given the list G (of dictionaries) below, do the following:</a:t>
            </a:r>
            <a:endParaRPr/>
          </a:p>
          <a:p>
            <a:pPr marL="0" indent="0">
              <a:buSzPts val="2400"/>
              <a:buNone/>
            </a:pPr>
            <a:endParaRPr sz="1687"/>
          </a:p>
          <a:p>
            <a:pPr marL="464327" lvl="1" indent="-187517">
              <a:buSzPts val="2600"/>
            </a:pPr>
            <a:r>
              <a:rPr lang="en-US"/>
              <a:t>Write a for loop that prints out all names.</a:t>
            </a:r>
            <a:endParaRPr/>
          </a:p>
          <a:p>
            <a:pPr marL="464327" lvl="1" indent="-187517">
              <a:buSzPts val="2600"/>
            </a:pPr>
            <a:r>
              <a:rPr lang="en-US"/>
              <a:t>Write another for loop that adds up all ages and print the sum at the end.</a:t>
            </a:r>
            <a:endParaRPr/>
          </a:p>
        </p:txBody>
      </p:sp>
      <p:cxnSp>
        <p:nvCxnSpPr>
          <p:cNvPr id="609" name="Google Shape;609;p65"/>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612" name="Google Shape;612;p65"/>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800"/>
            </a:pPr>
            <a:r>
              <a:rPr lang="en-US" sz="3375">
                <a:solidFill>
                  <a:srgbClr val="000000"/>
                </a:solidFill>
                <a:latin typeface="Helvetica Neue Light"/>
                <a:ea typeface="Helvetica Neue Light"/>
                <a:cs typeface="Helvetica Neue Light"/>
                <a:sym typeface="Helvetica Neue Light"/>
              </a:rPr>
              <a:t>Exercise # </a:t>
            </a:r>
            <a:r>
              <a:rPr lang="en-US" sz="3375"/>
              <a:t>4</a:t>
            </a:r>
            <a:endParaRPr sz="3375">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66"/>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201941" indent="-201941">
              <a:buSzPts val="2800"/>
              <a:buFont typeface="Helvetica Neue"/>
              <a:buChar char=""/>
            </a:pPr>
            <a:r>
              <a:rPr lang="en-US" sz="1969"/>
              <a:t> </a:t>
            </a:r>
            <a:r>
              <a:rPr lang="en-US" sz="1687"/>
              <a:t>Given the list D (of integers) below, do the following:</a:t>
            </a:r>
            <a:endParaRPr/>
          </a:p>
          <a:p>
            <a:pPr marL="0" indent="0">
              <a:buSzPts val="2400"/>
              <a:buNone/>
            </a:pPr>
            <a:endParaRPr sz="1687"/>
          </a:p>
          <a:p>
            <a:pPr marL="464327" lvl="1" indent="-187517">
              <a:buSzPts val="2600"/>
            </a:pPr>
            <a:r>
              <a:rPr lang="en-US"/>
              <a:t>Print only those values that are positive in the list</a:t>
            </a:r>
            <a:endParaRPr/>
          </a:p>
        </p:txBody>
      </p:sp>
      <p:sp>
        <p:nvSpPr>
          <p:cNvPr id="618" name="Google Shape;618;p66"/>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200"/>
            </a:pPr>
            <a:r>
              <a:rPr lang="en-US" sz="3375"/>
              <a:t>Exercise # 5 </a:t>
            </a:r>
            <a:endParaRPr sz="3375"/>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ge3e3e59433_0_13"/>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187517" indent="-187517">
              <a:buSzPts val="2600"/>
            </a:pPr>
            <a:r>
              <a:rPr lang="en-US" b="1"/>
              <a:t>Defining and Calling Functions:</a:t>
            </a:r>
            <a:endParaRPr/>
          </a:p>
          <a:p>
            <a:pPr marL="464327" lvl="1" indent="-187517">
              <a:buSzPts val="2600"/>
              <a:buFont typeface="Courier New"/>
              <a:buChar char="o"/>
            </a:pPr>
            <a:r>
              <a:rPr lang="en-US" sz="1828">
                <a:solidFill>
                  <a:srgbClr val="000000"/>
                </a:solidFill>
                <a:latin typeface="Helvetica Neue"/>
                <a:ea typeface="Helvetica Neue"/>
                <a:cs typeface="Helvetica Neue"/>
                <a:sym typeface="Helvetica Neue"/>
              </a:rPr>
              <a:t> A </a:t>
            </a:r>
            <a:r>
              <a:rPr lang="en-US" b="1"/>
              <a:t>function</a:t>
            </a:r>
            <a:r>
              <a:rPr lang="en-US" sz="1828">
                <a:solidFill>
                  <a:srgbClr val="000000"/>
                </a:solidFill>
                <a:latin typeface="Helvetica Neue"/>
                <a:ea typeface="Helvetica Neue"/>
                <a:cs typeface="Helvetica Neue"/>
                <a:sym typeface="Helvetica Neue"/>
              </a:rPr>
              <a:t> is a block of organized, </a:t>
            </a:r>
            <a:r>
              <a:rPr lang="en-US" i="1"/>
              <a:t>reusable</a:t>
            </a:r>
            <a:r>
              <a:rPr lang="en-US" sz="1828">
                <a:solidFill>
                  <a:srgbClr val="000000"/>
                </a:solidFill>
                <a:latin typeface="Helvetica Neue"/>
                <a:ea typeface="Helvetica Neue"/>
                <a:cs typeface="Helvetica Neue"/>
                <a:sym typeface="Helvetica Neue"/>
              </a:rPr>
              <a:t> code that is used to perform a single, related action.</a:t>
            </a:r>
            <a:endParaRPr/>
          </a:p>
          <a:p>
            <a:pPr marL="464327" lvl="1" indent="-187517">
              <a:buSzPts val="2600"/>
              <a:buFont typeface="Courier New"/>
              <a:buChar char="o"/>
            </a:pPr>
            <a:r>
              <a:rPr lang="en-US" sz="1828">
                <a:solidFill>
                  <a:srgbClr val="000000"/>
                </a:solidFill>
                <a:latin typeface="Helvetica Neue"/>
                <a:ea typeface="Helvetica Neue"/>
                <a:cs typeface="Helvetica Neue"/>
                <a:sym typeface="Helvetica Neue"/>
              </a:rPr>
              <a:t> Functions provides better </a:t>
            </a:r>
            <a:r>
              <a:rPr lang="en-US" i="1"/>
              <a:t>abstraction</a:t>
            </a:r>
            <a:r>
              <a:rPr lang="en-US" sz="1828">
                <a:solidFill>
                  <a:srgbClr val="000000"/>
                </a:solidFill>
                <a:latin typeface="Helvetica Neue"/>
                <a:ea typeface="Helvetica Neue"/>
                <a:cs typeface="Helvetica Neue"/>
                <a:sym typeface="Helvetica Neue"/>
              </a:rPr>
              <a:t> and </a:t>
            </a:r>
            <a:r>
              <a:rPr lang="en-US" i="1"/>
              <a:t>modularity</a:t>
            </a:r>
            <a:r>
              <a:rPr lang="en-US" sz="1828">
                <a:solidFill>
                  <a:srgbClr val="000000"/>
                </a:solidFill>
                <a:latin typeface="Helvetica Neue"/>
                <a:ea typeface="Helvetica Neue"/>
                <a:cs typeface="Helvetica Neue"/>
                <a:sym typeface="Helvetica Neue"/>
              </a:rPr>
              <a:t> for your application and a high degree of code reusing</a:t>
            </a:r>
            <a:endParaRPr/>
          </a:p>
          <a:p>
            <a:pPr marL="776855" lvl="2" indent="-187517">
              <a:buSzPts val="2600"/>
              <a:buFont typeface="Courier New"/>
              <a:buChar char="o"/>
            </a:pPr>
            <a:r>
              <a:rPr lang="en-US" sz="1828">
                <a:solidFill>
                  <a:srgbClr val="000000"/>
                </a:solidFill>
                <a:latin typeface="Helvetica Neue"/>
                <a:ea typeface="Helvetica Neue"/>
                <a:cs typeface="Helvetica Neue"/>
                <a:sym typeface="Helvetica Neue"/>
              </a:rPr>
              <a:t>Makes your code simpler and easier to read!</a:t>
            </a:r>
            <a:endParaRPr/>
          </a:p>
          <a:p>
            <a:pPr marL="464327" lvl="1" indent="-187517">
              <a:buSzPts val="2600"/>
              <a:buFont typeface="Courier New"/>
              <a:buChar char="o"/>
            </a:pPr>
            <a:r>
              <a:rPr lang="en-US" sz="1828">
                <a:solidFill>
                  <a:srgbClr val="000000"/>
                </a:solidFill>
                <a:latin typeface="Helvetica Neue"/>
                <a:ea typeface="Helvetica Neue"/>
                <a:cs typeface="Helvetica Neue"/>
                <a:sym typeface="Helvetica Neue"/>
              </a:rPr>
              <a:t> Calling a function: Once the basic structure is finalized, you can execute it by calling it from another function or directly from the Python prompt.</a:t>
            </a:r>
            <a:endParaRPr/>
          </a:p>
        </p:txBody>
      </p:sp>
      <p:cxnSp>
        <p:nvCxnSpPr>
          <p:cNvPr id="624" name="Google Shape;624;ge3e3e59433_0_13"/>
          <p:cNvCxnSpPr/>
          <p:nvPr/>
        </p:nvCxnSpPr>
        <p:spPr>
          <a:xfrm>
            <a:off x="455414" y="1384101"/>
            <a:ext cx="8233102" cy="1055"/>
          </a:xfrm>
          <a:prstGeom prst="straightConnector1">
            <a:avLst/>
          </a:prstGeom>
          <a:noFill/>
          <a:ln w="12700" cap="flat" cmpd="sng">
            <a:solidFill>
              <a:srgbClr val="9A9A9A"/>
            </a:solidFill>
            <a:prstDash val="solid"/>
            <a:miter lim="400000"/>
            <a:headEnd type="none" w="sm" len="sm"/>
            <a:tailEnd type="none" w="sm" len="sm"/>
          </a:ln>
        </p:spPr>
      </p:cxnSp>
      <p:sp>
        <p:nvSpPr>
          <p:cNvPr id="627" name="Google Shape;627;ge3e3e59433_0_13"/>
          <p:cNvSpPr txBox="1">
            <a:spLocks noGrp="1"/>
          </p:cNvSpPr>
          <p:nvPr>
            <p:ph type="title"/>
          </p:nvPr>
        </p:nvSpPr>
        <p:spPr>
          <a:xfrm>
            <a:off x="401836" y="0"/>
            <a:ext cx="8340258" cy="1214367"/>
          </a:xfrm>
          <a:prstGeom prst="rect">
            <a:avLst/>
          </a:prstGeom>
          <a:noFill/>
          <a:ln>
            <a:noFill/>
          </a:ln>
        </p:spPr>
        <p:txBody>
          <a:bodyPr spcFirstLastPara="1" vert="horz" wrap="square" lIns="35719" tIns="35719" rIns="35719" bIns="35719" rtlCol="0" anchor="b" anchorCtr="0">
            <a:noAutofit/>
          </a:bodyPr>
          <a:lstStyle/>
          <a:p>
            <a:pPr>
              <a:buSzPts val="4800"/>
            </a:pPr>
            <a:r>
              <a:rPr lang="en-US" sz="3375"/>
              <a:t>Python Basics: Functions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ge3e3e59433_0_21"/>
          <p:cNvSpPr txBox="1">
            <a:spLocks noGrp="1"/>
          </p:cNvSpPr>
          <p:nvPr>
            <p:ph type="body" idx="1"/>
          </p:nvPr>
        </p:nvSpPr>
        <p:spPr>
          <a:xfrm>
            <a:off x="446484" y="1634133"/>
            <a:ext cx="8340258" cy="5223867"/>
          </a:xfrm>
          <a:prstGeom prst="rect">
            <a:avLst/>
          </a:prstGeom>
          <a:noFill/>
          <a:ln>
            <a:noFill/>
          </a:ln>
        </p:spPr>
        <p:txBody>
          <a:bodyPr spcFirstLastPara="1" vert="horz" wrap="square" lIns="35719" tIns="35719" rIns="35719" bIns="35719" rtlCol="0" anchor="t" anchorCtr="0">
            <a:noAutofit/>
          </a:bodyPr>
          <a:lstStyle/>
          <a:p>
            <a:pPr marL="187517" indent="-187517">
              <a:buSzPts val="2600"/>
              <a:buFont typeface="Courier New"/>
              <a:buChar char="o"/>
            </a:pPr>
            <a:r>
              <a:rPr lang="en-US" dirty="0"/>
              <a:t>By defining a function, we can put a routine into this function, and we will be able to execute this routine simply by calling this function.</a:t>
            </a:r>
            <a:endParaRPr dirty="0"/>
          </a:p>
          <a:p>
            <a:pPr marL="187517" indent="-71435">
              <a:buSzPts val="2600"/>
              <a:buNone/>
            </a:pPr>
            <a:endParaRPr dirty="0"/>
          </a:p>
          <a:p>
            <a:pPr marL="187517" indent="-187517">
              <a:buSzPts val="2600"/>
              <a:buFont typeface="Courier New"/>
              <a:buChar char="o"/>
            </a:pPr>
            <a:r>
              <a:rPr lang="en-US" dirty="0"/>
              <a:t>For example, we introduce a function “add5”, which adds 5 onto the integer we passed into the function.</a:t>
            </a:r>
            <a:endParaRPr dirty="0"/>
          </a:p>
          <a:p>
            <a:pPr marL="187517" indent="0">
              <a:buNone/>
            </a:pPr>
            <a:endParaRPr dirty="0"/>
          </a:p>
          <a:p>
            <a:pPr marL="187517" indent="-187517">
              <a:buSzPts val="2600"/>
              <a:buChar char="o"/>
            </a:pPr>
            <a:r>
              <a:rPr lang="en-US" dirty="0"/>
              <a:t>The keyword return specifies the value return by the function. Functions do not have to return a value.</a:t>
            </a:r>
            <a:endParaRPr dirty="0"/>
          </a:p>
          <a:p>
            <a:pPr marL="187517" indent="-71435">
              <a:buSzPts val="2600"/>
              <a:buNone/>
            </a:pPr>
            <a:endParaRPr dirty="0"/>
          </a:p>
          <a:p>
            <a:pPr marL="187517" indent="-187517">
              <a:buSzPts val="2600"/>
              <a:buFont typeface="Courier New"/>
              <a:buChar char="o"/>
            </a:pPr>
            <a:r>
              <a:rPr lang="en-US" dirty="0"/>
              <a:t>Example:</a:t>
            </a:r>
            <a:endParaRPr dirty="0"/>
          </a:p>
          <a:p>
            <a:pPr marL="276810" lvl="1" indent="0">
              <a:buSzPts val="2600"/>
              <a:buNone/>
            </a:pPr>
            <a:endParaRPr dirty="0"/>
          </a:p>
          <a:p>
            <a:pPr marL="276810" lvl="1" indent="0">
              <a:buSzPts val="2600"/>
              <a:buNone/>
            </a:pPr>
            <a:endParaRPr dirty="0"/>
          </a:p>
          <a:p>
            <a:pPr marL="187517" indent="-187517">
              <a:buSzPts val="2600"/>
              <a:buFont typeface="Courier New"/>
              <a:buChar char="o"/>
            </a:pPr>
            <a:r>
              <a:rPr lang="en-US" dirty="0"/>
              <a:t>In this function, x is the integer we passed into the function. And the function will return the value of x+5 back.</a:t>
            </a:r>
            <a:endParaRPr dirty="0"/>
          </a:p>
          <a:p>
            <a:pPr marL="187517" indent="-187517">
              <a:buSzPts val="2600"/>
              <a:buNone/>
            </a:pPr>
            <a:r>
              <a:rPr lang="en-US" dirty="0"/>
              <a:t>	</a:t>
            </a:r>
            <a:endParaRPr dirty="0"/>
          </a:p>
        </p:txBody>
      </p:sp>
      <p:cxnSp>
        <p:nvCxnSpPr>
          <p:cNvPr id="633" name="Google Shape;633;ge3e3e59433_0_21"/>
          <p:cNvCxnSpPr/>
          <p:nvPr/>
        </p:nvCxnSpPr>
        <p:spPr>
          <a:xfrm>
            <a:off x="455414" y="1384101"/>
            <a:ext cx="8233102" cy="1055"/>
          </a:xfrm>
          <a:prstGeom prst="straightConnector1">
            <a:avLst/>
          </a:prstGeom>
          <a:noFill/>
          <a:ln w="12700" cap="flat" cmpd="sng">
            <a:solidFill>
              <a:srgbClr val="9A9A9A"/>
            </a:solidFill>
            <a:prstDash val="solid"/>
            <a:miter lim="400000"/>
            <a:headEnd type="none" w="sm" len="sm"/>
            <a:tailEnd type="none" w="sm" len="sm"/>
          </a:ln>
        </p:spPr>
      </p:cxnSp>
      <p:sp>
        <p:nvSpPr>
          <p:cNvPr id="636" name="Google Shape;636;ge3e3e59433_0_21"/>
          <p:cNvSpPr txBox="1">
            <a:spLocks noGrp="1"/>
          </p:cNvSpPr>
          <p:nvPr>
            <p:ph type="title"/>
          </p:nvPr>
        </p:nvSpPr>
        <p:spPr>
          <a:xfrm>
            <a:off x="401836" y="0"/>
            <a:ext cx="8340258" cy="1214367"/>
          </a:xfrm>
          <a:prstGeom prst="rect">
            <a:avLst/>
          </a:prstGeom>
          <a:noFill/>
          <a:ln>
            <a:noFill/>
          </a:ln>
        </p:spPr>
        <p:txBody>
          <a:bodyPr spcFirstLastPara="1" vert="horz" wrap="square" lIns="35719" tIns="35719" rIns="35719" bIns="35719" rtlCol="0" anchor="b" anchorCtr="0">
            <a:noAutofit/>
          </a:bodyPr>
          <a:lstStyle/>
          <a:p>
            <a:pPr>
              <a:buSzPts val="4800"/>
            </a:pPr>
            <a:r>
              <a:rPr lang="en-US" sz="3375">
                <a:solidFill>
                  <a:srgbClr val="000000"/>
                </a:solidFill>
                <a:latin typeface="Helvetica Neue Light"/>
                <a:ea typeface="Helvetica Neue Light"/>
                <a:cs typeface="Helvetica Neue Light"/>
                <a:sym typeface="Helvetica Neue Light"/>
              </a:rPr>
              <a:t>Defining Functions</a:t>
            </a:r>
            <a:endParaRPr/>
          </a:p>
        </p:txBody>
      </p:sp>
      <p:grpSp>
        <p:nvGrpSpPr>
          <p:cNvPr id="637" name="Google Shape;637;ge3e3e59433_0_21"/>
          <p:cNvGrpSpPr/>
          <p:nvPr/>
        </p:nvGrpSpPr>
        <p:grpSpPr>
          <a:xfrm>
            <a:off x="2883016" y="5892750"/>
            <a:ext cx="2404318" cy="670973"/>
            <a:chOff x="2768600" y="5175854"/>
            <a:chExt cx="3419475" cy="954272"/>
          </a:xfrm>
        </p:grpSpPr>
        <p:pic>
          <p:nvPicPr>
            <p:cNvPr id="638" name="Google Shape;638;ge3e3e59433_0_21"/>
            <p:cNvPicPr preferRelativeResize="0"/>
            <p:nvPr/>
          </p:nvPicPr>
          <p:blipFill rotWithShape="1">
            <a:blip r:embed="rId3">
              <a:alphaModFix/>
            </a:blip>
            <a:srcRect/>
            <a:stretch/>
          </p:blipFill>
          <p:spPr>
            <a:xfrm>
              <a:off x="2768600" y="5175854"/>
              <a:ext cx="3419475" cy="954272"/>
            </a:xfrm>
            <a:prstGeom prst="rect">
              <a:avLst/>
            </a:prstGeom>
            <a:noFill/>
            <a:ln>
              <a:noFill/>
            </a:ln>
          </p:spPr>
        </p:pic>
        <p:cxnSp>
          <p:nvCxnSpPr>
            <p:cNvPr id="639" name="Google Shape;639;ge3e3e59433_0_21"/>
            <p:cNvCxnSpPr/>
            <p:nvPr/>
          </p:nvCxnSpPr>
          <p:spPr>
            <a:xfrm>
              <a:off x="6188075" y="5281577"/>
              <a:ext cx="0" cy="742800"/>
            </a:xfrm>
            <a:prstGeom prst="straightConnector1">
              <a:avLst/>
            </a:prstGeom>
            <a:noFill/>
            <a:ln w="19050" cap="flat" cmpd="sng">
              <a:solidFill>
                <a:srgbClr val="D8D8D8"/>
              </a:solidFill>
              <a:prstDash val="solid"/>
              <a:miter lim="400000"/>
              <a:headEnd type="none" w="sm" len="sm"/>
              <a:tailEnd type="none" w="sm" len="sm"/>
            </a:ln>
          </p:spPr>
        </p:cxn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ge3e3e59433_0_31"/>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187517" indent="-187517">
              <a:buSzPts val="2600"/>
            </a:pPr>
            <a:r>
              <a:rPr lang="en-US" sz="1828">
                <a:solidFill>
                  <a:srgbClr val="000000"/>
                </a:solidFill>
                <a:latin typeface="Helvetica Neue"/>
                <a:ea typeface="Helvetica Neue"/>
                <a:cs typeface="Helvetica Neue"/>
                <a:sym typeface="Helvetica Neue"/>
              </a:rPr>
              <a:t>To call the function add5 we just defined, we simply do:</a:t>
            </a:r>
            <a:endParaRPr/>
          </a:p>
          <a:p>
            <a:pPr marL="187517" indent="-71435">
              <a:buSzPts val="2600"/>
              <a:buNone/>
            </a:pPr>
            <a:endParaRPr/>
          </a:p>
          <a:p>
            <a:pPr marL="187517" indent="-71435">
              <a:buSzPts val="2600"/>
              <a:buNone/>
            </a:pPr>
            <a:endParaRPr/>
          </a:p>
          <a:p>
            <a:pPr marL="187517" indent="-71435">
              <a:buSzPts val="2600"/>
              <a:buNone/>
            </a:pPr>
            <a:endParaRPr/>
          </a:p>
          <a:p>
            <a:pPr marL="187517" indent="-71435">
              <a:buSzPts val="2600"/>
              <a:buNone/>
            </a:pPr>
            <a:endParaRPr/>
          </a:p>
          <a:p>
            <a:pPr marL="187517" indent="-71435">
              <a:buSzPts val="2600"/>
              <a:buNone/>
            </a:pPr>
            <a:endParaRPr/>
          </a:p>
          <a:p>
            <a:pPr marL="187517" indent="-187517">
              <a:buSzPts val="2600"/>
              <a:buFont typeface="Courier New"/>
              <a:buChar char="o"/>
            </a:pPr>
            <a:r>
              <a:rPr lang="en-US" sz="1828">
                <a:solidFill>
                  <a:srgbClr val="000000"/>
                </a:solidFill>
                <a:latin typeface="Helvetica Neue"/>
                <a:ea typeface="Helvetica Neue"/>
                <a:cs typeface="Helvetica Neue"/>
                <a:sym typeface="Helvetica Neue"/>
              </a:rPr>
              <a:t>By passing number 10 into the add5 function, 5 is added.</a:t>
            </a:r>
            <a:endParaRPr/>
          </a:p>
          <a:p>
            <a:pPr marL="187517" indent="-187517">
              <a:buSzPts val="2600"/>
              <a:buFont typeface="Courier New"/>
              <a:buChar char="o"/>
            </a:pPr>
            <a:r>
              <a:rPr lang="en-US" sz="1828">
                <a:solidFill>
                  <a:srgbClr val="000000"/>
                </a:solidFill>
                <a:latin typeface="Helvetica Neue"/>
                <a:ea typeface="Helvetica Neue"/>
                <a:cs typeface="Helvetica Neue"/>
                <a:sym typeface="Helvetica Neue"/>
              </a:rPr>
              <a:t>The result then equals to 15.</a:t>
            </a:r>
            <a:endParaRPr/>
          </a:p>
        </p:txBody>
      </p:sp>
      <p:cxnSp>
        <p:nvCxnSpPr>
          <p:cNvPr id="645" name="Google Shape;645;ge3e3e59433_0_31"/>
          <p:cNvCxnSpPr/>
          <p:nvPr/>
        </p:nvCxnSpPr>
        <p:spPr>
          <a:xfrm>
            <a:off x="455414" y="1384101"/>
            <a:ext cx="8233102" cy="1055"/>
          </a:xfrm>
          <a:prstGeom prst="straightConnector1">
            <a:avLst/>
          </a:prstGeom>
          <a:noFill/>
          <a:ln w="12700" cap="flat" cmpd="sng">
            <a:solidFill>
              <a:srgbClr val="9A9A9A"/>
            </a:solidFill>
            <a:prstDash val="solid"/>
            <a:miter lim="400000"/>
            <a:headEnd type="none" w="sm" len="sm"/>
            <a:tailEnd type="none" w="sm" len="sm"/>
          </a:ln>
        </p:spPr>
      </p:cxnSp>
      <p:sp>
        <p:nvSpPr>
          <p:cNvPr id="648" name="Google Shape;648;ge3e3e59433_0_31"/>
          <p:cNvSpPr txBox="1">
            <a:spLocks noGrp="1"/>
          </p:cNvSpPr>
          <p:nvPr>
            <p:ph type="title"/>
          </p:nvPr>
        </p:nvSpPr>
        <p:spPr>
          <a:xfrm>
            <a:off x="401836" y="0"/>
            <a:ext cx="8340258" cy="1214367"/>
          </a:xfrm>
          <a:prstGeom prst="rect">
            <a:avLst/>
          </a:prstGeom>
          <a:noFill/>
          <a:ln>
            <a:noFill/>
          </a:ln>
        </p:spPr>
        <p:txBody>
          <a:bodyPr spcFirstLastPara="1" vert="horz" wrap="square" lIns="35719" tIns="35719" rIns="35719" bIns="35719" rtlCol="0" anchor="b" anchorCtr="0">
            <a:noAutofit/>
          </a:bodyPr>
          <a:lstStyle/>
          <a:p>
            <a:pPr>
              <a:buSzPts val="4200"/>
            </a:pPr>
            <a:r>
              <a:rPr lang="en-US" sz="2953">
                <a:solidFill>
                  <a:srgbClr val="000000"/>
                </a:solidFill>
                <a:latin typeface="Helvetica Neue Light"/>
                <a:ea typeface="Helvetica Neue Light"/>
                <a:cs typeface="Helvetica Neue Light"/>
                <a:sym typeface="Helvetica Neue Light"/>
              </a:rPr>
              <a:t>Calling the Function</a:t>
            </a:r>
            <a:endParaRPr/>
          </a:p>
        </p:txBody>
      </p:sp>
      <p:pic>
        <p:nvPicPr>
          <p:cNvPr id="649" name="Google Shape;649;ge3e3e59433_0_31" descr="image.png"/>
          <p:cNvPicPr preferRelativeResize="0"/>
          <p:nvPr/>
        </p:nvPicPr>
        <p:blipFill rotWithShape="1">
          <a:blip r:embed="rId3">
            <a:alphaModFix/>
          </a:blip>
          <a:srcRect/>
          <a:stretch/>
        </p:blipFill>
        <p:spPr>
          <a:xfrm>
            <a:off x="603870" y="4980533"/>
            <a:ext cx="7719717" cy="638473"/>
          </a:xfrm>
          <a:prstGeom prst="rect">
            <a:avLst/>
          </a:prstGeom>
          <a:noFill/>
          <a:ln>
            <a:noFill/>
          </a:ln>
        </p:spPr>
      </p:pic>
      <p:pic>
        <p:nvPicPr>
          <p:cNvPr id="650" name="Google Shape;650;ge3e3e59433_0_31"/>
          <p:cNvPicPr preferRelativeResize="0"/>
          <p:nvPr/>
        </p:nvPicPr>
        <p:blipFill rotWithShape="1">
          <a:blip r:embed="rId4">
            <a:alphaModFix/>
          </a:blip>
          <a:srcRect/>
          <a:stretch/>
        </p:blipFill>
        <p:spPr>
          <a:xfrm>
            <a:off x="2556939" y="2065187"/>
            <a:ext cx="3120926" cy="1078260"/>
          </a:xfrm>
          <a:prstGeom prst="rect">
            <a:avLst/>
          </a:prstGeom>
          <a:noFill/>
          <a:ln>
            <a:noFill/>
          </a:ln>
        </p:spPr>
      </p:pic>
      <p:cxnSp>
        <p:nvCxnSpPr>
          <p:cNvPr id="651" name="Google Shape;651;ge3e3e59433_0_31"/>
          <p:cNvCxnSpPr/>
          <p:nvPr/>
        </p:nvCxnSpPr>
        <p:spPr>
          <a:xfrm>
            <a:off x="5677865" y="2115591"/>
            <a:ext cx="0" cy="613406"/>
          </a:xfrm>
          <a:prstGeom prst="straightConnector1">
            <a:avLst/>
          </a:prstGeom>
          <a:noFill/>
          <a:ln w="19050" cap="flat" cmpd="sng">
            <a:solidFill>
              <a:srgbClr val="D8D8D8"/>
            </a:solidFill>
            <a:prstDash val="solid"/>
            <a:miter lim="400000"/>
            <a:headEnd type="none" w="sm" len="sm"/>
            <a:tailEnd type="none" w="sm" len="sm"/>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e3e3e59433_0_42"/>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201941" indent="-201941">
              <a:buSzPts val="2800"/>
              <a:buFont typeface="Helvetica Neue"/>
              <a:buChar char=""/>
            </a:pPr>
            <a:r>
              <a:rPr lang="en-US" sz="1969"/>
              <a:t> </a:t>
            </a:r>
            <a:r>
              <a:rPr lang="en-US" sz="1687"/>
              <a:t>Write a function that does the following things:</a:t>
            </a:r>
            <a:endParaRPr/>
          </a:p>
          <a:p>
            <a:pPr marL="187517" indent="-80364">
              <a:buSzPts val="2400"/>
              <a:buNone/>
            </a:pPr>
            <a:endParaRPr sz="1687"/>
          </a:p>
          <a:p>
            <a:pPr marL="464327" lvl="1" indent="-187517">
              <a:buSzPts val="2400"/>
              <a:buFont typeface="Courier New"/>
              <a:buChar char="o"/>
            </a:pPr>
            <a:r>
              <a:rPr lang="en-US" sz="1687"/>
              <a:t>The function takes a number x into the function.</a:t>
            </a:r>
            <a:endParaRPr/>
          </a:p>
          <a:p>
            <a:pPr marL="464327" lvl="1" indent="-187517">
              <a:buSzPts val="2400"/>
              <a:buFont typeface="Courier New"/>
              <a:buChar char="o"/>
            </a:pPr>
            <a:r>
              <a:rPr lang="en-US" sz="1687"/>
              <a:t>In the function, deduct 10 from x.</a:t>
            </a:r>
            <a:endParaRPr/>
          </a:p>
          <a:p>
            <a:pPr marL="464327" lvl="1" indent="-187517">
              <a:buSzPts val="2400"/>
              <a:buFont typeface="Courier New"/>
              <a:buChar char="o"/>
            </a:pPr>
            <a:r>
              <a:rPr lang="en-US" sz="1687"/>
              <a:t>If the result of the deduction is greater than equal to 0, the function returns 1.</a:t>
            </a:r>
            <a:endParaRPr/>
          </a:p>
          <a:p>
            <a:pPr marL="464327" lvl="1" indent="-187517">
              <a:buSzPts val="2400"/>
              <a:buFont typeface="Courier New"/>
              <a:buChar char="o"/>
            </a:pPr>
            <a:r>
              <a:rPr lang="en-US" sz="1687"/>
              <a:t>If the result of the deduction is less than 0, the function return 0.</a:t>
            </a:r>
            <a:endParaRPr/>
          </a:p>
        </p:txBody>
      </p:sp>
      <p:cxnSp>
        <p:nvCxnSpPr>
          <p:cNvPr id="657" name="Google Shape;657;ge3e3e59433_0_42"/>
          <p:cNvCxnSpPr/>
          <p:nvPr/>
        </p:nvCxnSpPr>
        <p:spPr>
          <a:xfrm>
            <a:off x="455414" y="1384101"/>
            <a:ext cx="8233102" cy="1055"/>
          </a:xfrm>
          <a:prstGeom prst="straightConnector1">
            <a:avLst/>
          </a:prstGeom>
          <a:noFill/>
          <a:ln w="12700" cap="flat" cmpd="sng">
            <a:solidFill>
              <a:srgbClr val="9A9A9A"/>
            </a:solidFill>
            <a:prstDash val="solid"/>
            <a:miter lim="400000"/>
            <a:headEnd type="none" w="sm" len="sm"/>
            <a:tailEnd type="none" w="sm" len="sm"/>
          </a:ln>
        </p:spPr>
      </p:cxnSp>
      <p:sp>
        <p:nvSpPr>
          <p:cNvPr id="660" name="Google Shape;660;ge3e3e59433_0_42"/>
          <p:cNvSpPr txBox="1">
            <a:spLocks noGrp="1"/>
          </p:cNvSpPr>
          <p:nvPr>
            <p:ph type="title"/>
          </p:nvPr>
        </p:nvSpPr>
        <p:spPr>
          <a:xfrm>
            <a:off x="401836" y="0"/>
            <a:ext cx="8340258" cy="1214367"/>
          </a:xfrm>
          <a:prstGeom prst="rect">
            <a:avLst/>
          </a:prstGeom>
          <a:noFill/>
          <a:ln>
            <a:noFill/>
          </a:ln>
        </p:spPr>
        <p:txBody>
          <a:bodyPr spcFirstLastPara="1" vert="horz" wrap="square" lIns="35719" tIns="35719" rIns="35719" bIns="35719" rtlCol="0" anchor="b" anchorCtr="0">
            <a:noAutofit/>
          </a:bodyPr>
          <a:lstStyle/>
          <a:p>
            <a:pPr>
              <a:buSzPts val="4800"/>
            </a:pPr>
            <a:r>
              <a:rPr lang="en-US" sz="3375">
                <a:solidFill>
                  <a:srgbClr val="000000"/>
                </a:solidFill>
                <a:latin typeface="Helvetica Neue Light"/>
                <a:ea typeface="Helvetica Neue Light"/>
                <a:cs typeface="Helvetica Neue Light"/>
                <a:sym typeface="Helvetica Neue Light"/>
              </a:rPr>
              <a:t>Exercise # </a:t>
            </a:r>
            <a:r>
              <a:rPr lang="en-US" sz="3375"/>
              <a:t>6</a:t>
            </a:r>
            <a:endParaRPr sz="3375">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cxnSp>
        <p:nvCxnSpPr>
          <p:cNvPr id="665" name="Google Shape;665;p67"/>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668" name="Google Shape;668;p67"/>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200"/>
            </a:pPr>
            <a:r>
              <a:rPr lang="en-US" sz="2953">
                <a:solidFill>
                  <a:srgbClr val="000000"/>
                </a:solidFill>
                <a:latin typeface="Helvetica Neue Light"/>
                <a:ea typeface="Helvetica Neue Light"/>
                <a:cs typeface="Helvetica Neue Light"/>
                <a:sym typeface="Helvetica Neue Light"/>
              </a:rPr>
              <a:t>Recap with an Abstract View of a Computer </a:t>
            </a:r>
            <a:endParaRPr/>
          </a:p>
        </p:txBody>
      </p:sp>
      <p:graphicFrame>
        <p:nvGraphicFramePr>
          <p:cNvPr id="669" name="Google Shape;669;p67"/>
          <p:cNvGraphicFramePr/>
          <p:nvPr/>
        </p:nvGraphicFramePr>
        <p:xfrm>
          <a:off x="5263178" y="2205842"/>
          <a:ext cx="3771966" cy="4095231"/>
        </p:xfrm>
        <a:graphic>
          <a:graphicData uri="http://schemas.openxmlformats.org/drawingml/2006/table">
            <a:tbl>
              <a:tblPr firstRow="1" firstCol="1">
                <a:noFill/>
              </a:tblPr>
              <a:tblGrid>
                <a:gridCol w="605777">
                  <a:extLst>
                    <a:ext uri="{9D8B030D-6E8A-4147-A177-3AD203B41FA5}">
                      <a16:colId xmlns:a16="http://schemas.microsoft.com/office/drawing/2014/main" val="20000"/>
                    </a:ext>
                  </a:extLst>
                </a:gridCol>
                <a:gridCol w="1168189">
                  <a:extLst>
                    <a:ext uri="{9D8B030D-6E8A-4147-A177-3AD203B41FA5}">
                      <a16:colId xmlns:a16="http://schemas.microsoft.com/office/drawing/2014/main" val="20001"/>
                    </a:ext>
                  </a:extLst>
                </a:gridCol>
                <a:gridCol w="1998000">
                  <a:extLst>
                    <a:ext uri="{9D8B030D-6E8A-4147-A177-3AD203B41FA5}">
                      <a16:colId xmlns:a16="http://schemas.microsoft.com/office/drawing/2014/main" val="20002"/>
                    </a:ext>
                  </a:extLst>
                </a:gridCol>
              </a:tblGrid>
              <a:tr h="397193">
                <a:tc>
                  <a:txBody>
                    <a:bodyPr/>
                    <a:lstStyle/>
                    <a:p>
                      <a:pPr marL="0" marR="0" lvl="0" indent="0" algn="ctr" rtl="0">
                        <a:lnSpc>
                          <a:spcPct val="100000"/>
                        </a:lnSpc>
                        <a:spcBef>
                          <a:spcPts val="0"/>
                        </a:spcBef>
                        <a:spcAft>
                          <a:spcPts val="0"/>
                        </a:spcAft>
                        <a:buClr>
                          <a:srgbClr val="FFFFFF"/>
                        </a:buClr>
                        <a:buSzPts val="1520"/>
                        <a:buFont typeface="Lemon"/>
                        <a:buNone/>
                      </a:pPr>
                      <a:r>
                        <a:rPr lang="en-US" sz="1100" u="none" strike="noStrike" cap="none">
                          <a:solidFill>
                            <a:srgbClr val="FFFFFF"/>
                          </a:solidFill>
                          <a:latin typeface="Lemon"/>
                          <a:ea typeface="Lemon"/>
                          <a:cs typeface="Lemon"/>
                          <a:sym typeface="Lemon"/>
                        </a:rPr>
                        <a:t>Location</a:t>
                      </a:r>
                      <a:endParaRPr sz="1300"/>
                    </a:p>
                  </a:txBody>
                  <a:tcPr marL="35719" marR="35719" marT="35719" marB="35719" anchor="ctr">
                    <a:lnL w="12700" cap="flat" cmpd="sng">
                      <a:solidFill>
                        <a:srgbClr val="000000"/>
                      </a:solidFill>
                      <a:prstDash val="solid"/>
                      <a:round/>
                      <a:headEnd type="none" w="sm" len="sm"/>
                      <a:tailEnd type="none" w="sm" len="sm"/>
                    </a:lnL>
                  </a:tcPr>
                </a:tc>
                <a:tc>
                  <a:txBody>
                    <a:bodyPr/>
                    <a:lstStyle/>
                    <a:p>
                      <a:pPr marL="0" marR="0" lvl="0" indent="0" algn="ctr" rtl="0">
                        <a:lnSpc>
                          <a:spcPct val="100000"/>
                        </a:lnSpc>
                        <a:spcBef>
                          <a:spcPts val="0"/>
                        </a:spcBef>
                        <a:spcAft>
                          <a:spcPts val="0"/>
                        </a:spcAft>
                        <a:buClr>
                          <a:srgbClr val="FFFFFF"/>
                        </a:buClr>
                        <a:buSzPts val="1520"/>
                        <a:buFont typeface="Lemon"/>
                        <a:buNone/>
                      </a:pPr>
                      <a:r>
                        <a:rPr lang="en-US" sz="1100" u="none" strike="noStrike" cap="none">
                          <a:solidFill>
                            <a:srgbClr val="FFFFFF"/>
                          </a:solidFill>
                          <a:latin typeface="Lemon"/>
                          <a:ea typeface="Lemon"/>
                          <a:cs typeface="Lemon"/>
                          <a:sym typeface="Lemon"/>
                        </a:rPr>
                        <a:t>Variable</a:t>
                      </a:r>
                      <a:br>
                        <a:rPr lang="en-US" sz="1100" u="none" strike="noStrike" cap="none">
                          <a:solidFill>
                            <a:srgbClr val="FFFFFF"/>
                          </a:solidFill>
                          <a:latin typeface="Lemon"/>
                          <a:ea typeface="Lemon"/>
                          <a:cs typeface="Lemon"/>
                          <a:sym typeface="Lemon"/>
                        </a:rPr>
                      </a:br>
                      <a:r>
                        <a:rPr lang="en-US" sz="1100" u="none" strike="noStrike" cap="none">
                          <a:solidFill>
                            <a:srgbClr val="FFFFFF"/>
                          </a:solidFill>
                          <a:latin typeface="Lemon"/>
                          <a:ea typeface="Lemon"/>
                          <a:cs typeface="Lemon"/>
                          <a:sym typeface="Lemon"/>
                        </a:rPr>
                        <a:t>Name</a:t>
                      </a:r>
                      <a:endParaRPr sz="1300"/>
                    </a:p>
                  </a:txBody>
                  <a:tcPr marL="35719" marR="35719" marT="35719" marB="35719" anchor="ctr"/>
                </a:tc>
                <a:tc>
                  <a:txBody>
                    <a:bodyPr/>
                    <a:lstStyle/>
                    <a:p>
                      <a:pPr marL="0" marR="0" lvl="0" indent="0" algn="ctr" rtl="0">
                        <a:lnSpc>
                          <a:spcPct val="100000"/>
                        </a:lnSpc>
                        <a:spcBef>
                          <a:spcPts val="0"/>
                        </a:spcBef>
                        <a:spcAft>
                          <a:spcPts val="0"/>
                        </a:spcAft>
                        <a:buClr>
                          <a:srgbClr val="FFFFFF"/>
                        </a:buClr>
                        <a:buSzPts val="1520"/>
                        <a:buFont typeface="Lemon"/>
                        <a:buNone/>
                      </a:pPr>
                      <a:r>
                        <a:rPr lang="en-US" sz="1100" u="none" strike="noStrike" cap="none">
                          <a:solidFill>
                            <a:srgbClr val="FFFFFF"/>
                          </a:solidFill>
                          <a:latin typeface="Lemon"/>
                          <a:ea typeface="Lemon"/>
                          <a:cs typeface="Lemon"/>
                          <a:sym typeface="Lemon"/>
                        </a:rPr>
                        <a:t>Value</a:t>
                      </a:r>
                      <a:endParaRPr sz="1300"/>
                    </a:p>
                  </a:txBody>
                  <a:tcPr marL="35719" marR="35719" marT="35719" marB="35719" anchor="ctr">
                    <a:lnR w="12700" cap="flat" cmpd="sng">
                      <a:solidFill>
                        <a:srgbClr val="000000"/>
                      </a:solidFill>
                      <a:prstDash val="solid"/>
                      <a:round/>
                      <a:headEnd type="none" w="sm" len="sm"/>
                      <a:tailEnd type="none" w="sm" len="sm"/>
                    </a:lnR>
                  </a:tcPr>
                </a:tc>
                <a:extLst>
                  <a:ext uri="{0D108BD9-81ED-4DB2-BD59-A6C34878D82A}">
                    <a16:rowId xmlns:a16="http://schemas.microsoft.com/office/drawing/2014/main" val="10000"/>
                  </a:ext>
                </a:extLst>
              </a:tr>
              <a:tr h="375891">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0</a:t>
                      </a:r>
                      <a:endParaRPr sz="1300"/>
                    </a:p>
                  </a:txBody>
                  <a:tcPr marL="35719" marR="35719" marT="35719" marB="35719" anchor="ctr"/>
                </a:tc>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welcomeString</a:t>
                      </a:r>
                      <a:endParaRPr sz="1300"/>
                    </a:p>
                  </a:txBody>
                  <a:tcPr marL="35719" marR="35719" marT="35719" marB="35719" anchor="ctr"/>
                </a:tc>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“Hello World”</a:t>
                      </a:r>
                      <a:endParaRPr sz="1300"/>
                    </a:p>
                  </a:txBody>
                  <a:tcPr marL="35719" marR="35719" marT="35719" marB="35719" anchor="ctr">
                    <a:lnR w="12700" cap="flat" cmpd="sng">
                      <a:solidFill>
                        <a:srgbClr val="000000"/>
                      </a:solidFill>
                      <a:prstDash val="solid"/>
                      <a:round/>
                      <a:headEnd type="none" w="sm" len="sm"/>
                      <a:tailEnd type="none" w="sm" len="sm"/>
                    </a:lnR>
                  </a:tcPr>
                </a:tc>
                <a:extLst>
                  <a:ext uri="{0D108BD9-81ED-4DB2-BD59-A6C34878D82A}">
                    <a16:rowId xmlns:a16="http://schemas.microsoft.com/office/drawing/2014/main" val="10001"/>
                  </a:ext>
                </a:extLst>
              </a:tr>
              <a:tr h="521494">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1</a:t>
                      </a:r>
                      <a:endParaRPr sz="1300"/>
                    </a:p>
                  </a:txBody>
                  <a:tcPr marL="35719" marR="35719" marT="35719" marB="35719" anchor="ctr"/>
                </a:tc>
                <a:tc>
                  <a:txBody>
                    <a:bodyPr/>
                    <a:lstStyle/>
                    <a:p>
                      <a:pPr marL="0" marR="0" lvl="0" indent="0" algn="ctr" rtl="0">
                        <a:lnSpc>
                          <a:spcPct val="100000"/>
                        </a:lnSpc>
                        <a:spcBef>
                          <a:spcPts val="0"/>
                        </a:spcBef>
                        <a:spcAft>
                          <a:spcPts val="0"/>
                        </a:spcAft>
                        <a:buClr>
                          <a:schemeClr val="dk1"/>
                        </a:buClr>
                        <a:buSzPts val="4200"/>
                        <a:buFont typeface="Lemon"/>
                        <a:buNone/>
                      </a:pPr>
                      <a:endParaRPr sz="3000" u="none" strike="noStrike" cap="none"/>
                    </a:p>
                  </a:txBody>
                  <a:tcPr marL="35719" marR="35719" marT="35719" marB="35719" anchor="ctr"/>
                </a:tc>
                <a:tc>
                  <a:txBody>
                    <a:bodyPr/>
                    <a:lstStyle/>
                    <a:p>
                      <a:pPr marL="0" marR="0" lvl="0" indent="0" algn="ctr" rtl="0">
                        <a:lnSpc>
                          <a:spcPct val="100000"/>
                        </a:lnSpc>
                        <a:spcBef>
                          <a:spcPts val="0"/>
                        </a:spcBef>
                        <a:spcAft>
                          <a:spcPts val="0"/>
                        </a:spcAft>
                        <a:buClr>
                          <a:schemeClr val="dk1"/>
                        </a:buClr>
                        <a:buSzPts val="4200"/>
                        <a:buFont typeface="Lemon"/>
                        <a:buNone/>
                      </a:pPr>
                      <a:endParaRPr sz="3000" u="none" strike="noStrike" cap="none"/>
                    </a:p>
                  </a:txBody>
                  <a:tcPr marL="35719" marR="35719" marT="35719" marB="35719" anchor="ctr">
                    <a:lnR w="12700" cap="flat" cmpd="sng">
                      <a:solidFill>
                        <a:srgbClr val="000000"/>
                      </a:solidFill>
                      <a:prstDash val="solid"/>
                      <a:round/>
                      <a:headEnd type="none" w="sm" len="sm"/>
                      <a:tailEnd type="none" w="sm" len="sm"/>
                    </a:lnR>
                  </a:tcPr>
                </a:tc>
                <a:extLst>
                  <a:ext uri="{0D108BD9-81ED-4DB2-BD59-A6C34878D82A}">
                    <a16:rowId xmlns:a16="http://schemas.microsoft.com/office/drawing/2014/main" val="10002"/>
                  </a:ext>
                </a:extLst>
              </a:tr>
              <a:tr h="375891">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2</a:t>
                      </a:r>
                      <a:endParaRPr sz="1300"/>
                    </a:p>
                  </a:txBody>
                  <a:tcPr marL="35719" marR="35719" marT="35719" marB="35719" anchor="ctr"/>
                </a:tc>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eliteFloat</a:t>
                      </a:r>
                      <a:endParaRPr sz="1300"/>
                    </a:p>
                  </a:txBody>
                  <a:tcPr marL="35719" marR="35719" marT="35719" marB="35719" anchor="ctr"/>
                </a:tc>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1336.99999</a:t>
                      </a:r>
                      <a:endParaRPr sz="1300"/>
                    </a:p>
                  </a:txBody>
                  <a:tcPr marL="35719" marR="35719" marT="35719" marB="35719" anchor="ctr">
                    <a:lnR w="12700" cap="flat" cmpd="sng">
                      <a:solidFill>
                        <a:srgbClr val="000000"/>
                      </a:solidFill>
                      <a:prstDash val="solid"/>
                      <a:round/>
                      <a:headEnd type="none" w="sm" len="sm"/>
                      <a:tailEnd type="none" w="sm" len="sm"/>
                    </a:lnR>
                  </a:tcPr>
                </a:tc>
                <a:extLst>
                  <a:ext uri="{0D108BD9-81ED-4DB2-BD59-A6C34878D82A}">
                    <a16:rowId xmlns:a16="http://schemas.microsoft.com/office/drawing/2014/main" val="10003"/>
                  </a:ext>
                </a:extLst>
              </a:tr>
              <a:tr h="375891">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3</a:t>
                      </a:r>
                      <a:endParaRPr sz="1300"/>
                    </a:p>
                  </a:txBody>
                  <a:tcPr marL="35719" marR="35719" marT="35719" marB="35719" anchor="ctr"/>
                </a:tc>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my_numbers</a:t>
                      </a:r>
                      <a:endParaRPr sz="1300"/>
                    </a:p>
                  </a:txBody>
                  <a:tcPr marL="35719" marR="35719" marT="35719" marB="35719" anchor="ctr"/>
                </a:tc>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[1, 2, 3, 4, 5]</a:t>
                      </a:r>
                      <a:endParaRPr sz="1300"/>
                    </a:p>
                  </a:txBody>
                  <a:tcPr marL="35719" marR="35719" marT="35719" marB="35719" anchor="ctr">
                    <a:lnR w="12700" cap="flat" cmpd="sng">
                      <a:solidFill>
                        <a:srgbClr val="000000"/>
                      </a:solidFill>
                      <a:prstDash val="solid"/>
                      <a:round/>
                      <a:headEnd type="none" w="sm" len="sm"/>
                      <a:tailEnd type="none" w="sm" len="sm"/>
                    </a:lnR>
                  </a:tcPr>
                </a:tc>
                <a:extLst>
                  <a:ext uri="{0D108BD9-81ED-4DB2-BD59-A6C34878D82A}">
                    <a16:rowId xmlns:a16="http://schemas.microsoft.com/office/drawing/2014/main" val="10004"/>
                  </a:ext>
                </a:extLst>
              </a:tr>
              <a:tr h="375891">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4</a:t>
                      </a:r>
                      <a:endParaRPr sz="1300"/>
                    </a:p>
                  </a:txBody>
                  <a:tcPr marL="35719" marR="35719" marT="35719" marB="35719" anchor="ctr"/>
                </a:tc>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fullName</a:t>
                      </a:r>
                      <a:endParaRPr sz="1300"/>
                    </a:p>
                  </a:txBody>
                  <a:tcPr marL="35719" marR="35719" marT="35719" marB="35719" anchor="ctr"/>
                </a:tc>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[“Mark”, “Gottscho”]</a:t>
                      </a:r>
                      <a:endParaRPr sz="1300"/>
                    </a:p>
                  </a:txBody>
                  <a:tcPr marL="35719" marR="35719" marT="35719" marB="35719" anchor="ctr">
                    <a:lnR w="12700" cap="flat" cmpd="sng">
                      <a:solidFill>
                        <a:srgbClr val="000000"/>
                      </a:solidFill>
                      <a:prstDash val="solid"/>
                      <a:round/>
                      <a:headEnd type="none" w="sm" len="sm"/>
                      <a:tailEnd type="none" w="sm" len="sm"/>
                    </a:lnR>
                  </a:tcPr>
                </a:tc>
                <a:extLst>
                  <a:ext uri="{0D108BD9-81ED-4DB2-BD59-A6C34878D82A}">
                    <a16:rowId xmlns:a16="http://schemas.microsoft.com/office/drawing/2014/main" val="10005"/>
                  </a:ext>
                </a:extLst>
              </a:tr>
              <a:tr h="375891">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5</a:t>
                      </a:r>
                      <a:endParaRPr sz="1300"/>
                    </a:p>
                  </a:txBody>
                  <a:tcPr marL="35719" marR="35719" marT="35719" marB="35719" anchor="ctr"/>
                </a:tc>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uni</a:t>
                      </a:r>
                      <a:endParaRPr sz="1300"/>
                    </a:p>
                  </a:txBody>
                  <a:tcPr marL="35719" marR="35719" marT="35719" marB="35719" anchor="ctr"/>
                </a:tc>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“UCLA"</a:t>
                      </a:r>
                      <a:endParaRPr sz="1300"/>
                    </a:p>
                  </a:txBody>
                  <a:tcPr marL="35719" marR="35719" marT="35719" marB="35719" anchor="ctr">
                    <a:lnR w="12700" cap="flat" cmpd="sng">
                      <a:solidFill>
                        <a:srgbClr val="000000"/>
                      </a:solidFill>
                      <a:prstDash val="solid"/>
                      <a:round/>
                      <a:headEnd type="none" w="sm" len="sm"/>
                      <a:tailEnd type="none" w="sm" len="sm"/>
                    </a:lnR>
                  </a:tcPr>
                </a:tc>
                <a:extLst>
                  <a:ext uri="{0D108BD9-81ED-4DB2-BD59-A6C34878D82A}">
                    <a16:rowId xmlns:a16="http://schemas.microsoft.com/office/drawing/2014/main" val="10006"/>
                  </a:ext>
                </a:extLst>
              </a:tr>
              <a:tr h="521494">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6</a:t>
                      </a:r>
                      <a:endParaRPr sz="1300"/>
                    </a:p>
                  </a:txBody>
                  <a:tcPr marL="35719" marR="35719" marT="35719" marB="35719" anchor="ctr"/>
                </a:tc>
                <a:tc>
                  <a:txBody>
                    <a:bodyPr/>
                    <a:lstStyle/>
                    <a:p>
                      <a:pPr marL="0" marR="0" lvl="0" indent="0" algn="ctr" rtl="0">
                        <a:lnSpc>
                          <a:spcPct val="100000"/>
                        </a:lnSpc>
                        <a:spcBef>
                          <a:spcPts val="0"/>
                        </a:spcBef>
                        <a:spcAft>
                          <a:spcPts val="0"/>
                        </a:spcAft>
                        <a:buClr>
                          <a:schemeClr val="dk1"/>
                        </a:buClr>
                        <a:buSzPts val="4200"/>
                        <a:buFont typeface="Lemon"/>
                        <a:buNone/>
                      </a:pPr>
                      <a:endParaRPr sz="3000" u="none" strike="noStrike" cap="none"/>
                    </a:p>
                  </a:txBody>
                  <a:tcPr marL="35719" marR="35719" marT="35719" marB="35719" anchor="ctr"/>
                </a:tc>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-28</a:t>
                      </a:r>
                      <a:endParaRPr sz="1300"/>
                    </a:p>
                  </a:txBody>
                  <a:tcPr marL="35719" marR="35719" marT="35719" marB="35719" anchor="ctr">
                    <a:lnR w="12700" cap="flat" cmpd="sng">
                      <a:solidFill>
                        <a:srgbClr val="000000"/>
                      </a:solidFill>
                      <a:prstDash val="solid"/>
                      <a:round/>
                      <a:headEnd type="none" w="sm" len="sm"/>
                      <a:tailEnd type="none" w="sm" len="sm"/>
                    </a:lnR>
                  </a:tcPr>
                </a:tc>
                <a:extLst>
                  <a:ext uri="{0D108BD9-81ED-4DB2-BD59-A6C34878D82A}">
                    <a16:rowId xmlns:a16="http://schemas.microsoft.com/office/drawing/2014/main" val="10007"/>
                  </a:ext>
                </a:extLst>
              </a:tr>
              <a:tr h="375891">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7</a:t>
                      </a:r>
                      <a:endParaRPr sz="1300"/>
                    </a:p>
                  </a:txBody>
                  <a:tcPr marL="35719" marR="35719" marT="35719" marB="35719" anchor="ctr"/>
                </a:tc>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website</a:t>
                      </a:r>
                      <a:endParaRPr sz="1300"/>
                    </a:p>
                  </a:txBody>
                  <a:tcPr marL="35719" marR="35719" marT="35719" marB="35719" anchor="ctr"/>
                </a:tc>
                <a:tc>
                  <a:txBody>
                    <a:bodyPr/>
                    <a:lstStyle/>
                    <a:p>
                      <a:pPr marL="0" marR="0" lvl="0" indent="0" algn="ctr" rtl="0">
                        <a:lnSpc>
                          <a:spcPct val="100000"/>
                        </a:lnSpc>
                        <a:spcBef>
                          <a:spcPts val="0"/>
                        </a:spcBef>
                        <a:spcAft>
                          <a:spcPts val="0"/>
                        </a:spcAft>
                        <a:buClr>
                          <a:schemeClr val="dk1"/>
                        </a:buClr>
                        <a:buSzPts val="1520"/>
                        <a:buFont typeface="Lemon"/>
                        <a:buNone/>
                      </a:pPr>
                      <a:r>
                        <a:rPr lang="en-US" sz="1100" u="none" strike="noStrike" cap="none">
                          <a:latin typeface="Lemon"/>
                          <a:ea typeface="Lemon"/>
                          <a:cs typeface="Lemon"/>
                          <a:sym typeface="Lemon"/>
                        </a:rPr>
                        <a:t>“</a:t>
                      </a:r>
                      <a:r>
                        <a:rPr lang="en-US" sz="1100" u="sng" strike="noStrike" cap="none">
                          <a:solidFill>
                            <a:schemeClr val="hlink"/>
                          </a:solidFill>
                          <a:hlinkClick r:id="rId3"/>
                        </a:rPr>
                        <a:t>www.google.com</a:t>
                      </a:r>
                      <a:r>
                        <a:rPr lang="en-US" sz="1100" u="none" strike="noStrike" cap="none">
                          <a:latin typeface="Lemon"/>
                          <a:ea typeface="Lemon"/>
                          <a:cs typeface="Lemon"/>
                          <a:sym typeface="Lemon"/>
                        </a:rPr>
                        <a:t>”</a:t>
                      </a:r>
                      <a:endParaRPr sz="1300"/>
                    </a:p>
                  </a:txBody>
                  <a:tcPr marL="35719" marR="35719" marT="35719" marB="35719" anchor="ctr">
                    <a:lnR w="12700" cap="flat" cmpd="sng">
                      <a:solidFill>
                        <a:srgbClr val="000000"/>
                      </a:solidFill>
                      <a:prstDash val="solid"/>
                      <a:round/>
                      <a:headEnd type="none" w="sm" len="sm"/>
                      <a:tailEnd type="none" w="sm" len="sm"/>
                    </a:lnR>
                  </a:tcPr>
                </a:tc>
                <a:extLst>
                  <a:ext uri="{0D108BD9-81ED-4DB2-BD59-A6C34878D82A}">
                    <a16:rowId xmlns:a16="http://schemas.microsoft.com/office/drawing/2014/main" val="10008"/>
                  </a:ext>
                </a:extLst>
              </a:tr>
              <a:tr h="375891">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8</a:t>
                      </a:r>
                      <a:endParaRPr sz="1300"/>
                    </a:p>
                  </a:txBody>
                  <a:tcPr marL="35719" marR="35719" marT="35719" marB="35719" anchor="ct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negativeInt</a:t>
                      </a:r>
                      <a:endParaRPr sz="1300"/>
                    </a:p>
                  </a:txBody>
                  <a:tcPr marL="35719" marR="35719" marT="35719" marB="35719" anchor="ct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444444"/>
                        </a:buClr>
                        <a:buSzPts val="1520"/>
                        <a:buFont typeface="Lemon"/>
                        <a:buNone/>
                      </a:pPr>
                      <a:r>
                        <a:rPr lang="en-US" sz="1100" u="none" strike="noStrike" cap="none">
                          <a:solidFill>
                            <a:srgbClr val="444444"/>
                          </a:solidFill>
                          <a:latin typeface="Lemon"/>
                          <a:ea typeface="Lemon"/>
                          <a:cs typeface="Lemon"/>
                          <a:sym typeface="Lemon"/>
                        </a:rPr>
                        <a:t>-1</a:t>
                      </a:r>
                      <a:endParaRPr sz="1300"/>
                    </a:p>
                  </a:txBody>
                  <a:tcPr marL="35719" marR="35719" marT="35719" marB="35719" anchor="ctr">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670" name="Google Shape;670;p67"/>
          <p:cNvSpPr txBox="1"/>
          <p:nvPr/>
        </p:nvSpPr>
        <p:spPr>
          <a:xfrm>
            <a:off x="950425" y="2044227"/>
            <a:ext cx="4232289" cy="4897046"/>
          </a:xfrm>
          <a:prstGeom prst="rect">
            <a:avLst/>
          </a:prstGeom>
          <a:noFill/>
          <a:ln>
            <a:noFill/>
          </a:ln>
        </p:spPr>
        <p:txBody>
          <a:bodyPr spcFirstLastPara="1" wrap="square" lIns="35719" tIns="35719" rIns="35719" bIns="35719" anchor="ctr" anchorCtr="0">
            <a:spAutoFit/>
          </a:bodyPr>
          <a:lstStyle/>
          <a:p>
            <a:pPr>
              <a:buClr>
                <a:srgbClr val="000000"/>
              </a:buClr>
              <a:buSzPts val="1400"/>
            </a:pPr>
            <a:r>
              <a:rPr lang="en-US" sz="984">
                <a:solidFill>
                  <a:srgbClr val="000000"/>
                </a:solidFill>
                <a:latin typeface="Lemon"/>
                <a:ea typeface="Lemon"/>
                <a:cs typeface="Lemon"/>
                <a:sym typeface="Lemon"/>
              </a:rPr>
              <a:t>&gt;&gt;&gt; welcomeString = “Hello World”</a:t>
            </a:r>
            <a:endParaRPr sz="1266"/>
          </a:p>
          <a:p>
            <a:pPr>
              <a:buClr>
                <a:srgbClr val="000000"/>
              </a:buClr>
              <a:buSzPts val="1400"/>
            </a:pPr>
            <a:r>
              <a:rPr lang="en-US" sz="984">
                <a:solidFill>
                  <a:srgbClr val="000000"/>
                </a:solidFill>
                <a:latin typeface="Lemon"/>
                <a:ea typeface="Lemon"/>
                <a:cs typeface="Lemon"/>
                <a:sym typeface="Lemon"/>
              </a:rPr>
              <a:t>&gt;&gt;&gt; eliteFloat = 1337 - 0.00001</a:t>
            </a:r>
            <a:endParaRPr sz="1266"/>
          </a:p>
          <a:p>
            <a:pPr>
              <a:buClr>
                <a:srgbClr val="000000"/>
              </a:buClr>
              <a:buSzPts val="1400"/>
            </a:pPr>
            <a:r>
              <a:rPr lang="en-US" sz="984">
                <a:solidFill>
                  <a:srgbClr val="000000"/>
                </a:solidFill>
                <a:latin typeface="Lemon"/>
                <a:ea typeface="Lemon"/>
                <a:cs typeface="Lemon"/>
                <a:sym typeface="Lemon"/>
              </a:rPr>
              <a:t>&gt;&gt;&gt; fullName = [“Mark, “Gottscho”]</a:t>
            </a:r>
            <a:endParaRPr sz="1266"/>
          </a:p>
          <a:p>
            <a:pPr>
              <a:buClr>
                <a:srgbClr val="000000"/>
              </a:buClr>
              <a:buSzPts val="1400"/>
            </a:pPr>
            <a:r>
              <a:rPr lang="en-US" sz="984">
                <a:solidFill>
                  <a:srgbClr val="000000"/>
                </a:solidFill>
                <a:latin typeface="Lemon"/>
                <a:ea typeface="Lemon"/>
                <a:cs typeface="Lemon"/>
                <a:sym typeface="Lemon"/>
              </a:rPr>
              <a:t>&gt;&gt;&gt; if fullName[1] == “Gottscho”:</a:t>
            </a:r>
            <a:endParaRPr sz="1266"/>
          </a:p>
          <a:p>
            <a:pPr>
              <a:buClr>
                <a:srgbClr val="000000"/>
              </a:buClr>
              <a:buSzPts val="1400"/>
            </a:pPr>
            <a:r>
              <a:rPr lang="en-US" sz="984">
                <a:solidFill>
                  <a:srgbClr val="000000"/>
                </a:solidFill>
                <a:latin typeface="Lemon"/>
                <a:ea typeface="Lemon"/>
                <a:cs typeface="Lemon"/>
                <a:sym typeface="Lemon"/>
              </a:rPr>
              <a:t>...     uni = “UCLA”</a:t>
            </a:r>
            <a:endParaRPr sz="1266"/>
          </a:p>
          <a:p>
            <a:pPr>
              <a:buClr>
                <a:srgbClr val="000000"/>
              </a:buClr>
              <a:buSzPts val="1400"/>
            </a:pPr>
            <a:r>
              <a:rPr lang="en-US" sz="984">
                <a:solidFill>
                  <a:srgbClr val="000000"/>
                </a:solidFill>
                <a:latin typeface="Lemon"/>
                <a:ea typeface="Lemon"/>
                <a:cs typeface="Lemon"/>
                <a:sym typeface="Lemon"/>
              </a:rPr>
              <a:t>... else:</a:t>
            </a:r>
            <a:endParaRPr sz="1266"/>
          </a:p>
          <a:p>
            <a:pPr>
              <a:buClr>
                <a:srgbClr val="000000"/>
              </a:buClr>
              <a:buSzPts val="1400"/>
            </a:pPr>
            <a:r>
              <a:rPr lang="en-US" sz="984">
                <a:solidFill>
                  <a:srgbClr val="000000"/>
                </a:solidFill>
                <a:latin typeface="Lemon"/>
                <a:ea typeface="Lemon"/>
                <a:cs typeface="Lemon"/>
                <a:sym typeface="Lemon"/>
              </a:rPr>
              <a:t>...     uni = “unknown”</a:t>
            </a:r>
            <a:endParaRPr sz="1266"/>
          </a:p>
          <a:p>
            <a:pPr>
              <a:buClr>
                <a:srgbClr val="000000"/>
              </a:buClr>
              <a:buSzPts val="1400"/>
            </a:pPr>
            <a:r>
              <a:rPr lang="en-US" sz="984">
                <a:solidFill>
                  <a:srgbClr val="000000"/>
                </a:solidFill>
                <a:latin typeface="Lemon"/>
                <a:ea typeface="Lemon"/>
                <a:cs typeface="Lemon"/>
                <a:sym typeface="Lemon"/>
              </a:rPr>
              <a:t>...</a:t>
            </a:r>
            <a:endParaRPr sz="1266"/>
          </a:p>
          <a:p>
            <a:pPr>
              <a:buClr>
                <a:srgbClr val="000000"/>
              </a:buClr>
              <a:buSzPts val="1400"/>
            </a:pPr>
            <a:r>
              <a:rPr lang="en-US" sz="984">
                <a:solidFill>
                  <a:srgbClr val="000000"/>
                </a:solidFill>
                <a:latin typeface="Lemon"/>
                <a:ea typeface="Lemon"/>
                <a:cs typeface="Lemon"/>
                <a:sym typeface="Lemon"/>
              </a:rPr>
              <a:t>&gt;&gt;&gt; website = “</a:t>
            </a:r>
            <a:r>
              <a:rPr lang="en-US" sz="984" u="sng">
                <a:solidFill>
                  <a:srgbClr val="000000"/>
                </a:solidFill>
                <a:latin typeface="Lemon"/>
                <a:ea typeface="Lemon"/>
                <a:cs typeface="Lemon"/>
                <a:sym typeface="Lemon"/>
                <a:hlinkClick r:id="rId3">
                  <a:extLst>
                    <a:ext uri="{A12FA001-AC4F-418D-AE19-62706E023703}">
                      <ahyp:hlinkClr xmlns:ahyp="http://schemas.microsoft.com/office/drawing/2018/hyperlinkcolor" val="tx"/>
                    </a:ext>
                  </a:extLst>
                </a:hlinkClick>
              </a:rPr>
              <a:t>www.google.com</a:t>
            </a:r>
            <a:r>
              <a:rPr lang="en-US" sz="984">
                <a:solidFill>
                  <a:srgbClr val="000000"/>
                </a:solidFill>
                <a:latin typeface="Lemon"/>
                <a:ea typeface="Lemon"/>
                <a:cs typeface="Lemon"/>
                <a:sym typeface="Lemon"/>
              </a:rPr>
              <a:t>”</a:t>
            </a:r>
            <a:endParaRPr sz="1266"/>
          </a:p>
          <a:p>
            <a:pPr>
              <a:buClr>
                <a:srgbClr val="000000"/>
              </a:buClr>
              <a:buSzPts val="1400"/>
            </a:pPr>
            <a:r>
              <a:rPr lang="en-US" sz="984">
                <a:solidFill>
                  <a:srgbClr val="000000"/>
                </a:solidFill>
                <a:latin typeface="Lemon"/>
                <a:ea typeface="Lemon"/>
                <a:cs typeface="Lemon"/>
                <a:sym typeface="Lemon"/>
              </a:rPr>
              <a:t>&gt;&gt;&gt; print welcomeString</a:t>
            </a:r>
            <a:endParaRPr sz="844">
              <a:solidFill>
                <a:srgbClr val="000000"/>
              </a:solidFill>
              <a:latin typeface="Helvetica Neue"/>
              <a:ea typeface="Helvetica Neue"/>
              <a:cs typeface="Helvetica Neue"/>
              <a:sym typeface="Helvetica Neue"/>
            </a:endParaRPr>
          </a:p>
          <a:p>
            <a:pPr>
              <a:buClr>
                <a:srgbClr val="000000"/>
              </a:buClr>
              <a:buSzPts val="1400"/>
            </a:pPr>
            <a:r>
              <a:rPr lang="en-US" sz="984">
                <a:solidFill>
                  <a:srgbClr val="000000"/>
                </a:solidFill>
                <a:latin typeface="Lemon"/>
                <a:ea typeface="Lemon"/>
                <a:cs typeface="Lemon"/>
                <a:sym typeface="Lemon"/>
              </a:rPr>
              <a:t>Hello World</a:t>
            </a:r>
            <a:endParaRPr sz="1266"/>
          </a:p>
          <a:p>
            <a:pPr>
              <a:buClr>
                <a:srgbClr val="000000"/>
              </a:buClr>
              <a:buSzPts val="1400"/>
            </a:pPr>
            <a:r>
              <a:rPr lang="en-US" sz="984">
                <a:solidFill>
                  <a:srgbClr val="000000"/>
                </a:solidFill>
                <a:latin typeface="Lemon"/>
                <a:ea typeface="Lemon"/>
                <a:cs typeface="Lemon"/>
                <a:sym typeface="Lemon"/>
              </a:rPr>
              <a:t>&gt;&gt;&gt; print “Searching on “ + website + “ is useful!”</a:t>
            </a:r>
            <a:endParaRPr sz="1266"/>
          </a:p>
          <a:p>
            <a:pPr>
              <a:buClr>
                <a:srgbClr val="000000"/>
              </a:buClr>
              <a:buSzPts val="1400"/>
            </a:pPr>
            <a:r>
              <a:rPr lang="en-US" sz="984">
                <a:solidFill>
                  <a:srgbClr val="000000"/>
                </a:solidFill>
                <a:latin typeface="Lemon"/>
                <a:ea typeface="Lemon"/>
                <a:cs typeface="Lemon"/>
                <a:sym typeface="Lemon"/>
              </a:rPr>
              <a:t>Searching on </a:t>
            </a:r>
            <a:r>
              <a:rPr lang="en-US" sz="984" u="sng">
                <a:solidFill>
                  <a:srgbClr val="000000"/>
                </a:solidFill>
                <a:latin typeface="Lemon"/>
                <a:ea typeface="Lemon"/>
                <a:cs typeface="Lemon"/>
                <a:sym typeface="Lemon"/>
                <a:hlinkClick r:id="rId3">
                  <a:extLst>
                    <a:ext uri="{A12FA001-AC4F-418D-AE19-62706E023703}">
                      <ahyp:hlinkClr xmlns:ahyp="http://schemas.microsoft.com/office/drawing/2018/hyperlinkcolor" val="tx"/>
                    </a:ext>
                  </a:extLst>
                </a:hlinkClick>
              </a:rPr>
              <a:t>www.google.com</a:t>
            </a:r>
            <a:r>
              <a:rPr lang="en-US" sz="984">
                <a:solidFill>
                  <a:srgbClr val="000000"/>
                </a:solidFill>
                <a:latin typeface="Lemon"/>
                <a:ea typeface="Lemon"/>
                <a:cs typeface="Lemon"/>
                <a:sym typeface="Lemon"/>
              </a:rPr>
              <a:t> is useful!</a:t>
            </a:r>
            <a:endParaRPr sz="1266"/>
          </a:p>
          <a:p>
            <a:pPr>
              <a:buClr>
                <a:srgbClr val="000000"/>
              </a:buClr>
              <a:buSzPts val="1400"/>
            </a:pPr>
            <a:r>
              <a:rPr lang="en-US" sz="984">
                <a:solidFill>
                  <a:srgbClr val="000000"/>
                </a:solidFill>
                <a:latin typeface="Lemon"/>
                <a:ea typeface="Lemon"/>
                <a:cs typeface="Lemon"/>
                <a:sym typeface="Lemon"/>
              </a:rPr>
              <a:t>&gt;&gt;&gt; print str(eliteFloat) + “ is close to 1337”</a:t>
            </a:r>
            <a:endParaRPr sz="1266"/>
          </a:p>
          <a:p>
            <a:pPr>
              <a:buClr>
                <a:srgbClr val="000000"/>
              </a:buClr>
              <a:buSzPts val="1400"/>
            </a:pPr>
            <a:r>
              <a:rPr lang="en-US" sz="984">
                <a:solidFill>
                  <a:srgbClr val="000000"/>
                </a:solidFill>
                <a:latin typeface="Lemon"/>
                <a:ea typeface="Lemon"/>
                <a:cs typeface="Lemon"/>
                <a:sym typeface="Lemon"/>
              </a:rPr>
              <a:t>1336.99999 is close to 1337</a:t>
            </a:r>
            <a:endParaRPr sz="1266"/>
          </a:p>
          <a:p>
            <a:pPr>
              <a:buClr>
                <a:srgbClr val="000000"/>
              </a:buClr>
              <a:buSzPts val="1400"/>
            </a:pPr>
            <a:r>
              <a:rPr lang="en-US" sz="984">
                <a:solidFill>
                  <a:srgbClr val="000000"/>
                </a:solidFill>
                <a:latin typeface="Lemon"/>
                <a:ea typeface="Lemon"/>
                <a:cs typeface="Lemon"/>
                <a:sym typeface="Lemon"/>
              </a:rPr>
              <a:t>&gt;&gt;&gt; negativeInt = -28</a:t>
            </a:r>
            <a:endParaRPr sz="1266"/>
          </a:p>
          <a:p>
            <a:pPr>
              <a:buClr>
                <a:srgbClr val="000000"/>
              </a:buClr>
              <a:buSzPts val="1400"/>
            </a:pPr>
            <a:r>
              <a:rPr lang="en-US" sz="984">
                <a:solidFill>
                  <a:srgbClr val="000000"/>
                </a:solidFill>
                <a:latin typeface="Lemon"/>
                <a:ea typeface="Lemon"/>
                <a:cs typeface="Lemon"/>
                <a:sym typeface="Lemon"/>
              </a:rPr>
              <a:t>&gt;&gt;&gt; if negativeInt &lt; 0:</a:t>
            </a:r>
            <a:endParaRPr sz="1266"/>
          </a:p>
          <a:p>
            <a:pPr>
              <a:buClr>
                <a:srgbClr val="000000"/>
              </a:buClr>
              <a:buSzPts val="1400"/>
            </a:pPr>
            <a:r>
              <a:rPr lang="en-US" sz="984">
                <a:solidFill>
                  <a:srgbClr val="000000"/>
                </a:solidFill>
                <a:latin typeface="Lemon"/>
                <a:ea typeface="Lemon"/>
                <a:cs typeface="Lemon"/>
                <a:sym typeface="Lemon"/>
              </a:rPr>
              <a:t>...     print “&lt; 0”</a:t>
            </a:r>
            <a:endParaRPr sz="1266"/>
          </a:p>
          <a:p>
            <a:pPr>
              <a:buClr>
                <a:srgbClr val="000000"/>
              </a:buClr>
              <a:buSzPts val="1400"/>
            </a:pPr>
            <a:r>
              <a:rPr lang="en-US" sz="984">
                <a:solidFill>
                  <a:srgbClr val="000000"/>
                </a:solidFill>
                <a:latin typeface="Lemon"/>
                <a:ea typeface="Lemon"/>
                <a:cs typeface="Lemon"/>
                <a:sym typeface="Lemon"/>
              </a:rPr>
              <a:t>...</a:t>
            </a:r>
            <a:endParaRPr sz="1266"/>
          </a:p>
          <a:p>
            <a:pPr>
              <a:buClr>
                <a:srgbClr val="000000"/>
              </a:buClr>
              <a:buSzPts val="1400"/>
            </a:pPr>
            <a:r>
              <a:rPr lang="en-US" sz="984">
                <a:solidFill>
                  <a:srgbClr val="000000"/>
                </a:solidFill>
                <a:latin typeface="Lemon"/>
                <a:ea typeface="Lemon"/>
                <a:cs typeface="Lemon"/>
                <a:sym typeface="Lemon"/>
              </a:rPr>
              <a:t>&lt; 0</a:t>
            </a:r>
            <a:endParaRPr sz="1266"/>
          </a:p>
          <a:p>
            <a:pPr>
              <a:buClr>
                <a:srgbClr val="000000"/>
              </a:buClr>
              <a:buSzPts val="1400"/>
            </a:pPr>
            <a:r>
              <a:rPr lang="en-US" sz="984">
                <a:solidFill>
                  <a:srgbClr val="000000"/>
                </a:solidFill>
                <a:latin typeface="Lemon"/>
                <a:ea typeface="Lemon"/>
                <a:cs typeface="Lemon"/>
                <a:sym typeface="Lemon"/>
              </a:rPr>
              <a:t>&gt;&gt;&gt; my_numbers = [1, 2, 3, 4, 5]</a:t>
            </a:r>
            <a:endParaRPr sz="1266"/>
          </a:p>
          <a:p>
            <a:pPr>
              <a:buClr>
                <a:srgbClr val="000000"/>
              </a:buClr>
              <a:buSzPts val="1400"/>
            </a:pPr>
            <a:r>
              <a:rPr lang="en-US" sz="984">
                <a:solidFill>
                  <a:srgbClr val="000000"/>
                </a:solidFill>
                <a:latin typeface="Lemon"/>
                <a:ea typeface="Lemon"/>
                <a:cs typeface="Lemon"/>
                <a:sym typeface="Lemon"/>
              </a:rPr>
              <a:t>&gt;&gt;&gt; for i in range(0,5):</a:t>
            </a:r>
            <a:endParaRPr sz="1266"/>
          </a:p>
          <a:p>
            <a:pPr>
              <a:buClr>
                <a:srgbClr val="000000"/>
              </a:buClr>
              <a:buSzPts val="1400"/>
            </a:pPr>
            <a:r>
              <a:rPr lang="en-US" sz="984">
                <a:solidFill>
                  <a:srgbClr val="000000"/>
                </a:solidFill>
                <a:latin typeface="Lemon"/>
                <a:ea typeface="Lemon"/>
                <a:cs typeface="Lemon"/>
                <a:sym typeface="Lemon"/>
              </a:rPr>
              <a:t>... print my_numbers[i]</a:t>
            </a:r>
            <a:endParaRPr sz="1266"/>
          </a:p>
          <a:p>
            <a:pPr>
              <a:buClr>
                <a:srgbClr val="000000"/>
              </a:buClr>
              <a:buSzPts val="1400"/>
            </a:pPr>
            <a:r>
              <a:rPr lang="en-US" sz="984">
                <a:solidFill>
                  <a:srgbClr val="000000"/>
                </a:solidFill>
                <a:latin typeface="Lemon"/>
                <a:ea typeface="Lemon"/>
                <a:cs typeface="Lemon"/>
                <a:sym typeface="Lemon"/>
              </a:rPr>
              <a:t>...</a:t>
            </a:r>
            <a:endParaRPr sz="1266"/>
          </a:p>
          <a:p>
            <a:pPr>
              <a:buClr>
                <a:srgbClr val="000000"/>
              </a:buClr>
              <a:buSzPts val="1400"/>
            </a:pPr>
            <a:r>
              <a:rPr lang="en-US" sz="984">
                <a:solidFill>
                  <a:srgbClr val="000000"/>
                </a:solidFill>
                <a:latin typeface="Lemon"/>
                <a:ea typeface="Lemon"/>
                <a:cs typeface="Lemon"/>
                <a:sym typeface="Lemon"/>
              </a:rPr>
              <a:t>1</a:t>
            </a:r>
            <a:endParaRPr sz="1266"/>
          </a:p>
          <a:p>
            <a:pPr>
              <a:buClr>
                <a:srgbClr val="000000"/>
              </a:buClr>
              <a:buSzPts val="1400"/>
            </a:pPr>
            <a:r>
              <a:rPr lang="en-US" sz="984">
                <a:solidFill>
                  <a:srgbClr val="000000"/>
                </a:solidFill>
                <a:latin typeface="Lemon"/>
                <a:ea typeface="Lemon"/>
                <a:cs typeface="Lemon"/>
                <a:sym typeface="Lemon"/>
              </a:rPr>
              <a:t>2</a:t>
            </a:r>
            <a:endParaRPr sz="1266"/>
          </a:p>
          <a:p>
            <a:pPr>
              <a:buClr>
                <a:srgbClr val="000000"/>
              </a:buClr>
              <a:buSzPts val="1400"/>
            </a:pPr>
            <a:r>
              <a:rPr lang="en-US" sz="984">
                <a:solidFill>
                  <a:srgbClr val="000000"/>
                </a:solidFill>
                <a:latin typeface="Lemon"/>
                <a:ea typeface="Lemon"/>
                <a:cs typeface="Lemon"/>
                <a:sym typeface="Lemon"/>
              </a:rPr>
              <a:t>3</a:t>
            </a:r>
            <a:endParaRPr sz="1266"/>
          </a:p>
          <a:p>
            <a:pPr>
              <a:buClr>
                <a:srgbClr val="000000"/>
              </a:buClr>
              <a:buSzPts val="1400"/>
            </a:pPr>
            <a:r>
              <a:rPr lang="en-US" sz="984">
                <a:solidFill>
                  <a:srgbClr val="000000"/>
                </a:solidFill>
                <a:latin typeface="Lemon"/>
                <a:ea typeface="Lemon"/>
                <a:cs typeface="Lemon"/>
                <a:sym typeface="Lemon"/>
              </a:rPr>
              <a:t>4</a:t>
            </a:r>
            <a:endParaRPr sz="1266"/>
          </a:p>
          <a:p>
            <a:pPr>
              <a:buClr>
                <a:srgbClr val="000000"/>
              </a:buClr>
              <a:buSzPts val="1400"/>
            </a:pPr>
            <a:r>
              <a:rPr lang="en-US" sz="984">
                <a:solidFill>
                  <a:srgbClr val="000000"/>
                </a:solidFill>
                <a:latin typeface="Lemon"/>
                <a:ea typeface="Lemon"/>
                <a:cs typeface="Lemon"/>
                <a:sym typeface="Lemon"/>
              </a:rPr>
              <a:t>5</a:t>
            </a:r>
            <a:endParaRPr sz="1266"/>
          </a:p>
          <a:p>
            <a:pPr>
              <a:buClr>
                <a:srgbClr val="000000"/>
              </a:buClr>
              <a:buSzPts val="1400"/>
            </a:pPr>
            <a:r>
              <a:rPr lang="en-US" sz="984">
                <a:solidFill>
                  <a:srgbClr val="000000"/>
                </a:solidFill>
                <a:latin typeface="Lemon"/>
                <a:ea typeface="Lemon"/>
                <a:cs typeface="Lemon"/>
                <a:sym typeface="Lemon"/>
              </a:rPr>
              <a:t>&gt;&gt;&gt; negativeInt = -1</a:t>
            </a:r>
            <a:endParaRPr sz="1266"/>
          </a:p>
          <a:p>
            <a:pPr>
              <a:buClr>
                <a:srgbClr val="000000"/>
              </a:buClr>
              <a:buSzPts val="1400"/>
            </a:pPr>
            <a:r>
              <a:rPr lang="en-US" sz="984">
                <a:solidFill>
                  <a:srgbClr val="000000"/>
                </a:solidFill>
                <a:latin typeface="Lemon"/>
                <a:ea typeface="Lemon"/>
                <a:cs typeface="Lemon"/>
                <a:sym typeface="Lemon"/>
              </a:rPr>
              <a:t>&gt;&gt;&gt;</a:t>
            </a:r>
            <a:endParaRPr sz="1266"/>
          </a:p>
          <a:p>
            <a:pPr>
              <a:buClr>
                <a:srgbClr val="000000"/>
              </a:buClr>
              <a:buSzPts val="1200"/>
            </a:pPr>
            <a:endParaRPr sz="844">
              <a:solidFill>
                <a:srgbClr val="000000"/>
              </a:solidFill>
              <a:latin typeface="Helvetica Neue"/>
              <a:ea typeface="Helvetica Neue"/>
              <a:cs typeface="Helvetica Neue"/>
              <a:sym typeface="Helvetica Neue"/>
            </a:endParaRPr>
          </a:p>
        </p:txBody>
      </p:sp>
      <p:sp>
        <p:nvSpPr>
          <p:cNvPr id="671" name="Google Shape;671;p67"/>
          <p:cNvSpPr txBox="1"/>
          <p:nvPr/>
        </p:nvSpPr>
        <p:spPr>
          <a:xfrm>
            <a:off x="1239903" y="1394597"/>
            <a:ext cx="3653333" cy="721288"/>
          </a:xfrm>
          <a:prstGeom prst="rect">
            <a:avLst/>
          </a:prstGeom>
          <a:noFill/>
          <a:ln>
            <a:noFill/>
          </a:ln>
        </p:spPr>
        <p:txBody>
          <a:bodyPr spcFirstLastPara="1" wrap="square" lIns="35719" tIns="35719" rIns="35719" bIns="35719" anchor="ctr" anchorCtr="0">
            <a:spAutoFit/>
          </a:bodyPr>
          <a:lstStyle/>
          <a:p>
            <a:pPr algn="ctr">
              <a:buClr>
                <a:srgbClr val="000000"/>
              </a:buClr>
              <a:buSzPts val="3000"/>
            </a:pPr>
            <a:r>
              <a:rPr lang="en-US" sz="2109" b="1">
                <a:solidFill>
                  <a:srgbClr val="000000"/>
                </a:solidFill>
                <a:latin typeface="Helvetica Neue"/>
                <a:ea typeface="Helvetica Neue"/>
                <a:cs typeface="Helvetica Neue"/>
                <a:sym typeface="Helvetica Neue"/>
              </a:rPr>
              <a:t>Processor</a:t>
            </a:r>
            <a:endParaRPr sz="1266"/>
          </a:p>
          <a:p>
            <a:pPr algn="ctr">
              <a:buClr>
                <a:srgbClr val="000000"/>
              </a:buClr>
              <a:buSzPts val="3000"/>
            </a:pPr>
            <a:r>
              <a:rPr lang="en-US" sz="2109" b="1">
                <a:solidFill>
                  <a:srgbClr val="000000"/>
                </a:solidFill>
                <a:latin typeface="Helvetica Neue"/>
                <a:ea typeface="Helvetica Neue"/>
                <a:cs typeface="Helvetica Neue"/>
                <a:sym typeface="Helvetica Neue"/>
              </a:rPr>
              <a:t>(executes steps in program)</a:t>
            </a:r>
            <a:endParaRPr sz="1266"/>
          </a:p>
        </p:txBody>
      </p:sp>
      <p:sp>
        <p:nvSpPr>
          <p:cNvPr id="672" name="Google Shape;672;p67"/>
          <p:cNvSpPr txBox="1"/>
          <p:nvPr/>
        </p:nvSpPr>
        <p:spPr>
          <a:xfrm>
            <a:off x="5203858" y="1394597"/>
            <a:ext cx="3771974" cy="721288"/>
          </a:xfrm>
          <a:prstGeom prst="rect">
            <a:avLst/>
          </a:prstGeom>
          <a:noFill/>
          <a:ln>
            <a:noFill/>
          </a:ln>
        </p:spPr>
        <p:txBody>
          <a:bodyPr spcFirstLastPara="1" wrap="square" lIns="35719" tIns="35719" rIns="35719" bIns="35719" anchor="ctr" anchorCtr="0">
            <a:spAutoFit/>
          </a:bodyPr>
          <a:lstStyle/>
          <a:p>
            <a:pPr algn="ctr">
              <a:buClr>
                <a:srgbClr val="000000"/>
              </a:buClr>
              <a:buSzPts val="3000"/>
            </a:pPr>
            <a:r>
              <a:rPr lang="en-US" sz="2109" b="1">
                <a:solidFill>
                  <a:srgbClr val="000000"/>
                </a:solidFill>
                <a:latin typeface="Helvetica Neue"/>
                <a:ea typeface="Helvetica Neue"/>
                <a:cs typeface="Helvetica Neue"/>
                <a:sym typeface="Helvetica Neue"/>
              </a:rPr>
              <a:t>Memory</a:t>
            </a:r>
            <a:endParaRPr sz="1266"/>
          </a:p>
          <a:p>
            <a:pPr algn="ctr">
              <a:buClr>
                <a:srgbClr val="000000"/>
              </a:buClr>
              <a:buSzPts val="3000"/>
            </a:pPr>
            <a:r>
              <a:rPr lang="en-US" sz="2109" b="1">
                <a:solidFill>
                  <a:srgbClr val="000000"/>
                </a:solidFill>
                <a:latin typeface="Helvetica Neue"/>
                <a:ea typeface="Helvetica Neue"/>
                <a:cs typeface="Helvetica Neue"/>
                <a:sym typeface="Helvetica Neue"/>
              </a:rPr>
              <a:t>(stores progress of program)</a:t>
            </a:r>
            <a:endParaRPr sz="1266"/>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68"/>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187517" indent="-187517">
              <a:buSzPts val="2600"/>
            </a:pPr>
            <a:r>
              <a:rPr lang="en-US" sz="1600" dirty="0">
                <a:solidFill>
                  <a:srgbClr val="000000"/>
                </a:solidFill>
                <a:latin typeface="Helvetica Neue"/>
                <a:ea typeface="Helvetica Neue"/>
                <a:cs typeface="Helvetica Neue"/>
                <a:sym typeface="Helvetica Neue"/>
              </a:rPr>
              <a:t>A </a:t>
            </a:r>
            <a:r>
              <a:rPr lang="en-US" sz="2000" b="1" dirty="0"/>
              <a:t>module</a:t>
            </a:r>
            <a:r>
              <a:rPr lang="en-US" sz="1600" dirty="0">
                <a:solidFill>
                  <a:srgbClr val="000000"/>
                </a:solidFill>
                <a:latin typeface="Helvetica Neue"/>
                <a:ea typeface="Helvetica Neue"/>
                <a:cs typeface="Helvetica Neue"/>
                <a:sym typeface="Helvetica Neue"/>
              </a:rPr>
              <a:t> is a file consisting of Python code which can define functions, variables etc. </a:t>
            </a:r>
            <a:endParaRPr sz="2000" dirty="0"/>
          </a:p>
          <a:p>
            <a:pPr marL="464327" lvl="1" indent="-187517">
              <a:buSzPts val="2400"/>
              <a:buFont typeface="Courier New"/>
              <a:buChar char="o"/>
            </a:pPr>
            <a:r>
              <a:rPr lang="en-US" sz="1400" dirty="0"/>
              <a:t>The code for a module named </a:t>
            </a:r>
            <a:r>
              <a:rPr lang="en-US" sz="1800" i="1" dirty="0" err="1"/>
              <a:t>mname</a:t>
            </a:r>
            <a:r>
              <a:rPr lang="en-US" sz="1400" dirty="0"/>
              <a:t> normally resides in the file </a:t>
            </a:r>
            <a:r>
              <a:rPr lang="en-US" sz="1800" i="1" dirty="0" err="1"/>
              <a:t>mname.py</a:t>
            </a:r>
            <a:r>
              <a:rPr lang="en-US" sz="1800" i="1" dirty="0"/>
              <a:t> </a:t>
            </a:r>
            <a:r>
              <a:rPr lang="en-US" sz="1400" dirty="0"/>
              <a:t>which is searched for in selected folders on the computer</a:t>
            </a:r>
            <a:endParaRPr sz="1800" dirty="0"/>
          </a:p>
          <a:p>
            <a:pPr marL="464327" lvl="1" indent="-187517">
              <a:buSzPts val="2400"/>
              <a:buFont typeface="Courier New"/>
              <a:buChar char="o"/>
            </a:pPr>
            <a:r>
              <a:rPr lang="en-US" sz="1400" dirty="0"/>
              <a:t>Any Python source file can be used as as a module by executing an </a:t>
            </a:r>
            <a:r>
              <a:rPr lang="en-US" sz="1800" b="1" dirty="0"/>
              <a:t>import</a:t>
            </a:r>
            <a:r>
              <a:rPr lang="en-US" sz="1400" dirty="0"/>
              <a:t> statement in some other Python source file. </a:t>
            </a:r>
            <a:endParaRPr sz="1800" dirty="0"/>
          </a:p>
          <a:p>
            <a:pPr marL="464327" lvl="1" indent="-71435">
              <a:buSzPts val="2600"/>
              <a:buNone/>
            </a:pPr>
            <a:endParaRPr sz="1800" dirty="0"/>
          </a:p>
          <a:p>
            <a:pPr marL="464327" lvl="1" indent="-71435">
              <a:buSzPts val="2600"/>
              <a:buNone/>
            </a:pPr>
            <a:endParaRPr sz="1800" dirty="0"/>
          </a:p>
          <a:p>
            <a:pPr marL="464327" lvl="1" indent="-71435">
              <a:buSzPts val="2600"/>
              <a:buNone/>
            </a:pPr>
            <a:endParaRPr sz="1800" dirty="0"/>
          </a:p>
          <a:p>
            <a:pPr marL="464327" lvl="1" indent="-71435">
              <a:buSzPts val="2600"/>
              <a:buNone/>
            </a:pPr>
            <a:endParaRPr sz="1800" dirty="0"/>
          </a:p>
          <a:p>
            <a:pPr marL="187517" indent="-187517">
              <a:buSzPts val="2600"/>
            </a:pPr>
            <a:r>
              <a:rPr lang="en-US" sz="1600" dirty="0">
                <a:solidFill>
                  <a:srgbClr val="000000"/>
                </a:solidFill>
                <a:latin typeface="Helvetica Neue"/>
                <a:ea typeface="Helvetica Neue"/>
                <a:cs typeface="Helvetica Neue"/>
                <a:sym typeface="Helvetica Neue"/>
              </a:rPr>
              <a:t>To prevent confusion with same variable and function names being used in different modules, they belong to a module’s </a:t>
            </a:r>
            <a:r>
              <a:rPr lang="en-US" sz="2000" b="1" dirty="0"/>
              <a:t>namespace </a:t>
            </a:r>
            <a:r>
              <a:rPr lang="en-US" sz="1600" dirty="0">
                <a:solidFill>
                  <a:srgbClr val="000000"/>
                </a:solidFill>
                <a:latin typeface="Helvetica Neue"/>
                <a:ea typeface="Helvetica Neue"/>
                <a:cs typeface="Helvetica Neue"/>
                <a:sym typeface="Helvetica Neue"/>
              </a:rPr>
              <a:t>which is a dictionary of variable names (keys) and their corresponding objects (values).</a:t>
            </a:r>
            <a:endParaRPr sz="2000" b="1" dirty="0"/>
          </a:p>
          <a:p>
            <a:pPr marL="187517" indent="-187517">
              <a:buSzPts val="2600"/>
            </a:pPr>
            <a:r>
              <a:rPr lang="en-US" sz="1600" dirty="0">
                <a:solidFill>
                  <a:srgbClr val="000000"/>
                </a:solidFill>
                <a:latin typeface="Helvetica Neue"/>
                <a:ea typeface="Helvetica Neue"/>
                <a:cs typeface="Helvetica Neue"/>
                <a:sym typeface="Helvetica Neue"/>
              </a:rPr>
              <a:t>Each function has its own </a:t>
            </a:r>
            <a:r>
              <a:rPr lang="en-US" sz="2000" i="1" dirty="0"/>
              <a:t>local namespace</a:t>
            </a:r>
            <a:r>
              <a:rPr lang="en-US" sz="1600" dirty="0">
                <a:solidFill>
                  <a:srgbClr val="000000"/>
                </a:solidFill>
                <a:latin typeface="Helvetica Neue"/>
                <a:ea typeface="Helvetica Neue"/>
                <a:cs typeface="Helvetica Neue"/>
                <a:sym typeface="Helvetica Neue"/>
              </a:rPr>
              <a:t>, and a Python statement can directly access variables in the </a:t>
            </a:r>
            <a:r>
              <a:rPr lang="en-US" sz="2000" i="1" dirty="0"/>
              <a:t>local namespace</a:t>
            </a:r>
            <a:r>
              <a:rPr lang="en-US" sz="1600" dirty="0">
                <a:solidFill>
                  <a:srgbClr val="000000"/>
                </a:solidFill>
                <a:latin typeface="Helvetica Neue"/>
                <a:ea typeface="Helvetica Neue"/>
                <a:cs typeface="Helvetica Neue"/>
                <a:sym typeface="Helvetica Neue"/>
              </a:rPr>
              <a:t> and in a </a:t>
            </a:r>
            <a:r>
              <a:rPr lang="en-US" sz="2000" i="1" dirty="0"/>
              <a:t>global namespace</a:t>
            </a:r>
            <a:r>
              <a:rPr lang="en-US" sz="1600" dirty="0">
                <a:solidFill>
                  <a:srgbClr val="000000"/>
                </a:solidFill>
                <a:latin typeface="Helvetica Neue"/>
                <a:ea typeface="Helvetica Neue"/>
                <a:cs typeface="Helvetica Neue"/>
                <a:sym typeface="Helvetica Neue"/>
              </a:rPr>
              <a:t>.</a:t>
            </a:r>
            <a:endParaRPr sz="2000" dirty="0"/>
          </a:p>
        </p:txBody>
      </p:sp>
      <p:cxnSp>
        <p:nvCxnSpPr>
          <p:cNvPr id="678" name="Google Shape;678;p68"/>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681" name="Google Shape;681;p68"/>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200"/>
            </a:pPr>
            <a:r>
              <a:rPr lang="en-US" sz="2953">
                <a:solidFill>
                  <a:srgbClr val="000000"/>
                </a:solidFill>
                <a:latin typeface="Helvetica Neue Light"/>
                <a:ea typeface="Helvetica Neue Light"/>
                <a:cs typeface="Helvetica Neue Light"/>
                <a:sym typeface="Helvetica Neue Light"/>
              </a:rPr>
              <a:t>Python Modules and Namespaces</a:t>
            </a:r>
            <a:endParaRPr/>
          </a:p>
        </p:txBody>
      </p:sp>
      <p:sp>
        <p:nvSpPr>
          <p:cNvPr id="682" name="Google Shape;682;p68"/>
          <p:cNvSpPr/>
          <p:nvPr/>
        </p:nvSpPr>
        <p:spPr>
          <a:xfrm>
            <a:off x="2271525" y="3115937"/>
            <a:ext cx="4822031" cy="626125"/>
          </a:xfrm>
          <a:prstGeom prst="rect">
            <a:avLst/>
          </a:prstGeom>
          <a:solidFill>
            <a:srgbClr val="EEEEEE"/>
          </a:solidFill>
          <a:ln>
            <a:noFill/>
          </a:ln>
        </p:spPr>
        <p:txBody>
          <a:bodyPr spcFirstLastPara="1" wrap="square" lIns="35719" tIns="35719" rIns="35719" bIns="35719" anchor="ctr" anchorCtr="0">
            <a:noAutofit/>
          </a:bodyPr>
          <a:lstStyle/>
          <a:p>
            <a:pPr>
              <a:buClr>
                <a:srgbClr val="313131"/>
              </a:buClr>
              <a:buSzPts val="1200"/>
            </a:pPr>
            <a:r>
              <a:rPr lang="en-US" sz="844">
                <a:solidFill>
                  <a:srgbClr val="313131"/>
                </a:solidFill>
                <a:latin typeface="Arial"/>
                <a:ea typeface="Arial"/>
                <a:cs typeface="Arial"/>
                <a:sym typeface="Arial"/>
              </a:rPr>
              <a:t># file: support.py</a:t>
            </a:r>
            <a:endParaRPr sz="1266"/>
          </a:p>
          <a:p>
            <a:pPr>
              <a:buClr>
                <a:srgbClr val="011688"/>
              </a:buClr>
              <a:buSzPts val="1200"/>
            </a:pPr>
            <a:r>
              <a:rPr lang="en-US" sz="844">
                <a:solidFill>
                  <a:srgbClr val="011688"/>
                </a:solidFill>
                <a:latin typeface="Arial"/>
                <a:ea typeface="Arial"/>
                <a:cs typeface="Arial"/>
                <a:sym typeface="Arial"/>
              </a:rPr>
              <a:t>def</a:t>
            </a:r>
            <a:r>
              <a:rPr lang="en-US" sz="844">
                <a:solidFill>
                  <a:srgbClr val="313131"/>
                </a:solidFill>
                <a:latin typeface="Arial"/>
                <a:ea typeface="Arial"/>
                <a:cs typeface="Arial"/>
                <a:sym typeface="Arial"/>
              </a:rPr>
              <a:t> print_func</a:t>
            </a:r>
            <a:r>
              <a:rPr lang="en-US" sz="844">
                <a:solidFill>
                  <a:srgbClr val="666600"/>
                </a:solidFill>
                <a:latin typeface="Arial"/>
                <a:ea typeface="Arial"/>
                <a:cs typeface="Arial"/>
                <a:sym typeface="Arial"/>
              </a:rPr>
              <a:t>(</a:t>
            </a:r>
            <a:r>
              <a:rPr lang="en-US" sz="844">
                <a:solidFill>
                  <a:srgbClr val="313131"/>
                </a:solidFill>
                <a:latin typeface="Arial"/>
                <a:ea typeface="Arial"/>
                <a:cs typeface="Arial"/>
                <a:sym typeface="Arial"/>
              </a:rPr>
              <a:t> par </a:t>
            </a:r>
            <a:r>
              <a:rPr lang="en-US" sz="844">
                <a:solidFill>
                  <a:srgbClr val="666600"/>
                </a:solidFill>
                <a:latin typeface="Arial"/>
                <a:ea typeface="Arial"/>
                <a:cs typeface="Arial"/>
                <a:sym typeface="Arial"/>
              </a:rPr>
              <a:t>):</a:t>
            </a:r>
            <a:endParaRPr sz="1266"/>
          </a:p>
          <a:p>
            <a:pPr>
              <a:buClr>
                <a:srgbClr val="313131"/>
              </a:buClr>
              <a:buSzPts val="1200"/>
            </a:pPr>
            <a:r>
              <a:rPr lang="en-US" sz="844">
                <a:solidFill>
                  <a:srgbClr val="313131"/>
                </a:solidFill>
                <a:latin typeface="Arial"/>
                <a:ea typeface="Arial"/>
                <a:cs typeface="Arial"/>
                <a:sym typeface="Arial"/>
              </a:rPr>
              <a:t>   </a:t>
            </a:r>
            <a:r>
              <a:rPr lang="en-US" sz="844">
                <a:solidFill>
                  <a:srgbClr val="011688"/>
                </a:solidFill>
                <a:latin typeface="Arial"/>
                <a:ea typeface="Arial"/>
                <a:cs typeface="Arial"/>
                <a:sym typeface="Arial"/>
              </a:rPr>
              <a:t>print</a:t>
            </a:r>
            <a:r>
              <a:rPr lang="en-US" sz="844">
                <a:solidFill>
                  <a:srgbClr val="313131"/>
                </a:solidFill>
              </a:rPr>
              <a:t>(</a:t>
            </a:r>
            <a:r>
              <a:rPr lang="en-US" sz="844">
                <a:solidFill>
                  <a:srgbClr val="008800"/>
                </a:solidFill>
                <a:latin typeface="Arial"/>
                <a:ea typeface="Arial"/>
                <a:cs typeface="Arial"/>
                <a:sym typeface="Arial"/>
              </a:rPr>
              <a:t>"Hello : "</a:t>
            </a:r>
            <a:r>
              <a:rPr lang="en-US" sz="844">
                <a:solidFill>
                  <a:srgbClr val="666600"/>
                </a:solidFill>
                <a:latin typeface="Arial"/>
                <a:ea typeface="Arial"/>
                <a:cs typeface="Arial"/>
                <a:sym typeface="Arial"/>
              </a:rPr>
              <a:t>,</a:t>
            </a:r>
            <a:r>
              <a:rPr lang="en-US" sz="844">
                <a:solidFill>
                  <a:srgbClr val="313131"/>
                </a:solidFill>
                <a:latin typeface="Arial"/>
                <a:ea typeface="Arial"/>
                <a:cs typeface="Arial"/>
                <a:sym typeface="Arial"/>
              </a:rPr>
              <a:t> par)</a:t>
            </a:r>
            <a:endParaRPr sz="1266"/>
          </a:p>
          <a:p>
            <a:pPr>
              <a:buClr>
                <a:srgbClr val="313131"/>
              </a:buClr>
              <a:buSzPts val="1200"/>
            </a:pPr>
            <a:r>
              <a:rPr lang="en-US" sz="844">
                <a:solidFill>
                  <a:srgbClr val="313131"/>
                </a:solidFill>
                <a:latin typeface="Arial"/>
                <a:ea typeface="Arial"/>
                <a:cs typeface="Arial"/>
                <a:sym typeface="Arial"/>
              </a:rPr>
              <a:t>   </a:t>
            </a:r>
            <a:r>
              <a:rPr lang="en-US" sz="844">
                <a:solidFill>
                  <a:srgbClr val="011688"/>
                </a:solidFill>
                <a:latin typeface="Arial"/>
                <a:ea typeface="Arial"/>
                <a:cs typeface="Arial"/>
                <a:sym typeface="Arial"/>
              </a:rPr>
              <a:t>return</a:t>
            </a:r>
            <a:endParaRPr sz="1266"/>
          </a:p>
        </p:txBody>
      </p:sp>
      <p:sp>
        <p:nvSpPr>
          <p:cNvPr id="683" name="Google Shape;683;p68"/>
          <p:cNvSpPr/>
          <p:nvPr/>
        </p:nvSpPr>
        <p:spPr>
          <a:xfrm>
            <a:off x="2379808" y="5684362"/>
            <a:ext cx="4822031" cy="626125"/>
          </a:xfrm>
          <a:prstGeom prst="rect">
            <a:avLst/>
          </a:prstGeom>
          <a:solidFill>
            <a:srgbClr val="EEEEEE"/>
          </a:solidFill>
          <a:ln>
            <a:noFill/>
          </a:ln>
        </p:spPr>
        <p:txBody>
          <a:bodyPr spcFirstLastPara="1" wrap="square" lIns="35719" tIns="35719" rIns="35719" bIns="35719" anchor="ctr" anchorCtr="0">
            <a:noAutofit/>
          </a:bodyPr>
          <a:lstStyle/>
          <a:p>
            <a:pPr>
              <a:buClr>
                <a:srgbClr val="313131"/>
              </a:buClr>
              <a:buSzPts val="1200"/>
            </a:pPr>
            <a:r>
              <a:rPr lang="en-US" sz="844" dirty="0">
                <a:solidFill>
                  <a:srgbClr val="313131"/>
                </a:solidFill>
                <a:latin typeface="Arial"/>
                <a:ea typeface="Arial"/>
                <a:cs typeface="Arial"/>
                <a:sym typeface="Arial"/>
              </a:rPr>
              <a:t># some other file</a:t>
            </a:r>
            <a:endParaRPr sz="1266" dirty="0"/>
          </a:p>
          <a:p>
            <a:pPr>
              <a:buClr>
                <a:srgbClr val="011688"/>
              </a:buClr>
              <a:buSzPts val="1200"/>
            </a:pPr>
            <a:r>
              <a:rPr lang="en-US" sz="844" dirty="0">
                <a:solidFill>
                  <a:srgbClr val="011688"/>
                </a:solidFill>
                <a:latin typeface="Arial"/>
                <a:ea typeface="Arial"/>
                <a:cs typeface="Arial"/>
                <a:sym typeface="Arial"/>
              </a:rPr>
              <a:t>import</a:t>
            </a:r>
            <a:r>
              <a:rPr lang="en-US" sz="844" dirty="0">
                <a:solidFill>
                  <a:srgbClr val="313131"/>
                </a:solidFill>
                <a:latin typeface="Arial"/>
                <a:ea typeface="Arial"/>
                <a:cs typeface="Arial"/>
                <a:sym typeface="Arial"/>
              </a:rPr>
              <a:t> support</a:t>
            </a:r>
            <a:endParaRPr sz="1266" dirty="0"/>
          </a:p>
          <a:p>
            <a:pPr>
              <a:buClr>
                <a:srgbClr val="880F00"/>
              </a:buClr>
              <a:buSzPts val="1200"/>
            </a:pPr>
            <a:r>
              <a:rPr lang="en-US" sz="844" dirty="0">
                <a:solidFill>
                  <a:srgbClr val="880F00"/>
                </a:solidFill>
                <a:latin typeface="Arial"/>
                <a:ea typeface="Arial"/>
                <a:cs typeface="Arial"/>
                <a:sym typeface="Arial"/>
              </a:rPr>
              <a:t># Now one can call function defined in that module as follows</a:t>
            </a:r>
            <a:endParaRPr sz="844" dirty="0">
              <a:solidFill>
                <a:srgbClr val="313131"/>
              </a:solidFill>
              <a:latin typeface="Helvetica Neue"/>
              <a:ea typeface="Helvetica Neue"/>
              <a:cs typeface="Helvetica Neue"/>
              <a:sym typeface="Helvetica Neue"/>
            </a:endParaRPr>
          </a:p>
          <a:p>
            <a:pPr>
              <a:buClr>
                <a:srgbClr val="313131"/>
              </a:buClr>
              <a:buSzPts val="1200"/>
            </a:pPr>
            <a:r>
              <a:rPr lang="en-US" sz="844" dirty="0" err="1">
                <a:solidFill>
                  <a:srgbClr val="313131"/>
                </a:solidFill>
                <a:latin typeface="Arial"/>
                <a:ea typeface="Arial"/>
                <a:cs typeface="Arial"/>
                <a:sym typeface="Arial"/>
              </a:rPr>
              <a:t>support</a:t>
            </a:r>
            <a:r>
              <a:rPr lang="en-US" sz="844" dirty="0" err="1">
                <a:solidFill>
                  <a:srgbClr val="666600"/>
                </a:solidFill>
                <a:latin typeface="Arial"/>
                <a:ea typeface="Arial"/>
                <a:cs typeface="Arial"/>
                <a:sym typeface="Arial"/>
              </a:rPr>
              <a:t>.</a:t>
            </a:r>
            <a:r>
              <a:rPr lang="en-US" sz="844" dirty="0" err="1">
                <a:solidFill>
                  <a:srgbClr val="313131"/>
                </a:solidFill>
                <a:latin typeface="Arial"/>
                <a:ea typeface="Arial"/>
                <a:cs typeface="Arial"/>
                <a:sym typeface="Arial"/>
              </a:rPr>
              <a:t>print_func</a:t>
            </a:r>
            <a:r>
              <a:rPr lang="en-US" sz="844" dirty="0">
                <a:solidFill>
                  <a:srgbClr val="666600"/>
                </a:solidFill>
                <a:latin typeface="Arial"/>
                <a:ea typeface="Arial"/>
                <a:cs typeface="Arial"/>
                <a:sym typeface="Arial"/>
              </a:rPr>
              <a:t>(</a:t>
            </a:r>
            <a:r>
              <a:rPr lang="en-US" sz="844" dirty="0">
                <a:solidFill>
                  <a:srgbClr val="008800"/>
                </a:solidFill>
                <a:latin typeface="Arial"/>
                <a:ea typeface="Arial"/>
                <a:cs typeface="Arial"/>
                <a:sym typeface="Arial"/>
              </a:rPr>
              <a:t>"Zara"</a:t>
            </a:r>
            <a:r>
              <a:rPr lang="en-US" sz="844" dirty="0">
                <a:solidFill>
                  <a:srgbClr val="666600"/>
                </a:solidFill>
                <a:latin typeface="Arial"/>
                <a:ea typeface="Arial"/>
                <a:cs typeface="Arial"/>
                <a:sym typeface="Arial"/>
              </a:rPr>
              <a:t>)</a:t>
            </a:r>
            <a:endParaRPr sz="126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8"/>
          <p:cNvSpPr txBox="1">
            <a:spLocks noGrp="1"/>
          </p:cNvSpPr>
          <p:nvPr>
            <p:ph type="body" idx="1"/>
          </p:nvPr>
        </p:nvSpPr>
        <p:spPr>
          <a:xfrm>
            <a:off x="401836" y="3286125"/>
            <a:ext cx="8340258" cy="4259461"/>
          </a:xfrm>
          <a:prstGeom prst="rect">
            <a:avLst/>
          </a:prstGeom>
          <a:noFill/>
          <a:ln>
            <a:noFill/>
          </a:ln>
        </p:spPr>
        <p:txBody>
          <a:bodyPr spcFirstLastPara="1" vert="horz" wrap="square" lIns="35719" tIns="35719" rIns="35719" bIns="35719" rtlCol="0" anchor="t" anchorCtr="0">
            <a:noAutofit/>
          </a:bodyPr>
          <a:lstStyle/>
          <a:p>
            <a:pPr marL="187517" indent="-187517">
              <a:buSzPts val="3000"/>
            </a:pPr>
            <a:r>
              <a:rPr lang="en-US" sz="2109"/>
              <a:t>A calculator can...</a:t>
            </a:r>
            <a:endParaRPr/>
          </a:p>
          <a:p>
            <a:pPr marL="464327" lvl="1" indent="-187517">
              <a:buSzPts val="2600"/>
            </a:pPr>
            <a:r>
              <a:rPr lang="en-US" sz="1828">
                <a:solidFill>
                  <a:srgbClr val="000000"/>
                </a:solidFill>
                <a:latin typeface="Helvetica Neue"/>
                <a:ea typeface="Helvetica Neue"/>
                <a:cs typeface="Helvetica Neue"/>
                <a:sym typeface="Helvetica Neue"/>
              </a:rPr>
              <a:t>perform arithmetic operations</a:t>
            </a:r>
            <a:endParaRPr/>
          </a:p>
          <a:p>
            <a:pPr marL="464327" lvl="1" indent="-187517">
              <a:buSzPts val="2600"/>
            </a:pPr>
            <a:r>
              <a:rPr lang="en-US" strike="sngStrike"/>
              <a:t>perform logic operations</a:t>
            </a:r>
            <a:endParaRPr/>
          </a:p>
          <a:p>
            <a:pPr marL="464327" lvl="1" indent="-187517">
              <a:buSzPts val="2600"/>
            </a:pPr>
            <a:r>
              <a:rPr lang="en-US" sz="1828">
                <a:solidFill>
                  <a:srgbClr val="000000"/>
                </a:solidFill>
                <a:latin typeface="Helvetica Neue"/>
                <a:ea typeface="Helvetica Neue"/>
                <a:cs typeface="Helvetica Neue"/>
                <a:sym typeface="Helvetica Neue"/>
              </a:rPr>
              <a:t>store values in memory</a:t>
            </a:r>
            <a:endParaRPr/>
          </a:p>
          <a:p>
            <a:pPr marL="464327" lvl="1" indent="-187517">
              <a:buSzPts val="2600"/>
            </a:pPr>
            <a:r>
              <a:rPr lang="en-US" sz="1828">
                <a:solidFill>
                  <a:srgbClr val="000000"/>
                </a:solidFill>
                <a:latin typeface="Helvetica Neue"/>
                <a:ea typeface="Helvetica Neue"/>
                <a:cs typeface="Helvetica Neue"/>
                <a:sym typeface="Helvetica Neue"/>
              </a:rPr>
              <a:t>load values from memory</a:t>
            </a:r>
            <a:endParaRPr/>
          </a:p>
        </p:txBody>
      </p:sp>
      <p:cxnSp>
        <p:nvCxnSpPr>
          <p:cNvPr id="56" name="Google Shape;56;p8"/>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59" name="Google Shape;59;p8"/>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200"/>
            </a:pPr>
            <a:r>
              <a:rPr lang="en-US" sz="2953">
                <a:solidFill>
                  <a:srgbClr val="000000"/>
                </a:solidFill>
                <a:latin typeface="Helvetica Neue Light"/>
                <a:ea typeface="Helvetica Neue Light"/>
                <a:cs typeface="Helvetica Neue Light"/>
                <a:sym typeface="Helvetica Neue Light"/>
              </a:rPr>
              <a:t>What does “</a:t>
            </a:r>
            <a:r>
              <a:rPr lang="en-US" b="1">
                <a:latin typeface="Helvetica Neue"/>
                <a:ea typeface="Helvetica Neue"/>
                <a:cs typeface="Helvetica Neue"/>
                <a:sym typeface="Helvetica Neue"/>
              </a:rPr>
              <a:t>programmable</a:t>
            </a:r>
            <a:r>
              <a:rPr lang="en-US" sz="2953">
                <a:solidFill>
                  <a:srgbClr val="000000"/>
                </a:solidFill>
                <a:latin typeface="Helvetica Neue Light"/>
                <a:ea typeface="Helvetica Neue Light"/>
                <a:cs typeface="Helvetica Neue Light"/>
                <a:sym typeface="Helvetica Neue Light"/>
              </a:rPr>
              <a:t>” mean?</a:t>
            </a:r>
            <a:endParaRPr/>
          </a:p>
        </p:txBody>
      </p:sp>
      <p:sp>
        <p:nvSpPr>
          <p:cNvPr id="60" name="Google Shape;60;p8"/>
          <p:cNvSpPr txBox="1"/>
          <p:nvPr/>
        </p:nvSpPr>
        <p:spPr>
          <a:xfrm>
            <a:off x="4723805" y="3286125"/>
            <a:ext cx="4239721" cy="2019612"/>
          </a:xfrm>
          <a:prstGeom prst="rect">
            <a:avLst/>
          </a:prstGeom>
          <a:noFill/>
          <a:ln>
            <a:noFill/>
          </a:ln>
        </p:spPr>
        <p:txBody>
          <a:bodyPr spcFirstLastPara="1" wrap="square" lIns="35719" tIns="35719" rIns="35719" bIns="35719" anchor="t" anchorCtr="0">
            <a:noAutofit/>
          </a:bodyPr>
          <a:lstStyle/>
          <a:p>
            <a:pPr marL="187517" indent="-187517">
              <a:buClr>
                <a:srgbClr val="000000"/>
              </a:buClr>
              <a:buSzPts val="3000"/>
              <a:buFont typeface="Helvetica Neue"/>
              <a:buChar char="•"/>
            </a:pPr>
            <a:r>
              <a:rPr lang="en-US" sz="2109">
                <a:solidFill>
                  <a:srgbClr val="000000"/>
                </a:solidFill>
                <a:latin typeface="Helvetica Neue"/>
                <a:ea typeface="Helvetica Neue"/>
                <a:cs typeface="Helvetica Neue"/>
                <a:sym typeface="Helvetica Neue"/>
              </a:rPr>
              <a:t>A computer can...</a:t>
            </a:r>
            <a:endParaRPr sz="1266"/>
          </a:p>
          <a:p>
            <a:pPr marL="500045" lvl="2" indent="-187517">
              <a:buClr>
                <a:srgbClr val="000000"/>
              </a:buClr>
              <a:buSzPts val="2600"/>
              <a:buFont typeface="Helvetica Neue"/>
              <a:buChar char="•"/>
            </a:pPr>
            <a:r>
              <a:rPr lang="en-US" sz="1828">
                <a:solidFill>
                  <a:srgbClr val="000000"/>
                </a:solidFill>
                <a:latin typeface="Helvetica Neue"/>
                <a:ea typeface="Helvetica Neue"/>
                <a:cs typeface="Helvetica Neue"/>
                <a:sym typeface="Helvetica Neue"/>
              </a:rPr>
              <a:t>perform arithmetic operations</a:t>
            </a:r>
            <a:endParaRPr sz="1266"/>
          </a:p>
          <a:p>
            <a:pPr marL="500045" lvl="2" indent="-187517">
              <a:buClr>
                <a:srgbClr val="000000"/>
              </a:buClr>
              <a:buSzPts val="2600"/>
              <a:buFont typeface="Helvetica Neue"/>
              <a:buChar char="•"/>
            </a:pPr>
            <a:r>
              <a:rPr lang="en-US" sz="1828">
                <a:solidFill>
                  <a:srgbClr val="000000"/>
                </a:solidFill>
                <a:latin typeface="Helvetica Neue"/>
                <a:ea typeface="Helvetica Neue"/>
                <a:cs typeface="Helvetica Neue"/>
                <a:sym typeface="Helvetica Neue"/>
              </a:rPr>
              <a:t>perform logic operations</a:t>
            </a:r>
            <a:endParaRPr sz="1266"/>
          </a:p>
          <a:p>
            <a:pPr marL="500045" lvl="2" indent="-187517">
              <a:buClr>
                <a:srgbClr val="000000"/>
              </a:buClr>
              <a:buSzPts val="2600"/>
              <a:buFont typeface="Helvetica Neue"/>
              <a:buChar char="•"/>
            </a:pPr>
            <a:r>
              <a:rPr lang="en-US" sz="1828">
                <a:solidFill>
                  <a:srgbClr val="000000"/>
                </a:solidFill>
                <a:latin typeface="Helvetica Neue"/>
                <a:ea typeface="Helvetica Neue"/>
                <a:cs typeface="Helvetica Neue"/>
                <a:sym typeface="Helvetica Neue"/>
              </a:rPr>
              <a:t>store values in memory</a:t>
            </a:r>
            <a:endParaRPr sz="1266"/>
          </a:p>
          <a:p>
            <a:pPr marL="500045" lvl="2" indent="-187517">
              <a:buClr>
                <a:srgbClr val="000000"/>
              </a:buClr>
              <a:buSzPts val="2600"/>
              <a:buFont typeface="Helvetica Neue"/>
              <a:buChar char="•"/>
            </a:pPr>
            <a:r>
              <a:rPr lang="en-US" sz="1828">
                <a:solidFill>
                  <a:srgbClr val="000000"/>
                </a:solidFill>
                <a:latin typeface="Helvetica Neue"/>
                <a:ea typeface="Helvetica Neue"/>
                <a:cs typeface="Helvetica Neue"/>
                <a:sym typeface="Helvetica Neue"/>
              </a:rPr>
              <a:t>load values from memory</a:t>
            </a:r>
            <a:endParaRPr sz="1266"/>
          </a:p>
        </p:txBody>
      </p:sp>
      <p:sp>
        <p:nvSpPr>
          <p:cNvPr id="61" name="Google Shape;61;p8"/>
          <p:cNvSpPr txBox="1"/>
          <p:nvPr/>
        </p:nvSpPr>
        <p:spPr>
          <a:xfrm>
            <a:off x="1544836" y="1619574"/>
            <a:ext cx="6054328" cy="1327223"/>
          </a:xfrm>
          <a:prstGeom prst="rect">
            <a:avLst/>
          </a:prstGeom>
          <a:noFill/>
          <a:ln>
            <a:noFill/>
          </a:ln>
        </p:spPr>
        <p:txBody>
          <a:bodyPr spcFirstLastPara="1" wrap="square" lIns="35719" tIns="35719" rIns="35719" bIns="35719" anchor="b" anchorCtr="0">
            <a:spAutoFit/>
          </a:bodyPr>
          <a:lstStyle/>
          <a:p>
            <a:pPr marL="0" lvl="1" algn="ctr">
              <a:buClr>
                <a:srgbClr val="000000"/>
              </a:buClr>
              <a:buSzPts val="2600"/>
            </a:pPr>
            <a:r>
              <a:rPr lang="en-US" sz="1828">
                <a:solidFill>
                  <a:srgbClr val="000000"/>
                </a:solidFill>
                <a:latin typeface="Helvetica Neue"/>
                <a:ea typeface="Helvetica Neue"/>
                <a:cs typeface="Helvetica Neue"/>
                <a:sym typeface="Helvetica Neue"/>
              </a:rPr>
              <a:t>A program is a “script” of operations stored in memory that tells a computer what to do.</a:t>
            </a:r>
            <a:endParaRPr sz="1266"/>
          </a:p>
          <a:p>
            <a:pPr marL="0" lvl="1" algn="ctr">
              <a:buClr>
                <a:srgbClr val="000000"/>
              </a:buClr>
              <a:buSzPts val="1200"/>
            </a:pPr>
            <a:endParaRPr sz="844">
              <a:solidFill>
                <a:srgbClr val="000000"/>
              </a:solidFill>
              <a:latin typeface="Helvetica Neue"/>
              <a:ea typeface="Helvetica Neue"/>
              <a:cs typeface="Helvetica Neue"/>
              <a:sym typeface="Helvetica Neue"/>
            </a:endParaRPr>
          </a:p>
          <a:p>
            <a:pPr marL="0" lvl="1" algn="ctr">
              <a:buClr>
                <a:srgbClr val="000000"/>
              </a:buClr>
              <a:buSzPts val="2600"/>
            </a:pPr>
            <a:r>
              <a:rPr lang="en-US" sz="1828">
                <a:solidFill>
                  <a:srgbClr val="000000"/>
                </a:solidFill>
                <a:latin typeface="Helvetica Neue"/>
                <a:ea typeface="Helvetica Neue"/>
                <a:cs typeface="Helvetica Neue"/>
                <a:sym typeface="Helvetica Neue"/>
              </a:rPr>
              <a:t>Think of a program as a recipe for solving a problem. It’s a step-by-step procedure.</a:t>
            </a:r>
            <a:endParaRPr sz="1266"/>
          </a:p>
        </p:txBody>
      </p:sp>
      <p:sp>
        <p:nvSpPr>
          <p:cNvPr id="62" name="Google Shape;62;p8"/>
          <p:cNvSpPr txBox="1"/>
          <p:nvPr/>
        </p:nvSpPr>
        <p:spPr>
          <a:xfrm>
            <a:off x="396011" y="5138308"/>
            <a:ext cx="8351979" cy="916021"/>
          </a:xfrm>
          <a:prstGeom prst="rect">
            <a:avLst/>
          </a:prstGeom>
          <a:noFill/>
          <a:ln>
            <a:noFill/>
          </a:ln>
        </p:spPr>
        <p:txBody>
          <a:bodyPr spcFirstLastPara="1" wrap="square" lIns="35719" tIns="35719" rIns="35719" bIns="35719" anchor="b" anchorCtr="0">
            <a:spAutoFit/>
          </a:bodyPr>
          <a:lstStyle/>
          <a:p>
            <a:pPr marL="0" lvl="1" algn="ctr">
              <a:buClr>
                <a:srgbClr val="E32400"/>
              </a:buClr>
              <a:buSzPts val="2600"/>
            </a:pPr>
            <a:r>
              <a:rPr lang="en-US" sz="1828">
                <a:solidFill>
                  <a:srgbClr val="E32400"/>
                </a:solidFill>
                <a:latin typeface="Helvetica Neue"/>
                <a:ea typeface="Helvetica Neue"/>
                <a:cs typeface="Helvetica Neue"/>
                <a:sym typeface="Helvetica Neue"/>
              </a:rPr>
              <a:t>Unlike a calculator, a computer can make choices about what to do.</a:t>
            </a:r>
            <a:endParaRPr sz="1266"/>
          </a:p>
          <a:p>
            <a:pPr marL="0" lvl="1" algn="ctr">
              <a:buClr>
                <a:srgbClr val="E32400"/>
              </a:buClr>
              <a:buSzPts val="2600"/>
            </a:pPr>
            <a:r>
              <a:rPr lang="en-US" sz="1828">
                <a:solidFill>
                  <a:srgbClr val="E32400"/>
                </a:solidFill>
                <a:latin typeface="Helvetica Neue"/>
                <a:ea typeface="Helvetica Neue"/>
                <a:cs typeface="Helvetica Neue"/>
                <a:sym typeface="Helvetica Neue"/>
              </a:rPr>
              <a:t>These are made using </a:t>
            </a:r>
            <a:r>
              <a:rPr lang="en-US" sz="1828" u="sng">
                <a:solidFill>
                  <a:srgbClr val="E32400"/>
                </a:solidFill>
                <a:latin typeface="Helvetica Neue"/>
                <a:ea typeface="Helvetica Neue"/>
                <a:cs typeface="Helvetica Neue"/>
                <a:sym typeface="Helvetica Neue"/>
              </a:rPr>
              <a:t>branches</a:t>
            </a:r>
            <a:r>
              <a:rPr lang="en-US" sz="1828">
                <a:solidFill>
                  <a:srgbClr val="E32400"/>
                </a:solidFill>
                <a:latin typeface="Helvetica Neue"/>
                <a:ea typeface="Helvetica Neue"/>
                <a:cs typeface="Helvetica Neue"/>
                <a:sym typeface="Helvetica Neue"/>
              </a:rPr>
              <a:t> and </a:t>
            </a:r>
            <a:r>
              <a:rPr lang="en-US" sz="1828" u="sng">
                <a:solidFill>
                  <a:srgbClr val="E32400"/>
                </a:solidFill>
                <a:latin typeface="Helvetica Neue"/>
                <a:ea typeface="Helvetica Neue"/>
                <a:cs typeface="Helvetica Neue"/>
                <a:sym typeface="Helvetica Neue"/>
              </a:rPr>
              <a:t>loops</a:t>
            </a:r>
            <a:r>
              <a:rPr lang="en-US" sz="1828">
                <a:solidFill>
                  <a:srgbClr val="E32400"/>
                </a:solidFill>
                <a:latin typeface="Helvetica Neue"/>
                <a:ea typeface="Helvetica Neue"/>
                <a:cs typeface="Helvetica Neue"/>
                <a:sym typeface="Helvetica Neue"/>
              </a:rPr>
              <a:t> in a procedure.</a:t>
            </a:r>
            <a:endParaRPr sz="1266"/>
          </a:p>
          <a:p>
            <a:pPr marL="0" lvl="1" algn="ctr">
              <a:buClr>
                <a:srgbClr val="E32400"/>
              </a:buClr>
              <a:buSzPts val="2600"/>
            </a:pPr>
            <a:r>
              <a:rPr lang="en-US" sz="1828">
                <a:solidFill>
                  <a:srgbClr val="E32400"/>
                </a:solidFill>
                <a:latin typeface="Helvetica Neue"/>
                <a:ea typeface="Helvetica Neue"/>
                <a:cs typeface="Helvetica Neue"/>
                <a:sym typeface="Helvetica Neue"/>
              </a:rPr>
              <a:t>Essentially, </a:t>
            </a:r>
            <a:r>
              <a:rPr lang="en-US" sz="1828" u="sng">
                <a:solidFill>
                  <a:srgbClr val="E32400"/>
                </a:solidFill>
                <a:latin typeface="Helvetica Neue"/>
                <a:ea typeface="Helvetica Neue"/>
                <a:cs typeface="Helvetica Neue"/>
                <a:sym typeface="Helvetica Neue"/>
              </a:rPr>
              <a:t>decisions</a:t>
            </a:r>
            <a:r>
              <a:rPr lang="en-US" sz="1828">
                <a:solidFill>
                  <a:srgbClr val="E32400"/>
                </a:solidFill>
                <a:latin typeface="Helvetica Neue"/>
                <a:ea typeface="Helvetica Neue"/>
                <a:cs typeface="Helvetica Neue"/>
                <a:sym typeface="Helvetica Neue"/>
              </a:rPr>
              <a:t> on what computation to do based on a </a:t>
            </a:r>
            <a:r>
              <a:rPr lang="en-US" sz="1828" u="sng">
                <a:solidFill>
                  <a:srgbClr val="E32400"/>
                </a:solidFill>
                <a:latin typeface="Helvetica Neue"/>
                <a:ea typeface="Helvetica Neue"/>
                <a:cs typeface="Helvetica Neue"/>
                <a:sym typeface="Helvetica Neue"/>
              </a:rPr>
              <a:t>condition</a:t>
            </a:r>
            <a:r>
              <a:rPr lang="en-US" sz="1828">
                <a:solidFill>
                  <a:srgbClr val="E32400"/>
                </a:solidFill>
                <a:latin typeface="Helvetica Neue"/>
                <a:ea typeface="Helvetica Neue"/>
                <a:cs typeface="Helvetica Neue"/>
                <a:sym typeface="Helvetica Neue"/>
              </a:rPr>
              <a:t>.</a:t>
            </a:r>
            <a:endParaRPr sz="1266"/>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9"/>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187517" indent="-187517">
              <a:buSzPts val="2600"/>
            </a:pPr>
            <a:r>
              <a:rPr lang="en-US" sz="1828" dirty="0">
                <a:solidFill>
                  <a:srgbClr val="000000"/>
                </a:solidFill>
                <a:latin typeface="Helvetica Neue"/>
                <a:ea typeface="Helvetica Neue"/>
                <a:cs typeface="Helvetica Neue"/>
                <a:sym typeface="Helvetica Neue"/>
              </a:rPr>
              <a:t>Printing to the Screen</a:t>
            </a:r>
            <a:endParaRPr dirty="0"/>
          </a:p>
          <a:p>
            <a:pPr marL="187517" indent="-71435">
              <a:buSzPts val="2600"/>
              <a:buNone/>
            </a:pPr>
            <a:endParaRPr dirty="0"/>
          </a:p>
          <a:p>
            <a:pPr marL="187517" indent="-71435">
              <a:buSzPts val="2600"/>
              <a:buNone/>
            </a:pPr>
            <a:endParaRPr dirty="0"/>
          </a:p>
          <a:p>
            <a:pPr marL="187517" indent="-71435">
              <a:buSzPts val="2600"/>
              <a:buNone/>
            </a:pPr>
            <a:endParaRPr dirty="0"/>
          </a:p>
          <a:p>
            <a:pPr marL="187517" indent="-187517">
              <a:buSzPts val="2600"/>
            </a:pPr>
            <a:r>
              <a:rPr lang="en-US" sz="1828" dirty="0">
                <a:solidFill>
                  <a:srgbClr val="000000"/>
                </a:solidFill>
                <a:latin typeface="Helvetica Neue"/>
                <a:ea typeface="Helvetica Neue"/>
                <a:cs typeface="Helvetica Neue"/>
                <a:sym typeface="Helvetica Neue"/>
              </a:rPr>
              <a:t>Reading Keyboard Input: </a:t>
            </a:r>
            <a:r>
              <a:rPr lang="en-US" i="1" dirty="0"/>
              <a:t>input([prompt])</a:t>
            </a:r>
            <a:endParaRPr dirty="0"/>
          </a:p>
          <a:p>
            <a:pPr marL="187517" indent="-71435">
              <a:buSzPts val="2600"/>
              <a:buNone/>
            </a:pPr>
            <a:endParaRPr i="1" dirty="0"/>
          </a:p>
          <a:p>
            <a:pPr marL="187517" indent="-71435">
              <a:buSzPts val="2600"/>
              <a:buNone/>
            </a:pPr>
            <a:endParaRPr i="1" dirty="0"/>
          </a:p>
          <a:p>
            <a:pPr marL="187517" indent="-71435">
              <a:buSzPts val="2600"/>
              <a:buNone/>
            </a:pPr>
            <a:endParaRPr i="1" dirty="0"/>
          </a:p>
          <a:p>
            <a:pPr marL="187517" indent="-187517">
              <a:buSzPts val="2600"/>
            </a:pPr>
            <a:r>
              <a:rPr lang="en-US" sz="1828" dirty="0">
                <a:solidFill>
                  <a:srgbClr val="000000"/>
                </a:solidFill>
                <a:latin typeface="Helvetica Neue"/>
                <a:ea typeface="Helvetica Neue"/>
                <a:cs typeface="Helvetica Neue"/>
                <a:sym typeface="Helvetica Neue"/>
              </a:rPr>
              <a:t>Reading and Writing Files</a:t>
            </a:r>
            <a:endParaRPr dirty="0"/>
          </a:p>
        </p:txBody>
      </p:sp>
      <p:cxnSp>
        <p:nvCxnSpPr>
          <p:cNvPr id="689" name="Google Shape;689;p69"/>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692" name="Google Shape;692;p69"/>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200"/>
            </a:pPr>
            <a:r>
              <a:rPr lang="en-US" sz="2953">
                <a:solidFill>
                  <a:srgbClr val="000000"/>
                </a:solidFill>
                <a:latin typeface="Helvetica Neue Light"/>
                <a:ea typeface="Helvetica Neue Light"/>
                <a:cs typeface="Helvetica Neue Light"/>
                <a:sym typeface="Helvetica Neue Light"/>
              </a:rPr>
              <a:t>Interacting with the External World</a:t>
            </a:r>
            <a:br>
              <a:rPr lang="en-US" sz="2953">
                <a:solidFill>
                  <a:srgbClr val="000000"/>
                </a:solidFill>
                <a:latin typeface="Helvetica Neue Light"/>
                <a:ea typeface="Helvetica Neue Light"/>
                <a:cs typeface="Helvetica Neue Light"/>
                <a:sym typeface="Helvetica Neue Light"/>
              </a:rPr>
            </a:br>
            <a:r>
              <a:rPr lang="en-US" sz="2461" i="1">
                <a:latin typeface="Helvetica Neue"/>
                <a:ea typeface="Helvetica Neue"/>
                <a:cs typeface="Helvetica Neue"/>
                <a:sym typeface="Helvetica Neue"/>
              </a:rPr>
              <a:t>(Users, Files, Computers on the Internet …)</a:t>
            </a:r>
            <a:endParaRPr/>
          </a:p>
        </p:txBody>
      </p:sp>
      <p:sp>
        <p:nvSpPr>
          <p:cNvPr id="693" name="Google Shape;693;p69"/>
          <p:cNvSpPr/>
          <p:nvPr/>
        </p:nvSpPr>
        <p:spPr>
          <a:xfrm>
            <a:off x="1071563" y="2106354"/>
            <a:ext cx="4822031" cy="555281"/>
          </a:xfrm>
          <a:prstGeom prst="rect">
            <a:avLst/>
          </a:prstGeom>
          <a:solidFill>
            <a:srgbClr val="EEEEEE"/>
          </a:solidFill>
          <a:ln>
            <a:noFill/>
          </a:ln>
        </p:spPr>
        <p:txBody>
          <a:bodyPr spcFirstLastPara="1" wrap="square" lIns="35719" tIns="35719" rIns="35719" bIns="35719" anchor="ctr" anchorCtr="0">
            <a:noAutofit/>
          </a:bodyPr>
          <a:lstStyle/>
          <a:p>
            <a:pPr>
              <a:buClr>
                <a:srgbClr val="9D5B30"/>
              </a:buClr>
              <a:buSzPts val="1200"/>
            </a:pPr>
            <a:r>
              <a:rPr lang="en-US" sz="844">
                <a:solidFill>
                  <a:srgbClr val="9D5B30"/>
                </a:solidFill>
                <a:latin typeface="Arial"/>
                <a:ea typeface="Arial"/>
                <a:cs typeface="Arial"/>
                <a:sym typeface="Arial"/>
              </a:rPr>
              <a:t>&gt;&gt;&gt;</a:t>
            </a:r>
            <a:r>
              <a:rPr lang="en-US" sz="844">
                <a:solidFill>
                  <a:srgbClr val="008800"/>
                </a:solidFill>
                <a:latin typeface="Arial"/>
                <a:ea typeface="Arial"/>
                <a:cs typeface="Arial"/>
                <a:sym typeface="Arial"/>
              </a:rPr>
              <a:t> </a:t>
            </a:r>
            <a:r>
              <a:rPr lang="en-US" sz="844">
                <a:solidFill>
                  <a:srgbClr val="011688"/>
                </a:solidFill>
                <a:latin typeface="Arial"/>
                <a:ea typeface="Arial"/>
                <a:cs typeface="Arial"/>
                <a:sym typeface="Arial"/>
              </a:rPr>
              <a:t>print</a:t>
            </a:r>
            <a:r>
              <a:rPr lang="en-US" sz="844">
                <a:solidFill>
                  <a:srgbClr val="313131"/>
                </a:solidFill>
              </a:rPr>
              <a:t>(</a:t>
            </a:r>
            <a:r>
              <a:rPr lang="en-US" sz="844">
                <a:solidFill>
                  <a:srgbClr val="008800"/>
                </a:solidFill>
                <a:latin typeface="Arial"/>
                <a:ea typeface="Arial"/>
                <a:cs typeface="Arial"/>
                <a:sym typeface="Arial"/>
              </a:rPr>
              <a:t>"Python is really a great language,"</a:t>
            </a:r>
            <a:r>
              <a:rPr lang="en-US" sz="844">
                <a:solidFill>
                  <a:srgbClr val="666600"/>
                </a:solidFill>
                <a:latin typeface="Arial"/>
                <a:ea typeface="Arial"/>
                <a:cs typeface="Arial"/>
                <a:sym typeface="Arial"/>
              </a:rPr>
              <a:t>,</a:t>
            </a:r>
            <a:r>
              <a:rPr lang="en-US" sz="844">
                <a:solidFill>
                  <a:srgbClr val="313131"/>
                </a:solidFill>
                <a:latin typeface="Arial"/>
                <a:ea typeface="Arial"/>
                <a:cs typeface="Arial"/>
                <a:sym typeface="Arial"/>
              </a:rPr>
              <a:t> </a:t>
            </a:r>
            <a:r>
              <a:rPr lang="en-US" sz="844">
                <a:solidFill>
                  <a:srgbClr val="008800"/>
                </a:solidFill>
                <a:latin typeface="Arial"/>
                <a:ea typeface="Arial"/>
                <a:cs typeface="Arial"/>
                <a:sym typeface="Arial"/>
              </a:rPr>
              <a:t>"isn't it?”</a:t>
            </a:r>
            <a:r>
              <a:rPr lang="en-US" sz="844">
                <a:solidFill>
                  <a:srgbClr val="666600"/>
                </a:solidFill>
              </a:rPr>
              <a:t>)</a:t>
            </a:r>
            <a:endParaRPr sz="1266"/>
          </a:p>
          <a:p>
            <a:pPr>
              <a:buClr>
                <a:srgbClr val="011688"/>
              </a:buClr>
              <a:buSzPts val="1200"/>
            </a:pPr>
            <a:r>
              <a:rPr lang="en-US" sz="844">
                <a:solidFill>
                  <a:srgbClr val="011688"/>
                </a:solidFill>
                <a:latin typeface="Arial"/>
                <a:ea typeface="Arial"/>
                <a:cs typeface="Arial"/>
                <a:sym typeface="Arial"/>
              </a:rPr>
              <a:t>Python is really a great language, isn't it?</a:t>
            </a:r>
            <a:endParaRPr sz="1266"/>
          </a:p>
        </p:txBody>
      </p:sp>
      <p:sp>
        <p:nvSpPr>
          <p:cNvPr id="694" name="Google Shape;694;p69"/>
          <p:cNvSpPr/>
          <p:nvPr/>
        </p:nvSpPr>
        <p:spPr>
          <a:xfrm>
            <a:off x="2046121" y="3686506"/>
            <a:ext cx="4822031" cy="555280"/>
          </a:xfrm>
          <a:prstGeom prst="rect">
            <a:avLst/>
          </a:prstGeom>
          <a:solidFill>
            <a:srgbClr val="EEEEEE"/>
          </a:solidFill>
          <a:ln>
            <a:noFill/>
          </a:ln>
        </p:spPr>
        <p:txBody>
          <a:bodyPr spcFirstLastPara="1" wrap="square" lIns="35719" tIns="35719" rIns="35719" bIns="35719" anchor="ctr" anchorCtr="0">
            <a:noAutofit/>
          </a:bodyPr>
          <a:lstStyle/>
          <a:p>
            <a:pPr>
              <a:buClr>
                <a:srgbClr val="880F00"/>
              </a:buClr>
              <a:buSzPts val="1200"/>
            </a:pPr>
            <a:r>
              <a:rPr lang="en-US" sz="844">
                <a:solidFill>
                  <a:srgbClr val="880F00"/>
                </a:solidFill>
                <a:latin typeface="Arial"/>
                <a:ea typeface="Arial"/>
                <a:cs typeface="Arial"/>
                <a:sym typeface="Arial"/>
              </a:rPr>
              <a:t># file.py</a:t>
            </a:r>
            <a:endParaRPr sz="844">
              <a:solidFill>
                <a:srgbClr val="313131"/>
              </a:solidFill>
              <a:latin typeface="Helvetica Neue"/>
              <a:ea typeface="Helvetica Neue"/>
              <a:cs typeface="Helvetica Neue"/>
              <a:sym typeface="Helvetica Neue"/>
            </a:endParaRPr>
          </a:p>
          <a:p>
            <a:pPr>
              <a:buClr>
                <a:srgbClr val="313131"/>
              </a:buClr>
              <a:buSzPts val="1200"/>
            </a:pPr>
            <a:endParaRPr sz="844">
              <a:solidFill>
                <a:srgbClr val="313131"/>
              </a:solidFill>
              <a:latin typeface="Helvetica Neue"/>
              <a:ea typeface="Helvetica Neue"/>
              <a:cs typeface="Helvetica Neue"/>
              <a:sym typeface="Helvetica Neue"/>
            </a:endParaRPr>
          </a:p>
          <a:p>
            <a:pPr>
              <a:buClr>
                <a:srgbClr val="313131"/>
              </a:buClr>
              <a:buSzPts val="1200"/>
            </a:pPr>
            <a:r>
              <a:rPr lang="en-US" sz="844">
                <a:solidFill>
                  <a:srgbClr val="313131"/>
                </a:solidFill>
                <a:latin typeface="Arial"/>
                <a:ea typeface="Arial"/>
                <a:cs typeface="Arial"/>
                <a:sym typeface="Arial"/>
              </a:rPr>
              <a:t>str </a:t>
            </a:r>
            <a:r>
              <a:rPr lang="en-US" sz="844">
                <a:solidFill>
                  <a:srgbClr val="666600"/>
                </a:solidFill>
                <a:latin typeface="Arial"/>
                <a:ea typeface="Arial"/>
                <a:cs typeface="Arial"/>
                <a:sym typeface="Arial"/>
              </a:rPr>
              <a:t>=</a:t>
            </a:r>
            <a:r>
              <a:rPr lang="en-US" sz="844">
                <a:solidFill>
                  <a:srgbClr val="313131"/>
                </a:solidFill>
                <a:latin typeface="Arial"/>
                <a:ea typeface="Arial"/>
                <a:cs typeface="Arial"/>
                <a:sym typeface="Arial"/>
              </a:rPr>
              <a:t> </a:t>
            </a:r>
            <a:r>
              <a:rPr lang="en-US" sz="844">
                <a:solidFill>
                  <a:srgbClr val="313131"/>
                </a:solidFill>
              </a:rPr>
              <a:t>input</a:t>
            </a:r>
            <a:r>
              <a:rPr lang="en-US" sz="844">
                <a:solidFill>
                  <a:srgbClr val="666600"/>
                </a:solidFill>
                <a:latin typeface="Arial"/>
                <a:ea typeface="Arial"/>
                <a:cs typeface="Arial"/>
                <a:sym typeface="Arial"/>
              </a:rPr>
              <a:t>(</a:t>
            </a:r>
            <a:r>
              <a:rPr lang="en-US" sz="844">
                <a:solidFill>
                  <a:srgbClr val="008800"/>
                </a:solidFill>
                <a:latin typeface="Arial"/>
                <a:ea typeface="Arial"/>
                <a:cs typeface="Arial"/>
                <a:sym typeface="Arial"/>
              </a:rPr>
              <a:t>"Enter your input: "</a:t>
            </a:r>
            <a:r>
              <a:rPr lang="en-US" sz="844">
                <a:solidFill>
                  <a:srgbClr val="666600"/>
                </a:solidFill>
                <a:latin typeface="Arial"/>
                <a:ea typeface="Arial"/>
                <a:cs typeface="Arial"/>
                <a:sym typeface="Arial"/>
              </a:rPr>
              <a:t>);</a:t>
            </a:r>
            <a:endParaRPr sz="844">
              <a:solidFill>
                <a:srgbClr val="313131"/>
              </a:solidFill>
              <a:latin typeface="Helvetica Neue"/>
              <a:ea typeface="Helvetica Neue"/>
              <a:cs typeface="Helvetica Neue"/>
              <a:sym typeface="Helvetica Neue"/>
            </a:endParaRPr>
          </a:p>
          <a:p>
            <a:pPr>
              <a:buClr>
                <a:srgbClr val="011688"/>
              </a:buClr>
              <a:buSzPts val="1200"/>
            </a:pPr>
            <a:r>
              <a:rPr lang="en-US" sz="844">
                <a:solidFill>
                  <a:srgbClr val="011688"/>
                </a:solidFill>
                <a:latin typeface="Arial"/>
                <a:ea typeface="Arial"/>
                <a:cs typeface="Arial"/>
                <a:sym typeface="Arial"/>
              </a:rPr>
              <a:t>print</a:t>
            </a:r>
            <a:r>
              <a:rPr lang="en-US" sz="844">
                <a:solidFill>
                  <a:srgbClr val="313131"/>
                </a:solidFill>
              </a:rPr>
              <a:t>(</a:t>
            </a:r>
            <a:r>
              <a:rPr lang="en-US" sz="844">
                <a:solidFill>
                  <a:srgbClr val="008800"/>
                </a:solidFill>
                <a:latin typeface="Arial"/>
                <a:ea typeface="Arial"/>
                <a:cs typeface="Arial"/>
                <a:sym typeface="Arial"/>
              </a:rPr>
              <a:t>"Received input is : "</a:t>
            </a:r>
            <a:r>
              <a:rPr lang="en-US" sz="844">
                <a:solidFill>
                  <a:srgbClr val="666600"/>
                </a:solidFill>
                <a:latin typeface="Arial"/>
                <a:ea typeface="Arial"/>
                <a:cs typeface="Arial"/>
                <a:sym typeface="Arial"/>
              </a:rPr>
              <a:t>,</a:t>
            </a:r>
            <a:r>
              <a:rPr lang="en-US" sz="844">
                <a:solidFill>
                  <a:srgbClr val="313131"/>
                </a:solidFill>
                <a:latin typeface="Arial"/>
                <a:ea typeface="Arial"/>
                <a:cs typeface="Arial"/>
                <a:sym typeface="Arial"/>
              </a:rPr>
              <a:t> str)</a:t>
            </a:r>
            <a:endParaRPr sz="1266"/>
          </a:p>
        </p:txBody>
      </p:sp>
      <p:sp>
        <p:nvSpPr>
          <p:cNvPr id="695" name="Google Shape;695;p69"/>
          <p:cNvSpPr/>
          <p:nvPr/>
        </p:nvSpPr>
        <p:spPr>
          <a:xfrm>
            <a:off x="2046121" y="4321275"/>
            <a:ext cx="4822031" cy="555280"/>
          </a:xfrm>
          <a:prstGeom prst="rect">
            <a:avLst/>
          </a:prstGeom>
          <a:solidFill>
            <a:srgbClr val="EEEEEE"/>
          </a:solidFill>
          <a:ln>
            <a:noFill/>
          </a:ln>
        </p:spPr>
        <p:txBody>
          <a:bodyPr spcFirstLastPara="1" wrap="square" lIns="35719" tIns="35719" rIns="35719" bIns="35719" anchor="ctr" anchorCtr="0">
            <a:noAutofit/>
          </a:bodyPr>
          <a:lstStyle/>
          <a:p>
            <a:pPr>
              <a:buClr>
                <a:srgbClr val="7F1455"/>
              </a:buClr>
              <a:buSzPts val="1200"/>
            </a:pPr>
            <a:r>
              <a:rPr lang="en-US" sz="844" dirty="0">
                <a:solidFill>
                  <a:srgbClr val="7F1455"/>
                </a:solidFill>
                <a:latin typeface="Arial"/>
                <a:ea typeface="Arial"/>
                <a:cs typeface="Arial"/>
                <a:sym typeface="Arial"/>
              </a:rPr>
              <a:t>Enter</a:t>
            </a:r>
            <a:r>
              <a:rPr lang="en-US" sz="844" dirty="0">
                <a:solidFill>
                  <a:srgbClr val="313131"/>
                </a:solidFill>
                <a:latin typeface="Arial"/>
                <a:ea typeface="Arial"/>
                <a:cs typeface="Arial"/>
                <a:sym typeface="Arial"/>
              </a:rPr>
              <a:t> your input</a:t>
            </a:r>
            <a:r>
              <a:rPr lang="en-US" sz="844" dirty="0">
                <a:solidFill>
                  <a:srgbClr val="666600"/>
                </a:solidFill>
                <a:latin typeface="Arial"/>
                <a:ea typeface="Arial"/>
                <a:cs typeface="Arial"/>
                <a:sym typeface="Arial"/>
              </a:rPr>
              <a:t>:</a:t>
            </a:r>
            <a:r>
              <a:rPr lang="en-US" sz="844" dirty="0">
                <a:solidFill>
                  <a:srgbClr val="313131"/>
                </a:solidFill>
                <a:latin typeface="Arial"/>
                <a:ea typeface="Arial"/>
                <a:cs typeface="Arial"/>
                <a:sym typeface="Arial"/>
              </a:rPr>
              <a:t> </a:t>
            </a:r>
            <a:r>
              <a:rPr lang="en-US" sz="844" dirty="0">
                <a:solidFill>
                  <a:srgbClr val="7F1455"/>
                </a:solidFill>
                <a:latin typeface="Arial"/>
                <a:ea typeface="Arial"/>
                <a:cs typeface="Arial"/>
                <a:sym typeface="Arial"/>
              </a:rPr>
              <a:t>Hello</a:t>
            </a:r>
            <a:r>
              <a:rPr lang="en-US" sz="844" dirty="0">
                <a:solidFill>
                  <a:srgbClr val="313131"/>
                </a:solidFill>
                <a:latin typeface="Arial"/>
                <a:ea typeface="Arial"/>
                <a:cs typeface="Arial"/>
                <a:sym typeface="Arial"/>
              </a:rPr>
              <a:t> </a:t>
            </a:r>
            <a:r>
              <a:rPr lang="en-US" sz="844" dirty="0">
                <a:solidFill>
                  <a:srgbClr val="7F1455"/>
                </a:solidFill>
                <a:latin typeface="Arial"/>
                <a:ea typeface="Arial"/>
                <a:cs typeface="Arial"/>
                <a:sym typeface="Arial"/>
              </a:rPr>
              <a:t>Python</a:t>
            </a:r>
            <a:endParaRPr sz="1266" dirty="0"/>
          </a:p>
          <a:p>
            <a:pPr>
              <a:buClr>
                <a:srgbClr val="7F1455"/>
              </a:buClr>
              <a:buSzPts val="1200"/>
            </a:pPr>
            <a:r>
              <a:rPr lang="en-US" sz="844" dirty="0">
                <a:solidFill>
                  <a:srgbClr val="7F1455"/>
                </a:solidFill>
                <a:latin typeface="Arial"/>
                <a:ea typeface="Arial"/>
                <a:cs typeface="Arial"/>
                <a:sym typeface="Arial"/>
              </a:rPr>
              <a:t>Received</a:t>
            </a:r>
            <a:r>
              <a:rPr lang="en-US" sz="844" dirty="0">
                <a:solidFill>
                  <a:srgbClr val="313131"/>
                </a:solidFill>
                <a:latin typeface="Arial"/>
                <a:ea typeface="Arial"/>
                <a:cs typeface="Arial"/>
                <a:sym typeface="Arial"/>
              </a:rPr>
              <a:t> input </a:t>
            </a:r>
            <a:r>
              <a:rPr lang="en-US" sz="844" dirty="0">
                <a:solidFill>
                  <a:srgbClr val="011688"/>
                </a:solidFill>
                <a:latin typeface="Arial"/>
                <a:ea typeface="Arial"/>
                <a:cs typeface="Arial"/>
                <a:sym typeface="Arial"/>
              </a:rPr>
              <a:t>is</a:t>
            </a:r>
            <a:r>
              <a:rPr lang="en-US" sz="844" dirty="0">
                <a:solidFill>
                  <a:srgbClr val="313131"/>
                </a:solidFill>
                <a:latin typeface="Arial"/>
                <a:ea typeface="Arial"/>
                <a:cs typeface="Arial"/>
                <a:sym typeface="Arial"/>
              </a:rPr>
              <a:t> </a:t>
            </a:r>
            <a:r>
              <a:rPr lang="en-US" sz="844" dirty="0">
                <a:solidFill>
                  <a:srgbClr val="666600"/>
                </a:solidFill>
                <a:latin typeface="Arial"/>
                <a:ea typeface="Arial"/>
                <a:cs typeface="Arial"/>
                <a:sym typeface="Arial"/>
              </a:rPr>
              <a:t>:</a:t>
            </a:r>
            <a:r>
              <a:rPr lang="en-US" sz="844" dirty="0">
                <a:solidFill>
                  <a:srgbClr val="313131"/>
                </a:solidFill>
                <a:latin typeface="Arial"/>
                <a:ea typeface="Arial"/>
                <a:cs typeface="Arial"/>
                <a:sym typeface="Arial"/>
              </a:rPr>
              <a:t>  </a:t>
            </a:r>
            <a:r>
              <a:rPr lang="en-US" sz="844" dirty="0">
                <a:solidFill>
                  <a:srgbClr val="7F1455"/>
                </a:solidFill>
                <a:latin typeface="Arial"/>
                <a:ea typeface="Arial"/>
                <a:cs typeface="Arial"/>
                <a:sym typeface="Arial"/>
              </a:rPr>
              <a:t>Hello</a:t>
            </a:r>
            <a:r>
              <a:rPr lang="en-US" sz="844" dirty="0">
                <a:solidFill>
                  <a:srgbClr val="313131"/>
                </a:solidFill>
                <a:latin typeface="Arial"/>
                <a:ea typeface="Arial"/>
                <a:cs typeface="Arial"/>
                <a:sym typeface="Arial"/>
              </a:rPr>
              <a:t> </a:t>
            </a:r>
            <a:r>
              <a:rPr lang="en-US" sz="844" dirty="0">
                <a:solidFill>
                  <a:srgbClr val="7F1455"/>
                </a:solidFill>
                <a:latin typeface="Arial"/>
                <a:ea typeface="Arial"/>
                <a:cs typeface="Arial"/>
                <a:sym typeface="Arial"/>
              </a:rPr>
              <a:t>Python</a:t>
            </a:r>
            <a:endParaRPr sz="1266" dirty="0"/>
          </a:p>
        </p:txBody>
      </p:sp>
      <p:sp>
        <p:nvSpPr>
          <p:cNvPr id="696" name="Google Shape;696;p69"/>
          <p:cNvSpPr/>
          <p:nvPr/>
        </p:nvSpPr>
        <p:spPr>
          <a:xfrm>
            <a:off x="943916" y="5466015"/>
            <a:ext cx="4063113" cy="1142198"/>
          </a:xfrm>
          <a:prstGeom prst="rect">
            <a:avLst/>
          </a:prstGeom>
          <a:solidFill>
            <a:srgbClr val="EEEEEE"/>
          </a:solidFill>
          <a:ln>
            <a:noFill/>
          </a:ln>
        </p:spPr>
        <p:txBody>
          <a:bodyPr spcFirstLastPara="1" wrap="square" lIns="35719" tIns="35719" rIns="35719" bIns="35719" anchor="ctr" anchorCtr="0">
            <a:noAutofit/>
          </a:bodyPr>
          <a:lstStyle/>
          <a:p>
            <a:pPr>
              <a:buClr>
                <a:srgbClr val="880F00"/>
              </a:buClr>
              <a:buSzPts val="1200"/>
            </a:pPr>
            <a:r>
              <a:rPr lang="en-US" sz="844" dirty="0">
                <a:solidFill>
                  <a:srgbClr val="880F00"/>
                </a:solidFill>
                <a:latin typeface="Arial"/>
                <a:ea typeface="Arial"/>
                <a:cs typeface="Arial"/>
                <a:sym typeface="Arial"/>
              </a:rPr>
              <a:t>#!/</a:t>
            </a:r>
            <a:r>
              <a:rPr lang="en-US" sz="844" dirty="0" err="1">
                <a:solidFill>
                  <a:srgbClr val="880F00"/>
                </a:solidFill>
                <a:latin typeface="Arial"/>
                <a:ea typeface="Arial"/>
                <a:cs typeface="Arial"/>
                <a:sym typeface="Arial"/>
              </a:rPr>
              <a:t>usr</a:t>
            </a:r>
            <a:r>
              <a:rPr lang="en-US" sz="844" dirty="0">
                <a:solidFill>
                  <a:srgbClr val="880F00"/>
                </a:solidFill>
                <a:latin typeface="Arial"/>
                <a:ea typeface="Arial"/>
                <a:cs typeface="Arial"/>
                <a:sym typeface="Arial"/>
              </a:rPr>
              <a:t>/bin/python</a:t>
            </a:r>
            <a:endParaRPr sz="844" dirty="0">
              <a:solidFill>
                <a:srgbClr val="313131"/>
              </a:solidFill>
              <a:latin typeface="Helvetica Neue"/>
              <a:ea typeface="Helvetica Neue"/>
              <a:cs typeface="Helvetica Neue"/>
              <a:sym typeface="Helvetica Neue"/>
            </a:endParaRPr>
          </a:p>
          <a:p>
            <a:pPr>
              <a:buClr>
                <a:srgbClr val="313131"/>
              </a:buClr>
              <a:buSzPts val="1200"/>
            </a:pPr>
            <a:endParaRPr sz="844" dirty="0">
              <a:solidFill>
                <a:srgbClr val="313131"/>
              </a:solidFill>
              <a:latin typeface="Helvetica Neue"/>
              <a:ea typeface="Helvetica Neue"/>
              <a:cs typeface="Helvetica Neue"/>
              <a:sym typeface="Helvetica Neue"/>
            </a:endParaRPr>
          </a:p>
          <a:p>
            <a:pPr>
              <a:buClr>
                <a:srgbClr val="880F00"/>
              </a:buClr>
              <a:buSzPts val="1200"/>
            </a:pPr>
            <a:r>
              <a:rPr lang="en-US" sz="844" dirty="0">
                <a:solidFill>
                  <a:srgbClr val="880F00"/>
                </a:solidFill>
                <a:latin typeface="Arial"/>
                <a:ea typeface="Arial"/>
                <a:cs typeface="Arial"/>
                <a:sym typeface="Arial"/>
              </a:rPr>
              <a:t># Open a file</a:t>
            </a:r>
            <a:endParaRPr sz="844" dirty="0">
              <a:solidFill>
                <a:srgbClr val="313131"/>
              </a:solidFill>
              <a:latin typeface="Helvetica Neue"/>
              <a:ea typeface="Helvetica Neue"/>
              <a:cs typeface="Helvetica Neue"/>
              <a:sym typeface="Helvetica Neue"/>
            </a:endParaRPr>
          </a:p>
          <a:p>
            <a:pPr>
              <a:buClr>
                <a:srgbClr val="313131"/>
              </a:buClr>
              <a:buSzPts val="1200"/>
            </a:pPr>
            <a:r>
              <a:rPr lang="en-US" sz="844" dirty="0" err="1">
                <a:solidFill>
                  <a:srgbClr val="313131"/>
                </a:solidFill>
                <a:latin typeface="Arial"/>
                <a:ea typeface="Arial"/>
                <a:cs typeface="Arial"/>
                <a:sym typeface="Arial"/>
              </a:rPr>
              <a:t>fo</a:t>
            </a:r>
            <a:r>
              <a:rPr lang="en-US" sz="844" dirty="0">
                <a:solidFill>
                  <a:srgbClr val="313131"/>
                </a:solidFill>
                <a:latin typeface="Arial"/>
                <a:ea typeface="Arial"/>
                <a:cs typeface="Arial"/>
                <a:sym typeface="Arial"/>
              </a:rPr>
              <a:t> </a:t>
            </a:r>
            <a:r>
              <a:rPr lang="en-US" sz="844" dirty="0">
                <a:solidFill>
                  <a:srgbClr val="666600"/>
                </a:solidFill>
                <a:latin typeface="Arial"/>
                <a:ea typeface="Arial"/>
                <a:cs typeface="Arial"/>
                <a:sym typeface="Arial"/>
              </a:rPr>
              <a:t>=</a:t>
            </a:r>
            <a:r>
              <a:rPr lang="en-US" sz="844" dirty="0">
                <a:solidFill>
                  <a:srgbClr val="313131"/>
                </a:solidFill>
                <a:latin typeface="Arial"/>
                <a:ea typeface="Arial"/>
                <a:cs typeface="Arial"/>
                <a:sym typeface="Arial"/>
              </a:rPr>
              <a:t> open</a:t>
            </a:r>
            <a:r>
              <a:rPr lang="en-US" sz="844" dirty="0">
                <a:solidFill>
                  <a:srgbClr val="666600"/>
                </a:solidFill>
                <a:latin typeface="Arial"/>
                <a:ea typeface="Arial"/>
                <a:cs typeface="Arial"/>
                <a:sym typeface="Arial"/>
              </a:rPr>
              <a:t>(</a:t>
            </a:r>
            <a:r>
              <a:rPr lang="en-US" sz="844" dirty="0">
                <a:solidFill>
                  <a:srgbClr val="008800"/>
                </a:solidFill>
                <a:latin typeface="Arial"/>
                <a:ea typeface="Arial"/>
                <a:cs typeface="Arial"/>
                <a:sym typeface="Arial"/>
              </a:rPr>
              <a:t>"</a:t>
            </a:r>
            <a:r>
              <a:rPr lang="en-US" sz="844" dirty="0" err="1">
                <a:solidFill>
                  <a:srgbClr val="008800"/>
                </a:solidFill>
                <a:latin typeface="Arial"/>
                <a:ea typeface="Arial"/>
                <a:cs typeface="Arial"/>
                <a:sym typeface="Arial"/>
              </a:rPr>
              <a:t>foo.txt</a:t>
            </a:r>
            <a:r>
              <a:rPr lang="en-US" sz="844" dirty="0">
                <a:solidFill>
                  <a:srgbClr val="008800"/>
                </a:solidFill>
                <a:latin typeface="Arial"/>
                <a:ea typeface="Arial"/>
                <a:cs typeface="Arial"/>
                <a:sym typeface="Arial"/>
              </a:rPr>
              <a:t>"</a:t>
            </a:r>
            <a:r>
              <a:rPr lang="en-US" sz="844" dirty="0">
                <a:solidFill>
                  <a:srgbClr val="666600"/>
                </a:solidFill>
                <a:latin typeface="Arial"/>
                <a:ea typeface="Arial"/>
                <a:cs typeface="Arial"/>
                <a:sym typeface="Arial"/>
              </a:rPr>
              <a:t>,</a:t>
            </a:r>
            <a:r>
              <a:rPr lang="en-US" sz="844" dirty="0">
                <a:solidFill>
                  <a:srgbClr val="313131"/>
                </a:solidFill>
                <a:latin typeface="Arial"/>
                <a:ea typeface="Arial"/>
                <a:cs typeface="Arial"/>
                <a:sym typeface="Arial"/>
              </a:rPr>
              <a:t> </a:t>
            </a:r>
            <a:r>
              <a:rPr lang="en-US" sz="844" dirty="0">
                <a:solidFill>
                  <a:srgbClr val="008800"/>
                </a:solidFill>
                <a:latin typeface="Arial"/>
                <a:ea typeface="Arial"/>
                <a:cs typeface="Arial"/>
                <a:sym typeface="Arial"/>
              </a:rPr>
              <a:t>"</a:t>
            </a:r>
            <a:r>
              <a:rPr lang="en-US" sz="844" dirty="0" err="1">
                <a:solidFill>
                  <a:srgbClr val="008800"/>
                </a:solidFill>
                <a:latin typeface="Arial"/>
                <a:ea typeface="Arial"/>
                <a:cs typeface="Arial"/>
                <a:sym typeface="Arial"/>
              </a:rPr>
              <a:t>wb</a:t>
            </a:r>
            <a:r>
              <a:rPr lang="en-US" sz="844" dirty="0">
                <a:solidFill>
                  <a:srgbClr val="008800"/>
                </a:solidFill>
                <a:latin typeface="Arial"/>
                <a:ea typeface="Arial"/>
                <a:cs typeface="Arial"/>
                <a:sym typeface="Arial"/>
              </a:rPr>
              <a:t>"</a:t>
            </a:r>
            <a:r>
              <a:rPr lang="en-US" sz="844" dirty="0">
                <a:solidFill>
                  <a:srgbClr val="666600"/>
                </a:solidFill>
                <a:latin typeface="Arial"/>
                <a:ea typeface="Arial"/>
                <a:cs typeface="Arial"/>
                <a:sym typeface="Arial"/>
              </a:rPr>
              <a:t>)</a:t>
            </a:r>
            <a:endParaRPr sz="844" dirty="0">
              <a:solidFill>
                <a:srgbClr val="313131"/>
              </a:solidFill>
              <a:latin typeface="Helvetica Neue"/>
              <a:ea typeface="Helvetica Neue"/>
              <a:cs typeface="Helvetica Neue"/>
              <a:sym typeface="Helvetica Neue"/>
            </a:endParaRPr>
          </a:p>
          <a:p>
            <a:pPr>
              <a:buClr>
                <a:srgbClr val="313131"/>
              </a:buClr>
              <a:buSzPts val="1200"/>
            </a:pPr>
            <a:r>
              <a:rPr lang="en-US" sz="844" dirty="0" err="1">
                <a:solidFill>
                  <a:srgbClr val="313131"/>
                </a:solidFill>
                <a:latin typeface="Arial"/>
                <a:ea typeface="Arial"/>
                <a:cs typeface="Arial"/>
                <a:sym typeface="Arial"/>
              </a:rPr>
              <a:t>fo</a:t>
            </a:r>
            <a:r>
              <a:rPr lang="en-US" sz="844" dirty="0" err="1">
                <a:solidFill>
                  <a:srgbClr val="666600"/>
                </a:solidFill>
                <a:latin typeface="Arial"/>
                <a:ea typeface="Arial"/>
                <a:cs typeface="Arial"/>
                <a:sym typeface="Arial"/>
              </a:rPr>
              <a:t>.</a:t>
            </a:r>
            <a:r>
              <a:rPr lang="en-US" sz="844" dirty="0" err="1">
                <a:solidFill>
                  <a:srgbClr val="313131"/>
                </a:solidFill>
                <a:latin typeface="Arial"/>
                <a:ea typeface="Arial"/>
                <a:cs typeface="Arial"/>
                <a:sym typeface="Arial"/>
              </a:rPr>
              <a:t>write</a:t>
            </a:r>
            <a:r>
              <a:rPr lang="en-US" sz="844" dirty="0">
                <a:solidFill>
                  <a:srgbClr val="666600"/>
                </a:solidFill>
                <a:latin typeface="Arial"/>
                <a:ea typeface="Arial"/>
                <a:cs typeface="Arial"/>
                <a:sym typeface="Arial"/>
              </a:rPr>
              <a:t>(</a:t>
            </a:r>
            <a:r>
              <a:rPr lang="en-US" sz="844" dirty="0">
                <a:solidFill>
                  <a:srgbClr val="313131"/>
                </a:solidFill>
                <a:latin typeface="Arial"/>
                <a:ea typeface="Arial"/>
                <a:cs typeface="Arial"/>
                <a:sym typeface="Arial"/>
              </a:rPr>
              <a:t> </a:t>
            </a:r>
            <a:r>
              <a:rPr lang="en-US" sz="844" dirty="0">
                <a:solidFill>
                  <a:srgbClr val="008800"/>
                </a:solidFill>
                <a:latin typeface="Arial"/>
                <a:ea typeface="Arial"/>
                <a:cs typeface="Arial"/>
                <a:sym typeface="Arial"/>
              </a:rPr>
              <a:t>"Python is a great language.\</a:t>
            </a:r>
            <a:r>
              <a:rPr lang="en-US" sz="844" dirty="0" err="1">
                <a:solidFill>
                  <a:srgbClr val="008800"/>
                </a:solidFill>
                <a:latin typeface="Arial"/>
                <a:ea typeface="Arial"/>
                <a:cs typeface="Arial"/>
                <a:sym typeface="Arial"/>
              </a:rPr>
              <a:t>nYeah</a:t>
            </a:r>
            <a:r>
              <a:rPr lang="en-US" sz="844" dirty="0">
                <a:solidFill>
                  <a:srgbClr val="008800"/>
                </a:solidFill>
                <a:latin typeface="Arial"/>
                <a:ea typeface="Arial"/>
                <a:cs typeface="Arial"/>
                <a:sym typeface="Arial"/>
              </a:rPr>
              <a:t> its great!!\n"</a:t>
            </a:r>
            <a:r>
              <a:rPr lang="en-US" sz="844" dirty="0">
                <a:solidFill>
                  <a:srgbClr val="666600"/>
                </a:solidFill>
                <a:latin typeface="Arial"/>
                <a:ea typeface="Arial"/>
                <a:cs typeface="Arial"/>
                <a:sym typeface="Arial"/>
              </a:rPr>
              <a:t>);</a:t>
            </a:r>
            <a:endParaRPr sz="844" dirty="0">
              <a:solidFill>
                <a:srgbClr val="313131"/>
              </a:solidFill>
              <a:latin typeface="Helvetica Neue"/>
              <a:ea typeface="Helvetica Neue"/>
              <a:cs typeface="Helvetica Neue"/>
              <a:sym typeface="Helvetica Neue"/>
            </a:endParaRPr>
          </a:p>
          <a:p>
            <a:pPr>
              <a:buClr>
                <a:srgbClr val="313131"/>
              </a:buClr>
              <a:buSzPts val="1200"/>
            </a:pPr>
            <a:endParaRPr sz="844" dirty="0">
              <a:solidFill>
                <a:srgbClr val="313131"/>
              </a:solidFill>
              <a:latin typeface="Helvetica Neue"/>
              <a:ea typeface="Helvetica Neue"/>
              <a:cs typeface="Helvetica Neue"/>
              <a:sym typeface="Helvetica Neue"/>
            </a:endParaRPr>
          </a:p>
          <a:p>
            <a:pPr>
              <a:buClr>
                <a:srgbClr val="880F00"/>
              </a:buClr>
              <a:buSzPts val="1200"/>
            </a:pPr>
            <a:r>
              <a:rPr lang="en-US" sz="844" dirty="0">
                <a:solidFill>
                  <a:srgbClr val="880F00"/>
                </a:solidFill>
                <a:latin typeface="Arial"/>
                <a:ea typeface="Arial"/>
                <a:cs typeface="Arial"/>
                <a:sym typeface="Arial"/>
              </a:rPr>
              <a:t># Close </a:t>
            </a:r>
            <a:r>
              <a:rPr lang="en-US" sz="844" dirty="0" err="1">
                <a:solidFill>
                  <a:srgbClr val="880F00"/>
                </a:solidFill>
                <a:latin typeface="Arial"/>
                <a:ea typeface="Arial"/>
                <a:cs typeface="Arial"/>
                <a:sym typeface="Arial"/>
              </a:rPr>
              <a:t>opend</a:t>
            </a:r>
            <a:r>
              <a:rPr lang="en-US" sz="844" dirty="0">
                <a:solidFill>
                  <a:srgbClr val="880F00"/>
                </a:solidFill>
                <a:latin typeface="Arial"/>
                <a:ea typeface="Arial"/>
                <a:cs typeface="Arial"/>
                <a:sym typeface="Arial"/>
              </a:rPr>
              <a:t> file</a:t>
            </a:r>
            <a:endParaRPr sz="844" dirty="0">
              <a:solidFill>
                <a:srgbClr val="313131"/>
              </a:solidFill>
              <a:latin typeface="Helvetica Neue"/>
              <a:ea typeface="Helvetica Neue"/>
              <a:cs typeface="Helvetica Neue"/>
              <a:sym typeface="Helvetica Neue"/>
            </a:endParaRPr>
          </a:p>
          <a:p>
            <a:pPr>
              <a:buClr>
                <a:srgbClr val="313131"/>
              </a:buClr>
              <a:buSzPts val="1200"/>
            </a:pPr>
            <a:r>
              <a:rPr lang="en-US" sz="844" dirty="0" err="1">
                <a:solidFill>
                  <a:srgbClr val="313131"/>
                </a:solidFill>
                <a:latin typeface="Arial"/>
                <a:ea typeface="Arial"/>
                <a:cs typeface="Arial"/>
                <a:sym typeface="Arial"/>
              </a:rPr>
              <a:t>fo</a:t>
            </a:r>
            <a:r>
              <a:rPr lang="en-US" sz="844" dirty="0" err="1">
                <a:solidFill>
                  <a:srgbClr val="666600"/>
                </a:solidFill>
                <a:latin typeface="Arial"/>
                <a:ea typeface="Arial"/>
                <a:cs typeface="Arial"/>
                <a:sym typeface="Arial"/>
              </a:rPr>
              <a:t>.</a:t>
            </a:r>
            <a:r>
              <a:rPr lang="en-US" sz="844" dirty="0" err="1">
                <a:solidFill>
                  <a:srgbClr val="313131"/>
                </a:solidFill>
                <a:latin typeface="Arial"/>
                <a:ea typeface="Arial"/>
                <a:cs typeface="Arial"/>
                <a:sym typeface="Arial"/>
              </a:rPr>
              <a:t>close</a:t>
            </a:r>
            <a:r>
              <a:rPr lang="en-US" sz="844" dirty="0">
                <a:solidFill>
                  <a:srgbClr val="666600"/>
                </a:solidFill>
                <a:latin typeface="Arial"/>
                <a:ea typeface="Arial"/>
                <a:cs typeface="Arial"/>
                <a:sym typeface="Arial"/>
              </a:rPr>
              <a:t>()</a:t>
            </a:r>
            <a:endParaRPr sz="1266" dirty="0"/>
          </a:p>
        </p:txBody>
      </p:sp>
      <p:sp>
        <p:nvSpPr>
          <p:cNvPr id="697" name="Google Shape;697;p69"/>
          <p:cNvSpPr/>
          <p:nvPr/>
        </p:nvSpPr>
        <p:spPr>
          <a:xfrm>
            <a:off x="5007029" y="5526516"/>
            <a:ext cx="4063113" cy="1148536"/>
          </a:xfrm>
          <a:prstGeom prst="rect">
            <a:avLst/>
          </a:prstGeom>
          <a:solidFill>
            <a:srgbClr val="EEEEEE"/>
          </a:solidFill>
          <a:ln>
            <a:noFill/>
          </a:ln>
        </p:spPr>
        <p:txBody>
          <a:bodyPr spcFirstLastPara="1" wrap="square" lIns="35719" tIns="35719" rIns="35719" bIns="35719" anchor="ctr" anchorCtr="0">
            <a:noAutofit/>
          </a:bodyPr>
          <a:lstStyle/>
          <a:p>
            <a:pPr>
              <a:buClr>
                <a:srgbClr val="880F00"/>
              </a:buClr>
              <a:buSzPts val="1200"/>
            </a:pPr>
            <a:r>
              <a:rPr lang="en-US" sz="844">
                <a:solidFill>
                  <a:srgbClr val="880F00"/>
                </a:solidFill>
                <a:latin typeface="Arial"/>
                <a:ea typeface="Arial"/>
                <a:cs typeface="Arial"/>
                <a:sym typeface="Arial"/>
              </a:rPr>
              <a:t>#!/usr/bin/python</a:t>
            </a:r>
            <a:endParaRPr sz="844">
              <a:solidFill>
                <a:srgbClr val="313131"/>
              </a:solidFill>
              <a:latin typeface="Helvetica Neue"/>
              <a:ea typeface="Helvetica Neue"/>
              <a:cs typeface="Helvetica Neue"/>
              <a:sym typeface="Helvetica Neue"/>
            </a:endParaRPr>
          </a:p>
          <a:p>
            <a:pPr>
              <a:buClr>
                <a:srgbClr val="313131"/>
              </a:buClr>
              <a:buSzPts val="1200"/>
            </a:pPr>
            <a:endParaRPr sz="844">
              <a:solidFill>
                <a:srgbClr val="313131"/>
              </a:solidFill>
              <a:latin typeface="Helvetica Neue"/>
              <a:ea typeface="Helvetica Neue"/>
              <a:cs typeface="Helvetica Neue"/>
              <a:sym typeface="Helvetica Neue"/>
            </a:endParaRPr>
          </a:p>
          <a:p>
            <a:pPr>
              <a:buClr>
                <a:srgbClr val="880F00"/>
              </a:buClr>
              <a:buSzPts val="1200"/>
            </a:pPr>
            <a:r>
              <a:rPr lang="en-US" sz="844">
                <a:solidFill>
                  <a:srgbClr val="880F00"/>
                </a:solidFill>
                <a:latin typeface="Arial"/>
                <a:ea typeface="Arial"/>
                <a:cs typeface="Arial"/>
                <a:sym typeface="Arial"/>
              </a:rPr>
              <a:t># Open a file</a:t>
            </a:r>
            <a:endParaRPr sz="844">
              <a:solidFill>
                <a:srgbClr val="313131"/>
              </a:solidFill>
              <a:latin typeface="Helvetica Neue"/>
              <a:ea typeface="Helvetica Neue"/>
              <a:cs typeface="Helvetica Neue"/>
              <a:sym typeface="Helvetica Neue"/>
            </a:endParaRPr>
          </a:p>
          <a:p>
            <a:pPr>
              <a:buClr>
                <a:srgbClr val="313131"/>
              </a:buClr>
              <a:buSzPts val="1200"/>
            </a:pPr>
            <a:r>
              <a:rPr lang="en-US" sz="844">
                <a:solidFill>
                  <a:srgbClr val="313131"/>
                </a:solidFill>
                <a:latin typeface="Arial"/>
                <a:ea typeface="Arial"/>
                <a:cs typeface="Arial"/>
                <a:sym typeface="Arial"/>
              </a:rPr>
              <a:t>fo </a:t>
            </a:r>
            <a:r>
              <a:rPr lang="en-US" sz="844">
                <a:solidFill>
                  <a:srgbClr val="666600"/>
                </a:solidFill>
                <a:latin typeface="Arial"/>
                <a:ea typeface="Arial"/>
                <a:cs typeface="Arial"/>
                <a:sym typeface="Arial"/>
              </a:rPr>
              <a:t>=</a:t>
            </a:r>
            <a:r>
              <a:rPr lang="en-US" sz="844">
                <a:solidFill>
                  <a:srgbClr val="313131"/>
                </a:solidFill>
                <a:latin typeface="Arial"/>
                <a:ea typeface="Arial"/>
                <a:cs typeface="Arial"/>
                <a:sym typeface="Arial"/>
              </a:rPr>
              <a:t> open</a:t>
            </a:r>
            <a:r>
              <a:rPr lang="en-US" sz="844">
                <a:solidFill>
                  <a:srgbClr val="666600"/>
                </a:solidFill>
                <a:latin typeface="Arial"/>
                <a:ea typeface="Arial"/>
                <a:cs typeface="Arial"/>
                <a:sym typeface="Arial"/>
              </a:rPr>
              <a:t>(</a:t>
            </a:r>
            <a:r>
              <a:rPr lang="en-US" sz="844">
                <a:solidFill>
                  <a:srgbClr val="008800"/>
                </a:solidFill>
                <a:latin typeface="Arial"/>
                <a:ea typeface="Arial"/>
                <a:cs typeface="Arial"/>
                <a:sym typeface="Arial"/>
              </a:rPr>
              <a:t>"foo.txt"</a:t>
            </a:r>
            <a:r>
              <a:rPr lang="en-US" sz="844">
                <a:solidFill>
                  <a:srgbClr val="666600"/>
                </a:solidFill>
                <a:latin typeface="Arial"/>
                <a:ea typeface="Arial"/>
                <a:cs typeface="Arial"/>
                <a:sym typeface="Arial"/>
              </a:rPr>
              <a:t>,</a:t>
            </a:r>
            <a:r>
              <a:rPr lang="en-US" sz="844">
                <a:solidFill>
                  <a:srgbClr val="313131"/>
                </a:solidFill>
                <a:latin typeface="Arial"/>
                <a:ea typeface="Arial"/>
                <a:cs typeface="Arial"/>
                <a:sym typeface="Arial"/>
              </a:rPr>
              <a:t> </a:t>
            </a:r>
            <a:r>
              <a:rPr lang="en-US" sz="844">
                <a:solidFill>
                  <a:srgbClr val="008800"/>
                </a:solidFill>
                <a:latin typeface="Arial"/>
                <a:ea typeface="Arial"/>
                <a:cs typeface="Arial"/>
                <a:sym typeface="Arial"/>
              </a:rPr>
              <a:t>"r+"</a:t>
            </a:r>
            <a:r>
              <a:rPr lang="en-US" sz="844">
                <a:solidFill>
                  <a:srgbClr val="666600"/>
                </a:solidFill>
                <a:latin typeface="Arial"/>
                <a:ea typeface="Arial"/>
                <a:cs typeface="Arial"/>
                <a:sym typeface="Arial"/>
              </a:rPr>
              <a:t>)</a:t>
            </a:r>
            <a:endParaRPr sz="844">
              <a:solidFill>
                <a:srgbClr val="313131"/>
              </a:solidFill>
              <a:latin typeface="Helvetica Neue"/>
              <a:ea typeface="Helvetica Neue"/>
              <a:cs typeface="Helvetica Neue"/>
              <a:sym typeface="Helvetica Neue"/>
            </a:endParaRPr>
          </a:p>
          <a:p>
            <a:pPr>
              <a:buClr>
                <a:srgbClr val="313131"/>
              </a:buClr>
              <a:buSzPts val="1200"/>
            </a:pPr>
            <a:r>
              <a:rPr lang="en-US" sz="844">
                <a:solidFill>
                  <a:srgbClr val="313131"/>
                </a:solidFill>
                <a:latin typeface="Arial"/>
                <a:ea typeface="Arial"/>
                <a:cs typeface="Arial"/>
                <a:sym typeface="Arial"/>
              </a:rPr>
              <a:t>str </a:t>
            </a:r>
            <a:r>
              <a:rPr lang="en-US" sz="844">
                <a:solidFill>
                  <a:srgbClr val="666600"/>
                </a:solidFill>
                <a:latin typeface="Arial"/>
                <a:ea typeface="Arial"/>
                <a:cs typeface="Arial"/>
                <a:sym typeface="Arial"/>
              </a:rPr>
              <a:t>=</a:t>
            </a:r>
            <a:r>
              <a:rPr lang="en-US" sz="844">
                <a:solidFill>
                  <a:srgbClr val="313131"/>
                </a:solidFill>
                <a:latin typeface="Arial"/>
                <a:ea typeface="Arial"/>
                <a:cs typeface="Arial"/>
                <a:sym typeface="Arial"/>
              </a:rPr>
              <a:t> fo</a:t>
            </a:r>
            <a:r>
              <a:rPr lang="en-US" sz="844">
                <a:solidFill>
                  <a:srgbClr val="666600"/>
                </a:solidFill>
                <a:latin typeface="Arial"/>
                <a:ea typeface="Arial"/>
                <a:cs typeface="Arial"/>
                <a:sym typeface="Arial"/>
              </a:rPr>
              <a:t>.</a:t>
            </a:r>
            <a:r>
              <a:rPr lang="en-US" sz="844">
                <a:solidFill>
                  <a:srgbClr val="313131"/>
                </a:solidFill>
                <a:latin typeface="Arial"/>
                <a:ea typeface="Arial"/>
                <a:cs typeface="Arial"/>
                <a:sym typeface="Arial"/>
              </a:rPr>
              <a:t>read</a:t>
            </a:r>
            <a:r>
              <a:rPr lang="en-US" sz="844">
                <a:solidFill>
                  <a:srgbClr val="666600"/>
                </a:solidFill>
                <a:latin typeface="Arial"/>
                <a:ea typeface="Arial"/>
                <a:cs typeface="Arial"/>
                <a:sym typeface="Arial"/>
              </a:rPr>
              <a:t>(</a:t>
            </a:r>
            <a:r>
              <a:rPr lang="en-US" sz="844">
                <a:solidFill>
                  <a:srgbClr val="006666"/>
                </a:solidFill>
                <a:latin typeface="Arial"/>
                <a:ea typeface="Arial"/>
                <a:cs typeface="Arial"/>
                <a:sym typeface="Arial"/>
              </a:rPr>
              <a:t>10</a:t>
            </a:r>
            <a:r>
              <a:rPr lang="en-US" sz="844">
                <a:solidFill>
                  <a:srgbClr val="666600"/>
                </a:solidFill>
                <a:latin typeface="Arial"/>
                <a:ea typeface="Arial"/>
                <a:cs typeface="Arial"/>
                <a:sym typeface="Arial"/>
              </a:rPr>
              <a:t>);</a:t>
            </a:r>
            <a:endParaRPr sz="1266"/>
          </a:p>
          <a:p>
            <a:pPr>
              <a:buClr>
                <a:srgbClr val="011688"/>
              </a:buClr>
              <a:buSzPts val="1200"/>
            </a:pPr>
            <a:r>
              <a:rPr lang="en-US" sz="844">
                <a:solidFill>
                  <a:srgbClr val="011688"/>
                </a:solidFill>
                <a:latin typeface="Arial"/>
                <a:ea typeface="Arial"/>
                <a:cs typeface="Arial"/>
                <a:sym typeface="Arial"/>
              </a:rPr>
              <a:t>print</a:t>
            </a:r>
            <a:r>
              <a:rPr lang="en-US" sz="844">
                <a:solidFill>
                  <a:srgbClr val="313131"/>
                </a:solidFill>
              </a:rPr>
              <a:t>(</a:t>
            </a:r>
            <a:r>
              <a:rPr lang="en-US" sz="844">
                <a:solidFill>
                  <a:srgbClr val="008800"/>
                </a:solidFill>
                <a:latin typeface="Arial"/>
                <a:ea typeface="Arial"/>
                <a:cs typeface="Arial"/>
                <a:sym typeface="Arial"/>
              </a:rPr>
              <a:t>"Read String is : "</a:t>
            </a:r>
            <a:r>
              <a:rPr lang="en-US" sz="844">
                <a:solidFill>
                  <a:srgbClr val="666600"/>
                </a:solidFill>
                <a:latin typeface="Arial"/>
                <a:ea typeface="Arial"/>
                <a:cs typeface="Arial"/>
                <a:sym typeface="Arial"/>
              </a:rPr>
              <a:t>,</a:t>
            </a:r>
            <a:r>
              <a:rPr lang="en-US" sz="844">
                <a:solidFill>
                  <a:srgbClr val="313131"/>
                </a:solidFill>
                <a:latin typeface="Arial"/>
                <a:ea typeface="Arial"/>
                <a:cs typeface="Arial"/>
                <a:sym typeface="Arial"/>
              </a:rPr>
              <a:t> str)</a:t>
            </a:r>
            <a:endParaRPr sz="1266"/>
          </a:p>
          <a:p>
            <a:pPr>
              <a:buClr>
                <a:srgbClr val="880F00"/>
              </a:buClr>
              <a:buSzPts val="1200"/>
            </a:pPr>
            <a:r>
              <a:rPr lang="en-US" sz="844">
                <a:solidFill>
                  <a:srgbClr val="880F00"/>
                </a:solidFill>
                <a:latin typeface="Arial"/>
                <a:ea typeface="Arial"/>
                <a:cs typeface="Arial"/>
                <a:sym typeface="Arial"/>
              </a:rPr>
              <a:t># Close opend file</a:t>
            </a:r>
            <a:endParaRPr sz="844">
              <a:solidFill>
                <a:srgbClr val="313131"/>
              </a:solidFill>
              <a:latin typeface="Helvetica Neue"/>
              <a:ea typeface="Helvetica Neue"/>
              <a:cs typeface="Helvetica Neue"/>
              <a:sym typeface="Helvetica Neue"/>
            </a:endParaRPr>
          </a:p>
          <a:p>
            <a:pPr>
              <a:buClr>
                <a:srgbClr val="313131"/>
              </a:buClr>
              <a:buSzPts val="1200"/>
            </a:pPr>
            <a:r>
              <a:rPr lang="en-US" sz="844">
                <a:solidFill>
                  <a:srgbClr val="313131"/>
                </a:solidFill>
                <a:latin typeface="Arial"/>
                <a:ea typeface="Arial"/>
                <a:cs typeface="Arial"/>
                <a:sym typeface="Arial"/>
              </a:rPr>
              <a:t>fo</a:t>
            </a:r>
            <a:r>
              <a:rPr lang="en-US" sz="844">
                <a:solidFill>
                  <a:srgbClr val="666600"/>
                </a:solidFill>
                <a:latin typeface="Arial"/>
                <a:ea typeface="Arial"/>
                <a:cs typeface="Arial"/>
                <a:sym typeface="Arial"/>
              </a:rPr>
              <a:t>.</a:t>
            </a:r>
            <a:r>
              <a:rPr lang="en-US" sz="844">
                <a:solidFill>
                  <a:srgbClr val="313131"/>
                </a:solidFill>
                <a:latin typeface="Arial"/>
                <a:ea typeface="Arial"/>
                <a:cs typeface="Arial"/>
                <a:sym typeface="Arial"/>
              </a:rPr>
              <a:t>close</a:t>
            </a:r>
            <a:r>
              <a:rPr lang="en-US" sz="844">
                <a:solidFill>
                  <a:srgbClr val="666600"/>
                </a:solidFill>
                <a:latin typeface="Arial"/>
                <a:ea typeface="Arial"/>
                <a:cs typeface="Arial"/>
                <a:sym typeface="Arial"/>
              </a:rPr>
              <a:t>()</a:t>
            </a:r>
            <a:endParaRPr sz="1266"/>
          </a:p>
        </p:txBody>
      </p:sp>
      <p:sp>
        <p:nvSpPr>
          <p:cNvPr id="698" name="Google Shape;698;p69"/>
          <p:cNvSpPr txBox="1"/>
          <p:nvPr/>
        </p:nvSpPr>
        <p:spPr>
          <a:xfrm>
            <a:off x="7516956" y="495964"/>
            <a:ext cx="1700321" cy="331950"/>
          </a:xfrm>
          <a:prstGeom prst="rect">
            <a:avLst/>
          </a:prstGeom>
          <a:noFill/>
          <a:ln>
            <a:noFill/>
          </a:ln>
        </p:spPr>
        <p:txBody>
          <a:bodyPr spcFirstLastPara="1" wrap="square" lIns="35719" tIns="35719" rIns="35719" bIns="35719" anchor="ctr" anchorCtr="0">
            <a:spAutoFit/>
          </a:bodyPr>
          <a:lstStyle/>
          <a:p>
            <a:pPr>
              <a:buClr>
                <a:srgbClr val="000000"/>
              </a:buClr>
              <a:buSzPts val="1200"/>
            </a:pPr>
            <a:r>
              <a:rPr lang="en-US" sz="844" dirty="0">
                <a:solidFill>
                  <a:srgbClr val="000000"/>
                </a:solidFill>
                <a:latin typeface="Helvetica Neue"/>
                <a:ea typeface="Helvetica Neue"/>
                <a:cs typeface="Helvetica Neue"/>
                <a:sym typeface="Helvetica Neue"/>
              </a:rPr>
              <a:t>Ref: </a:t>
            </a:r>
            <a:r>
              <a:rPr lang="en-US" sz="844" i="1" u="sng" dirty="0">
                <a:solidFill>
                  <a:srgbClr val="000000"/>
                </a:solidFill>
                <a:latin typeface="Helvetica Neue"/>
                <a:ea typeface="Helvetica Neue"/>
                <a:cs typeface="Helvetica Neue"/>
                <a:sym typeface="Helvetica Neue"/>
                <a:hlinkClick r:id="rId3">
                  <a:extLst>
                    <a:ext uri="{A12FA001-AC4F-418D-AE19-62706E023703}">
                      <ahyp:hlinkClr xmlns:ahyp="http://schemas.microsoft.com/office/drawing/2018/hyperlinkcolor" val="tx"/>
                    </a:ext>
                  </a:extLst>
                </a:hlinkClick>
              </a:rPr>
              <a:t>http://www.tutorialspoint.com/</a:t>
            </a:r>
            <a:endParaRPr sz="1266"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70"/>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187517" indent="-187517">
              <a:buSzPts val="2600"/>
            </a:pPr>
            <a:r>
              <a:rPr lang="en-US" sz="1828">
                <a:solidFill>
                  <a:srgbClr val="000000"/>
                </a:solidFill>
                <a:latin typeface="Helvetica Neue"/>
                <a:ea typeface="Helvetica Neue"/>
                <a:cs typeface="Helvetica Neue"/>
                <a:sym typeface="Helvetica Neue"/>
              </a:rPr>
              <a:t>Reading from Web Servers using urllib module</a:t>
            </a:r>
            <a:endParaRPr/>
          </a:p>
        </p:txBody>
      </p:sp>
      <p:cxnSp>
        <p:nvCxnSpPr>
          <p:cNvPr id="704" name="Google Shape;704;p70"/>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707" name="Google Shape;707;p70"/>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200"/>
            </a:pPr>
            <a:r>
              <a:rPr lang="en-US" sz="2953">
                <a:solidFill>
                  <a:srgbClr val="000000"/>
                </a:solidFill>
                <a:latin typeface="Helvetica Neue Light"/>
                <a:ea typeface="Helvetica Neue Light"/>
                <a:cs typeface="Helvetica Neue Light"/>
                <a:sym typeface="Helvetica Neue Light"/>
              </a:rPr>
              <a:t>Interacting with the External World</a:t>
            </a:r>
            <a:br>
              <a:rPr lang="en-US" sz="2953">
                <a:solidFill>
                  <a:srgbClr val="000000"/>
                </a:solidFill>
                <a:latin typeface="Helvetica Neue Light"/>
                <a:ea typeface="Helvetica Neue Light"/>
                <a:cs typeface="Helvetica Neue Light"/>
                <a:sym typeface="Helvetica Neue Light"/>
              </a:rPr>
            </a:br>
            <a:r>
              <a:rPr lang="en-US" sz="2461" i="1">
                <a:latin typeface="Helvetica Neue"/>
                <a:ea typeface="Helvetica Neue"/>
                <a:cs typeface="Helvetica Neue"/>
                <a:sym typeface="Helvetica Neue"/>
              </a:rPr>
              <a:t>(Users, Files, Computers on the Internet …)</a:t>
            </a:r>
            <a:endParaRPr/>
          </a:p>
        </p:txBody>
      </p:sp>
      <p:sp>
        <p:nvSpPr>
          <p:cNvPr id="708" name="Google Shape;708;p70"/>
          <p:cNvSpPr/>
          <p:nvPr/>
        </p:nvSpPr>
        <p:spPr>
          <a:xfrm>
            <a:off x="1339453" y="2043844"/>
            <a:ext cx="5592797" cy="1581609"/>
          </a:xfrm>
          <a:prstGeom prst="rect">
            <a:avLst/>
          </a:prstGeom>
          <a:solidFill>
            <a:srgbClr val="EEEEEE"/>
          </a:solidFill>
          <a:ln>
            <a:noFill/>
          </a:ln>
        </p:spPr>
        <p:txBody>
          <a:bodyPr spcFirstLastPara="1" wrap="square" lIns="35719" tIns="35719" rIns="35719" bIns="35719" anchor="ctr" anchorCtr="0">
            <a:noAutofit/>
          </a:bodyPr>
          <a:lstStyle/>
          <a:p>
            <a:pPr>
              <a:buClr>
                <a:srgbClr val="0097A7"/>
              </a:buClr>
              <a:buSzPts val="1800"/>
            </a:pPr>
            <a:r>
              <a:rPr lang="en-US" sz="1266">
                <a:solidFill>
                  <a:srgbClr val="0097A7"/>
                </a:solidFill>
                <a:latin typeface="Times"/>
                <a:ea typeface="Times"/>
                <a:cs typeface="Times"/>
                <a:sym typeface="Times"/>
              </a:rPr>
              <a:t>import </a:t>
            </a:r>
            <a:r>
              <a:rPr lang="en-US" sz="1266">
                <a:solidFill>
                  <a:schemeClr val="dk1"/>
                </a:solidFill>
                <a:latin typeface="Times"/>
                <a:ea typeface="Times"/>
                <a:cs typeface="Times"/>
                <a:sym typeface="Times"/>
              </a:rPr>
              <a:t>urllib.request</a:t>
            </a:r>
            <a:endParaRPr sz="1266">
              <a:solidFill>
                <a:schemeClr val="dk1"/>
              </a:solidFill>
              <a:latin typeface="Times"/>
              <a:ea typeface="Times"/>
              <a:cs typeface="Times"/>
              <a:sym typeface="Times"/>
            </a:endParaRPr>
          </a:p>
          <a:p>
            <a:pPr>
              <a:buClr>
                <a:srgbClr val="0097A7"/>
              </a:buClr>
              <a:buSzPts val="1800"/>
            </a:pPr>
            <a:r>
              <a:rPr lang="en-US" sz="1266">
                <a:solidFill>
                  <a:srgbClr val="0097A7"/>
                </a:solidFill>
                <a:latin typeface="Times"/>
                <a:ea typeface="Times"/>
                <a:cs typeface="Times"/>
                <a:sym typeface="Times"/>
              </a:rPr>
              <a:t>def</a:t>
            </a:r>
            <a:r>
              <a:rPr lang="en-US" sz="1266">
                <a:solidFill>
                  <a:srgbClr val="455A64"/>
                </a:solidFill>
                <a:latin typeface="Times"/>
                <a:ea typeface="Times"/>
                <a:cs typeface="Times"/>
                <a:sym typeface="Times"/>
              </a:rPr>
              <a:t> wget(url):</a:t>
            </a:r>
            <a:endParaRPr sz="1266"/>
          </a:p>
          <a:p>
            <a:pPr>
              <a:buClr>
                <a:srgbClr val="455A64"/>
              </a:buClr>
              <a:buSzPts val="1800"/>
            </a:pPr>
            <a:r>
              <a:rPr lang="en-US" sz="1266">
                <a:solidFill>
                  <a:srgbClr val="455A64"/>
                </a:solidFill>
                <a:latin typeface="Times"/>
                <a:ea typeface="Times"/>
                <a:cs typeface="Times"/>
                <a:sym typeface="Times"/>
              </a:rPr>
              <a:t>  </a:t>
            </a:r>
            <a:r>
              <a:rPr lang="en-US" sz="1266">
                <a:solidFill>
                  <a:srgbClr val="0097A7"/>
                </a:solidFill>
                <a:latin typeface="Times"/>
                <a:ea typeface="Times"/>
                <a:cs typeface="Times"/>
                <a:sym typeface="Times"/>
              </a:rPr>
              <a:t>try</a:t>
            </a:r>
            <a:r>
              <a:rPr lang="en-US" sz="1266">
                <a:solidFill>
                  <a:srgbClr val="455A64"/>
                </a:solidFill>
                <a:latin typeface="Times"/>
                <a:ea typeface="Times"/>
                <a:cs typeface="Times"/>
                <a:sym typeface="Times"/>
              </a:rPr>
              <a:t>:</a:t>
            </a:r>
            <a:endParaRPr sz="1266"/>
          </a:p>
          <a:p>
            <a:pPr>
              <a:buClr>
                <a:srgbClr val="455A64"/>
              </a:buClr>
              <a:buSzPts val="1800"/>
            </a:pPr>
            <a:r>
              <a:rPr lang="en-US" sz="1266">
                <a:solidFill>
                  <a:srgbClr val="455A64"/>
                </a:solidFill>
                <a:latin typeface="Times"/>
                <a:ea typeface="Times"/>
                <a:cs typeface="Times"/>
                <a:sym typeface="Times"/>
              </a:rPr>
              <a:t>    </a:t>
            </a:r>
            <a:r>
              <a:rPr lang="en-US" sz="1266">
                <a:solidFill>
                  <a:srgbClr val="0E84B5"/>
                </a:solidFill>
                <a:latin typeface="Times"/>
                <a:ea typeface="Times"/>
                <a:cs typeface="Times"/>
                <a:sym typeface="Times"/>
              </a:rPr>
              <a:t>with</a:t>
            </a:r>
            <a:r>
              <a:rPr lang="en-US" sz="1266">
                <a:solidFill>
                  <a:srgbClr val="455A64"/>
                </a:solidFill>
                <a:latin typeface="Times"/>
                <a:ea typeface="Times"/>
                <a:cs typeface="Times"/>
                <a:sym typeface="Times"/>
              </a:rPr>
              <a:t> urllib.request.urlopen(url) </a:t>
            </a:r>
            <a:r>
              <a:rPr lang="en-US" sz="1266">
                <a:solidFill>
                  <a:srgbClr val="0E84B5"/>
                </a:solidFill>
                <a:latin typeface="Times"/>
                <a:ea typeface="Times"/>
                <a:cs typeface="Times"/>
                <a:sym typeface="Times"/>
              </a:rPr>
              <a:t>as</a:t>
            </a:r>
            <a:r>
              <a:rPr lang="en-US" sz="1266">
                <a:solidFill>
                  <a:srgbClr val="455A64"/>
                </a:solidFill>
                <a:latin typeface="Times"/>
                <a:ea typeface="Times"/>
                <a:cs typeface="Times"/>
                <a:sym typeface="Times"/>
              </a:rPr>
              <a:t> response</a:t>
            </a:r>
            <a:endParaRPr sz="1266">
              <a:solidFill>
                <a:srgbClr val="455A64"/>
              </a:solidFill>
              <a:latin typeface="Times"/>
              <a:ea typeface="Times"/>
              <a:cs typeface="Times"/>
              <a:sym typeface="Times"/>
            </a:endParaRPr>
          </a:p>
          <a:p>
            <a:pPr>
              <a:buClr>
                <a:srgbClr val="455A64"/>
              </a:buClr>
              <a:buSzPts val="1800"/>
            </a:pPr>
            <a:r>
              <a:rPr lang="en-US" sz="1266">
                <a:solidFill>
                  <a:srgbClr val="455A64"/>
                </a:solidFill>
                <a:latin typeface="Times"/>
                <a:ea typeface="Times"/>
                <a:cs typeface="Times"/>
                <a:sym typeface="Times"/>
              </a:rPr>
              <a:t>	html  = response.read().decode(response.headers.get_content_charset())</a:t>
            </a:r>
            <a:endParaRPr sz="1266"/>
          </a:p>
          <a:p>
            <a:pPr>
              <a:buClr>
                <a:srgbClr val="455A64"/>
              </a:buClr>
              <a:buSzPts val="1800"/>
            </a:pPr>
            <a:r>
              <a:rPr lang="en-US" sz="1266">
                <a:solidFill>
                  <a:srgbClr val="455A64"/>
                </a:solidFill>
                <a:latin typeface="Times"/>
                <a:ea typeface="Times"/>
                <a:cs typeface="Times"/>
                <a:sym typeface="Times"/>
              </a:rPr>
              <a:t>  </a:t>
            </a:r>
            <a:r>
              <a:rPr lang="en-US" sz="1266">
                <a:solidFill>
                  <a:srgbClr val="0097A7"/>
                </a:solidFill>
                <a:latin typeface="Times"/>
                <a:ea typeface="Times"/>
                <a:cs typeface="Times"/>
                <a:sym typeface="Times"/>
              </a:rPr>
              <a:t>except</a:t>
            </a:r>
            <a:r>
              <a:rPr lang="en-US" sz="1266">
                <a:solidFill>
                  <a:srgbClr val="455A64"/>
                </a:solidFill>
                <a:latin typeface="Times"/>
                <a:ea typeface="Times"/>
                <a:cs typeface="Times"/>
                <a:sym typeface="Times"/>
              </a:rPr>
              <a:t> </a:t>
            </a:r>
            <a:r>
              <a:rPr lang="en-US" sz="1266">
                <a:solidFill>
                  <a:srgbClr val="9C27B0"/>
                </a:solidFill>
                <a:latin typeface="Times"/>
                <a:ea typeface="Times"/>
                <a:cs typeface="Times"/>
                <a:sym typeface="Times"/>
              </a:rPr>
              <a:t>IOError</a:t>
            </a:r>
            <a:r>
              <a:rPr lang="en-US" sz="1266">
                <a:solidFill>
                  <a:srgbClr val="455A64"/>
                </a:solidFill>
                <a:latin typeface="Times"/>
                <a:ea typeface="Times"/>
                <a:cs typeface="Times"/>
                <a:sym typeface="Times"/>
              </a:rPr>
              <a:t>:</a:t>
            </a:r>
            <a:endParaRPr sz="1266"/>
          </a:p>
          <a:p>
            <a:pPr>
              <a:buClr>
                <a:srgbClr val="455A64"/>
              </a:buClr>
              <a:buSzPts val="1800"/>
            </a:pPr>
            <a:r>
              <a:rPr lang="en-US" sz="1266">
                <a:solidFill>
                  <a:srgbClr val="455A64"/>
                </a:solidFill>
                <a:latin typeface="Times"/>
                <a:ea typeface="Times"/>
                <a:cs typeface="Times"/>
                <a:sym typeface="Times"/>
              </a:rPr>
              <a:t>    </a:t>
            </a:r>
            <a:r>
              <a:rPr lang="en-US" sz="1266">
                <a:solidFill>
                  <a:srgbClr val="0097A7"/>
                </a:solidFill>
                <a:latin typeface="Times"/>
                <a:ea typeface="Times"/>
                <a:cs typeface="Times"/>
                <a:sym typeface="Times"/>
              </a:rPr>
              <a:t>print</a:t>
            </a:r>
            <a:r>
              <a:rPr lang="en-US" sz="1266">
                <a:solidFill>
                  <a:srgbClr val="455A64"/>
                </a:solidFill>
                <a:latin typeface="Times"/>
                <a:ea typeface="Times"/>
                <a:cs typeface="Times"/>
                <a:sym typeface="Times"/>
              </a:rPr>
              <a:t>(</a:t>
            </a:r>
            <a:r>
              <a:rPr lang="en-US" sz="1266">
                <a:solidFill>
                  <a:srgbClr val="689F38"/>
                </a:solidFill>
                <a:latin typeface="Times"/>
                <a:ea typeface="Times"/>
                <a:cs typeface="Times"/>
                <a:sym typeface="Times"/>
              </a:rPr>
              <a:t>'problem reading url:'</a:t>
            </a:r>
            <a:r>
              <a:rPr lang="en-US" sz="1266">
                <a:solidFill>
                  <a:srgbClr val="455A64"/>
                </a:solidFill>
                <a:latin typeface="Times"/>
                <a:ea typeface="Times"/>
                <a:cs typeface="Times"/>
                <a:sym typeface="Times"/>
              </a:rPr>
              <a:t>, url)</a:t>
            </a:r>
            <a:endParaRPr sz="1266"/>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ge3e3e59433_0_63"/>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201941" indent="-201941">
              <a:buSzPts val="2800"/>
              <a:buFont typeface="Helvetica Neue"/>
              <a:buChar char=""/>
            </a:pPr>
            <a:r>
              <a:rPr lang="en-US" sz="1969"/>
              <a:t> </a:t>
            </a:r>
            <a:r>
              <a:rPr lang="en-US" sz="1687"/>
              <a:t>Write code that does the following things:</a:t>
            </a:r>
            <a:endParaRPr/>
          </a:p>
          <a:p>
            <a:pPr marL="187517" indent="-80364">
              <a:buSzPts val="2400"/>
              <a:buNone/>
            </a:pPr>
            <a:endParaRPr sz="1687"/>
          </a:p>
          <a:p>
            <a:pPr marL="464327" lvl="1" indent="-187517">
              <a:buSzPts val="2400"/>
              <a:buFont typeface="Courier New"/>
              <a:buChar char="o"/>
            </a:pPr>
            <a:r>
              <a:rPr lang="en-US" sz="1687"/>
              <a:t>Takes a raw input string and request for a number</a:t>
            </a:r>
            <a:endParaRPr sz="1687"/>
          </a:p>
          <a:p>
            <a:pPr marL="464327" lvl="1" indent="-187517">
              <a:buSzPts val="2400"/>
              <a:buChar char="o"/>
            </a:pPr>
            <a:r>
              <a:rPr lang="en-US" sz="1687"/>
              <a:t>Check if input string is a number</a:t>
            </a:r>
            <a:endParaRPr sz="1687"/>
          </a:p>
          <a:p>
            <a:pPr marL="464327" lvl="1" indent="-187517">
              <a:buSzPts val="2400"/>
              <a:buChar char="o"/>
            </a:pPr>
            <a:r>
              <a:rPr lang="en-US" sz="1687"/>
              <a:t>Convert input string to int</a:t>
            </a:r>
            <a:endParaRPr sz="1687"/>
          </a:p>
          <a:p>
            <a:pPr marL="464327" lvl="1" indent="-187517">
              <a:buSzPts val="2400"/>
              <a:buChar char="o"/>
            </a:pPr>
            <a:r>
              <a:rPr lang="en-US" sz="1687"/>
              <a:t>Use python’s intrinsic math library to get the square root of the input number. </a:t>
            </a:r>
            <a:endParaRPr sz="1687"/>
          </a:p>
          <a:p>
            <a:pPr marL="0" indent="0">
              <a:buNone/>
            </a:pPr>
            <a:endParaRPr sz="1687"/>
          </a:p>
          <a:p>
            <a:pPr marL="0" indent="0">
              <a:buNone/>
            </a:pPr>
            <a:endParaRPr sz="1687"/>
          </a:p>
          <a:p>
            <a:pPr marL="0" indent="0">
              <a:buNone/>
            </a:pPr>
            <a:endParaRPr sz="1687"/>
          </a:p>
          <a:p>
            <a:pPr marL="0" indent="0">
              <a:buNone/>
            </a:pPr>
            <a:endParaRPr sz="1687"/>
          </a:p>
          <a:p>
            <a:pPr marL="464327" lvl="1" indent="-196446">
              <a:buClr>
                <a:schemeClr val="dk1"/>
              </a:buClr>
              <a:buSzPts val="2600"/>
              <a:buFont typeface="Courier New"/>
              <a:buChar char="o"/>
            </a:pPr>
            <a:r>
              <a:rPr lang="en-US">
                <a:solidFill>
                  <a:schemeClr val="dk1"/>
                </a:solidFill>
              </a:rPr>
              <a:t>Look at </a:t>
            </a:r>
            <a:r>
              <a:rPr lang="en-US" u="sng">
                <a:solidFill>
                  <a:schemeClr val="hlink"/>
                </a:solidFill>
                <a:hlinkClick r:id="rId3"/>
              </a:rPr>
              <a:t>https://docs.python.org/3/library/math.html</a:t>
            </a:r>
            <a:r>
              <a:rPr lang="en-US">
                <a:solidFill>
                  <a:schemeClr val="dk1"/>
                </a:solidFill>
              </a:rPr>
              <a:t> for information on python’s math library</a:t>
            </a:r>
            <a:endParaRPr>
              <a:solidFill>
                <a:schemeClr val="dk1"/>
              </a:solidFill>
            </a:endParaRPr>
          </a:p>
          <a:p>
            <a:pPr marL="464327" lvl="1" indent="-196446">
              <a:buClr>
                <a:schemeClr val="dk1"/>
              </a:buClr>
              <a:buSzPts val="2600"/>
              <a:buChar char="o"/>
            </a:pPr>
            <a:r>
              <a:rPr lang="en-US">
                <a:solidFill>
                  <a:schemeClr val="dk1"/>
                </a:solidFill>
              </a:rPr>
              <a:t>Look at </a:t>
            </a:r>
            <a:r>
              <a:rPr lang="en-US" u="sng">
                <a:solidFill>
                  <a:schemeClr val="hlink"/>
                </a:solidFill>
                <a:hlinkClick r:id="rId4"/>
              </a:rPr>
              <a:t>https://docs.python.org/3/library/stdtypes.html#string-methods</a:t>
            </a:r>
            <a:r>
              <a:rPr lang="en-US">
                <a:solidFill>
                  <a:schemeClr val="dk1"/>
                </a:solidFill>
              </a:rPr>
              <a:t> for string functions</a:t>
            </a:r>
            <a:endParaRPr>
              <a:solidFill>
                <a:schemeClr val="dk1"/>
              </a:solidFill>
            </a:endParaRPr>
          </a:p>
          <a:p>
            <a:pPr marL="464327" indent="0">
              <a:buNone/>
            </a:pPr>
            <a:endParaRPr sz="1687"/>
          </a:p>
          <a:p>
            <a:pPr marL="464327" indent="0">
              <a:buNone/>
            </a:pPr>
            <a:endParaRPr sz="1687"/>
          </a:p>
          <a:p>
            <a:pPr marL="464327" indent="0">
              <a:buNone/>
            </a:pPr>
            <a:endParaRPr sz="1687"/>
          </a:p>
        </p:txBody>
      </p:sp>
      <p:cxnSp>
        <p:nvCxnSpPr>
          <p:cNvPr id="714" name="Google Shape;714;ge3e3e59433_0_63"/>
          <p:cNvCxnSpPr/>
          <p:nvPr/>
        </p:nvCxnSpPr>
        <p:spPr>
          <a:xfrm>
            <a:off x="455414" y="1384101"/>
            <a:ext cx="8233102" cy="1055"/>
          </a:xfrm>
          <a:prstGeom prst="straightConnector1">
            <a:avLst/>
          </a:prstGeom>
          <a:noFill/>
          <a:ln w="12700" cap="flat" cmpd="sng">
            <a:solidFill>
              <a:srgbClr val="9A9A9A"/>
            </a:solidFill>
            <a:prstDash val="solid"/>
            <a:miter lim="400000"/>
            <a:headEnd type="none" w="sm" len="sm"/>
            <a:tailEnd type="none" w="sm" len="sm"/>
          </a:ln>
        </p:spPr>
      </p:cxnSp>
      <p:sp>
        <p:nvSpPr>
          <p:cNvPr id="717" name="Google Shape;717;ge3e3e59433_0_63"/>
          <p:cNvSpPr txBox="1">
            <a:spLocks noGrp="1"/>
          </p:cNvSpPr>
          <p:nvPr>
            <p:ph type="title"/>
          </p:nvPr>
        </p:nvSpPr>
        <p:spPr>
          <a:xfrm>
            <a:off x="401836" y="0"/>
            <a:ext cx="8340258" cy="1214367"/>
          </a:xfrm>
          <a:prstGeom prst="rect">
            <a:avLst/>
          </a:prstGeom>
          <a:noFill/>
          <a:ln>
            <a:noFill/>
          </a:ln>
        </p:spPr>
        <p:txBody>
          <a:bodyPr spcFirstLastPara="1" vert="horz" wrap="square" lIns="35719" tIns="35719" rIns="35719" bIns="35719" rtlCol="0" anchor="b" anchorCtr="0">
            <a:noAutofit/>
          </a:bodyPr>
          <a:lstStyle/>
          <a:p>
            <a:pPr>
              <a:buSzPts val="4800"/>
            </a:pPr>
            <a:r>
              <a:rPr lang="en-US" sz="3375">
                <a:solidFill>
                  <a:srgbClr val="000000"/>
                </a:solidFill>
                <a:latin typeface="Helvetica Neue Light"/>
                <a:ea typeface="Helvetica Neue Light"/>
                <a:cs typeface="Helvetica Neue Light"/>
                <a:sym typeface="Helvetica Neue Light"/>
              </a:rPr>
              <a:t>Exercise # </a:t>
            </a:r>
            <a:r>
              <a:rPr lang="en-US" sz="3375"/>
              <a:t>7</a:t>
            </a:r>
            <a:endParaRPr sz="3375">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ge49c8687ea_0_0"/>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0" indent="0">
              <a:buNone/>
            </a:pPr>
            <a:endParaRPr sz="1969" dirty="0"/>
          </a:p>
          <a:p>
            <a:pPr marL="0" indent="0">
              <a:buNone/>
            </a:pPr>
            <a:endParaRPr sz="1969" dirty="0"/>
          </a:p>
          <a:p>
            <a:pPr marL="0" indent="0">
              <a:buNone/>
            </a:pPr>
            <a:endParaRPr sz="1969" dirty="0"/>
          </a:p>
          <a:p>
            <a:pPr marL="0" indent="0">
              <a:buNone/>
            </a:pPr>
            <a:endParaRPr sz="1969" dirty="0"/>
          </a:p>
          <a:p>
            <a:pPr marL="0" indent="0">
              <a:buNone/>
            </a:pPr>
            <a:endParaRPr sz="1969" dirty="0"/>
          </a:p>
          <a:p>
            <a:pPr marL="0" indent="0">
              <a:buNone/>
            </a:pPr>
            <a:endParaRPr sz="1969" dirty="0"/>
          </a:p>
          <a:p>
            <a:pPr marL="0" indent="0">
              <a:buNone/>
            </a:pPr>
            <a:endParaRPr sz="1969" dirty="0"/>
          </a:p>
          <a:p>
            <a:pPr marL="0" indent="0">
              <a:buNone/>
            </a:pPr>
            <a:endParaRPr sz="1969" dirty="0"/>
          </a:p>
          <a:p>
            <a:pPr marL="464327" lvl="1" indent="-187517">
              <a:buClr>
                <a:schemeClr val="dk1"/>
              </a:buClr>
              <a:buSzPts val="2400"/>
              <a:buFont typeface="Courier New"/>
              <a:buChar char="o"/>
            </a:pPr>
            <a:r>
              <a:rPr lang="en-US" sz="1687" dirty="0">
                <a:solidFill>
                  <a:schemeClr val="dk1"/>
                </a:solidFill>
              </a:rPr>
              <a:t>A complex task can be broken down into simpler sub-tasks using recursion functions</a:t>
            </a:r>
            <a:endParaRPr sz="1687" dirty="0">
              <a:solidFill>
                <a:schemeClr val="dk1"/>
              </a:solidFill>
            </a:endParaRPr>
          </a:p>
          <a:p>
            <a:pPr marL="464327" indent="0">
              <a:buNone/>
            </a:pPr>
            <a:endParaRPr sz="1687" dirty="0">
              <a:solidFill>
                <a:schemeClr val="dk1"/>
              </a:solidFill>
            </a:endParaRPr>
          </a:p>
          <a:p>
            <a:pPr marL="464327" lvl="1" indent="-187517">
              <a:buClr>
                <a:schemeClr val="dk1"/>
              </a:buClr>
              <a:buSzPts val="2400"/>
              <a:buChar char="o"/>
            </a:pPr>
            <a:r>
              <a:rPr lang="en-US" sz="1687" dirty="0">
                <a:solidFill>
                  <a:schemeClr val="dk1"/>
                </a:solidFill>
              </a:rPr>
              <a:t>Recursion functions are expensive and hard to debug</a:t>
            </a:r>
            <a:endParaRPr sz="1687" dirty="0">
              <a:solidFill>
                <a:schemeClr val="dk1"/>
              </a:solidFill>
            </a:endParaRPr>
          </a:p>
          <a:p>
            <a:pPr marL="464327" indent="0">
              <a:buNone/>
            </a:pPr>
            <a:endParaRPr sz="1687" dirty="0">
              <a:solidFill>
                <a:schemeClr val="dk1"/>
              </a:solidFill>
            </a:endParaRPr>
          </a:p>
          <a:p>
            <a:pPr marL="464327" lvl="1" indent="-187517">
              <a:buClr>
                <a:schemeClr val="dk1"/>
              </a:buClr>
              <a:buSzPts val="2400"/>
              <a:buChar char="o"/>
            </a:pPr>
            <a:r>
              <a:rPr lang="en-US" sz="1687" dirty="0">
                <a:solidFill>
                  <a:schemeClr val="dk1"/>
                </a:solidFill>
              </a:rPr>
              <a:t>Example:</a:t>
            </a:r>
            <a:endParaRPr sz="1687" dirty="0">
              <a:solidFill>
                <a:schemeClr val="dk1"/>
              </a:solidFill>
            </a:endParaRPr>
          </a:p>
          <a:p>
            <a:pPr marL="776855" lvl="2" indent="-214305">
              <a:buClr>
                <a:schemeClr val="dk1"/>
              </a:buClr>
              <a:buSzPts val="2400"/>
            </a:pPr>
            <a:r>
              <a:rPr lang="en-US" sz="1687" dirty="0">
                <a:solidFill>
                  <a:schemeClr val="dk1"/>
                </a:solidFill>
              </a:rPr>
              <a:t>Fibonacci: 0, 1, 1, 2, 3, 5, 8, 13, 21, 34, ...</a:t>
            </a:r>
            <a:endParaRPr sz="1687" dirty="0">
              <a:solidFill>
                <a:schemeClr val="dk1"/>
              </a:solidFill>
            </a:endParaRPr>
          </a:p>
          <a:p>
            <a:pPr marL="0" indent="0">
              <a:buNone/>
            </a:pPr>
            <a:endParaRPr sz="1969" dirty="0"/>
          </a:p>
          <a:p>
            <a:pPr marL="0" indent="0">
              <a:buNone/>
            </a:pPr>
            <a:endParaRPr sz="1969" dirty="0"/>
          </a:p>
          <a:p>
            <a:pPr marL="0" indent="0">
              <a:buNone/>
            </a:pPr>
            <a:endParaRPr sz="1969" dirty="0"/>
          </a:p>
          <a:p>
            <a:pPr marL="0" indent="0">
              <a:buNone/>
            </a:pPr>
            <a:endParaRPr sz="1969" dirty="0"/>
          </a:p>
          <a:p>
            <a:pPr marL="0" indent="0">
              <a:buNone/>
            </a:pPr>
            <a:endParaRPr sz="1969" dirty="0"/>
          </a:p>
          <a:p>
            <a:pPr marL="0" indent="0">
              <a:buNone/>
            </a:pPr>
            <a:endParaRPr sz="1969" dirty="0"/>
          </a:p>
          <a:p>
            <a:pPr marL="0" indent="0">
              <a:buNone/>
            </a:pPr>
            <a:endParaRPr sz="1969" dirty="0"/>
          </a:p>
          <a:p>
            <a:pPr marL="464327" indent="0">
              <a:buNone/>
            </a:pPr>
            <a:endParaRPr sz="1687" dirty="0"/>
          </a:p>
        </p:txBody>
      </p:sp>
      <p:cxnSp>
        <p:nvCxnSpPr>
          <p:cNvPr id="723" name="Google Shape;723;ge49c8687ea_0_0"/>
          <p:cNvCxnSpPr/>
          <p:nvPr/>
        </p:nvCxnSpPr>
        <p:spPr>
          <a:xfrm>
            <a:off x="455414" y="1384101"/>
            <a:ext cx="8233102" cy="1055"/>
          </a:xfrm>
          <a:prstGeom prst="straightConnector1">
            <a:avLst/>
          </a:prstGeom>
          <a:noFill/>
          <a:ln w="12700" cap="flat" cmpd="sng">
            <a:solidFill>
              <a:srgbClr val="9A9A9A"/>
            </a:solidFill>
            <a:prstDash val="solid"/>
            <a:miter lim="400000"/>
            <a:headEnd type="none" w="sm" len="sm"/>
            <a:tailEnd type="none" w="sm" len="sm"/>
          </a:ln>
        </p:spPr>
      </p:cxnSp>
      <p:sp>
        <p:nvSpPr>
          <p:cNvPr id="726" name="Google Shape;726;ge49c8687ea_0_0"/>
          <p:cNvSpPr txBox="1">
            <a:spLocks noGrp="1"/>
          </p:cNvSpPr>
          <p:nvPr>
            <p:ph type="title"/>
          </p:nvPr>
        </p:nvSpPr>
        <p:spPr>
          <a:xfrm>
            <a:off x="401836" y="0"/>
            <a:ext cx="8340258" cy="1214367"/>
          </a:xfrm>
          <a:prstGeom prst="rect">
            <a:avLst/>
          </a:prstGeom>
          <a:noFill/>
          <a:ln>
            <a:noFill/>
          </a:ln>
        </p:spPr>
        <p:txBody>
          <a:bodyPr spcFirstLastPara="1" vert="horz" wrap="square" lIns="35719" tIns="35719" rIns="35719" bIns="35719" rtlCol="0" anchor="b" anchorCtr="0">
            <a:noAutofit/>
          </a:bodyPr>
          <a:lstStyle/>
          <a:p>
            <a:pPr>
              <a:buSzPts val="4800"/>
            </a:pPr>
            <a:r>
              <a:rPr lang="en-US" sz="3375"/>
              <a:t>Recursion</a:t>
            </a:r>
            <a:endParaRPr sz="3375">
              <a:solidFill>
                <a:srgbClr val="000000"/>
              </a:solidFill>
              <a:latin typeface="Helvetica Neue Light"/>
              <a:ea typeface="Helvetica Neue Light"/>
              <a:cs typeface="Helvetica Neue Light"/>
              <a:sym typeface="Helvetica Neue Light"/>
            </a:endParaRPr>
          </a:p>
        </p:txBody>
      </p:sp>
      <p:pic>
        <p:nvPicPr>
          <p:cNvPr id="727" name="Google Shape;727;ge49c8687ea_0_0"/>
          <p:cNvPicPr preferRelativeResize="0"/>
          <p:nvPr/>
        </p:nvPicPr>
        <p:blipFill>
          <a:blip r:embed="rId3">
            <a:alphaModFix/>
          </a:blip>
          <a:stretch>
            <a:fillRect/>
          </a:stretch>
        </p:blipFill>
        <p:spPr>
          <a:xfrm>
            <a:off x="2384508" y="1647527"/>
            <a:ext cx="3942176" cy="185514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ge49c8687ea_0_8"/>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0" indent="0">
              <a:buNone/>
            </a:pPr>
            <a:r>
              <a:rPr lang="en-US" sz="1687"/>
              <a:t># Function for nth Fibonacci number</a:t>
            </a:r>
            <a:endParaRPr sz="1687"/>
          </a:p>
          <a:p>
            <a:pPr marL="464327" indent="0">
              <a:buNone/>
            </a:pPr>
            <a:r>
              <a:rPr lang="en-US" sz="1687"/>
              <a:t> </a:t>
            </a:r>
            <a:endParaRPr sz="1687"/>
          </a:p>
          <a:p>
            <a:pPr marL="464327" indent="0">
              <a:buNone/>
            </a:pPr>
            <a:r>
              <a:rPr lang="en-US" sz="1687"/>
              <a:t>def Fibonacci(n):</a:t>
            </a:r>
            <a:endParaRPr sz="1687"/>
          </a:p>
          <a:p>
            <a:pPr marL="464327" indent="0">
              <a:buNone/>
            </a:pPr>
            <a:r>
              <a:rPr lang="en-US" sz="1687"/>
              <a:t>    if n&lt;= 0:</a:t>
            </a:r>
            <a:endParaRPr sz="1687"/>
          </a:p>
          <a:p>
            <a:pPr marL="464327" indent="0">
              <a:buNone/>
            </a:pPr>
            <a:r>
              <a:rPr lang="en-US" sz="1687"/>
              <a:t>        print("Incorrect input")</a:t>
            </a:r>
            <a:endParaRPr sz="1687"/>
          </a:p>
          <a:p>
            <a:pPr marL="464327" indent="0">
              <a:buNone/>
            </a:pPr>
            <a:r>
              <a:rPr lang="en-US" sz="1687"/>
              <a:t>    # First Fibonacci number is 0</a:t>
            </a:r>
            <a:endParaRPr sz="1687"/>
          </a:p>
          <a:p>
            <a:pPr marL="464327" indent="0">
              <a:buNone/>
            </a:pPr>
            <a:r>
              <a:rPr lang="en-US" sz="1687"/>
              <a:t>    elif n == 1:</a:t>
            </a:r>
            <a:endParaRPr sz="1687"/>
          </a:p>
          <a:p>
            <a:pPr marL="464327" indent="0">
              <a:buNone/>
            </a:pPr>
            <a:r>
              <a:rPr lang="en-US" sz="1687"/>
              <a:t>        return 0</a:t>
            </a:r>
            <a:endParaRPr sz="1687"/>
          </a:p>
          <a:p>
            <a:pPr marL="464327" indent="0">
              <a:buNone/>
            </a:pPr>
            <a:r>
              <a:rPr lang="en-US" sz="1687"/>
              <a:t>    # Second Fibonacci number is 1</a:t>
            </a:r>
            <a:endParaRPr sz="1687"/>
          </a:p>
          <a:p>
            <a:pPr marL="464327" indent="0">
              <a:buNone/>
            </a:pPr>
            <a:r>
              <a:rPr lang="en-US" sz="1687"/>
              <a:t>    elif n == 2:</a:t>
            </a:r>
            <a:endParaRPr sz="1687"/>
          </a:p>
          <a:p>
            <a:pPr marL="464327" indent="0">
              <a:buNone/>
            </a:pPr>
            <a:r>
              <a:rPr lang="en-US" sz="1687"/>
              <a:t>        return 1</a:t>
            </a:r>
            <a:endParaRPr sz="1687"/>
          </a:p>
          <a:p>
            <a:pPr marL="464327" indent="0">
              <a:buNone/>
            </a:pPr>
            <a:r>
              <a:rPr lang="en-US" sz="1687"/>
              <a:t>    else:</a:t>
            </a:r>
            <a:endParaRPr sz="1687"/>
          </a:p>
          <a:p>
            <a:pPr marL="464327" indent="0">
              <a:buNone/>
            </a:pPr>
            <a:r>
              <a:rPr lang="en-US" sz="1687"/>
              <a:t>        return Fibonacci(n-1)+Fibonacci(n-2)</a:t>
            </a:r>
            <a:endParaRPr sz="1687"/>
          </a:p>
          <a:p>
            <a:pPr marL="464327" indent="0">
              <a:buNone/>
            </a:pPr>
            <a:r>
              <a:rPr lang="en-US" sz="1687"/>
              <a:t> </a:t>
            </a:r>
            <a:endParaRPr sz="1687"/>
          </a:p>
          <a:p>
            <a:pPr marL="464327" indent="0">
              <a:buNone/>
            </a:pPr>
            <a:endParaRPr sz="1687"/>
          </a:p>
          <a:p>
            <a:pPr marL="464327" indent="0">
              <a:buNone/>
            </a:pPr>
            <a:r>
              <a:rPr lang="en-US" sz="1687"/>
              <a:t>print(Fibonacci(0))</a:t>
            </a:r>
            <a:endParaRPr sz="1687"/>
          </a:p>
          <a:p>
            <a:pPr marL="464327" indent="0">
              <a:buNone/>
            </a:pPr>
            <a:endParaRPr sz="1687"/>
          </a:p>
        </p:txBody>
      </p:sp>
      <p:cxnSp>
        <p:nvCxnSpPr>
          <p:cNvPr id="733" name="Google Shape;733;ge49c8687ea_0_8"/>
          <p:cNvCxnSpPr/>
          <p:nvPr/>
        </p:nvCxnSpPr>
        <p:spPr>
          <a:xfrm>
            <a:off x="455414" y="1384101"/>
            <a:ext cx="8233102" cy="1055"/>
          </a:xfrm>
          <a:prstGeom prst="straightConnector1">
            <a:avLst/>
          </a:prstGeom>
          <a:noFill/>
          <a:ln w="12700" cap="flat" cmpd="sng">
            <a:solidFill>
              <a:srgbClr val="9A9A9A"/>
            </a:solidFill>
            <a:prstDash val="solid"/>
            <a:miter lim="400000"/>
            <a:headEnd type="none" w="sm" len="sm"/>
            <a:tailEnd type="none" w="sm" len="sm"/>
          </a:ln>
        </p:spPr>
      </p:cxnSp>
      <p:sp>
        <p:nvSpPr>
          <p:cNvPr id="736" name="Google Shape;736;ge49c8687ea_0_8"/>
          <p:cNvSpPr txBox="1">
            <a:spLocks noGrp="1"/>
          </p:cNvSpPr>
          <p:nvPr>
            <p:ph type="title"/>
          </p:nvPr>
        </p:nvSpPr>
        <p:spPr>
          <a:xfrm>
            <a:off x="401836" y="0"/>
            <a:ext cx="8340258" cy="1214367"/>
          </a:xfrm>
          <a:prstGeom prst="rect">
            <a:avLst/>
          </a:prstGeom>
          <a:noFill/>
          <a:ln>
            <a:noFill/>
          </a:ln>
        </p:spPr>
        <p:txBody>
          <a:bodyPr spcFirstLastPara="1" vert="horz" wrap="square" lIns="35719" tIns="35719" rIns="35719" bIns="35719" rtlCol="0" anchor="b" anchorCtr="0">
            <a:noAutofit/>
          </a:bodyPr>
          <a:lstStyle/>
          <a:p>
            <a:pPr>
              <a:buSzPts val="4800"/>
            </a:pPr>
            <a:r>
              <a:rPr lang="en-US" sz="3375"/>
              <a:t>Recursion</a:t>
            </a:r>
            <a:endParaRPr sz="3375">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71"/>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187517" indent="-187517">
              <a:buSzPts val="2600"/>
            </a:pPr>
            <a:r>
              <a:rPr lang="en-US" b="1" dirty="0"/>
              <a:t>matplotlib: </a:t>
            </a:r>
            <a:r>
              <a:rPr lang="en-US" sz="1828" dirty="0">
                <a:solidFill>
                  <a:srgbClr val="000000"/>
                </a:solidFill>
                <a:latin typeface="Helvetica Neue"/>
                <a:ea typeface="Helvetica Neue"/>
                <a:cs typeface="Helvetica Neue"/>
                <a:sym typeface="Helvetica Neue"/>
              </a:rPr>
              <a:t>a python 2D plotting library </a:t>
            </a:r>
            <a:endParaRPr dirty="0"/>
          </a:p>
          <a:p>
            <a:pPr marL="187517" indent="-187517">
              <a:buSzPts val="2600"/>
            </a:pPr>
            <a:r>
              <a:rPr lang="en-US" b="1" dirty="0"/>
              <a:t>NumPy: </a:t>
            </a:r>
            <a:r>
              <a:rPr lang="en-US" sz="1828" dirty="0">
                <a:solidFill>
                  <a:srgbClr val="000000"/>
                </a:solidFill>
                <a:latin typeface="Helvetica Neue"/>
                <a:ea typeface="Helvetica Neue"/>
                <a:cs typeface="Helvetica Neue"/>
                <a:sym typeface="Helvetica Neue"/>
              </a:rPr>
              <a:t>computing with n-dimensional arrays</a:t>
            </a:r>
            <a:endParaRPr dirty="0"/>
          </a:p>
          <a:p>
            <a:pPr marL="187517" indent="-187517">
              <a:buSzPts val="2600"/>
            </a:pPr>
            <a:r>
              <a:rPr lang="en-US" b="1" dirty="0"/>
              <a:t>SciPy: </a:t>
            </a:r>
            <a:r>
              <a:rPr lang="en-US" sz="1828" dirty="0">
                <a:solidFill>
                  <a:srgbClr val="000000"/>
                </a:solidFill>
                <a:latin typeface="Helvetica Neue"/>
                <a:ea typeface="Helvetica Neue"/>
                <a:cs typeface="Helvetica Neue"/>
                <a:sym typeface="Helvetica Neue"/>
              </a:rPr>
              <a:t>numerical integration and optimization</a:t>
            </a:r>
            <a:endParaRPr dirty="0"/>
          </a:p>
          <a:p>
            <a:pPr marL="187517" indent="-187517">
              <a:buSzPts val="2600"/>
            </a:pPr>
            <a:r>
              <a:rPr lang="en-US" b="1" dirty="0" err="1"/>
              <a:t>Sympy</a:t>
            </a:r>
            <a:r>
              <a:rPr lang="en-US" b="1" dirty="0"/>
              <a:t>: </a:t>
            </a:r>
            <a:r>
              <a:rPr lang="en-US" sz="1828" dirty="0">
                <a:solidFill>
                  <a:srgbClr val="000000"/>
                </a:solidFill>
                <a:latin typeface="Helvetica Neue"/>
                <a:ea typeface="Helvetica Neue"/>
                <a:cs typeface="Helvetica Neue"/>
                <a:sym typeface="Helvetica Neue"/>
              </a:rPr>
              <a:t>symbolic mathematics</a:t>
            </a:r>
            <a:endParaRPr dirty="0"/>
          </a:p>
          <a:p>
            <a:pPr marL="187517" indent="-187517">
              <a:buSzPts val="2600"/>
            </a:pPr>
            <a:r>
              <a:rPr lang="en-US" b="1" dirty="0"/>
              <a:t>scikit-learn: </a:t>
            </a:r>
            <a:r>
              <a:rPr lang="en-US" sz="1828" dirty="0">
                <a:solidFill>
                  <a:srgbClr val="000000"/>
                </a:solidFill>
                <a:latin typeface="Helvetica Neue"/>
                <a:ea typeface="Helvetica Neue"/>
                <a:cs typeface="Helvetica Neue"/>
                <a:sym typeface="Helvetica Neue"/>
              </a:rPr>
              <a:t>data mining and machine learning</a:t>
            </a:r>
            <a:endParaRPr dirty="0"/>
          </a:p>
          <a:p>
            <a:pPr marL="187517" indent="-187517">
              <a:buSzPts val="2600"/>
            </a:pPr>
            <a:r>
              <a:rPr lang="en-US" b="1" dirty="0" err="1"/>
              <a:t>pygame</a:t>
            </a:r>
            <a:r>
              <a:rPr lang="en-US" b="1" dirty="0"/>
              <a:t>, </a:t>
            </a:r>
            <a:r>
              <a:rPr lang="en-US" b="1" dirty="0" err="1"/>
              <a:t>pyget</a:t>
            </a:r>
            <a:r>
              <a:rPr lang="en-US" b="1" dirty="0"/>
              <a:t>: </a:t>
            </a:r>
            <a:r>
              <a:rPr lang="en-US" sz="1828" dirty="0">
                <a:solidFill>
                  <a:srgbClr val="000000"/>
                </a:solidFill>
                <a:latin typeface="Helvetica Neue"/>
                <a:ea typeface="Helvetica Neue"/>
                <a:cs typeface="Helvetica Neue"/>
                <a:sym typeface="Helvetica Neue"/>
              </a:rPr>
              <a:t>games</a:t>
            </a:r>
            <a:endParaRPr dirty="0"/>
          </a:p>
          <a:p>
            <a:pPr marL="187517" indent="-187517">
              <a:buSzPts val="2600"/>
            </a:pPr>
            <a:r>
              <a:rPr lang="en-US" sz="1828" dirty="0">
                <a:solidFill>
                  <a:srgbClr val="000000"/>
                </a:solidFill>
                <a:latin typeface="Helvetica Neue"/>
                <a:ea typeface="Helvetica Neue"/>
                <a:cs typeface="Helvetica Neue"/>
                <a:sym typeface="Helvetica Neue"/>
              </a:rPr>
              <a:t>and many many more…</a:t>
            </a:r>
            <a:endParaRPr dirty="0"/>
          </a:p>
        </p:txBody>
      </p:sp>
      <p:cxnSp>
        <p:nvCxnSpPr>
          <p:cNvPr id="742" name="Google Shape;742;p71"/>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745" name="Google Shape;745;p71"/>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200"/>
            </a:pPr>
            <a:r>
              <a:rPr lang="en-US" sz="2953">
                <a:solidFill>
                  <a:srgbClr val="000000"/>
                </a:solidFill>
                <a:latin typeface="Helvetica Neue Light"/>
                <a:ea typeface="Helvetica Neue Light"/>
                <a:cs typeface="Helvetica Neue Light"/>
                <a:sym typeface="Helvetica Neue Light"/>
              </a:rPr>
              <a:t>Some Very Useful Python Modules</a:t>
            </a:r>
            <a:endParaRPr/>
          </a:p>
        </p:txBody>
      </p:sp>
      <p:pic>
        <p:nvPicPr>
          <p:cNvPr id="746" name="Google Shape;746;p71" descr="Image"/>
          <p:cNvPicPr preferRelativeResize="0"/>
          <p:nvPr/>
        </p:nvPicPr>
        <p:blipFill rotWithShape="1">
          <a:blip r:embed="rId3">
            <a:alphaModFix/>
          </a:blip>
          <a:srcRect/>
          <a:stretch/>
        </p:blipFill>
        <p:spPr>
          <a:xfrm>
            <a:off x="579364" y="4522498"/>
            <a:ext cx="5479241" cy="1108610"/>
          </a:xfrm>
          <a:prstGeom prst="rect">
            <a:avLst/>
          </a:prstGeom>
          <a:noFill/>
          <a:ln>
            <a:noFill/>
          </a:ln>
        </p:spPr>
      </p:pic>
      <p:pic>
        <p:nvPicPr>
          <p:cNvPr id="747" name="Google Shape;747;p71" descr="Image"/>
          <p:cNvPicPr preferRelativeResize="0"/>
          <p:nvPr/>
        </p:nvPicPr>
        <p:blipFill rotWithShape="1">
          <a:blip r:embed="rId4">
            <a:alphaModFix/>
          </a:blip>
          <a:srcRect/>
          <a:stretch/>
        </p:blipFill>
        <p:spPr>
          <a:xfrm>
            <a:off x="3142737" y="5651863"/>
            <a:ext cx="1971480" cy="1006939"/>
          </a:xfrm>
          <a:prstGeom prst="rect">
            <a:avLst/>
          </a:prstGeom>
          <a:noFill/>
          <a:ln>
            <a:noFill/>
          </a:ln>
        </p:spPr>
      </p:pic>
      <p:pic>
        <p:nvPicPr>
          <p:cNvPr id="748" name="Google Shape;748;p71" descr="Image"/>
          <p:cNvPicPr preferRelativeResize="0"/>
          <p:nvPr/>
        </p:nvPicPr>
        <p:blipFill rotWithShape="1">
          <a:blip r:embed="rId5">
            <a:alphaModFix/>
          </a:blip>
          <a:srcRect/>
          <a:stretch/>
        </p:blipFill>
        <p:spPr>
          <a:xfrm>
            <a:off x="5476232" y="5713839"/>
            <a:ext cx="2170541" cy="1108610"/>
          </a:xfrm>
          <a:prstGeom prst="rect">
            <a:avLst/>
          </a:prstGeom>
          <a:noFill/>
          <a:ln>
            <a:noFill/>
          </a:ln>
        </p:spPr>
      </p:pic>
      <p:pic>
        <p:nvPicPr>
          <p:cNvPr id="749" name="Google Shape;749;p71" descr="Image"/>
          <p:cNvPicPr preferRelativeResize="0"/>
          <p:nvPr/>
        </p:nvPicPr>
        <p:blipFill rotWithShape="1">
          <a:blip r:embed="rId6">
            <a:alphaModFix/>
          </a:blip>
          <a:srcRect l="23724" t="10775" r="21404" b="10765"/>
          <a:stretch/>
        </p:blipFill>
        <p:spPr>
          <a:xfrm>
            <a:off x="7646773" y="5690355"/>
            <a:ext cx="929094" cy="92995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2"/>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187517" indent="-187517">
              <a:buSzPts val="2600"/>
            </a:pPr>
            <a:r>
              <a:rPr lang="en-US" sz="2400" dirty="0"/>
              <a:t>Pig Latin is a language game, where you move the first letter of the word to the end and add "ay." So "Python" becomes "</a:t>
            </a:r>
            <a:r>
              <a:rPr lang="en-US" sz="2400" dirty="0" err="1"/>
              <a:t>ythonpay</a:t>
            </a:r>
            <a:r>
              <a:rPr lang="en-US" sz="2400" dirty="0"/>
              <a:t>." </a:t>
            </a:r>
            <a:endParaRPr sz="2400" dirty="0"/>
          </a:p>
          <a:p>
            <a:pPr marL="187517" indent="-71435">
              <a:buSzPts val="2600"/>
              <a:buNone/>
            </a:pPr>
            <a:endParaRPr sz="2400" dirty="0"/>
          </a:p>
          <a:p>
            <a:pPr marL="187517" indent="-187517">
              <a:buSzPts val="2600"/>
            </a:pPr>
            <a:r>
              <a:rPr lang="en-US" sz="2400" dirty="0"/>
              <a:t>Write a program in </a:t>
            </a:r>
            <a:r>
              <a:rPr lang="en-US" sz="2400" b="1" dirty="0"/>
              <a:t>Assignment 1 </a:t>
            </a:r>
            <a:r>
              <a:rPr lang="en-US" sz="2400" dirty="0"/>
              <a:t>section in </a:t>
            </a:r>
            <a:r>
              <a:rPr lang="en-US" sz="2400" dirty="0" err="1"/>
              <a:t>jupyter</a:t>
            </a:r>
            <a:r>
              <a:rPr lang="en-US" sz="2400" dirty="0"/>
              <a:t> notebook, which when run will prompt the user with the phrase “Enter a word:”, and then output the word entered by the user translated into Pig Latin in lowercase unless the user’s entry is empty, non-alphabetical, or has multiple word in which case the output should be “Error: incorrect input”.</a:t>
            </a:r>
            <a:endParaRPr sz="2400" dirty="0"/>
          </a:p>
          <a:p>
            <a:pPr marL="187517" indent="-71435">
              <a:buSzPts val="2600"/>
              <a:buNone/>
            </a:pPr>
            <a:endParaRPr sz="2400" dirty="0"/>
          </a:p>
          <a:p>
            <a:pPr marL="187517" indent="-187517">
              <a:buSzPts val="2600"/>
            </a:pPr>
            <a:r>
              <a:rPr lang="en-US" sz="2400" dirty="0"/>
              <a:t>Hint: break into your code into separate functions for getting user input, validating the input, translating it into Pig Latin etc.</a:t>
            </a:r>
            <a:endParaRPr sz="2400" dirty="0"/>
          </a:p>
        </p:txBody>
      </p:sp>
      <p:cxnSp>
        <p:nvCxnSpPr>
          <p:cNvPr id="755" name="Google Shape;755;p72"/>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758" name="Google Shape;758;p72"/>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200"/>
            </a:pPr>
            <a:r>
              <a:rPr lang="en-US" sz="2953">
                <a:solidFill>
                  <a:srgbClr val="000000"/>
                </a:solidFill>
                <a:latin typeface="Helvetica Neue Light"/>
                <a:ea typeface="Helvetica Neue Light"/>
                <a:cs typeface="Helvetica Neue Light"/>
                <a:sym typeface="Helvetica Neue Light"/>
              </a:rPr>
              <a:t>Assignment #1:</a:t>
            </a:r>
            <a:br>
              <a:rPr lang="en-US" sz="2953">
                <a:solidFill>
                  <a:srgbClr val="000000"/>
                </a:solidFill>
                <a:latin typeface="Helvetica Neue Light"/>
                <a:ea typeface="Helvetica Neue Light"/>
                <a:cs typeface="Helvetica Neue Light"/>
                <a:sym typeface="Helvetica Neue Light"/>
              </a:rPr>
            </a:br>
            <a:r>
              <a:rPr lang="en-US" sz="2953">
                <a:solidFill>
                  <a:srgbClr val="000000"/>
                </a:solidFill>
                <a:latin typeface="Helvetica Neue Light"/>
                <a:ea typeface="Helvetica Neue Light"/>
                <a:cs typeface="Helvetica Neue Light"/>
                <a:sym typeface="Helvetica Neue Light"/>
              </a:rPr>
              <a:t>English Word to Pig Latin Translator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73"/>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187517" indent="-187517">
              <a:buSzPts val="2600"/>
            </a:pPr>
            <a:r>
              <a:rPr lang="en-US" sz="2000" i="1" dirty="0"/>
              <a:t>Mean</a:t>
            </a:r>
            <a:r>
              <a:rPr lang="en-US" sz="2000" dirty="0"/>
              <a:t>, </a:t>
            </a:r>
            <a:r>
              <a:rPr lang="en-US" sz="2000" i="1" dirty="0"/>
              <a:t>mode</a:t>
            </a:r>
            <a:r>
              <a:rPr lang="en-US" sz="2000" dirty="0"/>
              <a:t>, and </a:t>
            </a:r>
            <a:r>
              <a:rPr lang="en-US" sz="2000" i="1" dirty="0"/>
              <a:t>median</a:t>
            </a:r>
            <a:r>
              <a:rPr lang="en-US" sz="2000" dirty="0"/>
              <a:t> are three common statistics of a set of numbers. </a:t>
            </a:r>
            <a:endParaRPr sz="2000" dirty="0"/>
          </a:p>
          <a:p>
            <a:pPr marL="187517" indent="-71435">
              <a:buSzPts val="2600"/>
              <a:buNone/>
            </a:pPr>
            <a:endParaRPr sz="2000" dirty="0"/>
          </a:p>
          <a:p>
            <a:pPr marL="187517" indent="-187517">
              <a:buSzPts val="2600"/>
            </a:pPr>
            <a:r>
              <a:rPr lang="en-US" sz="2000" dirty="0"/>
              <a:t>Write a program in </a:t>
            </a:r>
            <a:r>
              <a:rPr lang="en-US" sz="2000" b="1" dirty="0"/>
              <a:t>Assignment 2 </a:t>
            </a:r>
            <a:r>
              <a:rPr lang="en-US" sz="2000" dirty="0"/>
              <a:t>section in </a:t>
            </a:r>
            <a:r>
              <a:rPr lang="en-US" sz="2000" dirty="0" err="1"/>
              <a:t>jupyter</a:t>
            </a:r>
            <a:r>
              <a:rPr lang="en-US" sz="2000" dirty="0"/>
              <a:t> notebook, which when run will prompt the user with the phrase “Enter a comma separated list of numbers:”, and then output on three separate lines the mean, mode, and median of the entered numbers as “Mean = …”, “Mode = …” and “Median = …”. The user may enter numbers as integers or real.</a:t>
            </a:r>
            <a:endParaRPr sz="2000" dirty="0"/>
          </a:p>
          <a:p>
            <a:pPr marL="187517" indent="-71435">
              <a:buSzPts val="2600"/>
              <a:buNone/>
            </a:pPr>
            <a:endParaRPr sz="2000" dirty="0"/>
          </a:p>
          <a:p>
            <a:pPr marL="187517" indent="-187517">
              <a:buSzPts val="2600"/>
            </a:pPr>
            <a:r>
              <a:rPr lang="en-US" sz="2000" dirty="0"/>
              <a:t>Hint: Break into your code into separate functions for getting user input, computing mean, computing mode, computing median etc. Consider using the function </a:t>
            </a:r>
            <a:r>
              <a:rPr lang="en-US" sz="2000" i="1" dirty="0"/>
              <a:t>input()</a:t>
            </a:r>
            <a:r>
              <a:rPr lang="en-US" sz="2000" dirty="0"/>
              <a:t> instead of </a:t>
            </a:r>
            <a:r>
              <a:rPr lang="en-US" sz="2000" i="1" dirty="0" err="1"/>
              <a:t>raw_input</a:t>
            </a:r>
            <a:r>
              <a:rPr lang="en-US" sz="2000" i="1" dirty="0"/>
              <a:t>()</a:t>
            </a:r>
            <a:r>
              <a:rPr lang="en-US" sz="2000" dirty="0"/>
              <a:t>- look up on the web as to how it works.</a:t>
            </a:r>
            <a:endParaRPr sz="2000" dirty="0"/>
          </a:p>
        </p:txBody>
      </p:sp>
      <p:cxnSp>
        <p:nvCxnSpPr>
          <p:cNvPr id="764" name="Google Shape;764;p73"/>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767" name="Google Shape;767;p73"/>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200"/>
            </a:pPr>
            <a:r>
              <a:rPr lang="en-US" sz="2953">
                <a:solidFill>
                  <a:srgbClr val="000000"/>
                </a:solidFill>
                <a:latin typeface="Helvetica Neue Light"/>
                <a:ea typeface="Helvetica Neue Light"/>
                <a:cs typeface="Helvetica Neue Light"/>
                <a:sym typeface="Helvetica Neue Light"/>
              </a:rPr>
              <a:t>Assignment #2:</a:t>
            </a:r>
            <a:br>
              <a:rPr lang="en-US" sz="2953">
                <a:solidFill>
                  <a:srgbClr val="000000"/>
                </a:solidFill>
                <a:latin typeface="Helvetica Neue Light"/>
                <a:ea typeface="Helvetica Neue Light"/>
                <a:cs typeface="Helvetica Neue Light"/>
                <a:sym typeface="Helvetica Neue Light"/>
              </a:rPr>
            </a:br>
            <a:r>
              <a:rPr lang="en-US" sz="2953">
                <a:solidFill>
                  <a:srgbClr val="000000"/>
                </a:solidFill>
                <a:latin typeface="Helvetica Neue Light"/>
                <a:ea typeface="Helvetica Neue Light"/>
                <a:cs typeface="Helvetica Neue Light"/>
                <a:sym typeface="Helvetica Neue Light"/>
              </a:rPr>
              <a:t>Compute Statistics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ge3e3e59433_0_73"/>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187517" indent="-187517">
              <a:buSzPts val="2600"/>
            </a:pPr>
            <a:r>
              <a:rPr lang="en-US" sz="2000" dirty="0"/>
              <a:t>Tic-tac-toe is a two player game played over a 3 by 3 grid where players taking turns making the spaces on the grid and the first play to place 3 of their marks in a diagonal, horizontal, or vertical row is the winner. </a:t>
            </a:r>
            <a:endParaRPr sz="2000" dirty="0"/>
          </a:p>
          <a:p>
            <a:pPr marL="464327" lvl="1" indent="-71435">
              <a:buSzPts val="2600"/>
              <a:buNone/>
            </a:pPr>
            <a:endParaRPr sz="1800" dirty="0"/>
          </a:p>
          <a:p>
            <a:pPr marL="187517" indent="-187517">
              <a:buSzPts val="2600"/>
            </a:pPr>
            <a:r>
              <a:rPr lang="en-US" sz="2000" dirty="0"/>
              <a:t>Write a program in </a:t>
            </a:r>
            <a:r>
              <a:rPr lang="en-US" sz="2000" b="1" dirty="0"/>
              <a:t>Assignment 3 </a:t>
            </a:r>
            <a:r>
              <a:rPr lang="en-US" sz="2000" dirty="0"/>
              <a:t>section in </a:t>
            </a:r>
            <a:r>
              <a:rPr lang="en-US" sz="2000" dirty="0" err="1"/>
              <a:t>jupyter</a:t>
            </a:r>
            <a:r>
              <a:rPr lang="en-US" sz="2000" dirty="0"/>
              <a:t> notebook, which will start a game of tic-tac-toe and print out the initial 3 by 3 board. It will then prompt a player to provide the location of their mark. By default, the first player will always put “X”. After every valid player input, the board is updated and printed. Make sure to check that a player’s move is valid otherwise the player has to make another input. This continues until either the game reaches a stalemate or one player is the winner. </a:t>
            </a:r>
            <a:endParaRPr sz="2000" dirty="0"/>
          </a:p>
          <a:p>
            <a:pPr marL="187517" indent="-71435">
              <a:buSzPts val="2600"/>
              <a:buNone/>
            </a:pPr>
            <a:endParaRPr sz="2000" dirty="0"/>
          </a:p>
          <a:p>
            <a:pPr marL="187517" indent="-187517">
              <a:buSzPts val="2600"/>
            </a:pPr>
            <a:r>
              <a:rPr lang="en-US" sz="2000" dirty="0"/>
              <a:t>Hint: Which data type would you use to store the board? </a:t>
            </a:r>
            <a:endParaRPr sz="2000" dirty="0"/>
          </a:p>
        </p:txBody>
      </p:sp>
      <p:cxnSp>
        <p:nvCxnSpPr>
          <p:cNvPr id="773" name="Google Shape;773;ge3e3e59433_0_73"/>
          <p:cNvCxnSpPr/>
          <p:nvPr/>
        </p:nvCxnSpPr>
        <p:spPr>
          <a:xfrm>
            <a:off x="455414" y="1384101"/>
            <a:ext cx="8233102" cy="1055"/>
          </a:xfrm>
          <a:prstGeom prst="straightConnector1">
            <a:avLst/>
          </a:prstGeom>
          <a:noFill/>
          <a:ln w="12700" cap="flat" cmpd="sng">
            <a:solidFill>
              <a:srgbClr val="9A9A9A"/>
            </a:solidFill>
            <a:prstDash val="solid"/>
            <a:miter lim="400000"/>
            <a:headEnd type="none" w="sm" len="sm"/>
            <a:tailEnd type="none" w="sm" len="sm"/>
          </a:ln>
        </p:spPr>
      </p:cxnSp>
      <p:sp>
        <p:nvSpPr>
          <p:cNvPr id="776" name="Google Shape;776;ge3e3e59433_0_73"/>
          <p:cNvSpPr txBox="1">
            <a:spLocks noGrp="1"/>
          </p:cNvSpPr>
          <p:nvPr>
            <p:ph type="title"/>
          </p:nvPr>
        </p:nvSpPr>
        <p:spPr>
          <a:xfrm>
            <a:off x="455414" y="335936"/>
            <a:ext cx="8340258" cy="1214367"/>
          </a:xfrm>
          <a:prstGeom prst="rect">
            <a:avLst/>
          </a:prstGeom>
          <a:noFill/>
          <a:ln>
            <a:noFill/>
          </a:ln>
        </p:spPr>
        <p:txBody>
          <a:bodyPr spcFirstLastPara="1" vert="horz" wrap="square" lIns="35719" tIns="35719" rIns="35719" bIns="35719" rtlCol="0" anchor="b" anchorCtr="0">
            <a:noAutofit/>
          </a:bodyPr>
          <a:lstStyle/>
          <a:p>
            <a:pPr>
              <a:buSzPts val="4200"/>
            </a:pPr>
            <a:r>
              <a:rPr lang="en-US" dirty="0"/>
              <a:t>Assignment #3:</a:t>
            </a:r>
            <a:br>
              <a:rPr lang="en-US" dirty="0"/>
            </a:br>
            <a:r>
              <a:rPr lang="en-US" dirty="0"/>
              <a:t>Tic-Tac-Toe</a:t>
            </a:r>
            <a:endParaRPr dirty="0"/>
          </a:p>
        </p:txBody>
      </p:sp>
      <p:pic>
        <p:nvPicPr>
          <p:cNvPr id="777" name="Google Shape;777;ge3e3e59433_0_73"/>
          <p:cNvPicPr preferRelativeResize="0"/>
          <p:nvPr/>
        </p:nvPicPr>
        <p:blipFill>
          <a:blip r:embed="rId3">
            <a:alphaModFix/>
          </a:blip>
          <a:stretch>
            <a:fillRect/>
          </a:stretch>
        </p:blipFill>
        <p:spPr>
          <a:xfrm>
            <a:off x="7223836" y="155988"/>
            <a:ext cx="1339453" cy="11921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9"/>
          <p:cNvSpPr txBox="1">
            <a:spLocks noGrp="1"/>
          </p:cNvSpPr>
          <p:nvPr>
            <p:ph type="body" idx="1"/>
          </p:nvPr>
        </p:nvSpPr>
        <p:spPr>
          <a:xfrm>
            <a:off x="401836" y="1544836"/>
            <a:ext cx="8340258" cy="5223867"/>
          </a:xfrm>
          <a:prstGeom prst="rect">
            <a:avLst/>
          </a:prstGeom>
          <a:noFill/>
          <a:ln>
            <a:noFill/>
          </a:ln>
        </p:spPr>
        <p:txBody>
          <a:bodyPr spcFirstLastPara="1" vert="horz" wrap="square" lIns="35719" tIns="35719" rIns="35719" bIns="35719" rtlCol="0" anchor="t" anchorCtr="0">
            <a:noAutofit/>
          </a:bodyPr>
          <a:lstStyle/>
          <a:p>
            <a:pPr marL="187517" indent="-187517">
              <a:buSzPts val="2600"/>
            </a:pPr>
            <a:r>
              <a:rPr lang="en-US" sz="1828">
                <a:solidFill>
                  <a:srgbClr val="000000"/>
                </a:solidFill>
                <a:latin typeface="Helvetica Neue"/>
                <a:ea typeface="Helvetica Neue"/>
                <a:cs typeface="Helvetica Neue"/>
                <a:sym typeface="Helvetica Neue"/>
              </a:rPr>
              <a:t>Charles Babbage originated the concept of and designed a mechanical programmable computer in 1837 called the “Analytical Engine”, but couldn’t finish it as the British Government ceased funding.</a:t>
            </a:r>
            <a:endParaRPr/>
          </a:p>
          <a:p>
            <a:pPr marL="187517" indent="-187517">
              <a:buSzPts val="2600"/>
            </a:pPr>
            <a:r>
              <a:rPr lang="en-US" sz="1828">
                <a:solidFill>
                  <a:srgbClr val="000000"/>
                </a:solidFill>
                <a:latin typeface="Helvetica Neue"/>
                <a:ea typeface="Helvetica Neue"/>
                <a:cs typeface="Helvetica Neue"/>
                <a:sym typeface="Helvetica Neue"/>
              </a:rPr>
              <a:t>The first programmable computers were not actually built until ~ 1940 using electromechanical relays (by German engineer Konrad Zuse)</a:t>
            </a:r>
            <a:endParaRPr/>
          </a:p>
          <a:p>
            <a:pPr marL="187517" indent="-187517">
              <a:buSzPts val="2600"/>
            </a:pPr>
            <a:r>
              <a:rPr lang="en-US" sz="1828">
                <a:solidFill>
                  <a:srgbClr val="000000"/>
                </a:solidFill>
                <a:latin typeface="Helvetica Neue"/>
                <a:ea typeface="Helvetica Neue"/>
                <a:cs typeface="Helvetica Neue"/>
                <a:sym typeface="Helvetica Neue"/>
              </a:rPr>
              <a:t>World's first electronic digital programmable computer (using vacuum tubes) was built by Eckert and Mauchly at U. Penn, but invention attributed to Atanasoff of Iowa State</a:t>
            </a:r>
            <a:endParaRPr/>
          </a:p>
        </p:txBody>
      </p:sp>
      <p:cxnSp>
        <p:nvCxnSpPr>
          <p:cNvPr id="68" name="Google Shape;68;p9"/>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71" name="Google Shape;71;p9"/>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200"/>
            </a:pPr>
            <a:r>
              <a:rPr lang="en-US" sz="2953">
                <a:solidFill>
                  <a:srgbClr val="000000"/>
                </a:solidFill>
                <a:latin typeface="Helvetica Neue Light"/>
                <a:ea typeface="Helvetica Neue Light"/>
                <a:cs typeface="Helvetica Neue Light"/>
                <a:sym typeface="Helvetica Neue Light"/>
              </a:rPr>
              <a:t>A Bit of History:</a:t>
            </a:r>
            <a:br>
              <a:rPr lang="en-US" sz="2953">
                <a:solidFill>
                  <a:srgbClr val="000000"/>
                </a:solidFill>
                <a:latin typeface="Helvetica Neue Light"/>
                <a:ea typeface="Helvetica Neue Light"/>
                <a:cs typeface="Helvetica Neue Light"/>
                <a:sym typeface="Helvetica Neue Light"/>
              </a:rPr>
            </a:br>
            <a:r>
              <a:rPr lang="en-US" sz="2953">
                <a:solidFill>
                  <a:srgbClr val="000000"/>
                </a:solidFill>
                <a:latin typeface="Helvetica Neue Light"/>
                <a:ea typeface="Helvetica Neue Light"/>
                <a:cs typeface="Helvetica Neue Light"/>
                <a:sym typeface="Helvetica Neue Light"/>
              </a:rPr>
              <a:t>Who invented the programmable computer?</a:t>
            </a:r>
            <a:endParaRPr/>
          </a:p>
        </p:txBody>
      </p:sp>
      <p:pic>
        <p:nvPicPr>
          <p:cNvPr id="72" name="Google Shape;72;p9" descr="Image"/>
          <p:cNvPicPr preferRelativeResize="0"/>
          <p:nvPr/>
        </p:nvPicPr>
        <p:blipFill rotWithShape="1">
          <a:blip r:embed="rId3">
            <a:alphaModFix/>
          </a:blip>
          <a:srcRect/>
          <a:stretch/>
        </p:blipFill>
        <p:spPr>
          <a:xfrm>
            <a:off x="696516" y="4043174"/>
            <a:ext cx="1864174" cy="1787912"/>
          </a:xfrm>
          <a:prstGeom prst="rect">
            <a:avLst/>
          </a:prstGeom>
          <a:noFill/>
          <a:ln>
            <a:noFill/>
          </a:ln>
        </p:spPr>
      </p:pic>
      <p:sp>
        <p:nvSpPr>
          <p:cNvPr id="73" name="Google Shape;73;p9"/>
          <p:cNvSpPr txBox="1"/>
          <p:nvPr/>
        </p:nvSpPr>
        <p:spPr>
          <a:xfrm>
            <a:off x="319237" y="5861565"/>
            <a:ext cx="2547019" cy="331950"/>
          </a:xfrm>
          <a:prstGeom prst="rect">
            <a:avLst/>
          </a:prstGeom>
          <a:noFill/>
          <a:ln>
            <a:noFill/>
          </a:ln>
        </p:spPr>
        <p:txBody>
          <a:bodyPr spcFirstLastPara="1" wrap="square" lIns="35719" tIns="35719" rIns="35719" bIns="35719" anchor="ctr" anchorCtr="0">
            <a:spAutoFit/>
          </a:bodyPr>
          <a:lstStyle/>
          <a:p>
            <a:pPr algn="ctr">
              <a:buClr>
                <a:srgbClr val="000000"/>
              </a:buClr>
              <a:buSzPts val="1200"/>
            </a:pPr>
            <a:r>
              <a:rPr lang="en-US" sz="844" i="1">
                <a:solidFill>
                  <a:srgbClr val="000000"/>
                </a:solidFill>
                <a:latin typeface="Helvetica Neue"/>
                <a:ea typeface="Helvetica Neue"/>
                <a:cs typeface="Helvetica Neue"/>
                <a:sym typeface="Helvetica Neue"/>
              </a:rPr>
              <a:t>Reconstruction of Babbage's Analytical Engine, the first general-purpose programmable computer.</a:t>
            </a:r>
            <a:endParaRPr sz="1266"/>
          </a:p>
        </p:txBody>
      </p:sp>
      <p:pic>
        <p:nvPicPr>
          <p:cNvPr id="74" name="Google Shape;74;p9" descr="Image"/>
          <p:cNvPicPr preferRelativeResize="0"/>
          <p:nvPr/>
        </p:nvPicPr>
        <p:blipFill rotWithShape="1">
          <a:blip r:embed="rId4">
            <a:alphaModFix/>
          </a:blip>
          <a:srcRect/>
          <a:stretch/>
        </p:blipFill>
        <p:spPr>
          <a:xfrm>
            <a:off x="3341979" y="4043174"/>
            <a:ext cx="2377543" cy="1787912"/>
          </a:xfrm>
          <a:prstGeom prst="rect">
            <a:avLst/>
          </a:prstGeom>
          <a:noFill/>
          <a:ln>
            <a:noFill/>
          </a:ln>
        </p:spPr>
      </p:pic>
      <p:sp>
        <p:nvSpPr>
          <p:cNvPr id="75" name="Google Shape;75;p9"/>
          <p:cNvSpPr txBox="1"/>
          <p:nvPr/>
        </p:nvSpPr>
        <p:spPr>
          <a:xfrm>
            <a:off x="2866254" y="5866029"/>
            <a:ext cx="3423322" cy="331950"/>
          </a:xfrm>
          <a:prstGeom prst="rect">
            <a:avLst/>
          </a:prstGeom>
          <a:noFill/>
          <a:ln>
            <a:noFill/>
          </a:ln>
        </p:spPr>
        <p:txBody>
          <a:bodyPr spcFirstLastPara="1" wrap="square" lIns="35719" tIns="35719" rIns="35719" bIns="35719" anchor="ctr" anchorCtr="0">
            <a:spAutoFit/>
          </a:bodyPr>
          <a:lstStyle/>
          <a:p>
            <a:pPr algn="ctr">
              <a:buClr>
                <a:srgbClr val="000000"/>
              </a:buClr>
              <a:buSzPts val="1200"/>
            </a:pPr>
            <a:r>
              <a:rPr lang="en-US" sz="844" i="1">
                <a:solidFill>
                  <a:srgbClr val="000000"/>
                </a:solidFill>
                <a:latin typeface="Helvetica Neue"/>
                <a:ea typeface="Helvetica Neue"/>
                <a:cs typeface="Helvetica Neue"/>
                <a:sym typeface="Helvetica Neue"/>
              </a:rPr>
              <a:t>Replica of Zuse's Z3, the first fully automatic, digital (electromechanical) general-purpose programmable computer.</a:t>
            </a:r>
            <a:endParaRPr sz="1266"/>
          </a:p>
        </p:txBody>
      </p:sp>
      <p:pic>
        <p:nvPicPr>
          <p:cNvPr id="76" name="Google Shape;76;p9" descr="Image"/>
          <p:cNvPicPr preferRelativeResize="0"/>
          <p:nvPr/>
        </p:nvPicPr>
        <p:blipFill rotWithShape="1">
          <a:blip r:embed="rId5">
            <a:alphaModFix/>
          </a:blip>
          <a:srcRect/>
          <a:stretch/>
        </p:blipFill>
        <p:spPr>
          <a:xfrm>
            <a:off x="6384727" y="4043174"/>
            <a:ext cx="2369521" cy="1787912"/>
          </a:xfrm>
          <a:prstGeom prst="rect">
            <a:avLst/>
          </a:prstGeom>
          <a:noFill/>
          <a:ln>
            <a:noFill/>
          </a:ln>
        </p:spPr>
      </p:pic>
      <p:sp>
        <p:nvSpPr>
          <p:cNvPr id="77" name="Google Shape;77;p9"/>
          <p:cNvSpPr txBox="1"/>
          <p:nvPr/>
        </p:nvSpPr>
        <p:spPr>
          <a:xfrm>
            <a:off x="5795319" y="5926518"/>
            <a:ext cx="3423321" cy="202043"/>
          </a:xfrm>
          <a:prstGeom prst="rect">
            <a:avLst/>
          </a:prstGeom>
          <a:noFill/>
          <a:ln>
            <a:noFill/>
          </a:ln>
        </p:spPr>
        <p:txBody>
          <a:bodyPr spcFirstLastPara="1" wrap="square" lIns="35719" tIns="35719" rIns="35719" bIns="35719" anchor="ctr" anchorCtr="0">
            <a:spAutoFit/>
          </a:bodyPr>
          <a:lstStyle/>
          <a:p>
            <a:pPr algn="ctr">
              <a:buClr>
                <a:srgbClr val="000000"/>
              </a:buClr>
              <a:buSzPts val="1200"/>
            </a:pPr>
            <a:r>
              <a:rPr lang="en-US" sz="844" i="1">
                <a:solidFill>
                  <a:srgbClr val="000000"/>
                </a:solidFill>
                <a:latin typeface="Helvetica Neue"/>
                <a:ea typeface="Helvetica Neue"/>
                <a:cs typeface="Helvetica Neue"/>
                <a:sym typeface="Helvetica Neue"/>
              </a:rPr>
              <a:t>ENIAC, the first electronic general-purpose computer</a:t>
            </a:r>
            <a:endParaRPr sz="1266"/>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0"/>
          <p:cNvSpPr txBox="1">
            <a:spLocks noGrp="1"/>
          </p:cNvSpPr>
          <p:nvPr>
            <p:ph type="body" idx="1"/>
          </p:nvPr>
        </p:nvSpPr>
        <p:spPr>
          <a:xfrm>
            <a:off x="401836" y="1535906"/>
            <a:ext cx="6121828" cy="5223867"/>
          </a:xfrm>
          <a:prstGeom prst="rect">
            <a:avLst/>
          </a:prstGeom>
          <a:noFill/>
          <a:ln>
            <a:noFill/>
          </a:ln>
        </p:spPr>
        <p:txBody>
          <a:bodyPr spcFirstLastPara="1" vert="horz" wrap="square" lIns="35719" tIns="35719" rIns="35719" bIns="35719" rtlCol="0" anchor="t" anchorCtr="0">
            <a:noAutofit/>
          </a:bodyPr>
          <a:lstStyle/>
          <a:p>
            <a:pPr marL="187517" indent="-187517">
              <a:buSzPts val="2500"/>
            </a:pPr>
            <a:r>
              <a:rPr lang="en-US" sz="1758"/>
              <a:t>British mathematician and a father of computer science: helped crack German encryption in WW2 using the Enigma computing machine</a:t>
            </a:r>
            <a:endParaRPr/>
          </a:p>
          <a:p>
            <a:pPr marL="187517" indent="-71435">
              <a:buSzPts val="2600"/>
              <a:buNone/>
            </a:pPr>
            <a:endParaRPr/>
          </a:p>
          <a:p>
            <a:pPr marL="187517" indent="-187517">
              <a:buSzPts val="2500"/>
            </a:pPr>
            <a:r>
              <a:rPr lang="en-US" sz="1758"/>
              <a:t>Invented a hypothetical computing machine called the “Turing Machine” that helped formalize the theoretical limits of mechanical computation or algorithms, i.e. what sorts of things can be computed</a:t>
            </a:r>
            <a:br>
              <a:rPr lang="en-US" sz="1758"/>
            </a:br>
            <a:endParaRPr/>
          </a:p>
          <a:p>
            <a:pPr marL="187517" indent="-187517">
              <a:buSzPts val="2500"/>
            </a:pPr>
            <a:r>
              <a:rPr lang="en-US" sz="1758"/>
              <a:t>Universal Turing Machine == A Turing Machine that is able to simulate any other Turing Machine</a:t>
            </a:r>
            <a:endParaRPr/>
          </a:p>
          <a:p>
            <a:pPr marL="464327" lvl="1" indent="-187517">
              <a:buSzPts val="2500"/>
            </a:pPr>
            <a:r>
              <a:rPr lang="en-US" sz="1758"/>
              <a:t>Every real-world computer can be simulated by a UTM</a:t>
            </a:r>
            <a:br>
              <a:rPr lang="en-US" sz="1758"/>
            </a:br>
            <a:endParaRPr/>
          </a:p>
          <a:p>
            <a:pPr marL="187517" indent="-187517">
              <a:buSzPts val="2500"/>
            </a:pPr>
            <a:r>
              <a:rPr lang="en-US" sz="1758"/>
              <a:t>A real world computer or a programming language is called “Turing Complete” if it can simulate a UTM, or equivalently compute anything that can be computed</a:t>
            </a:r>
            <a:endParaRPr/>
          </a:p>
        </p:txBody>
      </p:sp>
      <p:cxnSp>
        <p:nvCxnSpPr>
          <p:cNvPr id="83" name="Google Shape;83;p10"/>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86" name="Google Shape;86;p10"/>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200"/>
            </a:pPr>
            <a:r>
              <a:rPr lang="en-US" sz="2953">
                <a:solidFill>
                  <a:srgbClr val="000000"/>
                </a:solidFill>
                <a:latin typeface="Helvetica Neue Light"/>
                <a:ea typeface="Helvetica Neue Light"/>
                <a:cs typeface="Helvetica Neue Light"/>
                <a:sym typeface="Helvetica Neue Light"/>
              </a:rPr>
              <a:t>History: Alan Turing</a:t>
            </a:r>
            <a:endParaRPr/>
          </a:p>
        </p:txBody>
      </p:sp>
      <p:pic>
        <p:nvPicPr>
          <p:cNvPr id="87" name="Google Shape;87;p10" descr="Image"/>
          <p:cNvPicPr preferRelativeResize="0"/>
          <p:nvPr/>
        </p:nvPicPr>
        <p:blipFill rotWithShape="1">
          <a:blip r:embed="rId3">
            <a:alphaModFix/>
          </a:blip>
          <a:srcRect/>
          <a:stretch/>
        </p:blipFill>
        <p:spPr>
          <a:xfrm>
            <a:off x="7373655" y="1823050"/>
            <a:ext cx="1378522" cy="1844641"/>
          </a:xfrm>
          <a:prstGeom prst="rect">
            <a:avLst/>
          </a:prstGeom>
          <a:noFill/>
          <a:ln>
            <a:noFill/>
          </a:ln>
        </p:spPr>
      </p:pic>
      <p:pic>
        <p:nvPicPr>
          <p:cNvPr id="88" name="Google Shape;88;p10" descr="Image"/>
          <p:cNvPicPr preferRelativeResize="0"/>
          <p:nvPr/>
        </p:nvPicPr>
        <p:blipFill rotWithShape="1">
          <a:blip r:embed="rId4">
            <a:alphaModFix/>
          </a:blip>
          <a:srcRect/>
          <a:stretch/>
        </p:blipFill>
        <p:spPr>
          <a:xfrm>
            <a:off x="6609584" y="4101058"/>
            <a:ext cx="2462690" cy="18446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1"/>
          <p:cNvSpPr txBox="1">
            <a:spLocks noGrp="1"/>
          </p:cNvSpPr>
          <p:nvPr>
            <p:ph type="body" idx="1"/>
          </p:nvPr>
        </p:nvSpPr>
        <p:spPr>
          <a:xfrm>
            <a:off x="401836" y="1587358"/>
            <a:ext cx="8340258" cy="4660031"/>
          </a:xfrm>
          <a:prstGeom prst="rect">
            <a:avLst/>
          </a:prstGeom>
          <a:noFill/>
          <a:ln>
            <a:noFill/>
          </a:ln>
        </p:spPr>
        <p:txBody>
          <a:bodyPr spcFirstLastPara="1" vert="horz" wrap="square" lIns="35719" tIns="35719" rIns="35719" bIns="35719" rtlCol="0" anchor="t" anchorCtr="0">
            <a:noAutofit/>
          </a:bodyPr>
          <a:lstStyle/>
          <a:p>
            <a:pPr marL="0" indent="0">
              <a:buClr>
                <a:srgbClr val="000000"/>
              </a:buClr>
              <a:buSzPts val="2600"/>
              <a:buNone/>
            </a:pPr>
            <a:r>
              <a:rPr lang="en-US" sz="1828">
                <a:solidFill>
                  <a:srgbClr val="000000"/>
                </a:solidFill>
                <a:latin typeface="Helvetica Neue"/>
                <a:ea typeface="Helvetica Neue"/>
                <a:cs typeface="Helvetica Neue"/>
                <a:sym typeface="Helvetica Neue"/>
              </a:rPr>
              <a:t>“A decision on which path to take based on some condition”</a:t>
            </a:r>
            <a:endParaRPr/>
          </a:p>
        </p:txBody>
      </p:sp>
      <p:cxnSp>
        <p:nvCxnSpPr>
          <p:cNvPr id="94" name="Google Shape;94;p11"/>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97" name="Google Shape;97;p11"/>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200"/>
            </a:pPr>
            <a:r>
              <a:rPr lang="en-US" sz="2953">
                <a:solidFill>
                  <a:srgbClr val="000000"/>
                </a:solidFill>
                <a:latin typeface="Helvetica Neue Light"/>
                <a:ea typeface="Helvetica Neue Light"/>
                <a:cs typeface="Helvetica Neue Light"/>
                <a:sym typeface="Helvetica Neue Light"/>
              </a:rPr>
              <a:t>Conditional Branches</a:t>
            </a:r>
            <a:endParaRPr/>
          </a:p>
        </p:txBody>
      </p:sp>
      <p:pic>
        <p:nvPicPr>
          <p:cNvPr id="98" name="Google Shape;98;p11" descr="droppedImage.png"/>
          <p:cNvPicPr preferRelativeResize="0"/>
          <p:nvPr/>
        </p:nvPicPr>
        <p:blipFill rotWithShape="1">
          <a:blip r:embed="rId3">
            <a:alphaModFix/>
          </a:blip>
          <a:srcRect/>
          <a:stretch/>
        </p:blipFill>
        <p:spPr>
          <a:xfrm>
            <a:off x="2015935" y="2250281"/>
            <a:ext cx="5101026" cy="39379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2"/>
          <p:cNvSpPr txBox="1">
            <a:spLocks noGrp="1"/>
          </p:cNvSpPr>
          <p:nvPr>
            <p:ph type="body" idx="1"/>
          </p:nvPr>
        </p:nvSpPr>
        <p:spPr>
          <a:xfrm>
            <a:off x="401836" y="3170039"/>
            <a:ext cx="8340258" cy="5223867"/>
          </a:xfrm>
          <a:prstGeom prst="rect">
            <a:avLst/>
          </a:prstGeom>
          <a:noFill/>
          <a:ln>
            <a:noFill/>
          </a:ln>
        </p:spPr>
        <p:txBody>
          <a:bodyPr spcFirstLastPara="1" vert="horz" wrap="square" lIns="35719" tIns="35719" rIns="35719" bIns="35719" rtlCol="0" anchor="t" anchorCtr="0">
            <a:noAutofit/>
          </a:bodyPr>
          <a:lstStyle/>
          <a:p>
            <a:pPr marL="0" indent="0">
              <a:buClr>
                <a:srgbClr val="000000"/>
              </a:buClr>
              <a:buSzPts val="2600"/>
              <a:buNone/>
            </a:pPr>
            <a:r>
              <a:rPr lang="en-US" sz="1828">
                <a:solidFill>
                  <a:srgbClr val="000000"/>
                </a:solidFill>
                <a:latin typeface="Helvetica Neue"/>
                <a:ea typeface="Helvetica Neue"/>
                <a:cs typeface="Helvetica Neue"/>
                <a:sym typeface="Helvetica Neue"/>
              </a:rPr>
              <a:t>How about machine language</a:t>
            </a:r>
            <a:endParaRPr/>
          </a:p>
          <a:p>
            <a:pPr marL="0" indent="0">
              <a:buClr>
                <a:srgbClr val="000000"/>
              </a:buClr>
              <a:buSzPts val="2600"/>
              <a:buNone/>
            </a:pPr>
            <a:r>
              <a:rPr lang="en-US" sz="1828">
                <a:solidFill>
                  <a:srgbClr val="000000"/>
                </a:solidFill>
                <a:latin typeface="Helvetica Neue"/>
                <a:ea typeface="Helvetica Neue"/>
                <a:cs typeface="Helvetica Neue"/>
                <a:sym typeface="Helvetica Neue"/>
              </a:rPr>
              <a:t> (</a:t>
            </a:r>
            <a:r>
              <a:rPr lang="en-US" b="1"/>
              <a:t>assembly code</a:t>
            </a:r>
            <a:r>
              <a:rPr lang="en-US" sz="1828">
                <a:solidFill>
                  <a:srgbClr val="000000"/>
                </a:solidFill>
                <a:latin typeface="Helvetica Neue"/>
                <a:ea typeface="Helvetica Neue"/>
                <a:cs typeface="Helvetica Neue"/>
                <a:sym typeface="Helvetica Neue"/>
              </a:rPr>
              <a:t>) instead?</a:t>
            </a:r>
            <a:endParaRPr/>
          </a:p>
        </p:txBody>
      </p:sp>
      <p:cxnSp>
        <p:nvCxnSpPr>
          <p:cNvPr id="104" name="Google Shape;104;p12"/>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107" name="Google Shape;107;p12"/>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200"/>
            </a:pPr>
            <a:r>
              <a:rPr lang="en-US" sz="2953">
                <a:solidFill>
                  <a:srgbClr val="000000"/>
                </a:solidFill>
                <a:latin typeface="Helvetica Neue Light"/>
                <a:ea typeface="Helvetica Neue Light"/>
                <a:cs typeface="Helvetica Neue Light"/>
                <a:sym typeface="Helvetica Neue Light"/>
              </a:rPr>
              <a:t>How can we express a program?</a:t>
            </a:r>
            <a:endParaRPr/>
          </a:p>
        </p:txBody>
      </p:sp>
      <p:sp>
        <p:nvSpPr>
          <p:cNvPr id="108" name="Google Shape;108;p12"/>
          <p:cNvSpPr txBox="1"/>
          <p:nvPr/>
        </p:nvSpPr>
        <p:spPr>
          <a:xfrm>
            <a:off x="664258" y="4299604"/>
            <a:ext cx="3963561" cy="2085123"/>
          </a:xfrm>
          <a:prstGeom prst="rect">
            <a:avLst/>
          </a:prstGeom>
          <a:noFill/>
          <a:ln>
            <a:noFill/>
          </a:ln>
        </p:spPr>
        <p:txBody>
          <a:bodyPr spcFirstLastPara="1" wrap="square" lIns="35719" tIns="35719" rIns="35719" bIns="35719" anchor="b" anchorCtr="0">
            <a:spAutoFit/>
          </a:bodyPr>
          <a:lstStyle/>
          <a:p>
            <a:pPr>
              <a:buClr>
                <a:srgbClr val="000000"/>
              </a:buClr>
              <a:buSzPts val="1800"/>
            </a:pPr>
            <a:r>
              <a:rPr lang="en-US" sz="1266">
                <a:solidFill>
                  <a:srgbClr val="000000"/>
                </a:solidFill>
                <a:latin typeface="Courier"/>
                <a:ea typeface="Courier"/>
                <a:cs typeface="Courier"/>
                <a:sym typeface="Courier"/>
              </a:rPr>
              <a:t>pass_door: </a:t>
            </a:r>
            <a:endParaRPr sz="1266"/>
          </a:p>
          <a:p>
            <a:pPr>
              <a:buClr>
                <a:srgbClr val="000000"/>
              </a:buClr>
              <a:buSzPts val="1800"/>
            </a:pPr>
            <a:r>
              <a:rPr lang="en-US" sz="1266">
                <a:solidFill>
                  <a:srgbClr val="000000"/>
                </a:solidFill>
                <a:latin typeface="Courier"/>
                <a:ea typeface="Courier"/>
                <a:cs typeface="Courier"/>
                <a:sym typeface="Courier"/>
              </a:rPr>
              <a:t>	ld register_1, door_status</a:t>
            </a:r>
            <a:endParaRPr sz="1266"/>
          </a:p>
          <a:p>
            <a:pPr>
              <a:buClr>
                <a:srgbClr val="000000"/>
              </a:buClr>
              <a:buSzPts val="1800"/>
            </a:pPr>
            <a:r>
              <a:rPr lang="en-US" sz="1266">
                <a:solidFill>
                  <a:srgbClr val="000000"/>
                </a:solidFill>
                <a:latin typeface="Courier"/>
                <a:ea typeface="Courier"/>
                <a:cs typeface="Courier"/>
                <a:sym typeface="Courier"/>
              </a:rPr>
              <a:t>	ld register_2, door_open</a:t>
            </a:r>
            <a:endParaRPr sz="1266"/>
          </a:p>
          <a:p>
            <a:pPr>
              <a:buClr>
                <a:srgbClr val="000000"/>
              </a:buClr>
              <a:buSzPts val="1800"/>
            </a:pPr>
            <a:r>
              <a:rPr lang="en-US" sz="1266">
                <a:solidFill>
                  <a:srgbClr val="000000"/>
                </a:solidFill>
                <a:latin typeface="Courier"/>
                <a:ea typeface="Courier"/>
                <a:cs typeface="Courier"/>
                <a:sym typeface="Courier"/>
              </a:rPr>
              <a:t>	beq register_1, register_2, holding</a:t>
            </a:r>
            <a:endParaRPr sz="1266"/>
          </a:p>
          <a:p>
            <a:pPr>
              <a:buClr>
                <a:srgbClr val="000000"/>
              </a:buClr>
              <a:buSzPts val="1800"/>
            </a:pPr>
            <a:r>
              <a:rPr lang="en-US" sz="1266">
                <a:solidFill>
                  <a:srgbClr val="000000"/>
                </a:solidFill>
                <a:latin typeface="Courier"/>
                <a:ea typeface="Courier"/>
                <a:cs typeface="Courier"/>
                <a:sym typeface="Courier"/>
              </a:rPr>
              <a:t>	call pull_door</a:t>
            </a:r>
            <a:endParaRPr sz="1266"/>
          </a:p>
          <a:p>
            <a:pPr>
              <a:buClr>
                <a:srgbClr val="000000"/>
              </a:buClr>
              <a:buSzPts val="1200"/>
            </a:pPr>
            <a:endParaRPr sz="844">
              <a:solidFill>
                <a:srgbClr val="000000"/>
              </a:solidFill>
              <a:latin typeface="Helvetica Neue"/>
              <a:ea typeface="Helvetica Neue"/>
              <a:cs typeface="Helvetica Neue"/>
              <a:sym typeface="Helvetica Neue"/>
            </a:endParaRPr>
          </a:p>
          <a:p>
            <a:pPr>
              <a:buClr>
                <a:srgbClr val="000000"/>
              </a:buClr>
              <a:buSzPts val="1800"/>
            </a:pPr>
            <a:r>
              <a:rPr lang="en-US" sz="1266">
                <a:solidFill>
                  <a:srgbClr val="000000"/>
                </a:solidFill>
                <a:latin typeface="Courier"/>
                <a:ea typeface="Courier"/>
                <a:cs typeface="Courier"/>
                <a:sym typeface="Courier"/>
              </a:rPr>
              <a:t>holding: </a:t>
            </a:r>
            <a:endParaRPr sz="1266"/>
          </a:p>
          <a:p>
            <a:pPr>
              <a:buClr>
                <a:srgbClr val="000000"/>
              </a:buClr>
              <a:buSzPts val="1800"/>
            </a:pPr>
            <a:r>
              <a:rPr lang="en-US" sz="1266">
                <a:solidFill>
                  <a:srgbClr val="000000"/>
                </a:solidFill>
                <a:latin typeface="Courier"/>
                <a:ea typeface="Courier"/>
                <a:cs typeface="Courier"/>
                <a:sym typeface="Courier"/>
              </a:rPr>
              <a:t>    ... </a:t>
            </a:r>
            <a:endParaRPr sz="1266"/>
          </a:p>
          <a:p>
            <a:pPr>
              <a:buClr>
                <a:srgbClr val="000000"/>
              </a:buClr>
              <a:buSzPts val="1200"/>
            </a:pPr>
            <a:endParaRPr sz="844">
              <a:solidFill>
                <a:srgbClr val="000000"/>
              </a:solidFill>
              <a:latin typeface="Helvetica Neue"/>
              <a:ea typeface="Helvetica Neue"/>
              <a:cs typeface="Helvetica Neue"/>
              <a:sym typeface="Helvetica Neue"/>
            </a:endParaRPr>
          </a:p>
          <a:p>
            <a:pPr>
              <a:buClr>
                <a:srgbClr val="000000"/>
              </a:buClr>
              <a:buSzPts val="1800"/>
            </a:pPr>
            <a:r>
              <a:rPr lang="en-US" sz="1266">
                <a:solidFill>
                  <a:srgbClr val="000000"/>
                </a:solidFill>
                <a:latin typeface="Courier"/>
                <a:ea typeface="Courier"/>
                <a:cs typeface="Courier"/>
                <a:sym typeface="Courier"/>
              </a:rPr>
              <a:t>pull_door:</a:t>
            </a:r>
            <a:endParaRPr sz="1266"/>
          </a:p>
          <a:p>
            <a:pPr>
              <a:buClr>
                <a:srgbClr val="000000"/>
              </a:buClr>
              <a:buSzPts val="1800"/>
            </a:pPr>
            <a:r>
              <a:rPr lang="en-US" sz="1266">
                <a:solidFill>
                  <a:srgbClr val="000000"/>
                </a:solidFill>
                <a:latin typeface="Courier"/>
                <a:ea typeface="Courier"/>
                <a:cs typeface="Courier"/>
                <a:sym typeface="Courier"/>
              </a:rPr>
              <a:t>    ... </a:t>
            </a:r>
            <a:endParaRPr sz="1266"/>
          </a:p>
        </p:txBody>
      </p:sp>
      <p:sp>
        <p:nvSpPr>
          <p:cNvPr id="109" name="Google Shape;109;p12"/>
          <p:cNvSpPr txBox="1"/>
          <p:nvPr/>
        </p:nvSpPr>
        <p:spPr>
          <a:xfrm>
            <a:off x="4866680" y="4374201"/>
            <a:ext cx="4045148" cy="1046120"/>
          </a:xfrm>
          <a:prstGeom prst="rect">
            <a:avLst/>
          </a:prstGeom>
          <a:noFill/>
          <a:ln>
            <a:noFill/>
          </a:ln>
        </p:spPr>
        <p:txBody>
          <a:bodyPr spcFirstLastPara="1" wrap="square" lIns="35719" tIns="35719" rIns="35719" bIns="35719" anchor="b" anchorCtr="0">
            <a:spAutoFit/>
          </a:bodyPr>
          <a:lstStyle/>
          <a:p>
            <a:pPr>
              <a:buClr>
                <a:srgbClr val="000000"/>
              </a:buClr>
              <a:buSzPts val="1800"/>
            </a:pPr>
            <a:r>
              <a:rPr lang="en-US" sz="1266">
                <a:solidFill>
                  <a:srgbClr val="000000"/>
                </a:solidFill>
                <a:latin typeface="Courier"/>
                <a:ea typeface="Courier"/>
                <a:cs typeface="Courier"/>
                <a:sym typeface="Courier"/>
              </a:rPr>
              <a:t># load contents from memory into register</a:t>
            </a:r>
            <a:endParaRPr sz="1266"/>
          </a:p>
          <a:p>
            <a:pPr>
              <a:buClr>
                <a:srgbClr val="000000"/>
              </a:buClr>
              <a:buSzPts val="1800"/>
            </a:pPr>
            <a:br>
              <a:rPr lang="en-US" sz="1266">
                <a:solidFill>
                  <a:srgbClr val="000000"/>
                </a:solidFill>
                <a:latin typeface="Courier"/>
                <a:ea typeface="Courier"/>
                <a:cs typeface="Courier"/>
                <a:sym typeface="Courier"/>
              </a:rPr>
            </a:br>
            <a:r>
              <a:rPr lang="en-US" sz="1266">
                <a:solidFill>
                  <a:srgbClr val="000000"/>
                </a:solidFill>
                <a:latin typeface="Courier"/>
                <a:ea typeface="Courier"/>
                <a:cs typeface="Courier"/>
                <a:sym typeface="Courier"/>
              </a:rPr>
              <a:t># if register 1 and 2 are</a:t>
            </a:r>
            <a:endParaRPr sz="1266"/>
          </a:p>
          <a:p>
            <a:pPr>
              <a:buClr>
                <a:srgbClr val="000000"/>
              </a:buClr>
              <a:buSzPts val="1800"/>
            </a:pPr>
            <a:r>
              <a:rPr lang="en-US" sz="1266">
                <a:solidFill>
                  <a:srgbClr val="000000"/>
                </a:solidFill>
                <a:latin typeface="Courier"/>
                <a:ea typeface="Courier"/>
                <a:cs typeface="Courier"/>
                <a:sym typeface="Courier"/>
              </a:rPr>
              <a:t>  equal, go to (branch to) label</a:t>
            </a:r>
            <a:br>
              <a:rPr lang="en-US" sz="1266">
                <a:solidFill>
                  <a:srgbClr val="000000"/>
                </a:solidFill>
                <a:latin typeface="Courier"/>
                <a:ea typeface="Courier"/>
                <a:cs typeface="Courier"/>
                <a:sym typeface="Courier"/>
              </a:rPr>
            </a:br>
            <a:r>
              <a:rPr lang="en-US" sz="1266">
                <a:solidFill>
                  <a:srgbClr val="000000"/>
                </a:solidFill>
                <a:latin typeface="Courier"/>
                <a:ea typeface="Courier"/>
                <a:cs typeface="Courier"/>
                <a:sym typeface="Courier"/>
              </a:rPr>
              <a:t>  “holding”</a:t>
            </a:r>
            <a:endParaRPr sz="1266"/>
          </a:p>
        </p:txBody>
      </p:sp>
      <p:cxnSp>
        <p:nvCxnSpPr>
          <p:cNvPr id="110" name="Google Shape;110;p12"/>
          <p:cNvCxnSpPr/>
          <p:nvPr/>
        </p:nvCxnSpPr>
        <p:spPr>
          <a:xfrm>
            <a:off x="6889253" y="3690358"/>
            <a:ext cx="1" cy="520452"/>
          </a:xfrm>
          <a:prstGeom prst="straightConnector1">
            <a:avLst/>
          </a:prstGeom>
          <a:noFill/>
          <a:ln w="63500" cap="flat" cmpd="sng">
            <a:solidFill>
              <a:schemeClr val="accent1"/>
            </a:solidFill>
            <a:prstDash val="solid"/>
            <a:miter lim="400000"/>
            <a:headEnd type="none" w="sm" len="sm"/>
            <a:tailEnd type="triangle" w="med" len="med"/>
          </a:ln>
        </p:spPr>
      </p:cxnSp>
      <p:sp>
        <p:nvSpPr>
          <p:cNvPr id="111" name="Google Shape;111;p12"/>
          <p:cNvSpPr txBox="1"/>
          <p:nvPr/>
        </p:nvSpPr>
        <p:spPr>
          <a:xfrm>
            <a:off x="4769281" y="3002860"/>
            <a:ext cx="4239945" cy="754054"/>
          </a:xfrm>
          <a:prstGeom prst="rect">
            <a:avLst/>
          </a:prstGeom>
          <a:noFill/>
          <a:ln>
            <a:noFill/>
          </a:ln>
        </p:spPr>
        <p:txBody>
          <a:bodyPr spcFirstLastPara="1" wrap="square" lIns="35719" tIns="35719" rIns="35719" bIns="35719" anchor="ctr" anchorCtr="0">
            <a:spAutoFit/>
          </a:bodyPr>
          <a:lstStyle/>
          <a:p>
            <a:pPr algn="ctr">
              <a:buClr>
                <a:srgbClr val="000000"/>
              </a:buClr>
              <a:buSzPts val="2100"/>
            </a:pPr>
            <a:r>
              <a:rPr lang="en-US" sz="1477" b="1">
                <a:solidFill>
                  <a:srgbClr val="000000"/>
                </a:solidFill>
                <a:latin typeface="Helvetica Neue"/>
                <a:ea typeface="Helvetica Neue"/>
                <a:cs typeface="Helvetica Neue"/>
                <a:sym typeface="Helvetica Neue"/>
              </a:rPr>
              <a:t>Code comments</a:t>
            </a:r>
            <a:r>
              <a:rPr lang="en-US" sz="1477">
                <a:solidFill>
                  <a:srgbClr val="000000"/>
                </a:solidFill>
                <a:latin typeface="Helvetica Neue"/>
                <a:ea typeface="Helvetica Neue"/>
                <a:cs typeface="Helvetica Neue"/>
                <a:sym typeface="Helvetica Neue"/>
              </a:rPr>
              <a:t> — human-readable </a:t>
            </a:r>
            <a:endParaRPr sz="1266"/>
          </a:p>
          <a:p>
            <a:pPr algn="ctr">
              <a:buClr>
                <a:srgbClr val="000000"/>
              </a:buClr>
              <a:buSzPts val="2100"/>
            </a:pPr>
            <a:r>
              <a:rPr lang="en-US" sz="1477">
                <a:solidFill>
                  <a:srgbClr val="000000"/>
                </a:solidFill>
                <a:latin typeface="Helvetica Neue"/>
                <a:ea typeface="Helvetica Neue"/>
                <a:cs typeface="Helvetica Neue"/>
                <a:sym typeface="Helvetica Neue"/>
              </a:rPr>
              <a:t>explanations that don’t do anything in the program</a:t>
            </a:r>
            <a:endParaRPr sz="1266"/>
          </a:p>
        </p:txBody>
      </p:sp>
      <p:sp>
        <p:nvSpPr>
          <p:cNvPr id="112" name="Google Shape;112;p12"/>
          <p:cNvSpPr txBox="1"/>
          <p:nvPr/>
        </p:nvSpPr>
        <p:spPr>
          <a:xfrm>
            <a:off x="302920" y="2046326"/>
            <a:ext cx="8547089" cy="288477"/>
          </a:xfrm>
          <a:prstGeom prst="rect">
            <a:avLst/>
          </a:prstGeom>
          <a:noFill/>
          <a:ln>
            <a:noFill/>
          </a:ln>
        </p:spPr>
        <p:txBody>
          <a:bodyPr spcFirstLastPara="1" wrap="square" lIns="35719" tIns="35719" rIns="35719" bIns="35719" anchor="ctr" anchorCtr="0">
            <a:spAutoFit/>
          </a:bodyPr>
          <a:lstStyle/>
          <a:p>
            <a:pPr>
              <a:buClr>
                <a:srgbClr val="000000"/>
              </a:buClr>
              <a:buSzPts val="2000"/>
            </a:pPr>
            <a:r>
              <a:rPr lang="en-US" sz="1406">
                <a:solidFill>
                  <a:srgbClr val="000000"/>
                </a:solidFill>
                <a:latin typeface="Courier New"/>
                <a:ea typeface="Courier New"/>
                <a:cs typeface="Courier New"/>
                <a:sym typeface="Courier New"/>
              </a:rPr>
              <a:t>… 10101001000000101011111 0010101 00011 10100101001 0100 100100100 0000000000 …</a:t>
            </a:r>
            <a:endParaRPr sz="1266"/>
          </a:p>
        </p:txBody>
      </p:sp>
      <p:sp>
        <p:nvSpPr>
          <p:cNvPr id="113" name="Google Shape;113;p12"/>
          <p:cNvSpPr txBox="1"/>
          <p:nvPr/>
        </p:nvSpPr>
        <p:spPr>
          <a:xfrm>
            <a:off x="3202088" y="1412745"/>
            <a:ext cx="3897506" cy="634726"/>
          </a:xfrm>
          <a:prstGeom prst="rect">
            <a:avLst/>
          </a:prstGeom>
          <a:noFill/>
          <a:ln>
            <a:noFill/>
          </a:ln>
        </p:spPr>
        <p:txBody>
          <a:bodyPr spcFirstLastPara="1" wrap="square" lIns="35719" tIns="35719" rIns="35719" bIns="35719" anchor="ctr" anchorCtr="0">
            <a:spAutoFit/>
          </a:bodyPr>
          <a:lstStyle/>
          <a:p>
            <a:pPr>
              <a:buClr>
                <a:srgbClr val="000000"/>
              </a:buClr>
              <a:buSzPts val="2600"/>
            </a:pPr>
            <a:r>
              <a:rPr lang="en-US" sz="1828" b="1">
                <a:solidFill>
                  <a:srgbClr val="000000"/>
                </a:solidFill>
                <a:latin typeface="Helvetica Neue"/>
                <a:ea typeface="Helvetica Neue"/>
                <a:cs typeface="Helvetica Neue"/>
                <a:sym typeface="Helvetica Neue"/>
              </a:rPr>
              <a:t>Using real machine code (binary)?</a:t>
            </a:r>
            <a:endParaRPr sz="1266"/>
          </a:p>
          <a:p>
            <a:pPr>
              <a:buClr>
                <a:srgbClr val="000000"/>
              </a:buClr>
              <a:buSzPts val="2600"/>
            </a:pPr>
            <a:r>
              <a:rPr lang="en-US" sz="1828" b="1">
                <a:solidFill>
                  <a:srgbClr val="000000"/>
                </a:solidFill>
                <a:latin typeface="Helvetica Neue"/>
                <a:ea typeface="Helvetica Neue"/>
                <a:cs typeface="Helvetica Neue"/>
                <a:sym typeface="Helvetica Neue"/>
              </a:rPr>
              <a:t>      1: “on”           0: “off”</a:t>
            </a:r>
            <a:endParaRPr sz="1266"/>
          </a:p>
        </p:txBody>
      </p:sp>
      <p:sp>
        <p:nvSpPr>
          <p:cNvPr id="114" name="Google Shape;114;p12"/>
          <p:cNvSpPr txBox="1"/>
          <p:nvPr/>
        </p:nvSpPr>
        <p:spPr>
          <a:xfrm>
            <a:off x="1275819" y="2222657"/>
            <a:ext cx="7174380" cy="634726"/>
          </a:xfrm>
          <a:prstGeom prst="rect">
            <a:avLst/>
          </a:prstGeom>
          <a:noFill/>
          <a:ln>
            <a:noFill/>
          </a:ln>
        </p:spPr>
        <p:txBody>
          <a:bodyPr spcFirstLastPara="1" wrap="square" lIns="35719" tIns="35719" rIns="35719" bIns="35719" anchor="ctr" anchorCtr="0">
            <a:spAutoFit/>
          </a:bodyPr>
          <a:lstStyle/>
          <a:p>
            <a:pPr>
              <a:buClr>
                <a:srgbClr val="000000"/>
              </a:buClr>
              <a:buSzPts val="2600"/>
            </a:pPr>
            <a:r>
              <a:rPr lang="en-US" sz="1828" b="1">
                <a:solidFill>
                  <a:srgbClr val="000000"/>
                </a:solidFill>
                <a:latin typeface="Helvetica Neue"/>
                <a:ea typeface="Helvetica Neue"/>
                <a:cs typeface="Helvetica Neue"/>
                <a:sym typeface="Helvetica Neue"/>
              </a:rPr>
              <a:t>How do we humans do anything with this? Surely a better way…</a:t>
            </a:r>
            <a:endParaRPr sz="1266"/>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3"/>
          <p:cNvSpPr txBox="1">
            <a:spLocks noGrp="1"/>
          </p:cNvSpPr>
          <p:nvPr>
            <p:ph type="body" idx="1"/>
          </p:nvPr>
        </p:nvSpPr>
        <p:spPr>
          <a:xfrm>
            <a:off x="399603" y="1634134"/>
            <a:ext cx="8340258" cy="4661084"/>
          </a:xfrm>
          <a:prstGeom prst="rect">
            <a:avLst/>
          </a:prstGeom>
          <a:noFill/>
          <a:ln>
            <a:noFill/>
          </a:ln>
        </p:spPr>
        <p:txBody>
          <a:bodyPr spcFirstLastPara="1" vert="horz" wrap="square" lIns="35719" tIns="35719" rIns="35719" bIns="35719" rtlCol="0" anchor="t" anchorCtr="0">
            <a:noAutofit/>
          </a:bodyPr>
          <a:lstStyle/>
          <a:p>
            <a:pPr marL="187517" indent="-187517">
              <a:buSzPts val="3300"/>
            </a:pPr>
            <a:r>
              <a:rPr lang="en-US" sz="2000" dirty="0"/>
              <a:t>We actually code in high-level, human-readable </a:t>
            </a:r>
            <a:r>
              <a:rPr lang="en-US" sz="2400" b="1" dirty="0"/>
              <a:t>programming languages</a:t>
            </a:r>
            <a:endParaRPr sz="2400" dirty="0"/>
          </a:p>
          <a:p>
            <a:pPr marL="464327" lvl="1" indent="-187517">
              <a:buSzPts val="2600"/>
            </a:pPr>
            <a:r>
              <a:rPr lang="en-US" sz="1800" dirty="0">
                <a:solidFill>
                  <a:srgbClr val="000000"/>
                </a:solidFill>
                <a:latin typeface="Helvetica Neue"/>
                <a:ea typeface="Helvetica Neue"/>
                <a:cs typeface="Helvetica Neue"/>
                <a:sym typeface="Helvetica Neue"/>
              </a:rPr>
              <a:t>Allow us to express programs in a way that is closer to natural languages</a:t>
            </a:r>
            <a:endParaRPr sz="2000" dirty="0"/>
          </a:p>
          <a:p>
            <a:pPr marL="464327" lvl="1" indent="-187517">
              <a:buSzPts val="2600"/>
            </a:pPr>
            <a:r>
              <a:rPr lang="en-US" sz="1800" dirty="0">
                <a:solidFill>
                  <a:srgbClr val="000000"/>
                </a:solidFill>
                <a:latin typeface="Helvetica Neue"/>
                <a:ea typeface="Helvetica Neue"/>
                <a:cs typeface="Helvetica Neue"/>
                <a:sym typeface="Helvetica Neue"/>
              </a:rPr>
              <a:t>Provide libraries of commonly-used sub-tasks (functions)</a:t>
            </a:r>
            <a:endParaRPr sz="2000" dirty="0"/>
          </a:p>
          <a:p>
            <a:pPr marL="464327" lvl="1" indent="-187517">
              <a:buSzPts val="2600"/>
            </a:pPr>
            <a:r>
              <a:rPr lang="en-US" sz="2000" b="1" dirty="0"/>
              <a:t>Translate high level code into machine code</a:t>
            </a:r>
            <a:r>
              <a:rPr lang="en-US" sz="1800" dirty="0">
                <a:solidFill>
                  <a:srgbClr val="000000"/>
                </a:solidFill>
                <a:latin typeface="Helvetica Neue"/>
                <a:ea typeface="Helvetica Neue"/>
                <a:cs typeface="Helvetica Neue"/>
                <a:sym typeface="Helvetica Neue"/>
              </a:rPr>
              <a:t> through compilers or interpreters</a:t>
            </a:r>
            <a:endParaRPr sz="2000" dirty="0"/>
          </a:p>
          <a:p>
            <a:pPr marL="464327" lvl="1" indent="-71435">
              <a:buSzPts val="2600"/>
              <a:buNone/>
            </a:pPr>
            <a:endParaRPr sz="2000" dirty="0"/>
          </a:p>
          <a:p>
            <a:pPr marL="187517" indent="-187517">
              <a:buSzPts val="3300"/>
            </a:pPr>
            <a:r>
              <a:rPr lang="en-US" sz="2000" dirty="0"/>
              <a:t>Given a language providing…</a:t>
            </a:r>
            <a:endParaRPr sz="2400" dirty="0"/>
          </a:p>
          <a:p>
            <a:pPr marL="464327" lvl="1" indent="-187517">
              <a:buSzPts val="2600"/>
            </a:pPr>
            <a:r>
              <a:rPr lang="en-US" sz="1800" dirty="0">
                <a:solidFill>
                  <a:srgbClr val="000000"/>
                </a:solidFill>
                <a:latin typeface="Helvetica Neue"/>
                <a:ea typeface="Helvetica Neue"/>
                <a:cs typeface="Helvetica Neue"/>
                <a:sym typeface="Helvetica Neue"/>
              </a:rPr>
              <a:t>function definitions and calls, </a:t>
            </a:r>
            <a:r>
              <a:rPr lang="en-US" sz="2000" dirty="0">
                <a:solidFill>
                  <a:srgbClr val="FF4013"/>
                </a:solidFill>
              </a:rPr>
              <a:t>f(x)</a:t>
            </a:r>
            <a:endParaRPr sz="2000" dirty="0"/>
          </a:p>
          <a:p>
            <a:pPr marL="464327" lvl="1" indent="-187517">
              <a:buSzPts val="2600"/>
            </a:pPr>
            <a:r>
              <a:rPr lang="en-US" sz="1800" dirty="0">
                <a:solidFill>
                  <a:srgbClr val="000000"/>
                </a:solidFill>
                <a:latin typeface="Helvetica Neue"/>
                <a:ea typeface="Helvetica Neue"/>
                <a:cs typeface="Helvetica Neue"/>
                <a:sym typeface="Helvetica Neue"/>
              </a:rPr>
              <a:t>a library function, </a:t>
            </a:r>
            <a:r>
              <a:rPr lang="en-US" sz="2000" dirty="0">
                <a:solidFill>
                  <a:srgbClr val="E32400"/>
                </a:solidFill>
              </a:rPr>
              <a:t>print(“text”)</a:t>
            </a:r>
            <a:endParaRPr sz="2000" dirty="0">
              <a:solidFill>
                <a:srgbClr val="FF4013"/>
              </a:solidFill>
            </a:endParaRPr>
          </a:p>
          <a:p>
            <a:pPr marL="464327" lvl="1" indent="-187517">
              <a:buSzPts val="2600"/>
            </a:pPr>
            <a:r>
              <a:rPr lang="en-US" sz="1800" dirty="0">
                <a:solidFill>
                  <a:srgbClr val="000000"/>
                </a:solidFill>
                <a:latin typeface="Helvetica Neue"/>
                <a:ea typeface="Helvetica Neue"/>
                <a:cs typeface="Helvetica Neue"/>
                <a:sym typeface="Helvetica Neue"/>
              </a:rPr>
              <a:t>comparisons, </a:t>
            </a:r>
            <a:r>
              <a:rPr lang="en-US" sz="2000" dirty="0">
                <a:solidFill>
                  <a:srgbClr val="E32400"/>
                </a:solidFill>
              </a:rPr>
              <a:t>x == y</a:t>
            </a:r>
            <a:endParaRPr sz="2000" dirty="0"/>
          </a:p>
          <a:p>
            <a:pPr marL="464327" lvl="1" indent="-187517">
              <a:buSzPts val="2600"/>
            </a:pPr>
            <a:r>
              <a:rPr lang="en-US" sz="1800" dirty="0">
                <a:solidFill>
                  <a:srgbClr val="000000"/>
                </a:solidFill>
                <a:latin typeface="Helvetica Neue"/>
                <a:ea typeface="Helvetica Neue"/>
                <a:cs typeface="Helvetica Neue"/>
                <a:sym typeface="Helvetica Neue"/>
              </a:rPr>
              <a:t>assignments, </a:t>
            </a:r>
            <a:r>
              <a:rPr lang="en-US" sz="2000" dirty="0">
                <a:solidFill>
                  <a:srgbClr val="E32400"/>
                </a:solidFill>
              </a:rPr>
              <a:t>x = y</a:t>
            </a:r>
            <a:endParaRPr sz="2000" dirty="0"/>
          </a:p>
          <a:p>
            <a:pPr marL="464327" lvl="1" indent="-187517">
              <a:buSzPts val="2600"/>
            </a:pPr>
            <a:r>
              <a:rPr lang="en-US" sz="1800" dirty="0">
                <a:solidFill>
                  <a:srgbClr val="000000"/>
                </a:solidFill>
                <a:latin typeface="Helvetica Neue"/>
                <a:ea typeface="Helvetica Neue"/>
                <a:cs typeface="Helvetica Neue"/>
                <a:sym typeface="Helvetica Neue"/>
              </a:rPr>
              <a:t>conditional statements, </a:t>
            </a:r>
            <a:r>
              <a:rPr lang="en-US" sz="2000" dirty="0">
                <a:solidFill>
                  <a:srgbClr val="FF4013"/>
                </a:solidFill>
              </a:rPr>
              <a:t>if (condition) ... else …</a:t>
            </a:r>
            <a:endParaRPr sz="2000" dirty="0"/>
          </a:p>
          <a:p>
            <a:pPr marL="464327" lvl="1" indent="-71435">
              <a:buSzPts val="2600"/>
              <a:buNone/>
            </a:pPr>
            <a:endParaRPr sz="2000" dirty="0">
              <a:solidFill>
                <a:srgbClr val="FF4013"/>
              </a:solidFill>
            </a:endParaRPr>
          </a:p>
          <a:p>
            <a:pPr marL="187517" indent="-187517">
              <a:buSzPts val="3000"/>
            </a:pPr>
            <a:r>
              <a:rPr lang="en-US" sz="2000" dirty="0"/>
              <a:t>…how can we write the “pass door” program?</a:t>
            </a:r>
            <a:endParaRPr sz="2400" dirty="0"/>
          </a:p>
        </p:txBody>
      </p:sp>
      <p:cxnSp>
        <p:nvCxnSpPr>
          <p:cNvPr id="120" name="Google Shape;120;p13"/>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123" name="Google Shape;123;p13"/>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200"/>
            </a:pPr>
            <a:r>
              <a:rPr lang="en-US" sz="2953">
                <a:solidFill>
                  <a:srgbClr val="000000"/>
                </a:solidFill>
                <a:latin typeface="Helvetica Neue Light"/>
                <a:ea typeface="Helvetica Neue Light"/>
                <a:cs typeface="Helvetica Neue Light"/>
                <a:sym typeface="Helvetica Neue Light"/>
              </a:rPr>
              <a:t>Can we do better still?</a:t>
            </a:r>
            <a:endParaRPr/>
          </a:p>
        </p:txBody>
      </p:sp>
      <p:pic>
        <p:nvPicPr>
          <p:cNvPr id="124" name="Google Shape;124;p13" descr="Image"/>
          <p:cNvPicPr preferRelativeResize="0"/>
          <p:nvPr/>
        </p:nvPicPr>
        <p:blipFill rotWithShape="1">
          <a:blip r:embed="rId3">
            <a:alphaModFix/>
          </a:blip>
          <a:srcRect/>
          <a:stretch/>
        </p:blipFill>
        <p:spPr>
          <a:xfrm>
            <a:off x="5685490" y="3433465"/>
            <a:ext cx="3277196" cy="1893094"/>
          </a:xfrm>
          <a:prstGeom prst="rect">
            <a:avLst/>
          </a:prstGeom>
          <a:noFill/>
          <a:ln>
            <a:noFill/>
          </a:ln>
        </p:spPr>
      </p:pic>
      <p:sp>
        <p:nvSpPr>
          <p:cNvPr id="125" name="Google Shape;125;p13"/>
          <p:cNvSpPr txBox="1"/>
          <p:nvPr/>
        </p:nvSpPr>
        <p:spPr>
          <a:xfrm>
            <a:off x="6039084" y="5071287"/>
            <a:ext cx="2707005" cy="331950"/>
          </a:xfrm>
          <a:prstGeom prst="rect">
            <a:avLst/>
          </a:prstGeom>
          <a:noFill/>
          <a:ln>
            <a:noFill/>
          </a:ln>
        </p:spPr>
        <p:txBody>
          <a:bodyPr spcFirstLastPara="1" wrap="square" lIns="35719" tIns="35719" rIns="35719" bIns="35719" anchor="ctr" anchorCtr="0">
            <a:spAutoFit/>
          </a:bodyPr>
          <a:lstStyle/>
          <a:p>
            <a:pPr>
              <a:buClr>
                <a:srgbClr val="000000"/>
              </a:buClr>
              <a:buSzPts val="1200"/>
            </a:pPr>
            <a:r>
              <a:rPr lang="en-US" sz="844" i="1">
                <a:solidFill>
                  <a:srgbClr val="000000"/>
                </a:solidFill>
                <a:latin typeface="Helvetica Neue"/>
                <a:ea typeface="Helvetica Neue"/>
                <a:cs typeface="Helvetica Neue"/>
                <a:sym typeface="Helvetica Neue"/>
              </a:rPr>
              <a:t>Ref: </a:t>
            </a:r>
            <a:r>
              <a:rPr lang="en-US" sz="844" i="1" u="sng">
                <a:solidFill>
                  <a:srgbClr val="000000"/>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http://shawnbiddle.com/js101/slides/class1.html#/6</a:t>
            </a:r>
            <a:endParaRPr sz="1266"/>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cxnSp>
        <p:nvCxnSpPr>
          <p:cNvPr id="130" name="Google Shape;130;p14"/>
          <p:cNvCxnSpPr/>
          <p:nvPr/>
        </p:nvCxnSpPr>
        <p:spPr>
          <a:xfrm>
            <a:off x="455414" y="1384101"/>
            <a:ext cx="8233172" cy="1117"/>
          </a:xfrm>
          <a:prstGeom prst="straightConnector1">
            <a:avLst/>
          </a:prstGeom>
          <a:noFill/>
          <a:ln w="12700" cap="flat" cmpd="sng">
            <a:solidFill>
              <a:srgbClr val="9A9A9A"/>
            </a:solidFill>
            <a:prstDash val="solid"/>
            <a:miter lim="400000"/>
            <a:headEnd type="none" w="sm" len="sm"/>
            <a:tailEnd type="none" w="sm" len="sm"/>
          </a:ln>
        </p:spPr>
      </p:cxnSp>
      <p:sp>
        <p:nvSpPr>
          <p:cNvPr id="133" name="Google Shape;133;p14"/>
          <p:cNvSpPr txBox="1">
            <a:spLocks noGrp="1"/>
          </p:cNvSpPr>
          <p:nvPr>
            <p:ph type="title"/>
          </p:nvPr>
        </p:nvSpPr>
        <p:spPr>
          <a:xfrm>
            <a:off x="401836" y="0"/>
            <a:ext cx="8340328" cy="1214438"/>
          </a:xfrm>
          <a:prstGeom prst="rect">
            <a:avLst/>
          </a:prstGeom>
          <a:noFill/>
          <a:ln>
            <a:noFill/>
          </a:ln>
        </p:spPr>
        <p:txBody>
          <a:bodyPr spcFirstLastPara="1" vert="horz" wrap="square" lIns="35719" tIns="35719" rIns="35719" bIns="35719" rtlCol="0" anchor="b" anchorCtr="0">
            <a:noAutofit/>
          </a:bodyPr>
          <a:lstStyle/>
          <a:p>
            <a:pPr>
              <a:buSzPts val="4200"/>
            </a:pPr>
            <a:r>
              <a:rPr lang="en-US" sz="2953">
                <a:solidFill>
                  <a:srgbClr val="000000"/>
                </a:solidFill>
                <a:latin typeface="Helvetica Neue Light"/>
                <a:ea typeface="Helvetica Neue Light"/>
                <a:cs typeface="Helvetica Neue Light"/>
                <a:sym typeface="Helvetica Neue Light"/>
              </a:rPr>
              <a:t>Compiled vs. Interpreted Programs</a:t>
            </a:r>
            <a:endParaRPr/>
          </a:p>
        </p:txBody>
      </p:sp>
      <p:pic>
        <p:nvPicPr>
          <p:cNvPr id="134" name="Google Shape;134;p14" descr="Image"/>
          <p:cNvPicPr preferRelativeResize="0"/>
          <p:nvPr/>
        </p:nvPicPr>
        <p:blipFill rotWithShape="1">
          <a:blip r:embed="rId3">
            <a:alphaModFix/>
          </a:blip>
          <a:srcRect/>
          <a:stretch/>
        </p:blipFill>
        <p:spPr>
          <a:xfrm>
            <a:off x="1460791" y="1688368"/>
            <a:ext cx="6231348" cy="4278239"/>
          </a:xfrm>
          <a:prstGeom prst="rect">
            <a:avLst/>
          </a:prstGeom>
          <a:noFill/>
          <a:ln>
            <a:noFill/>
          </a:ln>
        </p:spPr>
      </p:pic>
      <p:sp>
        <p:nvSpPr>
          <p:cNvPr id="135" name="Google Shape;135;p14"/>
          <p:cNvSpPr txBox="1"/>
          <p:nvPr/>
        </p:nvSpPr>
        <p:spPr>
          <a:xfrm>
            <a:off x="1460791" y="6052207"/>
            <a:ext cx="2766599" cy="331950"/>
          </a:xfrm>
          <a:prstGeom prst="rect">
            <a:avLst/>
          </a:prstGeom>
          <a:noFill/>
          <a:ln>
            <a:noFill/>
          </a:ln>
        </p:spPr>
        <p:txBody>
          <a:bodyPr spcFirstLastPara="1" wrap="square" lIns="35719" tIns="35719" rIns="35719" bIns="35719" anchor="ctr" anchorCtr="0">
            <a:spAutoFit/>
          </a:bodyPr>
          <a:lstStyle/>
          <a:p>
            <a:pPr>
              <a:buClr>
                <a:srgbClr val="000000"/>
              </a:buClr>
              <a:buSzPts val="1200"/>
            </a:pPr>
            <a:r>
              <a:rPr lang="en-US" sz="844" i="1">
                <a:solidFill>
                  <a:srgbClr val="000000"/>
                </a:solidFill>
                <a:latin typeface="Helvetica Neue"/>
                <a:ea typeface="Helvetica Neue"/>
                <a:cs typeface="Helvetica Neue"/>
                <a:sym typeface="Helvetica Neue"/>
              </a:rPr>
              <a:t>Ref: </a:t>
            </a:r>
            <a:r>
              <a:rPr lang="en-US" sz="844" i="1" u="sng">
                <a:solidFill>
                  <a:srgbClr val="000000"/>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http://shawnbiddle.com/js101/slides/class1.html#/10</a:t>
            </a:r>
            <a:endParaRPr sz="1266"/>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3617</Words>
  <Application>Microsoft Macintosh PowerPoint</Application>
  <PresentationFormat>On-screen Show (4:3)</PresentationFormat>
  <Paragraphs>479</Paragraphs>
  <Slides>38</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Calibri</vt:lpstr>
      <vt:lpstr>Calibri Light</vt:lpstr>
      <vt:lpstr>Courier</vt:lpstr>
      <vt:lpstr>Courier New</vt:lpstr>
      <vt:lpstr>Helvetica</vt:lpstr>
      <vt:lpstr>Helvetica Neue</vt:lpstr>
      <vt:lpstr>Helvetica Neue Light</vt:lpstr>
      <vt:lpstr>Lemon</vt:lpstr>
      <vt:lpstr>Times</vt:lpstr>
      <vt:lpstr>Office Theme</vt:lpstr>
      <vt:lpstr>Introduction to Programming with Python – Basics</vt:lpstr>
      <vt:lpstr>Introduction</vt:lpstr>
      <vt:lpstr>What does “programmable” mean?</vt:lpstr>
      <vt:lpstr>A Bit of History: Who invented the programmable computer?</vt:lpstr>
      <vt:lpstr>History: Alan Turing</vt:lpstr>
      <vt:lpstr>Conditional Branches</vt:lpstr>
      <vt:lpstr>How can we express a program?</vt:lpstr>
      <vt:lpstr>Can we do better still?</vt:lpstr>
      <vt:lpstr>Compiled vs. Interpreted Programs</vt:lpstr>
      <vt:lpstr>Part of the “Pass door” program in “Pseudocode”</vt:lpstr>
      <vt:lpstr>Splicing </vt:lpstr>
      <vt:lpstr>Python Types: Dictionaries</vt:lpstr>
      <vt:lpstr>Exercise  # 3</vt:lpstr>
      <vt:lpstr>Beyond Sequential Execution: Control Flow Tools</vt:lpstr>
      <vt:lpstr>Python Basics: Decision Making</vt:lpstr>
      <vt:lpstr>Python Basics: Decision Making</vt:lpstr>
      <vt:lpstr>Python Basics: Looping</vt:lpstr>
      <vt:lpstr>Python Basics: Looping</vt:lpstr>
      <vt:lpstr>Python Basics: Looping</vt:lpstr>
      <vt:lpstr>Python Basics: Looping</vt:lpstr>
      <vt:lpstr>Python Basics: Loop Control Statements</vt:lpstr>
      <vt:lpstr>Exercise # 4</vt:lpstr>
      <vt:lpstr>Exercise # 5 </vt:lpstr>
      <vt:lpstr>Python Basics: Functions</vt:lpstr>
      <vt:lpstr>Defining Functions</vt:lpstr>
      <vt:lpstr>Calling the Function</vt:lpstr>
      <vt:lpstr>Exercise # 6</vt:lpstr>
      <vt:lpstr>Recap with an Abstract View of a Computer </vt:lpstr>
      <vt:lpstr>Python Modules and Namespaces</vt:lpstr>
      <vt:lpstr>Interacting with the External World (Users, Files, Computers on the Internet …)</vt:lpstr>
      <vt:lpstr>Interacting with the External World (Users, Files, Computers on the Internet …)</vt:lpstr>
      <vt:lpstr>Exercise # 7</vt:lpstr>
      <vt:lpstr>Recursion</vt:lpstr>
      <vt:lpstr>Recursion</vt:lpstr>
      <vt:lpstr>Some Very Useful Python Modules</vt:lpstr>
      <vt:lpstr>Assignment #1: English Word to Pig Latin Translator</vt:lpstr>
      <vt:lpstr>Assignment #2: Compute Statistics</vt:lpstr>
      <vt:lpstr>Assignment #3: Tic-Tac-Toe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with Python – Basics</dc:title>
  <dc:creator>Swapnil Sayan Saha</dc:creator>
  <cp:lastModifiedBy>Swapnil Sayan Saha</cp:lastModifiedBy>
  <cp:revision>10</cp:revision>
  <dcterms:created xsi:type="dcterms:W3CDTF">2021-08-28T16:23:24Z</dcterms:created>
  <dcterms:modified xsi:type="dcterms:W3CDTF">2021-08-29T05:01:50Z</dcterms:modified>
</cp:coreProperties>
</file>