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nSpc>
                <a:spcPct val="115000"/>
              </a:lnSpc>
              <a:spcBef>
                <a:spcPts val="1200"/>
              </a:spcBef>
              <a:spcAft>
                <a:spcPts val="0"/>
              </a:spcAft>
              <a:buClr>
                <a:srgbClr val="24292E"/>
              </a:buClr>
              <a:buSzPts val="1200"/>
              <a:buChar char="●"/>
            </a:pPr>
            <a:r>
              <a:rPr lang="en" sz="1200">
                <a:solidFill>
                  <a:srgbClr val="24292E"/>
                </a:solidFill>
              </a:rPr>
              <a:t>Inability to capture all data packets Contrary to what we expected, wireless sniffing adapter is actually unable to capture all data packets directed from or to a ceratin device. This is because 802.11n has a special facility called "Greenfield" or "HT" (High throughput) mode that allows data to be transmitted between AP and device with ultra-high speed. We found this special facility is widely apodted in smart devices nowadays and data are transfering in between AP (router) and smart device such as cellphones with a speed higher than what our sniffing device could handle. Therefore, the data packets we captured only makes a very small fraction of total data transfer and most of data traffic were actually unobserved. We were only able to capture data packets that are not transferred via HT mode such as the three-way handshake process packets. Once connection is established, data will be transferred with a much higher rate which our adpater could not handle. Not to mentioned our adpator is reside in a rather noisy environment with in-the-air traffic from more than 20 devices at the same floor of my apartment building. This had been proved in our experiment - no obvious difference in the number of data packets between a idle and a highly active device.</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Feature Dependency of the Unsupervised Clustering Model Another major cause resides in features extracted from captured traffic. There are too much redundancy/dependency between features input to the machine learning model and thus leading to inaccuracy. For example, the feature "number of active device in network" has high dependency with the other feature "number of data packets". To be honest, there are very few features we could extracte from encrypted wifi traffic. In the sense that we use unsupervised models, there is no way to evaluate the feature importance and adjust weights accordingly. Furthermore, we can barely understand the metrics behind the clustering results. For example, although we expect the output two cluster representing time periods where people are at home or not, the actual underlying relationship between these two cluster could however indictate when is the target watching movies on laptop or not.</a:t>
            </a:r>
            <a:endParaRPr sz="1200">
              <a:solidFill>
                <a:srgbClr val="24292E"/>
              </a:solidFill>
            </a:endParaRPr>
          </a:p>
          <a:p>
            <a:pPr indent="0" lvl="0" marL="0">
              <a:spcBef>
                <a:spcPts val="2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Focus on encrypted 802.11 traffic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Upper-layer payload are contained in the frame body and are encrypted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CNN ---&gt; Kmeans why?</a:t>
            </a:r>
            <a:endParaRPr/>
          </a:p>
          <a:p>
            <a:pPr indent="0" lvl="0" marL="0">
              <a:spcBef>
                <a:spcPts val="0"/>
              </a:spcBef>
              <a:spcAft>
                <a:spcPts val="0"/>
              </a:spcAft>
              <a:buNone/>
            </a:pPr>
            <a:r>
              <a:rPr lang="en"/>
              <a:t>Unsupervised machine learning model </a:t>
            </a:r>
            <a:endParaRPr/>
          </a:p>
          <a:p>
            <a:pPr indent="0" lvl="0" marL="0">
              <a:spcBef>
                <a:spcPts val="0"/>
              </a:spcBef>
              <a:spcAft>
                <a:spcPts val="0"/>
              </a:spcAft>
              <a:buNone/>
            </a:pPr>
            <a:r>
              <a:rPr lang="en"/>
              <a:t>Unknown traffic pattern, unknown devices -&gt; cannot train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l.acm.org/citation.cfm?id=1352542&amp;dl=ACM&amp;coll=DL" TargetMode="External"/><Relationship Id="rId5" Type="http://schemas.openxmlformats.org/officeDocument/2006/relationships/hyperlink" Target="https://arxiv.org/abs/1703.0287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1608.017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UCLA-ECE209AS-2018W/Cong-George/blob/master/3_18_final_result_log.txt" TargetMode="External"/><Relationship Id="rId4" Type="http://schemas.openxmlformats.org/officeDocument/2006/relationships/hyperlink" Target="https://github.com/UCLA-ECE209AS-2018W/Cong-George/blob/master/3_18_device_log.txt" TargetMode="External"/><Relationship Id="rId5" Type="http://schemas.openxmlformats.org/officeDocument/2006/relationships/hyperlink" Target="https://github.com/UCLA-ECE209AS-2018W/Cong-George/blob/master/3_19_final_result.txt" TargetMode="External"/><Relationship Id="rId6" Type="http://schemas.openxmlformats.org/officeDocument/2006/relationships/hyperlink" Target="https://github.com/UCLA-ECE209AS-2018W/Cong-George/blob/master/3_19_device_log.txt" TargetMode="External"/><Relationship Id="rId7" Type="http://schemas.openxmlformats.org/officeDocument/2006/relationships/hyperlink" Target="https://github.com/UCLA-ECE209AS-2018W/Cong-George/blob/master/3_20_final_result.txt" TargetMode="External"/><Relationship Id="rId8" Type="http://schemas.openxmlformats.org/officeDocument/2006/relationships/hyperlink" Target="https://github.com/UCLA-ECE209AS-2018W/Cong-George/blob/master/3_20_device_log.tx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xiv.org/pdf/1709.02656.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EE209AS Course Project: Home Occupancy Detection Via Encrypted WiFi </a:t>
            </a:r>
            <a:r>
              <a:rPr lang="en" sz="3000"/>
              <a:t>Traffic</a:t>
            </a:r>
            <a:r>
              <a:rPr b="1" lang="en" sz="3000"/>
              <a:t> Sniffing</a:t>
            </a:r>
            <a:endParaRPr b="1" sz="3000"/>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Cong(Colin)  Jin</a:t>
            </a:r>
            <a:endParaRPr/>
          </a:p>
          <a:p>
            <a:pPr indent="0" lvl="0" marL="0">
              <a:spcBef>
                <a:spcPts val="0"/>
              </a:spcBef>
              <a:spcAft>
                <a:spcPts val="0"/>
              </a:spcAft>
              <a:buNone/>
            </a:pPr>
            <a:r>
              <a:rPr lang="en"/>
              <a:t>ZhuoQi(George)  Li</a:t>
            </a:r>
            <a:endParaRPr/>
          </a:p>
          <a:p>
            <a:pPr indent="0" lvl="0" marL="0">
              <a:spcBef>
                <a:spcPts val="0"/>
              </a:spcBef>
              <a:spcAft>
                <a:spcPts val="0"/>
              </a:spcAft>
              <a:buNone/>
            </a:pPr>
            <a:r>
              <a:t/>
            </a:r>
            <a:endParaRPr/>
          </a:p>
          <a:p>
            <a:pPr indent="0" lvl="0" marL="0">
              <a:spcBef>
                <a:spcPts val="0"/>
              </a:spcBef>
              <a:spcAft>
                <a:spcPts val="0"/>
              </a:spcAft>
              <a:buNone/>
            </a:pPr>
            <a:r>
              <a:rPr lang="en"/>
              <a:t>University of California, Los Angeles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85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Proposed Method I - Traffic Pattern Classification </a:t>
            </a:r>
            <a:endParaRPr sz="2400"/>
          </a:p>
        </p:txBody>
      </p:sp>
      <p:sp>
        <p:nvSpPr>
          <p:cNvPr id="148" name="Shape 148"/>
          <p:cNvSpPr txBox="1"/>
          <p:nvPr>
            <p:ph idx="1" type="body"/>
          </p:nvPr>
        </p:nvSpPr>
        <p:spPr>
          <a:xfrm>
            <a:off x="727650" y="217265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Why fail?</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In ability to capture all data packets (no Greenfield cap)</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Input Feature Dependency</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Network Activity </a:t>
            </a:r>
            <a:r>
              <a:rPr lang="en" sz="1400">
                <a:solidFill>
                  <a:srgbClr val="000000"/>
                </a:solidFill>
              </a:rPr>
              <a:t>Insufficient</a:t>
            </a:r>
            <a:r>
              <a:rPr lang="en" sz="1400">
                <a:solidFill>
                  <a:srgbClr val="000000"/>
                </a:solidFill>
              </a:rPr>
              <a:t> to infer house occupancy</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Other Approach?</a:t>
            </a:r>
            <a:endParaRPr b="1"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Proposed Method II - Smartphone Fingerprinting</a:t>
            </a:r>
            <a:endParaRPr sz="2400"/>
          </a:p>
        </p:txBody>
      </p:sp>
      <p:sp>
        <p:nvSpPr>
          <p:cNvPr id="154" name="Shape 154"/>
          <p:cNvSpPr txBox="1"/>
          <p:nvPr>
            <p:ph idx="1" type="body"/>
          </p:nvPr>
        </p:nvSpPr>
        <p:spPr>
          <a:xfrm>
            <a:off x="671750" y="2078875"/>
            <a:ext cx="72492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SmartPhone Usage Statistics</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highlight>
                  <a:srgbClr val="FFFFFF"/>
                </a:highlight>
              </a:rPr>
              <a:t>60% American Adults own smartphones with Wifi capability</a:t>
            </a:r>
            <a:endParaRPr sz="1400">
              <a:solidFill>
                <a:srgbClr val="000000"/>
              </a:solidFill>
              <a:highlight>
                <a:srgbClr val="FFFFFF"/>
              </a:highlight>
            </a:endParaRPr>
          </a:p>
          <a:p>
            <a:pPr indent="-317500" lvl="1" marL="914400" rtl="0">
              <a:spcBef>
                <a:spcPts val="0"/>
              </a:spcBef>
              <a:spcAft>
                <a:spcPts val="0"/>
              </a:spcAft>
              <a:buClr>
                <a:srgbClr val="000000"/>
              </a:buClr>
              <a:buSzPts val="1400"/>
              <a:buChar char="○"/>
            </a:pPr>
            <a:r>
              <a:rPr lang="en" sz="1400">
                <a:solidFill>
                  <a:srgbClr val="000000"/>
                </a:solidFill>
                <a:highlight>
                  <a:srgbClr val="FFFFFF"/>
                </a:highlight>
              </a:rPr>
              <a:t>90% of American adults always carry smartphone with them</a:t>
            </a:r>
            <a:endParaRPr sz="1400">
              <a:solidFill>
                <a:srgbClr val="000000"/>
              </a:solidFill>
              <a:highlight>
                <a:srgbClr val="FFFFFF"/>
              </a:highlight>
            </a:endParaRPr>
          </a:p>
          <a:p>
            <a:pPr indent="-342900" lvl="0" marL="457200" rtl="0">
              <a:spcBef>
                <a:spcPts val="0"/>
              </a:spcBef>
              <a:spcAft>
                <a:spcPts val="0"/>
              </a:spcAft>
              <a:buClr>
                <a:srgbClr val="000000"/>
              </a:buClr>
              <a:buSzPts val="1800"/>
              <a:buChar char="●"/>
            </a:pPr>
            <a:r>
              <a:rPr b="1" lang="en" sz="1800">
                <a:solidFill>
                  <a:srgbClr val="000000"/>
                </a:solidFill>
              </a:rPr>
              <a:t>SmartPhone usage &amp; House Occupancy</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Smartphones of Occupants connect with house AP automatically</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Occupants take cellphone with them when they leave the house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Occupants do not turn off their cellphones at night and so remain in the network</a:t>
            </a:r>
            <a:endParaRPr b="1" sz="1400">
              <a:solidFill>
                <a:srgbClr val="000000"/>
              </a:solidFill>
            </a:endParaRPr>
          </a:p>
          <a:p>
            <a:pPr indent="0" lvl="0" marL="0">
              <a:spcBef>
                <a:spcPts val="1200"/>
              </a:spcBef>
              <a:spcAft>
                <a:spcPts val="1600"/>
              </a:spcAft>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4547175" y="1946987"/>
            <a:ext cx="4488676" cy="2524875"/>
          </a:xfrm>
          <a:prstGeom prst="rect">
            <a:avLst/>
          </a:prstGeom>
          <a:noFill/>
          <a:ln>
            <a:noFill/>
          </a:ln>
        </p:spPr>
      </p:pic>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a:t>
            </a:r>
            <a:r>
              <a:rPr lang="en" sz="2400"/>
              <a:t>Smartphone </a:t>
            </a:r>
            <a:r>
              <a:rPr lang="en" sz="2400"/>
              <a:t>Fingerprinting</a:t>
            </a:r>
            <a:endParaRPr sz="2400"/>
          </a:p>
        </p:txBody>
      </p:sp>
      <p:sp>
        <p:nvSpPr>
          <p:cNvPr id="161" name="Shape 161"/>
          <p:cNvSpPr txBox="1"/>
          <p:nvPr>
            <p:ph idx="1" type="body"/>
          </p:nvPr>
        </p:nvSpPr>
        <p:spPr>
          <a:xfrm>
            <a:off x="671750" y="2078875"/>
            <a:ext cx="49911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Active Scanning</a:t>
            </a:r>
            <a:endParaRPr b="1" sz="1800">
              <a:solidFill>
                <a:srgbClr val="000000"/>
              </a:solidFill>
            </a:endParaRPr>
          </a:p>
          <a:p>
            <a:pPr indent="-317500" lvl="1" marL="914400" rtl="0">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4"/>
              </a:rPr>
              <a:t>Identifying unique devices through wireless fingerprinting</a:t>
            </a:r>
            <a:endParaRPr sz="1400"/>
          </a:p>
          <a:p>
            <a:pPr indent="-317500" lvl="1" marL="914400" rtl="0">
              <a:spcBef>
                <a:spcPts val="0"/>
              </a:spcBef>
              <a:spcAft>
                <a:spcPts val="0"/>
              </a:spcAft>
              <a:buClr>
                <a:srgbClr val="000000"/>
              </a:buClr>
              <a:buSzPts val="1400"/>
              <a:buChar char="○"/>
            </a:pPr>
            <a:r>
              <a:rPr lang="en" sz="1400">
                <a:solidFill>
                  <a:srgbClr val="000000"/>
                </a:solidFill>
              </a:rPr>
              <a:t>Probe request timing analysis </a:t>
            </a:r>
            <a:endParaRPr b="1"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Mac address randomization</a:t>
            </a:r>
            <a:endParaRPr b="1" sz="1800">
              <a:solidFill>
                <a:srgbClr val="000000"/>
              </a:solidFill>
            </a:endParaRPr>
          </a:p>
          <a:p>
            <a:pPr indent="-317500" lvl="1" marL="914400" rtl="0">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5"/>
              </a:rPr>
              <a:t>A Study of MAC Address Randomization in Mobile Devices and When it Fails</a:t>
            </a:r>
            <a:endParaRPr b="1" sz="1400"/>
          </a:p>
          <a:p>
            <a:pPr indent="0" lvl="0" marL="0" rtl="0">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a:t>
            </a:r>
            <a:r>
              <a:rPr lang="en" sz="2400"/>
              <a:t>Smartphone </a:t>
            </a:r>
            <a:r>
              <a:rPr lang="en" sz="2400"/>
              <a:t>Fingerprinting</a:t>
            </a:r>
            <a:endParaRPr sz="2400"/>
          </a:p>
        </p:txBody>
      </p:sp>
      <p:pic>
        <p:nvPicPr>
          <p:cNvPr id="167" name="Shape 167"/>
          <p:cNvPicPr preferRelativeResize="0"/>
          <p:nvPr/>
        </p:nvPicPr>
        <p:blipFill>
          <a:blip r:embed="rId3">
            <a:alphaModFix/>
          </a:blip>
          <a:stretch>
            <a:fillRect/>
          </a:stretch>
        </p:blipFill>
        <p:spPr>
          <a:xfrm>
            <a:off x="1458125" y="1853850"/>
            <a:ext cx="5423924" cy="3223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a:t>
            </a:r>
            <a:r>
              <a:rPr lang="en" sz="2400"/>
              <a:t>Smartphone </a:t>
            </a:r>
            <a:r>
              <a:rPr lang="en" sz="2400"/>
              <a:t>Fingerprinting</a:t>
            </a:r>
            <a:endParaRPr sz="2400"/>
          </a:p>
        </p:txBody>
      </p:sp>
      <p:sp>
        <p:nvSpPr>
          <p:cNvPr id="173" name="Shape 173"/>
          <p:cNvSpPr txBox="1"/>
          <p:nvPr>
            <p:ph idx="1" type="body"/>
          </p:nvPr>
        </p:nvSpPr>
        <p:spPr>
          <a:xfrm>
            <a:off x="729450" y="2078875"/>
            <a:ext cx="7688700" cy="2855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Wifi signatures from MLME frames Tagged parameters</a:t>
            </a:r>
            <a:endParaRPr b="1" sz="1800">
              <a:solidFill>
                <a:srgbClr val="000000"/>
              </a:solidFill>
            </a:endParaRPr>
          </a:p>
          <a:p>
            <a:pPr indent="-317500" lvl="1" marL="914400" rtl="0">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3"/>
              </a:rPr>
              <a:t>Passive Taxonomy of Wifi Clients using MLME Frame Contents</a:t>
            </a:r>
            <a:endParaRPr sz="1400"/>
          </a:p>
          <a:p>
            <a:pPr indent="-317500" lvl="1" marL="914400" rtl="0">
              <a:spcBef>
                <a:spcPts val="0"/>
              </a:spcBef>
              <a:spcAft>
                <a:spcPts val="0"/>
              </a:spcAft>
              <a:buClr>
                <a:srgbClr val="000000"/>
              </a:buClr>
              <a:buSzPts val="1400"/>
              <a:buChar char="○"/>
            </a:pPr>
            <a:r>
              <a:rPr lang="en" sz="1400">
                <a:solidFill>
                  <a:srgbClr val="000000"/>
                </a:solidFill>
              </a:rPr>
              <a:t>Generated from 802.11 Probe &amp; Assoc request frames from traffic</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Distinctiveness of WiFi Signature</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Wifi chip specific</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Device driver specific</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WPA supplicant specific</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PCB layout specific</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Device Fingerprinting</a:t>
            </a:r>
            <a:endParaRPr sz="2400"/>
          </a:p>
        </p:txBody>
      </p:sp>
      <p:pic>
        <p:nvPicPr>
          <p:cNvPr id="179" name="Shape 179"/>
          <p:cNvPicPr preferRelativeResize="0"/>
          <p:nvPr/>
        </p:nvPicPr>
        <p:blipFill>
          <a:blip r:embed="rId3">
            <a:alphaModFix/>
          </a:blip>
          <a:stretch>
            <a:fillRect/>
          </a:stretch>
        </p:blipFill>
        <p:spPr>
          <a:xfrm>
            <a:off x="1443700" y="1853850"/>
            <a:ext cx="563415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868775" y="1853850"/>
            <a:ext cx="5410025" cy="3145600"/>
          </a:xfrm>
          <a:prstGeom prst="rect">
            <a:avLst/>
          </a:prstGeom>
          <a:noFill/>
          <a:ln>
            <a:noFill/>
          </a:ln>
        </p:spPr>
      </p:pic>
      <p:sp>
        <p:nvSpPr>
          <p:cNvPr id="185" name="Shape 1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Device Fingerprinting</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Proposed Method II - Device Fingerprinting</a:t>
            </a:r>
            <a:endParaRPr sz="2400"/>
          </a:p>
        </p:txBody>
      </p:sp>
      <p:pic>
        <p:nvPicPr>
          <p:cNvPr id="191" name="Shape 191"/>
          <p:cNvPicPr preferRelativeResize="0"/>
          <p:nvPr/>
        </p:nvPicPr>
        <p:blipFill>
          <a:blip r:embed="rId3">
            <a:alphaModFix/>
          </a:blip>
          <a:stretch>
            <a:fillRect/>
          </a:stretch>
        </p:blipFill>
        <p:spPr>
          <a:xfrm>
            <a:off x="1124225" y="1972500"/>
            <a:ext cx="6895556"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 Hardware Configuration</a:t>
            </a:r>
            <a:endParaRPr/>
          </a:p>
        </p:txBody>
      </p:sp>
      <p:sp>
        <p:nvSpPr>
          <p:cNvPr id="197" name="Shape 197"/>
          <p:cNvSpPr txBox="1"/>
          <p:nvPr>
            <p:ph idx="1" type="body"/>
          </p:nvPr>
        </p:nvSpPr>
        <p:spPr>
          <a:xfrm>
            <a:off x="729450" y="2078875"/>
            <a:ext cx="3714300" cy="271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Rpi + Wifi Adaptor with monitor mode and packets injection capability</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Monitor mode </a:t>
            </a:r>
            <a:endParaRPr sz="1400">
              <a:solidFill>
                <a:srgbClr val="000000"/>
              </a:solidFill>
            </a:endParaRPr>
          </a:p>
          <a:p>
            <a:pPr indent="-317500" lvl="0" marL="457200">
              <a:spcBef>
                <a:spcPts val="0"/>
              </a:spcBef>
              <a:spcAft>
                <a:spcPts val="0"/>
              </a:spcAft>
              <a:buClr>
                <a:srgbClr val="000000"/>
              </a:buClr>
              <a:buSzPts val="1400"/>
              <a:buChar char="●"/>
            </a:pPr>
            <a:r>
              <a:rPr lang="en" sz="1400">
                <a:solidFill>
                  <a:srgbClr val="000000"/>
                </a:solidFill>
              </a:rPr>
              <a:t>Packet Injection</a:t>
            </a:r>
            <a:endParaRPr sz="1400">
              <a:solidFill>
                <a:srgbClr val="000000"/>
              </a:solidFill>
            </a:endParaRPr>
          </a:p>
        </p:txBody>
      </p:sp>
      <p:pic>
        <p:nvPicPr>
          <p:cNvPr id="198" name="Shape 198"/>
          <p:cNvPicPr preferRelativeResize="0"/>
          <p:nvPr/>
        </p:nvPicPr>
        <p:blipFill>
          <a:blip r:embed="rId3">
            <a:alphaModFix/>
          </a:blip>
          <a:stretch>
            <a:fillRect/>
          </a:stretch>
        </p:blipFill>
        <p:spPr>
          <a:xfrm rot="-5400000">
            <a:off x="5124112" y="1625741"/>
            <a:ext cx="2718725" cy="36249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Software Support</a:t>
            </a:r>
            <a:endParaRPr/>
          </a:p>
        </p:txBody>
      </p:sp>
      <p:sp>
        <p:nvSpPr>
          <p:cNvPr id="204" name="Shape 204"/>
          <p:cNvSpPr txBox="1"/>
          <p:nvPr>
            <p:ph idx="1" type="body"/>
          </p:nvPr>
        </p:nvSpPr>
        <p:spPr>
          <a:xfrm>
            <a:off x="729450" y="2078875"/>
            <a:ext cx="3564600" cy="271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b="1" lang="en" sz="1400">
                <a:solidFill>
                  <a:srgbClr val="000000"/>
                </a:solidFill>
              </a:rPr>
              <a:t>Operating System</a:t>
            </a:r>
            <a:endParaRPr b="1"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Kali Linux</a:t>
            </a:r>
            <a:endParaRPr sz="1400">
              <a:solidFill>
                <a:srgbClr val="000000"/>
              </a:solidFill>
            </a:endParaRPr>
          </a:p>
          <a:p>
            <a:pPr indent="-317500" lvl="0" marL="457200" rtl="0">
              <a:spcBef>
                <a:spcPts val="0"/>
              </a:spcBef>
              <a:spcAft>
                <a:spcPts val="0"/>
              </a:spcAft>
              <a:buClr>
                <a:srgbClr val="000000"/>
              </a:buClr>
              <a:buSzPts val="1400"/>
              <a:buChar char="●"/>
            </a:pPr>
            <a:r>
              <a:rPr b="1" lang="en" sz="1400">
                <a:solidFill>
                  <a:srgbClr val="000000"/>
                </a:solidFill>
              </a:rPr>
              <a:t>Packet Dump &amp; Inspection</a:t>
            </a:r>
            <a:endParaRPr b="1"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Wireshark</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Tcpdump</a:t>
            </a:r>
            <a:endParaRPr sz="1400">
              <a:solidFill>
                <a:srgbClr val="000000"/>
              </a:solidFill>
            </a:endParaRPr>
          </a:p>
          <a:p>
            <a:pPr indent="-317500" lvl="0" marL="457200" rtl="0">
              <a:spcBef>
                <a:spcPts val="0"/>
              </a:spcBef>
              <a:spcAft>
                <a:spcPts val="0"/>
              </a:spcAft>
              <a:buClr>
                <a:srgbClr val="000000"/>
              </a:buClr>
              <a:buSzPts val="1400"/>
              <a:buChar char="●"/>
            </a:pPr>
            <a:r>
              <a:rPr b="1" lang="en" sz="1400">
                <a:solidFill>
                  <a:srgbClr val="000000"/>
                </a:solidFill>
              </a:rPr>
              <a:t>Packet Injection and AP scanning</a:t>
            </a:r>
            <a:endParaRPr b="1"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airodump-ng</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aireplay-ng</a:t>
            </a:r>
            <a:endParaRPr sz="1400">
              <a:solidFill>
                <a:srgbClr val="000000"/>
              </a:solidFill>
            </a:endParaRPr>
          </a:p>
          <a:p>
            <a:pPr indent="-317500" lvl="0" marL="457200" rtl="0">
              <a:spcBef>
                <a:spcPts val="0"/>
              </a:spcBef>
              <a:spcAft>
                <a:spcPts val="0"/>
              </a:spcAft>
              <a:buClr>
                <a:srgbClr val="000000"/>
              </a:buClr>
              <a:buSzPts val="1400"/>
              <a:buChar char="●"/>
            </a:pPr>
            <a:r>
              <a:rPr b="1" lang="en" sz="1400">
                <a:solidFill>
                  <a:srgbClr val="000000"/>
                </a:solidFill>
              </a:rPr>
              <a:t>Project development </a:t>
            </a:r>
            <a:endParaRPr b="1"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Pycharm</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Git</a:t>
            </a:r>
            <a:endParaRPr sz="1400">
              <a:solidFill>
                <a:srgbClr val="000000"/>
              </a:solidFill>
            </a:endParaRPr>
          </a:p>
          <a:p>
            <a:pPr indent="0" lvl="0" marL="0" rtl="0">
              <a:spcBef>
                <a:spcPts val="1600"/>
              </a:spcBef>
              <a:spcAft>
                <a:spcPts val="1600"/>
              </a:spcAft>
              <a:buNone/>
            </a:pPr>
            <a:r>
              <a:t/>
            </a:r>
            <a:endParaRPr sz="1400">
              <a:solidFill>
                <a:srgbClr val="000000"/>
              </a:solidFill>
            </a:endParaRPr>
          </a:p>
        </p:txBody>
      </p:sp>
      <p:pic>
        <p:nvPicPr>
          <p:cNvPr id="205" name="Shape 205"/>
          <p:cNvPicPr preferRelativeResize="0"/>
          <p:nvPr/>
        </p:nvPicPr>
        <p:blipFill>
          <a:blip r:embed="rId3">
            <a:alphaModFix/>
          </a:blip>
          <a:stretch>
            <a:fillRect/>
          </a:stretch>
        </p:blipFill>
        <p:spPr>
          <a:xfrm>
            <a:off x="4293975" y="2598400"/>
            <a:ext cx="4030949" cy="167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Overview</a:t>
            </a:r>
            <a:endParaRPr sz="2400"/>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Introduction</a:t>
            </a:r>
            <a:endParaRPr b="1" sz="18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Proposed Method</a:t>
            </a:r>
            <a:endParaRPr b="1" sz="18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Implementation</a:t>
            </a:r>
            <a:endParaRPr b="1" sz="18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Result</a:t>
            </a:r>
            <a:endParaRPr b="1" sz="1800">
              <a:solidFill>
                <a:srgbClr val="000000"/>
              </a:solidFill>
            </a:endParaRPr>
          </a:p>
          <a:p>
            <a:pPr indent="-342900" lvl="0" marL="457200">
              <a:spcBef>
                <a:spcPts val="0"/>
              </a:spcBef>
              <a:spcAft>
                <a:spcPts val="0"/>
              </a:spcAft>
              <a:buClr>
                <a:srgbClr val="000000"/>
              </a:buClr>
              <a:buSzPts val="1800"/>
              <a:buChar char="●"/>
            </a:pPr>
            <a:r>
              <a:rPr b="1" lang="en" sz="1800">
                <a:solidFill>
                  <a:srgbClr val="000000"/>
                </a:solidFill>
              </a:rPr>
              <a:t>Future Work</a:t>
            </a:r>
            <a:endParaRPr b="1"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Overview</a:t>
            </a:r>
            <a:endParaRPr/>
          </a:p>
        </p:txBody>
      </p:sp>
      <p:sp>
        <p:nvSpPr>
          <p:cNvPr id="211" name="Shape 211"/>
          <p:cNvSpPr/>
          <p:nvPr/>
        </p:nvSpPr>
        <p:spPr>
          <a:xfrm>
            <a:off x="2164150" y="2423850"/>
            <a:ext cx="743100" cy="10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200"/>
              <a:t>Monitor Mode Setup</a:t>
            </a:r>
            <a:endParaRPr b="1" sz="1200"/>
          </a:p>
        </p:txBody>
      </p:sp>
      <p:sp>
        <p:nvSpPr>
          <p:cNvPr id="212" name="Shape 212"/>
          <p:cNvSpPr/>
          <p:nvPr/>
        </p:nvSpPr>
        <p:spPr>
          <a:xfrm>
            <a:off x="3145250" y="2423850"/>
            <a:ext cx="743100" cy="10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Scan for nearby AP</a:t>
            </a:r>
            <a:endParaRPr b="1" sz="1200"/>
          </a:p>
        </p:txBody>
      </p:sp>
      <p:sp>
        <p:nvSpPr>
          <p:cNvPr id="213" name="Shape 213"/>
          <p:cNvSpPr/>
          <p:nvPr/>
        </p:nvSpPr>
        <p:spPr>
          <a:xfrm>
            <a:off x="4144825" y="2423850"/>
            <a:ext cx="743100" cy="10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Active Phase</a:t>
            </a:r>
            <a:endParaRPr b="1" sz="1200">
              <a:solidFill>
                <a:srgbClr val="FF0000"/>
              </a:solidFill>
            </a:endParaRPr>
          </a:p>
        </p:txBody>
      </p:sp>
      <p:sp>
        <p:nvSpPr>
          <p:cNvPr id="214" name="Shape 214"/>
          <p:cNvSpPr/>
          <p:nvPr/>
        </p:nvSpPr>
        <p:spPr>
          <a:xfrm>
            <a:off x="5116675" y="2423850"/>
            <a:ext cx="770700" cy="10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Passive</a:t>
            </a:r>
            <a:r>
              <a:rPr b="1" lang="en" sz="1200">
                <a:solidFill>
                  <a:srgbClr val="FF0000"/>
                </a:solidFill>
              </a:rPr>
              <a:t> Phase</a:t>
            </a:r>
            <a:endParaRPr b="1" sz="1200">
              <a:solidFill>
                <a:srgbClr val="FF0000"/>
              </a:solidFill>
            </a:endParaRPr>
          </a:p>
        </p:txBody>
      </p:sp>
      <p:cxnSp>
        <p:nvCxnSpPr>
          <p:cNvPr id="215" name="Shape 215"/>
          <p:cNvCxnSpPr>
            <a:stCxn id="211" idx="3"/>
            <a:endCxn id="212" idx="1"/>
          </p:cNvCxnSpPr>
          <p:nvPr/>
        </p:nvCxnSpPr>
        <p:spPr>
          <a:xfrm>
            <a:off x="2907250" y="2972100"/>
            <a:ext cx="237900" cy="0"/>
          </a:xfrm>
          <a:prstGeom prst="straightConnector1">
            <a:avLst/>
          </a:prstGeom>
          <a:noFill/>
          <a:ln cap="flat" cmpd="sng" w="9525">
            <a:solidFill>
              <a:schemeClr val="dk2"/>
            </a:solidFill>
            <a:prstDash val="solid"/>
            <a:round/>
            <a:headEnd len="med" w="med" type="none"/>
            <a:tailEnd len="med" w="med" type="none"/>
          </a:ln>
        </p:spPr>
      </p:cxnSp>
      <p:cxnSp>
        <p:nvCxnSpPr>
          <p:cNvPr id="216" name="Shape 216"/>
          <p:cNvCxnSpPr>
            <a:stCxn id="211" idx="3"/>
            <a:endCxn id="212" idx="1"/>
          </p:cNvCxnSpPr>
          <p:nvPr/>
        </p:nvCxnSpPr>
        <p:spPr>
          <a:xfrm>
            <a:off x="2907250" y="2972100"/>
            <a:ext cx="237900" cy="0"/>
          </a:xfrm>
          <a:prstGeom prst="straightConnector1">
            <a:avLst/>
          </a:prstGeom>
          <a:noFill/>
          <a:ln cap="flat" cmpd="sng" w="9525">
            <a:solidFill>
              <a:schemeClr val="dk2"/>
            </a:solidFill>
            <a:prstDash val="solid"/>
            <a:round/>
            <a:headEnd len="med" w="med" type="none"/>
            <a:tailEnd len="med" w="med" type="triangle"/>
          </a:ln>
        </p:spPr>
      </p:cxnSp>
      <p:cxnSp>
        <p:nvCxnSpPr>
          <p:cNvPr id="217" name="Shape 217"/>
          <p:cNvCxnSpPr>
            <a:stCxn id="212" idx="3"/>
            <a:endCxn id="213" idx="1"/>
          </p:cNvCxnSpPr>
          <p:nvPr/>
        </p:nvCxnSpPr>
        <p:spPr>
          <a:xfrm>
            <a:off x="3888350" y="2972100"/>
            <a:ext cx="256500" cy="0"/>
          </a:xfrm>
          <a:prstGeom prst="straightConnector1">
            <a:avLst/>
          </a:prstGeom>
          <a:noFill/>
          <a:ln cap="flat" cmpd="sng" w="9525">
            <a:solidFill>
              <a:schemeClr val="dk2"/>
            </a:solidFill>
            <a:prstDash val="solid"/>
            <a:round/>
            <a:headEnd len="med" w="med" type="none"/>
            <a:tailEnd len="med" w="med" type="triangle"/>
          </a:ln>
        </p:spPr>
      </p:cxnSp>
      <p:cxnSp>
        <p:nvCxnSpPr>
          <p:cNvPr id="218" name="Shape 218"/>
          <p:cNvCxnSpPr>
            <a:stCxn id="213" idx="3"/>
            <a:endCxn id="214" idx="1"/>
          </p:cNvCxnSpPr>
          <p:nvPr/>
        </p:nvCxnSpPr>
        <p:spPr>
          <a:xfrm>
            <a:off x="4887925" y="2972100"/>
            <a:ext cx="228900" cy="0"/>
          </a:xfrm>
          <a:prstGeom prst="straightConnector1">
            <a:avLst/>
          </a:prstGeom>
          <a:noFill/>
          <a:ln cap="flat" cmpd="sng" w="9525">
            <a:solidFill>
              <a:schemeClr val="dk2"/>
            </a:solidFill>
            <a:prstDash val="solid"/>
            <a:round/>
            <a:headEnd len="med" w="med" type="none"/>
            <a:tailEnd len="med" w="med" type="triangle"/>
          </a:ln>
        </p:spPr>
      </p:cxnSp>
      <p:cxnSp>
        <p:nvCxnSpPr>
          <p:cNvPr id="219" name="Shape 219"/>
          <p:cNvCxnSpPr>
            <a:stCxn id="214" idx="3"/>
            <a:endCxn id="214" idx="0"/>
          </p:cNvCxnSpPr>
          <p:nvPr/>
        </p:nvCxnSpPr>
        <p:spPr>
          <a:xfrm rot="10800000">
            <a:off x="5502175" y="2424000"/>
            <a:ext cx="385200" cy="548100"/>
          </a:xfrm>
          <a:prstGeom prst="curvedConnector4">
            <a:avLst>
              <a:gd fmla="val -61770" name="adj1"/>
              <a:gd fmla="val 143473" name="adj2"/>
            </a:avLst>
          </a:prstGeom>
          <a:noFill/>
          <a:ln cap="flat" cmpd="sng" w="9525">
            <a:solidFill>
              <a:schemeClr val="dk2"/>
            </a:solidFill>
            <a:prstDash val="solid"/>
            <a:round/>
            <a:headEnd len="med" w="med" type="none"/>
            <a:tailEnd len="med" w="med" type="triangle"/>
          </a:ln>
        </p:spPr>
      </p:cxnSp>
      <p:sp>
        <p:nvSpPr>
          <p:cNvPr id="220" name="Shape 220"/>
          <p:cNvSpPr/>
          <p:nvPr/>
        </p:nvSpPr>
        <p:spPr>
          <a:xfrm>
            <a:off x="4329213" y="3997375"/>
            <a:ext cx="1038000" cy="47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Occupancy Report </a:t>
            </a:r>
            <a:endParaRPr b="1" sz="1200"/>
          </a:p>
        </p:txBody>
      </p:sp>
      <p:sp>
        <p:nvSpPr>
          <p:cNvPr id="221" name="Shape 221"/>
          <p:cNvSpPr/>
          <p:nvPr/>
        </p:nvSpPr>
        <p:spPr>
          <a:xfrm>
            <a:off x="5664688" y="3997375"/>
            <a:ext cx="1038000" cy="47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Device Log</a:t>
            </a:r>
            <a:endParaRPr b="1" sz="1200"/>
          </a:p>
        </p:txBody>
      </p:sp>
      <p:cxnSp>
        <p:nvCxnSpPr>
          <p:cNvPr id="222" name="Shape 222"/>
          <p:cNvCxnSpPr>
            <a:stCxn id="214" idx="2"/>
            <a:endCxn id="220" idx="0"/>
          </p:cNvCxnSpPr>
          <p:nvPr/>
        </p:nvCxnSpPr>
        <p:spPr>
          <a:xfrm flipH="1">
            <a:off x="4848325" y="3520350"/>
            <a:ext cx="653700" cy="477000"/>
          </a:xfrm>
          <a:prstGeom prst="straightConnector1">
            <a:avLst/>
          </a:prstGeom>
          <a:noFill/>
          <a:ln cap="flat" cmpd="sng" w="9525">
            <a:solidFill>
              <a:schemeClr val="dk2"/>
            </a:solidFill>
            <a:prstDash val="solid"/>
            <a:round/>
            <a:headEnd len="med" w="med" type="none"/>
            <a:tailEnd len="med" w="med" type="triangle"/>
          </a:ln>
        </p:spPr>
      </p:cxnSp>
      <p:cxnSp>
        <p:nvCxnSpPr>
          <p:cNvPr id="223" name="Shape 223"/>
          <p:cNvCxnSpPr>
            <a:stCxn id="214" idx="2"/>
            <a:endCxn id="221" idx="0"/>
          </p:cNvCxnSpPr>
          <p:nvPr/>
        </p:nvCxnSpPr>
        <p:spPr>
          <a:xfrm>
            <a:off x="5502025" y="3520350"/>
            <a:ext cx="681600" cy="477000"/>
          </a:xfrm>
          <a:prstGeom prst="straightConnector1">
            <a:avLst/>
          </a:prstGeom>
          <a:noFill/>
          <a:ln cap="flat" cmpd="sng" w="9525">
            <a:solidFill>
              <a:schemeClr val="dk2"/>
            </a:solidFill>
            <a:prstDash val="solid"/>
            <a:round/>
            <a:headEnd len="med" w="med" type="none"/>
            <a:tailEnd len="med" w="med" type="triangle"/>
          </a:ln>
        </p:spPr>
      </p:cxnSp>
      <p:sp>
        <p:nvSpPr>
          <p:cNvPr id="224" name="Shape 224"/>
          <p:cNvSpPr txBox="1"/>
          <p:nvPr/>
        </p:nvSpPr>
        <p:spPr>
          <a:xfrm>
            <a:off x="6125500" y="1971475"/>
            <a:ext cx="1392900" cy="48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Repeat this step periodically</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Setup</a:t>
            </a:r>
            <a:endParaRPr/>
          </a:p>
        </p:txBody>
      </p:sp>
      <p:sp>
        <p:nvSpPr>
          <p:cNvPr id="230" name="Shape 230"/>
          <p:cNvSpPr txBox="1"/>
          <p:nvPr>
            <p:ph idx="1" type="body"/>
          </p:nvPr>
        </p:nvSpPr>
        <p:spPr>
          <a:xfrm>
            <a:off x="729450" y="2078875"/>
            <a:ext cx="7400700" cy="2718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b="1" lang="en" sz="1800">
                <a:solidFill>
                  <a:srgbClr val="000000"/>
                </a:solidFill>
              </a:rPr>
              <a:t>Monitor mode setup</a:t>
            </a:r>
            <a:endParaRPr b="1"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sz="1800">
                <a:solidFill>
                  <a:srgbClr val="000000"/>
                </a:solidFill>
              </a:rPr>
              <a:t>Scan for nearby AP</a:t>
            </a:r>
            <a:endParaRPr b="1" sz="18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Airodump-ng</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Select target using SNR strength</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Record AP mac address and listening channel</a:t>
            </a:r>
            <a:endParaRPr sz="1400">
              <a:solidFill>
                <a:srgbClr val="000000"/>
              </a:solidFill>
            </a:endParaRPr>
          </a:p>
          <a:p>
            <a:pPr indent="0" lvl="0" marL="0" rtl="0">
              <a:spcBef>
                <a:spcPts val="1600"/>
              </a:spcBef>
              <a:spcAft>
                <a:spcPts val="1600"/>
              </a:spcAft>
              <a:buNone/>
            </a:pPr>
            <a:r>
              <a:t/>
            </a: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Active Phase</a:t>
            </a:r>
            <a:endParaRPr/>
          </a:p>
        </p:txBody>
      </p:sp>
      <p:sp>
        <p:nvSpPr>
          <p:cNvPr id="236" name="Shape 236"/>
          <p:cNvSpPr txBox="1"/>
          <p:nvPr>
            <p:ph idx="1" type="body"/>
          </p:nvPr>
        </p:nvSpPr>
        <p:spPr>
          <a:xfrm>
            <a:off x="729450" y="2078875"/>
            <a:ext cx="3584400" cy="2718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What happens upon connection</a:t>
            </a:r>
            <a:endParaRPr b="1"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Deauthentication</a:t>
            </a:r>
            <a:r>
              <a:rPr b="1" lang="en" sz="1400">
                <a:solidFill>
                  <a:srgbClr val="000000"/>
                </a:solidFill>
              </a:rPr>
              <a:t> Attack</a:t>
            </a:r>
            <a:endParaRPr b="1" sz="1400">
              <a:solidFill>
                <a:srgbClr val="000000"/>
              </a:solidFill>
            </a:endParaRPr>
          </a:p>
          <a:p>
            <a:pPr indent="-317500" lvl="0" marL="457200" rtl="0">
              <a:spcBef>
                <a:spcPts val="0"/>
              </a:spcBef>
              <a:spcAft>
                <a:spcPts val="0"/>
              </a:spcAft>
              <a:buClr>
                <a:srgbClr val="000000"/>
              </a:buClr>
              <a:buSzPts val="1400"/>
              <a:buChar char="●"/>
            </a:pPr>
            <a:r>
              <a:rPr b="1" lang="en" sz="1400">
                <a:solidFill>
                  <a:srgbClr val="000000"/>
                </a:solidFill>
              </a:rPr>
              <a:t>Scan for devices - Null data frames</a:t>
            </a:r>
            <a:endParaRPr b="1" sz="1400">
              <a:solidFill>
                <a:srgbClr val="000000"/>
              </a:solidFill>
            </a:endParaRPr>
          </a:p>
          <a:p>
            <a:pPr indent="0" lvl="0" marL="0" rtl="0">
              <a:spcBef>
                <a:spcPts val="1600"/>
              </a:spcBef>
              <a:spcAft>
                <a:spcPts val="1600"/>
              </a:spcAft>
              <a:buNone/>
            </a:pPr>
            <a:r>
              <a:t/>
            </a:r>
            <a:endParaRPr sz="1400">
              <a:solidFill>
                <a:srgbClr val="000000"/>
              </a:solidFill>
            </a:endParaRPr>
          </a:p>
        </p:txBody>
      </p:sp>
      <p:pic>
        <p:nvPicPr>
          <p:cNvPr id="237" name="Shape 237"/>
          <p:cNvPicPr preferRelativeResize="0"/>
          <p:nvPr/>
        </p:nvPicPr>
        <p:blipFill>
          <a:blip r:embed="rId3">
            <a:alphaModFix/>
          </a:blip>
          <a:stretch>
            <a:fillRect/>
          </a:stretch>
        </p:blipFill>
        <p:spPr>
          <a:xfrm>
            <a:off x="4608475" y="2078875"/>
            <a:ext cx="3809675" cy="2860226"/>
          </a:xfrm>
          <a:prstGeom prst="rect">
            <a:avLst/>
          </a:prstGeom>
          <a:noFill/>
          <a:ln>
            <a:noFill/>
          </a:ln>
        </p:spPr>
      </p:pic>
      <p:pic>
        <p:nvPicPr>
          <p:cNvPr id="238" name="Shape 238"/>
          <p:cNvPicPr preferRelativeResize="0"/>
          <p:nvPr/>
        </p:nvPicPr>
        <p:blipFill>
          <a:blip r:embed="rId4">
            <a:alphaModFix/>
          </a:blip>
          <a:stretch>
            <a:fillRect/>
          </a:stretch>
        </p:blipFill>
        <p:spPr>
          <a:xfrm>
            <a:off x="799900" y="3052075"/>
            <a:ext cx="3584400" cy="18168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Active Phase</a:t>
            </a:r>
            <a:endParaRPr/>
          </a:p>
        </p:txBody>
      </p:sp>
      <p:sp>
        <p:nvSpPr>
          <p:cNvPr id="244" name="Shape 244"/>
          <p:cNvSpPr txBox="1"/>
          <p:nvPr>
            <p:ph idx="1" type="body"/>
          </p:nvPr>
        </p:nvSpPr>
        <p:spPr>
          <a:xfrm>
            <a:off x="632625" y="2000400"/>
            <a:ext cx="3467100" cy="1292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b="1" lang="en" sz="1800">
                <a:solidFill>
                  <a:srgbClr val="000000"/>
                </a:solidFill>
              </a:rPr>
              <a:t>Build wifi signature</a:t>
            </a:r>
            <a:endParaRPr b="1"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sz="1800">
                <a:solidFill>
                  <a:srgbClr val="000000"/>
                </a:solidFill>
              </a:rPr>
              <a:t>Identify device</a:t>
            </a:r>
            <a:endParaRPr b="1" sz="18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Signature hamming distance</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Find match in database</a:t>
            </a:r>
            <a:endParaRPr sz="1400">
              <a:solidFill>
                <a:srgbClr val="000000"/>
              </a:solidFill>
            </a:endParaRPr>
          </a:p>
          <a:p>
            <a:pPr indent="0" lvl="0" marL="0" rtl="0">
              <a:spcBef>
                <a:spcPts val="1600"/>
              </a:spcBef>
              <a:spcAft>
                <a:spcPts val="1600"/>
              </a:spcAft>
              <a:buNone/>
            </a:pPr>
            <a:r>
              <a:t/>
            </a:r>
            <a:endParaRPr sz="1400">
              <a:solidFill>
                <a:srgbClr val="000000"/>
              </a:solidFill>
            </a:endParaRPr>
          </a:p>
        </p:txBody>
      </p:sp>
      <p:sp>
        <p:nvSpPr>
          <p:cNvPr id="245" name="Shape 245"/>
          <p:cNvSpPr txBox="1"/>
          <p:nvPr>
            <p:ph idx="1" type="body"/>
          </p:nvPr>
        </p:nvSpPr>
        <p:spPr>
          <a:xfrm>
            <a:off x="3852225" y="2000400"/>
            <a:ext cx="4307700" cy="30204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sz="900">
                <a:solidFill>
                  <a:srgbClr val="6A737D"/>
                </a:solidFill>
                <a:highlight>
                  <a:srgbClr val="FFFFFF"/>
                </a:highlight>
                <a:latin typeface="Consolas"/>
                <a:ea typeface="Consolas"/>
                <a:cs typeface="Consolas"/>
                <a:sym typeface="Consolas"/>
              </a:rPr>
              <a:t># first Perform device scanning</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device_list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device_tracking(Ap_addr, </a:t>
            </a:r>
            <a:r>
              <a:rPr lang="en" sz="900">
                <a:solidFill>
                  <a:srgbClr val="E36209"/>
                </a:solidFill>
                <a:highlight>
                  <a:srgbClr val="FFFFFF"/>
                </a:highlight>
                <a:latin typeface="Consolas"/>
                <a:ea typeface="Consolas"/>
                <a:cs typeface="Consolas"/>
                <a:sym typeface="Consolas"/>
              </a:rPr>
              <a:t>channel</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duration</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'180'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6A737D"/>
                </a:solidFill>
                <a:highlight>
                  <a:srgbClr val="FFFFFF"/>
                </a:highlight>
                <a:latin typeface="Consolas"/>
                <a:ea typeface="Consolas"/>
                <a:cs typeface="Consolas"/>
                <a:sym typeface="Consolas"/>
              </a:rPr>
              <a:t># for each device, launch deauth attack and capture 4-way handshake moment to build wifi signature</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for</a:t>
            </a:r>
            <a:r>
              <a:rPr lang="en" sz="900">
                <a:solidFill>
                  <a:srgbClr val="24292E"/>
                </a:solidFill>
                <a:highlight>
                  <a:srgbClr val="FFFFFF"/>
                </a:highlight>
                <a:latin typeface="Consolas"/>
                <a:ea typeface="Consolas"/>
                <a:cs typeface="Consolas"/>
                <a:sym typeface="Consolas"/>
              </a:rPr>
              <a:t> dev </a:t>
            </a:r>
            <a:r>
              <a:rPr lang="en" sz="900">
                <a:solidFill>
                  <a:srgbClr val="D73A49"/>
                </a:solidFill>
                <a:highlight>
                  <a:srgbClr val="FFFFFF"/>
                </a:highlight>
                <a:latin typeface="Consolas"/>
                <a:ea typeface="Consolas"/>
                <a:cs typeface="Consolas"/>
                <a:sym typeface="Consolas"/>
              </a:rPr>
              <a:t>in</a:t>
            </a:r>
            <a:r>
              <a:rPr lang="en" sz="900">
                <a:solidFill>
                  <a:srgbClr val="24292E"/>
                </a:solidFill>
                <a:highlight>
                  <a:srgbClr val="FFFFFF"/>
                </a:highlight>
                <a:latin typeface="Consolas"/>
                <a:ea typeface="Consolas"/>
                <a:cs typeface="Consolas"/>
                <a:sym typeface="Consolas"/>
              </a:rPr>
              <a:t> device_list: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deauth(mon_card, </a:t>
            </a:r>
            <a:r>
              <a:rPr lang="en" sz="900">
                <a:solidFill>
                  <a:srgbClr val="E36209"/>
                </a:solidFill>
                <a:highlight>
                  <a:srgbClr val="FFFFFF"/>
                </a:highlight>
                <a:latin typeface="Consolas"/>
                <a:ea typeface="Consolas"/>
                <a:cs typeface="Consolas"/>
                <a:sym typeface="Consolas"/>
              </a:rPr>
              <a:t>target</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dev, </a:t>
            </a:r>
            <a:r>
              <a:rPr lang="en" sz="900">
                <a:solidFill>
                  <a:srgbClr val="E36209"/>
                </a:solidFill>
                <a:highlight>
                  <a:srgbClr val="FFFFFF"/>
                </a:highlight>
                <a:latin typeface="Consolas"/>
                <a:ea typeface="Consolas"/>
                <a:cs typeface="Consolas"/>
                <a:sym typeface="Consolas"/>
              </a:rPr>
              <a:t>AP</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Ap_addr)</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passive_tracking(sig_stats, </a:t>
            </a:r>
            <a:r>
              <a:rPr lang="en" sz="900">
                <a:solidFill>
                  <a:srgbClr val="E36209"/>
                </a:solidFill>
                <a:highlight>
                  <a:srgbClr val="FFFFFF"/>
                </a:highlight>
                <a:latin typeface="Consolas"/>
                <a:ea typeface="Consolas"/>
                <a:cs typeface="Consolas"/>
                <a:sym typeface="Consolas"/>
              </a:rPr>
              <a:t>ap_addr</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Ap_addr, </a:t>
            </a:r>
            <a:r>
              <a:rPr lang="en" sz="900">
                <a:solidFill>
                  <a:srgbClr val="E36209"/>
                </a:solidFill>
                <a:highlight>
                  <a:srgbClr val="FFFFFF"/>
                </a:highlight>
                <a:latin typeface="Consolas"/>
                <a:ea typeface="Consolas"/>
                <a:cs typeface="Consolas"/>
                <a:sym typeface="Consolas"/>
              </a:rPr>
              <a:t>duration</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'120'</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mode</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def</a:t>
            </a:r>
            <a:r>
              <a:rPr lang="en" sz="900">
                <a:solidFill>
                  <a:srgbClr val="24292E"/>
                </a:solidFill>
                <a:highlight>
                  <a:srgbClr val="FFFFFF"/>
                </a:highlight>
                <a:latin typeface="Consolas"/>
                <a:ea typeface="Consolas"/>
                <a:cs typeface="Consolas"/>
                <a:sym typeface="Consolas"/>
              </a:rPr>
              <a:t> </a:t>
            </a:r>
            <a:r>
              <a:rPr lang="en" sz="900">
                <a:solidFill>
                  <a:srgbClr val="6F42C1"/>
                </a:solidFill>
                <a:highlight>
                  <a:srgbClr val="FFFFFF"/>
                </a:highlight>
                <a:latin typeface="Consolas"/>
                <a:ea typeface="Consolas"/>
                <a:cs typeface="Consolas"/>
                <a:sym typeface="Consolas"/>
              </a:rPr>
              <a:t>passive_tracking</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packets = collect_packets(duration)</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signature  = build_sig(packets)</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device = database_match(db_file, signature)</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sz="900">
              <a:solidFill>
                <a:srgbClr val="24292E"/>
              </a:solidFill>
              <a:highlight>
                <a:srgbClr val="FFFFFF"/>
              </a:highlight>
              <a:latin typeface="Consolas"/>
              <a:ea typeface="Consolas"/>
              <a:cs typeface="Consolas"/>
              <a:sym typeface="Consolas"/>
            </a:endParaRPr>
          </a:p>
          <a:p>
            <a:pPr indent="0" lvl="0" marL="0" rtl="0">
              <a:spcBef>
                <a:spcPts val="0"/>
              </a:spcBef>
              <a:spcAft>
                <a:spcPts val="1600"/>
              </a:spcAft>
              <a:buNone/>
            </a:pPr>
            <a:r>
              <a:t/>
            </a:r>
            <a:endParaRPr sz="900">
              <a:solidFill>
                <a:srgbClr val="24292E"/>
              </a:solidFill>
              <a:highlight>
                <a:srgbClr val="FFFFFF"/>
              </a:highlight>
              <a:latin typeface="Consolas"/>
              <a:ea typeface="Consolas"/>
              <a:cs typeface="Consolas"/>
              <a:sym typeface="Consolas"/>
            </a:endParaRPr>
          </a:p>
        </p:txBody>
      </p:sp>
      <p:cxnSp>
        <p:nvCxnSpPr>
          <p:cNvPr id="246" name="Shape 246"/>
          <p:cNvCxnSpPr/>
          <p:nvPr/>
        </p:nvCxnSpPr>
        <p:spPr>
          <a:xfrm flipH="1">
            <a:off x="7213825" y="3058675"/>
            <a:ext cx="750300" cy="360600"/>
          </a:xfrm>
          <a:prstGeom prst="straightConnector1">
            <a:avLst/>
          </a:prstGeom>
          <a:noFill/>
          <a:ln cap="flat" cmpd="sng" w="9525">
            <a:solidFill>
              <a:schemeClr val="dk2"/>
            </a:solidFill>
            <a:prstDash val="solid"/>
            <a:round/>
            <a:headEnd len="med" w="med" type="none"/>
            <a:tailEnd len="med" w="med" type="triangle"/>
          </a:ln>
        </p:spPr>
      </p:cxnSp>
      <p:sp>
        <p:nvSpPr>
          <p:cNvPr id="247" name="Shape 247"/>
          <p:cNvSpPr txBox="1"/>
          <p:nvPr/>
        </p:nvSpPr>
        <p:spPr>
          <a:xfrm>
            <a:off x="8029050" y="2827850"/>
            <a:ext cx="1038900" cy="36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Run in parallel</a:t>
            </a:r>
            <a:endParaRPr sz="1000">
              <a:solidFill>
                <a:srgbClr val="FF0000"/>
              </a:solidFill>
            </a:endParaRPr>
          </a:p>
        </p:txBody>
      </p:sp>
      <p:cxnSp>
        <p:nvCxnSpPr>
          <p:cNvPr id="248" name="Shape 248"/>
          <p:cNvCxnSpPr/>
          <p:nvPr/>
        </p:nvCxnSpPr>
        <p:spPr>
          <a:xfrm flipH="1">
            <a:off x="6240850" y="3889175"/>
            <a:ext cx="750300" cy="360600"/>
          </a:xfrm>
          <a:prstGeom prst="straightConnector1">
            <a:avLst/>
          </a:prstGeom>
          <a:noFill/>
          <a:ln cap="flat" cmpd="sng" w="9525">
            <a:solidFill>
              <a:schemeClr val="dk2"/>
            </a:solidFill>
            <a:prstDash val="solid"/>
            <a:round/>
            <a:headEnd len="med" w="med" type="none"/>
            <a:tailEnd len="med" w="med" type="triangle"/>
          </a:ln>
        </p:spPr>
      </p:cxnSp>
      <p:sp>
        <p:nvSpPr>
          <p:cNvPr id="249" name="Shape 249"/>
          <p:cNvSpPr txBox="1"/>
          <p:nvPr/>
        </p:nvSpPr>
        <p:spPr>
          <a:xfrm>
            <a:off x="7069525" y="3694425"/>
            <a:ext cx="1998300" cy="36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Sniff packets for a fixed duration</a:t>
            </a:r>
            <a:endParaRPr sz="1000">
              <a:solidFill>
                <a:srgbClr val="FF0000"/>
              </a:solidFill>
            </a:endParaRPr>
          </a:p>
        </p:txBody>
      </p:sp>
      <p:cxnSp>
        <p:nvCxnSpPr>
          <p:cNvPr id="250" name="Shape 250"/>
          <p:cNvCxnSpPr>
            <a:stCxn id="251" idx="1"/>
          </p:cNvCxnSpPr>
          <p:nvPr/>
        </p:nvCxnSpPr>
        <p:spPr>
          <a:xfrm flipH="1">
            <a:off x="6377125" y="4265175"/>
            <a:ext cx="836700" cy="272400"/>
          </a:xfrm>
          <a:prstGeom prst="straightConnector1">
            <a:avLst/>
          </a:prstGeom>
          <a:noFill/>
          <a:ln cap="flat" cmpd="sng" w="9525">
            <a:solidFill>
              <a:schemeClr val="dk2"/>
            </a:solidFill>
            <a:prstDash val="solid"/>
            <a:round/>
            <a:headEnd len="med" w="med" type="none"/>
            <a:tailEnd len="med" w="med" type="triangle"/>
          </a:ln>
        </p:spPr>
      </p:cxnSp>
      <p:sp>
        <p:nvSpPr>
          <p:cNvPr id="251" name="Shape 251"/>
          <p:cNvSpPr txBox="1"/>
          <p:nvPr/>
        </p:nvSpPr>
        <p:spPr>
          <a:xfrm>
            <a:off x="7213825" y="4084875"/>
            <a:ext cx="1838700" cy="36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Build signature from captured packets</a:t>
            </a:r>
            <a:endParaRPr sz="1000">
              <a:solidFill>
                <a:srgbClr val="FF0000"/>
              </a:solidFill>
            </a:endParaRPr>
          </a:p>
        </p:txBody>
      </p:sp>
      <p:sp>
        <p:nvSpPr>
          <p:cNvPr id="252" name="Shape 252"/>
          <p:cNvSpPr txBox="1"/>
          <p:nvPr/>
        </p:nvSpPr>
        <p:spPr>
          <a:xfrm>
            <a:off x="7213825" y="4475325"/>
            <a:ext cx="1838700" cy="36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Find matched device in database</a:t>
            </a:r>
            <a:endParaRPr sz="1000">
              <a:solidFill>
                <a:srgbClr val="FF0000"/>
              </a:solidFill>
            </a:endParaRPr>
          </a:p>
        </p:txBody>
      </p:sp>
      <p:cxnSp>
        <p:nvCxnSpPr>
          <p:cNvPr id="253" name="Shape 253"/>
          <p:cNvCxnSpPr>
            <a:stCxn id="252" idx="1"/>
          </p:cNvCxnSpPr>
          <p:nvPr/>
        </p:nvCxnSpPr>
        <p:spPr>
          <a:xfrm flipH="1">
            <a:off x="6348325" y="4655625"/>
            <a:ext cx="865500" cy="9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Passive Phase</a:t>
            </a:r>
            <a:endParaRPr/>
          </a:p>
        </p:txBody>
      </p:sp>
      <p:sp>
        <p:nvSpPr>
          <p:cNvPr id="259" name="Shape 259"/>
          <p:cNvSpPr txBox="1"/>
          <p:nvPr>
            <p:ph idx="1" type="body"/>
          </p:nvPr>
        </p:nvSpPr>
        <p:spPr>
          <a:xfrm>
            <a:off x="729450" y="2078875"/>
            <a:ext cx="3212700" cy="2718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Passively listen for any new connection</a:t>
            </a:r>
            <a:endParaRPr b="1"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Log any new device in the network</a:t>
            </a:r>
            <a:endParaRPr b="1"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Generate a status report every 30 minutes period (default)</a:t>
            </a:r>
            <a:endParaRPr b="1"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b="1" lang="en" sz="1400">
                <a:solidFill>
                  <a:srgbClr val="000000"/>
                </a:solidFill>
              </a:rPr>
              <a:t>Monitor active devices in the network</a:t>
            </a:r>
            <a:endParaRPr b="1" sz="1400">
              <a:solidFill>
                <a:srgbClr val="000000"/>
              </a:solidFill>
            </a:endParaRPr>
          </a:p>
        </p:txBody>
      </p:sp>
      <p:sp>
        <p:nvSpPr>
          <p:cNvPr id="260" name="Shape 260"/>
          <p:cNvSpPr txBox="1"/>
          <p:nvPr>
            <p:ph idx="1" type="body"/>
          </p:nvPr>
        </p:nvSpPr>
        <p:spPr>
          <a:xfrm>
            <a:off x="3852225" y="2000400"/>
            <a:ext cx="5215800" cy="30756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sz="900">
                <a:solidFill>
                  <a:srgbClr val="6A737D"/>
                </a:solidFill>
                <a:highlight>
                  <a:srgbClr val="FFFFFF"/>
                </a:highlight>
                <a:latin typeface="Consolas"/>
                <a:ea typeface="Consolas"/>
                <a:cs typeface="Consolas"/>
                <a:sym typeface="Consolas"/>
              </a:rPr>
              <a:t># update_fre: how many monitor cycle between adjacent updates</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6A737D"/>
                </a:solidFill>
                <a:highlight>
                  <a:srgbClr val="FFFFFF"/>
                </a:highlight>
                <a:latin typeface="Consolas"/>
                <a:ea typeface="Consolas"/>
                <a:cs typeface="Consolas"/>
                <a:sym typeface="Consolas"/>
              </a:rPr>
              <a:t># running time: (passive_dur/60)*update_fre*period minutes</a:t>
            </a:r>
            <a:endParaRPr sz="900">
              <a:solidFill>
                <a:srgbClr val="D73A49"/>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def</a:t>
            </a:r>
            <a:r>
              <a:rPr lang="en" sz="900">
                <a:solidFill>
                  <a:srgbClr val="24292E"/>
                </a:solidFill>
                <a:highlight>
                  <a:srgbClr val="FFFFFF"/>
                </a:highlight>
                <a:latin typeface="Consolas"/>
                <a:ea typeface="Consolas"/>
                <a:cs typeface="Consolas"/>
                <a:sym typeface="Consolas"/>
              </a:rPr>
              <a:t> </a:t>
            </a:r>
            <a:r>
              <a:rPr lang="en" sz="900">
                <a:solidFill>
                  <a:srgbClr val="6F42C1"/>
                </a:solidFill>
                <a:highlight>
                  <a:srgbClr val="FFFFFF"/>
                </a:highlight>
                <a:latin typeface="Consolas"/>
                <a:ea typeface="Consolas"/>
                <a:cs typeface="Consolas"/>
                <a:sym typeface="Consolas"/>
              </a:rPr>
              <a:t>passive_phase</a:t>
            </a:r>
            <a:r>
              <a:rPr lang="en" sz="900">
                <a:solidFill>
                  <a:srgbClr val="24292E"/>
                </a:solidFill>
                <a:highlight>
                  <a:srgbClr val="FFFFFF"/>
                </a:highlight>
                <a:latin typeface="Consolas"/>
                <a:ea typeface="Consolas"/>
                <a:cs typeface="Consolas"/>
                <a:sym typeface="Consolas"/>
              </a:rPr>
              <a:t>(ap, sig_stats, passive_dur</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'300'</a:t>
            </a:r>
            <a:r>
              <a:rPr lang="en" sz="900">
                <a:solidFill>
                  <a:srgbClr val="24292E"/>
                </a:solidFill>
                <a:highlight>
                  <a:srgbClr val="FFFFFF"/>
                </a:highlight>
                <a:latin typeface="Consolas"/>
                <a:ea typeface="Consolas"/>
                <a:cs typeface="Consolas"/>
                <a:sym typeface="Consolas"/>
              </a:rPr>
              <a:t>, period</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a:t>
            </a:r>
            <a:r>
              <a:rPr lang="en" sz="900">
                <a:solidFill>
                  <a:srgbClr val="24292E"/>
                </a:solidFill>
                <a:highlight>
                  <a:srgbClr val="FFFFFF"/>
                </a:highlight>
                <a:latin typeface="Consolas"/>
                <a:ea typeface="Consolas"/>
                <a:cs typeface="Consolas"/>
                <a:sym typeface="Consolas"/>
              </a:rPr>
              <a:t>, update_fre</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6</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6A737D"/>
                </a:solidFill>
                <a:highlight>
                  <a:srgbClr val="FFFFFF"/>
                </a:highlight>
                <a:latin typeface="Consolas"/>
                <a:ea typeface="Consolas"/>
                <a:cs typeface="Consolas"/>
                <a:sym typeface="Consolas"/>
              </a:rPr>
              <a:t># loop for passive monitoring</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D73A49"/>
                </a:solidFill>
                <a:highlight>
                  <a:srgbClr val="FFFFFF"/>
                </a:highlight>
                <a:latin typeface="Consolas"/>
                <a:ea typeface="Consolas"/>
                <a:cs typeface="Consolas"/>
                <a:sym typeface="Consolas"/>
              </a:rPr>
              <a:t>for</a:t>
            </a:r>
            <a:r>
              <a:rPr lang="en" sz="900">
                <a:solidFill>
                  <a:srgbClr val="24292E"/>
                </a:solidFill>
                <a:highlight>
                  <a:srgbClr val="FFFFFF"/>
                </a:highlight>
                <a:latin typeface="Consolas"/>
                <a:ea typeface="Consolas"/>
                <a:cs typeface="Consolas"/>
                <a:sym typeface="Consolas"/>
              </a:rPr>
              <a:t> i </a:t>
            </a:r>
            <a:r>
              <a:rPr lang="en" sz="900">
                <a:solidFill>
                  <a:srgbClr val="D73A49"/>
                </a:solidFill>
                <a:highlight>
                  <a:srgbClr val="FFFFFF"/>
                </a:highlight>
                <a:latin typeface="Consolas"/>
                <a:ea typeface="Consolas"/>
                <a:cs typeface="Consolas"/>
                <a:sym typeface="Consolas"/>
              </a:rPr>
              <a:t>in</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range</a:t>
            </a:r>
            <a:r>
              <a:rPr lang="en" sz="900">
                <a:solidFill>
                  <a:srgbClr val="24292E"/>
                </a:solidFill>
                <a:highlight>
                  <a:srgbClr val="FFFFFF"/>
                </a:highlight>
                <a:latin typeface="Consolas"/>
                <a:ea typeface="Consolas"/>
                <a:cs typeface="Consolas"/>
                <a:sym typeface="Consolas"/>
              </a:rPr>
              <a:t>(period):</a:t>
            </a:r>
            <a:endParaRPr sz="900">
              <a:solidFill>
                <a:srgbClr val="D73A49"/>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D73A49"/>
                </a:solidFill>
                <a:highlight>
                  <a:srgbClr val="FFFFFF"/>
                </a:highlight>
                <a:latin typeface="Consolas"/>
                <a:ea typeface="Consolas"/>
                <a:cs typeface="Consolas"/>
                <a:sym typeface="Consolas"/>
              </a:rPr>
              <a:t>for</a:t>
            </a:r>
            <a:r>
              <a:rPr lang="en" sz="900">
                <a:solidFill>
                  <a:srgbClr val="24292E"/>
                </a:solidFill>
                <a:highlight>
                  <a:srgbClr val="FFFFFF"/>
                </a:highlight>
                <a:latin typeface="Consolas"/>
                <a:ea typeface="Consolas"/>
                <a:cs typeface="Consolas"/>
                <a:sym typeface="Consolas"/>
              </a:rPr>
              <a:t> j </a:t>
            </a:r>
            <a:r>
              <a:rPr lang="en" sz="900">
                <a:solidFill>
                  <a:srgbClr val="D73A49"/>
                </a:solidFill>
                <a:highlight>
                  <a:srgbClr val="FFFFFF"/>
                </a:highlight>
                <a:latin typeface="Consolas"/>
                <a:ea typeface="Consolas"/>
                <a:cs typeface="Consolas"/>
                <a:sym typeface="Consolas"/>
              </a:rPr>
              <a:t>in</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range</a:t>
            </a:r>
            <a:r>
              <a:rPr lang="en" sz="900">
                <a:solidFill>
                  <a:srgbClr val="24292E"/>
                </a:solidFill>
                <a:highlight>
                  <a:srgbClr val="FFFFFF"/>
                </a:highlight>
                <a:latin typeface="Consolas"/>
                <a:ea typeface="Consolas"/>
                <a:cs typeface="Consolas"/>
                <a:sym typeface="Consolas"/>
              </a:rPr>
              <a:t>(update_fre</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45720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6A737D"/>
                </a:solidFill>
                <a:highlight>
                  <a:srgbClr val="FFFFFF"/>
                </a:highlight>
                <a:latin typeface="Consolas"/>
                <a:ea typeface="Consolas"/>
                <a:cs typeface="Consolas"/>
                <a:sym typeface="Consolas"/>
              </a:rPr>
              <a:t># perform passive tracking every passive_dur/60 minute</a:t>
            </a:r>
            <a:endParaRPr sz="900">
              <a:solidFill>
                <a:srgbClr val="6A737D"/>
              </a:solidFill>
              <a:highlight>
                <a:srgbClr val="FFFFFF"/>
              </a:highlight>
              <a:latin typeface="Consolas"/>
              <a:ea typeface="Consolas"/>
              <a:cs typeface="Consolas"/>
              <a:sym typeface="Consolas"/>
            </a:endParaRPr>
          </a:p>
          <a:p>
            <a:pPr indent="0" lvl="0" marL="45720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passive_tracking(sig_stats, </a:t>
            </a:r>
            <a:r>
              <a:rPr lang="en" sz="900">
                <a:solidFill>
                  <a:srgbClr val="E36209"/>
                </a:solidFill>
                <a:highlight>
                  <a:srgbClr val="FFFFFF"/>
                </a:highlight>
                <a:latin typeface="Consolas"/>
                <a:ea typeface="Consolas"/>
                <a:cs typeface="Consolas"/>
                <a:sym typeface="Consolas"/>
              </a:rPr>
              <a:t>ap</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duration</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passive_dur, </a:t>
            </a:r>
            <a:r>
              <a:rPr lang="en" sz="900">
                <a:solidFill>
                  <a:srgbClr val="E36209"/>
                </a:solidFill>
                <a:highlight>
                  <a:srgbClr val="FFFFFF"/>
                </a:highlight>
                <a:latin typeface="Consolas"/>
                <a:ea typeface="Consolas"/>
                <a:cs typeface="Consolas"/>
                <a:sym typeface="Consolas"/>
              </a:rPr>
              <a:t>mode</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6A737D"/>
                </a:solidFill>
                <a:highlight>
                  <a:srgbClr val="FFFFFF"/>
                </a:highlight>
                <a:latin typeface="Consolas"/>
                <a:ea typeface="Consolas"/>
                <a:cs typeface="Consolas"/>
                <a:sym typeface="Consolas"/>
              </a:rPr>
              <a:t># Also scan for current devices in network</a:t>
            </a:r>
            <a:endParaRPr sz="900">
              <a:solidFill>
                <a:srgbClr val="6A737D"/>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dev_list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passive_tracking(sig_stats, </a:t>
            </a:r>
            <a:r>
              <a:rPr lang="en" sz="900">
                <a:solidFill>
                  <a:srgbClr val="E36209"/>
                </a:solidFill>
                <a:highlight>
                  <a:srgbClr val="FFFFFF"/>
                </a:highlight>
                <a:latin typeface="Consolas"/>
                <a:ea typeface="Consolas"/>
                <a:cs typeface="Consolas"/>
                <a:sym typeface="Consolas"/>
              </a:rPr>
              <a:t>ap</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duration</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passive_dur, </a:t>
            </a:r>
            <a:r>
              <a:rPr lang="en" sz="900">
                <a:solidFill>
                  <a:srgbClr val="E36209"/>
                </a:solidFill>
                <a:highlight>
                  <a:srgbClr val="FFFFFF"/>
                </a:highlight>
                <a:latin typeface="Consolas"/>
                <a:ea typeface="Consolas"/>
                <a:cs typeface="Consolas"/>
                <a:sym typeface="Consolas"/>
              </a:rPr>
              <a:t>mode</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endParaRPr sz="900">
              <a:solidFill>
                <a:srgbClr val="24292E"/>
              </a:solidFill>
              <a:highlight>
                <a:srgbClr val="FFFFFF"/>
              </a:highlight>
              <a:latin typeface="Consolas"/>
              <a:ea typeface="Consolas"/>
              <a:cs typeface="Consolas"/>
              <a:sym typeface="Consolas"/>
            </a:endParaRPr>
          </a:p>
          <a:p>
            <a:pPr indent="0" lvl="0" marL="457200" rtl="0">
              <a:lnSpc>
                <a:spcPct val="142857"/>
              </a:lnSpc>
              <a:spcBef>
                <a:spcPts val="0"/>
              </a:spcBef>
              <a:spcAft>
                <a:spcPts val="0"/>
              </a:spcAft>
              <a:buNone/>
            </a:pPr>
            <a:r>
              <a:rPr lang="en" sz="900">
                <a:solidFill>
                  <a:srgbClr val="6A737D"/>
                </a:solidFill>
                <a:highlight>
                  <a:srgbClr val="FFFFFF"/>
                </a:highlight>
                <a:latin typeface="Consolas"/>
                <a:ea typeface="Consolas"/>
                <a:cs typeface="Consolas"/>
                <a:sym typeface="Consolas"/>
              </a:rPr>
              <a:t>   # Update active devices accordingly</a:t>
            </a:r>
            <a:endParaRPr sz="900">
              <a:solidFill>
                <a:srgbClr val="24292E"/>
              </a:solidFill>
              <a:highlight>
                <a:srgbClr val="FFFFFF"/>
              </a:highlight>
              <a:latin typeface="Consolas"/>
              <a:ea typeface="Consolas"/>
              <a:cs typeface="Consolas"/>
              <a:sym typeface="Consolas"/>
            </a:endParaRPr>
          </a:p>
          <a:p>
            <a:pPr indent="0" lvl="0" marL="45720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check_devices(dev_list, sig_stats)             </a:t>
            </a:r>
            <a:endParaRPr sz="900">
              <a:solidFill>
                <a:srgbClr val="24292E"/>
              </a:solidFill>
              <a:highlight>
                <a:srgbClr val="FFFFFF"/>
              </a:highlight>
              <a:latin typeface="Consolas"/>
              <a:ea typeface="Consolas"/>
              <a:cs typeface="Consolas"/>
              <a:sym typeface="Consolas"/>
            </a:endParaRPr>
          </a:p>
          <a:p>
            <a:pPr indent="0" lvl="0" marL="0" rtl="0">
              <a:spcBef>
                <a:spcPts val="0"/>
              </a:spcBef>
              <a:spcAft>
                <a:spcPts val="1600"/>
              </a:spcAft>
              <a:buNone/>
            </a:pPr>
            <a:r>
              <a:rPr lang="en" sz="900">
                <a:solidFill>
                  <a:srgbClr val="24292E"/>
                </a:solidFill>
                <a:highlight>
                  <a:srgbClr val="FFFFFF"/>
                </a:highlight>
                <a:latin typeface="Consolas"/>
                <a:ea typeface="Consolas"/>
                <a:cs typeface="Consolas"/>
                <a:sym typeface="Consolas"/>
              </a:rPr>
              <a:t>	   ...</a:t>
            </a:r>
            <a:endParaRPr sz="900">
              <a:solidFill>
                <a:srgbClr val="24292E"/>
              </a:solidFill>
              <a:highlight>
                <a:srgbClr val="FFFFFF"/>
              </a:highlight>
              <a:latin typeface="Consolas"/>
              <a:ea typeface="Consolas"/>
              <a:cs typeface="Consolas"/>
              <a:sym typeface="Consolas"/>
            </a:endParaRPr>
          </a:p>
        </p:txBody>
      </p:sp>
      <p:cxnSp>
        <p:nvCxnSpPr>
          <p:cNvPr id="261" name="Shape 261"/>
          <p:cNvCxnSpPr/>
          <p:nvPr/>
        </p:nvCxnSpPr>
        <p:spPr>
          <a:xfrm flipH="1">
            <a:off x="5602350" y="2848500"/>
            <a:ext cx="1127400" cy="87900"/>
          </a:xfrm>
          <a:prstGeom prst="straightConnector1">
            <a:avLst/>
          </a:prstGeom>
          <a:noFill/>
          <a:ln cap="flat" cmpd="sng" w="9525">
            <a:solidFill>
              <a:schemeClr val="dk2"/>
            </a:solidFill>
            <a:prstDash val="solid"/>
            <a:round/>
            <a:headEnd len="med" w="med" type="none"/>
            <a:tailEnd len="med" w="med" type="triangle"/>
          </a:ln>
        </p:spPr>
      </p:cxnSp>
      <p:sp>
        <p:nvSpPr>
          <p:cNvPr id="262" name="Shape 262"/>
          <p:cNvSpPr txBox="1"/>
          <p:nvPr/>
        </p:nvSpPr>
        <p:spPr>
          <a:xfrm>
            <a:off x="6777000" y="2685900"/>
            <a:ext cx="1944000" cy="34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FF0000"/>
                </a:solidFill>
              </a:rPr>
              <a:t>Loop for passive monitoring</a:t>
            </a:r>
            <a:endParaRPr sz="1000">
              <a:solidFill>
                <a:srgbClr val="FF0000"/>
              </a:solidFill>
            </a:endParaRPr>
          </a:p>
        </p:txBody>
      </p:sp>
      <p:cxnSp>
        <p:nvCxnSpPr>
          <p:cNvPr id="263" name="Shape 263"/>
          <p:cNvCxnSpPr>
            <a:stCxn id="264" idx="1"/>
          </p:cNvCxnSpPr>
          <p:nvPr/>
        </p:nvCxnSpPr>
        <p:spPr>
          <a:xfrm rot="10800000">
            <a:off x="5571600" y="3240000"/>
            <a:ext cx="1205400" cy="1166100"/>
          </a:xfrm>
          <a:prstGeom prst="straightConnector1">
            <a:avLst/>
          </a:prstGeom>
          <a:noFill/>
          <a:ln cap="flat" cmpd="sng" w="9525">
            <a:solidFill>
              <a:schemeClr val="dk2"/>
            </a:solidFill>
            <a:prstDash val="solid"/>
            <a:round/>
            <a:headEnd len="med" w="med" type="none"/>
            <a:tailEnd len="med" w="med" type="triangle"/>
          </a:ln>
        </p:spPr>
      </p:cxnSp>
      <p:sp>
        <p:nvSpPr>
          <p:cNvPr id="264" name="Shape 264"/>
          <p:cNvSpPr txBox="1"/>
          <p:nvPr/>
        </p:nvSpPr>
        <p:spPr>
          <a:xfrm>
            <a:off x="6777000" y="4120800"/>
            <a:ext cx="1944000" cy="57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P</a:t>
            </a:r>
            <a:r>
              <a:rPr lang="en" sz="1000">
                <a:solidFill>
                  <a:srgbClr val="FF0000"/>
                </a:solidFill>
              </a:rPr>
              <a:t>assive listening subperiod, stop listen and analyze packets every 5 minutes (default)</a:t>
            </a:r>
            <a:endParaRPr sz="10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Database Match</a:t>
            </a:r>
            <a:endParaRPr/>
          </a:p>
        </p:txBody>
      </p:sp>
      <p:sp>
        <p:nvSpPr>
          <p:cNvPr id="270" name="Shape 270"/>
          <p:cNvSpPr txBox="1"/>
          <p:nvPr>
            <p:ph idx="1" type="body"/>
          </p:nvPr>
        </p:nvSpPr>
        <p:spPr>
          <a:xfrm>
            <a:off x="729450" y="2078875"/>
            <a:ext cx="6232500" cy="1323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b="1" lang="en" sz="1800">
                <a:solidFill>
                  <a:srgbClr val="000000"/>
                </a:solidFill>
              </a:rPr>
              <a:t>Built a small signature database with our own devices</a:t>
            </a:r>
            <a:endParaRPr b="1" sz="18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Smartphone: Iphone7, iphone7 plus, iphone 6, Huawei Android</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Laptop: Macbook Pro, Huawei</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IoT Device: Google Home</a:t>
            </a:r>
            <a:endParaRPr sz="1400">
              <a:solidFill>
                <a:srgbClr val="000000"/>
              </a:solidFill>
            </a:endParaRPr>
          </a:p>
          <a:p>
            <a:pPr indent="0" lvl="0" marL="0" marR="0" rtl="0" algn="l">
              <a:lnSpc>
                <a:spcPct val="115000"/>
              </a:lnSpc>
              <a:spcBef>
                <a:spcPts val="1600"/>
              </a:spcBef>
              <a:spcAft>
                <a:spcPts val="1600"/>
              </a:spcAft>
              <a:buNone/>
            </a:pPr>
            <a:r>
              <a:t/>
            </a:r>
            <a:endParaRPr sz="1200">
              <a:solidFill>
                <a:srgbClr val="000000"/>
              </a:solidFill>
            </a:endParaRPr>
          </a:p>
        </p:txBody>
      </p:sp>
      <p:pic>
        <p:nvPicPr>
          <p:cNvPr id="271" name="Shape 271"/>
          <p:cNvPicPr preferRelativeResize="0"/>
          <p:nvPr/>
        </p:nvPicPr>
        <p:blipFill>
          <a:blip r:embed="rId3">
            <a:alphaModFix/>
          </a:blip>
          <a:stretch>
            <a:fillRect/>
          </a:stretch>
        </p:blipFill>
        <p:spPr>
          <a:xfrm>
            <a:off x="4211000" y="2772819"/>
            <a:ext cx="4696751" cy="2033050"/>
          </a:xfrm>
          <a:prstGeom prst="rect">
            <a:avLst/>
          </a:prstGeom>
          <a:noFill/>
          <a:ln>
            <a:noFill/>
          </a:ln>
        </p:spPr>
      </p:pic>
      <p:sp>
        <p:nvSpPr>
          <p:cNvPr id="272" name="Shape 272"/>
          <p:cNvSpPr txBox="1"/>
          <p:nvPr/>
        </p:nvSpPr>
        <p:spPr>
          <a:xfrm>
            <a:off x="729450" y="3562550"/>
            <a:ext cx="3402600" cy="8601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Font typeface="Lato"/>
              <a:buChar char="●"/>
            </a:pPr>
            <a:r>
              <a:rPr b="1" lang="en" sz="1800">
                <a:latin typeface="Lato"/>
                <a:ea typeface="Lato"/>
                <a:cs typeface="Lato"/>
                <a:sym typeface="Lato"/>
              </a:rPr>
              <a:t>Signature Comparison</a:t>
            </a:r>
            <a:endParaRPr b="1" sz="18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a:latin typeface="Lato"/>
                <a:ea typeface="Lato"/>
                <a:cs typeface="Lato"/>
                <a:sym typeface="Lato"/>
              </a:rPr>
              <a:t>Signature Hamming Distance Calculation</a:t>
            </a:r>
            <a:endParaRPr>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t>
            </a:r>
            <a:endParaRPr/>
          </a:p>
        </p:txBody>
      </p:sp>
      <p:sp>
        <p:nvSpPr>
          <p:cNvPr id="278" name="Shape 278"/>
          <p:cNvSpPr txBox="1"/>
          <p:nvPr>
            <p:ph idx="1" type="body"/>
          </p:nvPr>
        </p:nvSpPr>
        <p:spPr>
          <a:xfrm>
            <a:off x="729450" y="2078875"/>
            <a:ext cx="6857400" cy="2718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sz="1800" u="sng">
                <a:solidFill>
                  <a:schemeClr val="hlink"/>
                </a:solidFill>
                <a:hlinkClick r:id="rId3"/>
              </a:rPr>
              <a:t>Occupancy 3/18/2018</a:t>
            </a:r>
            <a:endParaRPr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sz="1800" u="sng">
                <a:solidFill>
                  <a:schemeClr val="hlink"/>
                </a:solidFill>
                <a:hlinkClick r:id="rId4"/>
              </a:rPr>
              <a:t>Device log 3/18/2018</a:t>
            </a:r>
            <a:endParaRPr sz="1800">
              <a:solidFill>
                <a:srgbClr val="000000"/>
              </a:solidFill>
            </a:endParaRPr>
          </a:p>
          <a:p>
            <a:pPr indent="-342900" lvl="0" marL="457200" rtl="0">
              <a:spcBef>
                <a:spcPts val="0"/>
              </a:spcBef>
              <a:spcAft>
                <a:spcPts val="0"/>
              </a:spcAft>
              <a:buClr>
                <a:srgbClr val="000000"/>
              </a:buClr>
              <a:buSzPts val="1800"/>
              <a:buChar char="●"/>
            </a:pPr>
            <a:r>
              <a:rPr lang="en" sz="1800" u="sng">
                <a:solidFill>
                  <a:schemeClr val="hlink"/>
                </a:solidFill>
                <a:hlinkClick r:id="rId5"/>
              </a:rPr>
              <a:t>Occupancy 3/19/2018</a:t>
            </a:r>
            <a:endParaRPr sz="1800">
              <a:solidFill>
                <a:srgbClr val="000000"/>
              </a:solidFill>
            </a:endParaRPr>
          </a:p>
          <a:p>
            <a:pPr indent="-342900" lvl="0" marL="457200" rtl="0">
              <a:spcBef>
                <a:spcPts val="0"/>
              </a:spcBef>
              <a:spcAft>
                <a:spcPts val="0"/>
              </a:spcAft>
              <a:buClr>
                <a:srgbClr val="000000"/>
              </a:buClr>
              <a:buSzPts val="1800"/>
              <a:buChar char="●"/>
            </a:pPr>
            <a:r>
              <a:rPr lang="en" sz="1800" u="sng">
                <a:solidFill>
                  <a:schemeClr val="hlink"/>
                </a:solidFill>
                <a:hlinkClick r:id="rId6"/>
              </a:rPr>
              <a:t>Device log 3/19/2018</a:t>
            </a:r>
            <a:endParaRPr sz="1800">
              <a:solidFill>
                <a:srgbClr val="000000"/>
              </a:solidFill>
            </a:endParaRPr>
          </a:p>
          <a:p>
            <a:pPr indent="-342900" lvl="0" marL="457200" rtl="0">
              <a:spcBef>
                <a:spcPts val="0"/>
              </a:spcBef>
              <a:spcAft>
                <a:spcPts val="0"/>
              </a:spcAft>
              <a:buClr>
                <a:srgbClr val="000000"/>
              </a:buClr>
              <a:buSzPts val="1800"/>
              <a:buChar char="●"/>
            </a:pPr>
            <a:r>
              <a:rPr lang="en" sz="1800" u="sng">
                <a:solidFill>
                  <a:schemeClr val="hlink"/>
                </a:solidFill>
                <a:hlinkClick r:id="rId7"/>
              </a:rPr>
              <a:t>Occupancy 3/20/2018</a:t>
            </a:r>
            <a:endParaRPr sz="1800">
              <a:solidFill>
                <a:srgbClr val="000000"/>
              </a:solidFill>
            </a:endParaRPr>
          </a:p>
          <a:p>
            <a:pPr indent="-342900" lvl="0" marL="457200" rtl="0">
              <a:spcBef>
                <a:spcPts val="0"/>
              </a:spcBef>
              <a:spcAft>
                <a:spcPts val="0"/>
              </a:spcAft>
              <a:buClr>
                <a:srgbClr val="000000"/>
              </a:buClr>
              <a:buSzPts val="1800"/>
              <a:buChar char="●"/>
            </a:pPr>
            <a:r>
              <a:rPr lang="en" sz="1800" u="sng">
                <a:solidFill>
                  <a:schemeClr val="hlink"/>
                </a:solidFill>
                <a:hlinkClick r:id="rId8"/>
              </a:rPr>
              <a:t>Device log 3/20/2018</a:t>
            </a:r>
            <a:endParaRPr sz="1800">
              <a:solidFill>
                <a:srgbClr val="000000"/>
              </a:solidFill>
            </a:endParaRPr>
          </a:p>
          <a:p>
            <a:pPr indent="0" lvl="0" marL="0" rtl="0">
              <a:spcBef>
                <a:spcPts val="1600"/>
              </a:spcBef>
              <a:spcAft>
                <a:spcPts val="160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284" name="Shape 2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Packet Collection Improvement</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Get packets directly from kernel</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Process packets right after capture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No need to have subperiods to collect packets for analysis</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Need to write customized C code instead of using Tcpdump</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Test with a much larger database</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How fast does it find a match</a:t>
            </a:r>
            <a:endParaRPr sz="1400">
              <a:solidFill>
                <a:srgbClr val="000000"/>
              </a:solidFill>
            </a:endParaRPr>
          </a:p>
          <a:p>
            <a:pPr indent="-317500" lvl="1" marL="914400">
              <a:spcBef>
                <a:spcPts val="0"/>
              </a:spcBef>
              <a:spcAft>
                <a:spcPts val="0"/>
              </a:spcAft>
              <a:buClr>
                <a:srgbClr val="000000"/>
              </a:buClr>
              <a:buSzPts val="1400"/>
              <a:buChar char="○"/>
            </a:pPr>
            <a:r>
              <a:rPr lang="en" sz="1400">
                <a:solidFill>
                  <a:srgbClr val="000000"/>
                </a:solidFill>
              </a:rPr>
              <a:t>Match Accuracy</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endParaRPr/>
          </a:p>
        </p:txBody>
      </p:sp>
      <p:sp>
        <p:nvSpPr>
          <p:cNvPr id="290" name="Shape 290"/>
          <p:cNvSpPr txBox="1"/>
          <p:nvPr>
            <p:ph idx="1" type="body"/>
          </p:nvPr>
        </p:nvSpPr>
        <p:spPr>
          <a:xfrm>
            <a:off x="729450" y="2078875"/>
            <a:ext cx="8051100" cy="2601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Shield: vulnerability-driven network filters for preventing known vulnerability exploits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Network Traffic Classification using Support Vector Machine and Artificial Neural Network</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Deep Packet: A Novel Approach For Encrypted Traffic Classification Using Deep Learning</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Spying on the Smart Home: Privacy Attacks and Defenses on Encrypted IoT Traffic</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Is Anybody Home? Inferring Activity From Smart Home Network Traffic</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Study of MAC Address Randomization in Mobile Devices and when it Fails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Security </a:t>
            </a:r>
            <a:r>
              <a:rPr lang="en" sz="1400">
                <a:solidFill>
                  <a:srgbClr val="000000"/>
                </a:solidFill>
                <a:latin typeface="Arial"/>
                <a:ea typeface="Arial"/>
                <a:cs typeface="Arial"/>
                <a:sym typeface="Arial"/>
              </a:rPr>
              <a:t>Vulnerabilities</a:t>
            </a:r>
            <a:r>
              <a:rPr lang="en" sz="1400">
                <a:solidFill>
                  <a:srgbClr val="000000"/>
                </a:solidFill>
                <a:latin typeface="Arial"/>
                <a:ea typeface="Arial"/>
                <a:cs typeface="Arial"/>
                <a:sym typeface="Arial"/>
              </a:rPr>
              <a:t> of Null Data Frames in IEEE 802.11 based WLANs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Passive Taxonomy of Wifi Clients using MLME Frame Contents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Passive Data Link Layer 802.11 Wireless Device Driver FingerPrinting</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Identify Unique Devices through Wireless FingerPrinting</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Introduction -- WiFi (802.11) Traffic Packets</a:t>
            </a:r>
            <a:endParaRPr sz="2400"/>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Smart</a:t>
            </a:r>
            <a:r>
              <a:rPr b="1" lang="en" sz="1800">
                <a:solidFill>
                  <a:srgbClr val="000000"/>
                </a:solidFill>
              </a:rPr>
              <a:t> Devices collect &amp; exchange datas with network constantly</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Smart Phones, Laptop, IoT devices</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Data usage </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Need to perform algorithm computation on cloud</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Social Media Updates</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Streaming </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Security issues </a:t>
            </a:r>
            <a:endParaRPr b="1" sz="18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Objective: Room Occupancy Detection </a:t>
            </a:r>
            <a:endParaRPr b="1"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Introduction -- 802.11 &amp; OSI model</a:t>
            </a:r>
            <a:endParaRPr sz="2400"/>
          </a:p>
        </p:txBody>
      </p:sp>
      <p:pic>
        <p:nvPicPr>
          <p:cNvPr id="105" name="Shape 105"/>
          <p:cNvPicPr preferRelativeResize="0"/>
          <p:nvPr/>
        </p:nvPicPr>
        <p:blipFill>
          <a:blip r:embed="rId3">
            <a:alphaModFix/>
          </a:blip>
          <a:stretch>
            <a:fillRect/>
          </a:stretch>
        </p:blipFill>
        <p:spPr>
          <a:xfrm>
            <a:off x="729450" y="1853850"/>
            <a:ext cx="6044300" cy="3048900"/>
          </a:xfrm>
          <a:prstGeom prst="rect">
            <a:avLst/>
          </a:prstGeom>
          <a:noFill/>
          <a:ln>
            <a:noFill/>
          </a:ln>
        </p:spPr>
      </p:pic>
      <p:sp>
        <p:nvSpPr>
          <p:cNvPr id="106" name="Shape 106"/>
          <p:cNvSpPr/>
          <p:nvPr/>
        </p:nvSpPr>
        <p:spPr>
          <a:xfrm>
            <a:off x="2392025" y="3557075"/>
            <a:ext cx="322200" cy="5352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2952075" y="2827780"/>
            <a:ext cx="5206825" cy="1890075"/>
          </a:xfrm>
          <a:prstGeom prst="rect">
            <a:avLst/>
          </a:prstGeom>
          <a:noFill/>
          <a:ln>
            <a:noFill/>
          </a:ln>
        </p:spPr>
      </p:pic>
      <p:sp>
        <p:nvSpPr>
          <p:cNvPr id="112" name="Shape 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Introduction -- Information Retrieval From Encrypted Network Traffic</a:t>
            </a:r>
            <a:endParaRPr sz="2400"/>
          </a:p>
        </p:txBody>
      </p:sp>
      <p:sp>
        <p:nvSpPr>
          <p:cNvPr id="113" name="Shape 113"/>
          <p:cNvSpPr txBox="1"/>
          <p:nvPr>
            <p:ph idx="1" type="body"/>
          </p:nvPr>
        </p:nvSpPr>
        <p:spPr>
          <a:xfrm>
            <a:off x="729450" y="22007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sz="1800">
                <a:solidFill>
                  <a:srgbClr val="000000"/>
                </a:solidFill>
              </a:rPr>
              <a:t>Payload  is encrypted (WPA2 protected)</a:t>
            </a:r>
            <a:endParaRPr sz="1800">
              <a:solidFill>
                <a:srgbClr val="000000"/>
              </a:solidFill>
            </a:endParaRPr>
          </a:p>
          <a:p>
            <a:pPr indent="-342900" lvl="0" marL="457200" rtl="0">
              <a:spcBef>
                <a:spcPts val="0"/>
              </a:spcBef>
              <a:spcAft>
                <a:spcPts val="0"/>
              </a:spcAft>
              <a:buClr>
                <a:srgbClr val="000000"/>
              </a:buClr>
              <a:buSzPts val="1800"/>
              <a:buChar char="●"/>
            </a:pPr>
            <a:r>
              <a:rPr lang="en" sz="1800">
                <a:solidFill>
                  <a:srgbClr val="000000"/>
                </a:solidFill>
              </a:rPr>
              <a:t>802.11 frame is in plain text </a:t>
            </a:r>
            <a:endParaRPr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Destination/Source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Control/management information</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Packet Size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Time stamp</a:t>
            </a:r>
            <a:endParaRPr sz="1400">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Introduction -- 802.11 MAC Frame</a:t>
            </a:r>
            <a:endParaRPr sz="2400"/>
          </a:p>
        </p:txBody>
      </p:sp>
      <p:sp>
        <p:nvSpPr>
          <p:cNvPr id="119" name="Shape 119"/>
          <p:cNvSpPr txBox="1"/>
          <p:nvPr>
            <p:ph idx="1" type="body"/>
          </p:nvPr>
        </p:nvSpPr>
        <p:spPr>
          <a:xfrm>
            <a:off x="793200" y="1853850"/>
            <a:ext cx="3059700" cy="786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MAC header</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Frame Body</a:t>
            </a:r>
            <a:endParaRPr sz="1400">
              <a:solidFill>
                <a:srgbClr val="000000"/>
              </a:solidFill>
            </a:endParaRPr>
          </a:p>
          <a:p>
            <a:pPr indent="-317500" lvl="0" marL="457200">
              <a:spcBef>
                <a:spcPts val="0"/>
              </a:spcBef>
              <a:spcAft>
                <a:spcPts val="0"/>
              </a:spcAft>
              <a:buClr>
                <a:srgbClr val="000000"/>
              </a:buClr>
              <a:buSzPts val="1400"/>
              <a:buChar char="●"/>
            </a:pPr>
            <a:r>
              <a:rPr lang="en" sz="1400">
                <a:solidFill>
                  <a:srgbClr val="000000"/>
                </a:solidFill>
              </a:rPr>
              <a:t>Frame Check Sequence(FCK)</a:t>
            </a:r>
            <a:endParaRPr sz="1400">
              <a:solidFill>
                <a:srgbClr val="000000"/>
              </a:solidFill>
            </a:endParaRPr>
          </a:p>
        </p:txBody>
      </p:sp>
      <p:pic>
        <p:nvPicPr>
          <p:cNvPr id="120" name="Shape 120"/>
          <p:cNvPicPr preferRelativeResize="0"/>
          <p:nvPr/>
        </p:nvPicPr>
        <p:blipFill>
          <a:blip r:embed="rId3">
            <a:alphaModFix/>
          </a:blip>
          <a:stretch>
            <a:fillRect/>
          </a:stretch>
        </p:blipFill>
        <p:spPr>
          <a:xfrm>
            <a:off x="727650" y="2765450"/>
            <a:ext cx="7688701" cy="1167150"/>
          </a:xfrm>
          <a:prstGeom prst="rect">
            <a:avLst/>
          </a:prstGeom>
          <a:noFill/>
          <a:ln>
            <a:noFill/>
          </a:ln>
        </p:spPr>
      </p:pic>
      <p:pic>
        <p:nvPicPr>
          <p:cNvPr id="121" name="Shape 121"/>
          <p:cNvPicPr preferRelativeResize="0"/>
          <p:nvPr/>
        </p:nvPicPr>
        <p:blipFill>
          <a:blip r:embed="rId4">
            <a:alphaModFix/>
          </a:blip>
          <a:stretch>
            <a:fillRect/>
          </a:stretch>
        </p:blipFill>
        <p:spPr>
          <a:xfrm>
            <a:off x="793200" y="4297275"/>
            <a:ext cx="5168150" cy="752050"/>
          </a:xfrm>
          <a:prstGeom prst="rect">
            <a:avLst/>
          </a:prstGeom>
          <a:noFill/>
          <a:ln>
            <a:noFill/>
          </a:ln>
        </p:spPr>
      </p:pic>
      <p:sp>
        <p:nvSpPr>
          <p:cNvPr id="122" name="Shape 122"/>
          <p:cNvSpPr/>
          <p:nvPr/>
        </p:nvSpPr>
        <p:spPr>
          <a:xfrm>
            <a:off x="959500" y="3853225"/>
            <a:ext cx="173400" cy="4833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idx="1" type="body"/>
          </p:nvPr>
        </p:nvSpPr>
        <p:spPr>
          <a:xfrm>
            <a:off x="3852800" y="1853850"/>
            <a:ext cx="2801100" cy="786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802.11 Frame types</a:t>
            </a:r>
            <a:endParaRPr sz="14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Data</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Control</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Management</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Introduction -- </a:t>
            </a:r>
            <a:r>
              <a:rPr lang="en" sz="2400"/>
              <a:t>Mac Layer Management Entity (MLME) Frames</a:t>
            </a:r>
            <a:endParaRPr sz="2400"/>
          </a:p>
        </p:txBody>
      </p:sp>
      <p:sp>
        <p:nvSpPr>
          <p:cNvPr id="129" name="Shape 129"/>
          <p:cNvSpPr txBox="1"/>
          <p:nvPr>
            <p:ph idx="1" type="body"/>
          </p:nvPr>
        </p:nvSpPr>
        <p:spPr>
          <a:xfrm>
            <a:off x="606250" y="2208950"/>
            <a:ext cx="2514300" cy="1803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sz="1800">
                <a:solidFill>
                  <a:srgbClr val="000000"/>
                </a:solidFill>
              </a:rPr>
              <a:t>Fixed parameters</a:t>
            </a:r>
            <a:endParaRPr sz="1800">
              <a:solidFill>
                <a:srgbClr val="000000"/>
              </a:solidFill>
            </a:endParaRPr>
          </a:p>
          <a:p>
            <a:pPr indent="-342900" lvl="0" marL="457200">
              <a:spcBef>
                <a:spcPts val="0"/>
              </a:spcBef>
              <a:spcAft>
                <a:spcPts val="0"/>
              </a:spcAft>
              <a:buClr>
                <a:srgbClr val="000000"/>
              </a:buClr>
              <a:buSzPts val="1800"/>
              <a:buChar char="●"/>
            </a:pPr>
            <a:r>
              <a:rPr lang="en" sz="1800">
                <a:solidFill>
                  <a:srgbClr val="000000"/>
                </a:solidFill>
              </a:rPr>
              <a:t>Vendor-specific tagged parameters</a:t>
            </a:r>
            <a:endParaRPr sz="1800">
              <a:solidFill>
                <a:srgbClr val="000000"/>
              </a:solidFill>
            </a:endParaRPr>
          </a:p>
        </p:txBody>
      </p:sp>
      <p:pic>
        <p:nvPicPr>
          <p:cNvPr id="130" name="Shape 130"/>
          <p:cNvPicPr preferRelativeResize="0"/>
          <p:nvPr/>
        </p:nvPicPr>
        <p:blipFill>
          <a:blip r:embed="rId3">
            <a:alphaModFix/>
          </a:blip>
          <a:stretch>
            <a:fillRect/>
          </a:stretch>
        </p:blipFill>
        <p:spPr>
          <a:xfrm>
            <a:off x="3204375" y="1853850"/>
            <a:ext cx="5661549" cy="3186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Mac Layer Management Entity(MLME) Frames</a:t>
            </a:r>
            <a:endParaRPr sz="2400"/>
          </a:p>
        </p:txBody>
      </p:sp>
      <p:sp>
        <p:nvSpPr>
          <p:cNvPr id="136" name="Shape 136"/>
          <p:cNvSpPr txBox="1"/>
          <p:nvPr>
            <p:ph idx="1" type="body"/>
          </p:nvPr>
        </p:nvSpPr>
        <p:spPr>
          <a:xfrm>
            <a:off x="729450" y="2078875"/>
            <a:ext cx="7688700" cy="254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Probe Frames</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Sent by clients searching for Access Point(AP)</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Indicate capabilities of clients (supporting rates, authentication caps etc.)</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Association Frames</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Sent by clients to be added to the network by AP</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Also include client capability</a:t>
            </a:r>
            <a:endParaRPr sz="1400">
              <a:solidFill>
                <a:srgbClr val="000000"/>
              </a:solidFill>
            </a:endParaRPr>
          </a:p>
          <a:p>
            <a:pPr indent="-342900" lvl="0" marL="457200" rtl="0">
              <a:spcBef>
                <a:spcPts val="0"/>
              </a:spcBef>
              <a:spcAft>
                <a:spcPts val="0"/>
              </a:spcAft>
              <a:buClr>
                <a:srgbClr val="000000"/>
              </a:buClr>
              <a:buSzPts val="1800"/>
              <a:buChar char="●"/>
            </a:pPr>
            <a:r>
              <a:rPr b="1" lang="en" sz="1800">
                <a:solidFill>
                  <a:srgbClr val="000000"/>
                </a:solidFill>
              </a:rPr>
              <a:t>Deauthentication Frames</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Clients and Ap can send this frame when all communication is terminated</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Disconnect from the WiFi network </a:t>
            </a:r>
            <a:endParaRPr sz="1400">
              <a:solidFill>
                <a:srgbClr val="000000"/>
              </a:solidFill>
            </a:endParaRPr>
          </a:p>
          <a:p>
            <a:pPr indent="0" lvl="0" marL="457200">
              <a:spcBef>
                <a:spcPts val="1600"/>
              </a:spcBef>
              <a:spcAft>
                <a:spcPts val="1600"/>
              </a:spcAft>
              <a:buNone/>
            </a:pPr>
            <a:r>
              <a:t/>
            </a:r>
            <a:endParaRPr b="1"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86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Proposed Method I - Traffic Pattern Classification </a:t>
            </a:r>
            <a:endParaRPr sz="2400"/>
          </a:p>
        </p:txBody>
      </p:sp>
      <p:sp>
        <p:nvSpPr>
          <p:cNvPr id="142" name="Shape 142"/>
          <p:cNvSpPr txBox="1"/>
          <p:nvPr>
            <p:ph idx="1" type="body"/>
          </p:nvPr>
        </p:nvSpPr>
        <p:spPr>
          <a:xfrm>
            <a:off x="729450" y="2092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sz="1800">
                <a:solidFill>
                  <a:srgbClr val="000000"/>
                </a:solidFill>
              </a:rPr>
              <a:t>Motivation</a:t>
            </a:r>
            <a:endParaRPr b="1" sz="1800">
              <a:solidFill>
                <a:srgbClr val="000000"/>
              </a:solidFill>
            </a:endParaRPr>
          </a:p>
          <a:p>
            <a:pPr indent="-317500" lvl="1" marL="914400" rtl="0">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3"/>
              </a:rPr>
              <a:t>Deep Packet: A Novel Approach For Encrypted Traffic Classification Using Deep Learning</a:t>
            </a:r>
            <a:endParaRPr sz="1400"/>
          </a:p>
          <a:p>
            <a:pPr indent="-342900" lvl="0" marL="457200" rtl="0">
              <a:spcBef>
                <a:spcPts val="0"/>
              </a:spcBef>
              <a:spcAft>
                <a:spcPts val="0"/>
              </a:spcAft>
              <a:buClr>
                <a:srgbClr val="000000"/>
              </a:buClr>
              <a:buSzPts val="1800"/>
              <a:buChar char="●"/>
            </a:pPr>
            <a:r>
              <a:rPr b="1" lang="en" sz="1800">
                <a:solidFill>
                  <a:srgbClr val="000000"/>
                </a:solidFill>
              </a:rPr>
              <a:t>Traffic Pattern Analysis</a:t>
            </a:r>
            <a:endParaRPr b="1" sz="18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Traffic collection/filtering</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Feature selection/extraction</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K-means clustering</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Support Vector Machine(SVM)</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CNN</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