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8" r:id="rId5"/>
    <p:sldId id="258" r:id="rId6"/>
    <p:sldId id="260" r:id="rId7"/>
    <p:sldId id="262" r:id="rId8"/>
    <p:sldId id="274" r:id="rId9"/>
    <p:sldId id="284" r:id="rId10"/>
    <p:sldId id="276" r:id="rId11"/>
    <p:sldId id="277" r:id="rId12"/>
    <p:sldId id="278" r:id="rId13"/>
    <p:sldId id="279" r:id="rId14"/>
    <p:sldId id="280" r:id="rId15"/>
    <p:sldId id="264" r:id="rId16"/>
    <p:sldId id="282" r:id="rId17"/>
    <p:sldId id="283"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340" autoAdjust="0"/>
    <p:restoredTop sz="94660"/>
  </p:normalViewPr>
  <p:slideViewPr>
    <p:cSldViewPr snapToGrid="0">
      <p:cViewPr varScale="1">
        <p:scale>
          <a:sx n="70" d="100"/>
          <a:sy n="70" d="100"/>
        </p:scale>
        <p:origin x="53"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12/12/2017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1" y="1020777"/>
            <a:ext cx="8915399" cy="2262781"/>
          </a:xfrm>
        </p:spPr>
        <p:txBody>
          <a:bodyPr/>
          <a:lstStyle/>
          <a:p>
            <a:pPr algn="ctr"/>
            <a:r>
              <a:rPr lang="en-IN" dirty="0"/>
              <a:t>Deep </a:t>
            </a:r>
            <a:r>
              <a:rPr lang="en-IN" dirty="0" err="1"/>
              <a:t>Hyperspectral</a:t>
            </a:r>
            <a:r>
              <a:rPr lang="en-IN" dirty="0"/>
              <a:t> Imager</a:t>
            </a:r>
          </a:p>
        </p:txBody>
      </p:sp>
      <p:sp>
        <p:nvSpPr>
          <p:cNvPr id="3" name="Subtitle 2"/>
          <p:cNvSpPr>
            <a:spLocks noGrp="1"/>
          </p:cNvSpPr>
          <p:nvPr>
            <p:ph type="subTitle" idx="1"/>
          </p:nvPr>
        </p:nvSpPr>
        <p:spPr>
          <a:xfrm>
            <a:off x="2589211" y="3772445"/>
            <a:ext cx="8915399" cy="2003667"/>
          </a:xfrm>
        </p:spPr>
        <p:txBody>
          <a:bodyPr>
            <a:normAutofit/>
          </a:bodyPr>
          <a:lstStyle/>
          <a:p>
            <a:r>
              <a:rPr lang="en-IN" dirty="0"/>
              <a:t>EE202A/ CS213A- Embedded Systems – Presentation</a:t>
            </a:r>
          </a:p>
          <a:p>
            <a:r>
              <a:rPr lang="en-IN" dirty="0"/>
              <a:t>Members:											Project Mentors:</a:t>
            </a:r>
          </a:p>
          <a:p>
            <a:r>
              <a:rPr lang="en-IN" dirty="0"/>
              <a:t>	</a:t>
            </a:r>
            <a:r>
              <a:rPr lang="en-IN" dirty="0" err="1"/>
              <a:t>Aman</a:t>
            </a:r>
            <a:r>
              <a:rPr lang="en-IN" dirty="0"/>
              <a:t> Srivastava									Mani Srivastava</a:t>
            </a:r>
          </a:p>
          <a:p>
            <a:r>
              <a:rPr lang="en-IN" dirty="0"/>
              <a:t>	Shoban Narayan Ramesh						</a:t>
            </a:r>
          </a:p>
          <a:p>
            <a:r>
              <a:rPr lang="en-IN" dirty="0"/>
              <a:t>	Shreya </a:t>
            </a:r>
            <a:r>
              <a:rPr lang="en-IN" dirty="0" err="1"/>
              <a:t>Ramaprasad</a:t>
            </a:r>
            <a:endParaRPr lang="en-IN" dirty="0"/>
          </a:p>
        </p:txBody>
      </p:sp>
    </p:spTree>
    <p:extLst>
      <p:ext uri="{BB962C8B-B14F-4D97-AF65-F5344CB8AC3E}">
        <p14:creationId xmlns:p14="http://schemas.microsoft.com/office/powerpoint/2010/main" val="2212657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RealSense</a:t>
            </a:r>
            <a:r>
              <a:rPr lang="en-IN" dirty="0"/>
              <a:t> IR and Depth Images</a:t>
            </a:r>
          </a:p>
        </p:txBody>
      </p:sp>
      <p:sp>
        <p:nvSpPr>
          <p:cNvPr id="3" name="Content Placeholder 2"/>
          <p:cNvSpPr>
            <a:spLocks noGrp="1"/>
          </p:cNvSpPr>
          <p:nvPr>
            <p:ph idx="1"/>
          </p:nvPr>
        </p:nvSpPr>
        <p:spPr/>
        <p:txBody>
          <a:bodyPr/>
          <a:lstStyle/>
          <a:p>
            <a:r>
              <a:rPr lang="en-IN" dirty="0"/>
              <a:t>Error  values for depth +-8cm(max)</a:t>
            </a:r>
          </a:p>
          <a:p>
            <a:endParaRPr lang="en-IN" dirty="0"/>
          </a:p>
        </p:txBody>
      </p:sp>
      <p:pic>
        <p:nvPicPr>
          <p:cNvPr id="5" name="Picture 4">
            <a:extLst>
              <a:ext uri="{FF2B5EF4-FFF2-40B4-BE49-F238E27FC236}">
                <a16:creationId xmlns:a16="http://schemas.microsoft.com/office/drawing/2014/main" id="{02C9DF3C-4FFF-48AE-BFB7-3298B23C427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9294"/>
                    </a14:imgEffect>
                    <a14:imgEffect>
                      <a14:saturation sat="106000"/>
                    </a14:imgEffect>
                  </a14:imgLayer>
                </a14:imgProps>
              </a:ext>
            </a:extLst>
          </a:blip>
          <a:stretch>
            <a:fillRect/>
          </a:stretch>
        </p:blipFill>
        <p:spPr>
          <a:xfrm>
            <a:off x="2933700" y="3343273"/>
            <a:ext cx="3162300" cy="2371725"/>
          </a:xfrm>
          <a:prstGeom prst="rect">
            <a:avLst/>
          </a:prstGeom>
        </p:spPr>
      </p:pic>
      <p:pic>
        <p:nvPicPr>
          <p:cNvPr id="7" name="Picture 6">
            <a:extLst>
              <a:ext uri="{FF2B5EF4-FFF2-40B4-BE49-F238E27FC236}">
                <a16:creationId xmlns:a16="http://schemas.microsoft.com/office/drawing/2014/main" id="{A8FB540A-735D-4B1B-AFA2-FB7BC35638C1}"/>
              </a:ext>
            </a:extLst>
          </p:cNvPr>
          <p:cNvPicPr>
            <a:picLocks noChangeAspect="1"/>
          </p:cNvPicPr>
          <p:nvPr/>
        </p:nvPicPr>
        <p:blipFill>
          <a:blip r:embed="rId4"/>
          <a:stretch>
            <a:fillRect/>
          </a:stretch>
        </p:blipFill>
        <p:spPr>
          <a:xfrm>
            <a:off x="7797970" y="3343273"/>
            <a:ext cx="2920660" cy="2371725"/>
          </a:xfrm>
          <a:prstGeom prst="rect">
            <a:avLst/>
          </a:prstGeom>
        </p:spPr>
      </p:pic>
    </p:spTree>
    <p:extLst>
      <p:ext uri="{BB962C8B-B14F-4D97-AF65-F5344CB8AC3E}">
        <p14:creationId xmlns:p14="http://schemas.microsoft.com/office/powerpoint/2010/main" val="363727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Frame Size and Calibration</a:t>
            </a:r>
          </a:p>
        </p:txBody>
      </p:sp>
      <p:sp>
        <p:nvSpPr>
          <p:cNvPr id="3" name="Content Placeholder 2"/>
          <p:cNvSpPr>
            <a:spLocks noGrp="1"/>
          </p:cNvSpPr>
          <p:nvPr>
            <p:ph idx="1"/>
          </p:nvPr>
        </p:nvSpPr>
        <p:spPr/>
        <p:txBody>
          <a:bodyPr/>
          <a:lstStyle/>
          <a:p>
            <a:r>
              <a:rPr lang="en-IN" dirty="0"/>
              <a:t>Field of view: Intel </a:t>
            </a:r>
            <a:r>
              <a:rPr lang="en-IN" dirty="0" err="1"/>
              <a:t>Realsense</a:t>
            </a:r>
            <a:endParaRPr lang="en-IN" dirty="0"/>
          </a:p>
          <a:p>
            <a:pPr lvl="1">
              <a:buFont typeface="Wingdings" panose="05000000000000000000" pitchFamily="2" charset="2"/>
              <a:buChar char="§"/>
            </a:pPr>
            <a:r>
              <a:rPr lang="en-IN" dirty="0"/>
              <a:t>Vertical Field of View: 55 </a:t>
            </a:r>
            <a:r>
              <a:rPr lang="en-IN" dirty="0" err="1"/>
              <a:t>Deg</a:t>
            </a:r>
            <a:endParaRPr lang="en-IN" dirty="0"/>
          </a:p>
          <a:p>
            <a:pPr lvl="1">
              <a:buFont typeface="Wingdings" panose="05000000000000000000" pitchFamily="2" charset="2"/>
              <a:buChar char="§"/>
            </a:pPr>
            <a:r>
              <a:rPr lang="en-IN" dirty="0"/>
              <a:t>Horizontal field of View: 71.5 </a:t>
            </a:r>
            <a:r>
              <a:rPr lang="en-IN" dirty="0" err="1"/>
              <a:t>Deg</a:t>
            </a:r>
            <a:endParaRPr lang="en-IN" dirty="0"/>
          </a:p>
          <a:p>
            <a:r>
              <a:rPr lang="en-IN" dirty="0"/>
              <a:t>Field of view: Matrix</a:t>
            </a:r>
          </a:p>
          <a:p>
            <a:pPr lvl="1">
              <a:buFont typeface="Wingdings" panose="05000000000000000000" pitchFamily="2" charset="2"/>
              <a:buChar char="§"/>
            </a:pPr>
            <a:r>
              <a:rPr lang="en-IN" dirty="0"/>
              <a:t>Azimuthal plane range: -pi/2 to pi/2</a:t>
            </a:r>
          </a:p>
          <a:p>
            <a:pPr lvl="1">
              <a:buFont typeface="Wingdings" panose="05000000000000000000" pitchFamily="2" charset="2"/>
              <a:buChar char="§"/>
            </a:pPr>
            <a:r>
              <a:rPr lang="en-IN" dirty="0"/>
              <a:t>Polar plane range: -pi/2 to pi/2</a:t>
            </a:r>
          </a:p>
          <a:p>
            <a:pPr>
              <a:buFont typeface="Wingdings" panose="05000000000000000000" pitchFamily="2" charset="2"/>
              <a:buChar char="§"/>
            </a:pPr>
            <a:r>
              <a:rPr lang="en-IN" dirty="0"/>
              <a:t>Frame Size: 1.43mx1.04mx1m (Limited by IR camera)</a:t>
            </a:r>
          </a:p>
          <a:p>
            <a:pPr>
              <a:buFont typeface="Wingdings" panose="05000000000000000000" pitchFamily="2" charset="2"/>
              <a:buChar char="§"/>
            </a:pPr>
            <a:r>
              <a:rPr lang="en-IN" dirty="0"/>
              <a:t>Displacement between the centre of the IR camera and Matrix: 8cm</a:t>
            </a:r>
          </a:p>
        </p:txBody>
      </p:sp>
    </p:spTree>
    <p:extLst>
      <p:ext uri="{BB962C8B-B14F-4D97-AF65-F5344CB8AC3E}">
        <p14:creationId xmlns:p14="http://schemas.microsoft.com/office/powerpoint/2010/main" val="3905371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Multimodal Images - Results</a:t>
            </a:r>
          </a:p>
        </p:txBody>
      </p:sp>
      <p:pic>
        <p:nvPicPr>
          <p:cNvPr id="11" name="Content Placeholder 10">
            <a:extLst>
              <a:ext uri="{FF2B5EF4-FFF2-40B4-BE49-F238E27FC236}">
                <a16:creationId xmlns:a16="http://schemas.microsoft.com/office/drawing/2014/main" id="{CE6CB885-C2F4-4522-9DAA-5DBD70EE5A57}"/>
              </a:ext>
            </a:extLst>
          </p:cNvPr>
          <p:cNvPicPr>
            <a:picLocks noGrp="1" noChangeAspect="1"/>
          </p:cNvPicPr>
          <p:nvPr>
            <p:ph idx="1"/>
          </p:nvPr>
        </p:nvPicPr>
        <p:blipFill>
          <a:blip r:embed="rId2"/>
          <a:stretch>
            <a:fillRect/>
          </a:stretch>
        </p:blipFill>
        <p:spPr>
          <a:xfrm>
            <a:off x="2117960" y="1527175"/>
            <a:ext cx="3596134" cy="2331801"/>
          </a:xfrm>
        </p:spPr>
      </p:pic>
      <p:pic>
        <p:nvPicPr>
          <p:cNvPr id="13" name="Picture 12">
            <a:extLst>
              <a:ext uri="{FF2B5EF4-FFF2-40B4-BE49-F238E27FC236}">
                <a16:creationId xmlns:a16="http://schemas.microsoft.com/office/drawing/2014/main" id="{0E3291CD-5DAE-4B5C-9471-2C54DF9E4715}"/>
              </a:ext>
            </a:extLst>
          </p:cNvPr>
          <p:cNvPicPr>
            <a:picLocks noChangeAspect="1"/>
          </p:cNvPicPr>
          <p:nvPr/>
        </p:nvPicPr>
        <p:blipFill>
          <a:blip r:embed="rId3"/>
          <a:stretch>
            <a:fillRect/>
          </a:stretch>
        </p:blipFill>
        <p:spPr>
          <a:xfrm>
            <a:off x="6554107" y="1527174"/>
            <a:ext cx="3596134" cy="2331801"/>
          </a:xfrm>
          <a:prstGeom prst="rect">
            <a:avLst/>
          </a:prstGeom>
        </p:spPr>
      </p:pic>
      <p:pic>
        <p:nvPicPr>
          <p:cNvPr id="15" name="Picture 14">
            <a:extLst>
              <a:ext uri="{FF2B5EF4-FFF2-40B4-BE49-F238E27FC236}">
                <a16:creationId xmlns:a16="http://schemas.microsoft.com/office/drawing/2014/main" id="{C4009E1C-D76D-4BB7-8DC0-EE0F815F3D6B}"/>
              </a:ext>
            </a:extLst>
          </p:cNvPr>
          <p:cNvPicPr>
            <a:picLocks noChangeAspect="1"/>
          </p:cNvPicPr>
          <p:nvPr/>
        </p:nvPicPr>
        <p:blipFill>
          <a:blip r:embed="rId4"/>
          <a:stretch>
            <a:fillRect/>
          </a:stretch>
        </p:blipFill>
        <p:spPr>
          <a:xfrm>
            <a:off x="4297933" y="4023721"/>
            <a:ext cx="3596134" cy="2366558"/>
          </a:xfrm>
          <a:prstGeom prst="rect">
            <a:avLst/>
          </a:prstGeom>
        </p:spPr>
      </p:pic>
    </p:spTree>
    <p:extLst>
      <p:ext uri="{BB962C8B-B14F-4D97-AF65-F5344CB8AC3E}">
        <p14:creationId xmlns:p14="http://schemas.microsoft.com/office/powerpoint/2010/main" val="279961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0887B-AD5A-4997-9C02-5664AFCA1D9A}"/>
              </a:ext>
            </a:extLst>
          </p:cNvPr>
          <p:cNvSpPr>
            <a:spLocks noGrp="1"/>
          </p:cNvSpPr>
          <p:nvPr>
            <p:ph type="title"/>
          </p:nvPr>
        </p:nvSpPr>
        <p:spPr/>
        <p:txBody>
          <a:bodyPr/>
          <a:lstStyle/>
          <a:p>
            <a:r>
              <a:rPr lang="en-US" dirty="0"/>
              <a:t>Calibration Algorithm for Sound, Depth and RGB image</a:t>
            </a:r>
          </a:p>
        </p:txBody>
      </p:sp>
      <p:sp>
        <p:nvSpPr>
          <p:cNvPr id="3" name="Content Placeholder 2">
            <a:extLst>
              <a:ext uri="{FF2B5EF4-FFF2-40B4-BE49-F238E27FC236}">
                <a16:creationId xmlns:a16="http://schemas.microsoft.com/office/drawing/2014/main" id="{B8B2D643-29F9-46C6-AF8D-A45555204D6F}"/>
              </a:ext>
            </a:extLst>
          </p:cNvPr>
          <p:cNvSpPr>
            <a:spLocks noGrp="1"/>
          </p:cNvSpPr>
          <p:nvPr>
            <p:ph idx="1"/>
          </p:nvPr>
        </p:nvSpPr>
        <p:spPr/>
        <p:txBody>
          <a:bodyPr/>
          <a:lstStyle/>
          <a:p>
            <a:r>
              <a:rPr lang="en-US" dirty="0"/>
              <a:t>Algorithm that processes depth data from Real Sense image uses the same to find the audio source.</a:t>
            </a:r>
          </a:p>
          <a:p>
            <a:r>
              <a:rPr lang="en-US" dirty="0"/>
              <a:t>Audio image from </a:t>
            </a:r>
            <a:r>
              <a:rPr lang="en-US" dirty="0" err="1"/>
              <a:t>Acoular</a:t>
            </a:r>
            <a:r>
              <a:rPr lang="en-US" dirty="0"/>
              <a:t> is a sparse matrix and can be adjusted to frames at different depth.</a:t>
            </a:r>
          </a:p>
          <a:p>
            <a:r>
              <a:rPr lang="en-US" dirty="0"/>
              <a:t>Data clustering in depth image to identify different objects along with depth data.</a:t>
            </a:r>
          </a:p>
          <a:p>
            <a:r>
              <a:rPr lang="en-US" dirty="0"/>
              <a:t>Depth of different objects used to get </a:t>
            </a:r>
            <a:r>
              <a:rPr lang="en-US" dirty="0" err="1"/>
              <a:t>Acoular</a:t>
            </a:r>
            <a:r>
              <a:rPr lang="en-US" dirty="0"/>
              <a:t> frame limited to object depth.</a:t>
            </a:r>
          </a:p>
          <a:p>
            <a:r>
              <a:rPr lang="en-US" dirty="0"/>
              <a:t>Data clustering in </a:t>
            </a:r>
            <a:r>
              <a:rPr lang="en-US" dirty="0" err="1"/>
              <a:t>Acoular</a:t>
            </a:r>
            <a:r>
              <a:rPr lang="en-US" dirty="0"/>
              <a:t> image to find location of sound source.</a:t>
            </a:r>
          </a:p>
          <a:p>
            <a:r>
              <a:rPr lang="en-US" dirty="0"/>
              <a:t>Object location and sound source comparison to confirm the sound source.</a:t>
            </a:r>
          </a:p>
        </p:txBody>
      </p:sp>
    </p:spTree>
    <p:extLst>
      <p:ext uri="{BB962C8B-B14F-4D97-AF65-F5344CB8AC3E}">
        <p14:creationId xmlns:p14="http://schemas.microsoft.com/office/powerpoint/2010/main" val="2783603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6E660-A5F3-4A99-9295-03F95C62131D}"/>
              </a:ext>
            </a:extLst>
          </p:cNvPr>
          <p:cNvSpPr>
            <a:spLocks noGrp="1"/>
          </p:cNvSpPr>
          <p:nvPr>
            <p:ph type="title"/>
          </p:nvPr>
        </p:nvSpPr>
        <p:spPr/>
        <p:txBody>
          <a:bodyPr/>
          <a:lstStyle/>
          <a:p>
            <a:r>
              <a:rPr lang="en-US" dirty="0" err="1"/>
              <a:t>PseudoCode</a:t>
            </a:r>
            <a:r>
              <a:rPr lang="en-US" dirty="0"/>
              <a:t> for object identification</a:t>
            </a:r>
          </a:p>
        </p:txBody>
      </p:sp>
      <p:sp>
        <p:nvSpPr>
          <p:cNvPr id="3" name="Content Placeholder 2">
            <a:extLst>
              <a:ext uri="{FF2B5EF4-FFF2-40B4-BE49-F238E27FC236}">
                <a16:creationId xmlns:a16="http://schemas.microsoft.com/office/drawing/2014/main" id="{28A19539-5D09-4FC0-A084-6891DA471C26}"/>
              </a:ext>
            </a:extLst>
          </p:cNvPr>
          <p:cNvSpPr>
            <a:spLocks noGrp="1"/>
          </p:cNvSpPr>
          <p:nvPr>
            <p:ph idx="1"/>
          </p:nvPr>
        </p:nvSpPr>
        <p:spPr>
          <a:xfrm>
            <a:off x="2592925" y="1775533"/>
            <a:ext cx="9347338" cy="4632838"/>
          </a:xfrm>
        </p:spPr>
        <p:txBody>
          <a:bodyPr>
            <a:normAutofit fontScale="77500" lnSpcReduction="20000"/>
          </a:bodyPr>
          <a:lstStyle/>
          <a:p>
            <a:pPr marL="0" indent="0">
              <a:buNone/>
            </a:pPr>
            <a:r>
              <a:rPr lang="en-US" dirty="0" err="1"/>
              <a:t>Depth_Object_identify_Func</a:t>
            </a:r>
            <a:r>
              <a:rPr lang="en-US" dirty="0"/>
              <a:t> (){</a:t>
            </a:r>
            <a:br>
              <a:rPr lang="en-US" dirty="0"/>
            </a:br>
            <a:r>
              <a:rPr lang="en-US" dirty="0"/>
              <a:t>	</a:t>
            </a:r>
            <a:r>
              <a:rPr lang="en-US" dirty="0" err="1"/>
              <a:t>num_obj</a:t>
            </a:r>
            <a:r>
              <a:rPr lang="en-US" dirty="0"/>
              <a:t> = 0; // counts number of objects</a:t>
            </a:r>
            <a:br>
              <a:rPr lang="en-US" dirty="0"/>
            </a:br>
            <a:r>
              <a:rPr lang="en-US" dirty="0"/>
              <a:t>	visited_</a:t>
            </a:r>
            <a:r>
              <a:rPr lang="en-US" dirty="0">
                <a:sym typeface="Wingdings" panose="05000000000000000000" pitchFamily="2" charset="2"/>
              </a:rPr>
              <a:t> pixels</a:t>
            </a:r>
            <a:r>
              <a:rPr lang="en-US" dirty="0"/>
              <a:t> = </a:t>
            </a:r>
            <a:r>
              <a:rPr lang="en-US" dirty="0" err="1"/>
              <a:t>matrix_zero</a:t>
            </a:r>
            <a:r>
              <a:rPr lang="en-US" dirty="0"/>
              <a:t> (</a:t>
            </a:r>
            <a:r>
              <a:rPr lang="en-US" dirty="0" err="1"/>
              <a:t>image_size</a:t>
            </a:r>
            <a:r>
              <a:rPr lang="en-US" dirty="0"/>
              <a:t>);  //copy of image with visited pixels</a:t>
            </a:r>
            <a:br>
              <a:rPr lang="en-US" dirty="0"/>
            </a:br>
            <a:r>
              <a:rPr lang="en-US" dirty="0"/>
              <a:t>	dictionary map; // maps object number </a:t>
            </a:r>
            <a:r>
              <a:rPr lang="en-US" dirty="0">
                <a:sym typeface="Wingdings" panose="05000000000000000000" pitchFamily="2" charset="2"/>
              </a:rPr>
              <a:t> set of points(pixels)</a:t>
            </a:r>
            <a:br>
              <a:rPr lang="en-US" dirty="0">
                <a:sym typeface="Wingdings" panose="05000000000000000000" pitchFamily="2" charset="2"/>
              </a:rPr>
            </a:br>
            <a:br>
              <a:rPr lang="en-US" dirty="0">
                <a:sym typeface="Wingdings" panose="05000000000000000000" pitchFamily="2" charset="2"/>
              </a:rPr>
            </a:br>
            <a:r>
              <a:rPr lang="en-US" dirty="0">
                <a:sym typeface="Wingdings" panose="05000000000000000000" pitchFamily="2" charset="2"/>
              </a:rPr>
              <a:t>	for(</a:t>
            </a:r>
            <a:r>
              <a:rPr lang="en-US" dirty="0" err="1">
                <a:sym typeface="Wingdings" panose="05000000000000000000" pitchFamily="2" charset="2"/>
              </a:rPr>
              <a:t>i</a:t>
            </a:r>
            <a:r>
              <a:rPr lang="en-US" dirty="0">
                <a:sym typeface="Wingdings" panose="05000000000000000000" pitchFamily="2" charset="2"/>
              </a:rPr>
              <a:t>=0  X axis size)</a:t>
            </a:r>
            <a:br>
              <a:rPr lang="en-US" dirty="0">
                <a:sym typeface="Wingdings" panose="05000000000000000000" pitchFamily="2" charset="2"/>
              </a:rPr>
            </a:br>
            <a:r>
              <a:rPr lang="en-US" dirty="0">
                <a:sym typeface="Wingdings" panose="05000000000000000000" pitchFamily="2" charset="2"/>
              </a:rPr>
              <a:t>		for(j=0Y axis size)</a:t>
            </a:r>
            <a:br>
              <a:rPr lang="en-US" dirty="0">
                <a:sym typeface="Wingdings" panose="05000000000000000000" pitchFamily="2" charset="2"/>
              </a:rPr>
            </a:br>
            <a:r>
              <a:rPr lang="en-US" dirty="0">
                <a:sym typeface="Wingdings" panose="05000000000000000000" pitchFamily="2" charset="2"/>
              </a:rPr>
              <a:t>		{	if(visited_ pixels[</a:t>
            </a:r>
            <a:r>
              <a:rPr lang="en-US" dirty="0" err="1">
                <a:sym typeface="Wingdings" panose="05000000000000000000" pitchFamily="2" charset="2"/>
              </a:rPr>
              <a:t>i</a:t>
            </a:r>
            <a:r>
              <a:rPr lang="en-US" dirty="0">
                <a:sym typeface="Wingdings" panose="05000000000000000000" pitchFamily="2" charset="2"/>
              </a:rPr>
              <a:t>][j] == 0 &amp;&amp; image[</a:t>
            </a:r>
            <a:r>
              <a:rPr lang="en-US" dirty="0" err="1">
                <a:sym typeface="Wingdings" panose="05000000000000000000" pitchFamily="2" charset="2"/>
              </a:rPr>
              <a:t>i</a:t>
            </a:r>
            <a:r>
              <a:rPr lang="en-US" dirty="0">
                <a:sym typeface="Wingdings" panose="05000000000000000000" pitchFamily="2" charset="2"/>
              </a:rPr>
              <a:t>][j]!=0)</a:t>
            </a:r>
            <a:br>
              <a:rPr lang="en-US" dirty="0">
                <a:sym typeface="Wingdings" panose="05000000000000000000" pitchFamily="2" charset="2"/>
              </a:rPr>
            </a:br>
            <a:r>
              <a:rPr lang="en-US" dirty="0">
                <a:sym typeface="Wingdings" panose="05000000000000000000" pitchFamily="2" charset="2"/>
              </a:rPr>
              <a:t>			</a:t>
            </a:r>
            <a:r>
              <a:rPr lang="en-US" dirty="0" err="1">
                <a:sym typeface="Wingdings" panose="05000000000000000000" pitchFamily="2" charset="2"/>
              </a:rPr>
              <a:t>run_object_identify</a:t>
            </a:r>
            <a:r>
              <a:rPr lang="en-US" dirty="0">
                <a:sym typeface="Wingdings" panose="05000000000000000000" pitchFamily="2" charset="2"/>
              </a:rPr>
              <a:t> (</a:t>
            </a:r>
            <a:r>
              <a:rPr lang="en-US" dirty="0" err="1">
                <a:sym typeface="Wingdings" panose="05000000000000000000" pitchFamily="2" charset="2"/>
              </a:rPr>
              <a:t>visited_pixels</a:t>
            </a:r>
            <a:r>
              <a:rPr lang="en-US" dirty="0">
                <a:sym typeface="Wingdings" panose="05000000000000000000" pitchFamily="2" charset="2"/>
              </a:rPr>
              <a:t>, image, </a:t>
            </a:r>
            <a:r>
              <a:rPr lang="en-US" dirty="0" err="1">
                <a:sym typeface="Wingdings" panose="05000000000000000000" pitchFamily="2" charset="2"/>
              </a:rPr>
              <a:t>num_obj</a:t>
            </a:r>
            <a:r>
              <a:rPr lang="en-US" dirty="0">
                <a:sym typeface="Wingdings" panose="05000000000000000000" pitchFamily="2" charset="2"/>
              </a:rPr>
              <a:t>, </a:t>
            </a:r>
            <a:r>
              <a:rPr lang="en-US" dirty="0" err="1">
                <a:sym typeface="Wingdings" panose="05000000000000000000" pitchFamily="2" charset="2"/>
              </a:rPr>
              <a:t>i</a:t>
            </a:r>
            <a:r>
              <a:rPr lang="en-US" dirty="0">
                <a:sym typeface="Wingdings" panose="05000000000000000000" pitchFamily="2" charset="2"/>
              </a:rPr>
              <a:t>, j, map, depth);</a:t>
            </a:r>
            <a:br>
              <a:rPr lang="en-US" dirty="0">
                <a:sym typeface="Wingdings" panose="05000000000000000000" pitchFamily="2" charset="2"/>
              </a:rPr>
            </a:br>
            <a:r>
              <a:rPr lang="en-US" dirty="0">
                <a:sym typeface="Wingdings" panose="05000000000000000000" pitchFamily="2" charset="2"/>
              </a:rPr>
              <a:t>			</a:t>
            </a:r>
            <a:r>
              <a:rPr lang="en-US" dirty="0" err="1">
                <a:sym typeface="Wingdings" panose="05000000000000000000" pitchFamily="2" charset="2"/>
              </a:rPr>
              <a:t>num_obj</a:t>
            </a:r>
            <a:r>
              <a:rPr lang="en-US"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		}</a:t>
            </a:r>
          </a:p>
          <a:p>
            <a:pPr marL="0" indent="0">
              <a:buNone/>
            </a:pPr>
            <a:r>
              <a:rPr lang="en-US" dirty="0" err="1">
                <a:sym typeface="Wingdings" panose="05000000000000000000" pitchFamily="2" charset="2"/>
              </a:rPr>
              <a:t>run_object_identify</a:t>
            </a:r>
            <a:r>
              <a:rPr lang="en-US" dirty="0">
                <a:sym typeface="Wingdings" panose="05000000000000000000" pitchFamily="2" charset="2"/>
              </a:rPr>
              <a:t>(</a:t>
            </a:r>
            <a:r>
              <a:rPr lang="en-US" dirty="0" err="1">
                <a:sym typeface="Wingdings" panose="05000000000000000000" pitchFamily="2" charset="2"/>
              </a:rPr>
              <a:t>visited_pixels</a:t>
            </a:r>
            <a:r>
              <a:rPr lang="en-US" dirty="0">
                <a:sym typeface="Wingdings" panose="05000000000000000000" pitchFamily="2" charset="2"/>
              </a:rPr>
              <a:t>, image, </a:t>
            </a:r>
            <a:r>
              <a:rPr lang="en-US" dirty="0" err="1">
                <a:sym typeface="Wingdings" panose="05000000000000000000" pitchFamily="2" charset="2"/>
              </a:rPr>
              <a:t>num_obj</a:t>
            </a:r>
            <a:r>
              <a:rPr lang="en-US" dirty="0">
                <a:sym typeface="Wingdings" panose="05000000000000000000" pitchFamily="2" charset="2"/>
              </a:rPr>
              <a:t>, </a:t>
            </a:r>
            <a:r>
              <a:rPr lang="en-US" dirty="0" err="1">
                <a:sym typeface="Wingdings" panose="05000000000000000000" pitchFamily="2" charset="2"/>
              </a:rPr>
              <a:t>i</a:t>
            </a:r>
            <a:r>
              <a:rPr lang="en-US" dirty="0">
                <a:sym typeface="Wingdings" panose="05000000000000000000" pitchFamily="2" charset="2"/>
              </a:rPr>
              <a:t>, j, map, depth)</a:t>
            </a:r>
            <a:br>
              <a:rPr lang="en-US" dirty="0">
                <a:sym typeface="Wingdings" panose="05000000000000000000" pitchFamily="2" charset="2"/>
              </a:rPr>
            </a:br>
            <a:r>
              <a:rPr lang="en-US" dirty="0">
                <a:sym typeface="Wingdings" panose="05000000000000000000" pitchFamily="2" charset="2"/>
              </a:rPr>
              <a:t>	{	if(</a:t>
            </a:r>
            <a:r>
              <a:rPr lang="en-US" dirty="0" err="1">
                <a:sym typeface="Wingdings" panose="05000000000000000000" pitchFamily="2" charset="2"/>
              </a:rPr>
              <a:t>visited_pixels</a:t>
            </a:r>
            <a:r>
              <a:rPr lang="en-US" dirty="0">
                <a:sym typeface="Wingdings" panose="05000000000000000000" pitchFamily="2" charset="2"/>
              </a:rPr>
              <a:t>[</a:t>
            </a:r>
            <a:r>
              <a:rPr lang="en-US" dirty="0" err="1">
                <a:sym typeface="Wingdings" panose="05000000000000000000" pitchFamily="2" charset="2"/>
              </a:rPr>
              <a:t>i</a:t>
            </a:r>
            <a:r>
              <a:rPr lang="en-US" dirty="0">
                <a:sym typeface="Wingdings" panose="05000000000000000000" pitchFamily="2" charset="2"/>
              </a:rPr>
              <a:t>][j]==1)</a:t>
            </a:r>
            <a:br>
              <a:rPr lang="en-US" dirty="0">
                <a:sym typeface="Wingdings" panose="05000000000000000000" pitchFamily="2" charset="2"/>
              </a:rPr>
            </a:br>
            <a:r>
              <a:rPr lang="en-US" dirty="0">
                <a:sym typeface="Wingdings" panose="05000000000000000000" pitchFamily="2" charset="2"/>
              </a:rPr>
              <a:t>		return;</a:t>
            </a:r>
            <a:br>
              <a:rPr lang="en-US" dirty="0">
                <a:sym typeface="Wingdings" panose="05000000000000000000" pitchFamily="2" charset="2"/>
              </a:rPr>
            </a:br>
            <a:r>
              <a:rPr lang="en-US" dirty="0">
                <a:sym typeface="Wingdings" panose="05000000000000000000" pitchFamily="2" charset="2"/>
              </a:rPr>
              <a:t>		if(image[</a:t>
            </a:r>
            <a:r>
              <a:rPr lang="en-US" dirty="0" err="1">
                <a:sym typeface="Wingdings" panose="05000000000000000000" pitchFamily="2" charset="2"/>
              </a:rPr>
              <a:t>i</a:t>
            </a:r>
            <a:r>
              <a:rPr lang="en-US" dirty="0">
                <a:sym typeface="Wingdings" panose="05000000000000000000" pitchFamily="2" charset="2"/>
              </a:rPr>
              <a:t>][j]!=0)</a:t>
            </a:r>
            <a:br>
              <a:rPr lang="en-US" dirty="0">
                <a:sym typeface="Wingdings" panose="05000000000000000000" pitchFamily="2" charset="2"/>
              </a:rPr>
            </a:br>
            <a:r>
              <a:rPr lang="en-US" dirty="0">
                <a:sym typeface="Wingdings" panose="05000000000000000000" pitchFamily="2" charset="2"/>
              </a:rPr>
              <a:t>			depth = image[</a:t>
            </a:r>
            <a:r>
              <a:rPr lang="en-US" dirty="0" err="1">
                <a:sym typeface="Wingdings" panose="05000000000000000000" pitchFamily="2" charset="2"/>
              </a:rPr>
              <a:t>i</a:t>
            </a:r>
            <a:r>
              <a:rPr lang="en-US" dirty="0">
                <a:sym typeface="Wingdings" panose="05000000000000000000" pitchFamily="2" charset="2"/>
              </a:rPr>
              <a:t>][j];</a:t>
            </a:r>
            <a:br>
              <a:rPr lang="en-US" dirty="0">
                <a:sym typeface="Wingdings" panose="05000000000000000000" pitchFamily="2" charset="2"/>
              </a:rPr>
            </a:br>
            <a:r>
              <a:rPr lang="en-US" dirty="0">
                <a:sym typeface="Wingdings" panose="05000000000000000000" pitchFamily="2" charset="2"/>
              </a:rPr>
              <a:t>			map[</a:t>
            </a:r>
            <a:r>
              <a:rPr lang="en-US" dirty="0" err="1">
                <a:sym typeface="Wingdings" panose="05000000000000000000" pitchFamily="2" charset="2"/>
              </a:rPr>
              <a:t>num_obj</a:t>
            </a:r>
            <a:r>
              <a:rPr lang="en-US" dirty="0">
                <a:sym typeface="Wingdings" panose="05000000000000000000" pitchFamily="2" charset="2"/>
              </a:rPr>
              <a:t>].add((</a:t>
            </a:r>
            <a:r>
              <a:rPr lang="en-US" dirty="0" err="1">
                <a:sym typeface="Wingdings" panose="05000000000000000000" pitchFamily="2" charset="2"/>
              </a:rPr>
              <a:t>i,j</a:t>
            </a:r>
            <a:r>
              <a:rPr lang="en-US" dirty="0">
                <a:sym typeface="Wingdings" panose="05000000000000000000" pitchFamily="2" charset="2"/>
              </a:rPr>
              <a:t>));</a:t>
            </a:r>
            <a:br>
              <a:rPr lang="en-US" dirty="0">
                <a:sym typeface="Wingdings" panose="05000000000000000000" pitchFamily="2" charset="2"/>
              </a:rPr>
            </a:br>
            <a:br>
              <a:rPr lang="en-US" dirty="0">
                <a:sym typeface="Wingdings" panose="05000000000000000000" pitchFamily="2" charset="2"/>
              </a:rPr>
            </a:br>
            <a:r>
              <a:rPr lang="en-US" dirty="0">
                <a:sym typeface="Wingdings" panose="05000000000000000000" pitchFamily="2" charset="2"/>
              </a:rPr>
              <a:t>		visited[</a:t>
            </a:r>
            <a:r>
              <a:rPr lang="en-US" dirty="0" err="1">
                <a:sym typeface="Wingdings" panose="05000000000000000000" pitchFamily="2" charset="2"/>
              </a:rPr>
              <a:t>i</a:t>
            </a:r>
            <a:r>
              <a:rPr lang="en-US" dirty="0">
                <a:sym typeface="Wingdings" panose="05000000000000000000" pitchFamily="2" charset="2"/>
              </a:rPr>
              <a:t>][j]=1;</a:t>
            </a:r>
            <a:br>
              <a:rPr lang="en-US" dirty="0">
                <a:sym typeface="Wingdings" panose="05000000000000000000" pitchFamily="2" charset="2"/>
              </a:rPr>
            </a:br>
            <a:r>
              <a:rPr lang="en-US" dirty="0">
                <a:sym typeface="Wingdings" panose="05000000000000000000" pitchFamily="2" charset="2"/>
              </a:rPr>
              <a:t>		</a:t>
            </a:r>
            <a:r>
              <a:rPr lang="en-US" dirty="0" err="1">
                <a:sym typeface="Wingdings" panose="05000000000000000000" pitchFamily="2" charset="2"/>
              </a:rPr>
              <a:t>run_object_identify</a:t>
            </a:r>
            <a:r>
              <a:rPr lang="en-US" dirty="0">
                <a:sym typeface="Wingdings" panose="05000000000000000000" pitchFamily="2" charset="2"/>
              </a:rPr>
              <a:t>(</a:t>
            </a:r>
            <a:r>
              <a:rPr lang="en-US" dirty="0" err="1">
                <a:sym typeface="Wingdings" panose="05000000000000000000" pitchFamily="2" charset="2"/>
              </a:rPr>
              <a:t>visited_pixels</a:t>
            </a:r>
            <a:r>
              <a:rPr lang="en-US" dirty="0">
                <a:sym typeface="Wingdings" panose="05000000000000000000" pitchFamily="2" charset="2"/>
              </a:rPr>
              <a:t>, image, </a:t>
            </a:r>
            <a:r>
              <a:rPr lang="en-US" dirty="0" err="1">
                <a:sym typeface="Wingdings" panose="05000000000000000000" pitchFamily="2" charset="2"/>
              </a:rPr>
              <a:t>num_obj</a:t>
            </a:r>
            <a:r>
              <a:rPr lang="en-US" dirty="0">
                <a:sym typeface="Wingdings" panose="05000000000000000000" pitchFamily="2" charset="2"/>
              </a:rPr>
              <a:t>, i+1, j, map, depth);</a:t>
            </a:r>
            <a:br>
              <a:rPr lang="en-US" dirty="0">
                <a:sym typeface="Wingdings" panose="05000000000000000000" pitchFamily="2" charset="2"/>
              </a:rPr>
            </a:br>
            <a:r>
              <a:rPr lang="en-US" dirty="0">
                <a:sym typeface="Wingdings" panose="05000000000000000000" pitchFamily="2" charset="2"/>
              </a:rPr>
              <a:t>		</a:t>
            </a:r>
            <a:r>
              <a:rPr lang="en-US" dirty="0" err="1">
                <a:sym typeface="Wingdings" panose="05000000000000000000" pitchFamily="2" charset="2"/>
              </a:rPr>
              <a:t>run_object_identify</a:t>
            </a:r>
            <a:r>
              <a:rPr lang="en-US" dirty="0">
                <a:sym typeface="Wingdings" panose="05000000000000000000" pitchFamily="2" charset="2"/>
              </a:rPr>
              <a:t>(</a:t>
            </a:r>
            <a:r>
              <a:rPr lang="en-US" dirty="0" err="1">
                <a:sym typeface="Wingdings" panose="05000000000000000000" pitchFamily="2" charset="2"/>
              </a:rPr>
              <a:t>visited_pixels</a:t>
            </a:r>
            <a:r>
              <a:rPr lang="en-US" dirty="0">
                <a:sym typeface="Wingdings" panose="05000000000000000000" pitchFamily="2" charset="2"/>
              </a:rPr>
              <a:t>, image, </a:t>
            </a:r>
            <a:r>
              <a:rPr lang="en-US" dirty="0" err="1">
                <a:sym typeface="Wingdings" panose="05000000000000000000" pitchFamily="2" charset="2"/>
              </a:rPr>
              <a:t>num_obj</a:t>
            </a:r>
            <a:r>
              <a:rPr lang="en-US" dirty="0">
                <a:sym typeface="Wingdings" panose="05000000000000000000" pitchFamily="2" charset="2"/>
              </a:rPr>
              <a:t>, </a:t>
            </a:r>
            <a:r>
              <a:rPr lang="en-US" dirty="0" err="1">
                <a:sym typeface="Wingdings" panose="05000000000000000000" pitchFamily="2" charset="2"/>
              </a:rPr>
              <a:t>i</a:t>
            </a:r>
            <a:r>
              <a:rPr lang="en-US" dirty="0">
                <a:sym typeface="Wingdings" panose="05000000000000000000" pitchFamily="2" charset="2"/>
              </a:rPr>
              <a:t>, j+1, map, depth);</a:t>
            </a:r>
            <a:br>
              <a:rPr lang="en-US" dirty="0">
                <a:sym typeface="Wingdings" panose="05000000000000000000" pitchFamily="2" charset="2"/>
              </a:rPr>
            </a:br>
            <a:r>
              <a:rPr lang="en-US" dirty="0">
                <a:sym typeface="Wingdings" panose="05000000000000000000" pitchFamily="2" charset="2"/>
              </a:rPr>
              <a:t>	}</a:t>
            </a:r>
          </a:p>
          <a:p>
            <a:pPr marL="0" indent="0">
              <a:buNone/>
            </a:pPr>
            <a:br>
              <a:rPr lang="en-US" dirty="0">
                <a:sym typeface="Wingdings" panose="05000000000000000000" pitchFamily="2" charset="2"/>
              </a:rPr>
            </a:br>
            <a:r>
              <a:rPr lang="en-US" dirty="0">
                <a:sym typeface="Wingdings" panose="05000000000000000000" pitchFamily="2" charset="2"/>
              </a:rPr>
              <a:t>	</a:t>
            </a:r>
            <a:br>
              <a:rPr lang="en-US" dirty="0">
                <a:sym typeface="Wingdings" panose="05000000000000000000" pitchFamily="2" charset="2"/>
              </a:rPr>
            </a:br>
            <a:r>
              <a:rPr lang="en-US" dirty="0">
                <a:sym typeface="Wingdings" panose="05000000000000000000" pitchFamily="2" charset="2"/>
              </a:rPr>
              <a:t>		</a:t>
            </a:r>
            <a:endParaRPr lang="en-US" dirty="0"/>
          </a:p>
          <a:p>
            <a:pPr marL="0" indent="0">
              <a:buNone/>
            </a:pPr>
            <a:endParaRPr lang="en-US" dirty="0"/>
          </a:p>
        </p:txBody>
      </p:sp>
    </p:spTree>
    <p:extLst>
      <p:ext uri="{BB962C8B-B14F-4D97-AF65-F5344CB8AC3E}">
        <p14:creationId xmlns:p14="http://schemas.microsoft.com/office/powerpoint/2010/main" val="3859066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Jetson TX2 Setup Details &amp; </a:t>
            </a:r>
            <a:r>
              <a:rPr lang="en-IN" dirty="0" err="1"/>
              <a:t>FLiR</a:t>
            </a:r>
            <a:r>
              <a:rPr lang="en-IN" dirty="0"/>
              <a:t> Dev kit</a:t>
            </a:r>
          </a:p>
        </p:txBody>
      </p:sp>
      <p:sp>
        <p:nvSpPr>
          <p:cNvPr id="3" name="Content Placeholder 2"/>
          <p:cNvSpPr>
            <a:spLocks noGrp="1"/>
          </p:cNvSpPr>
          <p:nvPr>
            <p:ph idx="1"/>
          </p:nvPr>
        </p:nvSpPr>
        <p:spPr/>
        <p:txBody>
          <a:bodyPr/>
          <a:lstStyle/>
          <a:p>
            <a:r>
              <a:rPr lang="en-IN" sz="2400" b="1" dirty="0"/>
              <a:t>JETSON TX2</a:t>
            </a:r>
          </a:p>
          <a:p>
            <a:r>
              <a:rPr lang="en-IN" dirty="0"/>
              <a:t>Static IP : 169.254.0.23</a:t>
            </a:r>
          </a:p>
          <a:p>
            <a:r>
              <a:rPr lang="en-IN" dirty="0"/>
              <a:t>Remote Desktop Password : UCLA</a:t>
            </a:r>
          </a:p>
          <a:p>
            <a:endParaRPr lang="en-IN" dirty="0"/>
          </a:p>
          <a:p>
            <a:r>
              <a:rPr lang="en-IN" sz="2400" b="1" dirty="0"/>
              <a:t>FLIR DEV KIT</a:t>
            </a:r>
          </a:p>
          <a:p>
            <a:r>
              <a:rPr lang="en-IN" dirty="0"/>
              <a:t>Enabling SPI and I2C on Raspberry Pi 3.</a:t>
            </a:r>
          </a:p>
          <a:p>
            <a:r>
              <a:rPr lang="en-IN" dirty="0" err="1"/>
              <a:t>Pylepton</a:t>
            </a:r>
            <a:r>
              <a:rPr lang="en-IN" dirty="0"/>
              <a:t> package for </a:t>
            </a:r>
            <a:r>
              <a:rPr lang="en-IN" dirty="0" err="1"/>
              <a:t>Flir</a:t>
            </a:r>
            <a:r>
              <a:rPr lang="en-IN" dirty="0"/>
              <a:t> dev kit.</a:t>
            </a:r>
          </a:p>
          <a:p>
            <a:r>
              <a:rPr lang="en-IN" dirty="0"/>
              <a:t>Image from </a:t>
            </a:r>
            <a:r>
              <a:rPr lang="en-IN" dirty="0" err="1"/>
              <a:t>FLiR</a:t>
            </a:r>
            <a:r>
              <a:rPr lang="en-IN" dirty="0"/>
              <a:t> is of dimension 60x80.</a:t>
            </a:r>
          </a:p>
          <a:p>
            <a:r>
              <a:rPr lang="en-IN" dirty="0"/>
              <a:t>Image needs to be </a:t>
            </a:r>
            <a:r>
              <a:rPr lang="en-IN" dirty="0" err="1"/>
              <a:t>superscaled</a:t>
            </a:r>
            <a:r>
              <a:rPr lang="en-IN" dirty="0"/>
              <a:t> for specific resolution.</a:t>
            </a:r>
          </a:p>
          <a:p>
            <a:endParaRPr lang="en-IN" dirty="0"/>
          </a:p>
          <a:p>
            <a:endParaRPr lang="en-IN" dirty="0"/>
          </a:p>
        </p:txBody>
      </p:sp>
    </p:spTree>
    <p:extLst>
      <p:ext uri="{BB962C8B-B14F-4D97-AF65-F5344CB8AC3E}">
        <p14:creationId xmlns:p14="http://schemas.microsoft.com/office/powerpoint/2010/main" val="335738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didn’t work</a:t>
            </a:r>
          </a:p>
        </p:txBody>
      </p:sp>
      <p:sp>
        <p:nvSpPr>
          <p:cNvPr id="3" name="Content Placeholder 2"/>
          <p:cNvSpPr>
            <a:spLocks noGrp="1"/>
          </p:cNvSpPr>
          <p:nvPr>
            <p:ph idx="1"/>
          </p:nvPr>
        </p:nvSpPr>
        <p:spPr/>
        <p:txBody>
          <a:bodyPr/>
          <a:lstStyle/>
          <a:p>
            <a:r>
              <a:rPr lang="en-IN" dirty="0"/>
              <a:t>Integrating sensors with Jetson Tx2.</a:t>
            </a:r>
          </a:p>
          <a:p>
            <a:pPr lvl="1"/>
            <a:r>
              <a:rPr lang="en-IN" dirty="0"/>
              <a:t>Missing Patches for Intel Real sense Package on Jetson board.</a:t>
            </a:r>
          </a:p>
          <a:p>
            <a:pPr lvl="2"/>
            <a:r>
              <a:rPr lang="en-IN" dirty="0"/>
              <a:t>Output video Format not compatible on Jetson.</a:t>
            </a:r>
          </a:p>
          <a:p>
            <a:pPr lvl="1"/>
            <a:r>
              <a:rPr lang="en-IN" dirty="0"/>
              <a:t>Enabling SPI and I2C on Jetson for </a:t>
            </a:r>
            <a:r>
              <a:rPr lang="en-IN" dirty="0" err="1"/>
              <a:t>Flir</a:t>
            </a:r>
            <a:r>
              <a:rPr lang="en-IN" dirty="0"/>
              <a:t> Devkit.</a:t>
            </a:r>
          </a:p>
          <a:p>
            <a:r>
              <a:rPr lang="en-IN" dirty="0"/>
              <a:t>Obtaining thermal data from </a:t>
            </a:r>
            <a:r>
              <a:rPr lang="en-IN" dirty="0" err="1"/>
              <a:t>FLiR</a:t>
            </a:r>
            <a:r>
              <a:rPr lang="en-IN" dirty="0"/>
              <a:t> module.</a:t>
            </a:r>
          </a:p>
          <a:p>
            <a:pPr lvl="1"/>
            <a:r>
              <a:rPr lang="en-IN" dirty="0"/>
              <a:t>Power up issue for </a:t>
            </a:r>
            <a:r>
              <a:rPr lang="en-IN" dirty="0" err="1"/>
              <a:t>FLiR</a:t>
            </a:r>
            <a:r>
              <a:rPr lang="en-IN" dirty="0"/>
              <a:t> from Raspberry Pi.</a:t>
            </a:r>
          </a:p>
        </p:txBody>
      </p:sp>
    </p:spTree>
    <p:extLst>
      <p:ext uri="{BB962C8B-B14F-4D97-AF65-F5344CB8AC3E}">
        <p14:creationId xmlns:p14="http://schemas.microsoft.com/office/powerpoint/2010/main" val="4235640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Works</a:t>
            </a:r>
          </a:p>
        </p:txBody>
      </p:sp>
      <p:sp>
        <p:nvSpPr>
          <p:cNvPr id="3" name="Content Placeholder 2"/>
          <p:cNvSpPr>
            <a:spLocks noGrp="1"/>
          </p:cNvSpPr>
          <p:nvPr>
            <p:ph idx="1"/>
          </p:nvPr>
        </p:nvSpPr>
        <p:spPr/>
        <p:txBody>
          <a:bodyPr/>
          <a:lstStyle/>
          <a:p>
            <a:r>
              <a:rPr lang="en-IN" dirty="0"/>
              <a:t>Implementing Calibration algorithm for sound to depth mapping in any frame.</a:t>
            </a:r>
          </a:p>
          <a:p>
            <a:r>
              <a:rPr lang="en-IN" dirty="0"/>
              <a:t>Implementing Object detection using ANN and multimodal image data.</a:t>
            </a:r>
          </a:p>
        </p:txBody>
      </p:sp>
    </p:spTree>
    <p:extLst>
      <p:ext uri="{BB962C8B-B14F-4D97-AF65-F5344CB8AC3E}">
        <p14:creationId xmlns:p14="http://schemas.microsoft.com/office/powerpoint/2010/main" val="2799126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 and Acknowledgement</a:t>
            </a:r>
          </a:p>
        </p:txBody>
      </p:sp>
      <p:sp>
        <p:nvSpPr>
          <p:cNvPr id="3" name="Content Placeholder 2"/>
          <p:cNvSpPr>
            <a:spLocks noGrp="1"/>
          </p:cNvSpPr>
          <p:nvPr>
            <p:ph idx="1"/>
          </p:nvPr>
        </p:nvSpPr>
        <p:spPr/>
        <p:txBody>
          <a:bodyPr/>
          <a:lstStyle/>
          <a:p>
            <a:r>
              <a:rPr lang="en-US" dirty="0"/>
              <a:t>Jerad Lewis, “Application note for AN-1140 Beamforming Microphone Arrays”</a:t>
            </a:r>
          </a:p>
          <a:p>
            <a:r>
              <a:rPr lang="en-US" dirty="0"/>
              <a:t>Joe C. Chen, Kung Yao, Ralph E. Hudson, “Acoustic Source Localization and Beamforming: Theory and </a:t>
            </a:r>
            <a:r>
              <a:rPr lang="en-US" dirty="0" err="1"/>
              <a:t>Practice”,EURASIP</a:t>
            </a:r>
            <a:r>
              <a:rPr lang="en-US" dirty="0"/>
              <a:t> Journal on Applied Signal Processing 2003:4, 359–370</a:t>
            </a:r>
          </a:p>
          <a:p>
            <a:r>
              <a:rPr lang="en-US" dirty="0"/>
              <a:t>Nick Schneider, Florian </a:t>
            </a:r>
            <a:r>
              <a:rPr lang="en-US" dirty="0" err="1"/>
              <a:t>Piewak</a:t>
            </a:r>
            <a:r>
              <a:rPr lang="en-US" dirty="0"/>
              <a:t>, “</a:t>
            </a:r>
            <a:r>
              <a:rPr lang="en-US" dirty="0" err="1"/>
              <a:t>RegNet</a:t>
            </a:r>
            <a:r>
              <a:rPr lang="en-US" dirty="0"/>
              <a:t>: Multimodal Sensor Registration Using Deep Neural Networks”</a:t>
            </a:r>
          </a:p>
          <a:p>
            <a:r>
              <a:rPr lang="en-US" dirty="0">
                <a:solidFill>
                  <a:prstClr val="black">
                    <a:lumMod val="85000"/>
                    <a:lumOff val="15000"/>
                  </a:prstClr>
                </a:solidFill>
              </a:rPr>
              <a:t>‘Spatial Fusion of Different Imaging Technologies Using a Virtual Multimodal Camera</a:t>
            </a:r>
            <a:br>
              <a:rPr lang="en-US" dirty="0">
                <a:solidFill>
                  <a:prstClr val="black">
                    <a:lumMod val="85000"/>
                    <a:lumOff val="15000"/>
                  </a:prstClr>
                </a:solidFill>
              </a:rPr>
            </a:br>
            <a:r>
              <a:rPr lang="en-US" dirty="0">
                <a:solidFill>
                  <a:prstClr val="black">
                    <a:lumMod val="85000"/>
                    <a:lumOff val="15000"/>
                  </a:prstClr>
                </a:solidFill>
              </a:rPr>
              <a:t>Sebastian P. Kleinschmidt(B) and Bernardo Wagner’</a:t>
            </a:r>
            <a:br>
              <a:rPr lang="en-IN" dirty="0"/>
            </a:br>
            <a:endParaRPr lang="en-US" dirty="0"/>
          </a:p>
          <a:p>
            <a:endParaRPr lang="en-IN" dirty="0"/>
          </a:p>
        </p:txBody>
      </p:sp>
    </p:spTree>
    <p:extLst>
      <p:ext uri="{BB962C8B-B14F-4D97-AF65-F5344CB8AC3E}">
        <p14:creationId xmlns:p14="http://schemas.microsoft.com/office/powerpoint/2010/main" val="2613554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6530" y="2037030"/>
            <a:ext cx="5936731" cy="2236206"/>
          </a:xfrm>
        </p:spPr>
        <p:txBody>
          <a:bodyPr>
            <a:normAutofit/>
          </a:bodyPr>
          <a:lstStyle/>
          <a:p>
            <a:pPr marL="0" indent="0" algn="ctr">
              <a:buNone/>
            </a:pPr>
            <a:r>
              <a:rPr lang="en-IN" sz="4800" dirty="0"/>
              <a:t>               </a:t>
            </a:r>
            <a:r>
              <a:rPr lang="en-IN" sz="9000" dirty="0"/>
              <a:t>Thank You</a:t>
            </a:r>
          </a:p>
        </p:txBody>
      </p:sp>
    </p:spTree>
    <p:extLst>
      <p:ext uri="{BB962C8B-B14F-4D97-AF65-F5344CB8AC3E}">
        <p14:creationId xmlns:p14="http://schemas.microsoft.com/office/powerpoint/2010/main" val="561254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85571"/>
            <a:ext cx="8911687" cy="1280890"/>
          </a:xfrm>
        </p:spPr>
        <p:txBody>
          <a:bodyPr/>
          <a:lstStyle/>
          <a:p>
            <a:r>
              <a:rPr lang="en-IN" dirty="0"/>
              <a:t>Objective</a:t>
            </a:r>
          </a:p>
        </p:txBody>
      </p:sp>
      <p:sp>
        <p:nvSpPr>
          <p:cNvPr id="3" name="Content Placeholder 2"/>
          <p:cNvSpPr>
            <a:spLocks noGrp="1"/>
          </p:cNvSpPr>
          <p:nvPr>
            <p:ph idx="1"/>
          </p:nvPr>
        </p:nvSpPr>
        <p:spPr>
          <a:xfrm>
            <a:off x="2589212" y="1666461"/>
            <a:ext cx="8915400" cy="5078896"/>
          </a:xfrm>
        </p:spPr>
        <p:txBody>
          <a:bodyPr>
            <a:normAutofit/>
          </a:bodyPr>
          <a:lstStyle/>
          <a:p>
            <a:pPr algn="just"/>
            <a:r>
              <a:rPr lang="en-IN" sz="2000" dirty="0"/>
              <a:t>To create an imaging device that augments an RGB with additional modalities : RF, acoustic, depth and thermal. </a:t>
            </a:r>
          </a:p>
          <a:p>
            <a:pPr algn="just"/>
            <a:r>
              <a:rPr lang="en-IN" sz="2000" dirty="0"/>
              <a:t>Each of these modalities provide different information about the scene and the project aims to create a platform to fuse these multimodal images.</a:t>
            </a:r>
          </a:p>
          <a:p>
            <a:pPr algn="just"/>
            <a:r>
              <a:rPr lang="en-IN" sz="2000" dirty="0"/>
              <a:t>The end goal of the project is to have a platform which allows to visualize multi-modal images and train them for object detection.</a:t>
            </a:r>
          </a:p>
          <a:p>
            <a:pPr marL="0" indent="0" algn="just">
              <a:buNone/>
            </a:pPr>
            <a:endParaRPr lang="en-IN" dirty="0"/>
          </a:p>
          <a:p>
            <a:pPr marL="0" indent="0" algn="just">
              <a:buNone/>
            </a:pPr>
            <a:r>
              <a:rPr lang="en-IN" sz="2000" b="1" dirty="0"/>
              <a:t>Applications of Multi-modal imaging</a:t>
            </a:r>
          </a:p>
          <a:p>
            <a:pPr algn="just">
              <a:buFontTx/>
              <a:buChar char="-"/>
            </a:pPr>
            <a:r>
              <a:rPr lang="en-IN" sz="2000" b="1" dirty="0"/>
              <a:t>Person recognition: </a:t>
            </a:r>
            <a:r>
              <a:rPr lang="en-IN" sz="2000" dirty="0"/>
              <a:t>Optical + Acoustic + Depth</a:t>
            </a:r>
          </a:p>
          <a:p>
            <a:pPr algn="just">
              <a:buFontTx/>
              <a:buChar char="-"/>
            </a:pPr>
            <a:r>
              <a:rPr lang="en-IN" sz="2000" dirty="0"/>
              <a:t>Surveillance under low ambient lighting conditions (Night Vision)</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290637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404" y="425327"/>
            <a:ext cx="9241266" cy="1280890"/>
          </a:xfrm>
        </p:spPr>
        <p:txBody>
          <a:bodyPr>
            <a:normAutofit fontScale="90000"/>
          </a:bodyPr>
          <a:lstStyle/>
          <a:p>
            <a:r>
              <a:rPr lang="en-IN" dirty="0"/>
              <a:t>State of the Art</a:t>
            </a:r>
            <a:br>
              <a:rPr lang="en-IN" dirty="0"/>
            </a:br>
            <a:br>
              <a:rPr lang="en-IN" dirty="0"/>
            </a:br>
            <a:r>
              <a:rPr lang="en-IN" sz="2000" dirty="0"/>
              <a:t>[1] </a:t>
            </a:r>
            <a:r>
              <a:rPr lang="en-US" sz="2000" dirty="0"/>
              <a:t>Multimodal medical image fusion algorithms have shown notable achievements in improving clinical accuracy of decisions based on medical images.</a:t>
            </a:r>
            <a:br>
              <a:rPr lang="en-US" sz="2000" dirty="0"/>
            </a:br>
            <a:r>
              <a:rPr lang="en-US" sz="2000" dirty="0"/>
              <a:t>Some of the medical image fusion approaches include:</a:t>
            </a:r>
            <a:br>
              <a:rPr lang="en-US" sz="2000" dirty="0"/>
            </a:br>
            <a:r>
              <a:rPr lang="en-US" sz="2000" b="1" dirty="0"/>
              <a:t>Morphological</a:t>
            </a:r>
            <a:r>
              <a:rPr lang="en-US" sz="2000" dirty="0"/>
              <a:t> Fusion of CT and MRI image. Make use of morphological   operators such as opening , closing. A sequence of operations help to identify scale specific features.</a:t>
            </a:r>
            <a:br>
              <a:rPr lang="en-US" sz="2000" dirty="0"/>
            </a:br>
            <a:r>
              <a:rPr lang="en-US" sz="2000" b="1" dirty="0"/>
              <a:t>Wavelet </a:t>
            </a:r>
            <a:r>
              <a:rPr lang="en-US" sz="2000" dirty="0"/>
              <a:t>Extract the detail information from one image and inject it into another.</a:t>
            </a:r>
            <a:br>
              <a:rPr lang="en-US" sz="2000" dirty="0"/>
            </a:br>
            <a:r>
              <a:rPr lang="en-US" sz="2000" b="1" dirty="0"/>
              <a:t>Neural networks</a:t>
            </a:r>
            <a:br>
              <a:rPr lang="en-US" sz="2000" b="1" dirty="0"/>
            </a:br>
            <a:r>
              <a:rPr lang="en-US" sz="2000" dirty="0"/>
              <a:t>They make use of some visible features in the images for calibration</a:t>
            </a:r>
            <a:br>
              <a:rPr lang="en-US" sz="2000" dirty="0"/>
            </a:br>
            <a:br>
              <a:rPr lang="en-US" sz="2000" dirty="0"/>
            </a:br>
            <a:br>
              <a:rPr lang="en-US" sz="2000" dirty="0"/>
            </a:br>
            <a:r>
              <a:rPr lang="en-US" sz="2000" dirty="0">
                <a:solidFill>
                  <a:prstClr val="black">
                    <a:lumMod val="85000"/>
                    <a:lumOff val="15000"/>
                  </a:prstClr>
                </a:solidFill>
              </a:rPr>
              <a:t>[1] ‘A.P. James, B. V. </a:t>
            </a:r>
            <a:r>
              <a:rPr lang="en-US" sz="2000" dirty="0" err="1">
                <a:solidFill>
                  <a:prstClr val="black">
                    <a:lumMod val="85000"/>
                    <a:lumOff val="15000"/>
                  </a:prstClr>
                </a:solidFill>
              </a:rPr>
              <a:t>Dasarathy</a:t>
            </a:r>
            <a:r>
              <a:rPr lang="en-US" sz="2000" dirty="0">
                <a:solidFill>
                  <a:prstClr val="black">
                    <a:lumMod val="85000"/>
                    <a:lumOff val="15000"/>
                  </a:prstClr>
                </a:solidFill>
              </a:rPr>
              <a:t>, Medical Image Fusion: A survey of the state of the art, Information Fusion, 2014’</a:t>
            </a:r>
            <a:br>
              <a:rPr lang="en-US" sz="2000" dirty="0">
                <a:solidFill>
                  <a:prstClr val="black">
                    <a:lumMod val="85000"/>
                    <a:lumOff val="15000"/>
                  </a:prstClr>
                </a:solidFill>
              </a:rPr>
            </a:br>
            <a:r>
              <a:rPr lang="en-US" sz="2000" dirty="0">
                <a:solidFill>
                  <a:prstClr val="black">
                    <a:lumMod val="85000"/>
                    <a:lumOff val="15000"/>
                  </a:prstClr>
                </a:solidFill>
              </a:rPr>
              <a:t>[2] ‘Spatial Fusion of Different Imaging Technologies Using a Virtual Multimodal Camera</a:t>
            </a:r>
            <a:br>
              <a:rPr lang="en-US" sz="2000" dirty="0">
                <a:solidFill>
                  <a:prstClr val="black">
                    <a:lumMod val="85000"/>
                    <a:lumOff val="15000"/>
                  </a:prstClr>
                </a:solidFill>
              </a:rPr>
            </a:br>
            <a:r>
              <a:rPr lang="en-US" sz="2000" dirty="0">
                <a:solidFill>
                  <a:prstClr val="black">
                    <a:lumMod val="85000"/>
                    <a:lumOff val="15000"/>
                  </a:prstClr>
                </a:solidFill>
              </a:rPr>
              <a:t>Sebastian P. Kleinschmidt(B) and Bernardo Wagner’</a:t>
            </a:r>
            <a:br>
              <a:rPr lang="en-IN" sz="2000" dirty="0"/>
            </a:br>
            <a:br>
              <a:rPr lang="en-US" sz="2000" dirty="0"/>
            </a:br>
            <a:br>
              <a:rPr lang="en-US" sz="2000" dirty="0"/>
            </a:br>
            <a:br>
              <a:rPr lang="en-US" sz="2000" dirty="0"/>
            </a:br>
            <a:endParaRPr lang="en-IN" sz="2000" dirty="0"/>
          </a:p>
        </p:txBody>
      </p:sp>
    </p:spTree>
    <p:extLst>
      <p:ext uri="{BB962C8B-B14F-4D97-AF65-F5344CB8AC3E}">
        <p14:creationId xmlns:p14="http://schemas.microsoft.com/office/powerpoint/2010/main" val="399037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1106" y="574217"/>
            <a:ext cx="9813776" cy="739177"/>
          </a:xfrm>
        </p:spPr>
        <p:txBody>
          <a:bodyPr>
            <a:normAutofit fontScale="90000"/>
          </a:bodyPr>
          <a:lstStyle/>
          <a:p>
            <a:r>
              <a:rPr lang="en-IN" dirty="0"/>
              <a:t>State of the Art                          …….Continued</a:t>
            </a:r>
            <a:br>
              <a:rPr lang="en-IN" dirty="0"/>
            </a:br>
            <a:br>
              <a:rPr lang="en-IN" dirty="0"/>
            </a:br>
            <a:br>
              <a:rPr lang="en-IN" dirty="0"/>
            </a:br>
            <a:br>
              <a:rPr lang="en-IN" dirty="0"/>
            </a:br>
            <a:br>
              <a:rPr lang="en-IN" dirty="0"/>
            </a:br>
            <a:br>
              <a:rPr lang="en-IN" dirty="0"/>
            </a:br>
            <a:endParaRPr lang="en-IN" dirty="0"/>
          </a:p>
        </p:txBody>
      </p:sp>
      <p:sp>
        <p:nvSpPr>
          <p:cNvPr id="3" name="Content Placeholder 2"/>
          <p:cNvSpPr>
            <a:spLocks noGrp="1"/>
          </p:cNvSpPr>
          <p:nvPr>
            <p:ph idx="1"/>
          </p:nvPr>
        </p:nvSpPr>
        <p:spPr>
          <a:xfrm>
            <a:off x="2161106" y="3586830"/>
            <a:ext cx="5907862" cy="1098664"/>
          </a:xfrm>
        </p:spPr>
        <p:txBody>
          <a:bodyPr>
            <a:normAutofit fontScale="92500" lnSpcReduction="20000"/>
          </a:bodyPr>
          <a:lstStyle/>
          <a:p>
            <a:pPr marL="0" indent="0">
              <a:buNone/>
            </a:pPr>
            <a:r>
              <a:rPr lang="en-IN" b="1" dirty="0"/>
              <a:t>Why can’t the State of the Art be used ?</a:t>
            </a:r>
            <a:endParaRPr lang="en-IN" dirty="0"/>
          </a:p>
          <a:p>
            <a:r>
              <a:rPr lang="en-IN" dirty="0"/>
              <a:t>Make use of  </a:t>
            </a:r>
            <a:r>
              <a:rPr lang="en-US" dirty="0"/>
              <a:t>priori knowledge of existing corresponding structures </a:t>
            </a:r>
            <a:r>
              <a:rPr lang="en-IN" dirty="0"/>
              <a:t>across the images. Search for similar patterns in the two images</a:t>
            </a:r>
          </a:p>
          <a:p>
            <a:pPr marL="0" indent="0">
              <a:buNone/>
            </a:pPr>
            <a:endParaRPr lang="en-IN" dirty="0"/>
          </a:p>
        </p:txBody>
      </p:sp>
      <p:sp>
        <p:nvSpPr>
          <p:cNvPr id="4" name="TextBox 3">
            <a:extLst>
              <a:ext uri="{FF2B5EF4-FFF2-40B4-BE49-F238E27FC236}">
                <a16:creationId xmlns:a16="http://schemas.microsoft.com/office/drawing/2014/main" id="{FDB4109A-5A7F-4493-A4FA-C5724268B5C8}"/>
              </a:ext>
            </a:extLst>
          </p:cNvPr>
          <p:cNvSpPr txBox="1"/>
          <p:nvPr/>
        </p:nvSpPr>
        <p:spPr>
          <a:xfrm>
            <a:off x="2161106" y="1512916"/>
            <a:ext cx="9659592" cy="1477328"/>
          </a:xfrm>
          <a:prstGeom prst="rect">
            <a:avLst/>
          </a:prstGeom>
          <a:noFill/>
        </p:spPr>
        <p:txBody>
          <a:bodyPr wrap="square" rtlCol="0">
            <a:spAutoFit/>
          </a:bodyPr>
          <a:lstStyle/>
          <a:p>
            <a:pPr algn="just"/>
            <a:r>
              <a:rPr lang="en-US" dirty="0"/>
              <a:t>Multimodal imaging is also relevant for agricultural applications.</a:t>
            </a:r>
            <a:endParaRPr lang="en-IN" dirty="0"/>
          </a:p>
          <a:p>
            <a:pPr algn="just"/>
            <a:r>
              <a:rPr lang="en-IN" dirty="0"/>
              <a:t>A </a:t>
            </a:r>
            <a:r>
              <a:rPr lang="en-US" dirty="0"/>
              <a:t>combination of </a:t>
            </a:r>
            <a:r>
              <a:rPr lang="en-US" b="1" dirty="0"/>
              <a:t>thermal</a:t>
            </a:r>
            <a:r>
              <a:rPr lang="en-US" dirty="0"/>
              <a:t> </a:t>
            </a:r>
            <a:r>
              <a:rPr lang="en-US" b="1" dirty="0"/>
              <a:t>and visible imagery </a:t>
            </a:r>
            <a:r>
              <a:rPr lang="en-US" dirty="0"/>
              <a:t>for estimating canopy temperature</a:t>
            </a:r>
          </a:p>
          <a:p>
            <a:pPr algn="just"/>
            <a:r>
              <a:rPr lang="en-US" dirty="0"/>
              <a:t>and identifying is presented in [3]. For aligning the used images, feature</a:t>
            </a:r>
          </a:p>
          <a:p>
            <a:pPr algn="just"/>
            <a:r>
              <a:rPr lang="en-US" dirty="0"/>
              <a:t>points as the tips of leaves are selected manually from the thermal and visible</a:t>
            </a:r>
          </a:p>
          <a:p>
            <a:pPr algn="just"/>
            <a:r>
              <a:rPr lang="en-IN" dirty="0"/>
              <a:t>image</a:t>
            </a:r>
          </a:p>
        </p:txBody>
      </p:sp>
      <p:sp>
        <p:nvSpPr>
          <p:cNvPr id="5" name="TextBox 4">
            <a:extLst>
              <a:ext uri="{FF2B5EF4-FFF2-40B4-BE49-F238E27FC236}">
                <a16:creationId xmlns:a16="http://schemas.microsoft.com/office/drawing/2014/main" id="{BC691B5C-3882-4D90-9E0F-2D1C8CAB3BC1}"/>
              </a:ext>
            </a:extLst>
          </p:cNvPr>
          <p:cNvSpPr txBox="1"/>
          <p:nvPr/>
        </p:nvSpPr>
        <p:spPr>
          <a:xfrm>
            <a:off x="2161106" y="2905780"/>
            <a:ext cx="9913984" cy="523220"/>
          </a:xfrm>
          <a:prstGeom prst="rect">
            <a:avLst/>
          </a:prstGeom>
          <a:noFill/>
        </p:spPr>
        <p:txBody>
          <a:bodyPr wrap="square" rtlCol="0">
            <a:spAutoFit/>
          </a:bodyPr>
          <a:lstStyle/>
          <a:p>
            <a:r>
              <a:rPr lang="en-IN" sz="1400" dirty="0"/>
              <a:t>[3] </a:t>
            </a:r>
            <a:r>
              <a:rPr lang="en-US" sz="1400" dirty="0"/>
              <a:t>Lowe, D.G.: Distinctive image features from scale-invariant </a:t>
            </a:r>
            <a:r>
              <a:rPr lang="en-US" sz="1400" dirty="0" err="1"/>
              <a:t>keypoints</a:t>
            </a:r>
            <a:r>
              <a:rPr lang="en-US" sz="1400" dirty="0"/>
              <a:t>. Int. J. </a:t>
            </a:r>
            <a:r>
              <a:rPr lang="en-US" sz="1400" dirty="0" err="1"/>
              <a:t>Comput</a:t>
            </a:r>
            <a:r>
              <a:rPr lang="en-US" sz="1400" dirty="0"/>
              <a:t>.</a:t>
            </a:r>
          </a:p>
          <a:p>
            <a:r>
              <a:rPr lang="en-IN" sz="1400" dirty="0"/>
              <a:t>Vis. 60(2), 91–110 (2004) </a:t>
            </a:r>
          </a:p>
        </p:txBody>
      </p:sp>
      <p:pic>
        <p:nvPicPr>
          <p:cNvPr id="6" name="Picture 5">
            <a:extLst>
              <a:ext uri="{FF2B5EF4-FFF2-40B4-BE49-F238E27FC236}">
                <a16:creationId xmlns:a16="http://schemas.microsoft.com/office/drawing/2014/main" id="{EDEE72E5-2FB6-4CA5-89DA-B0EFB903C95A}"/>
              </a:ext>
            </a:extLst>
          </p:cNvPr>
          <p:cNvPicPr>
            <a:picLocks noChangeAspect="1"/>
          </p:cNvPicPr>
          <p:nvPr/>
        </p:nvPicPr>
        <p:blipFill>
          <a:blip r:embed="rId2"/>
          <a:stretch>
            <a:fillRect/>
          </a:stretch>
        </p:blipFill>
        <p:spPr>
          <a:xfrm>
            <a:off x="8003731" y="3271170"/>
            <a:ext cx="3519055" cy="2415038"/>
          </a:xfrm>
          <a:prstGeom prst="rect">
            <a:avLst/>
          </a:prstGeom>
        </p:spPr>
      </p:pic>
      <p:sp>
        <p:nvSpPr>
          <p:cNvPr id="7" name="TextBox 6">
            <a:extLst>
              <a:ext uri="{FF2B5EF4-FFF2-40B4-BE49-F238E27FC236}">
                <a16:creationId xmlns:a16="http://schemas.microsoft.com/office/drawing/2014/main" id="{ABA5978F-5680-4B27-AE7E-E1917D42EC43}"/>
              </a:ext>
            </a:extLst>
          </p:cNvPr>
          <p:cNvSpPr txBox="1"/>
          <p:nvPr/>
        </p:nvSpPr>
        <p:spPr>
          <a:xfrm>
            <a:off x="8003731" y="5686208"/>
            <a:ext cx="4538580" cy="584775"/>
          </a:xfrm>
          <a:prstGeom prst="rect">
            <a:avLst/>
          </a:prstGeom>
          <a:noFill/>
        </p:spPr>
        <p:txBody>
          <a:bodyPr wrap="square" rtlCol="0">
            <a:spAutoFit/>
          </a:bodyPr>
          <a:lstStyle/>
          <a:p>
            <a:r>
              <a:rPr lang="en-IN" sz="1600" dirty="0"/>
              <a:t>Differentially heated checkerboard to</a:t>
            </a:r>
          </a:p>
          <a:p>
            <a:r>
              <a:rPr lang="en-IN" sz="1600" dirty="0"/>
              <a:t>Calibrate thermal and RGB cameras</a:t>
            </a:r>
          </a:p>
        </p:txBody>
      </p:sp>
      <p:pic>
        <p:nvPicPr>
          <p:cNvPr id="9" name="Picture 8">
            <a:extLst>
              <a:ext uri="{FF2B5EF4-FFF2-40B4-BE49-F238E27FC236}">
                <a16:creationId xmlns:a16="http://schemas.microsoft.com/office/drawing/2014/main" id="{4C2677B3-BD9D-4272-8F38-5B0583D90DE6}"/>
              </a:ext>
            </a:extLst>
          </p:cNvPr>
          <p:cNvPicPr>
            <a:picLocks noChangeAspect="1"/>
          </p:cNvPicPr>
          <p:nvPr/>
        </p:nvPicPr>
        <p:blipFill>
          <a:blip r:embed="rId3"/>
          <a:stretch>
            <a:fillRect/>
          </a:stretch>
        </p:blipFill>
        <p:spPr>
          <a:xfrm>
            <a:off x="2077848" y="4685494"/>
            <a:ext cx="2351735" cy="1983600"/>
          </a:xfrm>
          <a:prstGeom prst="rect">
            <a:avLst/>
          </a:prstGeom>
        </p:spPr>
      </p:pic>
      <p:pic>
        <p:nvPicPr>
          <p:cNvPr id="10" name="Picture 9">
            <a:extLst>
              <a:ext uri="{FF2B5EF4-FFF2-40B4-BE49-F238E27FC236}">
                <a16:creationId xmlns:a16="http://schemas.microsoft.com/office/drawing/2014/main" id="{41287D55-6A9A-4531-B732-B8EC191616E3}"/>
              </a:ext>
            </a:extLst>
          </p:cNvPr>
          <p:cNvPicPr>
            <a:picLocks noChangeAspect="1"/>
          </p:cNvPicPr>
          <p:nvPr/>
        </p:nvPicPr>
        <p:blipFill>
          <a:blip r:embed="rId4"/>
          <a:stretch>
            <a:fillRect/>
          </a:stretch>
        </p:blipFill>
        <p:spPr>
          <a:xfrm>
            <a:off x="4768443" y="4758860"/>
            <a:ext cx="2429207" cy="1820955"/>
          </a:xfrm>
          <a:prstGeom prst="rect">
            <a:avLst/>
          </a:prstGeom>
        </p:spPr>
      </p:pic>
    </p:spTree>
    <p:extLst>
      <p:ext uri="{BB962C8B-B14F-4D97-AF65-F5344CB8AC3E}">
        <p14:creationId xmlns:p14="http://schemas.microsoft.com/office/powerpoint/2010/main" val="1429037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7568" y="178905"/>
            <a:ext cx="8911687" cy="1280890"/>
          </a:xfrm>
        </p:spPr>
        <p:txBody>
          <a:bodyPr/>
          <a:lstStyle/>
          <a:p>
            <a:r>
              <a:rPr lang="en-IN" dirty="0"/>
              <a:t>Approach and Results</a:t>
            </a:r>
          </a:p>
        </p:txBody>
      </p:sp>
      <p:sp>
        <p:nvSpPr>
          <p:cNvPr id="3" name="Content Placeholder 2"/>
          <p:cNvSpPr>
            <a:spLocks noGrp="1"/>
          </p:cNvSpPr>
          <p:nvPr>
            <p:ph idx="1"/>
          </p:nvPr>
        </p:nvSpPr>
        <p:spPr>
          <a:xfrm>
            <a:off x="2284412" y="1023353"/>
            <a:ext cx="8915400" cy="5138907"/>
          </a:xfrm>
        </p:spPr>
        <p:txBody>
          <a:bodyPr>
            <a:normAutofit fontScale="85000" lnSpcReduction="10000"/>
          </a:bodyPr>
          <a:lstStyle/>
          <a:p>
            <a:pPr marL="0" indent="0">
              <a:buNone/>
            </a:pPr>
            <a:r>
              <a:rPr lang="en-IN" b="1" dirty="0"/>
              <a:t>Overall Approach</a:t>
            </a:r>
          </a:p>
          <a:p>
            <a:r>
              <a:rPr lang="en-IN" dirty="0"/>
              <a:t>Map a source of sound in 3D space by making use of Beamforming micro phone arrays.</a:t>
            </a:r>
          </a:p>
          <a:p>
            <a:r>
              <a:rPr lang="en-IN" dirty="0"/>
              <a:t>Obtain RF, thermal and depth images of the scene.</a:t>
            </a:r>
          </a:p>
          <a:p>
            <a:r>
              <a:rPr lang="en-IN" dirty="0"/>
              <a:t>Calibrate the imaging sensors in a way that they cover a specific field of view in the scene.</a:t>
            </a:r>
          </a:p>
          <a:p>
            <a:r>
              <a:rPr lang="en-IN" dirty="0"/>
              <a:t>Integrate the imaging sensors into a single platform.</a:t>
            </a:r>
          </a:p>
          <a:p>
            <a:r>
              <a:rPr lang="en-IN" dirty="0"/>
              <a:t>Train the hyperspectral imaging platform for object detection.</a:t>
            </a:r>
          </a:p>
          <a:p>
            <a:endParaRPr lang="en-IN" dirty="0"/>
          </a:p>
          <a:p>
            <a:pPr marL="0" indent="0">
              <a:buNone/>
            </a:pPr>
            <a:r>
              <a:rPr lang="en-IN" b="1" dirty="0"/>
              <a:t>Results</a:t>
            </a:r>
          </a:p>
          <a:p>
            <a:pPr marL="0" indent="0">
              <a:buNone/>
            </a:pPr>
            <a:r>
              <a:rPr lang="en-IN" dirty="0"/>
              <a:t>We have been able to: </a:t>
            </a:r>
          </a:p>
          <a:p>
            <a:r>
              <a:rPr lang="en-IN" b="1" dirty="0"/>
              <a:t> </a:t>
            </a:r>
            <a:r>
              <a:rPr lang="en-IN" dirty="0"/>
              <a:t>Localise a sound source in 2D space using a circular microphone array and obtain an acoustic map of the scene.</a:t>
            </a:r>
          </a:p>
          <a:p>
            <a:r>
              <a:rPr lang="en-IN" b="1" dirty="0"/>
              <a:t> </a:t>
            </a:r>
            <a:r>
              <a:rPr lang="en-IN" dirty="0"/>
              <a:t>Obtain IR and Depth images of the scene.</a:t>
            </a:r>
          </a:p>
          <a:p>
            <a:r>
              <a:rPr lang="en-IN" b="1" dirty="0"/>
              <a:t> </a:t>
            </a:r>
            <a:r>
              <a:rPr lang="en-IN" dirty="0"/>
              <a:t>Calibrate the imaging sensors and acoustic sensor to cover a specific field of view in the scene.</a:t>
            </a:r>
          </a:p>
          <a:p>
            <a:r>
              <a:rPr lang="en-IN" b="1" dirty="0"/>
              <a:t> </a:t>
            </a:r>
            <a:r>
              <a:rPr lang="en-IN" dirty="0"/>
              <a:t>Fuse and visualise the images using Python libraries.</a:t>
            </a:r>
            <a:endParaRPr lang="en-IN" b="1" dirty="0"/>
          </a:p>
          <a:p>
            <a:pPr marL="0" indent="0">
              <a:buNone/>
            </a:pPr>
            <a:endParaRPr lang="en-IN" b="1" dirty="0"/>
          </a:p>
        </p:txBody>
      </p:sp>
    </p:spTree>
    <p:extLst>
      <p:ext uri="{BB962C8B-B14F-4D97-AF65-F5344CB8AC3E}">
        <p14:creationId xmlns:p14="http://schemas.microsoft.com/office/powerpoint/2010/main" val="2812914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a:t>
            </a:r>
          </a:p>
        </p:txBody>
      </p:sp>
      <p:sp>
        <p:nvSpPr>
          <p:cNvPr id="3" name="Content Placeholder 2"/>
          <p:cNvSpPr>
            <a:spLocks noGrp="1"/>
          </p:cNvSpPr>
          <p:nvPr>
            <p:ph idx="1"/>
          </p:nvPr>
        </p:nvSpPr>
        <p:spPr>
          <a:xfrm>
            <a:off x="2360169" y="1540189"/>
            <a:ext cx="8915400" cy="2769575"/>
          </a:xfrm>
        </p:spPr>
        <p:txBody>
          <a:bodyPr>
            <a:normAutofit fontScale="92500" lnSpcReduction="20000"/>
          </a:bodyPr>
          <a:lstStyle/>
          <a:p>
            <a:r>
              <a:rPr lang="en-IN" sz="2300" b="1" dirty="0"/>
              <a:t>Hardware Components</a:t>
            </a:r>
          </a:p>
          <a:p>
            <a:pPr lvl="1">
              <a:buFont typeface="Wingdings" panose="05000000000000000000" pitchFamily="2" charset="2"/>
              <a:buChar char="§"/>
            </a:pPr>
            <a:r>
              <a:rPr lang="en-IN" dirty="0"/>
              <a:t>	Matrix Creator – Microphone array</a:t>
            </a:r>
          </a:p>
          <a:p>
            <a:pPr lvl="1">
              <a:buFont typeface="Wingdings" panose="05000000000000000000" pitchFamily="2" charset="2"/>
              <a:buChar char="§"/>
            </a:pPr>
            <a:r>
              <a:rPr lang="en-IN" dirty="0"/>
              <a:t>	NVIDIA </a:t>
            </a:r>
            <a:r>
              <a:rPr lang="en-IN" dirty="0" err="1"/>
              <a:t>Jetson</a:t>
            </a:r>
            <a:r>
              <a:rPr lang="en-IN" dirty="0"/>
              <a:t> TX2 – Embedded Platform</a:t>
            </a:r>
          </a:p>
          <a:p>
            <a:pPr lvl="1">
              <a:buFont typeface="Wingdings" panose="05000000000000000000" pitchFamily="2" charset="2"/>
              <a:buChar char="§"/>
            </a:pPr>
            <a:r>
              <a:rPr lang="en-IN" dirty="0"/>
              <a:t>	Intel </a:t>
            </a:r>
            <a:r>
              <a:rPr lang="en-IN" dirty="0" err="1"/>
              <a:t>RealSense</a:t>
            </a:r>
            <a:r>
              <a:rPr lang="en-IN" dirty="0"/>
              <a:t> – Depth, RGB and IR Camera</a:t>
            </a:r>
          </a:p>
          <a:p>
            <a:pPr lvl="1">
              <a:buFont typeface="Wingdings" panose="05000000000000000000" pitchFamily="2" charset="2"/>
              <a:buChar char="§"/>
            </a:pPr>
            <a:r>
              <a:rPr lang="en-IN" dirty="0"/>
              <a:t>	</a:t>
            </a:r>
            <a:r>
              <a:rPr lang="en-IN" dirty="0" err="1"/>
              <a:t>FLiR</a:t>
            </a:r>
            <a:r>
              <a:rPr lang="en-IN" dirty="0"/>
              <a:t> Dev Kit- Thermal Camera</a:t>
            </a:r>
          </a:p>
          <a:p>
            <a:pPr lvl="1">
              <a:buFont typeface="Wingdings" panose="05000000000000000000" pitchFamily="2" charset="2"/>
              <a:buChar char="§"/>
            </a:pPr>
            <a:endParaRPr lang="en-IN" dirty="0"/>
          </a:p>
          <a:p>
            <a:r>
              <a:rPr lang="en-IN" sz="2300" dirty="0"/>
              <a:t> </a:t>
            </a:r>
            <a:r>
              <a:rPr lang="en-IN" sz="2300" b="1" dirty="0"/>
              <a:t>Software</a:t>
            </a:r>
          </a:p>
          <a:p>
            <a:pPr marL="0" indent="0">
              <a:buNone/>
            </a:pPr>
            <a:r>
              <a:rPr lang="en-IN" sz="2300" b="1" dirty="0"/>
              <a:t>      </a:t>
            </a:r>
            <a:r>
              <a:rPr lang="en-IN" sz="1700" dirty="0" err="1"/>
              <a:t>Acoular</a:t>
            </a:r>
            <a:r>
              <a:rPr lang="en-IN" sz="2300" b="1" dirty="0"/>
              <a:t> </a:t>
            </a:r>
            <a:r>
              <a:rPr lang="en-IN" sz="1700" dirty="0"/>
              <a:t>Acoustic beamforming framework</a:t>
            </a:r>
            <a:endParaRPr lang="en-IN" sz="1700" b="1" dirty="0"/>
          </a:p>
          <a:p>
            <a:pPr marL="0" indent="0">
              <a:buNone/>
            </a:pPr>
            <a:endParaRPr lang="en-IN" sz="2300" b="1" dirty="0"/>
          </a:p>
          <a:p>
            <a:pPr marL="0" indent="0">
              <a:buNone/>
            </a:pPr>
            <a:endParaRPr lang="en-IN" sz="2300" b="1" dirty="0"/>
          </a:p>
          <a:p>
            <a:pPr marL="0" indent="0">
              <a:buNone/>
            </a:pPr>
            <a:endParaRPr lang="en-IN" dirty="0"/>
          </a:p>
        </p:txBody>
      </p:sp>
      <p:pic>
        <p:nvPicPr>
          <p:cNvPr id="4" name="Picture 3">
            <a:extLst>
              <a:ext uri="{FF2B5EF4-FFF2-40B4-BE49-F238E27FC236}">
                <a16:creationId xmlns:a16="http://schemas.microsoft.com/office/drawing/2014/main" id="{72E40666-E667-4D12-B12F-E8C438E81754}"/>
              </a:ext>
            </a:extLst>
          </p:cNvPr>
          <p:cNvPicPr>
            <a:picLocks noChangeAspect="1"/>
          </p:cNvPicPr>
          <p:nvPr/>
        </p:nvPicPr>
        <p:blipFill>
          <a:blip r:embed="rId2"/>
          <a:stretch>
            <a:fillRect/>
          </a:stretch>
        </p:blipFill>
        <p:spPr>
          <a:xfrm>
            <a:off x="1495121" y="4792217"/>
            <a:ext cx="3038673" cy="1650464"/>
          </a:xfrm>
          <a:prstGeom prst="rect">
            <a:avLst/>
          </a:prstGeom>
        </p:spPr>
      </p:pic>
      <p:pic>
        <p:nvPicPr>
          <p:cNvPr id="5" name="Picture 4">
            <a:extLst>
              <a:ext uri="{FF2B5EF4-FFF2-40B4-BE49-F238E27FC236}">
                <a16:creationId xmlns:a16="http://schemas.microsoft.com/office/drawing/2014/main" id="{EB2D53B0-7EAD-481A-BA9B-C5EE748435DA}"/>
              </a:ext>
            </a:extLst>
          </p:cNvPr>
          <p:cNvPicPr>
            <a:picLocks noChangeAspect="1"/>
          </p:cNvPicPr>
          <p:nvPr/>
        </p:nvPicPr>
        <p:blipFill>
          <a:blip r:embed="rId3"/>
          <a:stretch>
            <a:fillRect/>
          </a:stretch>
        </p:blipFill>
        <p:spPr>
          <a:xfrm>
            <a:off x="7785709" y="4459753"/>
            <a:ext cx="2600325" cy="2066925"/>
          </a:xfrm>
          <a:prstGeom prst="rect">
            <a:avLst/>
          </a:prstGeom>
        </p:spPr>
      </p:pic>
      <p:pic>
        <p:nvPicPr>
          <p:cNvPr id="7" name="Picture 6">
            <a:extLst>
              <a:ext uri="{FF2B5EF4-FFF2-40B4-BE49-F238E27FC236}">
                <a16:creationId xmlns:a16="http://schemas.microsoft.com/office/drawing/2014/main" id="{8524650D-7CA8-4F43-95C8-DF7D5A648B09}"/>
              </a:ext>
            </a:extLst>
          </p:cNvPr>
          <p:cNvPicPr>
            <a:picLocks noChangeAspect="1"/>
          </p:cNvPicPr>
          <p:nvPr/>
        </p:nvPicPr>
        <p:blipFill>
          <a:blip r:embed="rId4"/>
          <a:stretch>
            <a:fillRect/>
          </a:stretch>
        </p:blipFill>
        <p:spPr>
          <a:xfrm>
            <a:off x="8490177" y="331322"/>
            <a:ext cx="2019160" cy="3325370"/>
          </a:xfrm>
          <a:prstGeom prst="rect">
            <a:avLst/>
          </a:prstGeom>
        </p:spPr>
      </p:pic>
      <p:pic>
        <p:nvPicPr>
          <p:cNvPr id="8" name="Picture 7">
            <a:extLst>
              <a:ext uri="{FF2B5EF4-FFF2-40B4-BE49-F238E27FC236}">
                <a16:creationId xmlns:a16="http://schemas.microsoft.com/office/drawing/2014/main" id="{27FC8D6D-435B-4B23-ACC5-4410C6BE79D7}"/>
              </a:ext>
            </a:extLst>
          </p:cNvPr>
          <p:cNvPicPr>
            <a:picLocks noChangeAspect="1"/>
          </p:cNvPicPr>
          <p:nvPr/>
        </p:nvPicPr>
        <p:blipFill>
          <a:blip r:embed="rId5"/>
          <a:stretch>
            <a:fillRect/>
          </a:stretch>
        </p:blipFill>
        <p:spPr>
          <a:xfrm>
            <a:off x="4533794" y="4722099"/>
            <a:ext cx="2562225" cy="1790700"/>
          </a:xfrm>
          <a:prstGeom prst="rect">
            <a:avLst/>
          </a:prstGeom>
        </p:spPr>
      </p:pic>
      <p:sp>
        <p:nvSpPr>
          <p:cNvPr id="9" name="TextBox 8">
            <a:extLst>
              <a:ext uri="{FF2B5EF4-FFF2-40B4-BE49-F238E27FC236}">
                <a16:creationId xmlns:a16="http://schemas.microsoft.com/office/drawing/2014/main" id="{972FB798-05E5-47A4-9E34-F05E3DA485A4}"/>
              </a:ext>
            </a:extLst>
          </p:cNvPr>
          <p:cNvSpPr txBox="1"/>
          <p:nvPr/>
        </p:nvSpPr>
        <p:spPr>
          <a:xfrm>
            <a:off x="2217108" y="6442681"/>
            <a:ext cx="1249060" cy="276999"/>
          </a:xfrm>
          <a:prstGeom prst="rect">
            <a:avLst/>
          </a:prstGeom>
          <a:noFill/>
        </p:spPr>
        <p:txBody>
          <a:bodyPr wrap="none" rtlCol="0">
            <a:spAutoFit/>
          </a:bodyPr>
          <a:lstStyle/>
          <a:p>
            <a:r>
              <a:rPr lang="en-IN" sz="1200" b="1" dirty="0"/>
              <a:t>Matrix Creator</a:t>
            </a:r>
          </a:p>
        </p:txBody>
      </p:sp>
      <p:sp>
        <p:nvSpPr>
          <p:cNvPr id="10" name="TextBox 9">
            <a:extLst>
              <a:ext uri="{FF2B5EF4-FFF2-40B4-BE49-F238E27FC236}">
                <a16:creationId xmlns:a16="http://schemas.microsoft.com/office/drawing/2014/main" id="{CF182990-06FA-4EF4-8FCC-DC1D50162213}"/>
              </a:ext>
            </a:extLst>
          </p:cNvPr>
          <p:cNvSpPr txBox="1"/>
          <p:nvPr/>
        </p:nvSpPr>
        <p:spPr>
          <a:xfrm>
            <a:off x="5265895" y="6487012"/>
            <a:ext cx="1293944" cy="276999"/>
          </a:xfrm>
          <a:prstGeom prst="rect">
            <a:avLst/>
          </a:prstGeom>
          <a:noFill/>
        </p:spPr>
        <p:txBody>
          <a:bodyPr wrap="none" rtlCol="0">
            <a:spAutoFit/>
          </a:bodyPr>
          <a:lstStyle/>
          <a:p>
            <a:r>
              <a:rPr lang="en-IN" sz="1200" b="1" dirty="0"/>
              <a:t>Intel </a:t>
            </a:r>
            <a:r>
              <a:rPr lang="en-IN" sz="1200" b="1" dirty="0" err="1"/>
              <a:t>Realsense</a:t>
            </a:r>
            <a:endParaRPr lang="en-IN" sz="1200" b="1" dirty="0"/>
          </a:p>
        </p:txBody>
      </p:sp>
      <p:sp>
        <p:nvSpPr>
          <p:cNvPr id="11" name="TextBox 10">
            <a:extLst>
              <a:ext uri="{FF2B5EF4-FFF2-40B4-BE49-F238E27FC236}">
                <a16:creationId xmlns:a16="http://schemas.microsoft.com/office/drawing/2014/main" id="{A22EA7FF-93BB-4EB4-815A-EEC2991F41C6}"/>
              </a:ext>
            </a:extLst>
          </p:cNvPr>
          <p:cNvSpPr txBox="1"/>
          <p:nvPr/>
        </p:nvSpPr>
        <p:spPr>
          <a:xfrm>
            <a:off x="7785709" y="6526678"/>
            <a:ext cx="2629246" cy="276999"/>
          </a:xfrm>
          <a:prstGeom prst="rect">
            <a:avLst/>
          </a:prstGeom>
          <a:noFill/>
        </p:spPr>
        <p:txBody>
          <a:bodyPr wrap="none" rtlCol="0">
            <a:spAutoFit/>
          </a:bodyPr>
          <a:lstStyle/>
          <a:p>
            <a:r>
              <a:rPr lang="en-IN" sz="1200" b="1" dirty="0"/>
              <a:t>Beamforming result from </a:t>
            </a:r>
            <a:r>
              <a:rPr lang="en-IN" sz="1200" b="1" dirty="0" err="1"/>
              <a:t>Acoular</a:t>
            </a:r>
            <a:endParaRPr lang="en-IN" sz="1200" b="1" dirty="0"/>
          </a:p>
        </p:txBody>
      </p:sp>
      <p:sp>
        <p:nvSpPr>
          <p:cNvPr id="12" name="TextBox 11">
            <a:extLst>
              <a:ext uri="{FF2B5EF4-FFF2-40B4-BE49-F238E27FC236}">
                <a16:creationId xmlns:a16="http://schemas.microsoft.com/office/drawing/2014/main" id="{320675F5-5A59-4EDC-8DE2-CE1D3599B035}"/>
              </a:ext>
            </a:extLst>
          </p:cNvPr>
          <p:cNvSpPr txBox="1"/>
          <p:nvPr/>
        </p:nvSpPr>
        <p:spPr>
          <a:xfrm>
            <a:off x="9198232" y="3706228"/>
            <a:ext cx="603050" cy="276999"/>
          </a:xfrm>
          <a:prstGeom prst="rect">
            <a:avLst/>
          </a:prstGeom>
          <a:noFill/>
        </p:spPr>
        <p:txBody>
          <a:bodyPr wrap="none" rtlCol="0">
            <a:spAutoFit/>
          </a:bodyPr>
          <a:lstStyle/>
          <a:p>
            <a:r>
              <a:rPr lang="en-IN" sz="1200" b="1" dirty="0"/>
              <a:t>Setup</a:t>
            </a:r>
          </a:p>
        </p:txBody>
      </p:sp>
    </p:spTree>
    <p:extLst>
      <p:ext uri="{BB962C8B-B14F-4D97-AF65-F5344CB8AC3E}">
        <p14:creationId xmlns:p14="http://schemas.microsoft.com/office/powerpoint/2010/main" val="662793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Sound Localization- Matrix Creator</a:t>
            </a:r>
          </a:p>
        </p:txBody>
      </p:sp>
      <p:sp>
        <p:nvSpPr>
          <p:cNvPr id="3" name="Content Placeholder 2"/>
          <p:cNvSpPr>
            <a:spLocks noGrp="1"/>
          </p:cNvSpPr>
          <p:nvPr>
            <p:ph idx="1"/>
          </p:nvPr>
        </p:nvSpPr>
        <p:spPr>
          <a:xfrm>
            <a:off x="1915886" y="1679171"/>
            <a:ext cx="10087428" cy="4232051"/>
          </a:xfrm>
        </p:spPr>
        <p:txBody>
          <a:bodyPr>
            <a:normAutofit/>
          </a:bodyPr>
          <a:lstStyle/>
          <a:p>
            <a:r>
              <a:rPr lang="en-IN" b="1" dirty="0"/>
              <a:t> Output from Matrix</a:t>
            </a:r>
          </a:p>
          <a:p>
            <a:pPr marL="0" indent="0">
              <a:buNone/>
            </a:pPr>
            <a:r>
              <a:rPr lang="en-IN" dirty="0"/>
              <a:t>8 bit Pulse Code Modulated values (Intensity of sound) from 8 microphone channels sampled at 16KHz .</a:t>
            </a:r>
            <a:endParaRPr lang="en-IN" b="1" dirty="0"/>
          </a:p>
          <a:p>
            <a:r>
              <a:rPr lang="en-IN" b="1" dirty="0"/>
              <a:t>Basic Beamformer for sound source Localisation </a:t>
            </a:r>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endParaRPr lang="en-IN" dirty="0"/>
          </a:p>
        </p:txBody>
      </p:sp>
      <p:pic>
        <p:nvPicPr>
          <p:cNvPr id="5" name="Picture 4">
            <a:extLst>
              <a:ext uri="{FF2B5EF4-FFF2-40B4-BE49-F238E27FC236}">
                <a16:creationId xmlns:a16="http://schemas.microsoft.com/office/drawing/2014/main" id="{F0DE177B-BBCA-4E0D-A34B-C77C0E0E2C99}"/>
              </a:ext>
            </a:extLst>
          </p:cNvPr>
          <p:cNvPicPr>
            <a:picLocks noChangeAspect="1"/>
          </p:cNvPicPr>
          <p:nvPr/>
        </p:nvPicPr>
        <p:blipFill>
          <a:blip r:embed="rId2"/>
          <a:stretch>
            <a:fillRect/>
          </a:stretch>
        </p:blipFill>
        <p:spPr>
          <a:xfrm>
            <a:off x="5241983" y="3179053"/>
            <a:ext cx="3688749" cy="2338561"/>
          </a:xfrm>
          <a:prstGeom prst="rect">
            <a:avLst/>
          </a:prstGeom>
        </p:spPr>
      </p:pic>
      <p:pic>
        <p:nvPicPr>
          <p:cNvPr id="6" name="Picture 5">
            <a:extLst>
              <a:ext uri="{FF2B5EF4-FFF2-40B4-BE49-F238E27FC236}">
                <a16:creationId xmlns:a16="http://schemas.microsoft.com/office/drawing/2014/main" id="{68EF87C6-6041-4920-A02B-345C0D46AFA1}"/>
              </a:ext>
            </a:extLst>
          </p:cNvPr>
          <p:cNvPicPr>
            <a:picLocks noChangeAspect="1"/>
          </p:cNvPicPr>
          <p:nvPr/>
        </p:nvPicPr>
        <p:blipFill>
          <a:blip r:embed="rId3"/>
          <a:stretch>
            <a:fillRect/>
          </a:stretch>
        </p:blipFill>
        <p:spPr>
          <a:xfrm>
            <a:off x="9180511" y="3179053"/>
            <a:ext cx="2628976" cy="700342"/>
          </a:xfrm>
          <a:prstGeom prst="rect">
            <a:avLst/>
          </a:prstGeom>
        </p:spPr>
      </p:pic>
      <p:pic>
        <p:nvPicPr>
          <p:cNvPr id="7" name="Picture 6">
            <a:extLst>
              <a:ext uri="{FF2B5EF4-FFF2-40B4-BE49-F238E27FC236}">
                <a16:creationId xmlns:a16="http://schemas.microsoft.com/office/drawing/2014/main" id="{0C7EF2E8-34C5-4B3D-837C-7DE2CFB53C27}"/>
              </a:ext>
            </a:extLst>
          </p:cNvPr>
          <p:cNvPicPr>
            <a:picLocks noChangeAspect="1"/>
          </p:cNvPicPr>
          <p:nvPr/>
        </p:nvPicPr>
        <p:blipFill>
          <a:blip r:embed="rId4"/>
          <a:stretch>
            <a:fillRect/>
          </a:stretch>
        </p:blipFill>
        <p:spPr>
          <a:xfrm>
            <a:off x="9180511" y="4098389"/>
            <a:ext cx="2352675" cy="1419225"/>
          </a:xfrm>
          <a:prstGeom prst="rect">
            <a:avLst/>
          </a:prstGeom>
        </p:spPr>
      </p:pic>
      <p:pic>
        <p:nvPicPr>
          <p:cNvPr id="8" name="Picture 7">
            <a:extLst>
              <a:ext uri="{FF2B5EF4-FFF2-40B4-BE49-F238E27FC236}">
                <a16:creationId xmlns:a16="http://schemas.microsoft.com/office/drawing/2014/main" id="{2E09D844-27D5-433E-973E-664E5B1ABFBF}"/>
              </a:ext>
            </a:extLst>
          </p:cNvPr>
          <p:cNvPicPr>
            <a:picLocks noChangeAspect="1"/>
          </p:cNvPicPr>
          <p:nvPr/>
        </p:nvPicPr>
        <p:blipFill>
          <a:blip r:embed="rId5"/>
          <a:stretch>
            <a:fillRect/>
          </a:stretch>
        </p:blipFill>
        <p:spPr>
          <a:xfrm>
            <a:off x="2149719" y="3179054"/>
            <a:ext cx="2704336" cy="2338561"/>
          </a:xfrm>
          <a:prstGeom prst="rect">
            <a:avLst/>
          </a:prstGeom>
        </p:spPr>
      </p:pic>
      <p:sp>
        <p:nvSpPr>
          <p:cNvPr id="10" name="TextBox 9">
            <a:extLst>
              <a:ext uri="{FF2B5EF4-FFF2-40B4-BE49-F238E27FC236}">
                <a16:creationId xmlns:a16="http://schemas.microsoft.com/office/drawing/2014/main" id="{62009E24-DDE8-4032-A671-5A911A110199}"/>
              </a:ext>
            </a:extLst>
          </p:cNvPr>
          <p:cNvSpPr txBox="1"/>
          <p:nvPr/>
        </p:nvSpPr>
        <p:spPr>
          <a:xfrm>
            <a:off x="2121835" y="5600194"/>
            <a:ext cx="9113392" cy="984885"/>
          </a:xfrm>
          <a:prstGeom prst="rect">
            <a:avLst/>
          </a:prstGeom>
          <a:noFill/>
        </p:spPr>
        <p:txBody>
          <a:bodyPr wrap="none" rtlCol="0">
            <a:spAutoFit/>
          </a:bodyPr>
          <a:lstStyle/>
          <a:p>
            <a:pPr marL="285750" indent="-285750">
              <a:buFont typeface="Arial" panose="020B0604020202020204" pitchFamily="34" charset="0"/>
              <a:buChar char="•"/>
            </a:pPr>
            <a:r>
              <a:rPr lang="en-IN" sz="1400" dirty="0"/>
              <a:t>Delay and add beamforming algorithm.</a:t>
            </a:r>
          </a:p>
          <a:p>
            <a:pPr marL="285750" indent="-285750">
              <a:buFont typeface="Arial" panose="020B0604020202020204" pitchFamily="34" charset="0"/>
              <a:buChar char="•"/>
            </a:pPr>
            <a:r>
              <a:rPr lang="en-IN" sz="1400" dirty="0"/>
              <a:t>Output signal is calculated for different angles. The angle corresponding to maximum intensity is the</a:t>
            </a:r>
          </a:p>
          <a:p>
            <a:r>
              <a:rPr lang="en-IN" sz="1400" dirty="0"/>
              <a:t>      direction of arrival.</a:t>
            </a:r>
          </a:p>
          <a:p>
            <a:pPr marL="285750" indent="-285750">
              <a:buFont typeface="Arial" panose="020B0604020202020204" pitchFamily="34" charset="0"/>
              <a:buChar char="•"/>
            </a:pPr>
            <a:r>
              <a:rPr lang="en-IN" sz="1400" dirty="0"/>
              <a:t>Sound intensity when plotted for different values of the angle gives an acoustic map.</a:t>
            </a:r>
            <a:endParaRPr lang="en-IN" sz="1600" dirty="0"/>
          </a:p>
        </p:txBody>
      </p:sp>
    </p:spTree>
    <p:extLst>
      <p:ext uri="{BB962C8B-B14F-4D97-AF65-F5344CB8AC3E}">
        <p14:creationId xmlns:p14="http://schemas.microsoft.com/office/powerpoint/2010/main" val="4230973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Understanding Localization Results</a:t>
            </a:r>
          </a:p>
        </p:txBody>
      </p:sp>
      <p:sp>
        <p:nvSpPr>
          <p:cNvPr id="3" name="Content Placeholder 2"/>
          <p:cNvSpPr>
            <a:spLocks noGrp="1"/>
          </p:cNvSpPr>
          <p:nvPr>
            <p:ph idx="1"/>
          </p:nvPr>
        </p:nvSpPr>
        <p:spPr/>
        <p:txBody>
          <a:bodyPr/>
          <a:lstStyle/>
          <a:p>
            <a:r>
              <a:rPr lang="en-IN" dirty="0" err="1"/>
              <a:t>Acoular</a:t>
            </a:r>
            <a:r>
              <a:rPr lang="en-IN" dirty="0"/>
              <a:t> Images- At different depths gives different frames with co-ordinates according to real sense view angles.</a:t>
            </a:r>
          </a:p>
          <a:p>
            <a:r>
              <a:rPr lang="en-IN" dirty="0"/>
              <a:t>The Output frame of matric is a cone originating from matrix and extending in Z axis(depth).</a:t>
            </a:r>
          </a:p>
          <a:p>
            <a:r>
              <a:rPr lang="en-IN" dirty="0"/>
              <a:t>We can cut the cone at specific depth to receive frames according to the depth frame required.</a:t>
            </a:r>
          </a:p>
        </p:txBody>
      </p:sp>
    </p:spTree>
    <p:extLst>
      <p:ext uri="{BB962C8B-B14F-4D97-AF65-F5344CB8AC3E}">
        <p14:creationId xmlns:p14="http://schemas.microsoft.com/office/powerpoint/2010/main" val="4090642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Ground Truth – Matrix Results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966935304"/>
              </p:ext>
            </p:extLst>
          </p:nvPr>
        </p:nvGraphicFramePr>
        <p:xfrm>
          <a:off x="391886" y="1264554"/>
          <a:ext cx="7228114" cy="3208341"/>
        </p:xfrm>
        <a:graphic>
          <a:graphicData uri="http://schemas.openxmlformats.org/drawingml/2006/table">
            <a:tbl>
              <a:tblPr firstRow="1" bandRow="1">
                <a:tableStyleId>{5C22544A-7EE6-4342-B048-85BDC9FD1C3A}</a:tableStyleId>
              </a:tblPr>
              <a:tblGrid>
                <a:gridCol w="898446">
                  <a:extLst>
                    <a:ext uri="{9D8B030D-6E8A-4147-A177-3AD203B41FA5}">
                      <a16:colId xmlns:a16="http://schemas.microsoft.com/office/drawing/2014/main" val="20000"/>
                    </a:ext>
                  </a:extLst>
                </a:gridCol>
                <a:gridCol w="680601">
                  <a:extLst>
                    <a:ext uri="{9D8B030D-6E8A-4147-A177-3AD203B41FA5}">
                      <a16:colId xmlns:a16="http://schemas.microsoft.com/office/drawing/2014/main" val="20001"/>
                    </a:ext>
                  </a:extLst>
                </a:gridCol>
                <a:gridCol w="830323">
                  <a:extLst>
                    <a:ext uri="{9D8B030D-6E8A-4147-A177-3AD203B41FA5}">
                      <a16:colId xmlns:a16="http://schemas.microsoft.com/office/drawing/2014/main" val="20002"/>
                    </a:ext>
                  </a:extLst>
                </a:gridCol>
                <a:gridCol w="803124">
                  <a:extLst>
                    <a:ext uri="{9D8B030D-6E8A-4147-A177-3AD203B41FA5}">
                      <a16:colId xmlns:a16="http://schemas.microsoft.com/office/drawing/2014/main" val="20003"/>
                    </a:ext>
                  </a:extLst>
                </a:gridCol>
                <a:gridCol w="803124">
                  <a:extLst>
                    <a:ext uri="{9D8B030D-6E8A-4147-A177-3AD203B41FA5}">
                      <a16:colId xmlns:a16="http://schemas.microsoft.com/office/drawing/2014/main" val="20004"/>
                    </a:ext>
                  </a:extLst>
                </a:gridCol>
                <a:gridCol w="803124">
                  <a:extLst>
                    <a:ext uri="{9D8B030D-6E8A-4147-A177-3AD203B41FA5}">
                      <a16:colId xmlns:a16="http://schemas.microsoft.com/office/drawing/2014/main" val="20005"/>
                    </a:ext>
                  </a:extLst>
                </a:gridCol>
                <a:gridCol w="803124">
                  <a:extLst>
                    <a:ext uri="{9D8B030D-6E8A-4147-A177-3AD203B41FA5}">
                      <a16:colId xmlns:a16="http://schemas.microsoft.com/office/drawing/2014/main" val="20006"/>
                    </a:ext>
                  </a:extLst>
                </a:gridCol>
                <a:gridCol w="803124">
                  <a:extLst>
                    <a:ext uri="{9D8B030D-6E8A-4147-A177-3AD203B41FA5}">
                      <a16:colId xmlns:a16="http://schemas.microsoft.com/office/drawing/2014/main" val="20007"/>
                    </a:ext>
                  </a:extLst>
                </a:gridCol>
                <a:gridCol w="803124">
                  <a:extLst>
                    <a:ext uri="{9D8B030D-6E8A-4147-A177-3AD203B41FA5}">
                      <a16:colId xmlns:a16="http://schemas.microsoft.com/office/drawing/2014/main" val="20008"/>
                    </a:ext>
                  </a:extLst>
                </a:gridCol>
              </a:tblGrid>
              <a:tr h="1348081">
                <a:tc>
                  <a:txBody>
                    <a:bodyPr/>
                    <a:lstStyle/>
                    <a:p>
                      <a:r>
                        <a:rPr lang="en-IN" dirty="0"/>
                        <a:t>Depth(m)</a:t>
                      </a:r>
                    </a:p>
                  </a:txBody>
                  <a:tcPr/>
                </a:tc>
                <a:tc>
                  <a:txBody>
                    <a:bodyPr/>
                    <a:lstStyle/>
                    <a:p>
                      <a:r>
                        <a:rPr lang="en-IN" dirty="0"/>
                        <a:t>y</a:t>
                      </a:r>
                      <a:r>
                        <a:rPr lang="en-IN" baseline="0" dirty="0"/>
                        <a:t> co-ordinate(m)</a:t>
                      </a:r>
                      <a:endParaRPr lang="en-IN" dirty="0"/>
                    </a:p>
                  </a:txBody>
                  <a:tcPr/>
                </a:tc>
                <a:tc>
                  <a:txBody>
                    <a:bodyPr/>
                    <a:lstStyle/>
                    <a:p>
                      <a:r>
                        <a:rPr lang="en-IN" dirty="0"/>
                        <a:t>Observed y co-ordinate (m)</a:t>
                      </a:r>
                    </a:p>
                  </a:txBody>
                  <a:tcPr/>
                </a:tc>
                <a:tc>
                  <a:txBody>
                    <a:bodyPr/>
                    <a:lstStyle/>
                    <a:p>
                      <a:r>
                        <a:rPr lang="en-IN" dirty="0"/>
                        <a:t>Error along</a:t>
                      </a:r>
                      <a:r>
                        <a:rPr lang="en-IN" baseline="0" dirty="0"/>
                        <a:t> x direction (m)</a:t>
                      </a:r>
                      <a:endParaRPr lang="en-IN" dirty="0"/>
                    </a:p>
                  </a:txBody>
                  <a:tcPr/>
                </a:tc>
                <a:tc>
                  <a:txBody>
                    <a:bodyPr/>
                    <a:lstStyle/>
                    <a:p>
                      <a:r>
                        <a:rPr lang="en-IN" dirty="0"/>
                        <a:t>Angular error</a:t>
                      </a:r>
                      <a:r>
                        <a:rPr lang="en-IN" baseline="0" dirty="0"/>
                        <a:t> in </a:t>
                      </a:r>
                      <a:r>
                        <a:rPr lang="en-IN" baseline="0" dirty="0" err="1"/>
                        <a:t>deg</a:t>
                      </a:r>
                      <a:endParaRPr lang="en-IN" baseline="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a:t>x co-ordinate</a:t>
                      </a:r>
                    </a:p>
                    <a:p>
                      <a:r>
                        <a:rPr lang="en-IN" dirty="0"/>
                        <a:t>(m)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a:t>Observed</a:t>
                      </a:r>
                      <a:r>
                        <a:rPr lang="en-IN" baseline="0" dirty="0"/>
                        <a:t> x co-ordinate</a:t>
                      </a:r>
                      <a:endParaRPr lang="en-IN" dirty="0"/>
                    </a:p>
                    <a:p>
                      <a:r>
                        <a:rPr lang="en-IN" dirty="0"/>
                        <a:t>(m)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a:t>Error along y direction</a:t>
                      </a:r>
                    </a:p>
                    <a:p>
                      <a:r>
                        <a:rPr lang="en-IN" dirty="0"/>
                        <a:t>(m)</a:t>
                      </a:r>
                    </a:p>
                  </a:txBody>
                  <a:tcPr/>
                </a:tc>
                <a:tc>
                  <a:txBody>
                    <a:bodyPr/>
                    <a:lstStyle/>
                    <a:p>
                      <a:r>
                        <a:rPr lang="en-IN" dirty="0"/>
                        <a:t>Angular error in </a:t>
                      </a:r>
                      <a:r>
                        <a:rPr lang="en-IN" dirty="0" err="1"/>
                        <a:t>deg</a:t>
                      </a:r>
                      <a:endParaRPr lang="en-IN" dirty="0"/>
                    </a:p>
                  </a:txBody>
                  <a:tcPr/>
                </a:tc>
                <a:extLst>
                  <a:ext uri="{0D108BD9-81ED-4DB2-BD59-A6C34878D82A}">
                    <a16:rowId xmlns:a16="http://schemas.microsoft.com/office/drawing/2014/main" val="10000"/>
                  </a:ext>
                </a:extLst>
              </a:tr>
              <a:tr h="377350">
                <a:tc>
                  <a:txBody>
                    <a:bodyPr/>
                    <a:lstStyle/>
                    <a:p>
                      <a:r>
                        <a:rPr lang="en-IN" dirty="0"/>
                        <a:t>0.8</a:t>
                      </a:r>
                    </a:p>
                  </a:txBody>
                  <a:tcPr/>
                </a:tc>
                <a:tc>
                  <a:txBody>
                    <a:bodyPr/>
                    <a:lstStyle/>
                    <a:p>
                      <a:r>
                        <a:rPr lang="en-IN" dirty="0"/>
                        <a:t>-0.2</a:t>
                      </a:r>
                    </a:p>
                  </a:txBody>
                  <a:tcPr/>
                </a:tc>
                <a:tc>
                  <a:txBody>
                    <a:bodyPr/>
                    <a:lstStyle/>
                    <a:p>
                      <a:r>
                        <a:rPr lang="en-IN" dirty="0"/>
                        <a:t>-0.17</a:t>
                      </a:r>
                    </a:p>
                  </a:txBody>
                  <a:tcPr/>
                </a:tc>
                <a:tc>
                  <a:txBody>
                    <a:bodyPr/>
                    <a:lstStyle/>
                    <a:p>
                      <a:r>
                        <a:rPr lang="en-IN" dirty="0"/>
                        <a:t>0.03</a:t>
                      </a:r>
                    </a:p>
                  </a:txBody>
                  <a:tcPr/>
                </a:tc>
                <a:tc>
                  <a:txBody>
                    <a:bodyPr/>
                    <a:lstStyle/>
                    <a:p>
                      <a:r>
                        <a:rPr lang="en-IN" dirty="0"/>
                        <a:t>1.07</a:t>
                      </a:r>
                    </a:p>
                  </a:txBody>
                  <a:tcPr/>
                </a:tc>
                <a:tc>
                  <a:txBody>
                    <a:bodyPr/>
                    <a:lstStyle/>
                    <a:p>
                      <a:r>
                        <a:rPr lang="en-IN" dirty="0"/>
                        <a:t>0</a:t>
                      </a:r>
                    </a:p>
                  </a:txBody>
                  <a:tcPr/>
                </a:tc>
                <a:tc>
                  <a:txBody>
                    <a:bodyPr/>
                    <a:lstStyle/>
                    <a:p>
                      <a:r>
                        <a:rPr lang="en-IN" dirty="0"/>
                        <a:t>0.037</a:t>
                      </a:r>
                    </a:p>
                  </a:txBody>
                  <a:tcPr/>
                </a:tc>
                <a:tc>
                  <a:txBody>
                    <a:bodyPr/>
                    <a:lstStyle/>
                    <a:p>
                      <a:r>
                        <a:rPr lang="en-IN" dirty="0"/>
                        <a:t>0.037</a:t>
                      </a:r>
                    </a:p>
                  </a:txBody>
                  <a:tcPr/>
                </a:tc>
                <a:tc>
                  <a:txBody>
                    <a:bodyPr/>
                    <a:lstStyle/>
                    <a:p>
                      <a:r>
                        <a:rPr lang="en-IN" dirty="0"/>
                        <a:t>1.32</a:t>
                      </a:r>
                    </a:p>
                  </a:txBody>
                  <a:tcPr/>
                </a:tc>
                <a:extLst>
                  <a:ext uri="{0D108BD9-81ED-4DB2-BD59-A6C34878D82A}">
                    <a16:rowId xmlns:a16="http://schemas.microsoft.com/office/drawing/2014/main" val="10001"/>
                  </a:ext>
                </a:extLst>
              </a:tr>
              <a:tr h="377350">
                <a:tc>
                  <a:txBody>
                    <a:bodyPr/>
                    <a:lstStyle/>
                    <a:p>
                      <a:r>
                        <a:rPr lang="en-IN" dirty="0"/>
                        <a:t>1.5</a:t>
                      </a:r>
                    </a:p>
                  </a:txBody>
                  <a:tcPr/>
                </a:tc>
                <a:tc>
                  <a:txBody>
                    <a:bodyPr/>
                    <a:lstStyle/>
                    <a:p>
                      <a:r>
                        <a:rPr lang="en-IN" dirty="0"/>
                        <a:t>0.8</a:t>
                      </a:r>
                    </a:p>
                  </a:txBody>
                  <a:tcPr/>
                </a:tc>
                <a:tc>
                  <a:txBody>
                    <a:bodyPr/>
                    <a:lstStyle/>
                    <a:p>
                      <a:r>
                        <a:rPr lang="en-IN" dirty="0"/>
                        <a:t>0.674</a:t>
                      </a:r>
                    </a:p>
                  </a:txBody>
                  <a:tcPr/>
                </a:tc>
                <a:tc>
                  <a:txBody>
                    <a:bodyPr/>
                    <a:lstStyle/>
                    <a:p>
                      <a:r>
                        <a:rPr lang="en-IN" dirty="0"/>
                        <a:t>0.126</a:t>
                      </a:r>
                    </a:p>
                  </a:txBody>
                  <a:tcPr/>
                </a:tc>
                <a:tc>
                  <a:txBody>
                    <a:bodyPr/>
                    <a:lstStyle/>
                    <a:p>
                      <a:r>
                        <a:rPr lang="en-IN" dirty="0"/>
                        <a:t>2.4</a:t>
                      </a:r>
                    </a:p>
                  </a:txBody>
                  <a:tcPr/>
                </a:tc>
                <a:tc>
                  <a:txBody>
                    <a:bodyPr/>
                    <a:lstStyle/>
                    <a:p>
                      <a:r>
                        <a:rPr lang="en-IN" dirty="0"/>
                        <a:t>-0.3</a:t>
                      </a:r>
                    </a:p>
                  </a:txBody>
                  <a:tcPr/>
                </a:tc>
                <a:tc>
                  <a:txBody>
                    <a:bodyPr/>
                    <a:lstStyle/>
                    <a:p>
                      <a:r>
                        <a:rPr lang="en-IN" dirty="0"/>
                        <a:t>-0.124</a:t>
                      </a:r>
                    </a:p>
                  </a:txBody>
                  <a:tcPr/>
                </a:tc>
                <a:tc>
                  <a:txBody>
                    <a:bodyPr/>
                    <a:lstStyle/>
                    <a:p>
                      <a:r>
                        <a:rPr lang="en-IN" dirty="0"/>
                        <a:t>0.1762</a:t>
                      </a:r>
                    </a:p>
                  </a:txBody>
                  <a:tcPr/>
                </a:tc>
                <a:tc>
                  <a:txBody>
                    <a:bodyPr/>
                    <a:lstStyle/>
                    <a:p>
                      <a:r>
                        <a:rPr lang="en-IN" dirty="0"/>
                        <a:t>3.361</a:t>
                      </a:r>
                    </a:p>
                  </a:txBody>
                  <a:tcPr/>
                </a:tc>
                <a:extLst>
                  <a:ext uri="{0D108BD9-81ED-4DB2-BD59-A6C34878D82A}">
                    <a16:rowId xmlns:a16="http://schemas.microsoft.com/office/drawing/2014/main" val="10002"/>
                  </a:ext>
                </a:extLst>
              </a:tr>
              <a:tr h="453551">
                <a:tc>
                  <a:txBody>
                    <a:bodyPr/>
                    <a:lstStyle/>
                    <a:p>
                      <a:r>
                        <a:rPr lang="en-IN" dirty="0"/>
                        <a:t>1</a:t>
                      </a:r>
                    </a:p>
                  </a:txBody>
                  <a:tcPr/>
                </a:tc>
                <a:tc>
                  <a:txBody>
                    <a:bodyPr/>
                    <a:lstStyle/>
                    <a:p>
                      <a:r>
                        <a:rPr lang="en-IN" dirty="0"/>
                        <a:t>0.05</a:t>
                      </a:r>
                    </a:p>
                  </a:txBody>
                  <a:tcPr/>
                </a:tc>
                <a:tc>
                  <a:txBody>
                    <a:bodyPr/>
                    <a:lstStyle/>
                    <a:p>
                      <a:r>
                        <a:rPr lang="en-IN" dirty="0"/>
                        <a:t>0.073</a:t>
                      </a:r>
                    </a:p>
                  </a:txBody>
                  <a:tcPr/>
                </a:tc>
                <a:tc>
                  <a:txBody>
                    <a:bodyPr/>
                    <a:lstStyle/>
                    <a:p>
                      <a:r>
                        <a:rPr lang="en-IN" dirty="0"/>
                        <a:t>0.023</a:t>
                      </a:r>
                    </a:p>
                  </a:txBody>
                  <a:tcPr/>
                </a:tc>
                <a:tc>
                  <a:txBody>
                    <a:bodyPr/>
                    <a:lstStyle/>
                    <a:p>
                      <a:r>
                        <a:rPr lang="en-IN" dirty="0"/>
                        <a:t>0.658</a:t>
                      </a:r>
                    </a:p>
                  </a:txBody>
                  <a:tcPr/>
                </a:tc>
                <a:tc>
                  <a:txBody>
                    <a:bodyPr/>
                    <a:lstStyle/>
                    <a:p>
                      <a:r>
                        <a:rPr lang="en-IN" dirty="0"/>
                        <a:t>0.20</a:t>
                      </a:r>
                    </a:p>
                  </a:txBody>
                  <a:tcPr/>
                </a:tc>
                <a:tc>
                  <a:txBody>
                    <a:bodyPr/>
                    <a:lstStyle/>
                    <a:p>
                      <a:r>
                        <a:rPr lang="en-IN" dirty="0"/>
                        <a:t>0.257</a:t>
                      </a:r>
                    </a:p>
                  </a:txBody>
                  <a:tcPr/>
                </a:tc>
                <a:tc>
                  <a:txBody>
                    <a:bodyPr/>
                    <a:lstStyle/>
                    <a:p>
                      <a:r>
                        <a:rPr lang="en-IN" dirty="0"/>
                        <a:t>0.057</a:t>
                      </a:r>
                    </a:p>
                  </a:txBody>
                  <a:tcPr/>
                </a:tc>
                <a:tc>
                  <a:txBody>
                    <a:bodyPr/>
                    <a:lstStyle/>
                    <a:p>
                      <a:r>
                        <a:rPr lang="en-IN" dirty="0"/>
                        <a:t>1.63</a:t>
                      </a:r>
                    </a:p>
                  </a:txBody>
                  <a:tcPr/>
                </a:tc>
                <a:extLst>
                  <a:ext uri="{0D108BD9-81ED-4DB2-BD59-A6C34878D82A}">
                    <a16:rowId xmlns:a16="http://schemas.microsoft.com/office/drawing/2014/main" val="10003"/>
                  </a:ext>
                </a:extLst>
              </a:tr>
            </a:tbl>
          </a:graphicData>
        </a:graphic>
      </p:graphicFrame>
      <p:sp>
        <p:nvSpPr>
          <p:cNvPr id="4" name="TextBox 3"/>
          <p:cNvSpPr txBox="1"/>
          <p:nvPr/>
        </p:nvSpPr>
        <p:spPr>
          <a:xfrm>
            <a:off x="1580650" y="4693554"/>
            <a:ext cx="6933363" cy="923330"/>
          </a:xfrm>
          <a:prstGeom prst="rect">
            <a:avLst/>
          </a:prstGeom>
          <a:noFill/>
        </p:spPr>
        <p:txBody>
          <a:bodyPr wrap="square" rtlCol="0">
            <a:spAutoFit/>
          </a:bodyPr>
          <a:lstStyle/>
          <a:p>
            <a:r>
              <a:rPr lang="en-IN" dirty="0"/>
              <a:t>Angular error= (tan</a:t>
            </a:r>
            <a:r>
              <a:rPr lang="en-IN" baseline="30000" dirty="0"/>
              <a:t>-1</a:t>
            </a:r>
            <a:r>
              <a:rPr lang="en-IN" dirty="0"/>
              <a:t>((error/2)/distance))</a:t>
            </a:r>
          </a:p>
          <a:p>
            <a:r>
              <a:rPr lang="en-IN" dirty="0" err="1"/>
              <a:t>Avg</a:t>
            </a:r>
            <a:r>
              <a:rPr lang="en-IN" dirty="0"/>
              <a:t> Ground truth = 1.376(along y), 2.10(along x)</a:t>
            </a:r>
          </a:p>
          <a:p>
            <a:endParaRPr lang="en-IN" dirty="0"/>
          </a:p>
        </p:txBody>
      </p:sp>
      <p:pic>
        <p:nvPicPr>
          <p:cNvPr id="6" name="Picture 5">
            <a:extLst>
              <a:ext uri="{FF2B5EF4-FFF2-40B4-BE49-F238E27FC236}">
                <a16:creationId xmlns:a16="http://schemas.microsoft.com/office/drawing/2014/main" id="{293F96B1-CCFE-4F75-8B19-D0929AF7B2D2}"/>
              </a:ext>
            </a:extLst>
          </p:cNvPr>
          <p:cNvPicPr>
            <a:picLocks noChangeAspect="1"/>
          </p:cNvPicPr>
          <p:nvPr/>
        </p:nvPicPr>
        <p:blipFill>
          <a:blip r:embed="rId2"/>
          <a:stretch>
            <a:fillRect/>
          </a:stretch>
        </p:blipFill>
        <p:spPr>
          <a:xfrm>
            <a:off x="7730241" y="1264554"/>
            <a:ext cx="4198678" cy="3429000"/>
          </a:xfrm>
          <a:prstGeom prst="rect">
            <a:avLst/>
          </a:prstGeom>
        </p:spPr>
      </p:pic>
    </p:spTree>
    <p:extLst>
      <p:ext uri="{BB962C8B-B14F-4D97-AF65-F5344CB8AC3E}">
        <p14:creationId xmlns:p14="http://schemas.microsoft.com/office/powerpoint/2010/main" val="31858596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2821</TotalTime>
  <Words>1041</Words>
  <Application>Microsoft Office PowerPoint</Application>
  <PresentationFormat>Widescreen</PresentationFormat>
  <Paragraphs>164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Wingdings</vt:lpstr>
      <vt:lpstr>Wingdings 3</vt:lpstr>
      <vt:lpstr>Wisp</vt:lpstr>
      <vt:lpstr>Deep Hyperspectral Imager</vt:lpstr>
      <vt:lpstr>Objective</vt:lpstr>
      <vt:lpstr>State of the Art  [1] Multimodal medical image fusion algorithms have shown notable achievements in improving clinical accuracy of decisions based on medical images. Some of the medical image fusion approaches include: Morphological Fusion of CT and MRI image. Make use of morphological   operators such as opening , closing. A sequence of operations help to identify scale specific features. Wavelet Extract the detail information from one image and inject it into another. Neural networks They make use of some visible features in the images for calibration   [1] ‘A.P. James, B. V. Dasarathy, Medical Image Fusion: A survey of the state of the art, Information Fusion, 2014’ [2] ‘Spatial Fusion of Different Imaging Technologies Using a Virtual Multimodal Camera Sebastian P. Kleinschmidt(B) and Bernardo Wagner’    </vt:lpstr>
      <vt:lpstr>State of the Art                          …….Continued      </vt:lpstr>
      <vt:lpstr>Approach and Results</vt:lpstr>
      <vt:lpstr>Implementation</vt:lpstr>
      <vt:lpstr>Sound Localization- Matrix Creator</vt:lpstr>
      <vt:lpstr>Understanding Localization Results</vt:lpstr>
      <vt:lpstr>Ground Truth – Matrix Results</vt:lpstr>
      <vt:lpstr>RealSense IR and Depth Images</vt:lpstr>
      <vt:lpstr>Frame Size and Calibration</vt:lpstr>
      <vt:lpstr>Multimodal Images - Results</vt:lpstr>
      <vt:lpstr>Calibration Algorithm for Sound, Depth and RGB image</vt:lpstr>
      <vt:lpstr>PseudoCode for object identification</vt:lpstr>
      <vt:lpstr>Jetson TX2 Setup Details &amp; FLiR Dev kit</vt:lpstr>
      <vt:lpstr>What didn’t work</vt:lpstr>
      <vt:lpstr>Future Works</vt:lpstr>
      <vt:lpstr>References and Acknowledgement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Hyperspectral Imager</dc:title>
  <dc:creator>Shoban</dc:creator>
  <cp:lastModifiedBy>Aman Srivastava</cp:lastModifiedBy>
  <cp:revision>73</cp:revision>
  <dcterms:created xsi:type="dcterms:W3CDTF">2017-12-11T04:18:31Z</dcterms:created>
  <dcterms:modified xsi:type="dcterms:W3CDTF">2017-12-13T06:35:34Z</dcterms:modified>
</cp:coreProperties>
</file>