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theme/theme3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62" r:id="rId1"/>
    <p:sldMasterId id="2147484671" r:id="rId2"/>
    <p:sldMasterId id="2147484607" r:id="rId3"/>
    <p:sldMasterId id="2147484074" r:id="rId4"/>
  </p:sldMasterIdLst>
  <p:notesMasterIdLst>
    <p:notesMasterId r:id="rId7"/>
  </p:notesMasterIdLst>
  <p:handoutMasterIdLst>
    <p:handoutMasterId r:id="rId8"/>
  </p:handoutMasterIdLst>
  <p:sldIdLst>
    <p:sldId id="688" r:id="rId5"/>
    <p:sldId id="689" r:id="rId6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3">
          <p15:clr>
            <a:srgbClr val="A4A3A4"/>
          </p15:clr>
        </p15:guide>
        <p15:guide id="2" pos="44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 Ann Apostol" initials="JA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FFC000"/>
    <a:srgbClr val="EBF4FF"/>
    <a:srgbClr val="D173E0"/>
    <a:srgbClr val="000000"/>
    <a:srgbClr val="0066A1"/>
    <a:srgbClr val="37A3DA"/>
    <a:srgbClr val="277BA4"/>
    <a:srgbClr val="3092C3"/>
    <a:srgbClr val="7F7F7F"/>
    <a:srgbClr val="EF8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501" autoAdjust="0"/>
    <p:restoredTop sz="94245" autoAdjust="0"/>
  </p:normalViewPr>
  <p:slideViewPr>
    <p:cSldViewPr snapToGrid="0" showGuides="1">
      <p:cViewPr>
        <p:scale>
          <a:sx n="110" d="100"/>
          <a:sy n="110" d="100"/>
        </p:scale>
        <p:origin x="456" y="136"/>
      </p:cViewPr>
      <p:guideLst>
        <p:guide orient="horz" pos="3973"/>
        <p:guide pos="4480"/>
      </p:guideLst>
    </p:cSldViewPr>
  </p:slideViewPr>
  <p:outlineViewPr>
    <p:cViewPr>
      <p:scale>
        <a:sx n="33" d="100"/>
        <a:sy n="33" d="100"/>
      </p:scale>
      <p:origin x="8" y="429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140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Master" Target="slideMasters/slideMaster4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8" Type="http://schemas.openxmlformats.org/officeDocument/2006/relationships/handoutMaster" Target="handoutMasters/handoutMaster1.xml"/><Relationship Id="rId9" Type="http://schemas.openxmlformats.org/officeDocument/2006/relationships/commentAuthors" Target="commentAuthors.xml"/><Relationship Id="rId1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3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F7DDA5E6-0336-6043-97BE-2667D5222006}" type="datetimeFigureOut">
              <a:rPr lang="en-US" smtClean="0"/>
              <a:pPr/>
              <a:t>3/23/17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2E12B18-0379-EC43-9B57-C54D0D9C72D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9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3" y="1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835EEF68-F202-4D68-8499-4DCDD1E544DE}" type="datetimeFigureOut">
              <a:rPr lang="en-US" smtClean="0"/>
              <a:pPr/>
              <a:t>3/23/17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4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3" y="884203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99E4C13A-5EDB-4018-91C6-F8B752C11E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1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eg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Gradi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with Picture/Text &amp;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6"/>
          </p:nvPr>
        </p:nvSpPr>
        <p:spPr>
          <a:xfrm>
            <a:off x="228600" y="1371600"/>
            <a:ext cx="7810500" cy="41783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7713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86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11897"/>
            <a:ext cx="7772400" cy="1063867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45325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73898"/>
            <a:ext cx="8229600" cy="22860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BU Mark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0" y="0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Arial Narrow" pitchFamily="-112" charset="0"/>
              </a:rPr>
              <a:t>High Sensitivity//Approved for Release to U.S. Government and Their Contractors</a:t>
            </a:r>
            <a:endParaRPr lang="en-US" sz="1200" b="1" dirty="0">
              <a:latin typeface="Arial Narrow" pitchFamily="-11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re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8100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228600" y="6090715"/>
            <a:ext cx="6773863" cy="492125"/>
          </a:xfrm>
          <a:prstGeom prst="rect">
            <a:avLst/>
          </a:prstGeom>
        </p:spPr>
        <p:txBody>
          <a:bodyPr vert="horz"/>
          <a:lstStyle>
            <a:lvl1pPr marL="225425" marR="0" indent="-225425" algn="l" defTabSz="4572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marL="225425" marR="0" lvl="0" indent="-225425" algn="l" defTabSz="4572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 smtClean="0"/>
              <a:t>&gt;	This is not a SECRET slide – “Click” text and “delete”</a:t>
            </a: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ad Chart, Subtitle, 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391521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2166458" y="3629269"/>
            <a:ext cx="4831725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5797" y="3594850"/>
            <a:ext cx="871463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60350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750846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60350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750846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 Format_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70083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6716713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910918" y="2295308"/>
            <a:ext cx="3952395" cy="365408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599" y="1203767"/>
            <a:ext cx="4459147" cy="4701733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400"/>
            </a:lvl2pPr>
            <a:lvl3pPr marL="800100" indent="-176213">
              <a:buSzPct val="125000"/>
              <a:defRPr sz="1400"/>
            </a:lvl3pPr>
            <a:lvl4pPr marL="1201738" indent="-228600">
              <a:defRPr sz="1400"/>
            </a:lvl4pPr>
            <a:lvl5pPr marL="1430338" indent="-176213">
              <a:buFont typeface="Arial"/>
              <a:buChar char="•"/>
              <a:defRPr sz="1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086119"/>
            <a:ext cx="6773863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&gt;	</a:t>
            </a:r>
            <a:endParaRPr lang="en-US" dirty="0"/>
          </a:p>
        </p:txBody>
      </p:sp>
      <p:pic>
        <p:nvPicPr>
          <p:cNvPr id="8" name="Picture 7" descr="CCEO Risk Format_P8sample_Smwith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9735" y="288483"/>
            <a:ext cx="2235083" cy="186781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 Format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2214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542338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17023" y="1134320"/>
            <a:ext cx="3984585" cy="4861367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400"/>
            </a:lvl2pPr>
            <a:lvl3pPr marL="800100" indent="-176213">
              <a:buSzPct val="125000"/>
              <a:defRPr sz="1400"/>
            </a:lvl3pPr>
            <a:lvl4pPr marL="1201738" indent="-228600">
              <a:defRPr sz="1400"/>
            </a:lvl4pPr>
            <a:lvl5pPr marL="1430338" indent="-176213">
              <a:buFont typeface="Arial"/>
              <a:buChar char="•"/>
              <a:defRPr sz="14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6086119"/>
            <a:ext cx="6773863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&gt;	</a:t>
            </a:r>
            <a:endParaRPr lang="en-US" dirty="0"/>
          </a:p>
        </p:txBody>
      </p:sp>
      <p:pic>
        <p:nvPicPr>
          <p:cNvPr id="9" name="Picture 8" descr="CCEO Risk Format_P8sample_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095" y="1141562"/>
            <a:ext cx="4619780" cy="45613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33069" y="5756123"/>
            <a:ext cx="228600" cy="152400"/>
          </a:xfrm>
          <a:prstGeom prst="rect">
            <a:avLst/>
          </a:prstGeom>
          <a:solidFill>
            <a:srgbClr val="4D6E9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87786" y="5756329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44207" y="5721709"/>
            <a:ext cx="4599793" cy="3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  <a:tabLst>
                <a:tab pos="2630488" algn="l"/>
              </a:tabLst>
            </a:pPr>
            <a:r>
              <a:rPr lang="en-US" sz="900" dirty="0" smtClean="0"/>
              <a:t>Current risk assessment with uncertainty	Expected risk assessment with 	proposed mitigation</a:t>
            </a:r>
            <a:endParaRPr lang="en-US" sz="900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 Pt. Text, Gradi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&quot;Bang Box&quot;, Blank,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Subhead, &quot;Bang Box&quot;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with Picture, Bang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670BC8C5-5AD5-FE49-919C-4C24480384CA}" type="datetimeFigureOut">
              <a:rPr lang="en-US" smtClean="0"/>
              <a:t>3/23/17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F0F74806-AA55-C442-924F-99144B9D9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24015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00958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Gradient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ub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 numCol="2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tabLst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ubtitle,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 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0805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6"/>
          </p:nvPr>
        </p:nvSpPr>
        <p:spPr>
          <a:xfrm>
            <a:off x="228600" y="5497286"/>
            <a:ext cx="8077200" cy="625928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800"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Tex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6"/>
          </p:nvPr>
        </p:nvSpPr>
        <p:spPr>
          <a:xfrm>
            <a:off x="228600" y="1371600"/>
            <a:ext cx="7810500" cy="4178300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/>
            </a:lvl1pPr>
          </a:lstStyle>
          <a:p>
            <a:r>
              <a:rPr lang="en-US" smtClean="0"/>
              <a:t>Click icon to add chart</a:t>
            </a:r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7713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86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11897"/>
            <a:ext cx="7772400" cy="1063867"/>
          </a:xfrm>
          <a:prstGeom prst="rect">
            <a:avLst/>
          </a:prstGeom>
        </p:spPr>
        <p:txBody>
          <a:bodyPr/>
          <a:lstStyle>
            <a:lvl1pPr algn="l">
              <a:defRPr sz="3200"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245325"/>
            <a:ext cx="64008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  <a:latin typeface="+mj-lt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073898"/>
            <a:ext cx="8229600" cy="2286000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Mark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571500" y="0"/>
            <a:ext cx="8001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dirty="0" smtClean="0">
                <a:latin typeface="Arial Narrow" pitchFamily="-112" charset="0"/>
              </a:rPr>
              <a:t>High Sensitivity//Approved for Release to U.S. Government and Their Contractors</a:t>
            </a:r>
            <a:endParaRPr lang="en-US" sz="1200" b="1" dirty="0">
              <a:latin typeface="Arial Narrow" pitchFamily="-112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classified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318000" y="1371600"/>
            <a:ext cx="4140200" cy="38227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6749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UNCLASSIFIED</a:t>
            </a:r>
            <a:endParaRPr lang="en-US" sz="1400" b="1" dirty="0"/>
          </a:p>
        </p:txBody>
      </p:sp>
      <p:sp>
        <p:nvSpPr>
          <p:cNvPr id="9" name="Rectangle 8"/>
          <p:cNvSpPr/>
          <p:nvPr userDrawn="1"/>
        </p:nvSpPr>
        <p:spPr>
          <a:xfrm>
            <a:off x="3771900" y="1351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/>
              <a:t>UNCLASSIFIED</a:t>
            </a:r>
            <a:endParaRPr lang="en-US" sz="1400" b="1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 Pt Text, Subtitle,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600"/>
            </a:lvl2pPr>
            <a:lvl3pPr marL="800100" indent="-176213">
              <a:buSzPct val="125000"/>
              <a:defRPr sz="1600"/>
            </a:lvl3pPr>
            <a:lvl4pPr marL="1201738" indent="-228600">
              <a:defRPr sz="1600"/>
            </a:lvl4pPr>
            <a:lvl5pPr marL="1430338" indent="-176213">
              <a:buFont typeface="Arial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ret with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771900" y="6581001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3771900" y="0"/>
            <a:ext cx="1600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FF0000"/>
                </a:solidFill>
              </a:rPr>
              <a:t>SECRET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1371600"/>
            <a:ext cx="38100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ubtitle, 16 p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 sz="1600"/>
            </a:lvl1pPr>
            <a:lvl2pPr marL="517525" indent="-227013">
              <a:defRPr sz="1600"/>
            </a:lvl2pPr>
            <a:lvl3pPr marL="800100" indent="-176213">
              <a:buSzPct val="125000"/>
              <a:defRPr sz="1600"/>
            </a:lvl3pPr>
            <a:lvl4pPr marL="1201738" indent="-228600">
              <a:defRPr sz="1600"/>
            </a:lvl4pPr>
            <a:lvl5pPr marL="1430338" indent="-176213">
              <a:buFont typeface="Arial"/>
              <a:buChar char="•"/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 Chart, Subtitle, Key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391521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9482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rot="5400000">
            <a:off x="2166458" y="3629269"/>
            <a:ext cx="4831725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225797" y="3594850"/>
            <a:ext cx="8714631" cy="1588"/>
          </a:xfrm>
          <a:prstGeom prst="line">
            <a:avLst/>
          </a:prstGeom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7"/>
          <p:cNvSpPr>
            <a:spLocks noGrp="1"/>
          </p:cNvSpPr>
          <p:nvPr>
            <p:ph type="body" sz="quarter" idx="15"/>
          </p:nvPr>
        </p:nvSpPr>
        <p:spPr>
          <a:xfrm>
            <a:off x="260350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18"/>
          </p:nvPr>
        </p:nvSpPr>
        <p:spPr>
          <a:xfrm>
            <a:off x="4750846" y="1201737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4" name="Text Placeholder 17"/>
          <p:cNvSpPr>
            <a:spLocks noGrp="1"/>
          </p:cNvSpPr>
          <p:nvPr>
            <p:ph type="body" sz="quarter" idx="19"/>
          </p:nvPr>
        </p:nvSpPr>
        <p:spPr>
          <a:xfrm>
            <a:off x="260350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5" name="Text Placeholder 17"/>
          <p:cNvSpPr>
            <a:spLocks noGrp="1"/>
          </p:cNvSpPr>
          <p:nvPr>
            <p:ph type="body" sz="quarter" idx="20"/>
          </p:nvPr>
        </p:nvSpPr>
        <p:spPr>
          <a:xfrm>
            <a:off x="4750846" y="3696586"/>
            <a:ext cx="4173538" cy="2314576"/>
          </a:xfrm>
          <a:prstGeom prst="rect">
            <a:avLst/>
          </a:prstGeom>
        </p:spPr>
        <p:txBody>
          <a:bodyPr vert="horz"/>
          <a:lstStyle>
            <a:lvl1pPr marL="169863" indent="-169863">
              <a:defRPr sz="1400"/>
            </a:lvl1pPr>
            <a:lvl2pPr marL="339725" indent="-169863">
              <a:defRPr sz="1400"/>
            </a:lvl2pPr>
            <a:lvl3pPr marL="565150" indent="-112713">
              <a:defRPr sz="1400"/>
            </a:lvl3pPr>
            <a:lvl4pPr marL="862013" indent="-169863">
              <a:defRPr sz="1400"/>
            </a:lvl4pPr>
            <a:lvl5pPr>
              <a:defRPr sz="1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 Format_Corn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670083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6716713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4910918" y="2295308"/>
            <a:ext cx="3952395" cy="3654083"/>
          </a:xfrm>
          <a:prstGeom prst="rect">
            <a:avLst/>
          </a:prstGeom>
          <a:ln>
            <a:noFill/>
          </a:ln>
        </p:spPr>
        <p:txBody>
          <a:bodyPr vert="horz"/>
          <a:lstStyle>
            <a:lvl1pPr>
              <a:buNone/>
              <a:defRPr sz="2000"/>
            </a:lvl1pPr>
          </a:lstStyle>
          <a:p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28599" y="1203767"/>
            <a:ext cx="4459147" cy="4701733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CCEO Risk Format_P8sample_Smwith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719735" y="277725"/>
            <a:ext cx="2235083" cy="186781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sk Format_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522148" cy="56836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542338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Content Placeholder 6"/>
          <p:cNvSpPr>
            <a:spLocks noGrp="1"/>
          </p:cNvSpPr>
          <p:nvPr>
            <p:ph sz="quarter" idx="17"/>
          </p:nvPr>
        </p:nvSpPr>
        <p:spPr>
          <a:xfrm>
            <a:off x="217023" y="1134320"/>
            <a:ext cx="3984585" cy="4861367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 baseline="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9" name="Picture 8" descr="CCEO Risk Format_P8sample_crosshatch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095" y="1141562"/>
            <a:ext cx="4619780" cy="4561302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4333069" y="5756123"/>
            <a:ext cx="228600" cy="152400"/>
          </a:xfrm>
          <a:prstGeom prst="rect">
            <a:avLst/>
          </a:prstGeom>
          <a:solidFill>
            <a:srgbClr val="4D6E9F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87786" y="5756329"/>
            <a:ext cx="228600" cy="152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544207" y="5721709"/>
            <a:ext cx="4599793" cy="35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  <a:tabLst>
                <a:tab pos="2630488" algn="l"/>
              </a:tabLst>
            </a:pPr>
            <a:r>
              <a:rPr lang="en-US" sz="900" dirty="0" smtClean="0"/>
              <a:t>Current risk assessment with uncertainty	Expected risk assessment with 	proposed mitigation</a:t>
            </a:r>
            <a:endParaRPr lang="en-US" sz="900" dirty="0"/>
          </a:p>
        </p:txBody>
      </p:sp>
    </p:spTree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anded slide during walk-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Welcome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(branded walk-ou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177800" y="2476500"/>
            <a:ext cx="8229600" cy="1143000"/>
          </a:xfrm>
        </p:spPr>
        <p:txBody>
          <a:bodyPr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rm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68425"/>
            <a:ext cx="7772400" cy="1470025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6400800" cy="1371600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5384528"/>
            <a:ext cx="5334000" cy="899627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algn="l">
              <a:buNone/>
              <a:defRPr sz="1800">
                <a:solidFill>
                  <a:schemeClr val="bg1"/>
                </a:solidFill>
              </a:defRPr>
            </a:lvl2pPr>
            <a:lvl3pPr algn="l">
              <a:buNone/>
              <a:defRPr sz="1800">
                <a:solidFill>
                  <a:schemeClr val="bg1"/>
                </a:solidFill>
              </a:defRPr>
            </a:lvl3pPr>
            <a:lvl4pPr algn="l">
              <a:buNone/>
              <a:defRPr sz="1800">
                <a:solidFill>
                  <a:schemeClr val="bg1"/>
                </a:solidFill>
              </a:defRPr>
            </a:lvl4pPr>
            <a:lvl5pPr algn="l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8159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ransi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608705"/>
            <a:ext cx="7772400" cy="1470025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364480"/>
            <a:ext cx="6400800" cy="1600200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BU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1368425"/>
            <a:ext cx="7772400" cy="1470025"/>
          </a:xfrm>
        </p:spPr>
        <p:txBody>
          <a:bodyPr/>
          <a:lstStyle>
            <a:lvl1pPr algn="l">
              <a:defRPr sz="26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124200"/>
            <a:ext cx="6400800" cy="1600200"/>
          </a:xfrm>
        </p:spPr>
        <p:txBody>
          <a:bodyPr wrap="none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 userDrawn="1"/>
        </p:nvSpPr>
        <p:spPr bwMode="auto">
          <a:xfrm>
            <a:off x="249238" y="76200"/>
            <a:ext cx="40179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Arial Narrow" pitchFamily="-112" charset="0"/>
              </a:rPr>
              <a:t>High Sensitivity</a:t>
            </a:r>
          </a:p>
          <a:p>
            <a:pPr algn="ctr"/>
            <a:r>
              <a:rPr lang="en-US" sz="1200" b="1" dirty="0">
                <a:solidFill>
                  <a:schemeClr val="bg1"/>
                </a:solidFill>
                <a:latin typeface="Arial Narrow" pitchFamily="-112" charset="0"/>
              </a:rPr>
              <a:t>Approved for Release to U.S. Government and Their </a:t>
            </a:r>
            <a:r>
              <a:rPr lang="en-US" sz="1200" b="1" dirty="0" smtClean="0">
                <a:solidFill>
                  <a:schemeClr val="bg1"/>
                </a:solidFill>
                <a:latin typeface="Arial Narrow" pitchFamily="-112" charset="0"/>
              </a:rPr>
              <a:t>Contractors</a:t>
            </a:r>
            <a:endParaRPr lang="en-US" sz="1200" b="1" dirty="0">
              <a:solidFill>
                <a:schemeClr val="bg1"/>
              </a:solidFill>
              <a:latin typeface="Arial Narrow" pitchFamily="-112" charset="0"/>
            </a:endParaRP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5463908"/>
            <a:ext cx="5334000" cy="936891"/>
          </a:xfrm>
        </p:spPr>
        <p:txBody>
          <a:bodyPr>
            <a:noAutofit/>
          </a:bodyPr>
          <a:lstStyle>
            <a:lvl1pPr algn="l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algn="l">
              <a:buNone/>
              <a:defRPr sz="1800">
                <a:solidFill>
                  <a:schemeClr val="bg1"/>
                </a:solidFill>
              </a:defRPr>
            </a:lvl2pPr>
            <a:lvl3pPr algn="l">
              <a:buNone/>
              <a:defRPr sz="1800">
                <a:solidFill>
                  <a:schemeClr val="bg1"/>
                </a:solidFill>
              </a:defRPr>
            </a:lvl3pPr>
            <a:lvl4pPr algn="l">
              <a:buNone/>
              <a:defRPr sz="1800">
                <a:solidFill>
                  <a:schemeClr val="bg1"/>
                </a:solidFill>
              </a:defRPr>
            </a:lvl4pPr>
            <a:lvl5pPr algn="l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F777-9B14-6B43-B8E5-7697EAFC2A2A}" type="datetimeFigureOut">
              <a:rPr lang="en-US" smtClean="0"/>
              <a:pPr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5214-A0C6-1E4D-950A-D0DF93B41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786459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9F777-9B14-6B43-B8E5-7697EAFC2A2A}" type="datetimeFigureOut">
              <a:rPr lang="en-US" smtClean="0"/>
              <a:pPr/>
              <a:t>3/23/17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A5214-A0C6-1E4D-950A-D0DF93B41C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89067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868362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Subtitle,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621286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228600" y="1371600"/>
            <a:ext cx="8077200" cy="4114800"/>
          </a:xfrm>
          <a:prstGeom prst="rect">
            <a:avLst/>
          </a:prstGeom>
        </p:spPr>
        <p:txBody>
          <a:bodyPr vert="horz" numCol="2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228600" y="685800"/>
            <a:ext cx="8229600" cy="609600"/>
          </a:xfrm>
          <a:prstGeom prst="rect">
            <a:avLst/>
          </a:prstGeom>
        </p:spPr>
        <p:txBody>
          <a:bodyPr vert="horz"/>
          <a:lstStyle>
            <a:lvl1pPr marL="3175" indent="-3175">
              <a:buNone/>
              <a:tabLst/>
              <a:defRPr sz="2000" b="0" i="1">
                <a:solidFill>
                  <a:srgbClr val="8C8D8E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Picture/Text &amp;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8229600" cy="555137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1857375" y="1371600"/>
            <a:ext cx="5386388" cy="34671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20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7"/>
          </p:nvPr>
        </p:nvSpPr>
        <p:spPr>
          <a:xfrm>
            <a:off x="228600" y="5105400"/>
            <a:ext cx="8077200" cy="685800"/>
          </a:xfrm>
          <a:prstGeom prst="rect">
            <a:avLst/>
          </a:prstGeom>
        </p:spPr>
        <p:txBody>
          <a:bodyPr vert="horz"/>
          <a:lstStyle>
            <a:lvl1pPr marL="282575" indent="-282575">
              <a:buSzPct val="130000"/>
              <a:defRPr/>
            </a:lvl1pPr>
            <a:lvl2pPr marL="517525" indent="-227013">
              <a:defRPr sz="1800"/>
            </a:lvl2pPr>
            <a:lvl3pPr marL="800100" indent="-176213">
              <a:buSzPct val="125000"/>
              <a:buNone/>
              <a:defRPr sz="1800"/>
            </a:lvl3pPr>
            <a:lvl4pPr marL="1201738" indent="-228600">
              <a:defRPr sz="1800"/>
            </a:lvl4pPr>
            <a:lvl5pPr marL="1430338" indent="-176213">
              <a:buFont typeface="Arial"/>
              <a:buChar char="•"/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228600" y="6093279"/>
            <a:ext cx="7057542" cy="492125"/>
          </a:xfrm>
          <a:prstGeom prst="rect">
            <a:avLst/>
          </a:prstGeom>
        </p:spPr>
        <p:txBody>
          <a:bodyPr vert="horz"/>
          <a:lstStyle>
            <a:lvl1pPr marL="225425" indent="-225425">
              <a:lnSpc>
                <a:spcPts val="1700"/>
              </a:lnSpc>
              <a:spcBef>
                <a:spcPts val="0"/>
              </a:spcBef>
              <a:buNone/>
              <a:defRPr sz="1600" b="1" i="1">
                <a:solidFill>
                  <a:srgbClr val="8B2346"/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theme" Target="../theme/theme1.xml"/><Relationship Id="rId26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45.xml"/><Relationship Id="rId22" Type="http://schemas.openxmlformats.org/officeDocument/2006/relationships/theme" Target="../theme/theme2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40.xml"/><Relationship Id="rId17" Type="http://schemas.openxmlformats.org/officeDocument/2006/relationships/slideLayout" Target="../slideLayouts/slideLayout41.xml"/><Relationship Id="rId18" Type="http://schemas.openxmlformats.org/officeDocument/2006/relationships/slideLayout" Target="../slideLayouts/slideLayout42.xml"/><Relationship Id="rId19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_rels/slideMaster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Relationship Id="rId2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theme" Target="../theme/theme4.xml"/><Relationship Id="rId9" Type="http://schemas.openxmlformats.org/officeDocument/2006/relationships/image" Target="../media/image4.jpeg"/><Relationship Id="rId1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3"/>
          <p:cNvSpPr>
            <a:spLocks noChangeArrowheads="1"/>
          </p:cNvSpPr>
          <p:nvPr userDrawn="1"/>
        </p:nvSpPr>
        <p:spPr bwMode="auto">
          <a:xfrm>
            <a:off x="296863" y="6289603"/>
            <a:ext cx="6934200" cy="57150"/>
          </a:xfrm>
          <a:prstGeom prst="rect">
            <a:avLst/>
          </a:prstGeom>
          <a:gradFill rotWithShape="0">
            <a:gsLst>
              <a:gs pos="0">
                <a:srgbClr val="82939B">
                  <a:alpha val="37000"/>
                </a:srgbClr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4149183" y="6484601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4145BE-CC18-4145-962A-7F02CD48E99F}" type="slidenum">
              <a:rPr lang="en-US" sz="800" smtClean="0"/>
              <a:pPr algn="ctr"/>
              <a:t>‹#›</a:t>
            </a:fld>
            <a:endParaRPr lang="en-US" sz="800" dirty="0"/>
          </a:p>
        </p:txBody>
      </p:sp>
      <p:pic>
        <p:nvPicPr>
          <p:cNvPr id="8" name="Picture 7" descr="AeroLogo_208_notag2"/>
          <p:cNvPicPr>
            <a:picLocks noChangeAspect="1" noChangeArrowheads="1"/>
          </p:cNvPicPr>
          <p:nvPr userDrawn="1"/>
        </p:nvPicPr>
        <p:blipFill>
          <a:blip r:embed="rId26"/>
          <a:srcRect/>
          <a:stretch>
            <a:fillRect/>
          </a:stretch>
        </p:blipFill>
        <p:spPr bwMode="auto">
          <a:xfrm>
            <a:off x="7494760" y="6438614"/>
            <a:ext cx="1438275" cy="336550"/>
          </a:xfrm>
          <a:prstGeom prst="rect">
            <a:avLst/>
          </a:prstGeom>
          <a:noFill/>
        </p:spPr>
      </p:pic>
      <p:sp>
        <p:nvSpPr>
          <p:cNvPr id="9" name="Text Box 19"/>
          <p:cNvSpPr txBox="1">
            <a:spLocks noChangeArrowheads="1"/>
          </p:cNvSpPr>
          <p:nvPr userDrawn="1"/>
        </p:nvSpPr>
        <p:spPr bwMode="auto">
          <a:xfrm>
            <a:off x="257109" y="6569391"/>
            <a:ext cx="2130117" cy="20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prstTxWarp prst="textNoShape">
              <a:avLst/>
            </a:prstTxWarp>
            <a:spAutoFit/>
          </a:bodyPr>
          <a:lstStyle/>
          <a:p>
            <a:pPr>
              <a:lnSpc>
                <a:spcPts val="860"/>
              </a:lnSpc>
            </a:pPr>
            <a:r>
              <a:rPr lang="en-US" sz="800" baseline="0" dirty="0" err="1" smtClean="0"/>
              <a:t>lee@aero.org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64" r:id="rId1"/>
    <p:sldLayoutId id="2147484706" r:id="rId2"/>
    <p:sldLayoutId id="2147484707" r:id="rId3"/>
    <p:sldLayoutId id="2147484710" r:id="rId4"/>
    <p:sldLayoutId id="2147484641" r:id="rId5"/>
    <p:sldLayoutId id="2147484598" r:id="rId6"/>
    <p:sldLayoutId id="2147484640" r:id="rId7"/>
    <p:sldLayoutId id="2147484067" r:id="rId8"/>
    <p:sldLayoutId id="2147484708" r:id="rId9"/>
    <p:sldLayoutId id="2147484709" r:id="rId10"/>
    <p:sldLayoutId id="2147484068" r:id="rId11"/>
    <p:sldLayoutId id="2147484158" r:id="rId12"/>
    <p:sldLayoutId id="2147484069" r:id="rId13"/>
    <p:sldLayoutId id="2147484070" r:id="rId14"/>
    <p:sldLayoutId id="2147484102" r:id="rId15"/>
    <p:sldLayoutId id="2147484594" r:id="rId16"/>
    <p:sldLayoutId id="2147484667" r:id="rId17"/>
    <p:sldLayoutId id="2147484694" r:id="rId18"/>
    <p:sldLayoutId id="2147484695" r:id="rId19"/>
    <p:sldLayoutId id="2147484701" r:id="rId20"/>
    <p:sldLayoutId id="2147484702" r:id="rId21"/>
    <p:sldLayoutId id="2147484703" r:id="rId22"/>
    <p:sldLayoutId id="2147484723" r:id="rId23"/>
    <p:sldLayoutId id="2147484726" r:id="rId24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 userDrawn="1"/>
        </p:nvSpPr>
        <p:spPr>
          <a:xfrm>
            <a:off x="4149183" y="6484601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4145BE-CC18-4145-962A-7F02CD48E99F}" type="slidenum">
              <a:rPr lang="en-US" sz="800" smtClean="0"/>
              <a:pPr algn="ctr"/>
              <a:t>‹#›</a:t>
            </a:fld>
            <a:endParaRPr lang="en-US" sz="800" dirty="0"/>
          </a:p>
        </p:txBody>
      </p:sp>
      <p:pic>
        <p:nvPicPr>
          <p:cNvPr id="8" name="Picture 7" descr="AeroLogo_208_notag2"/>
          <p:cNvPicPr>
            <a:picLocks noChangeAspect="1" noChangeArrowheads="1"/>
          </p:cNvPicPr>
          <p:nvPr userDrawn="1"/>
        </p:nvPicPr>
        <p:blipFill>
          <a:blip r:embed="rId23"/>
          <a:srcRect/>
          <a:stretch>
            <a:fillRect/>
          </a:stretch>
        </p:blipFill>
        <p:spPr bwMode="auto">
          <a:xfrm>
            <a:off x="7494760" y="6438614"/>
            <a:ext cx="1438275" cy="336550"/>
          </a:xfrm>
          <a:prstGeom prst="rect">
            <a:avLst/>
          </a:prstGeom>
          <a:noFill/>
        </p:spPr>
      </p:pic>
      <p:sp>
        <p:nvSpPr>
          <p:cNvPr id="5" name="Text Box 19"/>
          <p:cNvSpPr txBox="1">
            <a:spLocks noChangeArrowheads="1"/>
          </p:cNvSpPr>
          <p:nvPr userDrawn="1"/>
        </p:nvSpPr>
        <p:spPr bwMode="auto">
          <a:xfrm>
            <a:off x="257109" y="6571956"/>
            <a:ext cx="2979222" cy="2047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b">
            <a:prstTxWarp prst="textNoShape">
              <a:avLst/>
            </a:prstTxWarp>
            <a:spAutoFit/>
          </a:bodyPr>
          <a:lstStyle/>
          <a:p>
            <a:pPr>
              <a:lnSpc>
                <a:spcPts val="860"/>
              </a:lnSpc>
            </a:pPr>
            <a:r>
              <a:rPr lang="en-US" sz="800" baseline="0" dirty="0" err="1" smtClean="0"/>
              <a:t>lee@aero.org</a:t>
            </a:r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2" r:id="rId1"/>
    <p:sldLayoutId id="2147484673" r:id="rId2"/>
    <p:sldLayoutId id="2147484674" r:id="rId3"/>
    <p:sldLayoutId id="2147484675" r:id="rId4"/>
    <p:sldLayoutId id="2147484676" r:id="rId5"/>
    <p:sldLayoutId id="2147484677" r:id="rId6"/>
    <p:sldLayoutId id="2147484678" r:id="rId7"/>
    <p:sldLayoutId id="2147484679" r:id="rId8"/>
    <p:sldLayoutId id="2147484680" r:id="rId9"/>
    <p:sldLayoutId id="2147484681" r:id="rId10"/>
    <p:sldLayoutId id="2147484682" r:id="rId11"/>
    <p:sldLayoutId id="2147484683" r:id="rId12"/>
    <p:sldLayoutId id="2147484684" r:id="rId13"/>
    <p:sldLayoutId id="2147484685" r:id="rId14"/>
    <p:sldLayoutId id="2147484686" r:id="rId15"/>
    <p:sldLayoutId id="2147484687" r:id="rId16"/>
    <p:sldLayoutId id="2147484688" r:id="rId17"/>
    <p:sldLayoutId id="2147484689" r:id="rId18"/>
    <p:sldLayoutId id="2147484691" r:id="rId19"/>
    <p:sldLayoutId id="2147484696" r:id="rId20"/>
    <p:sldLayoutId id="2147484697" r:id="rId21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0" y="6642556"/>
            <a:ext cx="762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C14145BE-CC18-4145-962A-7F02CD48E99F}" type="slidenum">
              <a:rPr lang="en-US" sz="800" smtClean="0"/>
              <a:pPr algn="l"/>
              <a:t>‹#›</a:t>
            </a:fld>
            <a:endParaRPr lang="en-US" sz="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29" r:id="rId1"/>
  </p:sldLayoutIdLst>
  <p:transition>
    <p:fade/>
  </p:transition>
  <p:txStyles>
    <p:titleStyle>
      <a:lvl1pPr algn="l" defTabSz="457200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i="1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5735F-7844-AC47-BD94-642662A72748}" type="datetime1">
              <a:rPr lang="en-US" smtClean="0"/>
              <a:pPr/>
              <a:t>3/23/17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5E64-ABA0-444E-943F-E449928CD48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0" y="0"/>
            <a:ext cx="9145588" cy="685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Date Placeholder 3"/>
          <p:cNvSpPr txBox="1">
            <a:spLocks/>
          </p:cNvSpPr>
          <p:nvPr/>
        </p:nvSpPr>
        <p:spPr>
          <a:xfrm>
            <a:off x="228600" y="6492875"/>
            <a:ext cx="2667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900" i="1">
                <a:solidFill>
                  <a:schemeClr val="bg1"/>
                </a:solidFill>
                <a:latin typeface="+mn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© The Aerospace Corporation 2017</a:t>
            </a:r>
            <a:endParaRPr kumimoji="0" lang="en-US" sz="900" b="0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715" r:id="rId6"/>
    <p:sldLayoutId id="2147484716" r:id="rId7"/>
  </p:sldLayoutIdLst>
  <p:transition>
    <p:fade/>
  </p:transition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6" t="4326" r="5668" b="18488"/>
          <a:stretch/>
        </p:blipFill>
        <p:spPr>
          <a:xfrm>
            <a:off x="3252188" y="999786"/>
            <a:ext cx="2647546" cy="164721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051" y="326248"/>
            <a:ext cx="4841683" cy="723587"/>
          </a:xfrm>
        </p:spPr>
        <p:txBody>
          <a:bodyPr/>
          <a:lstStyle/>
          <a:p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A Two-Tier NDN-VO Model for the </a:t>
            </a:r>
            <a:r>
              <a:rPr lang="en-US" sz="2800" dirty="0" err="1" smtClean="0">
                <a:latin typeface="Arial" charset="0"/>
                <a:ea typeface="ＭＳ Ｐゴシック" charset="0"/>
                <a:cs typeface="ＭＳ Ｐゴシック" charset="0"/>
              </a:rPr>
              <a:t>ExoAnalytics</a:t>
            </a:r>
            <a:r>
              <a:rPr lang="en-US" sz="2800" dirty="0" smtClean="0">
                <a:latin typeface="Arial" charset="0"/>
                <a:ea typeface="ＭＳ Ｐゴシック" charset="0"/>
                <a:cs typeface="ＭＳ Ｐゴシック" charset="0"/>
              </a:rPr>
              <a:t> Demo</a:t>
            </a:r>
            <a:endParaRPr lang="en-US" sz="2800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1862" y="1635816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NDN</a:t>
            </a:r>
            <a:endParaRPr lang="en-US" sz="2400"/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2575368" y="2291787"/>
            <a:ext cx="791425" cy="44126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351693" y="1308685"/>
            <a:ext cx="21669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(Description on following pages)</a:t>
            </a:r>
            <a:endParaRPr lang="en-US" sz="2000" dirty="0"/>
          </a:p>
        </p:txBody>
      </p:sp>
      <p:sp>
        <p:nvSpPr>
          <p:cNvPr id="30" name="Rounded Rectangle 29"/>
          <p:cNvSpPr/>
          <p:nvPr/>
        </p:nvSpPr>
        <p:spPr>
          <a:xfrm>
            <a:off x="5904783" y="292352"/>
            <a:ext cx="2939568" cy="1927863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spcBef>
                <a:spcPts val="300"/>
              </a:spcBef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VO Management System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7989509" y="1564256"/>
            <a:ext cx="655238" cy="549376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100" smtClean="0">
                <a:solidFill>
                  <a:schemeClr val="bg1">
                    <a:lumMod val="50000"/>
                  </a:schemeClr>
                </a:solidFill>
              </a:rPr>
              <a:t>VOMS </a:t>
            </a:r>
            <a:r>
              <a:rPr lang="en-US" sz="1100" dirty="0" smtClean="0">
                <a:solidFill>
                  <a:schemeClr val="bg1">
                    <a:lumMod val="50000"/>
                  </a:schemeClr>
                </a:solidFill>
              </a:rPr>
              <a:t>Admin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6282248" y="1778360"/>
            <a:ext cx="1534768" cy="362012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400" dirty="0" smtClean="0">
                <a:solidFill>
                  <a:schemeClr val="bg1">
                    <a:lumMod val="50000"/>
                  </a:schemeClr>
                </a:solidFill>
              </a:rPr>
              <a:t>NDN Forwarder</a:t>
            </a:r>
          </a:p>
        </p:txBody>
      </p:sp>
      <p:sp>
        <p:nvSpPr>
          <p:cNvPr id="43" name="Can 42"/>
          <p:cNvSpPr/>
          <p:nvPr/>
        </p:nvSpPr>
        <p:spPr>
          <a:xfrm>
            <a:off x="6197509" y="696149"/>
            <a:ext cx="1515903" cy="621323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VOs, VO Sites and VO Site Admins</a:t>
            </a:r>
          </a:p>
        </p:txBody>
      </p:sp>
      <p:sp>
        <p:nvSpPr>
          <p:cNvPr id="42" name="Can 41"/>
          <p:cNvSpPr/>
          <p:nvPr/>
        </p:nvSpPr>
        <p:spPr>
          <a:xfrm>
            <a:off x="6127170" y="778209"/>
            <a:ext cx="1515903" cy="621323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</a:rPr>
              <a:t>VOs, VO Sites and VO Site Admins</a:t>
            </a:r>
          </a:p>
        </p:txBody>
      </p:sp>
      <p:sp>
        <p:nvSpPr>
          <p:cNvPr id="31" name="Can 30"/>
          <p:cNvSpPr/>
          <p:nvPr/>
        </p:nvSpPr>
        <p:spPr>
          <a:xfrm>
            <a:off x="6056831" y="860269"/>
            <a:ext cx="2473711" cy="783627"/>
          </a:xfrm>
          <a:prstGeom prst="ca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4" name="Straight Connector 23"/>
          <p:cNvCxnSpPr>
            <a:endCxn id="38" idx="1"/>
          </p:cNvCxnSpPr>
          <p:nvPr/>
        </p:nvCxnSpPr>
        <p:spPr>
          <a:xfrm flipV="1">
            <a:off x="5698478" y="1959366"/>
            <a:ext cx="583770" cy="127202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6" name="Group 85"/>
          <p:cNvGrpSpPr/>
          <p:nvPr/>
        </p:nvGrpSpPr>
        <p:grpSpPr>
          <a:xfrm>
            <a:off x="1206164" y="2605724"/>
            <a:ext cx="2312539" cy="1156375"/>
            <a:chOff x="1377387" y="2721472"/>
            <a:chExt cx="2326512" cy="1361991"/>
          </a:xfrm>
        </p:grpSpPr>
        <p:sp>
          <p:nvSpPr>
            <p:cNvPr id="11" name="Rounded Rectangle 10"/>
            <p:cNvSpPr/>
            <p:nvPr/>
          </p:nvSpPr>
          <p:spPr>
            <a:xfrm>
              <a:off x="1377387" y="2721472"/>
              <a:ext cx="2326512" cy="136199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>
                <a:spcBef>
                  <a:spcPts val="300"/>
                </a:spcBef>
              </a:pPr>
              <a:r>
                <a:rPr lang="en-US" sz="1600" dirty="0" smtClean="0">
                  <a:solidFill>
                    <a:schemeClr val="tx1"/>
                  </a:solidFill>
                </a:rPr>
                <a:t>VO Federation Agent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63076" y="3533843"/>
              <a:ext cx="1557418" cy="42195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VO Site Admin</a:t>
              </a:r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1774650" y="2733047"/>
              <a:ext cx="1534768" cy="36201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NDN Forwarder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83924" y="4510627"/>
            <a:ext cx="954568" cy="1640793"/>
            <a:chOff x="567678" y="2974413"/>
            <a:chExt cx="1151269" cy="1640793"/>
          </a:xfrm>
        </p:grpSpPr>
        <p:grpSp>
          <p:nvGrpSpPr>
            <p:cNvPr id="55" name="Group 54"/>
            <p:cNvGrpSpPr/>
            <p:nvPr/>
          </p:nvGrpSpPr>
          <p:grpSpPr>
            <a:xfrm>
              <a:off x="567678" y="2974413"/>
              <a:ext cx="1151269" cy="1640793"/>
              <a:chOff x="511887" y="1973782"/>
              <a:chExt cx="1277816" cy="2434095"/>
            </a:xfrm>
          </p:grpSpPr>
          <p:sp>
            <p:nvSpPr>
              <p:cNvPr id="56" name="Can 55"/>
              <p:cNvSpPr/>
              <p:nvPr/>
            </p:nvSpPr>
            <p:spPr>
              <a:xfrm>
                <a:off x="511887" y="2050181"/>
                <a:ext cx="1277816" cy="2357696"/>
              </a:xfrm>
              <a:prstGeom prst="can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717699" y="1973782"/>
                <a:ext cx="873783" cy="4565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Users</a:t>
                </a:r>
                <a:endParaRPr lang="en-US" sz="1400" dirty="0"/>
              </a:p>
            </p:txBody>
          </p:sp>
        </p:grpSp>
        <p:sp>
          <p:nvSpPr>
            <p:cNvPr id="58" name="Rounded Rectangle 57"/>
            <p:cNvSpPr/>
            <p:nvPr/>
          </p:nvSpPr>
          <p:spPr>
            <a:xfrm>
              <a:off x="781513" y="3481886"/>
              <a:ext cx="722175" cy="222797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Joe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780661" y="3854477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Fred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82587" y="4226794"/>
              <a:ext cx="723027" cy="20110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smtClean="0">
                  <a:solidFill>
                    <a:schemeClr val="tx1"/>
                  </a:solidFill>
                </a:rPr>
                <a:t>Sally</a:t>
              </a:r>
              <a:endParaRPr lang="en-US" sz="1400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291657" y="2283435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North</a:t>
            </a:r>
            <a:endParaRPr lang="en-US" dirty="0"/>
          </a:p>
        </p:txBody>
      </p:sp>
      <p:sp>
        <p:nvSpPr>
          <p:cNvPr id="69" name="Oval 68"/>
          <p:cNvSpPr/>
          <p:nvPr/>
        </p:nvSpPr>
        <p:spPr>
          <a:xfrm>
            <a:off x="1994046" y="4334386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Proj</a:t>
            </a:r>
            <a:r>
              <a:rPr lang="en-US" sz="1050" dirty="0" smtClean="0">
                <a:solidFill>
                  <a:schemeClr val="tx1"/>
                </a:solidFill>
              </a:rPr>
              <a:t> Root</a:t>
            </a:r>
          </a:p>
        </p:txBody>
      </p:sp>
      <p:sp>
        <p:nvSpPr>
          <p:cNvPr id="72" name="Oval 71"/>
          <p:cNvSpPr/>
          <p:nvPr/>
        </p:nvSpPr>
        <p:spPr>
          <a:xfrm>
            <a:off x="2266994" y="5675990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Luch_Proj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73" name="Straight Connector 72"/>
          <p:cNvCxnSpPr>
            <a:stCxn id="70" idx="0"/>
            <a:endCxn id="69" idx="4"/>
          </p:cNvCxnSpPr>
          <p:nvPr/>
        </p:nvCxnSpPr>
        <p:spPr>
          <a:xfrm flipV="1">
            <a:off x="1921057" y="4709524"/>
            <a:ext cx="516392" cy="12663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71" idx="0"/>
            <a:endCxn id="69" idx="4"/>
          </p:cNvCxnSpPr>
          <p:nvPr/>
        </p:nvCxnSpPr>
        <p:spPr>
          <a:xfrm flipV="1">
            <a:off x="2268128" y="4709524"/>
            <a:ext cx="169321" cy="56126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72" idx="0"/>
            <a:endCxn id="69" idx="4"/>
          </p:cNvCxnSpPr>
          <p:nvPr/>
        </p:nvCxnSpPr>
        <p:spPr>
          <a:xfrm flipH="1" flipV="1">
            <a:off x="2437449" y="4709524"/>
            <a:ext cx="272948" cy="96646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477654" y="483615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Echo_Proj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1754562" y="5270790"/>
            <a:ext cx="1027131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AM33_Proj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76" name="Straight Connector 75"/>
          <p:cNvCxnSpPr>
            <a:stCxn id="70" idx="2"/>
            <a:endCxn id="58" idx="3"/>
          </p:cNvCxnSpPr>
          <p:nvPr/>
        </p:nvCxnSpPr>
        <p:spPr>
          <a:xfrm flipH="1">
            <a:off x="1060011" y="5023728"/>
            <a:ext cx="417643" cy="10577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71" idx="2"/>
            <a:endCxn id="59" idx="3"/>
          </p:cNvCxnSpPr>
          <p:nvPr/>
        </p:nvCxnSpPr>
        <p:spPr>
          <a:xfrm flipH="1">
            <a:off x="1060012" y="5458359"/>
            <a:ext cx="694550" cy="3288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72" idx="2"/>
            <a:endCxn id="60" idx="3"/>
          </p:cNvCxnSpPr>
          <p:nvPr/>
        </p:nvCxnSpPr>
        <p:spPr>
          <a:xfrm flipH="1">
            <a:off x="1061609" y="5863559"/>
            <a:ext cx="1205385" cy="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Group 84"/>
          <p:cNvGrpSpPr/>
          <p:nvPr/>
        </p:nvGrpSpPr>
        <p:grpSpPr>
          <a:xfrm>
            <a:off x="3444790" y="3880134"/>
            <a:ext cx="1471877" cy="2543807"/>
            <a:chOff x="3467940" y="4181084"/>
            <a:chExt cx="1471877" cy="2543807"/>
          </a:xfrm>
        </p:grpSpPr>
        <p:grpSp>
          <p:nvGrpSpPr>
            <p:cNvPr id="61" name="Group 60"/>
            <p:cNvGrpSpPr/>
            <p:nvPr/>
          </p:nvGrpSpPr>
          <p:grpSpPr>
            <a:xfrm>
              <a:off x="3467940" y="4181084"/>
              <a:ext cx="1471877" cy="2543807"/>
              <a:chOff x="6748564" y="2050181"/>
              <a:chExt cx="2020298" cy="2357696"/>
            </a:xfrm>
          </p:grpSpPr>
          <p:sp>
            <p:nvSpPr>
              <p:cNvPr id="62" name="Can 61"/>
              <p:cNvSpPr/>
              <p:nvPr/>
            </p:nvSpPr>
            <p:spPr>
              <a:xfrm>
                <a:off x="6748564" y="2050181"/>
                <a:ext cx="2020298" cy="2357696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7262825" y="2080705"/>
                <a:ext cx="686458" cy="469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Services</a:t>
                </a:r>
                <a:endParaRPr lang="en-US" sz="1400" dirty="0"/>
              </a:p>
            </p:txBody>
          </p:sp>
        </p:grpSp>
        <p:sp>
          <p:nvSpPr>
            <p:cNvPr id="66" name="Rounded Rectangle 65"/>
            <p:cNvSpPr/>
            <p:nvPr/>
          </p:nvSpPr>
          <p:spPr>
            <a:xfrm>
              <a:off x="3566678" y="4559120"/>
              <a:ext cx="1274400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North/EchoStar</a:t>
              </a: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3721463" y="6127470"/>
              <a:ext cx="964831" cy="4591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South/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Luch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3725383" y="5089297"/>
              <a:ext cx="961125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North/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Luch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3697715" y="5608535"/>
              <a:ext cx="1012326" cy="4591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South/AM33</a:t>
              </a:r>
            </a:p>
          </p:txBody>
        </p:sp>
      </p:grpSp>
      <p:cxnSp>
        <p:nvCxnSpPr>
          <p:cNvPr id="87" name="Straight Connector 86"/>
          <p:cNvCxnSpPr>
            <a:stCxn id="57" idx="0"/>
            <a:endCxn id="11" idx="2"/>
          </p:cNvCxnSpPr>
          <p:nvPr/>
        </p:nvCxnSpPr>
        <p:spPr>
          <a:xfrm flipV="1">
            <a:off x="764044" y="3762099"/>
            <a:ext cx="1598390" cy="748528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69" idx="0"/>
            <a:endCxn id="11" idx="2"/>
          </p:cNvCxnSpPr>
          <p:nvPr/>
        </p:nvCxnSpPr>
        <p:spPr>
          <a:xfrm flipH="1" flipV="1">
            <a:off x="2362434" y="3762099"/>
            <a:ext cx="75015" cy="57228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endCxn id="11" idx="2"/>
          </p:cNvCxnSpPr>
          <p:nvPr/>
        </p:nvCxnSpPr>
        <p:spPr>
          <a:xfrm flipH="1" flipV="1">
            <a:off x="2362434" y="3762099"/>
            <a:ext cx="1223016" cy="51215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66" idx="1"/>
            <a:endCxn id="70" idx="6"/>
          </p:cNvCxnSpPr>
          <p:nvPr/>
        </p:nvCxnSpPr>
        <p:spPr>
          <a:xfrm flipH="1">
            <a:off x="2364460" y="4487720"/>
            <a:ext cx="1179068" cy="5360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83" idx="1"/>
          </p:cNvCxnSpPr>
          <p:nvPr/>
        </p:nvCxnSpPr>
        <p:spPr>
          <a:xfrm flipH="1">
            <a:off x="3101075" y="5017897"/>
            <a:ext cx="601158" cy="6703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84" idx="1"/>
            <a:endCxn id="71" idx="6"/>
          </p:cNvCxnSpPr>
          <p:nvPr/>
        </p:nvCxnSpPr>
        <p:spPr>
          <a:xfrm flipH="1" flipV="1">
            <a:off x="2781693" y="5458359"/>
            <a:ext cx="892872" cy="787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67" idx="1"/>
            <a:endCxn id="72" idx="6"/>
          </p:cNvCxnSpPr>
          <p:nvPr/>
        </p:nvCxnSpPr>
        <p:spPr>
          <a:xfrm flipH="1" flipV="1">
            <a:off x="3153800" y="5863559"/>
            <a:ext cx="544513" cy="1925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7183437" y="2280353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South</a:t>
            </a:r>
            <a:endParaRPr lang="en-US" dirty="0"/>
          </a:p>
        </p:txBody>
      </p:sp>
      <p:grpSp>
        <p:nvGrpSpPr>
          <p:cNvPr id="113" name="Group 112"/>
          <p:cNvGrpSpPr/>
          <p:nvPr/>
        </p:nvGrpSpPr>
        <p:grpSpPr>
          <a:xfrm>
            <a:off x="5866583" y="2608237"/>
            <a:ext cx="2326512" cy="1156375"/>
            <a:chOff x="1377387" y="2721472"/>
            <a:chExt cx="2326512" cy="1361991"/>
          </a:xfrm>
        </p:grpSpPr>
        <p:sp>
          <p:nvSpPr>
            <p:cNvPr id="114" name="Rounded Rectangle 113"/>
            <p:cNvSpPr/>
            <p:nvPr/>
          </p:nvSpPr>
          <p:spPr>
            <a:xfrm>
              <a:off x="1377387" y="2721472"/>
              <a:ext cx="2326512" cy="1361991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endParaRPr lang="en-US" dirty="0" smtClean="0">
                <a:solidFill>
                  <a:schemeClr val="tx1"/>
                </a:solidFill>
              </a:endParaRPr>
            </a:p>
            <a:p>
              <a:pPr algn="ctr">
                <a:spcBef>
                  <a:spcPts val="300"/>
                </a:spcBef>
              </a:pPr>
              <a:r>
                <a:rPr lang="en-US" sz="1600" dirty="0" smtClean="0">
                  <a:solidFill>
                    <a:schemeClr val="tx1"/>
                  </a:solidFill>
                </a:rPr>
                <a:t>VO Federation Agent</a:t>
              </a:r>
            </a:p>
          </p:txBody>
        </p:sp>
        <p:sp>
          <p:nvSpPr>
            <p:cNvPr id="115" name="Rounded Rectangle 114"/>
            <p:cNvSpPr/>
            <p:nvPr/>
          </p:nvSpPr>
          <p:spPr>
            <a:xfrm>
              <a:off x="1763076" y="3533843"/>
              <a:ext cx="1557418" cy="421953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VO Site Admin</a:t>
              </a:r>
            </a:p>
          </p:txBody>
        </p:sp>
        <p:sp>
          <p:nvSpPr>
            <p:cNvPr id="116" name="Rounded Rectangle 115"/>
            <p:cNvSpPr/>
            <p:nvPr/>
          </p:nvSpPr>
          <p:spPr>
            <a:xfrm>
              <a:off x="1774650" y="2733047"/>
              <a:ext cx="1534768" cy="362012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NDN Forwarder</a:t>
              </a:r>
            </a:p>
          </p:txBody>
        </p:sp>
      </p:grpSp>
      <p:sp>
        <p:nvSpPr>
          <p:cNvPr id="120" name="Oval 119"/>
          <p:cNvSpPr/>
          <p:nvPr/>
        </p:nvSpPr>
        <p:spPr>
          <a:xfrm>
            <a:off x="6346432" y="5708923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Luch_Proj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cxnSp>
        <p:nvCxnSpPr>
          <p:cNvPr id="121" name="Straight Connector 120"/>
          <p:cNvCxnSpPr>
            <a:stCxn id="124" idx="0"/>
            <a:endCxn id="119" idx="4"/>
          </p:cNvCxnSpPr>
          <p:nvPr/>
        </p:nvCxnSpPr>
        <p:spPr>
          <a:xfrm flipV="1">
            <a:off x="6000495" y="4742457"/>
            <a:ext cx="516392" cy="126635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125" idx="0"/>
            <a:endCxn id="119" idx="4"/>
          </p:cNvCxnSpPr>
          <p:nvPr/>
        </p:nvCxnSpPr>
        <p:spPr>
          <a:xfrm flipV="1">
            <a:off x="6347566" y="4742457"/>
            <a:ext cx="169321" cy="56126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120" idx="0"/>
            <a:endCxn id="119" idx="4"/>
          </p:cNvCxnSpPr>
          <p:nvPr/>
        </p:nvCxnSpPr>
        <p:spPr>
          <a:xfrm flipH="1" flipV="1">
            <a:off x="6516887" y="4742457"/>
            <a:ext cx="272948" cy="966466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Oval 123"/>
          <p:cNvSpPr/>
          <p:nvPr/>
        </p:nvSpPr>
        <p:spPr>
          <a:xfrm>
            <a:off x="5557092" y="4869092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Echo_Proj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sp>
        <p:nvSpPr>
          <p:cNvPr id="125" name="Oval 124"/>
          <p:cNvSpPr/>
          <p:nvPr/>
        </p:nvSpPr>
        <p:spPr>
          <a:xfrm>
            <a:off x="5834000" y="5303723"/>
            <a:ext cx="1027131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smtClean="0">
                <a:solidFill>
                  <a:schemeClr val="tx1"/>
                </a:solidFill>
              </a:rPr>
              <a:t>AM33_Proj</a:t>
            </a:r>
            <a:endParaRPr lang="en-US" sz="1050" dirty="0" smtClean="0">
              <a:solidFill>
                <a:schemeClr val="tx1"/>
              </a:solidFill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7524228" y="3913067"/>
            <a:ext cx="1471877" cy="2543807"/>
            <a:chOff x="3467940" y="4181084"/>
            <a:chExt cx="1471877" cy="2543807"/>
          </a:xfrm>
        </p:grpSpPr>
        <p:grpSp>
          <p:nvGrpSpPr>
            <p:cNvPr id="127" name="Group 126"/>
            <p:cNvGrpSpPr/>
            <p:nvPr/>
          </p:nvGrpSpPr>
          <p:grpSpPr>
            <a:xfrm>
              <a:off x="3467940" y="4181084"/>
              <a:ext cx="1471877" cy="2543807"/>
              <a:chOff x="6748564" y="2050181"/>
              <a:chExt cx="2020298" cy="2357696"/>
            </a:xfrm>
          </p:grpSpPr>
          <p:sp>
            <p:nvSpPr>
              <p:cNvPr id="132" name="Can 131"/>
              <p:cNvSpPr/>
              <p:nvPr/>
            </p:nvSpPr>
            <p:spPr>
              <a:xfrm>
                <a:off x="6748564" y="2050181"/>
                <a:ext cx="2020298" cy="2357696"/>
              </a:xfrm>
              <a:prstGeom prst="can">
                <a:avLst>
                  <a:gd name="adj" fmla="val 21854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  <a:scene3d>
                <a:camera prst="orthographicFront"/>
                <a:lightRig rig="threePt" dir="t"/>
              </a:scene3d>
              <a:sp3d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3" name="TextBox 132"/>
              <p:cNvSpPr txBox="1"/>
              <p:nvPr/>
            </p:nvSpPr>
            <p:spPr>
              <a:xfrm>
                <a:off x="7262825" y="2080705"/>
                <a:ext cx="686458" cy="469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Services</a:t>
                </a:r>
                <a:endParaRPr lang="en-US" sz="1400" dirty="0"/>
              </a:p>
            </p:txBody>
          </p:sp>
        </p:grpSp>
        <p:sp>
          <p:nvSpPr>
            <p:cNvPr id="128" name="Rounded Rectangle 127"/>
            <p:cNvSpPr/>
            <p:nvPr/>
          </p:nvSpPr>
          <p:spPr>
            <a:xfrm>
              <a:off x="3566678" y="4559120"/>
              <a:ext cx="1274400" cy="4591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North/EchoStar</a:t>
              </a:r>
            </a:p>
          </p:txBody>
        </p:sp>
        <p:sp>
          <p:nvSpPr>
            <p:cNvPr id="129" name="Rounded Rectangle 128"/>
            <p:cNvSpPr/>
            <p:nvPr/>
          </p:nvSpPr>
          <p:spPr>
            <a:xfrm>
              <a:off x="3721463" y="6127470"/>
              <a:ext cx="964831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South/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Luch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0" name="Rounded Rectangle 129"/>
            <p:cNvSpPr/>
            <p:nvPr/>
          </p:nvSpPr>
          <p:spPr>
            <a:xfrm>
              <a:off x="3690659" y="5089297"/>
              <a:ext cx="1026190" cy="459100"/>
            </a:xfrm>
            <a:prstGeom prst="round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North/</a:t>
              </a:r>
              <a:r>
                <a:rPr lang="en-US" sz="1100" dirty="0" err="1" smtClean="0">
                  <a:solidFill>
                    <a:schemeClr val="tx1"/>
                  </a:solidFill>
                </a:rPr>
                <a:t>Luch</a:t>
              </a:r>
              <a:endParaRPr lang="en-US" sz="11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31" name="Rounded Rectangle 130"/>
            <p:cNvSpPr/>
            <p:nvPr/>
          </p:nvSpPr>
          <p:spPr>
            <a:xfrm>
              <a:off x="3697715" y="5608535"/>
              <a:ext cx="1012326" cy="4591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South/AM33</a:t>
              </a:r>
            </a:p>
          </p:txBody>
        </p:sp>
      </p:grpSp>
      <p:cxnSp>
        <p:nvCxnSpPr>
          <p:cNvPr id="134" name="Straight Connector 133"/>
          <p:cNvCxnSpPr>
            <a:stCxn id="119" idx="0"/>
            <a:endCxn id="114" idx="2"/>
          </p:cNvCxnSpPr>
          <p:nvPr/>
        </p:nvCxnSpPr>
        <p:spPr>
          <a:xfrm flipV="1">
            <a:off x="6516887" y="3764612"/>
            <a:ext cx="512952" cy="602707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>
            <a:endCxn id="114" idx="2"/>
          </p:cNvCxnSpPr>
          <p:nvPr/>
        </p:nvCxnSpPr>
        <p:spPr>
          <a:xfrm flipH="1" flipV="1">
            <a:off x="7029839" y="3764612"/>
            <a:ext cx="519299" cy="542570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8" idx="1"/>
            <a:endCxn id="124" idx="6"/>
          </p:cNvCxnSpPr>
          <p:nvPr/>
        </p:nvCxnSpPr>
        <p:spPr>
          <a:xfrm flipH="1">
            <a:off x="6443898" y="4520653"/>
            <a:ext cx="1179068" cy="53600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/>
          <p:cNvCxnSpPr>
            <a:stCxn id="130" idx="1"/>
          </p:cNvCxnSpPr>
          <p:nvPr/>
        </p:nvCxnSpPr>
        <p:spPr>
          <a:xfrm flipH="1">
            <a:off x="7145789" y="5050830"/>
            <a:ext cx="601158" cy="67030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31" idx="1"/>
            <a:endCxn id="125" idx="6"/>
          </p:cNvCxnSpPr>
          <p:nvPr/>
        </p:nvCxnSpPr>
        <p:spPr>
          <a:xfrm flipH="1" flipV="1">
            <a:off x="6861131" y="5491292"/>
            <a:ext cx="892872" cy="787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29" idx="1"/>
            <a:endCxn id="120" idx="6"/>
          </p:cNvCxnSpPr>
          <p:nvPr/>
        </p:nvCxnSpPr>
        <p:spPr>
          <a:xfrm flipH="1" flipV="1">
            <a:off x="7233238" y="5896492"/>
            <a:ext cx="544513" cy="19251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/>
          <p:cNvCxnSpPr/>
          <p:nvPr/>
        </p:nvCxnSpPr>
        <p:spPr>
          <a:xfrm flipH="1" flipV="1">
            <a:off x="5799837" y="2252623"/>
            <a:ext cx="746092" cy="362929"/>
          </a:xfrm>
          <a:prstGeom prst="line">
            <a:avLst/>
          </a:prstGeom>
          <a:ln w="190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5557092" y="6285620"/>
            <a:ext cx="757519" cy="449484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050" dirty="0" smtClean="0">
                <a:solidFill>
                  <a:schemeClr val="tx1"/>
                </a:solidFill>
              </a:rPr>
              <a:t>“Local service”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24834" y="4026676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VO “Foo”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946213" y="4055464"/>
            <a:ext cx="1119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smtClean="0">
                <a:solidFill>
                  <a:srgbClr val="C00000"/>
                </a:solidFill>
              </a:rPr>
              <a:t>VO “Foo”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86175" y="823281"/>
            <a:ext cx="25585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C00000"/>
                </a:solidFill>
              </a:rPr>
              <a:t>VO Foo has attributes x, y, z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C00000"/>
                </a:solidFill>
              </a:rPr>
              <a:t>VO Foo has projects Echo, AM33, and </a:t>
            </a:r>
            <a:r>
              <a:rPr lang="en-US" sz="1200" dirty="0" err="1" smtClean="0">
                <a:solidFill>
                  <a:srgbClr val="C00000"/>
                </a:solidFill>
              </a:rPr>
              <a:t>Luch</a:t>
            </a:r>
          </a:p>
          <a:p>
            <a:pPr marL="171450" indent="-171450">
              <a:buFont typeface="Arial" charset="0"/>
              <a:buChar char="•"/>
            </a:pPr>
            <a:r>
              <a:rPr lang="en-US" sz="1200" dirty="0" smtClean="0">
                <a:solidFill>
                  <a:srgbClr val="C00000"/>
                </a:solidFill>
              </a:rPr>
              <a:t>North and South are member sites of VO Foo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12477" y="2674653"/>
            <a:ext cx="2207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These data sets are available to VO Foo site members and their users that they grant VO membership to.  Some data comes from the North and some from the South.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4834332" y="3762099"/>
            <a:ext cx="477985" cy="69030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5302257" y="3762099"/>
            <a:ext cx="2392426" cy="16962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0695" y="3230118"/>
            <a:ext cx="1309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VO Site Admin is authorized to </a:t>
            </a:r>
            <a:r>
              <a:rPr lang="en-US" sz="1200" smtClean="0">
                <a:solidFill>
                  <a:srgbClr val="C00000"/>
                </a:solidFill>
              </a:rPr>
              <a:t>grant VO </a:t>
            </a:r>
            <a:r>
              <a:rPr lang="en-US" sz="1200" dirty="0" smtClean="0">
                <a:solidFill>
                  <a:srgbClr val="C00000"/>
                </a:solidFill>
              </a:rPr>
              <a:t>project membership and VO </a:t>
            </a:r>
            <a:r>
              <a:rPr lang="en-US" sz="1200" dirty="0" err="1" smtClean="0">
                <a:solidFill>
                  <a:srgbClr val="C00000"/>
                </a:solidFill>
              </a:rPr>
              <a:t>attrs</a:t>
            </a:r>
            <a:r>
              <a:rPr lang="en-US" sz="1200" dirty="0" smtClean="0">
                <a:solidFill>
                  <a:srgbClr val="C00000"/>
                </a:solidFill>
              </a:rPr>
              <a:t> to their local users</a:t>
            </a:r>
            <a:endParaRPr lang="en-US" sz="1200" dirty="0">
              <a:solidFill>
                <a:srgbClr val="C00000"/>
              </a:solidFill>
            </a:endParaRPr>
          </a:p>
        </p:txBody>
      </p:sp>
      <p:cxnSp>
        <p:nvCxnSpPr>
          <p:cNvPr id="91" name="Straight Arrow Connector 90"/>
          <p:cNvCxnSpPr/>
          <p:nvPr/>
        </p:nvCxnSpPr>
        <p:spPr>
          <a:xfrm flipH="1">
            <a:off x="4726438" y="3793548"/>
            <a:ext cx="585879" cy="1224349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5326973" y="3759863"/>
            <a:ext cx="2465314" cy="219995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6073484" y="4367319"/>
            <a:ext cx="886806" cy="375138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050" dirty="0" err="1" smtClean="0">
                <a:solidFill>
                  <a:schemeClr val="tx1"/>
                </a:solidFill>
              </a:rPr>
              <a:t>Proj</a:t>
            </a:r>
            <a:r>
              <a:rPr lang="en-US" sz="1050" dirty="0" smtClean="0">
                <a:solidFill>
                  <a:schemeClr val="tx1"/>
                </a:solidFill>
              </a:rPr>
              <a:t> Root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75785" y="6214316"/>
            <a:ext cx="4387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C00000"/>
                </a:solidFill>
              </a:rPr>
              <a:t>Depending on their VO project membership and </a:t>
            </a:r>
            <a:r>
              <a:rPr lang="en-US" sz="1200" dirty="0" err="1" smtClean="0">
                <a:solidFill>
                  <a:srgbClr val="C00000"/>
                </a:solidFill>
              </a:rPr>
              <a:t>attrs</a:t>
            </a:r>
            <a:r>
              <a:rPr lang="en-US" sz="1200" dirty="0" smtClean="0">
                <a:solidFill>
                  <a:srgbClr val="C00000"/>
                </a:solidFill>
              </a:rPr>
              <a:t>, a user can list, read and write data sets regardless of which organization (North or South) “owns” the data</a:t>
            </a:r>
          </a:p>
        </p:txBody>
      </p:sp>
    </p:spTree>
    <p:extLst>
      <p:ext uri="{BB962C8B-B14F-4D97-AF65-F5344CB8AC3E}">
        <p14:creationId xmlns:p14="http://schemas.microsoft.com/office/powerpoint/2010/main" val="94363508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00625"/>
            <a:ext cx="8229600" cy="621286"/>
          </a:xfrm>
        </p:spPr>
        <p:txBody>
          <a:bodyPr/>
          <a:lstStyle/>
          <a:p>
            <a:r>
              <a:rPr lang="en-US" sz="2400" dirty="0" err="1" smtClean="0"/>
              <a:t>ExoAnalytics</a:t>
            </a:r>
            <a:r>
              <a:rPr lang="en-US" sz="2400" dirty="0" smtClean="0"/>
              <a:t> NDN-VO Demo Description</a:t>
            </a:r>
            <a:endParaRPr lang="en-US" sz="24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5"/>
          </p:nvPr>
        </p:nvSpPr>
        <p:spPr>
          <a:xfrm>
            <a:off x="228599" y="696851"/>
            <a:ext cx="8429263" cy="5657645"/>
          </a:xfrm>
          <a:solidFill>
            <a:schemeClr val="bg1"/>
          </a:solidFill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600" dirty="0"/>
              <a:t>Two organizations, named "North" and "South" communicate using </a:t>
            </a:r>
            <a:r>
              <a:rPr lang="en-US" sz="1600" dirty="0" smtClean="0"/>
              <a:t>a NDN</a:t>
            </a:r>
          </a:p>
          <a:p>
            <a:pPr>
              <a:spcBef>
                <a:spcPts val="200"/>
              </a:spcBef>
            </a:pPr>
            <a:r>
              <a:rPr lang="en-US" sz="1600" dirty="0" smtClean="0"/>
              <a:t>For </a:t>
            </a:r>
            <a:r>
              <a:rPr lang="en-US" sz="1600" dirty="0"/>
              <a:t>now, we will demonstrate just a very simple scenario where an established VO member invokes a VO service that uses one or both VO member </a:t>
            </a:r>
            <a:r>
              <a:rPr lang="en-US" sz="1600" dirty="0" smtClean="0"/>
              <a:t>sites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We </a:t>
            </a:r>
            <a:r>
              <a:rPr lang="en-US" sz="1400" dirty="0"/>
              <a:t>are assuming that both organizations have already been admitted to the </a:t>
            </a:r>
            <a:r>
              <a:rPr lang="en-US" sz="1400" dirty="0" smtClean="0"/>
              <a:t>VO and </a:t>
            </a:r>
            <a:r>
              <a:rPr lang="en-US" sz="1400" dirty="0"/>
              <a:t>that all VO management functions have been completed. Hence, for now, the VOMS can be </a:t>
            </a:r>
            <a:r>
              <a:rPr lang="en-US" sz="1400" dirty="0" smtClean="0"/>
              <a:t>ignored.</a:t>
            </a:r>
          </a:p>
          <a:p>
            <a:pPr>
              <a:spcBef>
                <a:spcPts val="200"/>
              </a:spcBef>
            </a:pPr>
            <a:r>
              <a:rPr lang="en-US" sz="1600" dirty="0" smtClean="0"/>
              <a:t>The </a:t>
            </a:r>
            <a:r>
              <a:rPr lang="en-US" sz="1600" dirty="0"/>
              <a:t>North Organization serves data from the northern </a:t>
            </a:r>
            <a:r>
              <a:rPr lang="en-US" sz="1600" dirty="0" smtClean="0"/>
              <a:t>hemisphere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EchoStar data files from </a:t>
            </a:r>
            <a:r>
              <a:rPr lang="en-US" sz="1400" dirty="0"/>
              <a:t>North American sites and </a:t>
            </a:r>
            <a:r>
              <a:rPr lang="en-US" sz="1400" dirty="0" err="1"/>
              <a:t>Luch</a:t>
            </a:r>
            <a:r>
              <a:rPr lang="en-US" sz="1400" dirty="0"/>
              <a:t> </a:t>
            </a:r>
            <a:r>
              <a:rPr lang="en-US" sz="1400" dirty="0" smtClean="0"/>
              <a:t>data files </a:t>
            </a:r>
            <a:r>
              <a:rPr lang="en-US" sz="1400" dirty="0"/>
              <a:t>from European </a:t>
            </a:r>
            <a:r>
              <a:rPr lang="en-US" sz="1400" dirty="0" smtClean="0"/>
              <a:t>sites</a:t>
            </a:r>
          </a:p>
          <a:p>
            <a:pPr>
              <a:spcBef>
                <a:spcPts val="200"/>
              </a:spcBef>
            </a:pPr>
            <a:r>
              <a:rPr lang="en-US" sz="1600" dirty="0" smtClean="0"/>
              <a:t>The </a:t>
            </a:r>
            <a:r>
              <a:rPr lang="en-US" sz="1600" dirty="0"/>
              <a:t>South Organization serves data from the southern </a:t>
            </a:r>
            <a:r>
              <a:rPr lang="en-US" sz="1600" dirty="0" smtClean="0"/>
              <a:t>hemisphere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AM33 data files from </a:t>
            </a:r>
            <a:r>
              <a:rPr lang="en-US" sz="1400" dirty="0"/>
              <a:t>Australian sites and </a:t>
            </a:r>
            <a:r>
              <a:rPr lang="en-US" sz="1400" dirty="0" err="1"/>
              <a:t>Luch</a:t>
            </a:r>
            <a:r>
              <a:rPr lang="en-US" sz="1400" dirty="0"/>
              <a:t> </a:t>
            </a:r>
            <a:r>
              <a:rPr lang="en-US" sz="1400" dirty="0" smtClean="0"/>
              <a:t>data files </a:t>
            </a:r>
            <a:r>
              <a:rPr lang="en-US" sz="1400" dirty="0"/>
              <a:t>from South African </a:t>
            </a:r>
            <a:r>
              <a:rPr lang="en-US" sz="1400" dirty="0" smtClean="0"/>
              <a:t>sites</a:t>
            </a:r>
          </a:p>
          <a:p>
            <a:pPr>
              <a:spcBef>
                <a:spcPts val="200"/>
              </a:spcBef>
            </a:pPr>
            <a:r>
              <a:rPr lang="en-US" sz="1600" dirty="0" smtClean="0"/>
              <a:t>We </a:t>
            </a:r>
            <a:r>
              <a:rPr lang="en-US" sz="1600" dirty="0"/>
              <a:t>assume that each site has already initialized its Project </a:t>
            </a:r>
            <a:r>
              <a:rPr lang="en-US" sz="1600" dirty="0" smtClean="0"/>
              <a:t>Tree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This </a:t>
            </a:r>
            <a:r>
              <a:rPr lang="en-US" sz="1400" dirty="0"/>
              <a:t>consists of a flat set of three projects</a:t>
            </a:r>
            <a:r>
              <a:rPr lang="en-US" sz="1400" dirty="0" smtClean="0"/>
              <a:t>:  Echo, AM33, and </a:t>
            </a:r>
            <a:r>
              <a:rPr lang="en-US" sz="1400" dirty="0" err="1" smtClean="0"/>
              <a:t>Luch</a:t>
            </a:r>
            <a:endParaRPr lang="en-US" sz="1400" dirty="0" smtClean="0"/>
          </a:p>
          <a:p>
            <a:pPr lvl="1">
              <a:spcBef>
                <a:spcPts val="200"/>
              </a:spcBef>
            </a:pPr>
            <a:r>
              <a:rPr lang="en-US" sz="1400" dirty="0" smtClean="0"/>
              <a:t>Note: for brevity, Echo = EchoStar = EchoStar17</a:t>
            </a:r>
          </a:p>
          <a:p>
            <a:pPr>
              <a:spcBef>
                <a:spcPts val="200"/>
              </a:spcBef>
            </a:pPr>
            <a:r>
              <a:rPr lang="en-US" sz="1600" dirty="0" smtClean="0"/>
              <a:t>There </a:t>
            </a:r>
            <a:r>
              <a:rPr lang="en-US" sz="1600" dirty="0"/>
              <a:t>are three VO members in the North organization</a:t>
            </a:r>
            <a:r>
              <a:rPr lang="en-US" sz="1600" dirty="0" smtClean="0"/>
              <a:t>: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Joe </a:t>
            </a:r>
            <a:r>
              <a:rPr lang="en-US" sz="1400" dirty="0"/>
              <a:t>is a member of Echo </a:t>
            </a:r>
            <a:r>
              <a:rPr lang="en-US" sz="1400" dirty="0" smtClean="0"/>
              <a:t>project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Fred </a:t>
            </a:r>
            <a:r>
              <a:rPr lang="en-US" sz="1400" dirty="0"/>
              <a:t>is a member of AM33 </a:t>
            </a:r>
            <a:r>
              <a:rPr lang="en-US" sz="1400" dirty="0" smtClean="0"/>
              <a:t>project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Sally </a:t>
            </a:r>
            <a:r>
              <a:rPr lang="en-US" sz="1400" dirty="0"/>
              <a:t>is a member of </a:t>
            </a:r>
            <a:r>
              <a:rPr lang="en-US" sz="1400" dirty="0" err="1"/>
              <a:t>Luch</a:t>
            </a:r>
            <a:r>
              <a:rPr lang="en-US" sz="1400" dirty="0"/>
              <a:t> </a:t>
            </a:r>
            <a:r>
              <a:rPr lang="en-US" sz="1400" dirty="0" smtClean="0"/>
              <a:t>project</a:t>
            </a:r>
          </a:p>
          <a:p>
            <a:pPr>
              <a:spcBef>
                <a:spcPts val="200"/>
              </a:spcBef>
            </a:pPr>
            <a:r>
              <a:rPr lang="en-US" sz="1600" dirty="0" smtClean="0"/>
              <a:t>For </a:t>
            </a:r>
            <a:r>
              <a:rPr lang="en-US" sz="1600" dirty="0"/>
              <a:t>now, we </a:t>
            </a:r>
            <a:r>
              <a:rPr lang="en-US" sz="1600" dirty="0" smtClean="0"/>
              <a:t>assume the </a:t>
            </a:r>
            <a:r>
              <a:rPr lang="en-US" sz="1600" dirty="0"/>
              <a:t>Southern Org contributes services to the VO, but </a:t>
            </a:r>
            <a:r>
              <a:rPr lang="en-US" sz="1600" dirty="0" smtClean="0"/>
              <a:t>no members</a:t>
            </a:r>
          </a:p>
          <a:p>
            <a:pPr>
              <a:spcBef>
                <a:spcPts val="200"/>
              </a:spcBef>
            </a:pPr>
            <a:r>
              <a:rPr lang="en-US" sz="1600" dirty="0" smtClean="0"/>
              <a:t>Initial </a:t>
            </a:r>
            <a:r>
              <a:rPr lang="en-US" sz="1600" dirty="0"/>
              <a:t>function to demonstrate:  User requests a listing/directory of all satellite data files that are available for their </a:t>
            </a:r>
            <a:r>
              <a:rPr lang="en-US" sz="1600" dirty="0" smtClean="0"/>
              <a:t>project: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/</a:t>
            </a:r>
            <a:r>
              <a:rPr lang="en-US" sz="1400" dirty="0" err="1" smtClean="0"/>
              <a:t>root_prefix</a:t>
            </a:r>
            <a:r>
              <a:rPr lang="en-US" sz="1400" dirty="0" smtClean="0"/>
              <a:t>/VO/</a:t>
            </a:r>
            <a:r>
              <a:rPr lang="en-US" sz="1400" dirty="0" err="1" smtClean="0"/>
              <a:t>ExoAnalytics</a:t>
            </a:r>
            <a:r>
              <a:rPr lang="en-US" sz="1400" dirty="0" smtClean="0"/>
              <a:t>/&lt;</a:t>
            </a:r>
            <a:r>
              <a:rPr lang="en-US" sz="1400" dirty="0" err="1" smtClean="0"/>
              <a:t>site_name</a:t>
            </a:r>
            <a:r>
              <a:rPr lang="en-US" sz="1400" dirty="0" smtClean="0"/>
              <a:t>&gt;/&lt;</a:t>
            </a:r>
            <a:r>
              <a:rPr lang="en-US" sz="1400" dirty="0" err="1" smtClean="0"/>
              <a:t>project_name</a:t>
            </a:r>
            <a:r>
              <a:rPr lang="en-US" sz="1400" dirty="0" smtClean="0"/>
              <a:t>&gt;/DIRECTORY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Joe</a:t>
            </a:r>
            <a:r>
              <a:rPr lang="en-US" sz="1400" dirty="0"/>
              <a:t>: gets a listing of local EchoStar </a:t>
            </a:r>
            <a:r>
              <a:rPr lang="en-US" sz="1400" dirty="0" smtClean="0"/>
              <a:t>files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Fred</a:t>
            </a:r>
            <a:r>
              <a:rPr lang="en-US" sz="1400" dirty="0"/>
              <a:t>: gets a listing of AM33 files from the Southern </a:t>
            </a:r>
            <a:r>
              <a:rPr lang="en-US" sz="1400" dirty="0" smtClean="0"/>
              <a:t>Org</a:t>
            </a:r>
          </a:p>
          <a:p>
            <a:pPr lvl="1">
              <a:spcBef>
                <a:spcPts val="200"/>
              </a:spcBef>
            </a:pPr>
            <a:r>
              <a:rPr lang="en-US" sz="1400" dirty="0" smtClean="0"/>
              <a:t>Sally</a:t>
            </a:r>
            <a:r>
              <a:rPr lang="en-US" sz="1400" dirty="0"/>
              <a:t>: gets a listing of </a:t>
            </a:r>
            <a:r>
              <a:rPr lang="en-US" sz="1400" dirty="0" err="1"/>
              <a:t>Luch</a:t>
            </a:r>
            <a:r>
              <a:rPr lang="en-US" sz="1400" dirty="0"/>
              <a:t> files from both the local Northern org and the Southern </a:t>
            </a:r>
            <a:r>
              <a:rPr lang="en-US" sz="1400" dirty="0" smtClean="0"/>
              <a:t>Org</a:t>
            </a:r>
          </a:p>
        </p:txBody>
      </p:sp>
    </p:spTree>
    <p:extLst>
      <p:ext uri="{BB962C8B-B14F-4D97-AF65-F5344CB8AC3E}">
        <p14:creationId xmlns:p14="http://schemas.microsoft.com/office/powerpoint/2010/main" val="209261937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rp Technical with Logo">
  <a:themeElements>
    <a:clrScheme name="Corp Color Palette – Accent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D6E9F"/>
      </a:accent1>
      <a:accent2>
        <a:srgbClr val="879862"/>
      </a:accent2>
      <a:accent3>
        <a:srgbClr val="2F8491"/>
      </a:accent3>
      <a:accent4>
        <a:srgbClr val="854D4E"/>
      </a:accent4>
      <a:accent5>
        <a:srgbClr val="8F6D50"/>
      </a:accent5>
      <a:accent6>
        <a:srgbClr val="7D797A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orp Technical with Logo (w/out Gradient line)">
  <a:themeElements>
    <a:clrScheme name="Corp Color Palette – Accent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D6E9F"/>
      </a:accent1>
      <a:accent2>
        <a:srgbClr val="879862"/>
      </a:accent2>
      <a:accent3>
        <a:srgbClr val="2F8491"/>
      </a:accent3>
      <a:accent4>
        <a:srgbClr val="854D4E"/>
      </a:accent4>
      <a:accent5>
        <a:srgbClr val="8F6D50"/>
      </a:accent5>
      <a:accent6>
        <a:srgbClr val="7D797A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  <a:effectLst/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lank slide">
  <a:themeElements>
    <a:clrScheme name="Extended Color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2BB673"/>
      </a:accent1>
      <a:accent2>
        <a:srgbClr val="13A89E"/>
      </a:accent2>
      <a:accent3>
        <a:srgbClr val="0F75BC"/>
      </a:accent3>
      <a:accent4>
        <a:srgbClr val="9C8679"/>
      </a:accent4>
      <a:accent5>
        <a:srgbClr val="F1592A"/>
      </a:accent5>
      <a:accent6>
        <a:srgbClr val="FCBA63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Corp Standard Title with Moon">
  <a:themeElements>
    <a:clrScheme name="Corp Color Palette – Accent Colors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4D6E9F"/>
      </a:accent1>
      <a:accent2>
        <a:srgbClr val="879862"/>
      </a:accent2>
      <a:accent3>
        <a:srgbClr val="2F8491"/>
      </a:accent3>
      <a:accent4>
        <a:srgbClr val="854D4E"/>
      </a:accent4>
      <a:accent5>
        <a:srgbClr val="8F6D50"/>
      </a:accent5>
      <a:accent6>
        <a:srgbClr val="7D797A"/>
      </a:accent6>
      <a:hlink>
        <a:srgbClr val="0F75BC"/>
      </a:hlink>
      <a:folHlink>
        <a:srgbClr val="13A89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>
          <a:solidFill>
            <a:schemeClr val="tx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287002</TotalTime>
  <Words>482</Words>
  <Application>Microsoft Macintosh PowerPoint</Application>
  <PresentationFormat>On-screen Show (4:3)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 Narrow</vt:lpstr>
      <vt:lpstr>Calibri</vt:lpstr>
      <vt:lpstr>ＭＳ Ｐゴシック</vt:lpstr>
      <vt:lpstr>Arial</vt:lpstr>
      <vt:lpstr>Corp Technical with Logo</vt:lpstr>
      <vt:lpstr>Corp Technical with Logo (w/out Gradient line)</vt:lpstr>
      <vt:lpstr>Blank slide</vt:lpstr>
      <vt:lpstr>Corp Standard Title with Moon</vt:lpstr>
      <vt:lpstr>A Two-Tier NDN-VO Model for the ExoAnalytics Demo</vt:lpstr>
      <vt:lpstr>ExoAnalytics NDN-VO Demo Description</vt:lpstr>
    </vt:vector>
  </TitlesOfParts>
  <Company>The Aerospace Corporation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Aerospace User</dc:creator>
  <cp:lastModifiedBy>Craig A Lee</cp:lastModifiedBy>
  <cp:revision>992</cp:revision>
  <cp:lastPrinted>2017-02-15T20:22:11Z</cp:lastPrinted>
  <dcterms:created xsi:type="dcterms:W3CDTF">2012-08-24T17:04:15Z</dcterms:created>
  <dcterms:modified xsi:type="dcterms:W3CDTF">2017-04-23T21:01:55Z</dcterms:modified>
</cp:coreProperties>
</file>