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9" r:id="rId3"/>
    <p:sldId id="257" r:id="rId4"/>
    <p:sldId id="262" r:id="rId5"/>
    <p:sldId id="263" r:id="rId6"/>
    <p:sldId id="264" r:id="rId7"/>
    <p:sldId id="265" r:id="rId8"/>
    <p:sldId id="261" r:id="rId9"/>
    <p:sldId id="267" r:id="rId10"/>
    <p:sldId id="279" r:id="rId11"/>
    <p:sldId id="268" r:id="rId12"/>
    <p:sldId id="270" r:id="rId13"/>
    <p:sldId id="278" r:id="rId14"/>
    <p:sldId id="272" r:id="rId15"/>
    <p:sldId id="269" r:id="rId16"/>
    <p:sldId id="271" r:id="rId17"/>
    <p:sldId id="273" r:id="rId18"/>
    <p:sldId id="274" r:id="rId19"/>
    <p:sldId id="258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60"/>
    <p:restoredTop sz="93681"/>
  </p:normalViewPr>
  <p:slideViewPr>
    <p:cSldViewPr snapToGrid="0" snapToObjects="1">
      <p:cViewPr varScale="1">
        <p:scale>
          <a:sx n="111" d="100"/>
          <a:sy n="111" d="100"/>
        </p:scale>
        <p:origin x="23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9A7BB-EC93-9840-9AD7-8CCBE56CB24B}" type="datetimeFigureOut">
              <a:rPr lang="en-US" smtClean="0"/>
              <a:t>6/7/17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A12D7-EE70-BD40-BC5D-AF2E60714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49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229A-AB57-114B-A097-F0FCCA840D98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9060-2B86-EB40-BC1A-82D5EDB6B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1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229A-AB57-114B-A097-F0FCCA840D98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9060-2B86-EB40-BC1A-82D5EDB6B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95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229A-AB57-114B-A097-F0FCCA840D98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9060-2B86-EB40-BC1A-82D5EDB6B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0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1"/>
            <a:ext cx="10972800" cy="58159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04800" y="685800"/>
            <a:ext cx="10972800" cy="609600"/>
          </a:xfrm>
          <a:prstGeom prst="rect">
            <a:avLst/>
          </a:prstGeom>
        </p:spPr>
        <p:txBody>
          <a:bodyPr vert="horz"/>
          <a:lstStyle>
            <a:lvl1pPr marL="3175" indent="-3175">
              <a:buNone/>
              <a:defRPr sz="2000" b="0" i="1">
                <a:solidFill>
                  <a:srgbClr val="8C8D8E"/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304800" y="1371600"/>
            <a:ext cx="10769600" cy="4114800"/>
          </a:xfrm>
          <a:prstGeom prst="rect">
            <a:avLst/>
          </a:prstGeom>
        </p:spPr>
        <p:txBody>
          <a:bodyPr vert="horz"/>
          <a:lstStyle>
            <a:lvl1pPr marL="282575" indent="-282575">
              <a:buSzPct val="130000"/>
              <a:defRPr/>
            </a:lvl1pPr>
            <a:lvl2pPr marL="517525" indent="-227013">
              <a:defRPr sz="1800"/>
            </a:lvl2pPr>
            <a:lvl3pPr marL="800100" indent="-176213">
              <a:buSzPct val="125000"/>
              <a:defRPr sz="1800"/>
            </a:lvl3pPr>
            <a:lvl4pPr marL="1201738" indent="-228600">
              <a:defRPr sz="1800"/>
            </a:lvl4pPr>
            <a:lvl5pPr marL="1430338" indent="-176213">
              <a:buFont typeface="Arial"/>
              <a:buChar char="•"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93337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229A-AB57-114B-A097-F0FCCA840D98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9060-2B86-EB40-BC1A-82D5EDB6B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57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229A-AB57-114B-A097-F0FCCA840D98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9060-2B86-EB40-BC1A-82D5EDB6B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83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229A-AB57-114B-A097-F0FCCA840D98}" type="datetimeFigureOut">
              <a:rPr lang="en-US" smtClean="0"/>
              <a:t>6/7/17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9060-2B86-EB40-BC1A-82D5EDB6B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10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229A-AB57-114B-A097-F0FCCA840D98}" type="datetimeFigureOut">
              <a:rPr lang="en-US" smtClean="0"/>
              <a:t>6/7/17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9060-2B86-EB40-BC1A-82D5EDB6B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229A-AB57-114B-A097-F0FCCA840D98}" type="datetimeFigureOut">
              <a:rPr lang="en-US" smtClean="0"/>
              <a:t>6/7/17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9060-2B86-EB40-BC1A-82D5EDB6B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50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229A-AB57-114B-A097-F0FCCA840D98}" type="datetimeFigureOut">
              <a:rPr lang="en-US" smtClean="0"/>
              <a:t>6/7/17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9060-2B86-EB40-BC1A-82D5EDB6B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13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229A-AB57-114B-A097-F0FCCA840D98}" type="datetimeFigureOut">
              <a:rPr lang="en-US" smtClean="0"/>
              <a:t>6/7/17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9060-2B86-EB40-BC1A-82D5EDB6B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68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229A-AB57-114B-A097-F0FCCA840D98}" type="datetimeFigureOut">
              <a:rPr lang="en-US" smtClean="0"/>
              <a:t>6/7/17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9060-2B86-EB40-BC1A-82D5EDB6B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04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0229A-AB57-114B-A097-F0FCCA840D98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29060-2B86-EB40-BC1A-82D5EDB6B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59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2.wdp"/><Relationship Id="rId5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2.wdp"/><Relationship Id="rId5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4.png"/><Relationship Id="rId5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6" Type="http://schemas.microsoft.com/office/2007/relationships/hdphoto" Target="../media/hdphoto3.wdp"/><Relationship Id="rId7" Type="http://schemas.openxmlformats.org/officeDocument/2006/relationships/image" Target="../media/image3.png"/><Relationship Id="rId8" Type="http://schemas.microsoft.com/office/2007/relationships/hdphoto" Target="../media/hdphoto4.wdp"/><Relationship Id="rId9" Type="http://schemas.openxmlformats.org/officeDocument/2006/relationships/image" Target="../media/image4.png"/><Relationship Id="rId10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5" Type="http://schemas.openxmlformats.org/officeDocument/2006/relationships/image" Target="../media/image2.png"/><Relationship Id="rId6" Type="http://schemas.microsoft.com/office/2007/relationships/hdphoto" Target="../media/hdphoto2.wdp"/><Relationship Id="rId7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5" Type="http://schemas.microsoft.com/office/2007/relationships/hdphoto" Target="../media/hdphoto4.wdp"/><Relationship Id="rId6" Type="http://schemas.openxmlformats.org/officeDocument/2006/relationships/image" Target="../media/image4.png"/><Relationship Id="rId7" Type="http://schemas.openxmlformats.org/officeDocument/2006/relationships/image" Target="../media/image5.gif"/><Relationship Id="rId8" Type="http://schemas.openxmlformats.org/officeDocument/2006/relationships/image" Target="../media/image2.png"/><Relationship Id="rId9" Type="http://schemas.microsoft.com/office/2007/relationships/hdphoto" Target="../media/hdphoto3.wdp"/><Relationship Id="rId10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NDN Attribute-based Encryption </a:t>
            </a:r>
            <a:r>
              <a:rPr lang="en-US" altLang="zh-CN" sz="4900" dirty="0" smtClean="0"/>
              <a:t>and </a:t>
            </a:r>
            <a:br>
              <a:rPr lang="en-US" altLang="zh-CN" sz="4900" dirty="0" smtClean="0"/>
            </a:br>
            <a:r>
              <a:rPr lang="en-US" altLang="zh-CN" dirty="0" smtClean="0"/>
              <a:t>Virtual Organization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91728"/>
            <a:ext cx="9144000" cy="1655762"/>
          </a:xfrm>
        </p:spPr>
        <p:txBody>
          <a:bodyPr/>
          <a:lstStyle/>
          <a:p>
            <a:r>
              <a:rPr lang="en-US" altLang="zh-CN" dirty="0" smtClean="0"/>
              <a:t>Zhiyi Zhang, </a:t>
            </a:r>
            <a:r>
              <a:rPr lang="en-US" altLang="zh-CN" dirty="0" err="1" smtClean="0"/>
              <a:t>Yukai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Tu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9322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ensure the security: inside </a:t>
            </a:r>
            <a:r>
              <a:rPr lang="en-US" dirty="0" err="1" smtClean="0"/>
              <a:t>Ciphertext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32938" cy="4351338"/>
          </a:xfrm>
        </p:spPr>
        <p:txBody>
          <a:bodyPr/>
          <a:lstStyle/>
          <a:p>
            <a:r>
              <a:rPr lang="en-US" dirty="0" err="1" smtClean="0"/>
              <a:t>CipherText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Encrypted AES Key (Symmetric Key)</a:t>
            </a:r>
          </a:p>
          <a:p>
            <a:pPr lvl="1"/>
            <a:r>
              <a:rPr lang="en-US" dirty="0" smtClean="0"/>
              <a:t>Encrypted Content (Using AES Key)</a:t>
            </a:r>
          </a:p>
          <a:p>
            <a:r>
              <a:rPr lang="en-US" dirty="0" smtClean="0"/>
              <a:t>When Consumer receives the packet:</a:t>
            </a:r>
          </a:p>
          <a:p>
            <a:pPr lvl="1"/>
            <a:r>
              <a:rPr lang="en-US" dirty="0" smtClean="0"/>
              <a:t>Verify Signature (optional)</a:t>
            </a:r>
          </a:p>
          <a:p>
            <a:pPr lvl="1"/>
            <a:r>
              <a:rPr lang="en-US" dirty="0" smtClean="0"/>
              <a:t>Decrypt AES key 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ecrypt Content</a:t>
            </a:r>
          </a:p>
          <a:p>
            <a:r>
              <a:rPr lang="en-US" dirty="0" smtClean="0"/>
              <a:t>Only the consumer with sufficient </a:t>
            </a:r>
            <a:r>
              <a:rPr lang="en-US" dirty="0" err="1" smtClean="0"/>
              <a:t>attrs</a:t>
            </a:r>
            <a:r>
              <a:rPr lang="en-US" dirty="0" smtClean="0"/>
              <a:t> could consume.</a:t>
            </a:r>
          </a:p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7408323" y="2157047"/>
            <a:ext cx="3236231" cy="2309446"/>
            <a:chOff x="7408323" y="2157047"/>
            <a:chExt cx="3236231" cy="2309446"/>
          </a:xfrm>
        </p:grpSpPr>
        <p:sp>
          <p:nvSpPr>
            <p:cNvPr id="4" name="Rectangle 3"/>
            <p:cNvSpPr/>
            <p:nvPr/>
          </p:nvSpPr>
          <p:spPr>
            <a:xfrm>
              <a:off x="7408323" y="2157047"/>
              <a:ext cx="3236231" cy="23094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D</a:t>
              </a:r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473130" y="2751486"/>
              <a:ext cx="3106614" cy="11086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473130" y="3954961"/>
              <a:ext cx="3106614" cy="39925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Signature</a:t>
              </a:r>
              <a:endParaRPr lang="en-US" dirty="0" smtClean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473130" y="2250403"/>
              <a:ext cx="3106614" cy="39925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Name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575569" y="2922221"/>
              <a:ext cx="2901737" cy="351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Encrypted AES Key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578362" y="3386565"/>
              <a:ext cx="2901737" cy="351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Encrypted Content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3754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ensure the security: inside </a:t>
            </a:r>
            <a:r>
              <a:rPr lang="en-US" dirty="0" err="1" smtClean="0"/>
              <a:t>Ciphertext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32938" cy="4351338"/>
          </a:xfrm>
        </p:spPr>
        <p:txBody>
          <a:bodyPr/>
          <a:lstStyle/>
          <a:p>
            <a:r>
              <a:rPr lang="en-US" dirty="0" err="1" smtClean="0"/>
              <a:t>CipherText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Encrypted AES Key (Symmetric Key)</a:t>
            </a:r>
          </a:p>
          <a:p>
            <a:pPr lvl="1"/>
            <a:r>
              <a:rPr lang="en-US" dirty="0" smtClean="0"/>
              <a:t>Encrypted Content (Using AES Key)</a:t>
            </a:r>
          </a:p>
          <a:p>
            <a:r>
              <a:rPr lang="en-US" dirty="0" smtClean="0"/>
              <a:t>When Consumer receives the packet:</a:t>
            </a:r>
          </a:p>
          <a:p>
            <a:pPr lvl="1"/>
            <a:r>
              <a:rPr lang="en-US" dirty="0" smtClean="0"/>
              <a:t>Verify Signature (optional)</a:t>
            </a:r>
          </a:p>
          <a:p>
            <a:pPr lvl="1"/>
            <a:r>
              <a:rPr lang="en-US" dirty="0" smtClean="0"/>
              <a:t>Decrypt AES key 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ecrypt Content</a:t>
            </a:r>
          </a:p>
          <a:p>
            <a:r>
              <a:rPr lang="en-US" dirty="0" smtClean="0"/>
              <a:t>Only the consumer with sufficient </a:t>
            </a:r>
            <a:r>
              <a:rPr lang="en-US" dirty="0" err="1" smtClean="0"/>
              <a:t>attrs</a:t>
            </a:r>
            <a:r>
              <a:rPr lang="en-US" dirty="0" smtClean="0"/>
              <a:t> could consume.</a:t>
            </a:r>
          </a:p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7408323" y="2157047"/>
            <a:ext cx="3236231" cy="2309446"/>
            <a:chOff x="7408323" y="2157047"/>
            <a:chExt cx="3236231" cy="2309446"/>
          </a:xfrm>
        </p:grpSpPr>
        <p:sp>
          <p:nvSpPr>
            <p:cNvPr id="4" name="Rectangle 3"/>
            <p:cNvSpPr/>
            <p:nvPr/>
          </p:nvSpPr>
          <p:spPr>
            <a:xfrm>
              <a:off x="7408323" y="2157047"/>
              <a:ext cx="3236231" cy="23094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D</a:t>
              </a:r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473130" y="2751486"/>
              <a:ext cx="3106614" cy="11086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473130" y="3954961"/>
              <a:ext cx="3106614" cy="39925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Signature</a:t>
              </a:r>
              <a:endParaRPr lang="en-US" dirty="0" smtClean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473130" y="2250403"/>
              <a:ext cx="3106614" cy="39925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Name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575569" y="2922221"/>
              <a:ext cx="2901737" cy="351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Encrypted AES Key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578362" y="3386565"/>
              <a:ext cx="2901737" cy="351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Encrypted Content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98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ensure the security: inside token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55677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All in plaintext: (JSON format)</a:t>
            </a:r>
          </a:p>
          <a:p>
            <a:pPr lvl="1"/>
            <a:r>
              <a:rPr lang="en-US" dirty="0" smtClean="0"/>
              <a:t>User’s public key bits</a:t>
            </a:r>
          </a:p>
          <a:p>
            <a:pPr lvl="1"/>
            <a:r>
              <a:rPr lang="en-US" dirty="0" smtClean="0"/>
              <a:t>Authorized attribute list (optional encryption if want privacy)</a:t>
            </a:r>
          </a:p>
          <a:p>
            <a:r>
              <a:rPr lang="en-US" dirty="0" smtClean="0"/>
              <a:t>When AA receive the token:</a:t>
            </a:r>
          </a:p>
          <a:p>
            <a:pPr lvl="1"/>
            <a:r>
              <a:rPr lang="en-US" dirty="0" smtClean="0"/>
              <a:t>Verify signature</a:t>
            </a:r>
          </a:p>
          <a:p>
            <a:pPr lvl="1"/>
            <a:r>
              <a:rPr lang="en-US" dirty="0" smtClean="0"/>
              <a:t>Gen decryption key</a:t>
            </a:r>
          </a:p>
          <a:p>
            <a:pPr lvl="1"/>
            <a:r>
              <a:rPr lang="en-US" dirty="0" smtClean="0"/>
              <a:t>Use the pub key to decrypt the decryption key</a:t>
            </a:r>
            <a:endParaRPr lang="en-US" dirty="0"/>
          </a:p>
          <a:p>
            <a:r>
              <a:rPr lang="en-US" dirty="0" smtClean="0"/>
              <a:t>Only the right consumer could decrypt the key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045571" y="2030657"/>
            <a:ext cx="3376246" cy="2342050"/>
            <a:chOff x="7315201" y="2616811"/>
            <a:chExt cx="3376246" cy="2342050"/>
          </a:xfrm>
        </p:grpSpPr>
        <p:sp>
          <p:nvSpPr>
            <p:cNvPr id="4" name="Rectangle 3"/>
            <p:cNvSpPr/>
            <p:nvPr/>
          </p:nvSpPr>
          <p:spPr>
            <a:xfrm>
              <a:off x="7315201" y="2616811"/>
              <a:ext cx="3376246" cy="234205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D</a:t>
              </a:r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450015" y="3259015"/>
              <a:ext cx="3137220" cy="109092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Token</a:t>
              </a:r>
              <a:endParaRPr lang="en-US" b="1" dirty="0"/>
            </a:p>
            <a:p>
              <a:pPr algn="ctr"/>
              <a:r>
                <a:rPr lang="en-US" dirty="0" err="1" smtClean="0"/>
                <a:t>PubKey</a:t>
              </a:r>
              <a:r>
                <a:rPr lang="en-US" dirty="0" smtClean="0"/>
                <a:t>: </a:t>
              </a:r>
              <a:r>
                <a:rPr lang="mr-IN" dirty="0"/>
                <a:t>%</a:t>
              </a:r>
              <a:r>
                <a:rPr lang="mr-IN" dirty="0" smtClean="0"/>
                <a:t>FD%0001%</a:t>
              </a:r>
              <a:r>
                <a:rPr lang="en-US" sz="1100" dirty="0" smtClean="0"/>
                <a:t>..</a:t>
              </a:r>
            </a:p>
            <a:p>
              <a:pPr algn="ctr"/>
              <a:r>
                <a:rPr lang="en-US" dirty="0" err="1" smtClean="0"/>
                <a:t>AttrList</a:t>
              </a:r>
              <a:r>
                <a:rPr lang="en-US" dirty="0" smtClean="0"/>
                <a:t>: Student, CS,</a:t>
              </a:r>
              <a:r>
                <a:rPr lang="mr-IN" dirty="0" smtClean="0"/>
                <a:t>…</a:t>
              </a:r>
              <a:endParaRPr lang="en-US" dirty="0" smtClean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450015" y="4454769"/>
              <a:ext cx="3137220" cy="39925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Signature</a:t>
              </a:r>
              <a:endParaRPr lang="en-US" dirty="0" smtClean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450015" y="2724820"/>
              <a:ext cx="3137220" cy="39925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Name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121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ensure the security: inside </a:t>
            </a:r>
            <a:r>
              <a:rPr lang="en-US" dirty="0" smtClean="0"/>
              <a:t>token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9195510" y="1782190"/>
            <a:ext cx="2013857" cy="1346936"/>
            <a:chOff x="9195510" y="2930522"/>
            <a:chExt cx="2013857" cy="1346936"/>
          </a:xfrm>
        </p:grpSpPr>
        <p:sp>
          <p:nvSpPr>
            <p:cNvPr id="12" name="TextBox 11"/>
            <p:cNvSpPr txBox="1"/>
            <p:nvPr/>
          </p:nvSpPr>
          <p:spPr>
            <a:xfrm>
              <a:off x="9195510" y="3908126"/>
              <a:ext cx="2013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Attribute Authority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8182" y="2930522"/>
              <a:ext cx="788511" cy="1103916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5910462" y="4346316"/>
            <a:ext cx="922454" cy="1176614"/>
            <a:chOff x="6748706" y="3277503"/>
            <a:chExt cx="922454" cy="1176614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76" b="98883" l="7398" r="9285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706" y="3277503"/>
              <a:ext cx="922454" cy="84244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6837726" y="4084785"/>
              <a:ext cx="801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Alice</a:t>
              </a:r>
              <a:endParaRPr lang="en-US" dirty="0" smtClean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69540" y="2193519"/>
            <a:ext cx="1490134" cy="1211776"/>
            <a:chOff x="6063730" y="4638204"/>
            <a:chExt cx="1490134" cy="1211776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76" b="98883" l="7398" r="9285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0009" y="4638204"/>
              <a:ext cx="922454" cy="842445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6063730" y="5480648"/>
              <a:ext cx="1490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UCLA Officer</a:t>
              </a:r>
            </a:p>
          </p:txBody>
        </p:sp>
      </p:grpSp>
      <p:cxnSp>
        <p:nvCxnSpPr>
          <p:cNvPr id="23" name="Straight Arrow Connector 22"/>
          <p:cNvCxnSpPr>
            <a:stCxn id="19" idx="3"/>
            <a:endCxn id="15" idx="1"/>
          </p:cNvCxnSpPr>
          <p:nvPr/>
        </p:nvCxnSpPr>
        <p:spPr>
          <a:xfrm>
            <a:off x="2159674" y="3220629"/>
            <a:ext cx="3750788" cy="1546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832916" y="2614741"/>
            <a:ext cx="2362594" cy="2152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493646" y="3482480"/>
            <a:ext cx="770791" cy="3945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Token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7144317" y="3129126"/>
            <a:ext cx="2231177" cy="2059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2222570" y="3518879"/>
            <a:ext cx="3073943" cy="1922897"/>
            <a:chOff x="7327197" y="2551892"/>
            <a:chExt cx="3376246" cy="2611686"/>
          </a:xfrm>
        </p:grpSpPr>
        <p:sp>
          <p:nvSpPr>
            <p:cNvPr id="43" name="Rectangle 42"/>
            <p:cNvSpPr/>
            <p:nvPr/>
          </p:nvSpPr>
          <p:spPr>
            <a:xfrm>
              <a:off x="7327197" y="2551892"/>
              <a:ext cx="3376246" cy="261168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D</a:t>
              </a:r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450015" y="3259013"/>
              <a:ext cx="3137220" cy="12890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Token</a:t>
              </a:r>
              <a:endParaRPr lang="en-US" sz="1600" b="1" dirty="0"/>
            </a:p>
            <a:p>
              <a:pPr algn="ctr"/>
              <a:r>
                <a:rPr lang="en-US" dirty="0" err="1" smtClean="0"/>
                <a:t>PubKey</a:t>
              </a:r>
              <a:r>
                <a:rPr lang="en-US" dirty="0" smtClean="0"/>
                <a:t>: </a:t>
              </a:r>
              <a:r>
                <a:rPr lang="en-US" sz="1600" dirty="0" smtClean="0"/>
                <a:t>Alice’s Pub Key</a:t>
              </a:r>
              <a:endParaRPr lang="en-US" sz="1600" dirty="0" smtClean="0"/>
            </a:p>
            <a:p>
              <a:pPr algn="ctr"/>
              <a:r>
                <a:rPr lang="en-US" dirty="0" err="1" smtClean="0"/>
                <a:t>AttrList</a:t>
              </a:r>
              <a:r>
                <a:rPr lang="en-US" dirty="0" smtClean="0"/>
                <a:t>: </a:t>
              </a:r>
              <a:r>
                <a:rPr lang="en-US" sz="1600" dirty="0" smtClean="0"/>
                <a:t>Student, </a:t>
              </a:r>
              <a:r>
                <a:rPr lang="en-US" sz="1600" dirty="0" smtClean="0"/>
                <a:t>CD</a:t>
              </a:r>
              <a:endParaRPr lang="en-US" sz="1600" dirty="0" smtClean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446709" y="4643353"/>
              <a:ext cx="3137220" cy="39925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Officer’s Signature</a:t>
              </a:r>
              <a:endParaRPr lang="en-US" dirty="0" smtClean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446709" y="2686908"/>
              <a:ext cx="3137220" cy="4805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/</a:t>
              </a:r>
              <a:r>
                <a:rPr lang="en-US" dirty="0" err="1" smtClean="0"/>
                <a:t>ucla</a:t>
              </a:r>
              <a:r>
                <a:rPr lang="en-US" dirty="0" smtClean="0"/>
                <a:t>/TOKEN/Alice/&lt;token&gt;</a:t>
              </a:r>
              <a:endParaRPr lang="en-US" dirty="0" smtClean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135424" y="3972051"/>
            <a:ext cx="3073943" cy="1922897"/>
            <a:chOff x="7327197" y="2551892"/>
            <a:chExt cx="3376246" cy="2611686"/>
          </a:xfrm>
        </p:grpSpPr>
        <p:sp>
          <p:nvSpPr>
            <p:cNvPr id="31" name="Rectangle 30"/>
            <p:cNvSpPr/>
            <p:nvPr/>
          </p:nvSpPr>
          <p:spPr>
            <a:xfrm>
              <a:off x="7327197" y="2551892"/>
              <a:ext cx="3376246" cy="261168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D</a:t>
              </a:r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450015" y="3259013"/>
              <a:ext cx="3137220" cy="12890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Key Encrypted by Pub key inside token</a:t>
              </a:r>
              <a:endParaRPr lang="en-US" sz="1600" dirty="0" smtClean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446709" y="4643353"/>
              <a:ext cx="3137220" cy="39925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AA’s Signature</a:t>
              </a:r>
              <a:endParaRPr lang="en-US" dirty="0" smtClean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446709" y="2686908"/>
              <a:ext cx="3137220" cy="4805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/aa/DKEY/&lt;token&gt;</a:t>
              </a:r>
              <a:endParaRPr 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891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NDN ABAC overview: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Preliminary Phase 1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942460" y="3016251"/>
            <a:ext cx="2013857" cy="1364529"/>
            <a:chOff x="9195510" y="2912929"/>
            <a:chExt cx="2013857" cy="1364529"/>
          </a:xfrm>
        </p:grpSpPr>
        <p:sp>
          <p:nvSpPr>
            <p:cNvPr id="5" name="TextBox 4"/>
            <p:cNvSpPr txBox="1"/>
            <p:nvPr/>
          </p:nvSpPr>
          <p:spPr>
            <a:xfrm>
              <a:off x="9195510" y="3908126"/>
              <a:ext cx="2013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Attribute Authority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9928" y="2912929"/>
              <a:ext cx="788511" cy="1103916"/>
            </a:xfrm>
            <a:prstGeom prst="rect">
              <a:avLst/>
            </a:prstGeom>
          </p:spPr>
        </p:pic>
      </p:grpSp>
      <p:cxnSp>
        <p:nvCxnSpPr>
          <p:cNvPr id="41" name="Straight Arrow Connector 40"/>
          <p:cNvCxnSpPr/>
          <p:nvPr/>
        </p:nvCxnSpPr>
        <p:spPr>
          <a:xfrm flipV="1">
            <a:off x="2393218" y="3568209"/>
            <a:ext cx="2001259" cy="27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394477" y="3272607"/>
            <a:ext cx="163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Public Parameters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821868" y="3210706"/>
            <a:ext cx="98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Publish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629356" y="1764156"/>
            <a:ext cx="49764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All parities need to trust Attribute Authority </a:t>
            </a:r>
          </a:p>
          <a:p>
            <a:pPr algn="ctr"/>
            <a:r>
              <a:rPr lang="en-US" sz="2000" b="1" dirty="0" smtClean="0"/>
              <a:t>(Just like a CA)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000" dirty="0" smtClean="0"/>
              <a:t>Notice: Attribute Authority </a:t>
            </a:r>
            <a:r>
              <a:rPr lang="en-US" sz="2000" b="1" dirty="0" smtClean="0"/>
              <a:t>only</a:t>
            </a:r>
            <a:r>
              <a:rPr lang="en-US" sz="2000" dirty="0" smtClean="0"/>
              <a:t> needs to trust token issuer</a:t>
            </a:r>
          </a:p>
        </p:txBody>
      </p:sp>
    </p:spTree>
    <p:extLst>
      <p:ext uri="{BB962C8B-B14F-4D97-AF65-F5344CB8AC3E}">
        <p14:creationId xmlns:p14="http://schemas.microsoft.com/office/powerpoint/2010/main" val="78344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NDN ABAC </a:t>
            </a:r>
            <a:r>
              <a:rPr lang="en-US" dirty="0" smtClean="0"/>
              <a:t>overview:</a:t>
            </a:r>
            <a:br>
              <a:rPr lang="en-US" dirty="0" smtClean="0"/>
            </a:br>
            <a:r>
              <a:rPr lang="en-US" dirty="0" smtClean="0"/>
              <a:t>	Preliminary Phase 2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5026988" y="3093007"/>
            <a:ext cx="2013857" cy="1364529"/>
            <a:chOff x="9195510" y="2912929"/>
            <a:chExt cx="2013857" cy="1364529"/>
          </a:xfrm>
        </p:grpSpPr>
        <p:sp>
          <p:nvSpPr>
            <p:cNvPr id="5" name="TextBox 4"/>
            <p:cNvSpPr txBox="1"/>
            <p:nvPr/>
          </p:nvSpPr>
          <p:spPr>
            <a:xfrm>
              <a:off x="9195510" y="3908126"/>
              <a:ext cx="2013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Attribute Authority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9928" y="2912929"/>
              <a:ext cx="788511" cy="1103916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1236274" y="4451989"/>
            <a:ext cx="922454" cy="1188546"/>
            <a:chOff x="6748706" y="3277503"/>
            <a:chExt cx="922454" cy="118854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76" b="98883" l="7398" r="9285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706" y="3277503"/>
              <a:ext cx="922454" cy="84244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787858" y="4096717"/>
              <a:ext cx="801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Alice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762213" y="2242509"/>
            <a:ext cx="1490134" cy="1211776"/>
            <a:chOff x="6063730" y="4638204"/>
            <a:chExt cx="1490134" cy="121177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76" b="98883" l="7398" r="9285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0009" y="4638204"/>
              <a:ext cx="922454" cy="84244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063730" y="5480648"/>
              <a:ext cx="1490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UCLA Officer</a:t>
              </a:r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 flipH="1">
            <a:off x="2100113" y="3485063"/>
            <a:ext cx="589201" cy="966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32439" y="3775272"/>
            <a:ext cx="768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Token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541739" y="3459895"/>
            <a:ext cx="616989" cy="952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147893" y="3645361"/>
            <a:ext cx="1140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Signed Interest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8" idx="3"/>
            <a:endCxn id="6" idx="1"/>
          </p:cNvCxnSpPr>
          <p:nvPr/>
        </p:nvCxnSpPr>
        <p:spPr>
          <a:xfrm flipV="1">
            <a:off x="2158728" y="3644965"/>
            <a:ext cx="3372678" cy="1228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341472" y="3989796"/>
            <a:ext cx="768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Token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2158729" y="3936309"/>
            <a:ext cx="3372677" cy="123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37836" y="4515993"/>
            <a:ext cx="1422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Decryption </a:t>
            </a:r>
            <a:r>
              <a:rPr lang="en-US" dirty="0" smtClean="0"/>
              <a:t>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59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NDN ABAC </a:t>
            </a:r>
            <a:r>
              <a:rPr lang="en-US" dirty="0" smtClean="0"/>
              <a:t>overview: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Consumption Phase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4784" y="1690688"/>
            <a:ext cx="2370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Consumption Phase:</a:t>
            </a:r>
            <a:endParaRPr lang="en-US" sz="2000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838200" y="3797208"/>
            <a:ext cx="922454" cy="1188546"/>
            <a:chOff x="6748706" y="3277503"/>
            <a:chExt cx="922454" cy="118854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76" b="98883" l="7398" r="9285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706" y="3277503"/>
              <a:ext cx="922454" cy="84244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787858" y="4096717"/>
              <a:ext cx="801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Alice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383150" y="3281263"/>
            <a:ext cx="1179139" cy="1025234"/>
            <a:chOff x="2537098" y="4369233"/>
            <a:chExt cx="1179139" cy="1025234"/>
          </a:xfrm>
        </p:grpSpPr>
        <p:sp>
          <p:nvSpPr>
            <p:cNvPr id="25" name="TextBox 24"/>
            <p:cNvSpPr txBox="1"/>
            <p:nvPr/>
          </p:nvSpPr>
          <p:spPr>
            <a:xfrm>
              <a:off x="2537098" y="5025135"/>
              <a:ext cx="11791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Producer</a:t>
              </a: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3720" y="4369233"/>
              <a:ext cx="680691" cy="680691"/>
            </a:xfrm>
            <a:prstGeom prst="rect">
              <a:avLst/>
            </a:prstGeom>
          </p:spPr>
        </p:pic>
      </p:grpSp>
      <p:cxnSp>
        <p:nvCxnSpPr>
          <p:cNvPr id="27" name="Straight Arrow Connector 26"/>
          <p:cNvCxnSpPr>
            <a:endCxn id="26" idx="1"/>
          </p:cNvCxnSpPr>
          <p:nvPr/>
        </p:nvCxnSpPr>
        <p:spPr>
          <a:xfrm flipV="1">
            <a:off x="1985481" y="3621609"/>
            <a:ext cx="3624291" cy="511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1985481" y="3836152"/>
            <a:ext cx="3624292" cy="555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932567" y="3510479"/>
            <a:ext cx="173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Interest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79469" y="4093285"/>
            <a:ext cx="142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7509375" y="4324079"/>
            <a:ext cx="2013857" cy="1364529"/>
            <a:chOff x="9195510" y="2912929"/>
            <a:chExt cx="2013857" cy="1364529"/>
          </a:xfrm>
        </p:grpSpPr>
        <p:sp>
          <p:nvSpPr>
            <p:cNvPr id="38" name="TextBox 37"/>
            <p:cNvSpPr txBox="1"/>
            <p:nvPr/>
          </p:nvSpPr>
          <p:spPr>
            <a:xfrm>
              <a:off x="9195510" y="3908126"/>
              <a:ext cx="2013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Attribute Authority</a:t>
              </a:r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9928" y="2912929"/>
              <a:ext cx="788511" cy="1103916"/>
            </a:xfrm>
            <a:prstGeom prst="rect">
              <a:avLst/>
            </a:prstGeom>
          </p:spPr>
        </p:pic>
      </p:grpSp>
      <p:sp>
        <p:nvSpPr>
          <p:cNvPr id="20" name="Oval 19"/>
          <p:cNvSpPr/>
          <p:nvPr/>
        </p:nvSpPr>
        <p:spPr>
          <a:xfrm>
            <a:off x="8818854" y="3321995"/>
            <a:ext cx="2614385" cy="1317658"/>
          </a:xfrm>
          <a:custGeom>
            <a:avLst/>
            <a:gdLst>
              <a:gd name="connsiteX0" fmla="*/ 0 w 2063261"/>
              <a:gd name="connsiteY0" fmla="*/ 460114 h 920227"/>
              <a:gd name="connsiteX1" fmla="*/ 1031631 w 2063261"/>
              <a:gd name="connsiteY1" fmla="*/ 0 h 920227"/>
              <a:gd name="connsiteX2" fmla="*/ 2063262 w 2063261"/>
              <a:gd name="connsiteY2" fmla="*/ 460114 h 920227"/>
              <a:gd name="connsiteX3" fmla="*/ 1031631 w 2063261"/>
              <a:gd name="connsiteY3" fmla="*/ 920228 h 920227"/>
              <a:gd name="connsiteX4" fmla="*/ 0 w 2063261"/>
              <a:gd name="connsiteY4" fmla="*/ 460114 h 920227"/>
              <a:gd name="connsiteX0" fmla="*/ 79889 w 2143151"/>
              <a:gd name="connsiteY0" fmla="*/ 460114 h 937111"/>
              <a:gd name="connsiteX1" fmla="*/ 1111520 w 2143151"/>
              <a:gd name="connsiteY1" fmla="*/ 0 h 937111"/>
              <a:gd name="connsiteX2" fmla="*/ 2143151 w 2143151"/>
              <a:gd name="connsiteY2" fmla="*/ 460114 h 937111"/>
              <a:gd name="connsiteX3" fmla="*/ 1111520 w 2143151"/>
              <a:gd name="connsiteY3" fmla="*/ 920228 h 937111"/>
              <a:gd name="connsiteX4" fmla="*/ 185396 w 2143151"/>
              <a:gd name="connsiteY4" fmla="*/ 801513 h 937111"/>
              <a:gd name="connsiteX5" fmla="*/ 79889 w 2143151"/>
              <a:gd name="connsiteY5" fmla="*/ 460114 h 937111"/>
              <a:gd name="connsiteX0" fmla="*/ 138729 w 2201991"/>
              <a:gd name="connsiteY0" fmla="*/ 460114 h 990708"/>
              <a:gd name="connsiteX1" fmla="*/ 1170360 w 2201991"/>
              <a:gd name="connsiteY1" fmla="*/ 0 h 990708"/>
              <a:gd name="connsiteX2" fmla="*/ 2201991 w 2201991"/>
              <a:gd name="connsiteY2" fmla="*/ 460114 h 990708"/>
              <a:gd name="connsiteX3" fmla="*/ 1170360 w 2201991"/>
              <a:gd name="connsiteY3" fmla="*/ 920228 h 990708"/>
              <a:gd name="connsiteX4" fmla="*/ 33221 w 2201991"/>
              <a:gd name="connsiteY4" fmla="*/ 977359 h 990708"/>
              <a:gd name="connsiteX5" fmla="*/ 244236 w 2201991"/>
              <a:gd name="connsiteY5" fmla="*/ 801513 h 990708"/>
              <a:gd name="connsiteX6" fmla="*/ 138729 w 2201991"/>
              <a:gd name="connsiteY6" fmla="*/ 460114 h 990708"/>
              <a:gd name="connsiteX0" fmla="*/ 138729 w 2201991"/>
              <a:gd name="connsiteY0" fmla="*/ 298648 h 993365"/>
              <a:gd name="connsiteX1" fmla="*/ 1170360 w 2201991"/>
              <a:gd name="connsiteY1" fmla="*/ 2657 h 993365"/>
              <a:gd name="connsiteX2" fmla="*/ 2201991 w 2201991"/>
              <a:gd name="connsiteY2" fmla="*/ 462771 h 993365"/>
              <a:gd name="connsiteX3" fmla="*/ 1170360 w 2201991"/>
              <a:gd name="connsiteY3" fmla="*/ 922885 h 993365"/>
              <a:gd name="connsiteX4" fmla="*/ 33221 w 2201991"/>
              <a:gd name="connsiteY4" fmla="*/ 980016 h 993365"/>
              <a:gd name="connsiteX5" fmla="*/ 244236 w 2201991"/>
              <a:gd name="connsiteY5" fmla="*/ 804170 h 993365"/>
              <a:gd name="connsiteX6" fmla="*/ 138729 w 2201991"/>
              <a:gd name="connsiteY6" fmla="*/ 298648 h 993365"/>
              <a:gd name="connsiteX0" fmla="*/ 138729 w 2221658"/>
              <a:gd name="connsiteY0" fmla="*/ 302457 h 997174"/>
              <a:gd name="connsiteX1" fmla="*/ 1170360 w 2221658"/>
              <a:gd name="connsiteY1" fmla="*/ 6466 h 997174"/>
              <a:gd name="connsiteX2" fmla="*/ 1838575 w 2221658"/>
              <a:gd name="connsiteY2" fmla="*/ 128041 h 997174"/>
              <a:gd name="connsiteX3" fmla="*/ 2201991 w 2221658"/>
              <a:gd name="connsiteY3" fmla="*/ 466580 h 997174"/>
              <a:gd name="connsiteX4" fmla="*/ 1170360 w 2221658"/>
              <a:gd name="connsiteY4" fmla="*/ 926694 h 997174"/>
              <a:gd name="connsiteX5" fmla="*/ 33221 w 2221658"/>
              <a:gd name="connsiteY5" fmla="*/ 983825 h 997174"/>
              <a:gd name="connsiteX6" fmla="*/ 244236 w 2221658"/>
              <a:gd name="connsiteY6" fmla="*/ 807979 h 997174"/>
              <a:gd name="connsiteX7" fmla="*/ 138729 w 2221658"/>
              <a:gd name="connsiteY7" fmla="*/ 302457 h 997174"/>
              <a:gd name="connsiteX0" fmla="*/ 138729 w 2203755"/>
              <a:gd name="connsiteY0" fmla="*/ 302457 h 988499"/>
              <a:gd name="connsiteX1" fmla="*/ 1170360 w 2203755"/>
              <a:gd name="connsiteY1" fmla="*/ 6466 h 988499"/>
              <a:gd name="connsiteX2" fmla="*/ 1838575 w 2203755"/>
              <a:gd name="connsiteY2" fmla="*/ 128041 h 988499"/>
              <a:gd name="connsiteX3" fmla="*/ 2201991 w 2203755"/>
              <a:gd name="connsiteY3" fmla="*/ 466580 h 988499"/>
              <a:gd name="connsiteX4" fmla="*/ 1779959 w 2203755"/>
              <a:gd name="connsiteY4" fmla="*/ 807979 h 988499"/>
              <a:gd name="connsiteX5" fmla="*/ 1170360 w 2203755"/>
              <a:gd name="connsiteY5" fmla="*/ 926694 h 988499"/>
              <a:gd name="connsiteX6" fmla="*/ 33221 w 2203755"/>
              <a:gd name="connsiteY6" fmla="*/ 983825 h 988499"/>
              <a:gd name="connsiteX7" fmla="*/ 244236 w 2203755"/>
              <a:gd name="connsiteY7" fmla="*/ 807979 h 988499"/>
              <a:gd name="connsiteX8" fmla="*/ 138729 w 2203755"/>
              <a:gd name="connsiteY8" fmla="*/ 302457 h 988499"/>
              <a:gd name="connsiteX0" fmla="*/ 138729 w 2203755"/>
              <a:gd name="connsiteY0" fmla="*/ 297132 h 983174"/>
              <a:gd name="connsiteX1" fmla="*/ 478698 w 2203755"/>
              <a:gd name="connsiteY1" fmla="*/ 75825 h 983174"/>
              <a:gd name="connsiteX2" fmla="*/ 1170360 w 2203755"/>
              <a:gd name="connsiteY2" fmla="*/ 1141 h 983174"/>
              <a:gd name="connsiteX3" fmla="*/ 1838575 w 2203755"/>
              <a:gd name="connsiteY3" fmla="*/ 122716 h 983174"/>
              <a:gd name="connsiteX4" fmla="*/ 2201991 w 2203755"/>
              <a:gd name="connsiteY4" fmla="*/ 461255 h 983174"/>
              <a:gd name="connsiteX5" fmla="*/ 1779959 w 2203755"/>
              <a:gd name="connsiteY5" fmla="*/ 802654 h 983174"/>
              <a:gd name="connsiteX6" fmla="*/ 1170360 w 2203755"/>
              <a:gd name="connsiteY6" fmla="*/ 921369 h 983174"/>
              <a:gd name="connsiteX7" fmla="*/ 33221 w 2203755"/>
              <a:gd name="connsiteY7" fmla="*/ 978500 h 983174"/>
              <a:gd name="connsiteX8" fmla="*/ 244236 w 2203755"/>
              <a:gd name="connsiteY8" fmla="*/ 802654 h 983174"/>
              <a:gd name="connsiteX9" fmla="*/ 138729 w 2203755"/>
              <a:gd name="connsiteY9" fmla="*/ 297132 h 983174"/>
              <a:gd name="connsiteX0" fmla="*/ 144594 w 2209620"/>
              <a:gd name="connsiteY0" fmla="*/ 297132 h 983174"/>
              <a:gd name="connsiteX1" fmla="*/ 484563 w 2209620"/>
              <a:gd name="connsiteY1" fmla="*/ 75825 h 983174"/>
              <a:gd name="connsiteX2" fmla="*/ 1176225 w 2209620"/>
              <a:gd name="connsiteY2" fmla="*/ 1141 h 983174"/>
              <a:gd name="connsiteX3" fmla="*/ 1844440 w 2209620"/>
              <a:gd name="connsiteY3" fmla="*/ 122716 h 983174"/>
              <a:gd name="connsiteX4" fmla="*/ 2207856 w 2209620"/>
              <a:gd name="connsiteY4" fmla="*/ 461255 h 983174"/>
              <a:gd name="connsiteX5" fmla="*/ 1785824 w 2209620"/>
              <a:gd name="connsiteY5" fmla="*/ 802654 h 983174"/>
              <a:gd name="connsiteX6" fmla="*/ 1176225 w 2209620"/>
              <a:gd name="connsiteY6" fmla="*/ 921369 h 983174"/>
              <a:gd name="connsiteX7" fmla="*/ 39086 w 2209620"/>
              <a:gd name="connsiteY7" fmla="*/ 978500 h 983174"/>
              <a:gd name="connsiteX8" fmla="*/ 250101 w 2209620"/>
              <a:gd name="connsiteY8" fmla="*/ 802654 h 983174"/>
              <a:gd name="connsiteX9" fmla="*/ 27363 w 2209620"/>
              <a:gd name="connsiteY9" fmla="*/ 544747 h 983174"/>
              <a:gd name="connsiteX10" fmla="*/ 144594 w 2209620"/>
              <a:gd name="connsiteY10" fmla="*/ 297132 h 983174"/>
              <a:gd name="connsiteX0" fmla="*/ 144594 w 2105502"/>
              <a:gd name="connsiteY0" fmla="*/ 297132 h 983174"/>
              <a:gd name="connsiteX1" fmla="*/ 484563 w 2105502"/>
              <a:gd name="connsiteY1" fmla="*/ 75825 h 983174"/>
              <a:gd name="connsiteX2" fmla="*/ 1176225 w 2105502"/>
              <a:gd name="connsiteY2" fmla="*/ 1141 h 983174"/>
              <a:gd name="connsiteX3" fmla="*/ 1844440 w 2105502"/>
              <a:gd name="connsiteY3" fmla="*/ 122716 h 983174"/>
              <a:gd name="connsiteX4" fmla="*/ 2102349 w 2105502"/>
              <a:gd name="connsiteY4" fmla="*/ 496424 h 983174"/>
              <a:gd name="connsiteX5" fmla="*/ 1785824 w 2105502"/>
              <a:gd name="connsiteY5" fmla="*/ 802654 h 983174"/>
              <a:gd name="connsiteX6" fmla="*/ 1176225 w 2105502"/>
              <a:gd name="connsiteY6" fmla="*/ 921369 h 983174"/>
              <a:gd name="connsiteX7" fmla="*/ 39086 w 2105502"/>
              <a:gd name="connsiteY7" fmla="*/ 978500 h 983174"/>
              <a:gd name="connsiteX8" fmla="*/ 250101 w 2105502"/>
              <a:gd name="connsiteY8" fmla="*/ 802654 h 983174"/>
              <a:gd name="connsiteX9" fmla="*/ 27363 w 2105502"/>
              <a:gd name="connsiteY9" fmla="*/ 544747 h 983174"/>
              <a:gd name="connsiteX10" fmla="*/ 144594 w 2105502"/>
              <a:gd name="connsiteY10" fmla="*/ 297132 h 983174"/>
              <a:gd name="connsiteX0" fmla="*/ 121148 w 2105502"/>
              <a:gd name="connsiteY0" fmla="*/ 238516 h 983174"/>
              <a:gd name="connsiteX1" fmla="*/ 484563 w 2105502"/>
              <a:gd name="connsiteY1" fmla="*/ 75825 h 983174"/>
              <a:gd name="connsiteX2" fmla="*/ 1176225 w 2105502"/>
              <a:gd name="connsiteY2" fmla="*/ 1141 h 983174"/>
              <a:gd name="connsiteX3" fmla="*/ 1844440 w 2105502"/>
              <a:gd name="connsiteY3" fmla="*/ 122716 h 983174"/>
              <a:gd name="connsiteX4" fmla="*/ 2102349 w 2105502"/>
              <a:gd name="connsiteY4" fmla="*/ 496424 h 983174"/>
              <a:gd name="connsiteX5" fmla="*/ 1785824 w 2105502"/>
              <a:gd name="connsiteY5" fmla="*/ 802654 h 983174"/>
              <a:gd name="connsiteX6" fmla="*/ 1176225 w 2105502"/>
              <a:gd name="connsiteY6" fmla="*/ 921369 h 983174"/>
              <a:gd name="connsiteX7" fmla="*/ 39086 w 2105502"/>
              <a:gd name="connsiteY7" fmla="*/ 978500 h 983174"/>
              <a:gd name="connsiteX8" fmla="*/ 250101 w 2105502"/>
              <a:gd name="connsiteY8" fmla="*/ 802654 h 983174"/>
              <a:gd name="connsiteX9" fmla="*/ 27363 w 2105502"/>
              <a:gd name="connsiteY9" fmla="*/ 544747 h 983174"/>
              <a:gd name="connsiteX10" fmla="*/ 121148 w 2105502"/>
              <a:gd name="connsiteY10" fmla="*/ 238516 h 983174"/>
              <a:gd name="connsiteX0" fmla="*/ 121148 w 2105502"/>
              <a:gd name="connsiteY0" fmla="*/ 238516 h 983174"/>
              <a:gd name="connsiteX1" fmla="*/ 484563 w 2105502"/>
              <a:gd name="connsiteY1" fmla="*/ 75825 h 983174"/>
              <a:gd name="connsiteX2" fmla="*/ 1176225 w 2105502"/>
              <a:gd name="connsiteY2" fmla="*/ 1141 h 983174"/>
              <a:gd name="connsiteX3" fmla="*/ 1844440 w 2105502"/>
              <a:gd name="connsiteY3" fmla="*/ 122716 h 983174"/>
              <a:gd name="connsiteX4" fmla="*/ 2102349 w 2105502"/>
              <a:gd name="connsiteY4" fmla="*/ 496424 h 983174"/>
              <a:gd name="connsiteX5" fmla="*/ 1785824 w 2105502"/>
              <a:gd name="connsiteY5" fmla="*/ 802654 h 983174"/>
              <a:gd name="connsiteX6" fmla="*/ 1176225 w 2105502"/>
              <a:gd name="connsiteY6" fmla="*/ 921369 h 983174"/>
              <a:gd name="connsiteX7" fmla="*/ 39086 w 2105502"/>
              <a:gd name="connsiteY7" fmla="*/ 978500 h 983174"/>
              <a:gd name="connsiteX8" fmla="*/ 250101 w 2105502"/>
              <a:gd name="connsiteY8" fmla="*/ 802654 h 983174"/>
              <a:gd name="connsiteX9" fmla="*/ 74255 w 2105502"/>
              <a:gd name="connsiteY9" fmla="*/ 568194 h 983174"/>
              <a:gd name="connsiteX10" fmla="*/ 121148 w 2105502"/>
              <a:gd name="connsiteY10" fmla="*/ 238516 h 983174"/>
              <a:gd name="connsiteX0" fmla="*/ 115228 w 2099582"/>
              <a:gd name="connsiteY0" fmla="*/ 238516 h 983174"/>
              <a:gd name="connsiteX1" fmla="*/ 478643 w 2099582"/>
              <a:gd name="connsiteY1" fmla="*/ 75825 h 983174"/>
              <a:gd name="connsiteX2" fmla="*/ 1170305 w 2099582"/>
              <a:gd name="connsiteY2" fmla="*/ 1141 h 983174"/>
              <a:gd name="connsiteX3" fmla="*/ 1838520 w 2099582"/>
              <a:gd name="connsiteY3" fmla="*/ 122716 h 983174"/>
              <a:gd name="connsiteX4" fmla="*/ 2096429 w 2099582"/>
              <a:gd name="connsiteY4" fmla="*/ 496424 h 983174"/>
              <a:gd name="connsiteX5" fmla="*/ 1779904 w 2099582"/>
              <a:gd name="connsiteY5" fmla="*/ 802654 h 983174"/>
              <a:gd name="connsiteX6" fmla="*/ 1170305 w 2099582"/>
              <a:gd name="connsiteY6" fmla="*/ 921369 h 983174"/>
              <a:gd name="connsiteX7" fmla="*/ 33166 w 2099582"/>
              <a:gd name="connsiteY7" fmla="*/ 978500 h 983174"/>
              <a:gd name="connsiteX8" fmla="*/ 326243 w 2099582"/>
              <a:gd name="connsiteY8" fmla="*/ 826100 h 983174"/>
              <a:gd name="connsiteX9" fmla="*/ 68335 w 2099582"/>
              <a:gd name="connsiteY9" fmla="*/ 568194 h 983174"/>
              <a:gd name="connsiteX10" fmla="*/ 115228 w 2099582"/>
              <a:gd name="connsiteY10" fmla="*/ 238516 h 983174"/>
              <a:gd name="connsiteX0" fmla="*/ 116950 w 2101304"/>
              <a:gd name="connsiteY0" fmla="*/ 238516 h 983174"/>
              <a:gd name="connsiteX1" fmla="*/ 480365 w 2101304"/>
              <a:gd name="connsiteY1" fmla="*/ 75825 h 983174"/>
              <a:gd name="connsiteX2" fmla="*/ 1172027 w 2101304"/>
              <a:gd name="connsiteY2" fmla="*/ 1141 h 983174"/>
              <a:gd name="connsiteX3" fmla="*/ 1840242 w 2101304"/>
              <a:gd name="connsiteY3" fmla="*/ 122716 h 983174"/>
              <a:gd name="connsiteX4" fmla="*/ 2098151 w 2101304"/>
              <a:gd name="connsiteY4" fmla="*/ 496424 h 983174"/>
              <a:gd name="connsiteX5" fmla="*/ 1781626 w 2101304"/>
              <a:gd name="connsiteY5" fmla="*/ 802654 h 983174"/>
              <a:gd name="connsiteX6" fmla="*/ 1172027 w 2101304"/>
              <a:gd name="connsiteY6" fmla="*/ 921369 h 983174"/>
              <a:gd name="connsiteX7" fmla="*/ 34888 w 2101304"/>
              <a:gd name="connsiteY7" fmla="*/ 978500 h 983174"/>
              <a:gd name="connsiteX8" fmla="*/ 327965 w 2101304"/>
              <a:gd name="connsiteY8" fmla="*/ 826100 h 983174"/>
              <a:gd name="connsiteX9" fmla="*/ 400564 w 2101304"/>
              <a:gd name="connsiteY9" fmla="*/ 753058 h 983174"/>
              <a:gd name="connsiteX10" fmla="*/ 70057 w 2101304"/>
              <a:gd name="connsiteY10" fmla="*/ 568194 h 983174"/>
              <a:gd name="connsiteX11" fmla="*/ 116950 w 2101304"/>
              <a:gd name="connsiteY11" fmla="*/ 238516 h 98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01304" h="983174">
                <a:moveTo>
                  <a:pt x="116950" y="238516"/>
                </a:moveTo>
                <a:cubicBezTo>
                  <a:pt x="185335" y="156455"/>
                  <a:pt x="308427" y="125157"/>
                  <a:pt x="480365" y="75825"/>
                </a:cubicBezTo>
                <a:cubicBezTo>
                  <a:pt x="652303" y="26493"/>
                  <a:pt x="945381" y="-6674"/>
                  <a:pt x="1172027" y="1141"/>
                </a:cubicBezTo>
                <a:cubicBezTo>
                  <a:pt x="1398673" y="8956"/>
                  <a:pt x="1668304" y="46030"/>
                  <a:pt x="1840242" y="122716"/>
                </a:cubicBezTo>
                <a:cubicBezTo>
                  <a:pt x="2012180" y="199402"/>
                  <a:pt x="2121597" y="396778"/>
                  <a:pt x="2098151" y="496424"/>
                </a:cubicBezTo>
                <a:cubicBezTo>
                  <a:pt x="2074705" y="596070"/>
                  <a:pt x="1953564" y="725968"/>
                  <a:pt x="1781626" y="802654"/>
                </a:cubicBezTo>
                <a:cubicBezTo>
                  <a:pt x="1609688" y="879340"/>
                  <a:pt x="1463150" y="892061"/>
                  <a:pt x="1172027" y="921369"/>
                </a:cubicBezTo>
                <a:cubicBezTo>
                  <a:pt x="880904" y="950677"/>
                  <a:pt x="189242" y="998286"/>
                  <a:pt x="34888" y="978500"/>
                </a:cubicBezTo>
                <a:cubicBezTo>
                  <a:pt x="-119466" y="958714"/>
                  <a:pt x="285864" y="863674"/>
                  <a:pt x="327965" y="826100"/>
                </a:cubicBezTo>
                <a:cubicBezTo>
                  <a:pt x="370066" y="788526"/>
                  <a:pt x="443549" y="796042"/>
                  <a:pt x="400564" y="753058"/>
                </a:cubicBezTo>
                <a:cubicBezTo>
                  <a:pt x="357579" y="710074"/>
                  <a:pt x="98481" y="653951"/>
                  <a:pt x="70057" y="568194"/>
                </a:cubicBezTo>
                <a:cubicBezTo>
                  <a:pt x="52473" y="483940"/>
                  <a:pt x="48565" y="320577"/>
                  <a:pt x="116950" y="238516"/>
                </a:cubicBezTo>
                <a:close/>
              </a:path>
            </a:pathLst>
          </a:cu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am offline now!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one can attack me!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49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13"/>
            <a:ext cx="10515600" cy="1325563"/>
          </a:xfrm>
        </p:spPr>
        <p:txBody>
          <a:bodyPr/>
          <a:lstStyle/>
          <a:p>
            <a:r>
              <a:rPr lang="en-US" dirty="0"/>
              <a:t>NDN ABAC </a:t>
            </a:r>
            <a:r>
              <a:rPr lang="en-US" dirty="0" smtClean="0"/>
              <a:t>overview: 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Better Preliminary Phrase 2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7231374" y="3667446"/>
            <a:ext cx="2013857" cy="1364529"/>
            <a:chOff x="9195510" y="2912929"/>
            <a:chExt cx="2013857" cy="1364529"/>
          </a:xfrm>
        </p:grpSpPr>
        <p:sp>
          <p:nvSpPr>
            <p:cNvPr id="5" name="TextBox 4"/>
            <p:cNvSpPr txBox="1"/>
            <p:nvPr/>
          </p:nvSpPr>
          <p:spPr>
            <a:xfrm>
              <a:off x="9195510" y="3908126"/>
              <a:ext cx="2013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Attribute Authority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9928" y="2912929"/>
              <a:ext cx="788511" cy="1103916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2756892" y="2590436"/>
            <a:ext cx="1490134" cy="1211776"/>
            <a:chOff x="6063730" y="4638204"/>
            <a:chExt cx="1490134" cy="121177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76" b="98883" l="7398" r="9285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0009" y="4638204"/>
              <a:ext cx="922454" cy="84244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063730" y="5480648"/>
              <a:ext cx="1490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UCLA Officer</a:t>
              </a:r>
            </a:p>
          </p:txBody>
        </p:sp>
      </p:grpSp>
      <p:cxnSp>
        <p:nvCxnSpPr>
          <p:cNvPr id="16" name="Straight Arrow Connector 15"/>
          <p:cNvCxnSpPr>
            <a:stCxn id="11" idx="3"/>
          </p:cNvCxnSpPr>
          <p:nvPr/>
        </p:nvCxnSpPr>
        <p:spPr>
          <a:xfrm>
            <a:off x="3935625" y="3011659"/>
            <a:ext cx="3725125" cy="916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569474" y="3143123"/>
            <a:ext cx="768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Token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4010667" y="3327789"/>
            <a:ext cx="3650083" cy="891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078698" y="3802212"/>
            <a:ext cx="1422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Decryption </a:t>
            </a:r>
            <a:r>
              <a:rPr lang="en-US" dirty="0" smtClean="0"/>
              <a:t>Key</a:t>
            </a:r>
            <a:endParaRPr lang="en-US" dirty="0"/>
          </a:p>
        </p:txBody>
      </p:sp>
      <p:sp>
        <p:nvSpPr>
          <p:cNvPr id="30" name="Oval 19"/>
          <p:cNvSpPr/>
          <p:nvPr/>
        </p:nvSpPr>
        <p:spPr>
          <a:xfrm>
            <a:off x="8524303" y="2098431"/>
            <a:ext cx="2614385" cy="1565687"/>
          </a:xfrm>
          <a:custGeom>
            <a:avLst/>
            <a:gdLst>
              <a:gd name="connsiteX0" fmla="*/ 0 w 2063261"/>
              <a:gd name="connsiteY0" fmla="*/ 460114 h 920227"/>
              <a:gd name="connsiteX1" fmla="*/ 1031631 w 2063261"/>
              <a:gd name="connsiteY1" fmla="*/ 0 h 920227"/>
              <a:gd name="connsiteX2" fmla="*/ 2063262 w 2063261"/>
              <a:gd name="connsiteY2" fmla="*/ 460114 h 920227"/>
              <a:gd name="connsiteX3" fmla="*/ 1031631 w 2063261"/>
              <a:gd name="connsiteY3" fmla="*/ 920228 h 920227"/>
              <a:gd name="connsiteX4" fmla="*/ 0 w 2063261"/>
              <a:gd name="connsiteY4" fmla="*/ 460114 h 920227"/>
              <a:gd name="connsiteX0" fmla="*/ 79889 w 2143151"/>
              <a:gd name="connsiteY0" fmla="*/ 460114 h 937111"/>
              <a:gd name="connsiteX1" fmla="*/ 1111520 w 2143151"/>
              <a:gd name="connsiteY1" fmla="*/ 0 h 937111"/>
              <a:gd name="connsiteX2" fmla="*/ 2143151 w 2143151"/>
              <a:gd name="connsiteY2" fmla="*/ 460114 h 937111"/>
              <a:gd name="connsiteX3" fmla="*/ 1111520 w 2143151"/>
              <a:gd name="connsiteY3" fmla="*/ 920228 h 937111"/>
              <a:gd name="connsiteX4" fmla="*/ 185396 w 2143151"/>
              <a:gd name="connsiteY4" fmla="*/ 801513 h 937111"/>
              <a:gd name="connsiteX5" fmla="*/ 79889 w 2143151"/>
              <a:gd name="connsiteY5" fmla="*/ 460114 h 937111"/>
              <a:gd name="connsiteX0" fmla="*/ 138729 w 2201991"/>
              <a:gd name="connsiteY0" fmla="*/ 460114 h 990708"/>
              <a:gd name="connsiteX1" fmla="*/ 1170360 w 2201991"/>
              <a:gd name="connsiteY1" fmla="*/ 0 h 990708"/>
              <a:gd name="connsiteX2" fmla="*/ 2201991 w 2201991"/>
              <a:gd name="connsiteY2" fmla="*/ 460114 h 990708"/>
              <a:gd name="connsiteX3" fmla="*/ 1170360 w 2201991"/>
              <a:gd name="connsiteY3" fmla="*/ 920228 h 990708"/>
              <a:gd name="connsiteX4" fmla="*/ 33221 w 2201991"/>
              <a:gd name="connsiteY4" fmla="*/ 977359 h 990708"/>
              <a:gd name="connsiteX5" fmla="*/ 244236 w 2201991"/>
              <a:gd name="connsiteY5" fmla="*/ 801513 h 990708"/>
              <a:gd name="connsiteX6" fmla="*/ 138729 w 2201991"/>
              <a:gd name="connsiteY6" fmla="*/ 460114 h 990708"/>
              <a:gd name="connsiteX0" fmla="*/ 138729 w 2201991"/>
              <a:gd name="connsiteY0" fmla="*/ 298648 h 993365"/>
              <a:gd name="connsiteX1" fmla="*/ 1170360 w 2201991"/>
              <a:gd name="connsiteY1" fmla="*/ 2657 h 993365"/>
              <a:gd name="connsiteX2" fmla="*/ 2201991 w 2201991"/>
              <a:gd name="connsiteY2" fmla="*/ 462771 h 993365"/>
              <a:gd name="connsiteX3" fmla="*/ 1170360 w 2201991"/>
              <a:gd name="connsiteY3" fmla="*/ 922885 h 993365"/>
              <a:gd name="connsiteX4" fmla="*/ 33221 w 2201991"/>
              <a:gd name="connsiteY4" fmla="*/ 980016 h 993365"/>
              <a:gd name="connsiteX5" fmla="*/ 244236 w 2201991"/>
              <a:gd name="connsiteY5" fmla="*/ 804170 h 993365"/>
              <a:gd name="connsiteX6" fmla="*/ 138729 w 2201991"/>
              <a:gd name="connsiteY6" fmla="*/ 298648 h 993365"/>
              <a:gd name="connsiteX0" fmla="*/ 138729 w 2221658"/>
              <a:gd name="connsiteY0" fmla="*/ 302457 h 997174"/>
              <a:gd name="connsiteX1" fmla="*/ 1170360 w 2221658"/>
              <a:gd name="connsiteY1" fmla="*/ 6466 h 997174"/>
              <a:gd name="connsiteX2" fmla="*/ 1838575 w 2221658"/>
              <a:gd name="connsiteY2" fmla="*/ 128041 h 997174"/>
              <a:gd name="connsiteX3" fmla="*/ 2201991 w 2221658"/>
              <a:gd name="connsiteY3" fmla="*/ 466580 h 997174"/>
              <a:gd name="connsiteX4" fmla="*/ 1170360 w 2221658"/>
              <a:gd name="connsiteY4" fmla="*/ 926694 h 997174"/>
              <a:gd name="connsiteX5" fmla="*/ 33221 w 2221658"/>
              <a:gd name="connsiteY5" fmla="*/ 983825 h 997174"/>
              <a:gd name="connsiteX6" fmla="*/ 244236 w 2221658"/>
              <a:gd name="connsiteY6" fmla="*/ 807979 h 997174"/>
              <a:gd name="connsiteX7" fmla="*/ 138729 w 2221658"/>
              <a:gd name="connsiteY7" fmla="*/ 302457 h 997174"/>
              <a:gd name="connsiteX0" fmla="*/ 138729 w 2203755"/>
              <a:gd name="connsiteY0" fmla="*/ 302457 h 988499"/>
              <a:gd name="connsiteX1" fmla="*/ 1170360 w 2203755"/>
              <a:gd name="connsiteY1" fmla="*/ 6466 h 988499"/>
              <a:gd name="connsiteX2" fmla="*/ 1838575 w 2203755"/>
              <a:gd name="connsiteY2" fmla="*/ 128041 h 988499"/>
              <a:gd name="connsiteX3" fmla="*/ 2201991 w 2203755"/>
              <a:gd name="connsiteY3" fmla="*/ 466580 h 988499"/>
              <a:gd name="connsiteX4" fmla="*/ 1779959 w 2203755"/>
              <a:gd name="connsiteY4" fmla="*/ 807979 h 988499"/>
              <a:gd name="connsiteX5" fmla="*/ 1170360 w 2203755"/>
              <a:gd name="connsiteY5" fmla="*/ 926694 h 988499"/>
              <a:gd name="connsiteX6" fmla="*/ 33221 w 2203755"/>
              <a:gd name="connsiteY6" fmla="*/ 983825 h 988499"/>
              <a:gd name="connsiteX7" fmla="*/ 244236 w 2203755"/>
              <a:gd name="connsiteY7" fmla="*/ 807979 h 988499"/>
              <a:gd name="connsiteX8" fmla="*/ 138729 w 2203755"/>
              <a:gd name="connsiteY8" fmla="*/ 302457 h 988499"/>
              <a:gd name="connsiteX0" fmla="*/ 138729 w 2203755"/>
              <a:gd name="connsiteY0" fmla="*/ 297132 h 983174"/>
              <a:gd name="connsiteX1" fmla="*/ 478698 w 2203755"/>
              <a:gd name="connsiteY1" fmla="*/ 75825 h 983174"/>
              <a:gd name="connsiteX2" fmla="*/ 1170360 w 2203755"/>
              <a:gd name="connsiteY2" fmla="*/ 1141 h 983174"/>
              <a:gd name="connsiteX3" fmla="*/ 1838575 w 2203755"/>
              <a:gd name="connsiteY3" fmla="*/ 122716 h 983174"/>
              <a:gd name="connsiteX4" fmla="*/ 2201991 w 2203755"/>
              <a:gd name="connsiteY4" fmla="*/ 461255 h 983174"/>
              <a:gd name="connsiteX5" fmla="*/ 1779959 w 2203755"/>
              <a:gd name="connsiteY5" fmla="*/ 802654 h 983174"/>
              <a:gd name="connsiteX6" fmla="*/ 1170360 w 2203755"/>
              <a:gd name="connsiteY6" fmla="*/ 921369 h 983174"/>
              <a:gd name="connsiteX7" fmla="*/ 33221 w 2203755"/>
              <a:gd name="connsiteY7" fmla="*/ 978500 h 983174"/>
              <a:gd name="connsiteX8" fmla="*/ 244236 w 2203755"/>
              <a:gd name="connsiteY8" fmla="*/ 802654 h 983174"/>
              <a:gd name="connsiteX9" fmla="*/ 138729 w 2203755"/>
              <a:gd name="connsiteY9" fmla="*/ 297132 h 983174"/>
              <a:gd name="connsiteX0" fmla="*/ 144594 w 2209620"/>
              <a:gd name="connsiteY0" fmla="*/ 297132 h 983174"/>
              <a:gd name="connsiteX1" fmla="*/ 484563 w 2209620"/>
              <a:gd name="connsiteY1" fmla="*/ 75825 h 983174"/>
              <a:gd name="connsiteX2" fmla="*/ 1176225 w 2209620"/>
              <a:gd name="connsiteY2" fmla="*/ 1141 h 983174"/>
              <a:gd name="connsiteX3" fmla="*/ 1844440 w 2209620"/>
              <a:gd name="connsiteY3" fmla="*/ 122716 h 983174"/>
              <a:gd name="connsiteX4" fmla="*/ 2207856 w 2209620"/>
              <a:gd name="connsiteY4" fmla="*/ 461255 h 983174"/>
              <a:gd name="connsiteX5" fmla="*/ 1785824 w 2209620"/>
              <a:gd name="connsiteY5" fmla="*/ 802654 h 983174"/>
              <a:gd name="connsiteX6" fmla="*/ 1176225 w 2209620"/>
              <a:gd name="connsiteY6" fmla="*/ 921369 h 983174"/>
              <a:gd name="connsiteX7" fmla="*/ 39086 w 2209620"/>
              <a:gd name="connsiteY7" fmla="*/ 978500 h 983174"/>
              <a:gd name="connsiteX8" fmla="*/ 250101 w 2209620"/>
              <a:gd name="connsiteY8" fmla="*/ 802654 h 983174"/>
              <a:gd name="connsiteX9" fmla="*/ 27363 w 2209620"/>
              <a:gd name="connsiteY9" fmla="*/ 544747 h 983174"/>
              <a:gd name="connsiteX10" fmla="*/ 144594 w 2209620"/>
              <a:gd name="connsiteY10" fmla="*/ 297132 h 983174"/>
              <a:gd name="connsiteX0" fmla="*/ 144594 w 2105502"/>
              <a:gd name="connsiteY0" fmla="*/ 297132 h 983174"/>
              <a:gd name="connsiteX1" fmla="*/ 484563 w 2105502"/>
              <a:gd name="connsiteY1" fmla="*/ 75825 h 983174"/>
              <a:gd name="connsiteX2" fmla="*/ 1176225 w 2105502"/>
              <a:gd name="connsiteY2" fmla="*/ 1141 h 983174"/>
              <a:gd name="connsiteX3" fmla="*/ 1844440 w 2105502"/>
              <a:gd name="connsiteY3" fmla="*/ 122716 h 983174"/>
              <a:gd name="connsiteX4" fmla="*/ 2102349 w 2105502"/>
              <a:gd name="connsiteY4" fmla="*/ 496424 h 983174"/>
              <a:gd name="connsiteX5" fmla="*/ 1785824 w 2105502"/>
              <a:gd name="connsiteY5" fmla="*/ 802654 h 983174"/>
              <a:gd name="connsiteX6" fmla="*/ 1176225 w 2105502"/>
              <a:gd name="connsiteY6" fmla="*/ 921369 h 983174"/>
              <a:gd name="connsiteX7" fmla="*/ 39086 w 2105502"/>
              <a:gd name="connsiteY7" fmla="*/ 978500 h 983174"/>
              <a:gd name="connsiteX8" fmla="*/ 250101 w 2105502"/>
              <a:gd name="connsiteY8" fmla="*/ 802654 h 983174"/>
              <a:gd name="connsiteX9" fmla="*/ 27363 w 2105502"/>
              <a:gd name="connsiteY9" fmla="*/ 544747 h 983174"/>
              <a:gd name="connsiteX10" fmla="*/ 144594 w 2105502"/>
              <a:gd name="connsiteY10" fmla="*/ 297132 h 983174"/>
              <a:gd name="connsiteX0" fmla="*/ 121148 w 2105502"/>
              <a:gd name="connsiteY0" fmla="*/ 238516 h 983174"/>
              <a:gd name="connsiteX1" fmla="*/ 484563 w 2105502"/>
              <a:gd name="connsiteY1" fmla="*/ 75825 h 983174"/>
              <a:gd name="connsiteX2" fmla="*/ 1176225 w 2105502"/>
              <a:gd name="connsiteY2" fmla="*/ 1141 h 983174"/>
              <a:gd name="connsiteX3" fmla="*/ 1844440 w 2105502"/>
              <a:gd name="connsiteY3" fmla="*/ 122716 h 983174"/>
              <a:gd name="connsiteX4" fmla="*/ 2102349 w 2105502"/>
              <a:gd name="connsiteY4" fmla="*/ 496424 h 983174"/>
              <a:gd name="connsiteX5" fmla="*/ 1785824 w 2105502"/>
              <a:gd name="connsiteY5" fmla="*/ 802654 h 983174"/>
              <a:gd name="connsiteX6" fmla="*/ 1176225 w 2105502"/>
              <a:gd name="connsiteY6" fmla="*/ 921369 h 983174"/>
              <a:gd name="connsiteX7" fmla="*/ 39086 w 2105502"/>
              <a:gd name="connsiteY7" fmla="*/ 978500 h 983174"/>
              <a:gd name="connsiteX8" fmla="*/ 250101 w 2105502"/>
              <a:gd name="connsiteY8" fmla="*/ 802654 h 983174"/>
              <a:gd name="connsiteX9" fmla="*/ 27363 w 2105502"/>
              <a:gd name="connsiteY9" fmla="*/ 544747 h 983174"/>
              <a:gd name="connsiteX10" fmla="*/ 121148 w 2105502"/>
              <a:gd name="connsiteY10" fmla="*/ 238516 h 983174"/>
              <a:gd name="connsiteX0" fmla="*/ 121148 w 2105502"/>
              <a:gd name="connsiteY0" fmla="*/ 238516 h 983174"/>
              <a:gd name="connsiteX1" fmla="*/ 484563 w 2105502"/>
              <a:gd name="connsiteY1" fmla="*/ 75825 h 983174"/>
              <a:gd name="connsiteX2" fmla="*/ 1176225 w 2105502"/>
              <a:gd name="connsiteY2" fmla="*/ 1141 h 983174"/>
              <a:gd name="connsiteX3" fmla="*/ 1844440 w 2105502"/>
              <a:gd name="connsiteY3" fmla="*/ 122716 h 983174"/>
              <a:gd name="connsiteX4" fmla="*/ 2102349 w 2105502"/>
              <a:gd name="connsiteY4" fmla="*/ 496424 h 983174"/>
              <a:gd name="connsiteX5" fmla="*/ 1785824 w 2105502"/>
              <a:gd name="connsiteY5" fmla="*/ 802654 h 983174"/>
              <a:gd name="connsiteX6" fmla="*/ 1176225 w 2105502"/>
              <a:gd name="connsiteY6" fmla="*/ 921369 h 983174"/>
              <a:gd name="connsiteX7" fmla="*/ 39086 w 2105502"/>
              <a:gd name="connsiteY7" fmla="*/ 978500 h 983174"/>
              <a:gd name="connsiteX8" fmla="*/ 250101 w 2105502"/>
              <a:gd name="connsiteY8" fmla="*/ 802654 h 983174"/>
              <a:gd name="connsiteX9" fmla="*/ 74255 w 2105502"/>
              <a:gd name="connsiteY9" fmla="*/ 568194 h 983174"/>
              <a:gd name="connsiteX10" fmla="*/ 121148 w 2105502"/>
              <a:gd name="connsiteY10" fmla="*/ 238516 h 983174"/>
              <a:gd name="connsiteX0" fmla="*/ 115228 w 2099582"/>
              <a:gd name="connsiteY0" fmla="*/ 238516 h 983174"/>
              <a:gd name="connsiteX1" fmla="*/ 478643 w 2099582"/>
              <a:gd name="connsiteY1" fmla="*/ 75825 h 983174"/>
              <a:gd name="connsiteX2" fmla="*/ 1170305 w 2099582"/>
              <a:gd name="connsiteY2" fmla="*/ 1141 h 983174"/>
              <a:gd name="connsiteX3" fmla="*/ 1838520 w 2099582"/>
              <a:gd name="connsiteY3" fmla="*/ 122716 h 983174"/>
              <a:gd name="connsiteX4" fmla="*/ 2096429 w 2099582"/>
              <a:gd name="connsiteY4" fmla="*/ 496424 h 983174"/>
              <a:gd name="connsiteX5" fmla="*/ 1779904 w 2099582"/>
              <a:gd name="connsiteY5" fmla="*/ 802654 h 983174"/>
              <a:gd name="connsiteX6" fmla="*/ 1170305 w 2099582"/>
              <a:gd name="connsiteY6" fmla="*/ 921369 h 983174"/>
              <a:gd name="connsiteX7" fmla="*/ 33166 w 2099582"/>
              <a:gd name="connsiteY7" fmla="*/ 978500 h 983174"/>
              <a:gd name="connsiteX8" fmla="*/ 326243 w 2099582"/>
              <a:gd name="connsiteY8" fmla="*/ 826100 h 983174"/>
              <a:gd name="connsiteX9" fmla="*/ 68335 w 2099582"/>
              <a:gd name="connsiteY9" fmla="*/ 568194 h 983174"/>
              <a:gd name="connsiteX10" fmla="*/ 115228 w 2099582"/>
              <a:gd name="connsiteY10" fmla="*/ 238516 h 983174"/>
              <a:gd name="connsiteX0" fmla="*/ 116950 w 2101304"/>
              <a:gd name="connsiteY0" fmla="*/ 238516 h 983174"/>
              <a:gd name="connsiteX1" fmla="*/ 480365 w 2101304"/>
              <a:gd name="connsiteY1" fmla="*/ 75825 h 983174"/>
              <a:gd name="connsiteX2" fmla="*/ 1172027 w 2101304"/>
              <a:gd name="connsiteY2" fmla="*/ 1141 h 983174"/>
              <a:gd name="connsiteX3" fmla="*/ 1840242 w 2101304"/>
              <a:gd name="connsiteY3" fmla="*/ 122716 h 983174"/>
              <a:gd name="connsiteX4" fmla="*/ 2098151 w 2101304"/>
              <a:gd name="connsiteY4" fmla="*/ 496424 h 983174"/>
              <a:gd name="connsiteX5" fmla="*/ 1781626 w 2101304"/>
              <a:gd name="connsiteY5" fmla="*/ 802654 h 983174"/>
              <a:gd name="connsiteX6" fmla="*/ 1172027 w 2101304"/>
              <a:gd name="connsiteY6" fmla="*/ 921369 h 983174"/>
              <a:gd name="connsiteX7" fmla="*/ 34888 w 2101304"/>
              <a:gd name="connsiteY7" fmla="*/ 978500 h 983174"/>
              <a:gd name="connsiteX8" fmla="*/ 327965 w 2101304"/>
              <a:gd name="connsiteY8" fmla="*/ 826100 h 983174"/>
              <a:gd name="connsiteX9" fmla="*/ 400564 w 2101304"/>
              <a:gd name="connsiteY9" fmla="*/ 753058 h 983174"/>
              <a:gd name="connsiteX10" fmla="*/ 70057 w 2101304"/>
              <a:gd name="connsiteY10" fmla="*/ 568194 h 983174"/>
              <a:gd name="connsiteX11" fmla="*/ 116950 w 2101304"/>
              <a:gd name="connsiteY11" fmla="*/ 238516 h 98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01304" h="983174">
                <a:moveTo>
                  <a:pt x="116950" y="238516"/>
                </a:moveTo>
                <a:cubicBezTo>
                  <a:pt x="185335" y="156455"/>
                  <a:pt x="308427" y="125157"/>
                  <a:pt x="480365" y="75825"/>
                </a:cubicBezTo>
                <a:cubicBezTo>
                  <a:pt x="652303" y="26493"/>
                  <a:pt x="945381" y="-6674"/>
                  <a:pt x="1172027" y="1141"/>
                </a:cubicBezTo>
                <a:cubicBezTo>
                  <a:pt x="1398673" y="8956"/>
                  <a:pt x="1668304" y="46030"/>
                  <a:pt x="1840242" y="122716"/>
                </a:cubicBezTo>
                <a:cubicBezTo>
                  <a:pt x="2012180" y="199402"/>
                  <a:pt x="2121597" y="396778"/>
                  <a:pt x="2098151" y="496424"/>
                </a:cubicBezTo>
                <a:cubicBezTo>
                  <a:pt x="2074705" y="596070"/>
                  <a:pt x="1953564" y="725968"/>
                  <a:pt x="1781626" y="802654"/>
                </a:cubicBezTo>
                <a:cubicBezTo>
                  <a:pt x="1609688" y="879340"/>
                  <a:pt x="1463150" y="892061"/>
                  <a:pt x="1172027" y="921369"/>
                </a:cubicBezTo>
                <a:cubicBezTo>
                  <a:pt x="880904" y="950677"/>
                  <a:pt x="189242" y="998286"/>
                  <a:pt x="34888" y="978500"/>
                </a:cubicBezTo>
                <a:cubicBezTo>
                  <a:pt x="-119466" y="958714"/>
                  <a:pt x="285864" y="863674"/>
                  <a:pt x="327965" y="826100"/>
                </a:cubicBezTo>
                <a:cubicBezTo>
                  <a:pt x="370066" y="788526"/>
                  <a:pt x="443549" y="796042"/>
                  <a:pt x="400564" y="753058"/>
                </a:cubicBezTo>
                <a:cubicBezTo>
                  <a:pt x="357579" y="710074"/>
                  <a:pt x="98481" y="653951"/>
                  <a:pt x="70057" y="568194"/>
                </a:cubicBezTo>
                <a:cubicBezTo>
                  <a:pt x="52473" y="483940"/>
                  <a:pt x="48565" y="320577"/>
                  <a:pt x="116950" y="238516"/>
                </a:cubicBezTo>
                <a:close/>
              </a:path>
            </a:pathLst>
          </a:cu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can go offline before talking to anyone I don’t trust (consumer).</a:t>
            </a:r>
          </a:p>
        </p:txBody>
      </p:sp>
    </p:spTree>
    <p:extLst>
      <p:ext uri="{BB962C8B-B14F-4D97-AF65-F5344CB8AC3E}">
        <p14:creationId xmlns:p14="http://schemas.microsoft.com/office/powerpoint/2010/main" val="29420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13"/>
            <a:ext cx="10515600" cy="1325563"/>
          </a:xfrm>
        </p:spPr>
        <p:txBody>
          <a:bodyPr/>
          <a:lstStyle/>
          <a:p>
            <a:r>
              <a:rPr lang="en-US" dirty="0"/>
              <a:t>NDN ABAC </a:t>
            </a:r>
            <a:r>
              <a:rPr lang="en-US" dirty="0" smtClean="0"/>
              <a:t>overview: 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Better Consumption Phrase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295399" y="3133666"/>
            <a:ext cx="922454" cy="1188546"/>
            <a:chOff x="6748706" y="3277503"/>
            <a:chExt cx="922454" cy="1188546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76" b="98883" l="7398" r="9285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706" y="3277503"/>
              <a:ext cx="922454" cy="842445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6787858" y="4096717"/>
              <a:ext cx="801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Alice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176780" y="4974059"/>
            <a:ext cx="1179139" cy="1025234"/>
            <a:chOff x="2537098" y="4369233"/>
            <a:chExt cx="1179139" cy="1025234"/>
          </a:xfrm>
        </p:grpSpPr>
        <p:sp>
          <p:nvSpPr>
            <p:cNvPr id="20" name="TextBox 19"/>
            <p:cNvSpPr txBox="1"/>
            <p:nvPr/>
          </p:nvSpPr>
          <p:spPr>
            <a:xfrm>
              <a:off x="2537098" y="5025135"/>
              <a:ext cx="11791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Producer</a:t>
              </a: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3720" y="4369233"/>
              <a:ext cx="680691" cy="680691"/>
            </a:xfrm>
            <a:prstGeom prst="rect">
              <a:avLst/>
            </a:prstGeom>
          </p:spPr>
        </p:pic>
      </p:grpSp>
      <p:cxnSp>
        <p:nvCxnSpPr>
          <p:cNvPr id="22" name="Straight Arrow Connector 21"/>
          <p:cNvCxnSpPr/>
          <p:nvPr/>
        </p:nvCxnSpPr>
        <p:spPr>
          <a:xfrm flipV="1">
            <a:off x="2442680" y="2958067"/>
            <a:ext cx="3624291" cy="511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442680" y="3172610"/>
            <a:ext cx="3624292" cy="555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389766" y="2846937"/>
            <a:ext cx="173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Interest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736668" y="3429743"/>
            <a:ext cx="142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loud 2"/>
          <p:cNvSpPr/>
          <p:nvPr/>
        </p:nvSpPr>
        <p:spPr>
          <a:xfrm>
            <a:off x="6371354" y="2332893"/>
            <a:ext cx="2368061" cy="1466182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 network Storage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1" idx="0"/>
            <a:endCxn id="3" idx="1"/>
          </p:cNvCxnSpPr>
          <p:nvPr/>
        </p:nvCxnSpPr>
        <p:spPr>
          <a:xfrm flipH="1" flipV="1">
            <a:off x="7555385" y="3797514"/>
            <a:ext cx="188363" cy="1176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932929" y="4151592"/>
            <a:ext cx="180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Synchronization</a:t>
            </a:r>
            <a:endParaRPr lang="en-US" dirty="0"/>
          </a:p>
        </p:txBody>
      </p:sp>
      <p:sp>
        <p:nvSpPr>
          <p:cNvPr id="29" name="Oval 19"/>
          <p:cNvSpPr/>
          <p:nvPr/>
        </p:nvSpPr>
        <p:spPr>
          <a:xfrm>
            <a:off x="8739415" y="3748717"/>
            <a:ext cx="2614385" cy="1565687"/>
          </a:xfrm>
          <a:custGeom>
            <a:avLst/>
            <a:gdLst>
              <a:gd name="connsiteX0" fmla="*/ 0 w 2063261"/>
              <a:gd name="connsiteY0" fmla="*/ 460114 h 920227"/>
              <a:gd name="connsiteX1" fmla="*/ 1031631 w 2063261"/>
              <a:gd name="connsiteY1" fmla="*/ 0 h 920227"/>
              <a:gd name="connsiteX2" fmla="*/ 2063262 w 2063261"/>
              <a:gd name="connsiteY2" fmla="*/ 460114 h 920227"/>
              <a:gd name="connsiteX3" fmla="*/ 1031631 w 2063261"/>
              <a:gd name="connsiteY3" fmla="*/ 920228 h 920227"/>
              <a:gd name="connsiteX4" fmla="*/ 0 w 2063261"/>
              <a:gd name="connsiteY4" fmla="*/ 460114 h 920227"/>
              <a:gd name="connsiteX0" fmla="*/ 79889 w 2143151"/>
              <a:gd name="connsiteY0" fmla="*/ 460114 h 937111"/>
              <a:gd name="connsiteX1" fmla="*/ 1111520 w 2143151"/>
              <a:gd name="connsiteY1" fmla="*/ 0 h 937111"/>
              <a:gd name="connsiteX2" fmla="*/ 2143151 w 2143151"/>
              <a:gd name="connsiteY2" fmla="*/ 460114 h 937111"/>
              <a:gd name="connsiteX3" fmla="*/ 1111520 w 2143151"/>
              <a:gd name="connsiteY3" fmla="*/ 920228 h 937111"/>
              <a:gd name="connsiteX4" fmla="*/ 185396 w 2143151"/>
              <a:gd name="connsiteY4" fmla="*/ 801513 h 937111"/>
              <a:gd name="connsiteX5" fmla="*/ 79889 w 2143151"/>
              <a:gd name="connsiteY5" fmla="*/ 460114 h 937111"/>
              <a:gd name="connsiteX0" fmla="*/ 138729 w 2201991"/>
              <a:gd name="connsiteY0" fmla="*/ 460114 h 990708"/>
              <a:gd name="connsiteX1" fmla="*/ 1170360 w 2201991"/>
              <a:gd name="connsiteY1" fmla="*/ 0 h 990708"/>
              <a:gd name="connsiteX2" fmla="*/ 2201991 w 2201991"/>
              <a:gd name="connsiteY2" fmla="*/ 460114 h 990708"/>
              <a:gd name="connsiteX3" fmla="*/ 1170360 w 2201991"/>
              <a:gd name="connsiteY3" fmla="*/ 920228 h 990708"/>
              <a:gd name="connsiteX4" fmla="*/ 33221 w 2201991"/>
              <a:gd name="connsiteY4" fmla="*/ 977359 h 990708"/>
              <a:gd name="connsiteX5" fmla="*/ 244236 w 2201991"/>
              <a:gd name="connsiteY5" fmla="*/ 801513 h 990708"/>
              <a:gd name="connsiteX6" fmla="*/ 138729 w 2201991"/>
              <a:gd name="connsiteY6" fmla="*/ 460114 h 990708"/>
              <a:gd name="connsiteX0" fmla="*/ 138729 w 2201991"/>
              <a:gd name="connsiteY0" fmla="*/ 298648 h 993365"/>
              <a:gd name="connsiteX1" fmla="*/ 1170360 w 2201991"/>
              <a:gd name="connsiteY1" fmla="*/ 2657 h 993365"/>
              <a:gd name="connsiteX2" fmla="*/ 2201991 w 2201991"/>
              <a:gd name="connsiteY2" fmla="*/ 462771 h 993365"/>
              <a:gd name="connsiteX3" fmla="*/ 1170360 w 2201991"/>
              <a:gd name="connsiteY3" fmla="*/ 922885 h 993365"/>
              <a:gd name="connsiteX4" fmla="*/ 33221 w 2201991"/>
              <a:gd name="connsiteY4" fmla="*/ 980016 h 993365"/>
              <a:gd name="connsiteX5" fmla="*/ 244236 w 2201991"/>
              <a:gd name="connsiteY5" fmla="*/ 804170 h 993365"/>
              <a:gd name="connsiteX6" fmla="*/ 138729 w 2201991"/>
              <a:gd name="connsiteY6" fmla="*/ 298648 h 993365"/>
              <a:gd name="connsiteX0" fmla="*/ 138729 w 2221658"/>
              <a:gd name="connsiteY0" fmla="*/ 302457 h 997174"/>
              <a:gd name="connsiteX1" fmla="*/ 1170360 w 2221658"/>
              <a:gd name="connsiteY1" fmla="*/ 6466 h 997174"/>
              <a:gd name="connsiteX2" fmla="*/ 1838575 w 2221658"/>
              <a:gd name="connsiteY2" fmla="*/ 128041 h 997174"/>
              <a:gd name="connsiteX3" fmla="*/ 2201991 w 2221658"/>
              <a:gd name="connsiteY3" fmla="*/ 466580 h 997174"/>
              <a:gd name="connsiteX4" fmla="*/ 1170360 w 2221658"/>
              <a:gd name="connsiteY4" fmla="*/ 926694 h 997174"/>
              <a:gd name="connsiteX5" fmla="*/ 33221 w 2221658"/>
              <a:gd name="connsiteY5" fmla="*/ 983825 h 997174"/>
              <a:gd name="connsiteX6" fmla="*/ 244236 w 2221658"/>
              <a:gd name="connsiteY6" fmla="*/ 807979 h 997174"/>
              <a:gd name="connsiteX7" fmla="*/ 138729 w 2221658"/>
              <a:gd name="connsiteY7" fmla="*/ 302457 h 997174"/>
              <a:gd name="connsiteX0" fmla="*/ 138729 w 2203755"/>
              <a:gd name="connsiteY0" fmla="*/ 302457 h 988499"/>
              <a:gd name="connsiteX1" fmla="*/ 1170360 w 2203755"/>
              <a:gd name="connsiteY1" fmla="*/ 6466 h 988499"/>
              <a:gd name="connsiteX2" fmla="*/ 1838575 w 2203755"/>
              <a:gd name="connsiteY2" fmla="*/ 128041 h 988499"/>
              <a:gd name="connsiteX3" fmla="*/ 2201991 w 2203755"/>
              <a:gd name="connsiteY3" fmla="*/ 466580 h 988499"/>
              <a:gd name="connsiteX4" fmla="*/ 1779959 w 2203755"/>
              <a:gd name="connsiteY4" fmla="*/ 807979 h 988499"/>
              <a:gd name="connsiteX5" fmla="*/ 1170360 w 2203755"/>
              <a:gd name="connsiteY5" fmla="*/ 926694 h 988499"/>
              <a:gd name="connsiteX6" fmla="*/ 33221 w 2203755"/>
              <a:gd name="connsiteY6" fmla="*/ 983825 h 988499"/>
              <a:gd name="connsiteX7" fmla="*/ 244236 w 2203755"/>
              <a:gd name="connsiteY7" fmla="*/ 807979 h 988499"/>
              <a:gd name="connsiteX8" fmla="*/ 138729 w 2203755"/>
              <a:gd name="connsiteY8" fmla="*/ 302457 h 988499"/>
              <a:gd name="connsiteX0" fmla="*/ 138729 w 2203755"/>
              <a:gd name="connsiteY0" fmla="*/ 297132 h 983174"/>
              <a:gd name="connsiteX1" fmla="*/ 478698 w 2203755"/>
              <a:gd name="connsiteY1" fmla="*/ 75825 h 983174"/>
              <a:gd name="connsiteX2" fmla="*/ 1170360 w 2203755"/>
              <a:gd name="connsiteY2" fmla="*/ 1141 h 983174"/>
              <a:gd name="connsiteX3" fmla="*/ 1838575 w 2203755"/>
              <a:gd name="connsiteY3" fmla="*/ 122716 h 983174"/>
              <a:gd name="connsiteX4" fmla="*/ 2201991 w 2203755"/>
              <a:gd name="connsiteY4" fmla="*/ 461255 h 983174"/>
              <a:gd name="connsiteX5" fmla="*/ 1779959 w 2203755"/>
              <a:gd name="connsiteY5" fmla="*/ 802654 h 983174"/>
              <a:gd name="connsiteX6" fmla="*/ 1170360 w 2203755"/>
              <a:gd name="connsiteY6" fmla="*/ 921369 h 983174"/>
              <a:gd name="connsiteX7" fmla="*/ 33221 w 2203755"/>
              <a:gd name="connsiteY7" fmla="*/ 978500 h 983174"/>
              <a:gd name="connsiteX8" fmla="*/ 244236 w 2203755"/>
              <a:gd name="connsiteY8" fmla="*/ 802654 h 983174"/>
              <a:gd name="connsiteX9" fmla="*/ 138729 w 2203755"/>
              <a:gd name="connsiteY9" fmla="*/ 297132 h 983174"/>
              <a:gd name="connsiteX0" fmla="*/ 144594 w 2209620"/>
              <a:gd name="connsiteY0" fmla="*/ 297132 h 983174"/>
              <a:gd name="connsiteX1" fmla="*/ 484563 w 2209620"/>
              <a:gd name="connsiteY1" fmla="*/ 75825 h 983174"/>
              <a:gd name="connsiteX2" fmla="*/ 1176225 w 2209620"/>
              <a:gd name="connsiteY2" fmla="*/ 1141 h 983174"/>
              <a:gd name="connsiteX3" fmla="*/ 1844440 w 2209620"/>
              <a:gd name="connsiteY3" fmla="*/ 122716 h 983174"/>
              <a:gd name="connsiteX4" fmla="*/ 2207856 w 2209620"/>
              <a:gd name="connsiteY4" fmla="*/ 461255 h 983174"/>
              <a:gd name="connsiteX5" fmla="*/ 1785824 w 2209620"/>
              <a:gd name="connsiteY5" fmla="*/ 802654 h 983174"/>
              <a:gd name="connsiteX6" fmla="*/ 1176225 w 2209620"/>
              <a:gd name="connsiteY6" fmla="*/ 921369 h 983174"/>
              <a:gd name="connsiteX7" fmla="*/ 39086 w 2209620"/>
              <a:gd name="connsiteY7" fmla="*/ 978500 h 983174"/>
              <a:gd name="connsiteX8" fmla="*/ 250101 w 2209620"/>
              <a:gd name="connsiteY8" fmla="*/ 802654 h 983174"/>
              <a:gd name="connsiteX9" fmla="*/ 27363 w 2209620"/>
              <a:gd name="connsiteY9" fmla="*/ 544747 h 983174"/>
              <a:gd name="connsiteX10" fmla="*/ 144594 w 2209620"/>
              <a:gd name="connsiteY10" fmla="*/ 297132 h 983174"/>
              <a:gd name="connsiteX0" fmla="*/ 144594 w 2105502"/>
              <a:gd name="connsiteY0" fmla="*/ 297132 h 983174"/>
              <a:gd name="connsiteX1" fmla="*/ 484563 w 2105502"/>
              <a:gd name="connsiteY1" fmla="*/ 75825 h 983174"/>
              <a:gd name="connsiteX2" fmla="*/ 1176225 w 2105502"/>
              <a:gd name="connsiteY2" fmla="*/ 1141 h 983174"/>
              <a:gd name="connsiteX3" fmla="*/ 1844440 w 2105502"/>
              <a:gd name="connsiteY3" fmla="*/ 122716 h 983174"/>
              <a:gd name="connsiteX4" fmla="*/ 2102349 w 2105502"/>
              <a:gd name="connsiteY4" fmla="*/ 496424 h 983174"/>
              <a:gd name="connsiteX5" fmla="*/ 1785824 w 2105502"/>
              <a:gd name="connsiteY5" fmla="*/ 802654 h 983174"/>
              <a:gd name="connsiteX6" fmla="*/ 1176225 w 2105502"/>
              <a:gd name="connsiteY6" fmla="*/ 921369 h 983174"/>
              <a:gd name="connsiteX7" fmla="*/ 39086 w 2105502"/>
              <a:gd name="connsiteY7" fmla="*/ 978500 h 983174"/>
              <a:gd name="connsiteX8" fmla="*/ 250101 w 2105502"/>
              <a:gd name="connsiteY8" fmla="*/ 802654 h 983174"/>
              <a:gd name="connsiteX9" fmla="*/ 27363 w 2105502"/>
              <a:gd name="connsiteY9" fmla="*/ 544747 h 983174"/>
              <a:gd name="connsiteX10" fmla="*/ 144594 w 2105502"/>
              <a:gd name="connsiteY10" fmla="*/ 297132 h 983174"/>
              <a:gd name="connsiteX0" fmla="*/ 121148 w 2105502"/>
              <a:gd name="connsiteY0" fmla="*/ 238516 h 983174"/>
              <a:gd name="connsiteX1" fmla="*/ 484563 w 2105502"/>
              <a:gd name="connsiteY1" fmla="*/ 75825 h 983174"/>
              <a:gd name="connsiteX2" fmla="*/ 1176225 w 2105502"/>
              <a:gd name="connsiteY2" fmla="*/ 1141 h 983174"/>
              <a:gd name="connsiteX3" fmla="*/ 1844440 w 2105502"/>
              <a:gd name="connsiteY3" fmla="*/ 122716 h 983174"/>
              <a:gd name="connsiteX4" fmla="*/ 2102349 w 2105502"/>
              <a:gd name="connsiteY4" fmla="*/ 496424 h 983174"/>
              <a:gd name="connsiteX5" fmla="*/ 1785824 w 2105502"/>
              <a:gd name="connsiteY5" fmla="*/ 802654 h 983174"/>
              <a:gd name="connsiteX6" fmla="*/ 1176225 w 2105502"/>
              <a:gd name="connsiteY6" fmla="*/ 921369 h 983174"/>
              <a:gd name="connsiteX7" fmla="*/ 39086 w 2105502"/>
              <a:gd name="connsiteY7" fmla="*/ 978500 h 983174"/>
              <a:gd name="connsiteX8" fmla="*/ 250101 w 2105502"/>
              <a:gd name="connsiteY8" fmla="*/ 802654 h 983174"/>
              <a:gd name="connsiteX9" fmla="*/ 27363 w 2105502"/>
              <a:gd name="connsiteY9" fmla="*/ 544747 h 983174"/>
              <a:gd name="connsiteX10" fmla="*/ 121148 w 2105502"/>
              <a:gd name="connsiteY10" fmla="*/ 238516 h 983174"/>
              <a:gd name="connsiteX0" fmla="*/ 121148 w 2105502"/>
              <a:gd name="connsiteY0" fmla="*/ 238516 h 983174"/>
              <a:gd name="connsiteX1" fmla="*/ 484563 w 2105502"/>
              <a:gd name="connsiteY1" fmla="*/ 75825 h 983174"/>
              <a:gd name="connsiteX2" fmla="*/ 1176225 w 2105502"/>
              <a:gd name="connsiteY2" fmla="*/ 1141 h 983174"/>
              <a:gd name="connsiteX3" fmla="*/ 1844440 w 2105502"/>
              <a:gd name="connsiteY3" fmla="*/ 122716 h 983174"/>
              <a:gd name="connsiteX4" fmla="*/ 2102349 w 2105502"/>
              <a:gd name="connsiteY4" fmla="*/ 496424 h 983174"/>
              <a:gd name="connsiteX5" fmla="*/ 1785824 w 2105502"/>
              <a:gd name="connsiteY5" fmla="*/ 802654 h 983174"/>
              <a:gd name="connsiteX6" fmla="*/ 1176225 w 2105502"/>
              <a:gd name="connsiteY6" fmla="*/ 921369 h 983174"/>
              <a:gd name="connsiteX7" fmla="*/ 39086 w 2105502"/>
              <a:gd name="connsiteY7" fmla="*/ 978500 h 983174"/>
              <a:gd name="connsiteX8" fmla="*/ 250101 w 2105502"/>
              <a:gd name="connsiteY8" fmla="*/ 802654 h 983174"/>
              <a:gd name="connsiteX9" fmla="*/ 74255 w 2105502"/>
              <a:gd name="connsiteY9" fmla="*/ 568194 h 983174"/>
              <a:gd name="connsiteX10" fmla="*/ 121148 w 2105502"/>
              <a:gd name="connsiteY10" fmla="*/ 238516 h 983174"/>
              <a:gd name="connsiteX0" fmla="*/ 115228 w 2099582"/>
              <a:gd name="connsiteY0" fmla="*/ 238516 h 983174"/>
              <a:gd name="connsiteX1" fmla="*/ 478643 w 2099582"/>
              <a:gd name="connsiteY1" fmla="*/ 75825 h 983174"/>
              <a:gd name="connsiteX2" fmla="*/ 1170305 w 2099582"/>
              <a:gd name="connsiteY2" fmla="*/ 1141 h 983174"/>
              <a:gd name="connsiteX3" fmla="*/ 1838520 w 2099582"/>
              <a:gd name="connsiteY3" fmla="*/ 122716 h 983174"/>
              <a:gd name="connsiteX4" fmla="*/ 2096429 w 2099582"/>
              <a:gd name="connsiteY4" fmla="*/ 496424 h 983174"/>
              <a:gd name="connsiteX5" fmla="*/ 1779904 w 2099582"/>
              <a:gd name="connsiteY5" fmla="*/ 802654 h 983174"/>
              <a:gd name="connsiteX6" fmla="*/ 1170305 w 2099582"/>
              <a:gd name="connsiteY6" fmla="*/ 921369 h 983174"/>
              <a:gd name="connsiteX7" fmla="*/ 33166 w 2099582"/>
              <a:gd name="connsiteY7" fmla="*/ 978500 h 983174"/>
              <a:gd name="connsiteX8" fmla="*/ 326243 w 2099582"/>
              <a:gd name="connsiteY8" fmla="*/ 826100 h 983174"/>
              <a:gd name="connsiteX9" fmla="*/ 68335 w 2099582"/>
              <a:gd name="connsiteY9" fmla="*/ 568194 h 983174"/>
              <a:gd name="connsiteX10" fmla="*/ 115228 w 2099582"/>
              <a:gd name="connsiteY10" fmla="*/ 238516 h 983174"/>
              <a:gd name="connsiteX0" fmla="*/ 116950 w 2101304"/>
              <a:gd name="connsiteY0" fmla="*/ 238516 h 983174"/>
              <a:gd name="connsiteX1" fmla="*/ 480365 w 2101304"/>
              <a:gd name="connsiteY1" fmla="*/ 75825 h 983174"/>
              <a:gd name="connsiteX2" fmla="*/ 1172027 w 2101304"/>
              <a:gd name="connsiteY2" fmla="*/ 1141 h 983174"/>
              <a:gd name="connsiteX3" fmla="*/ 1840242 w 2101304"/>
              <a:gd name="connsiteY3" fmla="*/ 122716 h 983174"/>
              <a:gd name="connsiteX4" fmla="*/ 2098151 w 2101304"/>
              <a:gd name="connsiteY4" fmla="*/ 496424 h 983174"/>
              <a:gd name="connsiteX5" fmla="*/ 1781626 w 2101304"/>
              <a:gd name="connsiteY5" fmla="*/ 802654 h 983174"/>
              <a:gd name="connsiteX6" fmla="*/ 1172027 w 2101304"/>
              <a:gd name="connsiteY6" fmla="*/ 921369 h 983174"/>
              <a:gd name="connsiteX7" fmla="*/ 34888 w 2101304"/>
              <a:gd name="connsiteY7" fmla="*/ 978500 h 983174"/>
              <a:gd name="connsiteX8" fmla="*/ 327965 w 2101304"/>
              <a:gd name="connsiteY8" fmla="*/ 826100 h 983174"/>
              <a:gd name="connsiteX9" fmla="*/ 400564 w 2101304"/>
              <a:gd name="connsiteY9" fmla="*/ 753058 h 983174"/>
              <a:gd name="connsiteX10" fmla="*/ 70057 w 2101304"/>
              <a:gd name="connsiteY10" fmla="*/ 568194 h 983174"/>
              <a:gd name="connsiteX11" fmla="*/ 116950 w 2101304"/>
              <a:gd name="connsiteY11" fmla="*/ 238516 h 98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01304" h="983174">
                <a:moveTo>
                  <a:pt x="116950" y="238516"/>
                </a:moveTo>
                <a:cubicBezTo>
                  <a:pt x="185335" y="156455"/>
                  <a:pt x="308427" y="125157"/>
                  <a:pt x="480365" y="75825"/>
                </a:cubicBezTo>
                <a:cubicBezTo>
                  <a:pt x="652303" y="26493"/>
                  <a:pt x="945381" y="-6674"/>
                  <a:pt x="1172027" y="1141"/>
                </a:cubicBezTo>
                <a:cubicBezTo>
                  <a:pt x="1398673" y="8956"/>
                  <a:pt x="1668304" y="46030"/>
                  <a:pt x="1840242" y="122716"/>
                </a:cubicBezTo>
                <a:cubicBezTo>
                  <a:pt x="2012180" y="199402"/>
                  <a:pt x="2121597" y="396778"/>
                  <a:pt x="2098151" y="496424"/>
                </a:cubicBezTo>
                <a:cubicBezTo>
                  <a:pt x="2074705" y="596070"/>
                  <a:pt x="1953564" y="725968"/>
                  <a:pt x="1781626" y="802654"/>
                </a:cubicBezTo>
                <a:cubicBezTo>
                  <a:pt x="1609688" y="879340"/>
                  <a:pt x="1463150" y="892061"/>
                  <a:pt x="1172027" y="921369"/>
                </a:cubicBezTo>
                <a:cubicBezTo>
                  <a:pt x="880904" y="950677"/>
                  <a:pt x="189242" y="998286"/>
                  <a:pt x="34888" y="978500"/>
                </a:cubicBezTo>
                <a:cubicBezTo>
                  <a:pt x="-119466" y="958714"/>
                  <a:pt x="285864" y="863674"/>
                  <a:pt x="327965" y="826100"/>
                </a:cubicBezTo>
                <a:cubicBezTo>
                  <a:pt x="370066" y="788526"/>
                  <a:pt x="443549" y="796042"/>
                  <a:pt x="400564" y="753058"/>
                </a:cubicBezTo>
                <a:cubicBezTo>
                  <a:pt x="357579" y="710074"/>
                  <a:pt x="98481" y="653951"/>
                  <a:pt x="70057" y="568194"/>
                </a:cubicBezTo>
                <a:cubicBezTo>
                  <a:pt x="52473" y="483940"/>
                  <a:pt x="48565" y="320577"/>
                  <a:pt x="116950" y="238516"/>
                </a:cubicBezTo>
                <a:close/>
              </a:path>
            </a:pathLst>
          </a:cu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now have better efficiency!</a:t>
            </a:r>
          </a:p>
        </p:txBody>
      </p:sp>
    </p:spTree>
    <p:extLst>
      <p:ext uri="{BB962C8B-B14F-4D97-AF65-F5344CB8AC3E}">
        <p14:creationId xmlns:p14="http://schemas.microsoft.com/office/powerpoint/2010/main" val="151919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Organization over NDN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secure name category service</a:t>
            </a:r>
          </a:p>
          <a:p>
            <a:r>
              <a:rPr lang="en-US" dirty="0" smtClean="0"/>
              <a:t>Collect data names from data producers</a:t>
            </a:r>
          </a:p>
          <a:p>
            <a:r>
              <a:rPr lang="en-US" dirty="0" smtClean="0"/>
              <a:t>Authorized user could easily search the data they want and search the data they could decrypt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76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A complete C/C++ library with unit tests and integrate tests</a:t>
            </a:r>
          </a:p>
          <a:p>
            <a:r>
              <a:rPr lang="en-US" dirty="0" smtClean="0"/>
              <a:t>Dependency</a:t>
            </a:r>
          </a:p>
          <a:p>
            <a:pPr lvl="1"/>
            <a:r>
              <a:rPr lang="en-US" dirty="0" err="1" smtClean="0"/>
              <a:t>Ndn</a:t>
            </a:r>
            <a:r>
              <a:rPr lang="en-US" dirty="0" smtClean="0"/>
              <a:t>-cxx: network structure</a:t>
            </a:r>
          </a:p>
          <a:p>
            <a:pPr lvl="1"/>
            <a:r>
              <a:rPr lang="en-US" dirty="0" err="1" smtClean="0"/>
              <a:t>Libbswabe</a:t>
            </a:r>
            <a:r>
              <a:rPr lang="en-US" dirty="0" smtClean="0"/>
              <a:t>: CPABE support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90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Organization over NDN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 organization manager: Token Issuer + Data Owner</a:t>
            </a:r>
          </a:p>
          <a:p>
            <a:r>
              <a:rPr lang="en-US" dirty="0" smtClean="0"/>
              <a:t>Projects inside real organization: Producer</a:t>
            </a:r>
          </a:p>
          <a:p>
            <a:r>
              <a:rPr lang="en-US" dirty="0" smtClean="0"/>
              <a:t>VO management system: Attribute Authority</a:t>
            </a:r>
          </a:p>
          <a:p>
            <a:r>
              <a:rPr lang="en-US" dirty="0" smtClean="0"/>
              <a:t>Users: Consumer</a:t>
            </a:r>
          </a:p>
          <a:p>
            <a:endParaRPr lang="en-US" dirty="0"/>
          </a:p>
          <a:p>
            <a:r>
              <a:rPr lang="en-US" dirty="0" smtClean="0"/>
              <a:t>VO: a collection of namespace that support various types of 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95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ounded Rectangle 89"/>
          <p:cNvSpPr/>
          <p:nvPr/>
        </p:nvSpPr>
        <p:spPr>
          <a:xfrm>
            <a:off x="5133173" y="351135"/>
            <a:ext cx="6661848" cy="271613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74434" y="3412001"/>
            <a:ext cx="3458300" cy="312872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4363558" y="3409546"/>
            <a:ext cx="3326279" cy="313087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1385670" y="941178"/>
            <a:ext cx="2647546" cy="1647215"/>
            <a:chOff x="5057217" y="605410"/>
            <a:chExt cx="2647546" cy="164721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46" t="4326" r="5668" b="18488"/>
            <a:stretch/>
          </p:blipFill>
          <p:spPr>
            <a:xfrm>
              <a:off x="5057217" y="605410"/>
              <a:ext cx="2647546" cy="164721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995307" y="1315283"/>
              <a:ext cx="7713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NDN</a:t>
              </a:r>
            </a:p>
          </p:txBody>
        </p:sp>
      </p:grpSp>
      <p:cxnSp>
        <p:nvCxnSpPr>
          <p:cNvPr id="36" name="Straight Connector 35"/>
          <p:cNvCxnSpPr>
            <a:stCxn id="11" idx="0"/>
            <a:endCxn id="9" idx="2"/>
          </p:cNvCxnSpPr>
          <p:nvPr/>
        </p:nvCxnSpPr>
        <p:spPr>
          <a:xfrm flipV="1">
            <a:off x="1903584" y="2588393"/>
            <a:ext cx="805859" cy="823608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9075843" y="3866769"/>
            <a:ext cx="1683277" cy="1958808"/>
            <a:chOff x="567678" y="3025912"/>
            <a:chExt cx="1151269" cy="1589293"/>
          </a:xfrm>
        </p:grpSpPr>
        <p:grpSp>
          <p:nvGrpSpPr>
            <p:cNvPr id="55" name="Group 54"/>
            <p:cNvGrpSpPr/>
            <p:nvPr/>
          </p:nvGrpSpPr>
          <p:grpSpPr>
            <a:xfrm>
              <a:off x="567678" y="3025912"/>
              <a:ext cx="1151269" cy="1589293"/>
              <a:chOff x="511887" y="2050181"/>
              <a:chExt cx="1277816" cy="2357696"/>
            </a:xfrm>
          </p:grpSpPr>
          <p:sp>
            <p:nvSpPr>
              <p:cNvPr id="56" name="Can 55"/>
              <p:cNvSpPr/>
              <p:nvPr/>
            </p:nvSpPr>
            <p:spPr>
              <a:xfrm>
                <a:off x="511887" y="2050181"/>
                <a:ext cx="1277816" cy="2357696"/>
              </a:xfrm>
              <a:prstGeom prst="can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762068" y="2120412"/>
                <a:ext cx="774927" cy="370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smtClean="0"/>
                  <a:t>Consuemer</a:t>
                </a:r>
                <a:endParaRPr lang="en-US" sz="1400" dirty="0"/>
              </a:p>
            </p:txBody>
          </p:sp>
        </p:grpSp>
        <p:sp>
          <p:nvSpPr>
            <p:cNvPr id="58" name="Rounded Rectangle 57"/>
            <p:cNvSpPr/>
            <p:nvPr/>
          </p:nvSpPr>
          <p:spPr>
            <a:xfrm>
              <a:off x="781513" y="3481886"/>
              <a:ext cx="722175" cy="222797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ConsumerA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780661" y="3854477"/>
              <a:ext cx="723027" cy="201103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ConsumerB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782587" y="4226794"/>
              <a:ext cx="723027" cy="201103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ConsumerC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72" name="Oval 71"/>
          <p:cNvSpPr/>
          <p:nvPr/>
        </p:nvSpPr>
        <p:spPr>
          <a:xfrm>
            <a:off x="470744" y="5521926"/>
            <a:ext cx="886806" cy="3751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Proj-2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503525" y="4984509"/>
            <a:ext cx="886806" cy="3751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Proj-1</a:t>
            </a:r>
            <a:endParaRPr lang="en-US" sz="1050" dirty="0">
              <a:solidFill>
                <a:schemeClr val="tx1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1823103" y="4560803"/>
            <a:ext cx="1471877" cy="1746288"/>
            <a:chOff x="3467940" y="4181084"/>
            <a:chExt cx="1471877" cy="1728374"/>
          </a:xfrm>
        </p:grpSpPr>
        <p:grpSp>
          <p:nvGrpSpPr>
            <p:cNvPr id="61" name="Group 60"/>
            <p:cNvGrpSpPr/>
            <p:nvPr/>
          </p:nvGrpSpPr>
          <p:grpSpPr>
            <a:xfrm>
              <a:off x="3467940" y="4181084"/>
              <a:ext cx="1471877" cy="1728374"/>
              <a:chOff x="6748564" y="2050181"/>
              <a:chExt cx="2020298" cy="1601922"/>
            </a:xfrm>
          </p:grpSpPr>
          <p:sp>
            <p:nvSpPr>
              <p:cNvPr id="62" name="Can 61"/>
              <p:cNvSpPr/>
              <p:nvPr/>
            </p:nvSpPr>
            <p:spPr>
              <a:xfrm>
                <a:off x="6748564" y="2050181"/>
                <a:ext cx="2020298" cy="1601922"/>
              </a:xfrm>
              <a:prstGeom prst="can">
                <a:avLst>
                  <a:gd name="adj" fmla="val 21854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7262825" y="2080705"/>
                <a:ext cx="1069778" cy="2852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Services</a:t>
                </a:r>
              </a:p>
            </p:txBody>
          </p:sp>
        </p:grpSp>
        <p:sp>
          <p:nvSpPr>
            <p:cNvPr id="66" name="Rounded Rectangle 65"/>
            <p:cNvSpPr/>
            <p:nvPr/>
          </p:nvSpPr>
          <p:spPr>
            <a:xfrm>
              <a:off x="3636638" y="4630766"/>
              <a:ext cx="1134479" cy="4591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/Proj-1/data1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3636638" y="5220743"/>
              <a:ext cx="1134479" cy="4591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100" smtClean="0">
                  <a:solidFill>
                    <a:schemeClr val="tx1"/>
                  </a:solidFill>
                </a:rPr>
                <a:t>/Proj-2/data1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6" name="Straight Connector 95"/>
          <p:cNvCxnSpPr>
            <a:stCxn id="66" idx="1"/>
            <a:endCxn id="70" idx="6"/>
          </p:cNvCxnSpPr>
          <p:nvPr/>
        </p:nvCxnSpPr>
        <p:spPr>
          <a:xfrm flipH="1" flipV="1">
            <a:off x="1390331" y="5172078"/>
            <a:ext cx="601470" cy="7499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83" idx="1"/>
            <a:endCxn id="72" idx="6"/>
          </p:cNvCxnSpPr>
          <p:nvPr/>
        </p:nvCxnSpPr>
        <p:spPr>
          <a:xfrm flipH="1" flipV="1">
            <a:off x="1357550" y="5709495"/>
            <a:ext cx="634251" cy="13367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Oval 119"/>
          <p:cNvSpPr/>
          <p:nvPr/>
        </p:nvSpPr>
        <p:spPr>
          <a:xfrm>
            <a:off x="4645060" y="5567149"/>
            <a:ext cx="886806" cy="3751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Proj-2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4574898" y="5029712"/>
            <a:ext cx="1027131" cy="3751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Proj-3</a:t>
            </a:r>
            <a:endParaRPr lang="en-US" sz="1050" dirty="0">
              <a:solidFill>
                <a:schemeClr val="tx1"/>
              </a:solidFill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5983762" y="4587167"/>
            <a:ext cx="1471877" cy="1719923"/>
            <a:chOff x="3467940" y="4181084"/>
            <a:chExt cx="1471877" cy="1719923"/>
          </a:xfrm>
        </p:grpSpPr>
        <p:grpSp>
          <p:nvGrpSpPr>
            <p:cNvPr id="127" name="Group 126"/>
            <p:cNvGrpSpPr/>
            <p:nvPr/>
          </p:nvGrpSpPr>
          <p:grpSpPr>
            <a:xfrm>
              <a:off x="3467940" y="4181084"/>
              <a:ext cx="1471877" cy="1719923"/>
              <a:chOff x="6748564" y="2050181"/>
              <a:chExt cx="2020298" cy="1594089"/>
            </a:xfrm>
          </p:grpSpPr>
          <p:sp>
            <p:nvSpPr>
              <p:cNvPr id="132" name="Can 131"/>
              <p:cNvSpPr/>
              <p:nvPr/>
            </p:nvSpPr>
            <p:spPr>
              <a:xfrm>
                <a:off x="6748564" y="2050181"/>
                <a:ext cx="2020298" cy="1594089"/>
              </a:xfrm>
              <a:prstGeom prst="can">
                <a:avLst>
                  <a:gd name="adj" fmla="val 21854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7262825" y="2080705"/>
                <a:ext cx="1069778" cy="2852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Services</a:t>
                </a:r>
              </a:p>
            </p:txBody>
          </p:sp>
        </p:grpSp>
        <p:sp>
          <p:nvSpPr>
            <p:cNvPr id="129" name="Rounded Rectangle 128"/>
            <p:cNvSpPr/>
            <p:nvPr/>
          </p:nvSpPr>
          <p:spPr>
            <a:xfrm>
              <a:off x="3646634" y="5260804"/>
              <a:ext cx="1114488" cy="4591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100" smtClean="0">
                  <a:solidFill>
                    <a:schemeClr val="tx1"/>
                  </a:solidFill>
                </a:rPr>
                <a:t>/Proj-2/data2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31" name="Rounded Rectangle 130"/>
            <p:cNvSpPr/>
            <p:nvPr/>
          </p:nvSpPr>
          <p:spPr>
            <a:xfrm>
              <a:off x="3646634" y="4666839"/>
              <a:ext cx="1140040" cy="4591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/Proj-3/data1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8" name="Straight Connector 137"/>
          <p:cNvCxnSpPr>
            <a:stCxn id="131" idx="1"/>
            <a:endCxn id="125" idx="6"/>
          </p:cNvCxnSpPr>
          <p:nvPr/>
        </p:nvCxnSpPr>
        <p:spPr>
          <a:xfrm flipH="1" flipV="1">
            <a:off x="5602029" y="5217281"/>
            <a:ext cx="560427" cy="8519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29" idx="1"/>
            <a:endCxn id="120" idx="6"/>
          </p:cNvCxnSpPr>
          <p:nvPr/>
        </p:nvCxnSpPr>
        <p:spPr>
          <a:xfrm flipH="1" flipV="1">
            <a:off x="5531866" y="5754718"/>
            <a:ext cx="630590" cy="14171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14" idx="0"/>
          </p:cNvCxnSpPr>
          <p:nvPr/>
        </p:nvCxnSpPr>
        <p:spPr>
          <a:xfrm flipH="1" flipV="1">
            <a:off x="3795823" y="2363858"/>
            <a:ext cx="2230875" cy="1045688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470744" y="3622702"/>
            <a:ext cx="1352359" cy="40668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Data Manager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4645060" y="3611430"/>
            <a:ext cx="1338702" cy="40668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Data Manager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4" name="Straight Connector 63"/>
          <p:cNvCxnSpPr>
            <a:stCxn id="90" idx="1"/>
            <a:endCxn id="9" idx="3"/>
          </p:cNvCxnSpPr>
          <p:nvPr/>
        </p:nvCxnSpPr>
        <p:spPr>
          <a:xfrm flipH="1">
            <a:off x="4033216" y="1709205"/>
            <a:ext cx="1099957" cy="55581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Oval 140"/>
          <p:cNvSpPr/>
          <p:nvPr/>
        </p:nvSpPr>
        <p:spPr>
          <a:xfrm>
            <a:off x="5305730" y="601674"/>
            <a:ext cx="1855399" cy="8814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VO Attribute </a:t>
            </a:r>
            <a:r>
              <a:rPr lang="en-US" dirty="0" smtClean="0">
                <a:solidFill>
                  <a:schemeClr val="tx1"/>
                </a:solidFill>
              </a:rPr>
              <a:t>Authority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7329830" y="639275"/>
            <a:ext cx="1471877" cy="2269303"/>
            <a:chOff x="6748564" y="2050181"/>
            <a:chExt cx="2020298" cy="2357696"/>
          </a:xfrm>
        </p:grpSpPr>
        <p:sp>
          <p:nvSpPr>
            <p:cNvPr id="113" name="Can 112"/>
            <p:cNvSpPr/>
            <p:nvPr/>
          </p:nvSpPr>
          <p:spPr>
            <a:xfrm>
              <a:off x="6748564" y="2050181"/>
              <a:ext cx="2020298" cy="2357696"/>
            </a:xfrm>
            <a:prstGeom prst="can">
              <a:avLst>
                <a:gd name="adj" fmla="val 21854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7418862" y="2080705"/>
              <a:ext cx="679360" cy="319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VO1</a:t>
              </a:r>
              <a:endParaRPr lang="en-US" sz="1400" dirty="0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9142965" y="639275"/>
            <a:ext cx="1471877" cy="2269303"/>
            <a:chOff x="6748564" y="2050181"/>
            <a:chExt cx="2020298" cy="2357696"/>
          </a:xfrm>
        </p:grpSpPr>
        <p:sp>
          <p:nvSpPr>
            <p:cNvPr id="150" name="Can 149"/>
            <p:cNvSpPr/>
            <p:nvPr/>
          </p:nvSpPr>
          <p:spPr>
            <a:xfrm>
              <a:off x="6748564" y="2050181"/>
              <a:ext cx="2020298" cy="2357696"/>
            </a:xfrm>
            <a:prstGeom prst="can">
              <a:avLst>
                <a:gd name="adj" fmla="val 21854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7426000" y="2071205"/>
              <a:ext cx="679360" cy="319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VO2</a:t>
              </a:r>
              <a:endParaRPr lang="en-US" sz="1400" dirty="0"/>
            </a:p>
          </p:txBody>
        </p:sp>
      </p:grpSp>
      <p:sp>
        <p:nvSpPr>
          <p:cNvPr id="152" name="Rounded Rectangle 151"/>
          <p:cNvSpPr/>
          <p:nvPr/>
        </p:nvSpPr>
        <p:spPr>
          <a:xfrm>
            <a:off x="7414089" y="1215194"/>
            <a:ext cx="1274400" cy="46385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/Proj-1/data1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4" name="Rounded Rectangle 153"/>
          <p:cNvSpPr/>
          <p:nvPr/>
        </p:nvSpPr>
        <p:spPr>
          <a:xfrm>
            <a:off x="7421261" y="1904758"/>
            <a:ext cx="1267227" cy="4591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/Proj-3/data1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55" name="Rounded Rectangle 154"/>
          <p:cNvSpPr/>
          <p:nvPr/>
        </p:nvSpPr>
        <p:spPr>
          <a:xfrm>
            <a:off x="9311662" y="1009568"/>
            <a:ext cx="1134479" cy="33515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/Proj-1/data1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6" name="Rounded Rectangle 155"/>
          <p:cNvSpPr/>
          <p:nvPr/>
        </p:nvSpPr>
        <p:spPr>
          <a:xfrm>
            <a:off x="9311662" y="1455035"/>
            <a:ext cx="1134479" cy="28549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/Proj-2/data1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57" name="Rounded Rectangle 156"/>
          <p:cNvSpPr/>
          <p:nvPr/>
        </p:nvSpPr>
        <p:spPr>
          <a:xfrm>
            <a:off x="9311662" y="2262208"/>
            <a:ext cx="1140040" cy="32618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/Proj-3/data1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58" name="Rounded Rectangle 157"/>
          <p:cNvSpPr/>
          <p:nvPr/>
        </p:nvSpPr>
        <p:spPr>
          <a:xfrm>
            <a:off x="9311662" y="1882745"/>
            <a:ext cx="1134478" cy="29420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/Proj-2/data2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2272" y="307274"/>
            <a:ext cx="1559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NDN VO</a:t>
            </a:r>
            <a:endParaRPr lang="en-US" sz="3200" dirty="0"/>
          </a:p>
        </p:txBody>
      </p:sp>
      <p:sp>
        <p:nvSpPr>
          <p:cNvPr id="65" name="Rounded Rectangle 64"/>
          <p:cNvSpPr/>
          <p:nvPr/>
        </p:nvSpPr>
        <p:spPr>
          <a:xfrm>
            <a:off x="2078311" y="3611430"/>
            <a:ext cx="1250355" cy="41795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Token </a:t>
            </a:r>
            <a:r>
              <a:rPr lang="en-US" sz="1400" dirty="0" smtClean="0">
                <a:solidFill>
                  <a:schemeClr val="tx1"/>
                </a:solidFill>
              </a:rPr>
              <a:t>Issuer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6163734" y="3622702"/>
            <a:ext cx="1250355" cy="41795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Token </a:t>
            </a:r>
            <a:r>
              <a:rPr lang="en-US" sz="1400" dirty="0" smtClean="0">
                <a:solidFill>
                  <a:schemeClr val="tx1"/>
                </a:solidFill>
              </a:rPr>
              <a:t>Issuer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5532581" y="2007037"/>
            <a:ext cx="1338702" cy="40668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VO Manager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1891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ounded Rectangle 89"/>
          <p:cNvSpPr/>
          <p:nvPr/>
        </p:nvSpPr>
        <p:spPr>
          <a:xfrm>
            <a:off x="5084166" y="189258"/>
            <a:ext cx="6080020" cy="271613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36926" y="2836362"/>
            <a:ext cx="3795825" cy="360440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4363558" y="3409546"/>
            <a:ext cx="3685289" cy="313087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1997514" y="906831"/>
            <a:ext cx="2647546" cy="1647215"/>
            <a:chOff x="5057217" y="605410"/>
            <a:chExt cx="2647546" cy="164721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46" t="4326" r="5668" b="18488"/>
            <a:stretch/>
          </p:blipFill>
          <p:spPr>
            <a:xfrm>
              <a:off x="5057217" y="605410"/>
              <a:ext cx="2647546" cy="164721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995307" y="1315283"/>
              <a:ext cx="7713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NDN</a:t>
              </a:r>
            </a:p>
          </p:txBody>
        </p:sp>
      </p:grpSp>
      <p:cxnSp>
        <p:nvCxnSpPr>
          <p:cNvPr id="36" name="Straight Connector 35"/>
          <p:cNvCxnSpPr>
            <a:stCxn id="11" idx="0"/>
            <a:endCxn id="9" idx="2"/>
          </p:cNvCxnSpPr>
          <p:nvPr/>
        </p:nvCxnSpPr>
        <p:spPr>
          <a:xfrm flipV="1">
            <a:off x="2034839" y="2554046"/>
            <a:ext cx="1286448" cy="282316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8313116" y="3773893"/>
            <a:ext cx="1055896" cy="27459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ConsumerA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8313116" y="4650058"/>
            <a:ext cx="1057142" cy="24786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ConsumerB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8313116" y="5499485"/>
            <a:ext cx="1057142" cy="24786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ConsumerC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300631" y="5181319"/>
            <a:ext cx="608948" cy="3751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Math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300631" y="4429955"/>
            <a:ext cx="608948" cy="3751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50" dirty="0" smtClean="0">
                <a:solidFill>
                  <a:schemeClr val="tx1"/>
                </a:solidFill>
              </a:rPr>
              <a:t>CS</a:t>
            </a:r>
            <a:endParaRPr lang="en-US" sz="1050" dirty="0">
              <a:solidFill>
                <a:schemeClr val="tx1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1219191" y="4015801"/>
            <a:ext cx="2311381" cy="1969543"/>
            <a:chOff x="3636638" y="4568866"/>
            <a:chExt cx="1134479" cy="1110977"/>
          </a:xfrm>
        </p:grpSpPr>
        <p:sp>
          <p:nvSpPr>
            <p:cNvPr id="66" name="Rounded Rectangle 65"/>
            <p:cNvSpPr/>
            <p:nvPr/>
          </p:nvSpPr>
          <p:spPr>
            <a:xfrm>
              <a:off x="3636638" y="4568866"/>
              <a:ext cx="1134479" cy="521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/UCLA/CS/networking/</a:t>
              </a:r>
            </a:p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(UCLA </a:t>
              </a:r>
              <a:r>
                <a:rPr lang="en-US" sz="1400" dirty="0" smtClean="0">
                  <a:solidFill>
                    <a:schemeClr val="tx1"/>
                  </a:solidFill>
                </a:rPr>
                <a:t>and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Prof) or (VO1)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3636638" y="5220743"/>
              <a:ext cx="1134479" cy="4591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/UCLA/MATH/n-theory/</a:t>
              </a:r>
            </a:p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(</a:t>
              </a:r>
              <a:r>
                <a:rPr lang="en-US" sz="1400" b="1" dirty="0" err="1" smtClean="0">
                  <a:solidFill>
                    <a:schemeClr val="tx1"/>
                  </a:solidFill>
                </a:rPr>
                <a:t>PostDoc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and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UCLA) or (VO2)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6" name="Straight Connector 95"/>
          <p:cNvCxnSpPr>
            <a:stCxn id="66" idx="1"/>
            <a:endCxn id="70" idx="6"/>
          </p:cNvCxnSpPr>
          <p:nvPr/>
        </p:nvCxnSpPr>
        <p:spPr>
          <a:xfrm flipH="1">
            <a:off x="909579" y="4477616"/>
            <a:ext cx="309612" cy="13990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83" idx="1"/>
            <a:endCxn id="72" idx="6"/>
          </p:cNvCxnSpPr>
          <p:nvPr/>
        </p:nvCxnSpPr>
        <p:spPr>
          <a:xfrm flipH="1" flipV="1">
            <a:off x="909579" y="5368888"/>
            <a:ext cx="309612" cy="20950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Oval 119"/>
          <p:cNvSpPr/>
          <p:nvPr/>
        </p:nvSpPr>
        <p:spPr>
          <a:xfrm>
            <a:off x="4439974" y="5153427"/>
            <a:ext cx="443403" cy="3751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Math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4471605" y="4619470"/>
            <a:ext cx="411772" cy="34808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CS</a:t>
            </a:r>
            <a:endParaRPr lang="en-US" sz="1050" dirty="0">
              <a:solidFill>
                <a:schemeClr val="tx1"/>
              </a:solidFill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5130599" y="4342449"/>
            <a:ext cx="2694964" cy="1924165"/>
            <a:chOff x="3646634" y="4666839"/>
            <a:chExt cx="1140040" cy="1053065"/>
          </a:xfrm>
        </p:grpSpPr>
        <p:sp>
          <p:nvSpPr>
            <p:cNvPr id="129" name="Rounded Rectangle 128"/>
            <p:cNvSpPr/>
            <p:nvPr/>
          </p:nvSpPr>
          <p:spPr>
            <a:xfrm>
              <a:off x="3646634" y="5260804"/>
              <a:ext cx="1114488" cy="4591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/FIU/Math/n-theory/</a:t>
              </a:r>
            </a:p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((</a:t>
              </a:r>
              <a:r>
                <a:rPr lang="en-US" sz="1400" b="1" dirty="0" err="1" smtClean="0">
                  <a:solidFill>
                    <a:schemeClr val="tx1"/>
                  </a:solidFill>
                </a:rPr>
                <a:t>PostDoc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or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 Prof)</a:t>
              </a:r>
              <a:r>
                <a:rPr lang="en-US" sz="1400" dirty="0" smtClean="0">
                  <a:solidFill>
                    <a:schemeClr val="tx1"/>
                  </a:solidFill>
                </a:rPr>
                <a:t> and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FIU) or (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VO2)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1" name="Rounded Rectangle 130"/>
            <p:cNvSpPr/>
            <p:nvPr/>
          </p:nvSpPr>
          <p:spPr>
            <a:xfrm>
              <a:off x="3646634" y="4666839"/>
              <a:ext cx="1140040" cy="4591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/FIU/CS/networking/</a:t>
              </a:r>
            </a:p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(FIU </a:t>
              </a:r>
              <a:r>
                <a:rPr lang="en-US" sz="1400" dirty="0" smtClean="0">
                  <a:solidFill>
                    <a:schemeClr val="tx1"/>
                  </a:solidFill>
                </a:rPr>
                <a:t>and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(Prof </a:t>
              </a:r>
              <a:r>
                <a:rPr lang="en-US" sz="1400" dirty="0" smtClean="0">
                  <a:solidFill>
                    <a:schemeClr val="tx1"/>
                  </a:solidFill>
                </a:rPr>
                <a:t>or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Stu </a:t>
              </a:r>
              <a:r>
                <a:rPr lang="en-US" sz="1400" dirty="0" smtClean="0">
                  <a:solidFill>
                    <a:schemeClr val="tx1"/>
                  </a:solidFill>
                </a:rPr>
                <a:t>or </a:t>
              </a:r>
              <a:r>
                <a:rPr lang="en-US" sz="1400" b="1" dirty="0" err="1" smtClean="0">
                  <a:solidFill>
                    <a:schemeClr val="tx1"/>
                  </a:solidFill>
                </a:rPr>
                <a:t>PostDoc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))</a:t>
              </a:r>
              <a:r>
                <a:rPr lang="en-US" sz="1400" b="1" dirty="0">
                  <a:solidFill>
                    <a:schemeClr val="tx1"/>
                  </a:solidFill>
                </a:rPr>
                <a:t>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or (VO1)</a:t>
              </a:r>
            </a:p>
          </p:txBody>
        </p:sp>
      </p:grpSp>
      <p:cxnSp>
        <p:nvCxnSpPr>
          <p:cNvPr id="138" name="Straight Connector 137"/>
          <p:cNvCxnSpPr>
            <a:stCxn id="131" idx="1"/>
            <a:endCxn id="125" idx="6"/>
          </p:cNvCxnSpPr>
          <p:nvPr/>
        </p:nvCxnSpPr>
        <p:spPr>
          <a:xfrm flipH="1">
            <a:off x="4883377" y="4761884"/>
            <a:ext cx="247222" cy="3163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29" idx="1"/>
            <a:endCxn id="120" idx="6"/>
          </p:cNvCxnSpPr>
          <p:nvPr/>
        </p:nvCxnSpPr>
        <p:spPr>
          <a:xfrm flipH="1" flipV="1">
            <a:off x="4883377" y="5340996"/>
            <a:ext cx="247222" cy="50618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14" idx="0"/>
          </p:cNvCxnSpPr>
          <p:nvPr/>
        </p:nvCxnSpPr>
        <p:spPr>
          <a:xfrm flipH="1" flipV="1">
            <a:off x="4219288" y="2424550"/>
            <a:ext cx="1986915" cy="984996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413043" y="3199668"/>
            <a:ext cx="1352359" cy="58825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UCLA Data Manager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4645060" y="3611430"/>
            <a:ext cx="1326026" cy="59952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FIU Data Manager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4" name="Straight Connector 63"/>
          <p:cNvCxnSpPr>
            <a:stCxn id="90" idx="1"/>
            <a:endCxn id="9" idx="3"/>
          </p:cNvCxnSpPr>
          <p:nvPr/>
        </p:nvCxnSpPr>
        <p:spPr>
          <a:xfrm flipH="1">
            <a:off x="4645060" y="1547328"/>
            <a:ext cx="439106" cy="183111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Oval 140"/>
          <p:cNvSpPr/>
          <p:nvPr/>
        </p:nvSpPr>
        <p:spPr>
          <a:xfrm>
            <a:off x="5254194" y="307274"/>
            <a:ext cx="1855399" cy="245800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Attribute Authority: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Stu, Prof,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PostDoc</a:t>
            </a:r>
            <a:r>
              <a:rPr lang="en-US" dirty="0" smtClean="0">
                <a:solidFill>
                  <a:schemeClr val="tx1"/>
                </a:solidFill>
              </a:rPr>
              <a:t>, UCLA, FIU,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VO1, VO2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7292472" y="434930"/>
            <a:ext cx="1700512" cy="2269303"/>
            <a:chOff x="6748564" y="2050181"/>
            <a:chExt cx="2020298" cy="2357696"/>
          </a:xfrm>
        </p:grpSpPr>
        <p:sp>
          <p:nvSpPr>
            <p:cNvPr id="113" name="Can 112"/>
            <p:cNvSpPr/>
            <p:nvPr/>
          </p:nvSpPr>
          <p:spPr>
            <a:xfrm>
              <a:off x="6748564" y="2050181"/>
              <a:ext cx="2020298" cy="2357696"/>
            </a:xfrm>
            <a:prstGeom prst="can">
              <a:avLst>
                <a:gd name="adj" fmla="val 21854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819570" y="2050181"/>
              <a:ext cx="1941089" cy="319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VO1: networking</a:t>
              </a:r>
              <a:endParaRPr lang="en-US" sz="1400" dirty="0"/>
            </a:p>
          </p:txBody>
        </p:sp>
      </p:grpSp>
      <p:sp>
        <p:nvSpPr>
          <p:cNvPr id="152" name="Rounded Rectangle 151"/>
          <p:cNvSpPr/>
          <p:nvPr/>
        </p:nvSpPr>
        <p:spPr>
          <a:xfrm>
            <a:off x="7414089" y="1215194"/>
            <a:ext cx="1274400" cy="46385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/UCLA/CS/..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4" name="Rounded Rectangle 153"/>
          <p:cNvSpPr/>
          <p:nvPr/>
        </p:nvSpPr>
        <p:spPr>
          <a:xfrm>
            <a:off x="7421261" y="1904758"/>
            <a:ext cx="1267227" cy="4591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/FIU/CS/..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2272" y="307274"/>
            <a:ext cx="3190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Concrete Example</a:t>
            </a:r>
            <a:endParaRPr lang="en-US" sz="3200" dirty="0"/>
          </a:p>
        </p:txBody>
      </p:sp>
      <p:sp>
        <p:nvSpPr>
          <p:cNvPr id="54" name="Rounded Rectangle 53"/>
          <p:cNvSpPr/>
          <p:nvPr/>
        </p:nvSpPr>
        <p:spPr>
          <a:xfrm>
            <a:off x="2034839" y="3194031"/>
            <a:ext cx="1250355" cy="59952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UCLA Token Issuer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6205284" y="3611430"/>
            <a:ext cx="1250355" cy="59952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FIU Token Issuer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520536" y="3700557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UCLA, Prof, VO1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9520536" y="4567144"/>
            <a:ext cx="2577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UCLA, </a:t>
            </a:r>
            <a:r>
              <a:rPr lang="en-US" dirty="0" err="1" smtClean="0"/>
              <a:t>PostDoc</a:t>
            </a:r>
            <a:r>
              <a:rPr lang="en-US" dirty="0" smtClean="0"/>
              <a:t>, VO1, VO2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9520536" y="5427744"/>
            <a:ext cx="1993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FIU, Prof, VO1, VO2</a:t>
            </a:r>
            <a:endParaRPr lang="en-US" dirty="0"/>
          </a:p>
        </p:txBody>
      </p:sp>
      <p:grpSp>
        <p:nvGrpSpPr>
          <p:cNvPr id="80" name="Group 79"/>
          <p:cNvGrpSpPr/>
          <p:nvPr/>
        </p:nvGrpSpPr>
        <p:grpSpPr>
          <a:xfrm>
            <a:off x="9142965" y="434930"/>
            <a:ext cx="1734142" cy="2269303"/>
            <a:chOff x="6748564" y="2050181"/>
            <a:chExt cx="2020298" cy="2357696"/>
          </a:xfrm>
        </p:grpSpPr>
        <p:sp>
          <p:nvSpPr>
            <p:cNvPr id="81" name="Can 80"/>
            <p:cNvSpPr/>
            <p:nvPr/>
          </p:nvSpPr>
          <p:spPr>
            <a:xfrm>
              <a:off x="6748564" y="2050181"/>
              <a:ext cx="2020298" cy="2357696"/>
            </a:xfrm>
            <a:prstGeom prst="can">
              <a:avLst>
                <a:gd name="adj" fmla="val 21854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892544" y="2050181"/>
              <a:ext cx="1417821" cy="319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VO2: n-</a:t>
              </a:r>
              <a:r>
                <a:rPr lang="en-US" sz="1400" dirty="0" err="1" smtClean="0"/>
                <a:t>thoery</a:t>
              </a:r>
              <a:endParaRPr lang="en-US" sz="1400" dirty="0"/>
            </a:p>
          </p:txBody>
        </p:sp>
      </p:grpSp>
      <p:sp>
        <p:nvSpPr>
          <p:cNvPr id="84" name="Rounded Rectangle 83"/>
          <p:cNvSpPr/>
          <p:nvPr/>
        </p:nvSpPr>
        <p:spPr>
          <a:xfrm>
            <a:off x="9280295" y="1187193"/>
            <a:ext cx="1274400" cy="46385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/UCLA/MATH/..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9287468" y="1904758"/>
            <a:ext cx="1267227" cy="4591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/FIU/MATH/..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3705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NDN Attribute-based Encryption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3400" y="1920260"/>
            <a:ext cx="6155267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Advanced Features:</a:t>
            </a:r>
          </a:p>
          <a:p>
            <a:r>
              <a:rPr lang="en-US" sz="2400" b="1" dirty="0" smtClean="0"/>
              <a:t>Semi-distributed </a:t>
            </a:r>
            <a:r>
              <a:rPr lang="en-US" sz="2400" dirty="0" smtClean="0"/>
              <a:t>system</a:t>
            </a:r>
            <a:endParaRPr lang="en-US" sz="2400" b="1" dirty="0" smtClean="0"/>
          </a:p>
          <a:p>
            <a:r>
              <a:rPr lang="en-US" sz="2400" b="1" dirty="0" smtClean="0"/>
              <a:t>Asynchronous </a:t>
            </a:r>
            <a:r>
              <a:rPr lang="en-US" sz="2400" dirty="0" smtClean="0"/>
              <a:t>data production and consumption</a:t>
            </a:r>
          </a:p>
          <a:p>
            <a:r>
              <a:rPr lang="en-US" sz="2400" b="1" dirty="0" smtClean="0"/>
              <a:t>Decoupled</a:t>
            </a:r>
            <a:r>
              <a:rPr lang="en-US" sz="2400" dirty="0" smtClean="0"/>
              <a:t> access control and knowledge of the consumers</a:t>
            </a:r>
          </a:p>
          <a:p>
            <a:r>
              <a:rPr lang="en-US" altLang="zh-CN" sz="2400" b="1" dirty="0" smtClean="0"/>
              <a:t>Allow</a:t>
            </a:r>
            <a:r>
              <a:rPr lang="en-US" altLang="zh-CN" sz="2400" dirty="0" smtClean="0"/>
              <a:t> data owner and producer in different devices</a:t>
            </a:r>
          </a:p>
          <a:p>
            <a:r>
              <a:rPr lang="en-US" altLang="zh-CN" sz="2400" b="1" dirty="0" smtClean="0"/>
              <a:t>Allow </a:t>
            </a:r>
            <a:r>
              <a:rPr lang="en-US" altLang="zh-CN" sz="2400" dirty="0" smtClean="0"/>
              <a:t>attribute authority and </a:t>
            </a:r>
            <a:r>
              <a:rPr lang="en-US" altLang="zh-CN" sz="2400" dirty="0" smtClean="0"/>
              <a:t>token</a:t>
            </a:r>
            <a:r>
              <a:rPr lang="en-US" altLang="zh-CN" sz="2400" dirty="0" smtClean="0"/>
              <a:t> </a:t>
            </a:r>
            <a:r>
              <a:rPr lang="en-US" altLang="zh-CN" sz="2400" dirty="0" smtClean="0"/>
              <a:t>issuer in different devices</a:t>
            </a:r>
          </a:p>
          <a:p>
            <a:r>
              <a:rPr lang="en-US" altLang="zh-CN" sz="2400" b="1" dirty="0" smtClean="0"/>
              <a:t>Any party </a:t>
            </a:r>
            <a:r>
              <a:rPr lang="en-US" altLang="zh-CN" sz="2400" dirty="0" smtClean="0"/>
              <a:t>could become a producer immediately</a:t>
            </a:r>
            <a:endParaRPr lang="en-US" sz="24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24932" y="1920260"/>
            <a:ext cx="485986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 smtClean="0">
                <a:solidFill>
                  <a:prstClr val="black"/>
                </a:solidFill>
              </a:rPr>
              <a:t>Basic:</a:t>
            </a:r>
            <a:endParaRPr lang="en-US" sz="2800" b="1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400" b="1" dirty="0" smtClean="0"/>
              <a:t>Secure </a:t>
            </a:r>
            <a:r>
              <a:rPr lang="en-US" sz="2400" dirty="0" smtClean="0"/>
              <a:t>access control protocol over NDN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zh-CN" sz="2400" b="1" dirty="0" smtClean="0"/>
              <a:t>Fine-grained</a:t>
            </a:r>
            <a:r>
              <a:rPr lang="en-US" altLang="zh-CN" sz="2400" dirty="0" smtClean="0"/>
              <a:t> access control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88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our system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New security support:</a:t>
            </a:r>
          </a:p>
          <a:p>
            <a:r>
              <a:rPr lang="en-US" dirty="0" smtClean="0"/>
              <a:t>AES (symmetric) + CBC to encrypt/decrypt plain text</a:t>
            </a:r>
          </a:p>
          <a:p>
            <a:r>
              <a:rPr lang="en-US" dirty="0" smtClean="0"/>
              <a:t>CPABE (asymmetric) to encrypt/decrypt AES key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Already supported by NDN</a:t>
            </a:r>
          </a:p>
          <a:p>
            <a:r>
              <a:rPr lang="en-US" dirty="0" smtClean="0"/>
              <a:t>RSA/ECDSA NDN signature to verify data source and integrity</a:t>
            </a:r>
            <a:endParaRPr lang="en-US" dirty="0"/>
          </a:p>
          <a:p>
            <a:r>
              <a:rPr lang="en-US" dirty="0" smtClean="0"/>
              <a:t>RSA/ECDSA NDN key to encrypt/decrypt attribute private key</a:t>
            </a:r>
          </a:p>
        </p:txBody>
      </p:sp>
    </p:spTree>
    <p:extLst>
      <p:ext uri="{BB962C8B-B14F-4D97-AF65-F5344CB8AC3E}">
        <p14:creationId xmlns:p14="http://schemas.microsoft.com/office/powerpoint/2010/main" val="15182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our system work?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59209" y="5520394"/>
            <a:ext cx="1001485" cy="6152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9" idx="3"/>
            <a:endCxn id="29" idx="1"/>
          </p:cNvCxnSpPr>
          <p:nvPr/>
        </p:nvCxnSpPr>
        <p:spPr>
          <a:xfrm>
            <a:off x="1760694" y="5828020"/>
            <a:ext cx="29906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5525942" y="4226669"/>
            <a:ext cx="837721" cy="1177640"/>
            <a:chOff x="5482288" y="2209724"/>
            <a:chExt cx="837721" cy="11776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98596" l="0" r="99711">
                          <a14:foregroundMark x1="1734" y1="80337" x2="30347" y2="68820"/>
                          <a14:foregroundMark x1="2601" y1="80337" x2="44798" y2="97753"/>
                          <a14:foregroundMark x1="68208" y1="67697" x2="97399" y2="96629"/>
                          <a14:foregroundMark x1="65607" y1="62079" x2="63295" y2="77809"/>
                          <a14:foregroundMark x1="35838" y1="62079" x2="39884" y2="78933"/>
                          <a14:foregroundMark x1="40462" y1="68820" x2="43353" y2="72191"/>
                          <a14:foregroundMark x1="60116" y1="69382" x2="57803" y2="71629"/>
                          <a14:foregroundMark x1="47399" y1="72191" x2="53757" y2="96629"/>
                          <a14:foregroundMark x1="54624" y1="76404" x2="53757" y2="84551"/>
                          <a14:foregroundMark x1="45376" y1="79775" x2="47399" y2="8904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2288" y="2209724"/>
              <a:ext cx="837721" cy="861932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517319" y="3018032"/>
              <a:ext cx="801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User1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023736" y="4212174"/>
            <a:ext cx="922454" cy="1176614"/>
            <a:chOff x="6748706" y="3277503"/>
            <a:chExt cx="922454" cy="117661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76" b="98883" l="7398" r="9285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706" y="3277503"/>
              <a:ext cx="922454" cy="84244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6837726" y="4084785"/>
              <a:ext cx="801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User2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698850" y="4226669"/>
            <a:ext cx="922454" cy="1181438"/>
            <a:chOff x="6320009" y="4638204"/>
            <a:chExt cx="922454" cy="1181438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676" b="98883" l="7398" r="9285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0009" y="4638204"/>
              <a:ext cx="922454" cy="842445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6380344" y="5450310"/>
              <a:ext cx="801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User3</a:t>
              </a:r>
            </a:p>
          </p:txBody>
        </p:sp>
      </p:grpSp>
      <p:cxnSp>
        <p:nvCxnSpPr>
          <p:cNvPr id="18" name="Straight Arrow Connector 17"/>
          <p:cNvCxnSpPr>
            <a:stCxn id="43" idx="2"/>
            <a:endCxn id="27" idx="0"/>
          </p:cNvCxnSpPr>
          <p:nvPr/>
        </p:nvCxnSpPr>
        <p:spPr>
          <a:xfrm flipH="1">
            <a:off x="9678263" y="3531154"/>
            <a:ext cx="22737" cy="695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0" idx="2"/>
            <a:endCxn id="15" idx="0"/>
          </p:cNvCxnSpPr>
          <p:nvPr/>
        </p:nvCxnSpPr>
        <p:spPr>
          <a:xfrm flipH="1">
            <a:off x="5944803" y="3531154"/>
            <a:ext cx="157151" cy="695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0" idx="2"/>
            <a:endCxn id="21" idx="0"/>
          </p:cNvCxnSpPr>
          <p:nvPr/>
        </p:nvCxnSpPr>
        <p:spPr>
          <a:xfrm>
            <a:off x="6101954" y="3531154"/>
            <a:ext cx="1058123" cy="695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9259402" y="4226669"/>
            <a:ext cx="837721" cy="1194582"/>
            <a:chOff x="4882214" y="5420541"/>
            <a:chExt cx="837721" cy="1194582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98596" l="0" r="99711">
                          <a14:foregroundMark x1="1734" y1="80337" x2="30347" y2="68820"/>
                          <a14:foregroundMark x1="2601" y1="80337" x2="44798" y2="97753"/>
                          <a14:foregroundMark x1="68208" y1="67697" x2="97399" y2="96629"/>
                          <a14:foregroundMark x1="65607" y1="62079" x2="63295" y2="77809"/>
                          <a14:foregroundMark x1="35838" y1="62079" x2="39884" y2="78933"/>
                          <a14:foregroundMark x1="40462" y1="68820" x2="43353" y2="72191"/>
                          <a14:foregroundMark x1="60116" y1="69382" x2="57803" y2="71629"/>
                          <a14:foregroundMark x1="47399" y1="72191" x2="53757" y2="96629"/>
                          <a14:foregroundMark x1="54624" y1="76404" x2="53757" y2="84551"/>
                          <a14:foregroundMark x1="45376" y1="79775" x2="47399" y2="8904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2214" y="5420541"/>
              <a:ext cx="837721" cy="861932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4886350" y="6245791"/>
              <a:ext cx="801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User4</a:t>
              </a:r>
            </a:p>
          </p:txBody>
        </p:sp>
      </p:grpSp>
      <p:sp>
        <p:nvSpPr>
          <p:cNvPr id="24" name="Rounded Rectangle 23"/>
          <p:cNvSpPr/>
          <p:nvPr/>
        </p:nvSpPr>
        <p:spPr>
          <a:xfrm>
            <a:off x="4751300" y="5520394"/>
            <a:ext cx="1001485" cy="615252"/>
          </a:xfrm>
          <a:prstGeom prst="round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9985026" y="5520394"/>
            <a:ext cx="1001485" cy="6152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29" idx="3"/>
            <a:endCxn id="30" idx="1"/>
          </p:cNvCxnSpPr>
          <p:nvPr/>
        </p:nvCxnSpPr>
        <p:spPr>
          <a:xfrm>
            <a:off x="5752785" y="5828020"/>
            <a:ext cx="42322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312657" y="5828020"/>
            <a:ext cx="1725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Attribute </a:t>
            </a:r>
            <a:r>
              <a:rPr lang="en-US" dirty="0" err="1"/>
              <a:t>i</a:t>
            </a:r>
            <a:r>
              <a:rPr lang="en-US" dirty="0" smtClean="0"/>
              <a:t> AND j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534362" y="2741869"/>
            <a:ext cx="1135183" cy="789285"/>
            <a:chOff x="4704971" y="3282688"/>
            <a:chExt cx="1135183" cy="789285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050971" y="3282688"/>
              <a:ext cx="541493" cy="541493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4704971" y="3702641"/>
              <a:ext cx="1135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Attribute </a:t>
              </a:r>
              <a:r>
                <a:rPr lang="en-US" dirty="0" err="1" smtClean="0"/>
                <a:t>i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9133408" y="2741869"/>
            <a:ext cx="1135183" cy="789285"/>
            <a:chOff x="4704971" y="3282688"/>
            <a:chExt cx="1135183" cy="789285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050971" y="3282688"/>
              <a:ext cx="541493" cy="541493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4704971" y="3702641"/>
              <a:ext cx="1135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Attribute j</a:t>
              </a:r>
              <a:endParaRPr lang="en-US" dirty="0"/>
            </a:p>
          </p:txBody>
        </p:sp>
      </p:grpSp>
      <p:cxnSp>
        <p:nvCxnSpPr>
          <p:cNvPr id="34" name="Straight Arrow Connector 33"/>
          <p:cNvCxnSpPr>
            <a:endCxn id="42" idx="0"/>
          </p:cNvCxnSpPr>
          <p:nvPr/>
        </p:nvCxnSpPr>
        <p:spPr>
          <a:xfrm>
            <a:off x="8262881" y="2428990"/>
            <a:ext cx="1487274" cy="312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3" idx="2"/>
            <a:endCxn id="21" idx="0"/>
          </p:cNvCxnSpPr>
          <p:nvPr/>
        </p:nvCxnSpPr>
        <p:spPr>
          <a:xfrm flipH="1">
            <a:off x="7160077" y="3531154"/>
            <a:ext cx="2540923" cy="695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0" idx="2"/>
            <a:endCxn id="18" idx="0"/>
          </p:cNvCxnSpPr>
          <p:nvPr/>
        </p:nvCxnSpPr>
        <p:spPr>
          <a:xfrm>
            <a:off x="6101954" y="3531154"/>
            <a:ext cx="2383009" cy="6810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3" idx="2"/>
            <a:endCxn id="18" idx="0"/>
          </p:cNvCxnSpPr>
          <p:nvPr/>
        </p:nvCxnSpPr>
        <p:spPr>
          <a:xfrm flipH="1">
            <a:off x="8484963" y="3531154"/>
            <a:ext cx="1216037" cy="6810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7695290" y="5494158"/>
            <a:ext cx="1135183" cy="789285"/>
            <a:chOff x="4704971" y="3282688"/>
            <a:chExt cx="1135183" cy="78928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050971" y="3282688"/>
              <a:ext cx="541493" cy="541493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4704971" y="3702641"/>
              <a:ext cx="1135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Attribute </a:t>
              </a:r>
              <a:r>
                <a:rPr lang="en-US" dirty="0" err="1" smtClean="0"/>
                <a:t>i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440242" y="5486695"/>
            <a:ext cx="1135183" cy="789285"/>
            <a:chOff x="4704971" y="3282688"/>
            <a:chExt cx="1135183" cy="789285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050971" y="3282688"/>
              <a:ext cx="541493" cy="541493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4704971" y="3702641"/>
              <a:ext cx="1135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Attribute j</a:t>
              </a:r>
              <a:endParaRPr lang="en-US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6861976" y="2767180"/>
            <a:ext cx="2013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Attribute Authority</a:t>
            </a:r>
          </a:p>
        </p:txBody>
      </p:sp>
      <p:cxnSp>
        <p:nvCxnSpPr>
          <p:cNvPr id="45" name="Straight Arrow Connector 44"/>
          <p:cNvCxnSpPr>
            <a:endCxn id="39" idx="0"/>
          </p:cNvCxnSpPr>
          <p:nvPr/>
        </p:nvCxnSpPr>
        <p:spPr>
          <a:xfrm flipH="1">
            <a:off x="6151109" y="2428990"/>
            <a:ext cx="1323261" cy="312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2613928" y="4614508"/>
            <a:ext cx="1063596" cy="1025234"/>
            <a:chOff x="2572268" y="4369233"/>
            <a:chExt cx="1063596" cy="1025234"/>
          </a:xfrm>
        </p:grpSpPr>
        <p:sp>
          <p:nvSpPr>
            <p:cNvPr id="47" name="TextBox 46"/>
            <p:cNvSpPr txBox="1"/>
            <p:nvPr/>
          </p:nvSpPr>
          <p:spPr>
            <a:xfrm>
              <a:off x="2572268" y="5025135"/>
              <a:ext cx="10635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Producer</a:t>
              </a:r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3720" y="4369233"/>
              <a:ext cx="680691" cy="680691"/>
            </a:xfrm>
            <a:prstGeom prst="rect">
              <a:avLst/>
            </a:prstGeom>
          </p:spPr>
        </p:pic>
      </p:grpSp>
      <p:pic>
        <p:nvPicPr>
          <p:cNvPr id="49" name="Picture 4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370" y="1877032"/>
            <a:ext cx="788511" cy="1103916"/>
          </a:xfrm>
          <a:prstGeom prst="rect">
            <a:avLst/>
          </a:prstGeom>
        </p:spPr>
      </p:pic>
      <p:sp>
        <p:nvSpPr>
          <p:cNvPr id="50" name="L-Shape 49"/>
          <p:cNvSpPr/>
          <p:nvPr/>
        </p:nvSpPr>
        <p:spPr>
          <a:xfrm rot="18748871">
            <a:off x="6956351" y="4475045"/>
            <a:ext cx="407450" cy="270607"/>
          </a:xfrm>
          <a:prstGeom prst="corner">
            <a:avLst>
              <a:gd name="adj1" fmla="val 25782"/>
              <a:gd name="adj2" fmla="val 23580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-Shape 50"/>
          <p:cNvSpPr/>
          <p:nvPr/>
        </p:nvSpPr>
        <p:spPr>
          <a:xfrm rot="18748871">
            <a:off x="8345682" y="4463571"/>
            <a:ext cx="407450" cy="270607"/>
          </a:xfrm>
          <a:prstGeom prst="corner">
            <a:avLst>
              <a:gd name="adj1" fmla="val 25782"/>
              <a:gd name="adj2" fmla="val 23580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4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Decouple Data owner and Data producer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4026"/>
            <a:ext cx="10515600" cy="1444496"/>
          </a:xfrm>
        </p:spPr>
        <p:txBody>
          <a:bodyPr/>
          <a:lstStyle/>
          <a:p>
            <a:r>
              <a:rPr lang="en-US" dirty="0" smtClean="0"/>
              <a:t>The data owner may not be the data producer</a:t>
            </a:r>
          </a:p>
          <a:p>
            <a:r>
              <a:rPr lang="en-US" dirty="0" smtClean="0"/>
              <a:t>In your home, you can control your smart home sensors (producer), but your laptop/phone doesn’t produce sensor data.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15193" y="5909987"/>
            <a:ext cx="1001485" cy="6152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4" idx="3"/>
            <a:endCxn id="6" idx="1"/>
          </p:cNvCxnSpPr>
          <p:nvPr/>
        </p:nvCxnSpPr>
        <p:spPr>
          <a:xfrm flipV="1">
            <a:off x="2216678" y="6217485"/>
            <a:ext cx="1821067" cy="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4037745" y="5909859"/>
            <a:ext cx="1001485" cy="615252"/>
          </a:xfrm>
          <a:prstGeom prst="round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12657" y="6217486"/>
            <a:ext cx="1725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Attribute </a:t>
            </a:r>
            <a:r>
              <a:rPr lang="en-US" dirty="0" err="1"/>
              <a:t>i</a:t>
            </a:r>
            <a:r>
              <a:rPr lang="en-US" dirty="0" smtClean="0"/>
              <a:t> AND j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593670" y="4954581"/>
            <a:ext cx="1179139" cy="1025234"/>
            <a:chOff x="2572267" y="4369233"/>
            <a:chExt cx="1179139" cy="1025234"/>
          </a:xfrm>
        </p:grpSpPr>
        <p:sp>
          <p:nvSpPr>
            <p:cNvPr id="9" name="TextBox 8"/>
            <p:cNvSpPr txBox="1"/>
            <p:nvPr/>
          </p:nvSpPr>
          <p:spPr>
            <a:xfrm>
              <a:off x="2572267" y="5025135"/>
              <a:ext cx="11791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Producer1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3720" y="4369233"/>
              <a:ext cx="680691" cy="680691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171" y="3152582"/>
            <a:ext cx="1031902" cy="1035782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endCxn id="10" idx="0"/>
          </p:cNvCxnSpPr>
          <p:nvPr/>
        </p:nvCxnSpPr>
        <p:spPr>
          <a:xfrm flipH="1">
            <a:off x="3125469" y="4036338"/>
            <a:ext cx="2005104" cy="91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16778" y="4228887"/>
            <a:ext cx="3100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data1, use Attribute </a:t>
            </a:r>
            <a:r>
              <a:rPr lang="en-US" dirty="0" err="1"/>
              <a:t>i</a:t>
            </a:r>
            <a:r>
              <a:rPr lang="en-US" dirty="0" smtClean="0"/>
              <a:t> AND j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6809785" y="4954581"/>
            <a:ext cx="1176387" cy="1025234"/>
            <a:chOff x="2459477" y="4369233"/>
            <a:chExt cx="1176387" cy="1025234"/>
          </a:xfrm>
        </p:grpSpPr>
        <p:sp>
          <p:nvSpPr>
            <p:cNvPr id="18" name="TextBox 17"/>
            <p:cNvSpPr txBox="1"/>
            <p:nvPr/>
          </p:nvSpPr>
          <p:spPr>
            <a:xfrm>
              <a:off x="2459477" y="5025135"/>
              <a:ext cx="11763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Producer2</a:t>
              </a:r>
              <a:endParaRPr lang="en-US" dirty="0" smtClean="0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3720" y="4369233"/>
              <a:ext cx="680691" cy="680691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8623765" y="4954581"/>
            <a:ext cx="1220299" cy="1025234"/>
            <a:chOff x="2572267" y="4369233"/>
            <a:chExt cx="1220299" cy="1025234"/>
          </a:xfrm>
        </p:grpSpPr>
        <p:sp>
          <p:nvSpPr>
            <p:cNvPr id="23" name="TextBox 22"/>
            <p:cNvSpPr txBox="1"/>
            <p:nvPr/>
          </p:nvSpPr>
          <p:spPr>
            <a:xfrm>
              <a:off x="2572267" y="5025135"/>
              <a:ext cx="12202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Producer3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3720" y="4369233"/>
              <a:ext cx="680691" cy="680691"/>
            </a:xfrm>
            <a:prstGeom prst="rect">
              <a:avLst/>
            </a:prstGeom>
          </p:spPr>
        </p:pic>
      </p:grpSp>
      <p:cxnSp>
        <p:nvCxnSpPr>
          <p:cNvPr id="28" name="Straight Arrow Connector 27"/>
          <p:cNvCxnSpPr>
            <a:endCxn id="19" idx="0"/>
          </p:cNvCxnSpPr>
          <p:nvPr/>
        </p:nvCxnSpPr>
        <p:spPr>
          <a:xfrm>
            <a:off x="5857556" y="4108482"/>
            <a:ext cx="1596818" cy="846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4" idx="0"/>
          </p:cNvCxnSpPr>
          <p:nvPr/>
        </p:nvCxnSpPr>
        <p:spPr>
          <a:xfrm>
            <a:off x="5903671" y="4041056"/>
            <a:ext cx="3251893" cy="913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33073" y="3461386"/>
            <a:ext cx="2491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Let’s add data owner!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9502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Decouple verification and key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2427"/>
            <a:ext cx="10515600" cy="1476375"/>
          </a:xfrm>
        </p:spPr>
        <p:txBody>
          <a:bodyPr/>
          <a:lstStyle/>
          <a:p>
            <a:r>
              <a:rPr lang="en-US" dirty="0" smtClean="0"/>
              <a:t>The attribute authority may not know you well</a:t>
            </a:r>
          </a:p>
          <a:p>
            <a:r>
              <a:rPr lang="en-US" dirty="0" smtClean="0"/>
              <a:t>When you want to download IEEE papers, IEEE will ask UCLA login whether you should get the access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195510" y="3908126"/>
            <a:ext cx="2013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Attribute Authority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904" y="3017978"/>
            <a:ext cx="788511" cy="1103916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5952828" y="5680360"/>
            <a:ext cx="837721" cy="1177640"/>
            <a:chOff x="5482288" y="2209724"/>
            <a:chExt cx="837721" cy="1177640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8596" l="0" r="99711">
                          <a14:foregroundMark x1="1734" y1="80337" x2="30347" y2="68820"/>
                          <a14:foregroundMark x1="2601" y1="80337" x2="44798" y2="97753"/>
                          <a14:foregroundMark x1="68208" y1="67697" x2="97399" y2="96629"/>
                          <a14:foregroundMark x1="65607" y1="62079" x2="63295" y2="77809"/>
                          <a14:foregroundMark x1="35838" y1="62079" x2="39884" y2="78933"/>
                          <a14:foregroundMark x1="40462" y1="68820" x2="43353" y2="72191"/>
                          <a14:foregroundMark x1="60116" y1="69382" x2="57803" y2="71629"/>
                          <a14:foregroundMark x1="47399" y1="72191" x2="53757" y2="96629"/>
                          <a14:foregroundMark x1="54624" y1="76404" x2="53757" y2="84551"/>
                          <a14:foregroundMark x1="45376" y1="79775" x2="47399" y2="8904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2288" y="2209724"/>
              <a:ext cx="837721" cy="861932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5517319" y="3018032"/>
              <a:ext cx="801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User1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910462" y="4346316"/>
            <a:ext cx="922454" cy="1176614"/>
            <a:chOff x="6748706" y="3277503"/>
            <a:chExt cx="922454" cy="1176614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676" b="98883" l="7398" r="9285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706" y="3277503"/>
              <a:ext cx="922454" cy="842445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6837726" y="4084785"/>
              <a:ext cx="801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User2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902643" y="3234391"/>
            <a:ext cx="1490134" cy="1211776"/>
            <a:chOff x="6063730" y="4638204"/>
            <a:chExt cx="1490134" cy="1211776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676" b="98883" l="7398" r="9285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0009" y="4638204"/>
              <a:ext cx="922454" cy="842445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6063730" y="5480648"/>
              <a:ext cx="1490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UCLA Officer</a:t>
              </a:r>
            </a:p>
          </p:txBody>
        </p:sp>
      </p:grpSp>
      <p:cxnSp>
        <p:nvCxnSpPr>
          <p:cNvPr id="15" name="Straight Arrow Connector 14"/>
          <p:cNvCxnSpPr>
            <a:stCxn id="26" idx="1"/>
            <a:endCxn id="36" idx="3"/>
          </p:cNvCxnSpPr>
          <p:nvPr/>
        </p:nvCxnSpPr>
        <p:spPr>
          <a:xfrm flipH="1">
            <a:off x="5081376" y="3569936"/>
            <a:ext cx="4726528" cy="856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176814" y="3410957"/>
            <a:ext cx="69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Trust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37" idx="2"/>
            <a:endCxn id="29" idx="1"/>
          </p:cNvCxnSpPr>
          <p:nvPr/>
        </p:nvCxnSpPr>
        <p:spPr>
          <a:xfrm>
            <a:off x="4647710" y="4446167"/>
            <a:ext cx="1305118" cy="1665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2"/>
            <a:endCxn id="33" idx="1"/>
          </p:cNvCxnSpPr>
          <p:nvPr/>
        </p:nvCxnSpPr>
        <p:spPr>
          <a:xfrm>
            <a:off x="4647710" y="4446167"/>
            <a:ext cx="1262752" cy="321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947841" y="4684140"/>
            <a:ext cx="869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Token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33" idx="3"/>
            <a:endCxn id="25" idx="2"/>
          </p:cNvCxnSpPr>
          <p:nvPr/>
        </p:nvCxnSpPr>
        <p:spPr>
          <a:xfrm flipV="1">
            <a:off x="6832916" y="4277458"/>
            <a:ext cx="3369523" cy="49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9" idx="3"/>
            <a:endCxn id="25" idx="2"/>
          </p:cNvCxnSpPr>
          <p:nvPr/>
        </p:nvCxnSpPr>
        <p:spPr>
          <a:xfrm flipV="1">
            <a:off x="6790549" y="4277458"/>
            <a:ext cx="3411890" cy="1833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199695" y="4738437"/>
            <a:ext cx="2593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Ask for attributes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133403" y="3655613"/>
            <a:ext cx="2564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Let’s add </a:t>
            </a:r>
            <a:r>
              <a:rPr lang="en-US" sz="2000" b="1" smtClean="0"/>
              <a:t>token issuer!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24803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 our system is like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59209" y="5520394"/>
            <a:ext cx="1001485" cy="6152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5" idx="3"/>
            <a:endCxn id="22" idx="1"/>
          </p:cNvCxnSpPr>
          <p:nvPr/>
        </p:nvCxnSpPr>
        <p:spPr>
          <a:xfrm>
            <a:off x="1760694" y="5828020"/>
            <a:ext cx="29906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704002" y="4055133"/>
            <a:ext cx="1194258" cy="1226510"/>
            <a:chOff x="5356424" y="2209724"/>
            <a:chExt cx="1194258" cy="122651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98596" l="0" r="99711">
                          <a14:foregroundMark x1="1734" y1="80337" x2="30347" y2="68820"/>
                          <a14:foregroundMark x1="2601" y1="80337" x2="44798" y2="97753"/>
                          <a14:foregroundMark x1="68208" y1="67697" x2="97399" y2="96629"/>
                          <a14:foregroundMark x1="65607" y1="62079" x2="63295" y2="77809"/>
                          <a14:foregroundMark x1="35838" y1="62079" x2="39884" y2="78933"/>
                          <a14:foregroundMark x1="40462" y1="68820" x2="43353" y2="72191"/>
                          <a14:foregroundMark x1="60116" y1="69382" x2="57803" y2="71629"/>
                          <a14:foregroundMark x1="47399" y1="72191" x2="53757" y2="96629"/>
                          <a14:foregroundMark x1="54624" y1="76404" x2="53757" y2="84551"/>
                          <a14:foregroundMark x1="45376" y1="79775" x2="47399" y2="8904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2288" y="2209724"/>
              <a:ext cx="837721" cy="861932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356424" y="3066902"/>
              <a:ext cx="1194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Consumer</a:t>
              </a:r>
              <a:endParaRPr lang="en-US" dirty="0" smtClean="0"/>
            </a:p>
          </p:txBody>
        </p:sp>
      </p:grpSp>
      <p:sp>
        <p:nvSpPr>
          <p:cNvPr id="22" name="Rounded Rectangle 21"/>
          <p:cNvSpPr/>
          <p:nvPr/>
        </p:nvSpPr>
        <p:spPr>
          <a:xfrm>
            <a:off x="4751300" y="5520394"/>
            <a:ext cx="1001485" cy="615252"/>
          </a:xfrm>
          <a:prstGeom prst="round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9985026" y="5520394"/>
            <a:ext cx="1001485" cy="6152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752785" y="5828020"/>
            <a:ext cx="42322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205694" y="5843522"/>
            <a:ext cx="1725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Attribute </a:t>
            </a:r>
            <a:r>
              <a:rPr lang="en-US" dirty="0" err="1"/>
              <a:t>i</a:t>
            </a:r>
            <a:r>
              <a:rPr lang="en-US" dirty="0" smtClean="0"/>
              <a:t> AND j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6785846" y="5476651"/>
            <a:ext cx="2120709" cy="856903"/>
            <a:chOff x="4258605" y="3282688"/>
            <a:chExt cx="2120709" cy="856903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050971" y="3282688"/>
              <a:ext cx="541493" cy="541493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4258605" y="3770259"/>
              <a:ext cx="2120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Attribute Private Key</a:t>
              </a:r>
              <a:endParaRPr lang="en-US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9199401" y="2585383"/>
            <a:ext cx="2013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Attribute Authority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2410472" y="4256409"/>
            <a:ext cx="1063596" cy="1025234"/>
            <a:chOff x="2572268" y="4369233"/>
            <a:chExt cx="1063596" cy="1025234"/>
          </a:xfrm>
        </p:grpSpPr>
        <p:sp>
          <p:nvSpPr>
            <p:cNvPr id="45" name="TextBox 44"/>
            <p:cNvSpPr txBox="1"/>
            <p:nvPr/>
          </p:nvSpPr>
          <p:spPr>
            <a:xfrm>
              <a:off x="2572268" y="5025135"/>
              <a:ext cx="10635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Producer</a:t>
              </a:r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3720" y="4369233"/>
              <a:ext cx="680691" cy="680691"/>
            </a:xfrm>
            <a:prstGeom prst="rect">
              <a:avLst/>
            </a:prstGeom>
          </p:spPr>
        </p:pic>
      </p:grpSp>
      <p:pic>
        <p:nvPicPr>
          <p:cNvPr id="47" name="Picture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073" y="1752356"/>
            <a:ext cx="788511" cy="925548"/>
          </a:xfrm>
          <a:prstGeom prst="rect">
            <a:avLst/>
          </a:prstGeom>
        </p:spPr>
      </p:pic>
      <p:grpSp>
        <p:nvGrpSpPr>
          <p:cNvPr id="52" name="Group 51"/>
          <p:cNvGrpSpPr/>
          <p:nvPr/>
        </p:nvGrpSpPr>
        <p:grpSpPr>
          <a:xfrm>
            <a:off x="5889505" y="1752356"/>
            <a:ext cx="1490134" cy="1211776"/>
            <a:chOff x="6063730" y="4638204"/>
            <a:chExt cx="1490134" cy="1211776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676" b="98883" l="7398" r="9285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0009" y="4638204"/>
              <a:ext cx="922454" cy="842445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6063730" y="5480648"/>
              <a:ext cx="1490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Token Issuer</a:t>
              </a:r>
            </a:p>
          </p:txBody>
        </p:sp>
      </p:grpSp>
      <p:cxnSp>
        <p:nvCxnSpPr>
          <p:cNvPr id="56" name="Straight Arrow Connector 55"/>
          <p:cNvCxnSpPr>
            <a:stCxn id="54" idx="2"/>
            <a:endCxn id="8" idx="0"/>
          </p:cNvCxnSpPr>
          <p:nvPr/>
        </p:nvCxnSpPr>
        <p:spPr>
          <a:xfrm>
            <a:off x="6634572" y="2964132"/>
            <a:ext cx="1614155" cy="109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8" idx="0"/>
            <a:endCxn id="42" idx="2"/>
          </p:cNvCxnSpPr>
          <p:nvPr/>
        </p:nvCxnSpPr>
        <p:spPr>
          <a:xfrm flipV="1">
            <a:off x="8248727" y="2954715"/>
            <a:ext cx="1957603" cy="1100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00" y="1752356"/>
            <a:ext cx="1031902" cy="1035782"/>
          </a:xfrm>
          <a:prstGeom prst="rect">
            <a:avLst/>
          </a:prstGeom>
        </p:spPr>
      </p:pic>
      <p:cxnSp>
        <p:nvCxnSpPr>
          <p:cNvPr id="66" name="Straight Arrow Connector 65"/>
          <p:cNvCxnSpPr>
            <a:stCxn id="65" idx="2"/>
            <a:endCxn id="46" idx="0"/>
          </p:cNvCxnSpPr>
          <p:nvPr/>
        </p:nvCxnSpPr>
        <p:spPr>
          <a:xfrm>
            <a:off x="1259951" y="2788138"/>
            <a:ext cx="1682319" cy="1468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83048" y="2678940"/>
            <a:ext cx="1490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Data Owner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19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Parties in NDN ABAC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Attribute </a:t>
            </a:r>
            <a:r>
              <a:rPr lang="en-US" b="1" dirty="0" smtClean="0"/>
              <a:t>Authority: </a:t>
            </a:r>
            <a:r>
              <a:rPr lang="en-US" sz="2400" dirty="0" smtClean="0"/>
              <a:t>publish pub </a:t>
            </a:r>
            <a:r>
              <a:rPr lang="en-US" sz="2400" dirty="0" err="1" smtClean="0"/>
              <a:t>params</a:t>
            </a:r>
            <a:r>
              <a:rPr lang="en-US" sz="2400" dirty="0" smtClean="0"/>
              <a:t> </a:t>
            </a:r>
            <a:r>
              <a:rPr lang="en-US" sz="2400" b="1" dirty="0" smtClean="0"/>
              <a:t>/aa/PUB/&lt;timestamp&gt; </a:t>
            </a:r>
            <a:r>
              <a:rPr lang="en-US" sz="2400" dirty="0" smtClean="0"/>
              <a:t>and decryption key </a:t>
            </a:r>
            <a:r>
              <a:rPr lang="en-US" sz="2400" b="1" dirty="0" smtClean="0"/>
              <a:t>/aa/DKEY/&lt;token&gt;</a:t>
            </a:r>
            <a:endParaRPr lang="en-US" sz="2400" b="1" dirty="0" smtClean="0"/>
          </a:p>
          <a:p>
            <a:pPr lvl="1"/>
            <a:r>
              <a:rPr lang="en-US" dirty="0" smtClean="0"/>
              <a:t>Token Issuer helps to grant access right</a:t>
            </a:r>
          </a:p>
          <a:p>
            <a:endParaRPr lang="en-US" b="1" dirty="0" smtClean="0"/>
          </a:p>
          <a:p>
            <a:r>
              <a:rPr lang="en-US" b="1" dirty="0" smtClean="0"/>
              <a:t>Data Producer: </a:t>
            </a:r>
            <a:r>
              <a:rPr lang="en-US" sz="2400" dirty="0" smtClean="0"/>
              <a:t>produce </a:t>
            </a:r>
            <a:r>
              <a:rPr lang="en-US" sz="2400" b="1" dirty="0" smtClean="0"/>
              <a:t>/producer/[data name]/policy</a:t>
            </a:r>
            <a:endParaRPr lang="en-US" sz="2400" b="1" dirty="0" smtClean="0"/>
          </a:p>
          <a:p>
            <a:pPr lvl="1"/>
            <a:r>
              <a:rPr lang="en-US" dirty="0" smtClean="0"/>
              <a:t>Data owner to decide access policy</a:t>
            </a:r>
          </a:p>
          <a:p>
            <a:endParaRPr lang="en-US" b="1" dirty="0" smtClean="0"/>
          </a:p>
          <a:p>
            <a:r>
              <a:rPr lang="en-US" b="1" dirty="0" smtClean="0"/>
              <a:t>Data </a:t>
            </a:r>
            <a:r>
              <a:rPr lang="en-US" b="1" dirty="0" smtClean="0"/>
              <a:t>Consumer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03343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948</Words>
  <Application>Microsoft Macintosh PowerPoint</Application>
  <PresentationFormat>Widescreen</PresentationFormat>
  <Paragraphs>255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Calibri</vt:lpstr>
      <vt:lpstr>Calibri Light</vt:lpstr>
      <vt:lpstr>DengXian</vt:lpstr>
      <vt:lpstr>DengXian Light</vt:lpstr>
      <vt:lpstr>Mangal</vt:lpstr>
      <vt:lpstr>Arial</vt:lpstr>
      <vt:lpstr>Office Theme</vt:lpstr>
      <vt:lpstr>NDN Attribute-based Encryption and  Virtual Organization</vt:lpstr>
      <vt:lpstr>Library information</vt:lpstr>
      <vt:lpstr>NDN Attribute-based Encryption Library</vt:lpstr>
      <vt:lpstr>How does our system work?</vt:lpstr>
      <vt:lpstr>How does our system work?</vt:lpstr>
      <vt:lpstr>Decouple Data owner and Data producer</vt:lpstr>
      <vt:lpstr>Decouple verification and key distribution</vt:lpstr>
      <vt:lpstr>Finally our system is like</vt:lpstr>
      <vt:lpstr>Parties in NDN ABAC</vt:lpstr>
      <vt:lpstr>How to ensure the security: inside Ciphertext</vt:lpstr>
      <vt:lpstr>How to ensure the security: inside Ciphertext</vt:lpstr>
      <vt:lpstr>How to ensure the security: inside token</vt:lpstr>
      <vt:lpstr>How to ensure the security: inside token</vt:lpstr>
      <vt:lpstr>NDN ABAC overview:  Preliminary Phase 1</vt:lpstr>
      <vt:lpstr>NDN ABAC overview:  Preliminary Phase 2</vt:lpstr>
      <vt:lpstr>NDN ABAC overview:  Consumption Phase</vt:lpstr>
      <vt:lpstr>NDN ABAC overview:   Better Preliminary Phrase 2</vt:lpstr>
      <vt:lpstr>NDN ABAC overview:   Better Consumption Phrase</vt:lpstr>
      <vt:lpstr>Virtual Organization over NDN</vt:lpstr>
      <vt:lpstr>Virtual Organization over NDN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NDN Attribute-based Encryption and Virtual Organization</dc:title>
  <dc:creator>Zhiyi Zhang</dc:creator>
  <cp:lastModifiedBy>Zhiyi Zhang</cp:lastModifiedBy>
  <cp:revision>137</cp:revision>
  <dcterms:created xsi:type="dcterms:W3CDTF">2017-06-01T04:40:32Z</dcterms:created>
  <dcterms:modified xsi:type="dcterms:W3CDTF">2017-06-07T20:26:57Z</dcterms:modified>
</cp:coreProperties>
</file>