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1" r:id="rId9"/>
    <p:sldId id="267" r:id="rId10"/>
    <p:sldId id="279" r:id="rId11"/>
    <p:sldId id="268" r:id="rId12"/>
    <p:sldId id="270" r:id="rId13"/>
    <p:sldId id="278" r:id="rId14"/>
    <p:sldId id="272" r:id="rId15"/>
    <p:sldId id="269" r:id="rId16"/>
    <p:sldId id="271" r:id="rId17"/>
    <p:sldId id="273" r:id="rId18"/>
    <p:sldId id="274" r:id="rId19"/>
    <p:sldId id="258" r:id="rId20"/>
    <p:sldId id="275" r:id="rId21"/>
    <p:sldId id="276" r:id="rId22"/>
    <p:sldId id="282" r:id="rId23"/>
    <p:sldId id="280" r:id="rId24"/>
    <p:sldId id="285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1"/>
    <p:restoredTop sz="93697"/>
  </p:normalViewPr>
  <p:slideViewPr>
    <p:cSldViewPr snapToGrid="0" snapToObjects="1">
      <p:cViewPr varScale="1">
        <p:scale>
          <a:sx n="75" d="100"/>
          <a:sy n="75" d="100"/>
        </p:scale>
        <p:origin x="8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A7BB-EC93-9840-9AD7-8CCBE56CB24B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A12D7-EE70-BD40-BC5D-AF2E607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09728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85800"/>
            <a:ext cx="109728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371600"/>
            <a:ext cx="107696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333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229A-AB57-114B-A097-F0FCCA840D98}" type="datetimeFigureOut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3.png"/><Relationship Id="rId8" Type="http://schemas.microsoft.com/office/2007/relationships/hdphoto" Target="../media/hdphoto4.wdp"/><Relationship Id="rId9" Type="http://schemas.openxmlformats.org/officeDocument/2006/relationships/image" Target="../media/image4.png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4.wdp"/><Relationship Id="rId6" Type="http://schemas.openxmlformats.org/officeDocument/2006/relationships/image" Target="../media/image4.png"/><Relationship Id="rId7" Type="http://schemas.openxmlformats.org/officeDocument/2006/relationships/image" Target="../media/image5.gif"/><Relationship Id="rId8" Type="http://schemas.openxmlformats.org/officeDocument/2006/relationships/image" Target="../media/image2.png"/><Relationship Id="rId9" Type="http://schemas.microsoft.com/office/2007/relationships/hdphoto" Target="../media/hdphoto3.wdp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NDN Attribute-based Encryption </a:t>
            </a:r>
            <a:r>
              <a:rPr lang="en-US" altLang="zh-CN" sz="4900" dirty="0" smtClean="0"/>
              <a:t>and </a:t>
            </a:r>
            <a:br>
              <a:rPr lang="en-US" altLang="zh-CN" sz="4900" dirty="0" smtClean="0"/>
            </a:br>
            <a:r>
              <a:rPr lang="en-US" altLang="zh-CN" dirty="0" smtClean="0"/>
              <a:t>Virtual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172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Zhiyi Zhang, </a:t>
            </a:r>
            <a:r>
              <a:rPr lang="en-US" altLang="zh-CN" dirty="0" err="1" smtClean="0"/>
              <a:t>Yukai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2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2938" cy="4351338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Encrypted AES Key (Symmetric Key)</a:t>
            </a:r>
          </a:p>
          <a:p>
            <a:pPr lvl="1"/>
            <a:r>
              <a:rPr lang="en-US" dirty="0" smtClean="0"/>
              <a:t>Encrypted Content (Using AES Key)</a:t>
            </a:r>
          </a:p>
          <a:p>
            <a:r>
              <a:rPr lang="en-US" dirty="0" smtClean="0"/>
              <a:t>When Consumer receives the packet:</a:t>
            </a:r>
          </a:p>
          <a:p>
            <a:pPr lvl="1"/>
            <a:r>
              <a:rPr lang="en-US" dirty="0" smtClean="0"/>
              <a:t>Verify Signature (optional)</a:t>
            </a:r>
          </a:p>
          <a:p>
            <a:pPr lvl="1"/>
            <a:r>
              <a:rPr lang="en-US" dirty="0" smtClean="0"/>
              <a:t>Decrypt AES key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ecrypt Content</a:t>
            </a:r>
          </a:p>
          <a:p>
            <a:r>
              <a:rPr lang="en-US" dirty="0" smtClean="0"/>
              <a:t>Only the consumer with sufficient </a:t>
            </a:r>
            <a:r>
              <a:rPr lang="en-US" dirty="0" err="1" smtClean="0"/>
              <a:t>attrs</a:t>
            </a:r>
            <a:r>
              <a:rPr lang="en-US" dirty="0" smtClean="0"/>
              <a:t> could consume.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08323" y="2157047"/>
            <a:ext cx="3236231" cy="2309446"/>
            <a:chOff x="7408323" y="2157047"/>
            <a:chExt cx="3236231" cy="2309446"/>
          </a:xfrm>
        </p:grpSpPr>
        <p:sp>
          <p:nvSpPr>
            <p:cNvPr id="4" name="Rectangle 3"/>
            <p:cNvSpPr/>
            <p:nvPr/>
          </p:nvSpPr>
          <p:spPr>
            <a:xfrm>
              <a:off x="7408323" y="2157047"/>
              <a:ext cx="3236231" cy="2309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73130" y="2751486"/>
              <a:ext cx="3106614" cy="110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73130" y="3954961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3130" y="2250403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75569" y="2922221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AES Key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78362" y="3386565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5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2938" cy="4351338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Encrypted AES Key (Symmetric Key)</a:t>
            </a:r>
          </a:p>
          <a:p>
            <a:pPr lvl="1"/>
            <a:r>
              <a:rPr lang="en-US" dirty="0" smtClean="0"/>
              <a:t>Encrypted Content (Using AES Key)</a:t>
            </a:r>
          </a:p>
          <a:p>
            <a:r>
              <a:rPr lang="en-US" dirty="0" smtClean="0"/>
              <a:t>When Consumer receives the packet:</a:t>
            </a:r>
          </a:p>
          <a:p>
            <a:pPr lvl="1"/>
            <a:r>
              <a:rPr lang="en-US" dirty="0" smtClean="0"/>
              <a:t>Verify Signature (optional)</a:t>
            </a:r>
          </a:p>
          <a:p>
            <a:pPr lvl="1"/>
            <a:r>
              <a:rPr lang="en-US" dirty="0" smtClean="0"/>
              <a:t>Decrypt AES key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ecrypt Content</a:t>
            </a:r>
          </a:p>
          <a:p>
            <a:r>
              <a:rPr lang="en-US" dirty="0" smtClean="0"/>
              <a:t>Only the consumer with sufficient </a:t>
            </a:r>
            <a:r>
              <a:rPr lang="en-US" dirty="0" err="1" smtClean="0"/>
              <a:t>attrs</a:t>
            </a:r>
            <a:r>
              <a:rPr lang="en-US" dirty="0" smtClean="0"/>
              <a:t> could consume.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08323" y="2157047"/>
            <a:ext cx="3236231" cy="2309446"/>
            <a:chOff x="7408323" y="2157047"/>
            <a:chExt cx="3236231" cy="2309446"/>
          </a:xfrm>
        </p:grpSpPr>
        <p:sp>
          <p:nvSpPr>
            <p:cNvPr id="4" name="Rectangle 3"/>
            <p:cNvSpPr/>
            <p:nvPr/>
          </p:nvSpPr>
          <p:spPr>
            <a:xfrm>
              <a:off x="7408323" y="2157047"/>
              <a:ext cx="3236231" cy="2309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73130" y="2751486"/>
              <a:ext cx="3106614" cy="110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73130" y="3954961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3130" y="2250403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75569" y="2922221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AES Key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78362" y="3386565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9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567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in plaintext: (JSON format)</a:t>
            </a:r>
          </a:p>
          <a:p>
            <a:pPr lvl="1"/>
            <a:r>
              <a:rPr lang="en-US" dirty="0" smtClean="0"/>
              <a:t>User’s public key bits</a:t>
            </a:r>
          </a:p>
          <a:p>
            <a:pPr lvl="1"/>
            <a:r>
              <a:rPr lang="en-US" dirty="0" smtClean="0"/>
              <a:t>Authorized attribute list (optional encryption if want privacy)</a:t>
            </a:r>
          </a:p>
          <a:p>
            <a:r>
              <a:rPr lang="en-US" dirty="0" smtClean="0"/>
              <a:t>When AA receive the token:</a:t>
            </a:r>
          </a:p>
          <a:p>
            <a:pPr lvl="1"/>
            <a:r>
              <a:rPr lang="en-US" dirty="0" smtClean="0"/>
              <a:t>Verify signature</a:t>
            </a:r>
          </a:p>
          <a:p>
            <a:pPr lvl="1"/>
            <a:r>
              <a:rPr lang="en-US" dirty="0" smtClean="0"/>
              <a:t>Gen decryption key</a:t>
            </a:r>
          </a:p>
          <a:p>
            <a:pPr lvl="1"/>
            <a:r>
              <a:rPr lang="en-US" dirty="0" smtClean="0"/>
              <a:t>Use the pub key to decrypt the decryption key</a:t>
            </a:r>
            <a:endParaRPr lang="en-US" dirty="0"/>
          </a:p>
          <a:p>
            <a:r>
              <a:rPr lang="en-US" dirty="0" smtClean="0"/>
              <a:t>Only the right consumer could decrypt the key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45571" y="2030657"/>
            <a:ext cx="3376246" cy="2342050"/>
            <a:chOff x="7315201" y="2616811"/>
            <a:chExt cx="3376246" cy="2342050"/>
          </a:xfrm>
        </p:grpSpPr>
        <p:sp>
          <p:nvSpPr>
            <p:cNvPr id="4" name="Rectangle 3"/>
            <p:cNvSpPr/>
            <p:nvPr/>
          </p:nvSpPr>
          <p:spPr>
            <a:xfrm>
              <a:off x="7315201" y="2616811"/>
              <a:ext cx="3376246" cy="23420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50015" y="3259015"/>
              <a:ext cx="3137220" cy="10909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Token</a:t>
              </a:r>
              <a:endParaRPr lang="en-US" b="1" dirty="0"/>
            </a:p>
            <a:p>
              <a:pPr algn="ctr"/>
              <a:r>
                <a:rPr lang="en-US" dirty="0" err="1" smtClean="0"/>
                <a:t>PubKey</a:t>
              </a:r>
              <a:r>
                <a:rPr lang="en-US" dirty="0" smtClean="0"/>
                <a:t>: </a:t>
              </a:r>
              <a:r>
                <a:rPr lang="mr-IN" dirty="0"/>
                <a:t>%</a:t>
              </a:r>
              <a:r>
                <a:rPr lang="mr-IN" dirty="0" smtClean="0"/>
                <a:t>FD%0001%</a:t>
              </a:r>
              <a:r>
                <a:rPr lang="en-US" sz="1100" dirty="0" smtClean="0"/>
                <a:t>..</a:t>
              </a:r>
            </a:p>
            <a:p>
              <a:pPr algn="ctr"/>
              <a:r>
                <a:rPr lang="en-US" dirty="0" err="1" smtClean="0"/>
                <a:t>AttrList</a:t>
              </a:r>
              <a:r>
                <a:rPr lang="en-US" dirty="0" smtClean="0"/>
                <a:t>: Student, CS,</a:t>
              </a:r>
              <a:r>
                <a:rPr lang="mr-IN" dirty="0" smtClean="0"/>
                <a:t>…</a:t>
              </a:r>
              <a:endParaRPr lang="en-US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50015" y="4454769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50015" y="2724820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2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token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95510" y="1782190"/>
            <a:ext cx="2013857" cy="1346936"/>
            <a:chOff x="9195510" y="2930522"/>
            <a:chExt cx="2013857" cy="1346936"/>
          </a:xfrm>
        </p:grpSpPr>
        <p:sp>
          <p:nvSpPr>
            <p:cNvPr id="12" name="TextBox 11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82" y="2930522"/>
              <a:ext cx="788511" cy="110391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910462" y="4346316"/>
            <a:ext cx="922454" cy="1176614"/>
            <a:chOff x="6748706" y="3277503"/>
            <a:chExt cx="922454" cy="11766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9540" y="2193519"/>
            <a:ext cx="1490134" cy="1211776"/>
            <a:chOff x="6063730" y="4638204"/>
            <a:chExt cx="1490134" cy="121177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23" name="Straight Arrow Connector 22"/>
          <p:cNvCxnSpPr>
            <a:stCxn id="19" idx="3"/>
            <a:endCxn id="15" idx="1"/>
          </p:cNvCxnSpPr>
          <p:nvPr/>
        </p:nvCxnSpPr>
        <p:spPr>
          <a:xfrm>
            <a:off x="2159674" y="3220629"/>
            <a:ext cx="3750788" cy="154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2916" y="2614741"/>
            <a:ext cx="2362594" cy="21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93646" y="3482480"/>
            <a:ext cx="770791" cy="394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Token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144317" y="3129126"/>
            <a:ext cx="2231177" cy="20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222570" y="3518879"/>
            <a:ext cx="3073943" cy="1922897"/>
            <a:chOff x="7327197" y="2551892"/>
            <a:chExt cx="3376246" cy="2611686"/>
          </a:xfrm>
        </p:grpSpPr>
        <p:sp>
          <p:nvSpPr>
            <p:cNvPr id="43" name="Rectangle 42"/>
            <p:cNvSpPr/>
            <p:nvPr/>
          </p:nvSpPr>
          <p:spPr>
            <a:xfrm>
              <a:off x="7327197" y="2551892"/>
              <a:ext cx="3376246" cy="26116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50015" y="3259013"/>
              <a:ext cx="3137220" cy="1289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Token</a:t>
              </a:r>
              <a:endParaRPr lang="en-US" sz="1600" b="1" dirty="0"/>
            </a:p>
            <a:p>
              <a:pPr algn="ctr"/>
              <a:r>
                <a:rPr lang="en-US" dirty="0" err="1" smtClean="0"/>
                <a:t>PubKey</a:t>
              </a:r>
              <a:r>
                <a:rPr lang="en-US" dirty="0" smtClean="0"/>
                <a:t>: </a:t>
              </a:r>
              <a:r>
                <a:rPr lang="en-US" sz="1600" dirty="0" smtClean="0"/>
                <a:t>Alice’s Pub Key</a:t>
              </a:r>
            </a:p>
            <a:p>
              <a:pPr algn="ctr"/>
              <a:r>
                <a:rPr lang="en-US" dirty="0" err="1" smtClean="0"/>
                <a:t>AttrList</a:t>
              </a:r>
              <a:r>
                <a:rPr lang="en-US" dirty="0" smtClean="0"/>
                <a:t>: </a:t>
              </a:r>
              <a:r>
                <a:rPr lang="en-US" sz="1600" dirty="0" smtClean="0"/>
                <a:t>Student, CD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709" y="4643353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Officer’s Signature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46709" y="2686908"/>
              <a:ext cx="3137220" cy="480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r>
                <a:rPr lang="en-US" dirty="0" err="1" smtClean="0"/>
                <a:t>ucla</a:t>
              </a:r>
              <a:r>
                <a:rPr lang="en-US" dirty="0" smtClean="0"/>
                <a:t>/TOKEN/Alice/&lt;token&gt;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35424" y="3972051"/>
            <a:ext cx="3073943" cy="1922897"/>
            <a:chOff x="7327197" y="2551892"/>
            <a:chExt cx="3376246" cy="2611686"/>
          </a:xfrm>
        </p:grpSpPr>
        <p:sp>
          <p:nvSpPr>
            <p:cNvPr id="31" name="Rectangle 30"/>
            <p:cNvSpPr/>
            <p:nvPr/>
          </p:nvSpPr>
          <p:spPr>
            <a:xfrm>
              <a:off x="7327197" y="2551892"/>
              <a:ext cx="3376246" cy="26116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50015" y="3259013"/>
              <a:ext cx="3137220" cy="1289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 Encrypted by Pub key inside token</a:t>
              </a:r>
              <a:endParaRPr lang="en-US" sz="1600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709" y="4643353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AA’s Signature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46709" y="2686908"/>
              <a:ext cx="3137220" cy="480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/aa/DKEY/&lt;token&gt;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ABAC overview: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Preliminary Phase 1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42460" y="3016251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/>
          <p:nvPr/>
        </p:nvCxnSpPr>
        <p:spPr>
          <a:xfrm flipV="1">
            <a:off x="2393218" y="3568209"/>
            <a:ext cx="2001259" cy="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94477" y="3272607"/>
            <a:ext cx="163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Public Parameters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21868" y="3210706"/>
            <a:ext cx="98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29356" y="1764156"/>
            <a:ext cx="4976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All parities need to trust Attribute Authority </a:t>
            </a:r>
          </a:p>
          <a:p>
            <a:pPr algn="ctr"/>
            <a:r>
              <a:rPr lang="en-US" sz="2000" b="1" dirty="0" smtClean="0"/>
              <a:t>(Just like a CA)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/>
              <a:t>Notice: Attribute Authority </a:t>
            </a:r>
            <a:r>
              <a:rPr lang="en-US" sz="2000" b="1" dirty="0" smtClean="0"/>
              <a:t>only</a:t>
            </a:r>
            <a:r>
              <a:rPr lang="en-US" sz="2000" dirty="0" smtClean="0"/>
              <a:t> needs to trust token issuer</a:t>
            </a:r>
          </a:p>
        </p:txBody>
      </p:sp>
    </p:spTree>
    <p:extLst>
      <p:ext uri="{BB962C8B-B14F-4D97-AF65-F5344CB8AC3E}">
        <p14:creationId xmlns:p14="http://schemas.microsoft.com/office/powerpoint/2010/main" val="783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 smtClean="0"/>
              <a:t>	Preliminary Phase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026988" y="3093007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236274" y="4451989"/>
            <a:ext cx="922454" cy="1188546"/>
            <a:chOff x="6748706" y="3277503"/>
            <a:chExt cx="922454" cy="11885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2213" y="2242509"/>
            <a:ext cx="1490134" cy="1211776"/>
            <a:chOff x="6063730" y="4638204"/>
            <a:chExt cx="1490134" cy="12117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2100113" y="3485063"/>
            <a:ext cx="589201" cy="96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2439" y="3775272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41739" y="3459895"/>
            <a:ext cx="616989" cy="95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7893" y="3645361"/>
            <a:ext cx="114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Signed Interest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" idx="3"/>
            <a:endCxn id="6" idx="1"/>
          </p:cNvCxnSpPr>
          <p:nvPr/>
        </p:nvCxnSpPr>
        <p:spPr>
          <a:xfrm flipV="1">
            <a:off x="2158728" y="3644965"/>
            <a:ext cx="3372678" cy="122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1472" y="3989796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158729" y="3936309"/>
            <a:ext cx="3372677" cy="12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37836" y="4515993"/>
            <a:ext cx="142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Decryption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Consumption Phase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784" y="1690688"/>
            <a:ext cx="237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Consumption Phase:</a:t>
            </a:r>
            <a:endParaRPr lang="en-US" sz="2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3797208"/>
            <a:ext cx="922454" cy="1188546"/>
            <a:chOff x="6748706" y="3277503"/>
            <a:chExt cx="922454" cy="11885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83150" y="3281263"/>
            <a:ext cx="1179139" cy="1025234"/>
            <a:chOff x="2537098" y="4369233"/>
            <a:chExt cx="1179139" cy="1025234"/>
          </a:xfrm>
        </p:grpSpPr>
        <p:sp>
          <p:nvSpPr>
            <p:cNvPr id="25" name="TextBox 24"/>
            <p:cNvSpPr txBox="1"/>
            <p:nvPr/>
          </p:nvSpPr>
          <p:spPr>
            <a:xfrm>
              <a:off x="2537098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Producer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>
            <a:endCxn id="26" idx="1"/>
          </p:cNvCxnSpPr>
          <p:nvPr/>
        </p:nvCxnSpPr>
        <p:spPr>
          <a:xfrm flipV="1">
            <a:off x="1985481" y="3621609"/>
            <a:ext cx="3624291" cy="5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85481" y="3836152"/>
            <a:ext cx="3624292" cy="5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32567" y="3510479"/>
            <a:ext cx="17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9469" y="4093285"/>
            <a:ext cx="14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509375" y="4324079"/>
            <a:ext cx="2013857" cy="1364529"/>
            <a:chOff x="9195510" y="2912929"/>
            <a:chExt cx="2013857" cy="1364529"/>
          </a:xfrm>
        </p:grpSpPr>
        <p:sp>
          <p:nvSpPr>
            <p:cNvPr id="38" name="TextBox 37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sp>
        <p:nvSpPr>
          <p:cNvPr id="20" name="Oval 19"/>
          <p:cNvSpPr/>
          <p:nvPr/>
        </p:nvSpPr>
        <p:spPr>
          <a:xfrm>
            <a:off x="8818854" y="3321995"/>
            <a:ext cx="2614385" cy="1317658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am offline now!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one can attack me!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13"/>
            <a:ext cx="10515600" cy="1325563"/>
          </a:xfrm>
        </p:spPr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Better Preliminary Phrase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231374" y="3667446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756892" y="2590436"/>
            <a:ext cx="1490134" cy="1211776"/>
            <a:chOff x="6063730" y="4638204"/>
            <a:chExt cx="1490134" cy="12117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3935625" y="3011659"/>
            <a:ext cx="3725125" cy="91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9474" y="3143123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10667" y="3327789"/>
            <a:ext cx="3650083" cy="89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78698" y="3802212"/>
            <a:ext cx="142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Decryption Key</a:t>
            </a:r>
            <a:endParaRPr lang="en-US" dirty="0"/>
          </a:p>
        </p:txBody>
      </p:sp>
      <p:sp>
        <p:nvSpPr>
          <p:cNvPr id="30" name="Oval 19"/>
          <p:cNvSpPr/>
          <p:nvPr/>
        </p:nvSpPr>
        <p:spPr>
          <a:xfrm>
            <a:off x="8524303" y="2098431"/>
            <a:ext cx="2614385" cy="1565687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can go offline before talking to anyone I don’t trust (consumer).</a:t>
            </a:r>
          </a:p>
        </p:txBody>
      </p:sp>
    </p:spTree>
    <p:extLst>
      <p:ext uri="{BB962C8B-B14F-4D97-AF65-F5344CB8AC3E}">
        <p14:creationId xmlns:p14="http://schemas.microsoft.com/office/powerpoint/2010/main" val="2942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13"/>
            <a:ext cx="10515600" cy="1325563"/>
          </a:xfrm>
        </p:spPr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Better Consumption Phrase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95399" y="3133666"/>
            <a:ext cx="922454" cy="1188546"/>
            <a:chOff x="6748706" y="3277503"/>
            <a:chExt cx="922454" cy="118854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76780" y="4974059"/>
            <a:ext cx="1179139" cy="1025234"/>
            <a:chOff x="2537098" y="4369233"/>
            <a:chExt cx="1179139" cy="1025234"/>
          </a:xfrm>
        </p:grpSpPr>
        <p:sp>
          <p:nvSpPr>
            <p:cNvPr id="20" name="TextBox 19"/>
            <p:cNvSpPr txBox="1"/>
            <p:nvPr/>
          </p:nvSpPr>
          <p:spPr>
            <a:xfrm>
              <a:off x="2537098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Producer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2" name="Straight Arrow Connector 21"/>
          <p:cNvCxnSpPr/>
          <p:nvPr/>
        </p:nvCxnSpPr>
        <p:spPr>
          <a:xfrm flipV="1">
            <a:off x="2442680" y="2958067"/>
            <a:ext cx="3624291" cy="5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442680" y="3172610"/>
            <a:ext cx="3624292" cy="5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89766" y="2846937"/>
            <a:ext cx="17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6668" y="3429743"/>
            <a:ext cx="14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6371354" y="2332893"/>
            <a:ext cx="2368061" cy="146618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network Storage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0"/>
            <a:endCxn id="3" idx="1"/>
          </p:cNvCxnSpPr>
          <p:nvPr/>
        </p:nvCxnSpPr>
        <p:spPr>
          <a:xfrm flipH="1" flipV="1">
            <a:off x="7555385" y="3797514"/>
            <a:ext cx="188363" cy="117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32929" y="4151592"/>
            <a:ext cx="18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29" name="Oval 19"/>
          <p:cNvSpPr/>
          <p:nvPr/>
        </p:nvSpPr>
        <p:spPr>
          <a:xfrm>
            <a:off x="8739415" y="3748717"/>
            <a:ext cx="2614385" cy="1565687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now have better efficiency!</a:t>
            </a:r>
          </a:p>
        </p:txBody>
      </p:sp>
    </p:spTree>
    <p:extLst>
      <p:ext uri="{BB962C8B-B14F-4D97-AF65-F5344CB8AC3E}">
        <p14:creationId xmlns:p14="http://schemas.microsoft.com/office/powerpoint/2010/main" val="15191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Organization over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secure name category service</a:t>
            </a:r>
          </a:p>
          <a:p>
            <a:r>
              <a:rPr lang="en-US" dirty="0" smtClean="0"/>
              <a:t>Collect data names from data producers</a:t>
            </a:r>
          </a:p>
          <a:p>
            <a:r>
              <a:rPr lang="en-US" dirty="0" smtClean="0"/>
              <a:t>Authorized user could easily search the data they want and search the data they could decrypt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complete C/C++ library with unit tests and integrate tests</a:t>
            </a:r>
          </a:p>
          <a:p>
            <a:r>
              <a:rPr lang="en-US" dirty="0" smtClean="0"/>
              <a:t>Dependency</a:t>
            </a:r>
          </a:p>
          <a:p>
            <a:pPr lvl="1"/>
            <a:r>
              <a:rPr lang="en-US" dirty="0" err="1" smtClean="0"/>
              <a:t>Ndn</a:t>
            </a:r>
            <a:r>
              <a:rPr lang="en-US" dirty="0" smtClean="0"/>
              <a:t>-cxx: network structure</a:t>
            </a:r>
          </a:p>
          <a:p>
            <a:pPr lvl="1"/>
            <a:r>
              <a:rPr lang="en-US" dirty="0" err="1" smtClean="0"/>
              <a:t>Libbswabe</a:t>
            </a:r>
            <a:r>
              <a:rPr lang="en-US" dirty="0" smtClean="0"/>
              <a:t>: CPABE support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Organization over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organization manager: Token Issuer + Data Owner</a:t>
            </a:r>
          </a:p>
          <a:p>
            <a:r>
              <a:rPr lang="en-US" dirty="0" smtClean="0"/>
              <a:t>Projects inside real organization: Producer</a:t>
            </a:r>
          </a:p>
          <a:p>
            <a:r>
              <a:rPr lang="en-US" dirty="0" smtClean="0"/>
              <a:t>VO management system: Attribute Authority</a:t>
            </a:r>
          </a:p>
          <a:p>
            <a:r>
              <a:rPr lang="en-US" dirty="0" smtClean="0"/>
              <a:t>Users: Consumer</a:t>
            </a:r>
          </a:p>
          <a:p>
            <a:endParaRPr lang="en-US" dirty="0"/>
          </a:p>
          <a:p>
            <a:r>
              <a:rPr lang="en-US" dirty="0" smtClean="0"/>
              <a:t>VO: a collection of namespace that support various types of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133173" y="351135"/>
            <a:ext cx="6661848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4434" y="3412001"/>
            <a:ext cx="3458300" cy="3128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32627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385670" y="941178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NDN</a:t>
              </a:r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1903584" y="2588393"/>
            <a:ext cx="805859" cy="82360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9075843" y="3866769"/>
            <a:ext cx="1683277" cy="1958808"/>
            <a:chOff x="567678" y="3025912"/>
            <a:chExt cx="1151269" cy="1589293"/>
          </a:xfrm>
        </p:grpSpPr>
        <p:grpSp>
          <p:nvGrpSpPr>
            <p:cNvPr id="55" name="Group 54"/>
            <p:cNvGrpSpPr/>
            <p:nvPr/>
          </p:nvGrpSpPr>
          <p:grpSpPr>
            <a:xfrm>
              <a:off x="567678" y="3025912"/>
              <a:ext cx="1151269" cy="1589293"/>
              <a:chOff x="511887" y="2050181"/>
              <a:chExt cx="1277816" cy="2357696"/>
            </a:xfrm>
          </p:grpSpPr>
          <p:sp>
            <p:nvSpPr>
              <p:cNvPr id="56" name="Can 55"/>
              <p:cNvSpPr/>
              <p:nvPr/>
            </p:nvSpPr>
            <p:spPr>
              <a:xfrm>
                <a:off x="511887" y="2050181"/>
                <a:ext cx="1277816" cy="2357696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68" y="2120412"/>
                <a:ext cx="774927" cy="37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Consuemer</a:t>
                </a:r>
                <a:endParaRPr lang="en-US" sz="1400" dirty="0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781513" y="3481886"/>
              <a:ext cx="722175" cy="22279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80661" y="3854477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2587" y="4226794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470744" y="5521926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03525" y="498450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Proj-1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823103" y="4560803"/>
            <a:ext cx="1471877" cy="1746288"/>
            <a:chOff x="3467940" y="4181084"/>
            <a:chExt cx="1471877" cy="1728374"/>
          </a:xfrm>
        </p:grpSpPr>
        <p:grpSp>
          <p:nvGrpSpPr>
            <p:cNvPr id="61" name="Group 60"/>
            <p:cNvGrpSpPr/>
            <p:nvPr/>
          </p:nvGrpSpPr>
          <p:grpSpPr>
            <a:xfrm>
              <a:off x="3467940" y="4181084"/>
              <a:ext cx="1471877" cy="1728374"/>
              <a:chOff x="6748564" y="2050181"/>
              <a:chExt cx="2020298" cy="1601922"/>
            </a:xfrm>
          </p:grpSpPr>
          <p:sp>
            <p:nvSpPr>
              <p:cNvPr id="62" name="Can 61"/>
              <p:cNvSpPr/>
              <p:nvPr/>
            </p:nvSpPr>
            <p:spPr>
              <a:xfrm>
                <a:off x="6748564" y="2050181"/>
                <a:ext cx="2020298" cy="1601922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3636638" y="4630766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/Proj-1/data1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 flipV="1">
            <a:off x="1390331" y="5172078"/>
            <a:ext cx="601470" cy="749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1357550" y="5709495"/>
            <a:ext cx="634251" cy="1336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645060" y="556714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574898" y="5029712"/>
            <a:ext cx="1027131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Proj-3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983762" y="4587167"/>
            <a:ext cx="1471877" cy="1719923"/>
            <a:chOff x="3467940" y="4181084"/>
            <a:chExt cx="1471877" cy="171992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467940" y="4181084"/>
              <a:ext cx="1471877" cy="1719923"/>
              <a:chOff x="6748564" y="2050181"/>
              <a:chExt cx="2020298" cy="1594089"/>
            </a:xfrm>
          </p:grpSpPr>
          <p:sp>
            <p:nvSpPr>
              <p:cNvPr id="132" name="Can 131"/>
              <p:cNvSpPr/>
              <p:nvPr/>
            </p:nvSpPr>
            <p:spPr>
              <a:xfrm>
                <a:off x="6748564" y="2050181"/>
                <a:ext cx="2020298" cy="1594089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/Proj-3/data1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 flipV="1">
            <a:off x="5602029" y="5217281"/>
            <a:ext cx="560427" cy="851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5531866" y="5754718"/>
            <a:ext cx="630590" cy="1417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3795823" y="2363858"/>
            <a:ext cx="2230875" cy="10456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70744" y="3622702"/>
            <a:ext cx="1352359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033216" y="1709205"/>
            <a:ext cx="1099957" cy="5558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305730" y="601674"/>
            <a:ext cx="1855399" cy="88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VO Attribute </a:t>
            </a:r>
            <a:r>
              <a:rPr lang="en-US" dirty="0" smtClean="0">
                <a:solidFill>
                  <a:schemeClr val="tx1"/>
                </a:solidFill>
              </a:rPr>
              <a:t>Authority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329830" y="639275"/>
            <a:ext cx="1471877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8862" y="20807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</a:t>
              </a:r>
              <a:endParaRPr lang="en-US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142965" y="639275"/>
            <a:ext cx="1471877" cy="2269303"/>
            <a:chOff x="6748564" y="2050181"/>
            <a:chExt cx="2020298" cy="2357696"/>
          </a:xfrm>
        </p:grpSpPr>
        <p:sp>
          <p:nvSpPr>
            <p:cNvPr id="150" name="Can 149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26000" y="20712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9311662" y="1009568"/>
            <a:ext cx="1134479" cy="3351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9311662" y="1455035"/>
            <a:ext cx="1134479" cy="2854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311662" y="2262208"/>
            <a:ext cx="1140040" cy="3261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311662" y="1882745"/>
            <a:ext cx="1134478" cy="2942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1559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NDN VO</a:t>
            </a:r>
            <a:endParaRPr lang="en-US" sz="3200" dirty="0"/>
          </a:p>
        </p:txBody>
      </p:sp>
      <p:sp>
        <p:nvSpPr>
          <p:cNvPr id="65" name="Rounded Rectangle 64"/>
          <p:cNvSpPr/>
          <p:nvPr/>
        </p:nvSpPr>
        <p:spPr>
          <a:xfrm>
            <a:off x="2078311" y="3611430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63734" y="3622702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532581" y="2007037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VO Manager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9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084166" y="189258"/>
            <a:ext cx="6080020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926" y="2836362"/>
            <a:ext cx="3795825" cy="36044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68528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97514" y="906831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NDN</a:t>
              </a:r>
              <a:endParaRPr lang="en-US" sz="2400" dirty="0"/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2034839" y="2554046"/>
            <a:ext cx="1286448" cy="2823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8313116" y="3773893"/>
            <a:ext cx="1055896" cy="2745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313116" y="4650058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313116" y="5499485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0631" y="5181319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31" y="4429955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219191" y="4015801"/>
            <a:ext cx="2311381" cy="1969543"/>
            <a:chOff x="3636638" y="4568866"/>
            <a:chExt cx="1134479" cy="1110977"/>
          </a:xfrm>
        </p:grpSpPr>
        <p:sp>
          <p:nvSpPr>
            <p:cNvPr id="66" name="Rounded Rectangle 65"/>
            <p:cNvSpPr/>
            <p:nvPr/>
          </p:nvSpPr>
          <p:spPr>
            <a:xfrm>
              <a:off x="3636638" y="4568866"/>
              <a:ext cx="1134479" cy="52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(UCLA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Prof) or (VO1)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UCLA) or (VO2)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>
            <a:off x="909579" y="4477616"/>
            <a:ext cx="309612" cy="1399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909579" y="5368888"/>
            <a:ext cx="309612" cy="2095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439974" y="5153427"/>
            <a:ext cx="443403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471605" y="4619470"/>
            <a:ext cx="411772" cy="3480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130599" y="4342449"/>
            <a:ext cx="2694964" cy="1924165"/>
            <a:chOff x="3646634" y="4666839"/>
            <a:chExt cx="1140040" cy="1053065"/>
          </a:xfrm>
        </p:grpSpPr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or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Prof)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FIU) or (VO2)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(FIU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(Prof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Stu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))</a:t>
              </a:r>
              <a:r>
                <a:rPr 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or (VO1)</a:t>
              </a: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>
            <a:off x="4883377" y="4761884"/>
            <a:ext cx="247222" cy="31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4883377" y="5340996"/>
            <a:ext cx="247222" cy="5061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4219288" y="2424550"/>
            <a:ext cx="1986915" cy="9849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28722" y="3199668"/>
            <a:ext cx="1352359" cy="5882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Data Manager (Data Owner)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26026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645060" y="1547328"/>
            <a:ext cx="439106" cy="18311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254194" y="307274"/>
            <a:ext cx="1855399" cy="24580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Attribute Authority: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Stu, Prof,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PostDoc</a:t>
            </a:r>
            <a:r>
              <a:rPr lang="en-US" dirty="0" smtClean="0">
                <a:solidFill>
                  <a:schemeClr val="tx1"/>
                </a:solidFill>
              </a:rPr>
              <a:t>, UCLA, FIU,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VO1, VO2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292472" y="434930"/>
            <a:ext cx="1700512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19570" y="2050181"/>
              <a:ext cx="1941089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VO1: networking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/UCLA/CS/..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/FIU/CS/..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31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Concrete Example</a:t>
            </a:r>
            <a:endParaRPr lang="en-US" sz="3200" dirty="0"/>
          </a:p>
        </p:txBody>
      </p:sp>
      <p:sp>
        <p:nvSpPr>
          <p:cNvPr id="54" name="Rounded Rectangle 53"/>
          <p:cNvSpPr/>
          <p:nvPr/>
        </p:nvSpPr>
        <p:spPr>
          <a:xfrm>
            <a:off x="2034839" y="3194031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05284" y="3611430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0536" y="37005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Prof, VO1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20536" y="4567144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</a:t>
            </a:r>
            <a:r>
              <a:rPr lang="en-US" dirty="0" err="1" smtClean="0"/>
              <a:t>PostDoc</a:t>
            </a:r>
            <a:r>
              <a:rPr lang="en-US" dirty="0" smtClean="0"/>
              <a:t>, VO1, VO2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520536" y="5427744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FIU, Prof, VO1, VO2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42965" y="434930"/>
            <a:ext cx="1734142" cy="2269303"/>
            <a:chOff x="6748564" y="2050181"/>
            <a:chExt cx="2020298" cy="2357696"/>
          </a:xfrm>
        </p:grpSpPr>
        <p:sp>
          <p:nvSpPr>
            <p:cNvPr id="81" name="Can 80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92544" y="2050181"/>
              <a:ext cx="1417821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VO2: n-</a:t>
              </a:r>
              <a:r>
                <a:rPr lang="en-US" sz="1400" dirty="0" err="1" smtClean="0"/>
                <a:t>thoery</a:t>
              </a:r>
              <a:endParaRPr lang="en-US" sz="1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9280295" y="1187193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/UCLA/MATH/..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287468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/FIU/MATH/..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35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Authority</a:t>
            </a:r>
          </a:p>
          <a:p>
            <a:r>
              <a:rPr lang="en-US" dirty="0" smtClean="0"/>
              <a:t>Token Issuer</a:t>
            </a:r>
          </a:p>
          <a:p>
            <a:r>
              <a:rPr lang="en-US" dirty="0" smtClean="0"/>
              <a:t>Data Owner</a:t>
            </a:r>
          </a:p>
          <a:p>
            <a:r>
              <a:rPr lang="en-US" dirty="0" smtClean="0"/>
              <a:t>Producer</a:t>
            </a:r>
          </a:p>
          <a:p>
            <a:r>
              <a:rPr lang="en-US" dirty="0" smtClean="0"/>
              <a:t>Consumer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7-06-07 at 11.5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09" y="365125"/>
            <a:ext cx="3071849" cy="59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084166" y="189258"/>
            <a:ext cx="6080020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926" y="2836362"/>
            <a:ext cx="3795825" cy="36044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68528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97514" y="906831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NDN</a:t>
              </a:r>
              <a:endParaRPr lang="en-US" sz="2400" dirty="0"/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2034839" y="2554046"/>
            <a:ext cx="1286448" cy="2823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8279250" y="3689228"/>
            <a:ext cx="1207420" cy="4370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ConsumerA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0631" y="5181319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31" y="4429955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219191" y="4015801"/>
            <a:ext cx="2311381" cy="1969543"/>
            <a:chOff x="3636638" y="4568866"/>
            <a:chExt cx="1134479" cy="1110977"/>
          </a:xfrm>
        </p:grpSpPr>
        <p:sp>
          <p:nvSpPr>
            <p:cNvPr id="66" name="Rounded Rectangle 65"/>
            <p:cNvSpPr/>
            <p:nvPr/>
          </p:nvSpPr>
          <p:spPr>
            <a:xfrm>
              <a:off x="3636638" y="4568866"/>
              <a:ext cx="1134479" cy="52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(UCLA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Prof) or (VO1)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UCLA) or (VO2)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>
            <a:off x="909579" y="4477616"/>
            <a:ext cx="309612" cy="1399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909579" y="5368888"/>
            <a:ext cx="309612" cy="2095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439974" y="5153427"/>
            <a:ext cx="443403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471605" y="4619470"/>
            <a:ext cx="411772" cy="3480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130599" y="4342449"/>
            <a:ext cx="2694964" cy="1924165"/>
            <a:chOff x="3646634" y="4666839"/>
            <a:chExt cx="1140040" cy="1053065"/>
          </a:xfrm>
        </p:grpSpPr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or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Prof)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FIU) or (VO2)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(FIU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(Prof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Stu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))</a:t>
              </a:r>
              <a:r>
                <a:rPr 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or (VO1)</a:t>
              </a: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>
            <a:off x="4883377" y="4761884"/>
            <a:ext cx="247222" cy="31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4883377" y="5340996"/>
            <a:ext cx="247222" cy="5061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4219288" y="2424550"/>
            <a:ext cx="1986915" cy="9849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28722" y="3199668"/>
            <a:ext cx="1352359" cy="5882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Data Manager (</a:t>
            </a:r>
            <a:r>
              <a:rPr lang="en-US" sz="1400" b="1" dirty="0" smtClean="0">
                <a:solidFill>
                  <a:schemeClr val="tx1"/>
                </a:solidFill>
              </a:rPr>
              <a:t>Data Owner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26026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645060" y="1547328"/>
            <a:ext cx="439106" cy="18311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254194" y="307274"/>
            <a:ext cx="1855399" cy="24580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Attribute Authority: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Stu, Prof,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PostDoc</a:t>
            </a:r>
            <a:r>
              <a:rPr lang="en-US" dirty="0" smtClean="0">
                <a:solidFill>
                  <a:schemeClr val="tx1"/>
                </a:solidFill>
              </a:rPr>
              <a:t>, UCLA, FIU,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VO1, VO2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292472" y="434930"/>
            <a:ext cx="1700512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19570" y="2050181"/>
              <a:ext cx="1941089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VO1: networking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/UCLA/CS/..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/FIU/CS/..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31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Concrete Example</a:t>
            </a:r>
            <a:endParaRPr lang="en-US" sz="3200" dirty="0"/>
          </a:p>
        </p:txBody>
      </p:sp>
      <p:sp>
        <p:nvSpPr>
          <p:cNvPr id="54" name="Rounded Rectangle 53"/>
          <p:cNvSpPr/>
          <p:nvPr/>
        </p:nvSpPr>
        <p:spPr>
          <a:xfrm>
            <a:off x="2034839" y="3194031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</a:t>
            </a:r>
            <a:r>
              <a:rPr lang="en-US" sz="1400" b="1" dirty="0" smtClean="0">
                <a:solidFill>
                  <a:schemeClr val="tx1"/>
                </a:solidFill>
              </a:rPr>
              <a:t>Token Issuer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05284" y="3611430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0536" y="37005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Prof, VO1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20536" y="4567144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</a:t>
            </a:r>
            <a:r>
              <a:rPr lang="en-US" dirty="0" err="1" smtClean="0"/>
              <a:t>PostDoc</a:t>
            </a:r>
            <a:r>
              <a:rPr lang="en-US" dirty="0" smtClean="0"/>
              <a:t>, VO1, VO2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520536" y="5427744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FIU, Prof, VO1, VO2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42965" y="434930"/>
            <a:ext cx="1734142" cy="2269303"/>
            <a:chOff x="6748564" y="2050181"/>
            <a:chExt cx="2020298" cy="2357696"/>
          </a:xfrm>
        </p:grpSpPr>
        <p:sp>
          <p:nvSpPr>
            <p:cNvPr id="81" name="Can 80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92544" y="2050181"/>
              <a:ext cx="1417821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VO2: n-</a:t>
              </a:r>
              <a:r>
                <a:rPr lang="en-US" sz="1400" dirty="0" err="1" smtClean="0"/>
                <a:t>thoery</a:t>
              </a:r>
              <a:endParaRPr lang="en-US" sz="1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9280295" y="1187193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/UCLA/MATH/..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287468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/FIU/MATH/..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262317" y="4561698"/>
            <a:ext cx="1207420" cy="4370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ConsumerB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240896" y="5393879"/>
            <a:ext cx="1207420" cy="43706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ConsumerC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31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32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32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Attribute-based Encryption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400" y="1920260"/>
            <a:ext cx="615526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Advanced Features:</a:t>
            </a:r>
          </a:p>
          <a:p>
            <a:r>
              <a:rPr lang="en-US" sz="2400" b="1" dirty="0" smtClean="0"/>
              <a:t>Semi-distributed </a:t>
            </a:r>
            <a:r>
              <a:rPr lang="en-US" sz="2400" dirty="0" smtClean="0"/>
              <a:t>system</a:t>
            </a:r>
            <a:endParaRPr lang="en-US" sz="2400" b="1" dirty="0" smtClean="0"/>
          </a:p>
          <a:p>
            <a:r>
              <a:rPr lang="en-US" sz="2400" b="1" dirty="0" smtClean="0"/>
              <a:t>Asynchronous </a:t>
            </a:r>
            <a:r>
              <a:rPr lang="en-US" sz="2400" dirty="0" smtClean="0"/>
              <a:t>data production and consumption</a:t>
            </a:r>
          </a:p>
          <a:p>
            <a:r>
              <a:rPr lang="en-US" sz="2400" b="1" dirty="0" smtClean="0"/>
              <a:t>Decoupled</a:t>
            </a:r>
            <a:r>
              <a:rPr lang="en-US" sz="2400" dirty="0" smtClean="0"/>
              <a:t> access control and knowledge of the consumers</a:t>
            </a:r>
          </a:p>
          <a:p>
            <a:r>
              <a:rPr lang="en-US" altLang="zh-CN" sz="2400" b="1" dirty="0" smtClean="0"/>
              <a:t>Allow</a:t>
            </a:r>
            <a:r>
              <a:rPr lang="en-US" altLang="zh-CN" sz="2400" dirty="0" smtClean="0"/>
              <a:t> data owner and producer in different devices</a:t>
            </a:r>
          </a:p>
          <a:p>
            <a:r>
              <a:rPr lang="en-US" altLang="zh-CN" sz="2400" b="1" dirty="0" smtClean="0"/>
              <a:t>Allow </a:t>
            </a:r>
            <a:r>
              <a:rPr lang="en-US" altLang="zh-CN" sz="2400" dirty="0" smtClean="0"/>
              <a:t>attribute authority and token issuer in different devices</a:t>
            </a:r>
          </a:p>
          <a:p>
            <a:r>
              <a:rPr lang="en-US" altLang="zh-CN" sz="2400" b="1" dirty="0" smtClean="0"/>
              <a:t>Any party </a:t>
            </a:r>
            <a:r>
              <a:rPr lang="en-US" altLang="zh-CN" sz="2400" dirty="0" smtClean="0"/>
              <a:t>could become a producer immediately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4932" y="1920260"/>
            <a:ext cx="48598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Basic:</a:t>
            </a:r>
            <a:endParaRPr lang="en-US" sz="28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/>
              <a:t>Secure </a:t>
            </a:r>
            <a:r>
              <a:rPr lang="en-US" sz="2400" dirty="0" smtClean="0"/>
              <a:t>access control protocol over NDN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Fine-grained</a:t>
            </a:r>
            <a:r>
              <a:rPr lang="en-US" altLang="zh-CN" sz="2400" dirty="0" smtClean="0"/>
              <a:t> access control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our system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security support:</a:t>
            </a:r>
          </a:p>
          <a:p>
            <a:r>
              <a:rPr lang="en-US" dirty="0" smtClean="0"/>
              <a:t>AES (symmetric) + CBC to encrypt/decrypt plain text</a:t>
            </a:r>
          </a:p>
          <a:p>
            <a:r>
              <a:rPr lang="en-US" dirty="0" smtClean="0"/>
              <a:t>CPABE (asymmetric) to encrypt/decrypt AES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Already supported by NDN</a:t>
            </a:r>
          </a:p>
          <a:p>
            <a:r>
              <a:rPr lang="en-US" dirty="0" smtClean="0"/>
              <a:t>RSA/ECDSA NDN signature to verify data source and integrity</a:t>
            </a:r>
            <a:endParaRPr lang="en-US" dirty="0"/>
          </a:p>
          <a:p>
            <a:r>
              <a:rPr lang="en-US" dirty="0" smtClean="0"/>
              <a:t>RSA/ECDSA NDN key to encrypt/decrypt attribute private key</a:t>
            </a:r>
          </a:p>
        </p:txBody>
      </p:sp>
    </p:spTree>
    <p:extLst>
      <p:ext uri="{BB962C8B-B14F-4D97-AF65-F5344CB8AC3E}">
        <p14:creationId xmlns:p14="http://schemas.microsoft.com/office/powerpoint/2010/main" val="1518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our system work?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9209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3"/>
            <a:endCxn id="29" idx="1"/>
          </p:cNvCxnSpPr>
          <p:nvPr/>
        </p:nvCxnSpPr>
        <p:spPr>
          <a:xfrm>
            <a:off x="1760694" y="5828020"/>
            <a:ext cx="2990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25942" y="4226669"/>
            <a:ext cx="837721" cy="1177640"/>
            <a:chOff x="5482288" y="2209724"/>
            <a:chExt cx="837721" cy="11776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517319" y="3018032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23736" y="4212174"/>
            <a:ext cx="922454" cy="1176614"/>
            <a:chOff x="6748706" y="3277503"/>
            <a:chExt cx="922454" cy="117661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98850" y="4226669"/>
            <a:ext cx="922454" cy="1181438"/>
            <a:chOff x="6320009" y="4638204"/>
            <a:chExt cx="922454" cy="11814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380344" y="5450310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User3</a:t>
              </a:r>
            </a:p>
          </p:txBody>
        </p:sp>
      </p:grpSp>
      <p:cxnSp>
        <p:nvCxnSpPr>
          <p:cNvPr id="18" name="Straight Arrow Connector 17"/>
          <p:cNvCxnSpPr>
            <a:stCxn id="43" idx="2"/>
            <a:endCxn id="27" idx="0"/>
          </p:cNvCxnSpPr>
          <p:nvPr/>
        </p:nvCxnSpPr>
        <p:spPr>
          <a:xfrm flipH="1">
            <a:off x="9678263" y="3531154"/>
            <a:ext cx="22737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0" idx="2"/>
            <a:endCxn id="15" idx="0"/>
          </p:cNvCxnSpPr>
          <p:nvPr/>
        </p:nvCxnSpPr>
        <p:spPr>
          <a:xfrm flipH="1">
            <a:off x="5944803" y="3531154"/>
            <a:ext cx="157151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2"/>
            <a:endCxn id="21" idx="0"/>
          </p:cNvCxnSpPr>
          <p:nvPr/>
        </p:nvCxnSpPr>
        <p:spPr>
          <a:xfrm>
            <a:off x="6101954" y="3531154"/>
            <a:ext cx="1058123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259402" y="4226669"/>
            <a:ext cx="837721" cy="1194582"/>
            <a:chOff x="4882214" y="5420541"/>
            <a:chExt cx="837721" cy="119458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214" y="5420541"/>
              <a:ext cx="837721" cy="86193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886350" y="6245791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User4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751300" y="5520394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985026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9" idx="3"/>
            <a:endCxn id="30" idx="1"/>
          </p:cNvCxnSpPr>
          <p:nvPr/>
        </p:nvCxnSpPr>
        <p:spPr>
          <a:xfrm>
            <a:off x="5752785" y="5828020"/>
            <a:ext cx="4232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2657" y="5828020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4362" y="2741869"/>
            <a:ext cx="1135183" cy="789285"/>
            <a:chOff x="4704971" y="3282688"/>
            <a:chExt cx="1135183" cy="78928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33408" y="2741869"/>
            <a:ext cx="1135183" cy="789285"/>
            <a:chOff x="4704971" y="3282688"/>
            <a:chExt cx="1135183" cy="78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j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>
            <a:endCxn id="42" idx="0"/>
          </p:cNvCxnSpPr>
          <p:nvPr/>
        </p:nvCxnSpPr>
        <p:spPr>
          <a:xfrm>
            <a:off x="8262881" y="2428990"/>
            <a:ext cx="1487274" cy="3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1" idx="0"/>
          </p:cNvCxnSpPr>
          <p:nvPr/>
        </p:nvCxnSpPr>
        <p:spPr>
          <a:xfrm flipH="1">
            <a:off x="7160077" y="3531154"/>
            <a:ext cx="2540923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0" idx="2"/>
            <a:endCxn id="18" idx="0"/>
          </p:cNvCxnSpPr>
          <p:nvPr/>
        </p:nvCxnSpPr>
        <p:spPr>
          <a:xfrm>
            <a:off x="6101954" y="3531154"/>
            <a:ext cx="2383009" cy="68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3" idx="2"/>
            <a:endCxn id="18" idx="0"/>
          </p:cNvCxnSpPr>
          <p:nvPr/>
        </p:nvCxnSpPr>
        <p:spPr>
          <a:xfrm flipH="1">
            <a:off x="8484963" y="3531154"/>
            <a:ext cx="1216037" cy="68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695290" y="5494158"/>
            <a:ext cx="1135183" cy="789285"/>
            <a:chOff x="4704971" y="3282688"/>
            <a:chExt cx="1135183" cy="78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40242" y="5486695"/>
            <a:ext cx="1135183" cy="789285"/>
            <a:chOff x="4704971" y="3282688"/>
            <a:chExt cx="1135183" cy="78928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j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61976" y="2767180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cxnSp>
        <p:nvCxnSpPr>
          <p:cNvPr id="45" name="Straight Arrow Connector 44"/>
          <p:cNvCxnSpPr>
            <a:endCxn id="39" idx="0"/>
          </p:cNvCxnSpPr>
          <p:nvPr/>
        </p:nvCxnSpPr>
        <p:spPr>
          <a:xfrm flipH="1">
            <a:off x="6151109" y="2428990"/>
            <a:ext cx="1323261" cy="3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13928" y="4614508"/>
            <a:ext cx="1063596" cy="1025234"/>
            <a:chOff x="2572268" y="4369233"/>
            <a:chExt cx="1063596" cy="1025234"/>
          </a:xfrm>
        </p:grpSpPr>
        <p:sp>
          <p:nvSpPr>
            <p:cNvPr id="47" name="TextBox 46"/>
            <p:cNvSpPr txBox="1"/>
            <p:nvPr/>
          </p:nvSpPr>
          <p:spPr>
            <a:xfrm>
              <a:off x="2572268" y="5025135"/>
              <a:ext cx="106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70" y="1877032"/>
            <a:ext cx="788511" cy="1103916"/>
          </a:xfrm>
          <a:prstGeom prst="rect">
            <a:avLst/>
          </a:prstGeom>
        </p:spPr>
      </p:pic>
      <p:sp>
        <p:nvSpPr>
          <p:cNvPr id="50" name="L-Shape 49"/>
          <p:cNvSpPr/>
          <p:nvPr/>
        </p:nvSpPr>
        <p:spPr>
          <a:xfrm rot="18748871">
            <a:off x="6956351" y="4475045"/>
            <a:ext cx="407450" cy="270607"/>
          </a:xfrm>
          <a:prstGeom prst="corner">
            <a:avLst>
              <a:gd name="adj1" fmla="val 25782"/>
              <a:gd name="adj2" fmla="val 235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-Shape 50"/>
          <p:cNvSpPr/>
          <p:nvPr/>
        </p:nvSpPr>
        <p:spPr>
          <a:xfrm rot="18748871">
            <a:off x="8345682" y="4463571"/>
            <a:ext cx="407450" cy="270607"/>
          </a:xfrm>
          <a:prstGeom prst="corner">
            <a:avLst>
              <a:gd name="adj1" fmla="val 25782"/>
              <a:gd name="adj2" fmla="val 235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Decouple Data owner and Data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1444496"/>
          </a:xfrm>
        </p:spPr>
        <p:txBody>
          <a:bodyPr/>
          <a:lstStyle/>
          <a:p>
            <a:r>
              <a:rPr lang="en-US" dirty="0" smtClean="0"/>
              <a:t>The data owner may not be the data producer</a:t>
            </a:r>
          </a:p>
          <a:p>
            <a:r>
              <a:rPr lang="en-US" dirty="0" smtClean="0"/>
              <a:t>In your home, you can control your smart home sensors (producer), but your laptop/phone doesn’t produce sensor data.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5193" y="5909987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 flipV="1">
            <a:off x="2216678" y="6217485"/>
            <a:ext cx="1821067" cy="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037745" y="5909859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657" y="6217486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93670" y="4954581"/>
            <a:ext cx="1179139" cy="1025234"/>
            <a:chOff x="2572267" y="4369233"/>
            <a:chExt cx="1179139" cy="1025234"/>
          </a:xfrm>
        </p:grpSpPr>
        <p:sp>
          <p:nvSpPr>
            <p:cNvPr id="9" name="TextBox 8"/>
            <p:cNvSpPr txBox="1"/>
            <p:nvPr/>
          </p:nvSpPr>
          <p:spPr>
            <a:xfrm>
              <a:off x="2572267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Producer1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71" y="3152582"/>
            <a:ext cx="1031902" cy="103578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3125469" y="4036338"/>
            <a:ext cx="2005104" cy="91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6778" y="4228887"/>
            <a:ext cx="31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data1, use 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09785" y="4954581"/>
            <a:ext cx="1176387" cy="1025234"/>
            <a:chOff x="2459477" y="4369233"/>
            <a:chExt cx="1176387" cy="1025234"/>
          </a:xfrm>
        </p:grpSpPr>
        <p:sp>
          <p:nvSpPr>
            <p:cNvPr id="18" name="TextBox 17"/>
            <p:cNvSpPr txBox="1"/>
            <p:nvPr/>
          </p:nvSpPr>
          <p:spPr>
            <a:xfrm>
              <a:off x="2459477" y="5025135"/>
              <a:ext cx="1176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Producer2</a:t>
              </a:r>
              <a:endParaRPr lang="en-US" dirty="0" smtClean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623765" y="4954581"/>
            <a:ext cx="1220299" cy="1025234"/>
            <a:chOff x="2572267" y="4369233"/>
            <a:chExt cx="1220299" cy="1025234"/>
          </a:xfrm>
        </p:grpSpPr>
        <p:sp>
          <p:nvSpPr>
            <p:cNvPr id="23" name="TextBox 22"/>
            <p:cNvSpPr txBox="1"/>
            <p:nvPr/>
          </p:nvSpPr>
          <p:spPr>
            <a:xfrm>
              <a:off x="2572267" y="5025135"/>
              <a:ext cx="122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Producer3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5857556" y="4108482"/>
            <a:ext cx="1596818" cy="84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5903671" y="4041056"/>
            <a:ext cx="3251893" cy="91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3073" y="3461386"/>
            <a:ext cx="249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add data owner!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5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Decouple verification and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427"/>
            <a:ext cx="10515600" cy="1476375"/>
          </a:xfrm>
        </p:spPr>
        <p:txBody>
          <a:bodyPr/>
          <a:lstStyle/>
          <a:p>
            <a:r>
              <a:rPr lang="en-US" dirty="0" smtClean="0"/>
              <a:t>The attribute authority may not know you well</a:t>
            </a:r>
          </a:p>
          <a:p>
            <a:r>
              <a:rPr lang="en-US" dirty="0" smtClean="0"/>
              <a:t>When you want to download IEEE papers, IEEE will ask UCLA login whether you should get the access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95510" y="3908126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04" y="3017978"/>
            <a:ext cx="788511" cy="110391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952828" y="5680360"/>
            <a:ext cx="837721" cy="1177640"/>
            <a:chOff x="5482288" y="2209724"/>
            <a:chExt cx="837721" cy="117764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517319" y="3018032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10462" y="4346316"/>
            <a:ext cx="922454" cy="1176614"/>
            <a:chOff x="6748706" y="3277503"/>
            <a:chExt cx="922454" cy="117661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02643" y="3234391"/>
            <a:ext cx="1490134" cy="1211776"/>
            <a:chOff x="6063730" y="4638204"/>
            <a:chExt cx="1490134" cy="121177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5" name="Straight Arrow Connector 14"/>
          <p:cNvCxnSpPr>
            <a:stCxn id="26" idx="1"/>
            <a:endCxn id="36" idx="3"/>
          </p:cNvCxnSpPr>
          <p:nvPr/>
        </p:nvCxnSpPr>
        <p:spPr>
          <a:xfrm flipH="1">
            <a:off x="5081376" y="3569936"/>
            <a:ext cx="4726528" cy="85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76814" y="3410957"/>
            <a:ext cx="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Trust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7" idx="2"/>
            <a:endCxn id="29" idx="1"/>
          </p:cNvCxnSpPr>
          <p:nvPr/>
        </p:nvCxnSpPr>
        <p:spPr>
          <a:xfrm>
            <a:off x="4647710" y="4446167"/>
            <a:ext cx="1305118" cy="166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33" idx="1"/>
          </p:cNvCxnSpPr>
          <p:nvPr/>
        </p:nvCxnSpPr>
        <p:spPr>
          <a:xfrm>
            <a:off x="4647710" y="4446167"/>
            <a:ext cx="1262752" cy="3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47841" y="4684140"/>
            <a:ext cx="86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3" idx="3"/>
            <a:endCxn id="25" idx="2"/>
          </p:cNvCxnSpPr>
          <p:nvPr/>
        </p:nvCxnSpPr>
        <p:spPr>
          <a:xfrm flipV="1">
            <a:off x="6832916" y="4277458"/>
            <a:ext cx="3369523" cy="49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25" idx="2"/>
          </p:cNvCxnSpPr>
          <p:nvPr/>
        </p:nvCxnSpPr>
        <p:spPr>
          <a:xfrm flipV="1">
            <a:off x="6790549" y="4277458"/>
            <a:ext cx="3411890" cy="183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99695" y="4738437"/>
            <a:ext cx="259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Ask for attributes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3403" y="3655613"/>
            <a:ext cx="2564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add </a:t>
            </a:r>
            <a:r>
              <a:rPr lang="en-US" sz="2000" b="1" smtClean="0"/>
              <a:t>token issuer!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48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our system is like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9209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22" idx="1"/>
          </p:cNvCxnSpPr>
          <p:nvPr/>
        </p:nvCxnSpPr>
        <p:spPr>
          <a:xfrm>
            <a:off x="1760694" y="5828020"/>
            <a:ext cx="2990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704002" y="4055133"/>
            <a:ext cx="1194258" cy="1226510"/>
            <a:chOff x="5356424" y="2209724"/>
            <a:chExt cx="1194258" cy="12265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56424" y="3066902"/>
              <a:ext cx="119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Consumer</a:t>
              </a:r>
              <a:endParaRPr lang="en-US" dirty="0" smtClean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4751300" y="5520394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985026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52785" y="5828020"/>
            <a:ext cx="4232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5694" y="5843522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785846" y="5476651"/>
            <a:ext cx="2120709" cy="856903"/>
            <a:chOff x="4258605" y="3282688"/>
            <a:chExt cx="2120709" cy="85690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258605" y="3770259"/>
              <a:ext cx="2120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Private Key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199401" y="2585383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410472" y="4256409"/>
            <a:ext cx="1063596" cy="1025234"/>
            <a:chOff x="2572268" y="4369233"/>
            <a:chExt cx="1063596" cy="1025234"/>
          </a:xfrm>
        </p:grpSpPr>
        <p:sp>
          <p:nvSpPr>
            <p:cNvPr id="45" name="TextBox 44"/>
            <p:cNvSpPr txBox="1"/>
            <p:nvPr/>
          </p:nvSpPr>
          <p:spPr>
            <a:xfrm>
              <a:off x="2572268" y="5025135"/>
              <a:ext cx="106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73" y="1752356"/>
            <a:ext cx="788511" cy="925548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889505" y="1752356"/>
            <a:ext cx="1490134" cy="1211776"/>
            <a:chOff x="6063730" y="4638204"/>
            <a:chExt cx="1490134" cy="121177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Token Issuer</a:t>
              </a:r>
            </a:p>
          </p:txBody>
        </p:sp>
      </p:grpSp>
      <p:cxnSp>
        <p:nvCxnSpPr>
          <p:cNvPr id="56" name="Straight Arrow Connector 55"/>
          <p:cNvCxnSpPr>
            <a:stCxn id="54" idx="2"/>
            <a:endCxn id="8" idx="0"/>
          </p:cNvCxnSpPr>
          <p:nvPr/>
        </p:nvCxnSpPr>
        <p:spPr>
          <a:xfrm>
            <a:off x="6634572" y="2964132"/>
            <a:ext cx="1614155" cy="109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0"/>
            <a:endCxn id="42" idx="2"/>
          </p:cNvCxnSpPr>
          <p:nvPr/>
        </p:nvCxnSpPr>
        <p:spPr>
          <a:xfrm flipV="1">
            <a:off x="8248727" y="2954715"/>
            <a:ext cx="1957603" cy="110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0" y="1752356"/>
            <a:ext cx="1031902" cy="1035782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65" idx="2"/>
            <a:endCxn id="46" idx="0"/>
          </p:cNvCxnSpPr>
          <p:nvPr/>
        </p:nvCxnSpPr>
        <p:spPr>
          <a:xfrm>
            <a:off x="1259951" y="2788138"/>
            <a:ext cx="1682319" cy="14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3048" y="2678940"/>
            <a:ext cx="149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Owner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Parties in NDN ABAC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Attribute Authority: </a:t>
            </a:r>
            <a:r>
              <a:rPr lang="en-US" sz="2400" dirty="0" smtClean="0"/>
              <a:t>publish pub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</a:t>
            </a:r>
            <a:r>
              <a:rPr lang="en-US" sz="2400" b="1" dirty="0" smtClean="0"/>
              <a:t>/aa/PUB/&lt;timestamp&gt; </a:t>
            </a:r>
            <a:r>
              <a:rPr lang="en-US" sz="2400" dirty="0" smtClean="0"/>
              <a:t>and decryption key </a:t>
            </a:r>
            <a:r>
              <a:rPr lang="en-US" sz="2400" b="1" dirty="0" smtClean="0"/>
              <a:t>/aa/DKEY/&lt;token&gt;</a:t>
            </a:r>
          </a:p>
          <a:p>
            <a:pPr lvl="1"/>
            <a:r>
              <a:rPr lang="en-US" dirty="0" smtClean="0"/>
              <a:t>Token Issuer helps to grant access right</a:t>
            </a:r>
          </a:p>
          <a:p>
            <a:endParaRPr lang="en-US" b="1" dirty="0" smtClean="0"/>
          </a:p>
          <a:p>
            <a:r>
              <a:rPr lang="en-US" b="1" dirty="0" smtClean="0"/>
              <a:t>Data Producer: </a:t>
            </a:r>
            <a:r>
              <a:rPr lang="en-US" sz="2400" dirty="0" smtClean="0"/>
              <a:t>produce </a:t>
            </a:r>
            <a:r>
              <a:rPr lang="en-US" sz="2400" b="1" dirty="0" smtClean="0"/>
              <a:t>/producer/[data name]/policy</a:t>
            </a:r>
          </a:p>
          <a:p>
            <a:pPr lvl="1"/>
            <a:r>
              <a:rPr lang="en-US" dirty="0" smtClean="0"/>
              <a:t>Data owner to decide access policy</a:t>
            </a:r>
          </a:p>
          <a:p>
            <a:endParaRPr lang="en-US" b="1" dirty="0" smtClean="0"/>
          </a:p>
          <a:p>
            <a:r>
              <a:rPr lang="en-US" b="1" dirty="0" smtClean="0"/>
              <a:t>Data Consumer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34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1100</Words>
  <Application>Microsoft Macintosh PowerPoint</Application>
  <PresentationFormat>Widescreen</PresentationFormat>
  <Paragraphs>297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NDN Attribute-based Encryption and  Virtual Organization</vt:lpstr>
      <vt:lpstr>Library information</vt:lpstr>
      <vt:lpstr>NDN Attribute-based Encryption Library</vt:lpstr>
      <vt:lpstr>How does our system work?</vt:lpstr>
      <vt:lpstr>How does our system work?</vt:lpstr>
      <vt:lpstr>Decouple Data owner and Data producer</vt:lpstr>
      <vt:lpstr>Decouple verification and key distribution</vt:lpstr>
      <vt:lpstr>Finally our system is like</vt:lpstr>
      <vt:lpstr>Parties in NDN ABAC</vt:lpstr>
      <vt:lpstr>How to ensure the security: inside Ciphertext</vt:lpstr>
      <vt:lpstr>How to ensure the security: inside Ciphertext</vt:lpstr>
      <vt:lpstr>How to ensure the security: inside token</vt:lpstr>
      <vt:lpstr>How to ensure the security: inside token</vt:lpstr>
      <vt:lpstr>NDN ABAC overview:  Preliminary Phase 1</vt:lpstr>
      <vt:lpstr>NDN ABAC overview:  Preliminary Phase 2</vt:lpstr>
      <vt:lpstr>NDN ABAC overview:  Consumption Phase</vt:lpstr>
      <vt:lpstr>NDN ABAC overview:   Better Preliminary Phrase 2</vt:lpstr>
      <vt:lpstr>NDN ABAC overview:   Better Consumption Phrase</vt:lpstr>
      <vt:lpstr>Virtual Organization over NDN</vt:lpstr>
      <vt:lpstr>Virtual Organization over NDN</vt:lpstr>
      <vt:lpstr>PowerPoint Presentation</vt:lpstr>
      <vt:lpstr>PowerPoint Presentation</vt:lpstr>
      <vt:lpstr>Code Base</vt:lpstr>
      <vt:lpstr>PowerPoint Presentation</vt:lpstr>
      <vt:lpstr>Demo Time</vt:lpstr>
      <vt:lpstr>Q&amp;A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NDN Attribute-based Encryption and Virtual Organization</dc:title>
  <dc:creator>Zhiyi Zhang</dc:creator>
  <cp:lastModifiedBy>Zhiyi Zhang</cp:lastModifiedBy>
  <cp:revision>143</cp:revision>
  <dcterms:created xsi:type="dcterms:W3CDTF">2017-06-01T04:40:32Z</dcterms:created>
  <dcterms:modified xsi:type="dcterms:W3CDTF">2017-06-08T16:54:53Z</dcterms:modified>
</cp:coreProperties>
</file>