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1" r:id="rId9"/>
    <p:sldId id="267" r:id="rId10"/>
    <p:sldId id="279" r:id="rId11"/>
    <p:sldId id="268" r:id="rId12"/>
    <p:sldId id="270" r:id="rId13"/>
    <p:sldId id="278" r:id="rId14"/>
    <p:sldId id="272" r:id="rId15"/>
    <p:sldId id="269" r:id="rId16"/>
    <p:sldId id="271" r:id="rId17"/>
    <p:sldId id="273" r:id="rId18"/>
    <p:sldId id="274" r:id="rId19"/>
    <p:sldId id="258" r:id="rId20"/>
    <p:sldId id="275" r:id="rId21"/>
    <p:sldId id="276" r:id="rId22"/>
    <p:sldId id="282" r:id="rId23"/>
    <p:sldId id="280" r:id="rId24"/>
    <p:sldId id="285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1"/>
    <p:restoredTop sz="93697"/>
  </p:normalViewPr>
  <p:slideViewPr>
    <p:cSldViewPr snapToGrid="0" snapToObjects="1">
      <p:cViewPr varScale="1">
        <p:scale>
          <a:sx n="75" d="100"/>
          <a:sy n="75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A7BB-EC93-9840-9AD7-8CCBE56CB24B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A12D7-EE70-BD40-BC5D-AF2E607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09728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85800"/>
            <a:ext cx="109728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371600"/>
            <a:ext cx="107696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333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9" Type="http://schemas.openxmlformats.org/officeDocument/2006/relationships/image" Target="../media/image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8" Type="http://schemas.openxmlformats.org/officeDocument/2006/relationships/image" Target="../media/image2.png"/><Relationship Id="rId9" Type="http://schemas.microsoft.com/office/2007/relationships/hdphoto" Target="../media/hdphoto3.wdp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NDN Attribute-based Encryption </a:t>
            </a:r>
            <a:r>
              <a:rPr lang="en-US" altLang="zh-CN" sz="4900" dirty="0" smtClean="0"/>
              <a:t>and </a:t>
            </a:r>
            <a:br>
              <a:rPr lang="en-US" altLang="zh-CN" sz="4900" dirty="0" smtClean="0"/>
            </a:br>
            <a:r>
              <a:rPr lang="en-US" altLang="zh-CN" dirty="0" smtClean="0"/>
              <a:t>Virtual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72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Zhiyi Zhang, </a:t>
            </a:r>
            <a:r>
              <a:rPr lang="en-US" altLang="zh-CN" dirty="0" err="1" smtClean="0"/>
              <a:t>Yukai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2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67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in plaintext: (JSON format)</a:t>
            </a:r>
          </a:p>
          <a:p>
            <a:pPr lvl="1"/>
            <a:r>
              <a:rPr lang="en-US" dirty="0" smtClean="0"/>
              <a:t>User’s public key bits</a:t>
            </a:r>
          </a:p>
          <a:p>
            <a:pPr lvl="1"/>
            <a:r>
              <a:rPr lang="en-US" dirty="0" smtClean="0"/>
              <a:t>Authorized attribute list (optional encryption if want privacy)</a:t>
            </a:r>
          </a:p>
          <a:p>
            <a:r>
              <a:rPr lang="en-US" dirty="0" smtClean="0"/>
              <a:t>When AA receive the token:</a:t>
            </a:r>
          </a:p>
          <a:p>
            <a:pPr lvl="1"/>
            <a:r>
              <a:rPr lang="en-US" dirty="0" smtClean="0"/>
              <a:t>Verify signature</a:t>
            </a:r>
          </a:p>
          <a:p>
            <a:pPr lvl="1"/>
            <a:r>
              <a:rPr lang="en-US" dirty="0" smtClean="0"/>
              <a:t>Gen decryption key</a:t>
            </a:r>
          </a:p>
          <a:p>
            <a:pPr lvl="1"/>
            <a:r>
              <a:rPr lang="en-US" dirty="0" smtClean="0"/>
              <a:t>Use the pub key to decrypt the decryption key</a:t>
            </a:r>
            <a:endParaRPr lang="en-US" dirty="0"/>
          </a:p>
          <a:p>
            <a:r>
              <a:rPr lang="en-US" dirty="0" smtClean="0"/>
              <a:t>Only the right consumer could decrypt the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45571" y="2030657"/>
            <a:ext cx="3376246" cy="2342050"/>
            <a:chOff x="7315201" y="2616811"/>
            <a:chExt cx="3376246" cy="2342050"/>
          </a:xfrm>
        </p:grpSpPr>
        <p:sp>
          <p:nvSpPr>
            <p:cNvPr id="4" name="Rectangle 3"/>
            <p:cNvSpPr/>
            <p:nvPr/>
          </p:nvSpPr>
          <p:spPr>
            <a:xfrm>
              <a:off x="7315201" y="2616811"/>
              <a:ext cx="3376246" cy="23420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50015" y="3259015"/>
              <a:ext cx="3137220" cy="10909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Token</a:t>
              </a:r>
              <a:endParaRPr lang="en-US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mr-IN" dirty="0"/>
                <a:t>%</a:t>
              </a:r>
              <a:r>
                <a:rPr lang="mr-IN" dirty="0" smtClean="0"/>
                <a:t>FD%0001%</a:t>
              </a:r>
              <a:r>
                <a:rPr lang="en-US" sz="1100" dirty="0" smtClean="0"/>
                <a:t>..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Student, CS,</a:t>
              </a:r>
              <a:r>
                <a:rPr lang="mr-IN" dirty="0" smtClean="0"/>
                <a:t>…</a:t>
              </a:r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50015" y="4454769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50015" y="2724820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95510" y="1782190"/>
            <a:ext cx="2013857" cy="1346936"/>
            <a:chOff x="9195510" y="2930522"/>
            <a:chExt cx="2013857" cy="1346936"/>
          </a:xfrm>
        </p:grpSpPr>
        <p:sp>
          <p:nvSpPr>
            <p:cNvPr id="12" name="TextBox 11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82" y="2930522"/>
              <a:ext cx="788511" cy="110391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9540" y="2193519"/>
            <a:ext cx="1490134" cy="1211776"/>
            <a:chOff x="6063730" y="4638204"/>
            <a:chExt cx="1490134" cy="121177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23" name="Straight Arrow Connector 22"/>
          <p:cNvCxnSpPr>
            <a:stCxn id="19" idx="3"/>
            <a:endCxn id="15" idx="1"/>
          </p:cNvCxnSpPr>
          <p:nvPr/>
        </p:nvCxnSpPr>
        <p:spPr>
          <a:xfrm>
            <a:off x="2159674" y="3220629"/>
            <a:ext cx="3750788" cy="15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2916" y="2614741"/>
            <a:ext cx="2362594" cy="21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3646" y="3482480"/>
            <a:ext cx="770791" cy="394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Token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44317" y="3129126"/>
            <a:ext cx="2231177" cy="20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266651" y="3949331"/>
            <a:ext cx="3073943" cy="1922897"/>
            <a:chOff x="7327197" y="2551892"/>
            <a:chExt cx="3376246" cy="2611686"/>
          </a:xfrm>
        </p:grpSpPr>
        <p:sp>
          <p:nvSpPr>
            <p:cNvPr id="43" name="Rectangle 42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</a:t>
              </a:r>
              <a:endParaRPr lang="en-US" sz="1600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en-US" sz="1600" dirty="0" smtClean="0"/>
                <a:t>Alice’s Pub Key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</a:t>
              </a:r>
              <a:r>
                <a:rPr lang="en-US" sz="1600" dirty="0" smtClean="0"/>
                <a:t>Student, CD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Officer’s Signature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r>
                <a:rPr lang="en-US" dirty="0" err="1" smtClean="0"/>
                <a:t>ucla</a:t>
              </a:r>
              <a:r>
                <a:rPr lang="en-US" dirty="0" smtClean="0"/>
                <a:t>/TOKEN/Alice/&lt;token&gt;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35424" y="3972051"/>
            <a:ext cx="3073943" cy="1922897"/>
            <a:chOff x="7327197" y="2551892"/>
            <a:chExt cx="3376246" cy="2611686"/>
          </a:xfrm>
        </p:grpSpPr>
        <p:sp>
          <p:nvSpPr>
            <p:cNvPr id="31" name="Rectangle 30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 Encrypted by Pub key inside token</a:t>
              </a:r>
              <a:endParaRPr lang="en-US" sz="16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AA’s Signature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/aa/DKEY/&lt;token&gt;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 flipV="1">
            <a:off x="2159674" y="2886107"/>
            <a:ext cx="3750788" cy="153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10737" y="3163415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Signed Interest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5555" y="3498025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Interest +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ABAC 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Preliminary Phase 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42460" y="3016251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/>
          <p:nvPr/>
        </p:nvCxnSpPr>
        <p:spPr>
          <a:xfrm flipV="1">
            <a:off x="2393218" y="3568209"/>
            <a:ext cx="2001259" cy="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94477" y="3272607"/>
            <a:ext cx="163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Public Parameters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21868" y="3210706"/>
            <a:ext cx="98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356" y="1764156"/>
            <a:ext cx="4976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All parities need to trust Attribute Authority </a:t>
            </a:r>
          </a:p>
          <a:p>
            <a:pPr algn="ctr"/>
            <a:r>
              <a:rPr lang="en-US" sz="2000" b="1" dirty="0" smtClean="0"/>
              <a:t>(Just like a CA)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/>
              <a:t>Notice: Attribute Authority </a:t>
            </a:r>
            <a:r>
              <a:rPr lang="en-US" sz="2000" b="1" dirty="0" smtClean="0"/>
              <a:t>only</a:t>
            </a:r>
            <a:r>
              <a:rPr lang="en-US" sz="2000" dirty="0" smtClean="0"/>
              <a:t> needs to trust token issuer</a:t>
            </a:r>
          </a:p>
        </p:txBody>
      </p:sp>
    </p:spTree>
    <p:extLst>
      <p:ext uri="{BB962C8B-B14F-4D97-AF65-F5344CB8AC3E}">
        <p14:creationId xmlns:p14="http://schemas.microsoft.com/office/powerpoint/2010/main" val="783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 smtClean="0"/>
              <a:t>	Preliminary Phase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026988" y="3093007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236274" y="4451989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2213" y="2242509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100113" y="3485063"/>
            <a:ext cx="589201" cy="96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2439" y="3775272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41739" y="3459895"/>
            <a:ext cx="616989" cy="95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7893" y="3645361"/>
            <a:ext cx="114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Signed Interest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" idx="3"/>
            <a:endCxn id="6" idx="1"/>
          </p:cNvCxnSpPr>
          <p:nvPr/>
        </p:nvCxnSpPr>
        <p:spPr>
          <a:xfrm flipV="1">
            <a:off x="2158728" y="3644965"/>
            <a:ext cx="3372678" cy="12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1472" y="3989796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58729" y="3936309"/>
            <a:ext cx="3372677" cy="12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37836" y="4515993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Consumption Phase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784" y="1690688"/>
            <a:ext cx="237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Consumption Phase: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3797208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3150" y="3281263"/>
            <a:ext cx="1179139" cy="1025234"/>
            <a:chOff x="2537098" y="4369233"/>
            <a:chExt cx="1179139" cy="1025234"/>
          </a:xfrm>
        </p:grpSpPr>
        <p:sp>
          <p:nvSpPr>
            <p:cNvPr id="25" name="TextBox 24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1985481" y="3621609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85481" y="3836152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32567" y="3510479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9469" y="4093285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09375" y="4324079"/>
            <a:ext cx="2013857" cy="1364529"/>
            <a:chOff x="9195510" y="2912929"/>
            <a:chExt cx="2013857" cy="1364529"/>
          </a:xfrm>
        </p:grpSpPr>
        <p:sp>
          <p:nvSpPr>
            <p:cNvPr id="38" name="TextBox 37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8818854" y="3321995"/>
            <a:ext cx="2614385" cy="1317658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offline now!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can attack me!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Preliminary Phrase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231374" y="3667446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756892" y="2590436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3935625" y="3011659"/>
            <a:ext cx="3725125" cy="9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9474" y="3143123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10667" y="3327789"/>
            <a:ext cx="3650083" cy="8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8698" y="3802212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Key</a:t>
            </a:r>
            <a:endParaRPr lang="en-US" dirty="0"/>
          </a:p>
        </p:txBody>
      </p:sp>
      <p:sp>
        <p:nvSpPr>
          <p:cNvPr id="30" name="Oval 19"/>
          <p:cNvSpPr/>
          <p:nvPr/>
        </p:nvSpPr>
        <p:spPr>
          <a:xfrm>
            <a:off x="8524303" y="2098431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can go offline before talking to anyone I don’t trust (consumer).</a:t>
            </a:r>
          </a:p>
        </p:txBody>
      </p:sp>
    </p:spTree>
    <p:extLst>
      <p:ext uri="{BB962C8B-B14F-4D97-AF65-F5344CB8AC3E}">
        <p14:creationId xmlns:p14="http://schemas.microsoft.com/office/powerpoint/2010/main" val="2942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Consumption Phrase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95399" y="3133666"/>
            <a:ext cx="922454" cy="1188546"/>
            <a:chOff x="6748706" y="3277503"/>
            <a:chExt cx="922454" cy="11885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76780" y="4974059"/>
            <a:ext cx="1179139" cy="1025234"/>
            <a:chOff x="2537098" y="4369233"/>
            <a:chExt cx="1179139" cy="1025234"/>
          </a:xfrm>
        </p:grpSpPr>
        <p:sp>
          <p:nvSpPr>
            <p:cNvPr id="20" name="TextBox 19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/>
          <p:nvPr/>
        </p:nvCxnSpPr>
        <p:spPr>
          <a:xfrm flipV="1">
            <a:off x="2442680" y="2958067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42680" y="3172610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9766" y="2846937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6668" y="3429743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371354" y="2332893"/>
            <a:ext cx="2368061" cy="146618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network Storage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0"/>
            <a:endCxn id="3" idx="1"/>
          </p:cNvCxnSpPr>
          <p:nvPr/>
        </p:nvCxnSpPr>
        <p:spPr>
          <a:xfrm flipH="1" flipV="1">
            <a:off x="7555385" y="3797514"/>
            <a:ext cx="188363" cy="117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2929" y="4151592"/>
            <a:ext cx="18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9" name="Oval 19"/>
          <p:cNvSpPr/>
          <p:nvPr/>
        </p:nvSpPr>
        <p:spPr>
          <a:xfrm>
            <a:off x="8739415" y="3748717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now have better efficiency!</a:t>
            </a:r>
          </a:p>
        </p:txBody>
      </p:sp>
    </p:spTree>
    <p:extLst>
      <p:ext uri="{BB962C8B-B14F-4D97-AF65-F5344CB8AC3E}">
        <p14:creationId xmlns:p14="http://schemas.microsoft.com/office/powerpoint/2010/main" val="1519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name category service</a:t>
            </a:r>
          </a:p>
          <a:p>
            <a:r>
              <a:rPr lang="en-US" dirty="0" smtClean="0"/>
              <a:t>Collect data names from data producers</a:t>
            </a:r>
          </a:p>
          <a:p>
            <a:r>
              <a:rPr lang="en-US" dirty="0" smtClean="0"/>
              <a:t>Authorized user could easily search the data they want and search the data they could decrypt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complete C/C++ library with unit tests and integrate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More than 3500 lines of code (without copyright)</a:t>
            </a:r>
          </a:p>
          <a:p>
            <a:r>
              <a:rPr lang="en-US" dirty="0" smtClean="0"/>
              <a:t>Combine AES, RSA and ABE encryption/decryption</a:t>
            </a:r>
            <a:endParaRPr lang="en-US" dirty="0" smtClean="0"/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err="1" smtClean="0"/>
              <a:t>Ndn</a:t>
            </a:r>
            <a:r>
              <a:rPr lang="en-US" dirty="0" smtClean="0"/>
              <a:t>-cxx: network structure</a:t>
            </a:r>
          </a:p>
          <a:p>
            <a:pPr lvl="1"/>
            <a:r>
              <a:rPr lang="en-US" dirty="0" err="1" smtClean="0"/>
              <a:t>Libbswabe</a:t>
            </a:r>
            <a:r>
              <a:rPr lang="en-US" dirty="0" smtClean="0"/>
              <a:t>: CPABE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organization manager: Token Issuer + Data Owner</a:t>
            </a:r>
          </a:p>
          <a:p>
            <a:r>
              <a:rPr lang="en-US" dirty="0" smtClean="0"/>
              <a:t>Projects inside real organization: Producer</a:t>
            </a:r>
          </a:p>
          <a:p>
            <a:r>
              <a:rPr lang="en-US" dirty="0" smtClean="0"/>
              <a:t>VO management system: Attribute Authority</a:t>
            </a:r>
          </a:p>
          <a:p>
            <a:r>
              <a:rPr lang="en-US" dirty="0" smtClean="0"/>
              <a:t>Users: Consumer</a:t>
            </a:r>
          </a:p>
          <a:p>
            <a:endParaRPr lang="en-US" dirty="0"/>
          </a:p>
          <a:p>
            <a:r>
              <a:rPr lang="en-US" dirty="0" smtClean="0"/>
              <a:t>VO: a collection of namespace that support various types of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133173" y="351135"/>
            <a:ext cx="6661848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434" y="3412001"/>
            <a:ext cx="3458300" cy="3128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32627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85670" y="941178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1903584" y="2588393"/>
            <a:ext cx="805859" cy="82360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075843" y="3866769"/>
            <a:ext cx="1683277" cy="1958808"/>
            <a:chOff x="567678" y="3025912"/>
            <a:chExt cx="1151269" cy="1589293"/>
          </a:xfrm>
        </p:grpSpPr>
        <p:grpSp>
          <p:nvGrpSpPr>
            <p:cNvPr id="55" name="Group 54"/>
            <p:cNvGrpSpPr/>
            <p:nvPr/>
          </p:nvGrpSpPr>
          <p:grpSpPr>
            <a:xfrm>
              <a:off x="567678" y="3025912"/>
              <a:ext cx="1151269" cy="1589293"/>
              <a:chOff x="511887" y="2050181"/>
              <a:chExt cx="1277816" cy="2357696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511887" y="2050181"/>
                <a:ext cx="1277816" cy="2357696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68" y="2120412"/>
                <a:ext cx="774927" cy="37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Consuemer</a:t>
                </a:r>
                <a:endParaRPr lang="en-US" sz="14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781513" y="3481886"/>
              <a:ext cx="722175" cy="22279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0661" y="3854477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2587" y="4226794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470744" y="5521926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03525" y="498450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Proj-1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23103" y="4560803"/>
            <a:ext cx="1471877" cy="1746288"/>
            <a:chOff x="3467940" y="4181084"/>
            <a:chExt cx="1471877" cy="1728374"/>
          </a:xfrm>
        </p:grpSpPr>
        <p:grpSp>
          <p:nvGrpSpPr>
            <p:cNvPr id="61" name="Group 60"/>
            <p:cNvGrpSpPr/>
            <p:nvPr/>
          </p:nvGrpSpPr>
          <p:grpSpPr>
            <a:xfrm>
              <a:off x="3467940" y="4181084"/>
              <a:ext cx="1471877" cy="1728374"/>
              <a:chOff x="6748564" y="2050181"/>
              <a:chExt cx="2020298" cy="1601922"/>
            </a:xfrm>
          </p:grpSpPr>
          <p:sp>
            <p:nvSpPr>
              <p:cNvPr id="62" name="Can 61"/>
              <p:cNvSpPr/>
              <p:nvPr/>
            </p:nvSpPr>
            <p:spPr>
              <a:xfrm>
                <a:off x="6748564" y="2050181"/>
                <a:ext cx="2020298" cy="1601922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3636638" y="4630766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/Proj-1/data1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 flipV="1">
            <a:off x="1390331" y="5172078"/>
            <a:ext cx="601470" cy="74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1357550" y="5709495"/>
            <a:ext cx="634251" cy="1336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645060" y="556714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574898" y="5029712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Proj-3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983762" y="4587167"/>
            <a:ext cx="1471877" cy="1719923"/>
            <a:chOff x="3467940" y="4181084"/>
            <a:chExt cx="1471877" cy="171992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467940" y="4181084"/>
              <a:ext cx="1471877" cy="1719923"/>
              <a:chOff x="6748564" y="2050181"/>
              <a:chExt cx="2020298" cy="1594089"/>
            </a:xfrm>
          </p:grpSpPr>
          <p:sp>
            <p:nvSpPr>
              <p:cNvPr id="132" name="Can 131"/>
              <p:cNvSpPr/>
              <p:nvPr/>
            </p:nvSpPr>
            <p:spPr>
              <a:xfrm>
                <a:off x="6748564" y="2050181"/>
                <a:ext cx="2020298" cy="1594089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/Proj-3/data1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 flipV="1">
            <a:off x="5602029" y="5217281"/>
            <a:ext cx="560427" cy="851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5531866" y="5754718"/>
            <a:ext cx="630590" cy="1417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3795823" y="2363858"/>
            <a:ext cx="2230875" cy="10456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70744" y="3622702"/>
            <a:ext cx="1352359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033216" y="1709205"/>
            <a:ext cx="1099957" cy="555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305730" y="601674"/>
            <a:ext cx="1855399" cy="88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VO Attribute </a:t>
            </a:r>
            <a:r>
              <a:rPr lang="en-US" dirty="0" smtClean="0">
                <a:solidFill>
                  <a:schemeClr val="tx1"/>
                </a:solidFill>
              </a:rPr>
              <a:t>Authority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329830" y="639275"/>
            <a:ext cx="1471877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8862" y="20807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</a:t>
              </a:r>
              <a:endParaRPr lang="en-US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142965" y="639275"/>
            <a:ext cx="1471877" cy="2269303"/>
            <a:chOff x="6748564" y="2050181"/>
            <a:chExt cx="2020298" cy="2357696"/>
          </a:xfrm>
        </p:grpSpPr>
        <p:sp>
          <p:nvSpPr>
            <p:cNvPr id="150" name="Can 149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26000" y="20712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9311662" y="1009568"/>
            <a:ext cx="1134479" cy="335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9311662" y="1455035"/>
            <a:ext cx="1134479" cy="285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311662" y="2262208"/>
            <a:ext cx="1140040" cy="3261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311662" y="1882745"/>
            <a:ext cx="1134478" cy="294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155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NDN VO</a:t>
            </a:r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2078311" y="3611430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63734" y="3622702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532581" y="2007037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 Manager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NDN</a:t>
              </a:r>
              <a:endParaRPr lang="en-US" sz="2400" dirty="0"/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313116" y="3773893"/>
            <a:ext cx="1055896" cy="274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13116" y="4650058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313116" y="5499485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28722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 (Data Owner)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5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Authority</a:t>
            </a:r>
          </a:p>
          <a:p>
            <a:r>
              <a:rPr lang="en-US" dirty="0" smtClean="0"/>
              <a:t>Token Issuer</a:t>
            </a:r>
          </a:p>
          <a:p>
            <a:r>
              <a:rPr lang="en-US" dirty="0" smtClean="0"/>
              <a:t>Data Owner</a:t>
            </a:r>
          </a:p>
          <a:p>
            <a:r>
              <a:rPr lang="en-US" dirty="0" smtClean="0"/>
              <a:t>Producer</a:t>
            </a:r>
          </a:p>
          <a:p>
            <a:r>
              <a:rPr lang="en-US" dirty="0" smtClean="0"/>
              <a:t>Consumer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6-07 at 11.5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09" y="365125"/>
            <a:ext cx="3071849" cy="5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NDN</a:t>
              </a:r>
              <a:endParaRPr lang="en-US" sz="2400" dirty="0"/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279250" y="3689228"/>
            <a:ext cx="1207420" cy="4370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ConsumerA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28722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 (</a:t>
            </a:r>
            <a:r>
              <a:rPr lang="en-US" sz="1400" b="1" dirty="0" smtClean="0">
                <a:solidFill>
                  <a:schemeClr val="tx1"/>
                </a:solidFill>
              </a:rPr>
              <a:t>Data Owner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</a:t>
            </a:r>
            <a:r>
              <a:rPr lang="en-US" sz="1400" b="1" dirty="0" smtClean="0">
                <a:solidFill>
                  <a:schemeClr val="tx1"/>
                </a:solidFill>
              </a:rPr>
              <a:t>Token Issuer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262317" y="4561698"/>
            <a:ext cx="1207420" cy="4370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ConsumerB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40896" y="5393879"/>
            <a:ext cx="1207420" cy="4370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ConsumerC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31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3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3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Attribute-based Encryption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400" y="1920260"/>
            <a:ext cx="6155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Advanced Features:</a:t>
            </a:r>
          </a:p>
          <a:p>
            <a:r>
              <a:rPr lang="en-US" sz="2400" b="1" dirty="0" smtClean="0"/>
              <a:t>Semi-distributed </a:t>
            </a:r>
            <a:r>
              <a:rPr lang="en-US" sz="2400" dirty="0" smtClean="0"/>
              <a:t>system</a:t>
            </a:r>
            <a:endParaRPr lang="en-US" sz="2400" b="1" dirty="0" smtClean="0"/>
          </a:p>
          <a:p>
            <a:r>
              <a:rPr lang="en-US" sz="2400" b="1" dirty="0" smtClean="0"/>
              <a:t>Asynchronous </a:t>
            </a:r>
            <a:r>
              <a:rPr lang="en-US" sz="2400" dirty="0" smtClean="0"/>
              <a:t>data production and consumption</a:t>
            </a:r>
          </a:p>
          <a:p>
            <a:r>
              <a:rPr lang="en-US" sz="2400" b="1" dirty="0" smtClean="0"/>
              <a:t>Decoupled</a:t>
            </a:r>
            <a:r>
              <a:rPr lang="en-US" sz="2400" dirty="0" smtClean="0"/>
              <a:t> access control and knowledge of the consumers</a:t>
            </a:r>
          </a:p>
          <a:p>
            <a:r>
              <a:rPr lang="en-US" altLang="zh-CN" sz="2400" b="1" dirty="0" smtClean="0"/>
              <a:t>Allow</a:t>
            </a:r>
            <a:r>
              <a:rPr lang="en-US" altLang="zh-CN" sz="2400" dirty="0" smtClean="0"/>
              <a:t> data owner and producer in different devices</a:t>
            </a:r>
          </a:p>
          <a:p>
            <a:r>
              <a:rPr lang="en-US" altLang="zh-CN" sz="2400" b="1" dirty="0" smtClean="0"/>
              <a:t>Allow </a:t>
            </a:r>
            <a:r>
              <a:rPr lang="en-US" altLang="zh-CN" sz="2400" dirty="0" smtClean="0"/>
              <a:t>attribute authority and token issuer in different devices</a:t>
            </a:r>
          </a:p>
          <a:p>
            <a:r>
              <a:rPr lang="en-US" altLang="zh-CN" sz="2400" b="1" dirty="0" smtClean="0"/>
              <a:t>Any party </a:t>
            </a:r>
            <a:r>
              <a:rPr lang="en-US" altLang="zh-CN" sz="2400" dirty="0" smtClean="0"/>
              <a:t>could become a producer immediately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932" y="1920260"/>
            <a:ext cx="4859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Basic: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Secure </a:t>
            </a:r>
            <a:r>
              <a:rPr lang="en-US" sz="2400" dirty="0" smtClean="0"/>
              <a:t>access control protocol over NDN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Fine-grained</a:t>
            </a:r>
            <a:r>
              <a:rPr lang="en-US" altLang="zh-CN" sz="2400" dirty="0" smtClean="0"/>
              <a:t> access control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security support:</a:t>
            </a:r>
          </a:p>
          <a:p>
            <a:r>
              <a:rPr lang="en-US" dirty="0" smtClean="0"/>
              <a:t>AES (symmetric) + CBC to encrypt/decrypt plain text</a:t>
            </a:r>
          </a:p>
          <a:p>
            <a:r>
              <a:rPr lang="en-US" dirty="0" smtClean="0"/>
              <a:t>CPABE (asymmetric) to encrypt/decrypt AES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Already supported by NDN</a:t>
            </a:r>
          </a:p>
          <a:p>
            <a:r>
              <a:rPr lang="en-US" dirty="0" smtClean="0"/>
              <a:t>RSA/ECDSA NDN signature to verify data source and integrity</a:t>
            </a:r>
            <a:endParaRPr lang="en-US" dirty="0"/>
          </a:p>
          <a:p>
            <a:r>
              <a:rPr lang="en-US" dirty="0" smtClean="0"/>
              <a:t>RSA/ECDSA NDN key to encrypt/decrypt attribute private key</a:t>
            </a:r>
          </a:p>
        </p:txBody>
      </p:sp>
    </p:spTree>
    <p:extLst>
      <p:ext uri="{BB962C8B-B14F-4D97-AF65-F5344CB8AC3E}">
        <p14:creationId xmlns:p14="http://schemas.microsoft.com/office/powerpoint/2010/main" val="1518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3"/>
            <a:endCxn id="29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25942" y="4226669"/>
            <a:ext cx="837721" cy="1177640"/>
            <a:chOff x="5482288" y="2209724"/>
            <a:chExt cx="837721" cy="11776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3736" y="4212174"/>
            <a:ext cx="922454" cy="1176614"/>
            <a:chOff x="6748706" y="3277503"/>
            <a:chExt cx="922454" cy="11766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98850" y="4226669"/>
            <a:ext cx="922454" cy="1181438"/>
            <a:chOff x="6320009" y="4638204"/>
            <a:chExt cx="922454" cy="11814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380344" y="5450310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User3</a:t>
              </a:r>
            </a:p>
          </p:txBody>
        </p:sp>
      </p:grpSp>
      <p:cxnSp>
        <p:nvCxnSpPr>
          <p:cNvPr id="18" name="Straight Arrow Connector 17"/>
          <p:cNvCxnSpPr>
            <a:stCxn id="43" idx="2"/>
            <a:endCxn id="27" idx="0"/>
          </p:cNvCxnSpPr>
          <p:nvPr/>
        </p:nvCxnSpPr>
        <p:spPr>
          <a:xfrm flipH="1">
            <a:off x="9678263" y="3531154"/>
            <a:ext cx="22737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0" idx="2"/>
            <a:endCxn id="15" idx="0"/>
          </p:cNvCxnSpPr>
          <p:nvPr/>
        </p:nvCxnSpPr>
        <p:spPr>
          <a:xfrm flipH="1">
            <a:off x="5944803" y="3531154"/>
            <a:ext cx="157151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2"/>
            <a:endCxn id="21" idx="0"/>
          </p:cNvCxnSpPr>
          <p:nvPr/>
        </p:nvCxnSpPr>
        <p:spPr>
          <a:xfrm>
            <a:off x="6101954" y="3531154"/>
            <a:ext cx="10581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259402" y="4226669"/>
            <a:ext cx="837721" cy="1194582"/>
            <a:chOff x="4882214" y="5420541"/>
            <a:chExt cx="837721" cy="119458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214" y="5420541"/>
              <a:ext cx="837721" cy="8619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886350" y="6245791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User4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9" idx="3"/>
            <a:endCxn id="30" idx="1"/>
          </p:cNvCxnSpPr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2657" y="5828020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4362" y="2741869"/>
            <a:ext cx="1135183" cy="789285"/>
            <a:chOff x="4704971" y="3282688"/>
            <a:chExt cx="1135183" cy="7892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33408" y="2741869"/>
            <a:ext cx="1135183" cy="789285"/>
            <a:chOff x="4704971" y="3282688"/>
            <a:chExt cx="1135183" cy="78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endCxn id="42" idx="0"/>
          </p:cNvCxnSpPr>
          <p:nvPr/>
        </p:nvCxnSpPr>
        <p:spPr>
          <a:xfrm>
            <a:off x="8262881" y="2428990"/>
            <a:ext cx="1487274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1" idx="0"/>
          </p:cNvCxnSpPr>
          <p:nvPr/>
        </p:nvCxnSpPr>
        <p:spPr>
          <a:xfrm flipH="1">
            <a:off x="7160077" y="3531154"/>
            <a:ext cx="25409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0" idx="2"/>
            <a:endCxn id="18" idx="0"/>
          </p:cNvCxnSpPr>
          <p:nvPr/>
        </p:nvCxnSpPr>
        <p:spPr>
          <a:xfrm>
            <a:off x="6101954" y="3531154"/>
            <a:ext cx="2383009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2"/>
            <a:endCxn id="18" idx="0"/>
          </p:cNvCxnSpPr>
          <p:nvPr/>
        </p:nvCxnSpPr>
        <p:spPr>
          <a:xfrm flipH="1">
            <a:off x="8484963" y="3531154"/>
            <a:ext cx="1216037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695290" y="5494158"/>
            <a:ext cx="1135183" cy="789285"/>
            <a:chOff x="4704971" y="3282688"/>
            <a:chExt cx="1135183" cy="78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40242" y="5486695"/>
            <a:ext cx="1135183" cy="789285"/>
            <a:chOff x="4704971" y="3282688"/>
            <a:chExt cx="1135183" cy="78928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61976" y="2767180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cxnSp>
        <p:nvCxnSpPr>
          <p:cNvPr id="45" name="Straight Arrow Connector 44"/>
          <p:cNvCxnSpPr>
            <a:endCxn id="39" idx="0"/>
          </p:cNvCxnSpPr>
          <p:nvPr/>
        </p:nvCxnSpPr>
        <p:spPr>
          <a:xfrm flipH="1">
            <a:off x="6151109" y="2428990"/>
            <a:ext cx="1323261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13928" y="4614508"/>
            <a:ext cx="1063596" cy="1025234"/>
            <a:chOff x="2572268" y="4369233"/>
            <a:chExt cx="1063596" cy="1025234"/>
          </a:xfrm>
        </p:grpSpPr>
        <p:sp>
          <p:nvSpPr>
            <p:cNvPr id="47" name="TextBox 46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70" y="1877032"/>
            <a:ext cx="788511" cy="1103916"/>
          </a:xfrm>
          <a:prstGeom prst="rect">
            <a:avLst/>
          </a:prstGeom>
        </p:spPr>
      </p:pic>
      <p:sp>
        <p:nvSpPr>
          <p:cNvPr id="50" name="L-Shape 49"/>
          <p:cNvSpPr/>
          <p:nvPr/>
        </p:nvSpPr>
        <p:spPr>
          <a:xfrm rot="18748871">
            <a:off x="6956351" y="4475045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-Shape 50"/>
          <p:cNvSpPr/>
          <p:nvPr/>
        </p:nvSpPr>
        <p:spPr>
          <a:xfrm rot="18748871">
            <a:off x="8345682" y="4463571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Decouple Data owner and Data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1444496"/>
          </a:xfrm>
        </p:spPr>
        <p:txBody>
          <a:bodyPr/>
          <a:lstStyle/>
          <a:p>
            <a:r>
              <a:rPr lang="en-US" dirty="0" smtClean="0"/>
              <a:t>The data owner may not be the data producer</a:t>
            </a:r>
          </a:p>
          <a:p>
            <a:r>
              <a:rPr lang="en-US" dirty="0" smtClean="0"/>
              <a:t>In your home, you can control your smart home sensors (producer), but your laptop/phone doesn’t produce sensor data.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5193" y="5909987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 flipV="1">
            <a:off x="2216678" y="6217485"/>
            <a:ext cx="1821067" cy="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37745" y="5909859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657" y="6217486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93670" y="4954581"/>
            <a:ext cx="1179139" cy="1025234"/>
            <a:chOff x="2572267" y="4369233"/>
            <a:chExt cx="1179139" cy="1025234"/>
          </a:xfrm>
        </p:grpSpPr>
        <p:sp>
          <p:nvSpPr>
            <p:cNvPr id="9" name="TextBox 8"/>
            <p:cNvSpPr txBox="1"/>
            <p:nvPr/>
          </p:nvSpPr>
          <p:spPr>
            <a:xfrm>
              <a:off x="2572267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Producer1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71" y="3152582"/>
            <a:ext cx="1031902" cy="103578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125469" y="4036338"/>
            <a:ext cx="2005104" cy="9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6778" y="4228887"/>
            <a:ext cx="31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data1, use 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09785" y="4954581"/>
            <a:ext cx="1176387" cy="1025234"/>
            <a:chOff x="2459477" y="4369233"/>
            <a:chExt cx="1176387" cy="1025234"/>
          </a:xfrm>
        </p:grpSpPr>
        <p:sp>
          <p:nvSpPr>
            <p:cNvPr id="18" name="TextBox 17"/>
            <p:cNvSpPr txBox="1"/>
            <p:nvPr/>
          </p:nvSpPr>
          <p:spPr>
            <a:xfrm>
              <a:off x="2459477" y="5025135"/>
              <a:ext cx="1176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Producer2</a:t>
              </a:r>
              <a:endParaRPr lang="en-US" dirty="0" smtClean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623765" y="4954581"/>
            <a:ext cx="1220299" cy="1025234"/>
            <a:chOff x="2572267" y="4369233"/>
            <a:chExt cx="1220299" cy="1025234"/>
          </a:xfrm>
        </p:grpSpPr>
        <p:sp>
          <p:nvSpPr>
            <p:cNvPr id="23" name="TextBox 22"/>
            <p:cNvSpPr txBox="1"/>
            <p:nvPr/>
          </p:nvSpPr>
          <p:spPr>
            <a:xfrm>
              <a:off x="2572267" y="5025135"/>
              <a:ext cx="122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Producer3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5857556" y="4108482"/>
            <a:ext cx="1596818" cy="84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5903671" y="4041056"/>
            <a:ext cx="3251893" cy="9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073" y="3461386"/>
            <a:ext cx="249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data owner!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Decouple verification and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427"/>
            <a:ext cx="10515600" cy="1476375"/>
          </a:xfrm>
        </p:spPr>
        <p:txBody>
          <a:bodyPr/>
          <a:lstStyle/>
          <a:p>
            <a:r>
              <a:rPr lang="en-US" dirty="0" smtClean="0"/>
              <a:t>The attribute authority may not know you well</a:t>
            </a:r>
          </a:p>
          <a:p>
            <a:r>
              <a:rPr lang="en-US" dirty="0" smtClean="0"/>
              <a:t>When you want to download IEEE papers, IEEE will ask UCLA login whether you should get the access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95510" y="3908126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04" y="3017978"/>
            <a:ext cx="788511" cy="110391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952828" y="5680360"/>
            <a:ext cx="837721" cy="1177640"/>
            <a:chOff x="5482288" y="2209724"/>
            <a:chExt cx="837721" cy="117764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02643" y="3234391"/>
            <a:ext cx="1490134" cy="1211776"/>
            <a:chOff x="6063730" y="4638204"/>
            <a:chExt cx="1490134" cy="12117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5" name="Straight Arrow Connector 14"/>
          <p:cNvCxnSpPr>
            <a:stCxn id="26" idx="1"/>
            <a:endCxn id="36" idx="3"/>
          </p:cNvCxnSpPr>
          <p:nvPr/>
        </p:nvCxnSpPr>
        <p:spPr>
          <a:xfrm flipH="1">
            <a:off x="5081376" y="3569936"/>
            <a:ext cx="4726528" cy="8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6814" y="3410957"/>
            <a:ext cx="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7" idx="2"/>
            <a:endCxn id="29" idx="1"/>
          </p:cNvCxnSpPr>
          <p:nvPr/>
        </p:nvCxnSpPr>
        <p:spPr>
          <a:xfrm>
            <a:off x="4647710" y="4446167"/>
            <a:ext cx="1305118" cy="166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33" idx="1"/>
          </p:cNvCxnSpPr>
          <p:nvPr/>
        </p:nvCxnSpPr>
        <p:spPr>
          <a:xfrm>
            <a:off x="4647710" y="4446167"/>
            <a:ext cx="1262752" cy="3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7841" y="4684140"/>
            <a:ext cx="8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3" idx="3"/>
            <a:endCxn id="25" idx="2"/>
          </p:cNvCxnSpPr>
          <p:nvPr/>
        </p:nvCxnSpPr>
        <p:spPr>
          <a:xfrm flipV="1">
            <a:off x="6832916" y="4277458"/>
            <a:ext cx="3369523" cy="49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25" idx="2"/>
          </p:cNvCxnSpPr>
          <p:nvPr/>
        </p:nvCxnSpPr>
        <p:spPr>
          <a:xfrm flipV="1">
            <a:off x="6790549" y="4277458"/>
            <a:ext cx="3411890" cy="18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99695" y="4738437"/>
            <a:ext cx="259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Ask for attributes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3403" y="3655613"/>
            <a:ext cx="2564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</a:t>
            </a:r>
            <a:r>
              <a:rPr lang="en-US" sz="2000" b="1" smtClean="0"/>
              <a:t>token issuer!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8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our system is 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22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704002" y="4055133"/>
            <a:ext cx="1194258" cy="1226510"/>
            <a:chOff x="5356424" y="2209724"/>
            <a:chExt cx="1194258" cy="12265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6424" y="3066902"/>
              <a:ext cx="11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Consumer</a:t>
              </a:r>
              <a:endParaRPr lang="en-US" dirty="0" smtClean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5694" y="5843522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785846" y="5476651"/>
            <a:ext cx="2120709" cy="856903"/>
            <a:chOff x="4258605" y="3282688"/>
            <a:chExt cx="2120709" cy="85690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258605" y="3770259"/>
              <a:ext cx="212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Private Key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199401" y="2585383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10472" y="4256409"/>
            <a:ext cx="1063596" cy="1025234"/>
            <a:chOff x="2572268" y="4369233"/>
            <a:chExt cx="1063596" cy="1025234"/>
          </a:xfrm>
        </p:grpSpPr>
        <p:sp>
          <p:nvSpPr>
            <p:cNvPr id="45" name="TextBox 44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73" y="1752356"/>
            <a:ext cx="788511" cy="92554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889505" y="1752356"/>
            <a:ext cx="1490134" cy="1211776"/>
            <a:chOff x="6063730" y="4638204"/>
            <a:chExt cx="1490134" cy="121177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 Issuer</a:t>
              </a:r>
            </a:p>
          </p:txBody>
        </p:sp>
      </p:grpSp>
      <p:cxnSp>
        <p:nvCxnSpPr>
          <p:cNvPr id="56" name="Straight Arrow Connector 55"/>
          <p:cNvCxnSpPr>
            <a:stCxn id="54" idx="2"/>
            <a:endCxn id="8" idx="0"/>
          </p:cNvCxnSpPr>
          <p:nvPr/>
        </p:nvCxnSpPr>
        <p:spPr>
          <a:xfrm>
            <a:off x="6634572" y="2964132"/>
            <a:ext cx="1614155" cy="109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0"/>
            <a:endCxn id="42" idx="2"/>
          </p:cNvCxnSpPr>
          <p:nvPr/>
        </p:nvCxnSpPr>
        <p:spPr>
          <a:xfrm flipV="1">
            <a:off x="8248727" y="2954715"/>
            <a:ext cx="1957603" cy="11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0" y="1752356"/>
            <a:ext cx="1031902" cy="1035782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2"/>
            <a:endCxn id="46" idx="0"/>
          </p:cNvCxnSpPr>
          <p:nvPr/>
        </p:nvCxnSpPr>
        <p:spPr>
          <a:xfrm>
            <a:off x="1259951" y="2788138"/>
            <a:ext cx="1682319" cy="14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3048" y="2678940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Owner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in NDN ABAC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Attribute Authority: </a:t>
            </a:r>
            <a:r>
              <a:rPr lang="en-US" sz="2400" dirty="0" smtClean="0"/>
              <a:t>publish pub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</a:t>
            </a:r>
            <a:r>
              <a:rPr lang="en-US" sz="2400" b="1" dirty="0" smtClean="0"/>
              <a:t>/aa/PUB/&lt;timestamp&gt; </a:t>
            </a:r>
            <a:r>
              <a:rPr lang="en-US" sz="2400" dirty="0" smtClean="0"/>
              <a:t>and decryption key </a:t>
            </a:r>
            <a:r>
              <a:rPr lang="en-US" sz="2400" b="1" dirty="0" smtClean="0"/>
              <a:t>/aa/DKEY/&lt;token&gt;</a:t>
            </a:r>
          </a:p>
          <a:p>
            <a:pPr lvl="1"/>
            <a:r>
              <a:rPr lang="en-US" dirty="0" smtClean="0"/>
              <a:t>Token Issuer helps to grant access right</a:t>
            </a:r>
          </a:p>
          <a:p>
            <a:endParaRPr lang="en-US" b="1" dirty="0" smtClean="0"/>
          </a:p>
          <a:p>
            <a:r>
              <a:rPr lang="en-US" b="1" dirty="0" smtClean="0"/>
              <a:t>Data Producer: </a:t>
            </a:r>
            <a:r>
              <a:rPr lang="en-US" sz="2400" dirty="0" smtClean="0"/>
              <a:t>produce </a:t>
            </a:r>
            <a:r>
              <a:rPr lang="en-US" sz="2400" b="1" dirty="0" smtClean="0"/>
              <a:t>/producer/[data name]/policy</a:t>
            </a:r>
          </a:p>
          <a:p>
            <a:pPr lvl="1"/>
            <a:r>
              <a:rPr lang="en-US" dirty="0" smtClean="0"/>
              <a:t>Data owner to decide access policy</a:t>
            </a:r>
          </a:p>
          <a:p>
            <a:endParaRPr lang="en-US" b="1" dirty="0" smtClean="0"/>
          </a:p>
          <a:p>
            <a:r>
              <a:rPr lang="en-US" b="1" dirty="0" smtClean="0"/>
              <a:t>Data Consumer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1121</Words>
  <Application>Microsoft Macintosh PowerPoint</Application>
  <PresentationFormat>Widescreen</PresentationFormat>
  <Paragraphs>301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NDN Attribute-based Encryption and  Virtual Organization</vt:lpstr>
      <vt:lpstr>Library information</vt:lpstr>
      <vt:lpstr>NDN Attribute-based Encryption Library</vt:lpstr>
      <vt:lpstr>How does our system work?</vt:lpstr>
      <vt:lpstr>How does our system work?</vt:lpstr>
      <vt:lpstr>Decouple Data owner and Data producer</vt:lpstr>
      <vt:lpstr>Decouple verification and key distribution</vt:lpstr>
      <vt:lpstr>Finally our system is like</vt:lpstr>
      <vt:lpstr>Parties in NDN ABAC</vt:lpstr>
      <vt:lpstr>How to ensure the security: inside Ciphertext</vt:lpstr>
      <vt:lpstr>How to ensure the security: inside Ciphertext</vt:lpstr>
      <vt:lpstr>How to ensure the security: inside token</vt:lpstr>
      <vt:lpstr>How to ensure the security: inside token</vt:lpstr>
      <vt:lpstr>NDN ABAC overview:  Preliminary Phase 1</vt:lpstr>
      <vt:lpstr>NDN ABAC overview:  Preliminary Phase 2</vt:lpstr>
      <vt:lpstr>NDN ABAC overview:  Consumption Phase</vt:lpstr>
      <vt:lpstr>NDN ABAC overview:   Better Preliminary Phrase 2</vt:lpstr>
      <vt:lpstr>NDN ABAC overview:   Better Consumption Phrase</vt:lpstr>
      <vt:lpstr>Virtual Organization over NDN</vt:lpstr>
      <vt:lpstr>Virtual Organization over NDN</vt:lpstr>
      <vt:lpstr>PowerPoint Presentation</vt:lpstr>
      <vt:lpstr>PowerPoint Presentation</vt:lpstr>
      <vt:lpstr>Code Base</vt:lpstr>
      <vt:lpstr>PowerPoint Presentation</vt:lpstr>
      <vt:lpstr>Demo Time</vt:lpstr>
      <vt:lpstr>Q&amp;A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 Attribute-based Encryption and Virtual Organization</dc:title>
  <dc:creator>Zhiyi Zhang</dc:creator>
  <cp:lastModifiedBy>Zhiyi Zhang</cp:lastModifiedBy>
  <cp:revision>154</cp:revision>
  <dcterms:created xsi:type="dcterms:W3CDTF">2017-06-01T04:40:32Z</dcterms:created>
  <dcterms:modified xsi:type="dcterms:W3CDTF">2017-06-08T18:20:30Z</dcterms:modified>
</cp:coreProperties>
</file>