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0" r:id="rId2"/>
    <p:sldId id="347" r:id="rId3"/>
    <p:sldId id="301" r:id="rId4"/>
    <p:sldId id="378" r:id="rId5"/>
    <p:sldId id="304" r:id="rId6"/>
    <p:sldId id="303" r:id="rId7"/>
    <p:sldId id="305" r:id="rId8"/>
    <p:sldId id="307" r:id="rId9"/>
    <p:sldId id="309" r:id="rId10"/>
    <p:sldId id="264" r:id="rId11"/>
    <p:sldId id="379" r:id="rId12"/>
    <p:sldId id="325" r:id="rId13"/>
    <p:sldId id="312" r:id="rId14"/>
    <p:sldId id="380" r:id="rId15"/>
    <p:sldId id="324" r:id="rId16"/>
    <p:sldId id="390" r:id="rId17"/>
    <p:sldId id="331" r:id="rId18"/>
    <p:sldId id="333" r:id="rId19"/>
    <p:sldId id="334" r:id="rId20"/>
    <p:sldId id="337" r:id="rId21"/>
    <p:sldId id="338" r:id="rId22"/>
    <p:sldId id="341" r:id="rId23"/>
    <p:sldId id="381" r:id="rId24"/>
    <p:sldId id="279" r:id="rId25"/>
    <p:sldId id="355" r:id="rId26"/>
    <p:sldId id="354" r:id="rId27"/>
    <p:sldId id="359" r:id="rId28"/>
    <p:sldId id="278" r:id="rId29"/>
    <p:sldId id="388" r:id="rId30"/>
    <p:sldId id="368" r:id="rId31"/>
    <p:sldId id="402" r:id="rId32"/>
    <p:sldId id="372" r:id="rId33"/>
    <p:sldId id="403" r:id="rId34"/>
    <p:sldId id="288" r:id="rId35"/>
    <p:sldId id="318" r:id="rId36"/>
    <p:sldId id="360" r:id="rId37"/>
    <p:sldId id="410" r:id="rId38"/>
    <p:sldId id="411" r:id="rId39"/>
    <p:sldId id="412" r:id="rId40"/>
    <p:sldId id="404" r:id="rId41"/>
    <p:sldId id="321" r:id="rId42"/>
    <p:sldId id="356" r:id="rId43"/>
    <p:sldId id="358" r:id="rId44"/>
    <p:sldId id="395" r:id="rId45"/>
    <p:sldId id="413" r:id="rId46"/>
    <p:sldId id="396" r:id="rId47"/>
    <p:sldId id="397" r:id="rId48"/>
    <p:sldId id="405" r:id="rId49"/>
    <p:sldId id="406" r:id="rId50"/>
    <p:sldId id="407" r:id="rId51"/>
    <p:sldId id="408" r:id="rId52"/>
    <p:sldId id="409" r:id="rId53"/>
  </p:sldIdLst>
  <p:sldSz cx="9144000" cy="6858000" type="screen4x3"/>
  <p:notesSz cx="6718300" cy="10121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7" autoAdjust="0"/>
    <p:restoredTop sz="85545" autoAdjust="0"/>
  </p:normalViewPr>
  <p:slideViewPr>
    <p:cSldViewPr>
      <p:cViewPr>
        <p:scale>
          <a:sx n="82" d="100"/>
          <a:sy n="82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1060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7843-D848-470B-9426-BAFE13218CB4}" type="datetimeFigureOut">
              <a:rPr lang="en-US" smtClean="0"/>
              <a:t>7/16/2011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807903"/>
            <a:ext cx="5374640" cy="45548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14048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614048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E252A-AB65-438A-B5BA-9B8589F8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3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8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5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1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5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8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1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1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6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6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9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8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4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4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7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3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5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5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4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8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99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2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7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0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7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67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10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85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252A-AB65-438A-B5BA-9B8589F83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84C-CBB0-4007-89CC-86D929389AC0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E353-023E-4907-8669-934DF3A7B06F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D51F-E71F-404A-B07D-E252B97403BE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AAF8-94D9-43ED-9020-9FD52CA27F54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F44-B502-4D4B-9593-FFA83EAC7F2F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C8F0-0888-4809-9489-83058F7B9241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181F-728D-4B95-89BC-19E8850E43B9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136-03CF-4E2D-9121-067A6BB813EF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623F-976B-4F51-8A34-EDF5605F7D9A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9718-10D2-4BC1-8915-9BB922DFBC52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DAC2-41E9-41B7-9EB4-C44C82C4FB75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FC95-2DAD-496D-A9A3-FCD957C8249C}" type="datetime1">
              <a:rPr lang="en-US" altLang="ko-KR" smtClean="0"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6FCA-3636-4559-B154-A91171C4B9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gif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98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Understanding the Impact of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Route Reflection in Internal BGP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6625" y="4216587"/>
            <a:ext cx="6570730" cy="1147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Ph.D. Final Defense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resented by Jong Han (Jonathan) Park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July 15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2011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2302" y="5364215"/>
            <a:ext cx="3285365" cy="87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Negative Impact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BGP route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side effects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Routing performance</a:t>
            </a:r>
          </a:p>
          <a:p>
            <a:pPr lvl="2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Path diversity 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[</a:t>
            </a:r>
            <a:r>
              <a:rPr lang="en-US" altLang="ko-KR" sz="2000" dirty="0" err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Uhlig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Networking’06]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Convergence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Robustness to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failures</a:t>
            </a:r>
          </a:p>
          <a:p>
            <a:pPr lvl="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update explosion [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McPherson,APNIC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talk, 2009]</a:t>
            </a:r>
          </a:p>
          <a:p>
            <a:pPr lvl="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Optimal route selection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Vutukuru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Infocom’06]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Routing correctness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forwarding loop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[Griffin, Sigcomm’02]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Route oscillations [McPherson, Internet Draft, 2000]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Internal BGP and Route Reflection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Understanding BGP Path Diversity and the Impact of Route Reflection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Understanding BGP Convergence inside Large ISPs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810"/>
            <a:ext cx="8229600" cy="440735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Next-hop POP and AS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Next-hop Point-of-Presence (i.e., city in which the next-hop router is located) and AS that the ISP uses to reach a given external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BGP  Next-hop Diversity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Number of distinct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next-hops to reach a given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external destination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used simultaneously inside a given ISP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Why do we care about path diversity?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810"/>
            <a:ext cx="8229600" cy="440735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Higher path diversity</a:t>
            </a:r>
          </a:p>
          <a:p>
            <a:pPr lvl="1"/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More flexibility in 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raffic engineering and load balancing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lvl="1"/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H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igher 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availability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IETF efforts to increase BGP diversity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Diverse-path, Add-path, and External-best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Path diversity </a:t>
            </a:r>
            <a:r>
              <a:rPr lang="en-US" altLang="ko-KR" sz="2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reduction due to route reflection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219200" y="1713670"/>
            <a:ext cx="4191000" cy="2932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138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04270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4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66270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5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87" y="2353432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828800" y="2247070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>
            <a:off x="5029200" y="293287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2438404" y="2628079"/>
            <a:ext cx="2362203" cy="1143004"/>
            <a:chOff x="1536" y="1415"/>
            <a:chExt cx="1488" cy="720"/>
          </a:xfrm>
        </p:grpSpPr>
        <p:pic>
          <p:nvPicPr>
            <p:cNvPr id="111" name="Picture 110" descr="rr copy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943"/>
              <a:ext cx="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Line 13"/>
            <p:cNvSpPr>
              <a:spLocks noChangeShapeType="1"/>
            </p:cNvSpPr>
            <p:nvPr/>
          </p:nvSpPr>
          <p:spPr bwMode="auto">
            <a:xfrm flipH="1" flipV="1">
              <a:off x="2640" y="2039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 flipV="1">
              <a:off x="2544" y="1415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1536" y="2039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16"/>
            <p:cNvSpPr>
              <a:spLocks noChangeShapeType="1"/>
            </p:cNvSpPr>
            <p:nvPr/>
          </p:nvSpPr>
          <p:spPr bwMode="auto">
            <a:xfrm flipH="1">
              <a:off x="2592" y="1559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>
              <a:off x="2187" y="1693"/>
              <a:ext cx="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ko-KR" sz="2400" i="1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RR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4572000" y="243598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endParaRPr lang="en-US" sz="1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3307664" y="2047015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 RTR2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1556665" y="3699030"/>
            <a:ext cx="9621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RTR3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 flipH="1">
            <a:off x="4800600" y="3618670"/>
            <a:ext cx="99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Cloud"/>
          <p:cNvSpPr>
            <a:spLocks noChangeAspect="1" noEditPoints="1" noChangeArrowheads="1"/>
          </p:cNvSpPr>
          <p:nvPr/>
        </p:nvSpPr>
        <p:spPr bwMode="auto">
          <a:xfrm>
            <a:off x="5715000" y="2856670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6012897" y="3158970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AS2</a:t>
            </a:r>
            <a:r>
              <a:rPr lang="en-US" altLang="ko-KR" sz="20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2362200" y="2551870"/>
            <a:ext cx="2438400" cy="1295400"/>
            <a:chOff x="1776" y="1488"/>
            <a:chExt cx="1536" cy="816"/>
          </a:xfrm>
        </p:grpSpPr>
        <p:sp>
          <p:nvSpPr>
            <p:cNvPr id="105" name="Line 26"/>
            <p:cNvSpPr>
              <a:spLocks noChangeShapeType="1"/>
            </p:cNvSpPr>
            <p:nvPr/>
          </p:nvSpPr>
          <p:spPr bwMode="auto">
            <a:xfrm flipV="1">
              <a:off x="1776" y="1488"/>
              <a:ext cx="105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Line 27"/>
            <p:cNvSpPr>
              <a:spLocks noChangeShapeType="1"/>
            </p:cNvSpPr>
            <p:nvPr/>
          </p:nvSpPr>
          <p:spPr bwMode="auto">
            <a:xfrm>
              <a:off x="1824" y="2112"/>
              <a:ext cx="12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8"/>
            <p:cNvSpPr>
              <a:spLocks noChangeShapeType="1"/>
            </p:cNvSpPr>
            <p:nvPr/>
          </p:nvSpPr>
          <p:spPr bwMode="auto">
            <a:xfrm flipV="1">
              <a:off x="1776" y="1680"/>
              <a:ext cx="14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H="1" flipV="1">
              <a:off x="3072" y="1488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 flipV="1">
              <a:off x="3216" y="1728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 flipH="1" flipV="1">
              <a:off x="2976" y="1536"/>
              <a:ext cx="1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4953000" y="3045583"/>
            <a:ext cx="609600" cy="685800"/>
            <a:chOff x="3408" y="1776"/>
            <a:chExt cx="384" cy="432"/>
          </a:xfrm>
        </p:grpSpPr>
        <p:sp>
          <p:nvSpPr>
            <p:cNvPr id="103" name="Line 36"/>
            <p:cNvSpPr>
              <a:spLocks noChangeShapeType="1"/>
            </p:cNvSpPr>
            <p:nvPr/>
          </p:nvSpPr>
          <p:spPr bwMode="auto">
            <a:xfrm flipH="1" flipV="1">
              <a:off x="3456" y="1776"/>
              <a:ext cx="336" cy="144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 flipH="1">
              <a:off x="3408" y="2112"/>
              <a:ext cx="384" cy="9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3733800" y="2475672"/>
            <a:ext cx="1100138" cy="1219201"/>
            <a:chOff x="2640" y="1440"/>
            <a:chExt cx="693" cy="768"/>
          </a:xfrm>
        </p:grpSpPr>
        <p:sp>
          <p:nvSpPr>
            <p:cNvPr id="97" name="Line 38"/>
            <p:cNvSpPr>
              <a:spLocks noChangeShapeType="1"/>
            </p:cNvSpPr>
            <p:nvPr/>
          </p:nvSpPr>
          <p:spPr bwMode="auto">
            <a:xfrm flipH="1" flipV="1">
              <a:off x="2640" y="2160"/>
              <a:ext cx="240" cy="48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39"/>
            <p:cNvSpPr>
              <a:spLocks noChangeShapeType="1"/>
            </p:cNvSpPr>
            <p:nvPr/>
          </p:nvSpPr>
          <p:spPr bwMode="auto">
            <a:xfrm flipH="1" flipV="1">
              <a:off x="2976" y="1920"/>
              <a:ext cx="48" cy="24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 flipV="1">
              <a:off x="3285" y="1913"/>
              <a:ext cx="48" cy="24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 flipH="1" flipV="1">
              <a:off x="3120" y="1440"/>
              <a:ext cx="192" cy="9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 flipH="1">
              <a:off x="2681" y="1680"/>
              <a:ext cx="391" cy="11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3181" y="1872"/>
              <a:ext cx="48" cy="24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14400" y="4837870"/>
            <a:ext cx="2971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altLang="ko-KR" sz="16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r>
              <a:rPr lang="en-US" altLang="ko-KR" sz="16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: NH = RTR1, ASPATH = AS2</a:t>
            </a:r>
          </a:p>
          <a:p>
            <a:pPr algn="l"/>
            <a:r>
              <a:rPr lang="en-US" altLang="ko-KR" sz="16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r>
              <a:rPr lang="en-US" altLang="ko-KR" sz="16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: NH = </a:t>
            </a:r>
            <a:r>
              <a:rPr lang="en-US" altLang="ko-KR" sz="16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RTR4, </a:t>
            </a:r>
            <a:r>
              <a:rPr lang="en-US" altLang="ko-KR" sz="16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ASPATH = AS2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4191000" y="2932870"/>
            <a:ext cx="381000" cy="914400"/>
            <a:chOff x="3024" y="1584"/>
            <a:chExt cx="240" cy="576"/>
          </a:xfrm>
        </p:grpSpPr>
        <p:sp>
          <p:nvSpPr>
            <p:cNvPr id="95" name="Line 47"/>
            <p:cNvSpPr>
              <a:spLocks noChangeShapeType="1"/>
            </p:cNvSpPr>
            <p:nvPr/>
          </p:nvSpPr>
          <p:spPr bwMode="auto">
            <a:xfrm flipH="1">
              <a:off x="3024" y="1584"/>
              <a:ext cx="240" cy="24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48"/>
            <p:cNvSpPr>
              <a:spLocks noChangeShapeType="1"/>
            </p:cNvSpPr>
            <p:nvPr/>
          </p:nvSpPr>
          <p:spPr bwMode="auto">
            <a:xfrm flipH="1" flipV="1">
              <a:off x="3024" y="2112"/>
              <a:ext cx="144" cy="48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2971800" y="2772195"/>
            <a:ext cx="1676400" cy="914400"/>
            <a:chOff x="336" y="192"/>
            <a:chExt cx="1056" cy="576"/>
          </a:xfrm>
        </p:grpSpPr>
        <p:sp>
          <p:nvSpPr>
            <p:cNvPr id="91" name="Line 49"/>
            <p:cNvSpPr>
              <a:spLocks noChangeShapeType="1"/>
            </p:cNvSpPr>
            <p:nvPr/>
          </p:nvSpPr>
          <p:spPr bwMode="auto">
            <a:xfrm rot="21420000" flipV="1">
              <a:off x="960" y="192"/>
              <a:ext cx="96" cy="288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 flipH="1">
              <a:off x="336" y="672"/>
              <a:ext cx="432" cy="0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 flipV="1">
              <a:off x="1200" y="432"/>
              <a:ext cx="192" cy="192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 rot="-480000">
              <a:off x="1200" y="672"/>
              <a:ext cx="144" cy="9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4191000" y="4587049"/>
            <a:ext cx="4572000" cy="1092201"/>
            <a:chOff x="2688" y="2626"/>
            <a:chExt cx="2880" cy="688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2932" y="3081"/>
              <a:ext cx="2636" cy="233"/>
              <a:chOff x="2692" y="2807"/>
              <a:chExt cx="2636" cy="233"/>
            </a:xfrm>
          </p:grpSpPr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187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9pPr>
              </a:lstStyle>
              <a:p>
                <a:pPr algn="l"/>
                <a:r>
                  <a:rPr lang="en-US" altLang="ko-KR" sz="1600" i="1">
                    <a:latin typeface="Times New Roman" pitchFamily="18" charset="0"/>
                    <a:ea typeface="굴림" pitchFamily="-111" charset="-127"/>
                    <a:cs typeface="Times New Roman" pitchFamily="18" charset="0"/>
                  </a:rPr>
                  <a:t>p</a:t>
                </a:r>
                <a:r>
                  <a:rPr lang="en-US" altLang="ko-KR" sz="1600">
                    <a:latin typeface="Times New Roman" pitchFamily="18" charset="0"/>
                    <a:ea typeface="굴림" pitchFamily="-111" charset="-127"/>
                    <a:cs typeface="Times New Roman" pitchFamily="18" charset="0"/>
                  </a:rPr>
                  <a:t>: NH = RTR4, ASPATH = AS2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 Box 56"/>
              <p:cNvSpPr txBox="1">
                <a:spLocks noChangeArrowheads="1"/>
              </p:cNvSpPr>
              <p:nvPr/>
            </p:nvSpPr>
            <p:spPr bwMode="auto">
              <a:xfrm>
                <a:off x="2692" y="2807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-111" charset="0"/>
                    <a:ea typeface="+mn-ea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altLang="ko-KR" sz="1800">
                    <a:latin typeface="Times New Roman" pitchFamily="18" charset="0"/>
                    <a:ea typeface="굴림" pitchFamily="-111" charset="-127"/>
                    <a:cs typeface="Times New Roman" pitchFamily="18" charset="0"/>
                  </a:rPr>
                  <a:t>OTHERS</a:t>
                </a:r>
                <a:endParaRPr lang="en-US" sz="1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696" y="2626"/>
              <a:ext cx="18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/>
              <a:r>
                <a:rPr lang="en-US" altLang="ko-KR" sz="1600" i="1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p</a:t>
              </a:r>
              <a:r>
                <a:rPr lang="en-US" altLang="ko-KR" sz="160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: NH = RTR1, ASPATH = AS2</a:t>
              </a:r>
            </a:p>
            <a:p>
              <a:pPr algn="l"/>
              <a:r>
                <a:rPr lang="en-US" altLang="ko-KR" sz="1600" i="1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p</a:t>
              </a:r>
              <a:r>
                <a:rPr lang="en-US" altLang="ko-KR" sz="160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: NH = RTR4, ASPATH = AS2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59"/>
            <p:cNvSpPr txBox="1">
              <a:spLocks noChangeArrowheads="1"/>
            </p:cNvSpPr>
            <p:nvPr/>
          </p:nvSpPr>
          <p:spPr bwMode="auto">
            <a:xfrm>
              <a:off x="2688" y="2745"/>
              <a:ext cx="9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ko-KR" sz="180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      RTR1, RR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4593212" y="2398820"/>
            <a:ext cx="833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RTR1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3806915" y="3879050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RTR4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69"/>
          <p:cNvSpPr txBox="1">
            <a:spLocks noChangeArrowheads="1"/>
          </p:cNvSpPr>
          <p:nvPr/>
        </p:nvSpPr>
        <p:spPr bwMode="auto">
          <a:xfrm>
            <a:off x="190453" y="4958520"/>
            <a:ext cx="633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ALL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85" grpId="0"/>
      <p:bldP spid="8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questions to answer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810"/>
            <a:ext cx="8229600" cy="440735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degree of BGP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next-hop diversity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 existing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ISPs have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Does route reflection deployment reduce BGP next-hop diversity?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collection settings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206515" y="5634245"/>
            <a:ext cx="8568952" cy="88209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Tier-1 ISP with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full-mesh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i-BGP backbone routing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infrastructure</a:t>
            </a:r>
            <a:endParaRPr lang="en-US" sz="1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Tier-1 ISP with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route reflection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i-BGP backbone routing infrastructure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3" name="Text Box 56"/>
          <p:cNvSpPr txBox="1">
            <a:spLocks noChangeArrowheads="1"/>
          </p:cNvSpPr>
          <p:nvPr/>
        </p:nvSpPr>
        <p:spPr bwMode="auto">
          <a:xfrm>
            <a:off x="1737635" y="2205736"/>
            <a:ext cx="1369029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f</a:t>
            </a:r>
            <a:r>
              <a:rPr kumimoji="0" lang="en-US" altLang="ko-KR" sz="1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ull-mesh</a:t>
            </a:r>
            <a:endParaRPr kumimoji="0" lang="en-US" altLang="ko-KR" sz="14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4" name="AutoShape 10"/>
          <p:cNvSpPr>
            <a:spLocks noChangeArrowheads="1"/>
          </p:cNvSpPr>
          <p:nvPr/>
        </p:nvSpPr>
        <p:spPr bwMode="auto">
          <a:xfrm>
            <a:off x="1039801" y="1690105"/>
            <a:ext cx="2813290" cy="289407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1206251" y="1403776"/>
            <a:ext cx="98124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2400" dirty="0">
                <a:latin typeface="Times New Roman" pitchFamily="18" charset="0"/>
                <a:ea typeface="굴림" charset="-127"/>
                <a:cs typeface="Times New Roman" pitchFamily="18" charset="0"/>
              </a:rPr>
              <a:t>ISP</a:t>
            </a:r>
            <a:r>
              <a:rPr kumimoji="0" lang="en-US" altLang="ko-KR" sz="2400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FM</a:t>
            </a:r>
          </a:p>
        </p:txBody>
      </p:sp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1299818" y="1992760"/>
            <a:ext cx="2281322" cy="1833494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99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142" y="2944778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8987" y="3745817"/>
            <a:ext cx="144000" cy="20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221" y="3745817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8284" y="2496885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022" y="2930422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Oval 19"/>
          <p:cNvSpPr>
            <a:spLocks noChangeArrowheads="1"/>
          </p:cNvSpPr>
          <p:nvPr/>
        </p:nvSpPr>
        <p:spPr bwMode="auto">
          <a:xfrm>
            <a:off x="2698790" y="360513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07" name="Text Box 56"/>
          <p:cNvSpPr txBox="1">
            <a:spLocks noChangeArrowheads="1"/>
          </p:cNvSpPr>
          <p:nvPr/>
        </p:nvSpPr>
        <p:spPr bwMode="auto">
          <a:xfrm>
            <a:off x="1639301" y="1865441"/>
            <a:ext cx="152477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backbone sub-AS</a:t>
            </a:r>
          </a:p>
        </p:txBody>
      </p:sp>
      <p:sp>
        <p:nvSpPr>
          <p:cNvPr id="108" name="Line 31"/>
          <p:cNvSpPr>
            <a:spLocks noChangeShapeType="1"/>
          </p:cNvSpPr>
          <p:nvPr/>
        </p:nvSpPr>
        <p:spPr bwMode="auto">
          <a:xfrm flipH="1">
            <a:off x="1492484" y="3908035"/>
            <a:ext cx="231884" cy="18315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Oval 35"/>
          <p:cNvSpPr>
            <a:spLocks noChangeArrowheads="1"/>
          </p:cNvSpPr>
          <p:nvPr/>
        </p:nvSpPr>
        <p:spPr bwMode="auto">
          <a:xfrm>
            <a:off x="2755908" y="360513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6" name="Oval 36"/>
          <p:cNvSpPr>
            <a:spLocks noChangeArrowheads="1"/>
          </p:cNvSpPr>
          <p:nvPr/>
        </p:nvSpPr>
        <p:spPr bwMode="auto">
          <a:xfrm>
            <a:off x="2821552" y="360513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7" name="Oval 37"/>
          <p:cNvSpPr>
            <a:spLocks noChangeArrowheads="1"/>
          </p:cNvSpPr>
          <p:nvPr/>
        </p:nvSpPr>
        <p:spPr bwMode="auto">
          <a:xfrm>
            <a:off x="2596488" y="4190839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8" name="Oval 38"/>
          <p:cNvSpPr>
            <a:spLocks noChangeArrowheads="1"/>
          </p:cNvSpPr>
          <p:nvPr/>
        </p:nvSpPr>
        <p:spPr bwMode="auto">
          <a:xfrm>
            <a:off x="2751646" y="4190839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9" name="Oval 39"/>
          <p:cNvSpPr>
            <a:spLocks noChangeArrowheads="1"/>
          </p:cNvSpPr>
          <p:nvPr/>
        </p:nvSpPr>
        <p:spPr bwMode="auto">
          <a:xfrm>
            <a:off x="2899130" y="4190839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0" name="Line 54"/>
          <p:cNvSpPr>
            <a:spLocks noChangeShapeType="1"/>
          </p:cNvSpPr>
          <p:nvPr/>
        </p:nvSpPr>
        <p:spPr bwMode="auto">
          <a:xfrm>
            <a:off x="1841163" y="3908035"/>
            <a:ext cx="274320" cy="18315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1678" y="3745817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3349257" y="3908035"/>
            <a:ext cx="76726" cy="12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AutoShape 53"/>
          <p:cNvSpPr>
            <a:spLocks noChangeArrowheads="1"/>
          </p:cNvSpPr>
          <p:nvPr/>
        </p:nvSpPr>
        <p:spPr bwMode="auto">
          <a:xfrm>
            <a:off x="1260602" y="4037234"/>
            <a:ext cx="463767" cy="3904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4" name="Line 40"/>
          <p:cNvSpPr>
            <a:spLocks noChangeShapeType="1"/>
          </p:cNvSpPr>
          <p:nvPr/>
        </p:nvSpPr>
        <p:spPr bwMode="auto">
          <a:xfrm>
            <a:off x="688154" y="3025887"/>
            <a:ext cx="572449" cy="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AutoShape 22"/>
          <p:cNvSpPr>
            <a:spLocks noChangeArrowheads="1"/>
          </p:cNvSpPr>
          <p:nvPr/>
        </p:nvSpPr>
        <p:spPr bwMode="auto">
          <a:xfrm>
            <a:off x="504012" y="2172451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1</a:t>
            </a:r>
          </a:p>
        </p:txBody>
      </p:sp>
      <p:sp>
        <p:nvSpPr>
          <p:cNvPr id="126" name="AutoShape 53"/>
          <p:cNvSpPr>
            <a:spLocks noChangeArrowheads="1"/>
          </p:cNvSpPr>
          <p:nvPr/>
        </p:nvSpPr>
        <p:spPr bwMode="auto">
          <a:xfrm>
            <a:off x="1801947" y="4037234"/>
            <a:ext cx="463767" cy="3904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7" name="AutoShape 53"/>
          <p:cNvSpPr>
            <a:spLocks noChangeArrowheads="1"/>
          </p:cNvSpPr>
          <p:nvPr/>
        </p:nvSpPr>
        <p:spPr bwMode="auto">
          <a:xfrm>
            <a:off x="3194952" y="4037234"/>
            <a:ext cx="463767" cy="390471"/>
          </a:xfrm>
          <a:prstGeom prst="roundRect">
            <a:avLst>
              <a:gd name="adj" fmla="val 16667"/>
            </a:avLst>
          </a:prstGeom>
          <a:noFill/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8" name="Line 47"/>
          <p:cNvSpPr>
            <a:spLocks noChangeShapeType="1"/>
          </p:cNvSpPr>
          <p:nvPr/>
        </p:nvSpPr>
        <p:spPr bwMode="auto">
          <a:xfrm>
            <a:off x="3619503" y="2995023"/>
            <a:ext cx="545152" cy="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AutoShape 52"/>
          <p:cNvSpPr>
            <a:spLocks noChangeArrowheads="1"/>
          </p:cNvSpPr>
          <p:nvPr/>
        </p:nvSpPr>
        <p:spPr bwMode="auto">
          <a:xfrm>
            <a:off x="3987691" y="2900276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i</a:t>
            </a:r>
          </a:p>
        </p:txBody>
      </p:sp>
      <p:sp>
        <p:nvSpPr>
          <p:cNvPr id="130" name="Line 8"/>
          <p:cNvSpPr>
            <a:spLocks noChangeShapeType="1"/>
          </p:cNvSpPr>
          <p:nvPr/>
        </p:nvSpPr>
        <p:spPr bwMode="auto">
          <a:xfrm>
            <a:off x="6560965" y="1957615"/>
            <a:ext cx="37621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7159552" y="2392590"/>
            <a:ext cx="434563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 flipH="1">
            <a:off x="6962737" y="2535465"/>
            <a:ext cx="118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>
            <a:off x="7131114" y="2655786"/>
            <a:ext cx="103331" cy="1244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Line 12"/>
          <p:cNvSpPr>
            <a:spLocks noChangeShapeType="1"/>
          </p:cNvSpPr>
          <p:nvPr/>
        </p:nvSpPr>
        <p:spPr bwMode="auto">
          <a:xfrm>
            <a:off x="7074290" y="2064743"/>
            <a:ext cx="34164" cy="432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Line 13"/>
          <p:cNvSpPr>
            <a:spLocks noChangeShapeType="1"/>
          </p:cNvSpPr>
          <p:nvPr/>
        </p:nvSpPr>
        <p:spPr bwMode="auto">
          <a:xfrm>
            <a:off x="7041115" y="1959203"/>
            <a:ext cx="5530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7774114" y="2407490"/>
            <a:ext cx="112613" cy="55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/>
        </p:nvSpPr>
        <p:spPr bwMode="auto">
          <a:xfrm flipH="1">
            <a:off x="5975174" y="1959203"/>
            <a:ext cx="473751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Line 17"/>
          <p:cNvSpPr>
            <a:spLocks noChangeShapeType="1"/>
          </p:cNvSpPr>
          <p:nvPr/>
        </p:nvSpPr>
        <p:spPr bwMode="auto">
          <a:xfrm flipH="1">
            <a:off x="5987739" y="1992759"/>
            <a:ext cx="404369" cy="730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 flipH="1">
            <a:off x="6244357" y="2064743"/>
            <a:ext cx="190838" cy="902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Line 19"/>
          <p:cNvSpPr>
            <a:spLocks noChangeShapeType="1"/>
          </p:cNvSpPr>
          <p:nvPr/>
        </p:nvSpPr>
        <p:spPr bwMode="auto">
          <a:xfrm flipH="1">
            <a:off x="5863703" y="2103665"/>
            <a:ext cx="71411" cy="619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Line 20"/>
          <p:cNvSpPr>
            <a:spLocks noChangeShapeType="1"/>
          </p:cNvSpPr>
          <p:nvPr/>
        </p:nvSpPr>
        <p:spPr bwMode="auto">
          <a:xfrm>
            <a:off x="5935114" y="2103665"/>
            <a:ext cx="236876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Line 21"/>
          <p:cNvSpPr>
            <a:spLocks noChangeShapeType="1"/>
          </p:cNvSpPr>
          <p:nvPr/>
        </p:nvSpPr>
        <p:spPr bwMode="auto">
          <a:xfrm>
            <a:off x="5895926" y="2824390"/>
            <a:ext cx="276064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 flipH="1">
            <a:off x="5540612" y="2824390"/>
            <a:ext cx="3082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Line 23"/>
          <p:cNvSpPr>
            <a:spLocks noChangeShapeType="1"/>
          </p:cNvSpPr>
          <p:nvPr/>
        </p:nvSpPr>
        <p:spPr bwMode="auto">
          <a:xfrm flipH="1">
            <a:off x="5884318" y="3040290"/>
            <a:ext cx="316124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Line 24"/>
          <p:cNvSpPr>
            <a:spLocks noChangeShapeType="1"/>
          </p:cNvSpPr>
          <p:nvPr/>
        </p:nvSpPr>
        <p:spPr bwMode="auto">
          <a:xfrm flipH="1">
            <a:off x="6222695" y="3111728"/>
            <a:ext cx="26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 flipH="1">
            <a:off x="5737428" y="2103665"/>
            <a:ext cx="197686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Line 26"/>
          <p:cNvSpPr>
            <a:spLocks noChangeShapeType="1"/>
          </p:cNvSpPr>
          <p:nvPr/>
        </p:nvSpPr>
        <p:spPr bwMode="auto">
          <a:xfrm flipH="1">
            <a:off x="5816677" y="3111728"/>
            <a:ext cx="3161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Line 27"/>
          <p:cNvSpPr>
            <a:spLocks noChangeShapeType="1"/>
          </p:cNvSpPr>
          <p:nvPr/>
        </p:nvSpPr>
        <p:spPr bwMode="auto">
          <a:xfrm flipH="1">
            <a:off x="7634174" y="2390756"/>
            <a:ext cx="19695" cy="1225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Line 28"/>
          <p:cNvSpPr>
            <a:spLocks noChangeShapeType="1"/>
          </p:cNvSpPr>
          <p:nvPr/>
        </p:nvSpPr>
        <p:spPr bwMode="auto">
          <a:xfrm>
            <a:off x="7159610" y="2551340"/>
            <a:ext cx="236876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AutoShape 29"/>
          <p:cNvSpPr>
            <a:spLocks noChangeArrowheads="1"/>
          </p:cNvSpPr>
          <p:nvPr/>
        </p:nvSpPr>
        <p:spPr bwMode="auto">
          <a:xfrm>
            <a:off x="6327195" y="1848743"/>
            <a:ext cx="216000" cy="216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AutoShape 30"/>
          <p:cNvSpPr>
            <a:spLocks noChangeArrowheads="1"/>
          </p:cNvSpPr>
          <p:nvPr/>
        </p:nvSpPr>
        <p:spPr bwMode="auto">
          <a:xfrm>
            <a:off x="6966290" y="1848767"/>
            <a:ext cx="216000" cy="216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utoShape 31"/>
          <p:cNvSpPr>
            <a:spLocks noChangeArrowheads="1"/>
          </p:cNvSpPr>
          <p:nvPr/>
        </p:nvSpPr>
        <p:spPr bwMode="auto">
          <a:xfrm>
            <a:off x="5875024" y="2032228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AutoShape 32"/>
          <p:cNvSpPr>
            <a:spLocks noChangeArrowheads="1"/>
          </p:cNvSpPr>
          <p:nvPr/>
        </p:nvSpPr>
        <p:spPr bwMode="auto">
          <a:xfrm>
            <a:off x="5788102" y="2722790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132800" y="2967265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AutoShape 34"/>
          <p:cNvSpPr>
            <a:spLocks noChangeArrowheads="1"/>
          </p:cNvSpPr>
          <p:nvPr/>
        </p:nvSpPr>
        <p:spPr bwMode="auto">
          <a:xfrm>
            <a:off x="7594114" y="2248128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AutoShape 35"/>
          <p:cNvSpPr>
            <a:spLocks noChangeArrowheads="1"/>
          </p:cNvSpPr>
          <p:nvPr/>
        </p:nvSpPr>
        <p:spPr bwMode="auto">
          <a:xfrm>
            <a:off x="7041115" y="2535465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AutoShape 10"/>
          <p:cNvSpPr>
            <a:spLocks noChangeArrowheads="1"/>
          </p:cNvSpPr>
          <p:nvPr/>
        </p:nvSpPr>
        <p:spPr bwMode="auto">
          <a:xfrm>
            <a:off x="5335274" y="1690105"/>
            <a:ext cx="2815200" cy="289407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58" name="Text Box 6"/>
          <p:cNvSpPr txBox="1">
            <a:spLocks noChangeArrowheads="1"/>
          </p:cNvSpPr>
          <p:nvPr/>
        </p:nvSpPr>
        <p:spPr bwMode="auto">
          <a:xfrm>
            <a:off x="5413427" y="1403775"/>
            <a:ext cx="9028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400" dirty="0">
                <a:latin typeface="Times New Roman" pitchFamily="18" charset="0"/>
                <a:ea typeface="굴림" charset="-127"/>
                <a:cs typeface="Times New Roman" pitchFamily="18" charset="0"/>
              </a:rPr>
              <a:t>ISP</a:t>
            </a:r>
            <a:r>
              <a:rPr kumimoji="0" lang="en-US" altLang="ko-KR" sz="2400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RR</a:t>
            </a:r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 flipH="1">
            <a:off x="5066861" y="2995592"/>
            <a:ext cx="3945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Line 103"/>
          <p:cNvSpPr>
            <a:spLocks noChangeShapeType="1"/>
          </p:cNvSpPr>
          <p:nvPr/>
        </p:nvSpPr>
        <p:spPr bwMode="auto">
          <a:xfrm flipH="1">
            <a:off x="7936365" y="3042845"/>
            <a:ext cx="315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Line 114"/>
          <p:cNvSpPr>
            <a:spLocks noChangeShapeType="1"/>
          </p:cNvSpPr>
          <p:nvPr/>
        </p:nvSpPr>
        <p:spPr bwMode="auto">
          <a:xfrm>
            <a:off x="5184428" y="2335192"/>
            <a:ext cx="474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AutoShape 46"/>
          <p:cNvSpPr>
            <a:spLocks noChangeArrowheads="1"/>
          </p:cNvSpPr>
          <p:nvPr/>
        </p:nvSpPr>
        <p:spPr bwMode="auto">
          <a:xfrm>
            <a:off x="8245523" y="2801545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ii</a:t>
            </a:r>
            <a:endParaRPr kumimoji="0" lang="ko-KR" altLang="en-US" sz="12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63" name="Oval 69"/>
          <p:cNvSpPr>
            <a:spLocks noChangeArrowheads="1"/>
          </p:cNvSpPr>
          <p:nvPr/>
        </p:nvSpPr>
        <p:spPr bwMode="auto">
          <a:xfrm>
            <a:off x="5568656" y="2227490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Oval 71"/>
          <p:cNvSpPr>
            <a:spLocks noChangeArrowheads="1"/>
          </p:cNvSpPr>
          <p:nvPr/>
        </p:nvSpPr>
        <p:spPr bwMode="auto">
          <a:xfrm>
            <a:off x="5461363" y="2895827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Oval 72"/>
          <p:cNvSpPr>
            <a:spLocks noChangeArrowheads="1"/>
          </p:cNvSpPr>
          <p:nvPr/>
        </p:nvSpPr>
        <p:spPr bwMode="auto">
          <a:xfrm>
            <a:off x="5718269" y="3364140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Oval 73"/>
          <p:cNvSpPr>
            <a:spLocks noChangeArrowheads="1"/>
          </p:cNvSpPr>
          <p:nvPr/>
        </p:nvSpPr>
        <p:spPr bwMode="auto">
          <a:xfrm>
            <a:off x="5777488" y="4192815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Oval 74"/>
          <p:cNvSpPr>
            <a:spLocks noChangeArrowheads="1"/>
          </p:cNvSpPr>
          <p:nvPr/>
        </p:nvSpPr>
        <p:spPr bwMode="auto">
          <a:xfrm>
            <a:off x="6132801" y="3759427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75"/>
          <p:cNvSpPr>
            <a:spLocks noChangeArrowheads="1"/>
          </p:cNvSpPr>
          <p:nvPr/>
        </p:nvSpPr>
        <p:spPr bwMode="auto">
          <a:xfrm>
            <a:off x="6883488" y="3472090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Oval 76"/>
          <p:cNvSpPr>
            <a:spLocks noChangeArrowheads="1"/>
          </p:cNvSpPr>
          <p:nvPr/>
        </p:nvSpPr>
        <p:spPr bwMode="auto">
          <a:xfrm>
            <a:off x="7161512" y="3913415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Oval 77"/>
          <p:cNvSpPr>
            <a:spLocks noChangeArrowheads="1"/>
          </p:cNvSpPr>
          <p:nvPr/>
        </p:nvSpPr>
        <p:spPr bwMode="auto">
          <a:xfrm>
            <a:off x="7318050" y="3111727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Oval 78"/>
          <p:cNvSpPr>
            <a:spLocks noChangeArrowheads="1"/>
          </p:cNvSpPr>
          <p:nvPr/>
        </p:nvSpPr>
        <p:spPr bwMode="auto">
          <a:xfrm>
            <a:off x="7830991" y="2967265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Oval 79"/>
          <p:cNvSpPr>
            <a:spLocks noChangeArrowheads="1"/>
          </p:cNvSpPr>
          <p:nvPr/>
        </p:nvSpPr>
        <p:spPr bwMode="auto">
          <a:xfrm>
            <a:off x="7594115" y="3616552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AutoShape 22"/>
          <p:cNvSpPr>
            <a:spLocks noChangeArrowheads="1"/>
          </p:cNvSpPr>
          <p:nvPr/>
        </p:nvSpPr>
        <p:spPr bwMode="auto">
          <a:xfrm>
            <a:off x="4860032" y="2085955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11</a:t>
            </a:r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4860032" y="2840017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22</a:t>
            </a:r>
          </a:p>
        </p:txBody>
      </p:sp>
      <p:pic>
        <p:nvPicPr>
          <p:cNvPr id="175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142" y="2528467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Line 39"/>
          <p:cNvSpPr>
            <a:spLocks noChangeShapeType="1"/>
          </p:cNvSpPr>
          <p:nvPr/>
        </p:nvSpPr>
        <p:spPr bwMode="auto">
          <a:xfrm>
            <a:off x="872297" y="2585890"/>
            <a:ext cx="388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AutoShape 25"/>
          <p:cNvSpPr>
            <a:spLocks noChangeArrowheads="1"/>
          </p:cNvSpPr>
          <p:nvPr/>
        </p:nvSpPr>
        <p:spPr bwMode="auto">
          <a:xfrm>
            <a:off x="523062" y="2888792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2</a:t>
            </a:r>
          </a:p>
        </p:txBody>
      </p:sp>
      <p:pic>
        <p:nvPicPr>
          <p:cNvPr id="178" name="Picture 177" descr="Cap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6126" y="2787639"/>
            <a:ext cx="252885" cy="39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 Box 50"/>
          <p:cNvSpPr txBox="1">
            <a:spLocks noChangeArrowheads="1"/>
          </p:cNvSpPr>
          <p:nvPr/>
        </p:nvSpPr>
        <p:spPr bwMode="auto">
          <a:xfrm>
            <a:off x="2006715" y="2545014"/>
            <a:ext cx="71365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9pPr>
          </a:lstStyle>
          <a:p>
            <a:r>
              <a:rPr kumimoji="0" lang="en-US" altLang="ko-KR" sz="105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Collector</a:t>
            </a:r>
          </a:p>
        </p:txBody>
      </p:sp>
      <p:pic>
        <p:nvPicPr>
          <p:cNvPr id="180" name="Picture 179" descr="Cap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7275" y="2194575"/>
            <a:ext cx="2825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" name="Text Box 50"/>
          <p:cNvSpPr txBox="1">
            <a:spLocks noChangeArrowheads="1"/>
          </p:cNvSpPr>
          <p:nvPr/>
        </p:nvSpPr>
        <p:spPr bwMode="auto">
          <a:xfrm>
            <a:off x="6385093" y="1990332"/>
            <a:ext cx="71365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9pPr>
          </a:lstStyle>
          <a:p>
            <a:r>
              <a:rPr kumimoji="0" lang="en-US" altLang="ko-KR" sz="105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Collector</a:t>
            </a:r>
          </a:p>
        </p:txBody>
      </p:sp>
      <p:sp>
        <p:nvSpPr>
          <p:cNvPr id="182" name="Freeform 181"/>
          <p:cNvSpPr/>
          <p:nvPr/>
        </p:nvSpPr>
        <p:spPr>
          <a:xfrm>
            <a:off x="2454538" y="2595418"/>
            <a:ext cx="1076325" cy="285750"/>
          </a:xfrm>
          <a:custGeom>
            <a:avLst/>
            <a:gdLst>
              <a:gd name="connsiteX0" fmla="*/ 1076325 w 1076325"/>
              <a:gd name="connsiteY0" fmla="*/ 0 h 285750"/>
              <a:gd name="connsiteX1" fmla="*/ 514350 w 1076325"/>
              <a:gd name="connsiteY1" fmla="*/ 76200 h 285750"/>
              <a:gd name="connsiteX2" fmla="*/ 0 w 1076325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325" h="285750">
                <a:moveTo>
                  <a:pt x="1076325" y="0"/>
                </a:moveTo>
                <a:cubicBezTo>
                  <a:pt x="885031" y="14287"/>
                  <a:pt x="693737" y="28575"/>
                  <a:pt x="514350" y="76200"/>
                </a:cubicBezTo>
                <a:cubicBezTo>
                  <a:pt x="334963" y="123825"/>
                  <a:pt x="167481" y="204787"/>
                  <a:pt x="0" y="28575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Freeform 182"/>
          <p:cNvSpPr/>
          <p:nvPr/>
        </p:nvSpPr>
        <p:spPr>
          <a:xfrm>
            <a:off x="2454538" y="2944177"/>
            <a:ext cx="1057275" cy="41766"/>
          </a:xfrm>
          <a:custGeom>
            <a:avLst/>
            <a:gdLst>
              <a:gd name="connsiteX0" fmla="*/ 1057275 w 1057275"/>
              <a:gd name="connsiteY0" fmla="*/ 41766 h 41766"/>
              <a:gd name="connsiteX1" fmla="*/ 657225 w 1057275"/>
              <a:gd name="connsiteY1" fmla="*/ 3666 h 41766"/>
              <a:gd name="connsiteX2" fmla="*/ 0 w 1057275"/>
              <a:gd name="connsiteY2" fmla="*/ 3666 h 4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41766">
                <a:moveTo>
                  <a:pt x="1057275" y="41766"/>
                </a:moveTo>
                <a:cubicBezTo>
                  <a:pt x="945356" y="25891"/>
                  <a:pt x="833437" y="10016"/>
                  <a:pt x="657225" y="3666"/>
                </a:cubicBezTo>
                <a:cubicBezTo>
                  <a:pt x="481013" y="-2684"/>
                  <a:pt x="240506" y="491"/>
                  <a:pt x="0" y="3666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Freeform 183"/>
          <p:cNvSpPr/>
          <p:nvPr/>
        </p:nvSpPr>
        <p:spPr>
          <a:xfrm>
            <a:off x="2454538" y="3014518"/>
            <a:ext cx="866775" cy="752475"/>
          </a:xfrm>
          <a:custGeom>
            <a:avLst/>
            <a:gdLst>
              <a:gd name="connsiteX0" fmla="*/ 866775 w 866775"/>
              <a:gd name="connsiteY0" fmla="*/ 752475 h 752475"/>
              <a:gd name="connsiteX1" fmla="*/ 714375 w 866775"/>
              <a:gd name="connsiteY1" fmla="*/ 276225 h 752475"/>
              <a:gd name="connsiteX2" fmla="*/ 0 w 866775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752475">
                <a:moveTo>
                  <a:pt x="866775" y="752475"/>
                </a:moveTo>
                <a:cubicBezTo>
                  <a:pt x="862806" y="577056"/>
                  <a:pt x="858837" y="401637"/>
                  <a:pt x="714375" y="276225"/>
                </a:cubicBezTo>
                <a:cubicBezTo>
                  <a:pt x="569912" y="150812"/>
                  <a:pt x="284956" y="75406"/>
                  <a:pt x="0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2197039" y="3176443"/>
            <a:ext cx="57474" cy="552450"/>
          </a:xfrm>
          <a:custGeom>
            <a:avLst/>
            <a:gdLst>
              <a:gd name="connsiteX0" fmla="*/ 38424 w 57474"/>
              <a:gd name="connsiteY0" fmla="*/ 552450 h 552450"/>
              <a:gd name="connsiteX1" fmla="*/ 324 w 57474"/>
              <a:gd name="connsiteY1" fmla="*/ 333375 h 552450"/>
              <a:gd name="connsiteX2" fmla="*/ 57474 w 57474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74" h="552450">
                <a:moveTo>
                  <a:pt x="38424" y="552450"/>
                </a:moveTo>
                <a:cubicBezTo>
                  <a:pt x="17786" y="488950"/>
                  <a:pt x="-2851" y="425450"/>
                  <a:pt x="324" y="333375"/>
                </a:cubicBezTo>
                <a:cubicBezTo>
                  <a:pt x="3499" y="241300"/>
                  <a:pt x="30486" y="120650"/>
                  <a:pt x="57474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1787788" y="3071668"/>
            <a:ext cx="400050" cy="685800"/>
          </a:xfrm>
          <a:custGeom>
            <a:avLst/>
            <a:gdLst>
              <a:gd name="connsiteX0" fmla="*/ 0 w 400050"/>
              <a:gd name="connsiteY0" fmla="*/ 685800 h 685800"/>
              <a:gd name="connsiteX1" fmla="*/ 123825 w 400050"/>
              <a:gd name="connsiteY1" fmla="*/ 190500 h 685800"/>
              <a:gd name="connsiteX2" fmla="*/ 400050 w 40005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685800">
                <a:moveTo>
                  <a:pt x="0" y="685800"/>
                </a:moveTo>
                <a:cubicBezTo>
                  <a:pt x="28575" y="495300"/>
                  <a:pt x="57150" y="304800"/>
                  <a:pt x="123825" y="190500"/>
                </a:cubicBezTo>
                <a:cubicBezTo>
                  <a:pt x="190500" y="76200"/>
                  <a:pt x="295275" y="38100"/>
                  <a:pt x="400050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1359163" y="2969086"/>
            <a:ext cx="809625" cy="83532"/>
          </a:xfrm>
          <a:custGeom>
            <a:avLst/>
            <a:gdLst>
              <a:gd name="connsiteX0" fmla="*/ 0 w 809625"/>
              <a:gd name="connsiteY0" fmla="*/ 83532 h 83532"/>
              <a:gd name="connsiteX1" fmla="*/ 361950 w 809625"/>
              <a:gd name="connsiteY1" fmla="*/ 7332 h 83532"/>
              <a:gd name="connsiteX2" fmla="*/ 809625 w 809625"/>
              <a:gd name="connsiteY2" fmla="*/ 7332 h 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83532">
                <a:moveTo>
                  <a:pt x="0" y="83532"/>
                </a:moveTo>
                <a:cubicBezTo>
                  <a:pt x="113506" y="51782"/>
                  <a:pt x="227013" y="20032"/>
                  <a:pt x="361950" y="7332"/>
                </a:cubicBezTo>
                <a:cubicBezTo>
                  <a:pt x="496888" y="-5368"/>
                  <a:pt x="653256" y="982"/>
                  <a:pt x="809625" y="7332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1349638" y="2585487"/>
            <a:ext cx="847725" cy="295681"/>
          </a:xfrm>
          <a:custGeom>
            <a:avLst/>
            <a:gdLst>
              <a:gd name="connsiteX0" fmla="*/ 0 w 847725"/>
              <a:gd name="connsiteY0" fmla="*/ 19456 h 295681"/>
              <a:gd name="connsiteX1" fmla="*/ 476250 w 847725"/>
              <a:gd name="connsiteY1" fmla="*/ 28981 h 295681"/>
              <a:gd name="connsiteX2" fmla="*/ 847725 w 847725"/>
              <a:gd name="connsiteY2" fmla="*/ 295681 h 29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295681">
                <a:moveTo>
                  <a:pt x="0" y="19456"/>
                </a:moveTo>
                <a:cubicBezTo>
                  <a:pt x="167481" y="1199"/>
                  <a:pt x="334963" y="-17057"/>
                  <a:pt x="476250" y="28981"/>
                </a:cubicBezTo>
                <a:cubicBezTo>
                  <a:pt x="617538" y="75019"/>
                  <a:pt x="732631" y="185350"/>
                  <a:pt x="847725" y="295681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6334300" y="2614468"/>
            <a:ext cx="257175" cy="428625"/>
          </a:xfrm>
          <a:custGeom>
            <a:avLst/>
            <a:gdLst>
              <a:gd name="connsiteX0" fmla="*/ 0 w 257175"/>
              <a:gd name="connsiteY0" fmla="*/ 428625 h 428625"/>
              <a:gd name="connsiteX1" fmla="*/ 200025 w 257175"/>
              <a:gd name="connsiteY1" fmla="*/ 238125 h 428625"/>
              <a:gd name="connsiteX2" fmla="*/ 257175 w 257175"/>
              <a:gd name="connsiteY2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428625">
                <a:moveTo>
                  <a:pt x="0" y="428625"/>
                </a:moveTo>
                <a:cubicBezTo>
                  <a:pt x="78581" y="369093"/>
                  <a:pt x="157163" y="309562"/>
                  <a:pt x="200025" y="238125"/>
                </a:cubicBezTo>
                <a:cubicBezTo>
                  <a:pt x="242887" y="166688"/>
                  <a:pt x="250031" y="83344"/>
                  <a:pt x="257175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6810550" y="2431660"/>
            <a:ext cx="238125" cy="211383"/>
          </a:xfrm>
          <a:custGeom>
            <a:avLst/>
            <a:gdLst>
              <a:gd name="connsiteX0" fmla="*/ 238125 w 238125"/>
              <a:gd name="connsiteY0" fmla="*/ 211383 h 211383"/>
              <a:gd name="connsiteX1" fmla="*/ 123825 w 238125"/>
              <a:gd name="connsiteY1" fmla="*/ 30408 h 211383"/>
              <a:gd name="connsiteX2" fmla="*/ 0 w 238125"/>
              <a:gd name="connsiteY2" fmla="*/ 1833 h 21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211383">
                <a:moveTo>
                  <a:pt x="238125" y="211383"/>
                </a:moveTo>
                <a:cubicBezTo>
                  <a:pt x="200818" y="138358"/>
                  <a:pt x="163512" y="65333"/>
                  <a:pt x="123825" y="30408"/>
                </a:cubicBezTo>
                <a:cubicBezTo>
                  <a:pt x="84138" y="-4517"/>
                  <a:pt x="42069" y="-1342"/>
                  <a:pt x="0" y="1833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6829600" y="2304169"/>
            <a:ext cx="771525" cy="62649"/>
          </a:xfrm>
          <a:custGeom>
            <a:avLst/>
            <a:gdLst>
              <a:gd name="connsiteX0" fmla="*/ 771525 w 771525"/>
              <a:gd name="connsiteY0" fmla="*/ 62649 h 62649"/>
              <a:gd name="connsiteX1" fmla="*/ 438150 w 771525"/>
              <a:gd name="connsiteY1" fmla="*/ 5499 h 62649"/>
              <a:gd name="connsiteX2" fmla="*/ 0 w 771525"/>
              <a:gd name="connsiteY2" fmla="*/ 5499 h 6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62649">
                <a:moveTo>
                  <a:pt x="771525" y="62649"/>
                </a:moveTo>
                <a:cubicBezTo>
                  <a:pt x="669131" y="38836"/>
                  <a:pt x="566738" y="15024"/>
                  <a:pt x="438150" y="5499"/>
                </a:cubicBezTo>
                <a:cubicBezTo>
                  <a:pt x="309562" y="-4026"/>
                  <a:pt x="154781" y="736"/>
                  <a:pt x="0" y="5499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5981875" y="2462068"/>
            <a:ext cx="533400" cy="390525"/>
          </a:xfrm>
          <a:custGeom>
            <a:avLst/>
            <a:gdLst>
              <a:gd name="connsiteX0" fmla="*/ 0 w 533400"/>
              <a:gd name="connsiteY0" fmla="*/ 390525 h 390525"/>
              <a:gd name="connsiteX1" fmla="*/ 257175 w 533400"/>
              <a:gd name="connsiteY1" fmla="*/ 85725 h 390525"/>
              <a:gd name="connsiteX2" fmla="*/ 533400 w 533400"/>
              <a:gd name="connsiteY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90525">
                <a:moveTo>
                  <a:pt x="0" y="390525"/>
                </a:moveTo>
                <a:cubicBezTo>
                  <a:pt x="84137" y="270668"/>
                  <a:pt x="168275" y="150812"/>
                  <a:pt x="257175" y="85725"/>
                </a:cubicBezTo>
                <a:cubicBezTo>
                  <a:pt x="346075" y="20638"/>
                  <a:pt x="439737" y="10319"/>
                  <a:pt x="533400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6058075" y="2157268"/>
            <a:ext cx="466725" cy="247650"/>
          </a:xfrm>
          <a:custGeom>
            <a:avLst/>
            <a:gdLst>
              <a:gd name="connsiteX0" fmla="*/ 0 w 466725"/>
              <a:gd name="connsiteY0" fmla="*/ 0 h 247650"/>
              <a:gd name="connsiteX1" fmla="*/ 180975 w 466725"/>
              <a:gd name="connsiteY1" fmla="*/ 180975 h 247650"/>
              <a:gd name="connsiteX2" fmla="*/ 466725 w 46672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247650">
                <a:moveTo>
                  <a:pt x="0" y="0"/>
                </a:moveTo>
                <a:cubicBezTo>
                  <a:pt x="51594" y="69850"/>
                  <a:pt x="103188" y="139700"/>
                  <a:pt x="180975" y="180975"/>
                </a:cubicBezTo>
                <a:cubicBezTo>
                  <a:pt x="258762" y="222250"/>
                  <a:pt x="362743" y="234950"/>
                  <a:pt x="466725" y="24765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 Box 53"/>
          <p:cNvSpPr txBox="1">
            <a:spLocks noChangeArrowheads="1"/>
          </p:cNvSpPr>
          <p:nvPr/>
        </p:nvSpPr>
        <p:spPr bwMode="auto">
          <a:xfrm>
            <a:off x="1874613" y="4655401"/>
            <a:ext cx="111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BGP 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router</a:t>
            </a:r>
          </a:p>
        </p:txBody>
      </p:sp>
      <p:sp>
        <p:nvSpPr>
          <p:cNvPr id="195" name="Text Box 54"/>
          <p:cNvSpPr txBox="1">
            <a:spLocks noChangeArrowheads="1"/>
          </p:cNvSpPr>
          <p:nvPr/>
        </p:nvSpPr>
        <p:spPr bwMode="auto">
          <a:xfrm>
            <a:off x="396665" y="4655401"/>
            <a:ext cx="1136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Node type</a:t>
            </a:r>
            <a:r>
              <a:rPr kumimoji="0" lang="en-US" altLang="ko-KR" sz="16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:</a:t>
            </a:r>
          </a:p>
        </p:txBody>
      </p:sp>
      <p:sp>
        <p:nvSpPr>
          <p:cNvPr id="196" name="Line 58"/>
          <p:cNvSpPr>
            <a:spLocks noChangeShapeType="1"/>
          </p:cNvSpPr>
          <p:nvPr/>
        </p:nvSpPr>
        <p:spPr bwMode="auto">
          <a:xfrm flipV="1">
            <a:off x="1748813" y="5204335"/>
            <a:ext cx="234659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Text Box 59"/>
          <p:cNvSpPr txBox="1">
            <a:spLocks noChangeArrowheads="1"/>
          </p:cNvSpPr>
          <p:nvPr/>
        </p:nvSpPr>
        <p:spPr bwMode="auto">
          <a:xfrm>
            <a:off x="1964070" y="5025661"/>
            <a:ext cx="18165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confederation BGP</a:t>
            </a:r>
          </a:p>
        </p:txBody>
      </p:sp>
      <p:pic>
        <p:nvPicPr>
          <p:cNvPr id="198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6685" y="4730929"/>
            <a:ext cx="112419" cy="1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" name="AutoShape 47"/>
          <p:cNvSpPr>
            <a:spLocks noChangeArrowheads="1"/>
          </p:cNvSpPr>
          <p:nvPr/>
        </p:nvSpPr>
        <p:spPr bwMode="auto">
          <a:xfrm>
            <a:off x="3176846" y="4730929"/>
            <a:ext cx="162000" cy="162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Text Box 48"/>
          <p:cNvSpPr txBox="1">
            <a:spLocks noChangeArrowheads="1"/>
          </p:cNvSpPr>
          <p:nvPr/>
        </p:nvSpPr>
        <p:spPr bwMode="auto">
          <a:xfrm>
            <a:off x="3269907" y="4655401"/>
            <a:ext cx="1580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1</a:t>
            </a:r>
            <a:r>
              <a:rPr kumimoji="0" lang="en-US" altLang="ko-KR" sz="1600" baseline="30000" dirty="0">
                <a:latin typeface="Times New Roman" pitchFamily="18" charset="0"/>
                <a:ea typeface="굴림" charset="-127"/>
                <a:cs typeface="Times New Roman" pitchFamily="18" charset="0"/>
              </a:rPr>
              <a:t>st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01" name="AutoShape 49"/>
          <p:cNvSpPr>
            <a:spLocks noChangeArrowheads="1"/>
          </p:cNvSpPr>
          <p:nvPr/>
        </p:nvSpPr>
        <p:spPr bwMode="auto">
          <a:xfrm>
            <a:off x="5013946" y="4745193"/>
            <a:ext cx="144000" cy="14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Text Box 50"/>
          <p:cNvSpPr txBox="1">
            <a:spLocks noChangeArrowheads="1"/>
          </p:cNvSpPr>
          <p:nvPr/>
        </p:nvSpPr>
        <p:spPr bwMode="auto">
          <a:xfrm>
            <a:off x="5097811" y="4655401"/>
            <a:ext cx="1627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>
                <a:latin typeface="Times New Roman" pitchFamily="18" charset="0"/>
                <a:ea typeface="굴림" charset="-127"/>
                <a:cs typeface="Times New Roman" pitchFamily="18" charset="0"/>
              </a:rPr>
              <a:t>2</a:t>
            </a:r>
            <a:r>
              <a:rPr kumimoji="0" lang="en-US" altLang="ko-KR" sz="1600" baseline="30000">
                <a:latin typeface="Times New Roman" pitchFamily="18" charset="0"/>
                <a:ea typeface="굴림" charset="-127"/>
                <a:cs typeface="Times New Roman" pitchFamily="18" charset="0"/>
              </a:rPr>
              <a:t>nd</a:t>
            </a:r>
            <a:r>
              <a:rPr kumimoji="0" lang="en-US" altLang="ko-KR" sz="160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03" name="Text Box 52"/>
          <p:cNvSpPr txBox="1">
            <a:spLocks noChangeArrowheads="1"/>
          </p:cNvSpPr>
          <p:nvPr/>
        </p:nvSpPr>
        <p:spPr bwMode="auto">
          <a:xfrm>
            <a:off x="6955789" y="4655401"/>
            <a:ext cx="1603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3</a:t>
            </a:r>
            <a:r>
              <a:rPr kumimoji="0" lang="en-US" altLang="ko-KR" sz="1600" baseline="30000" dirty="0">
                <a:latin typeface="Times New Roman" pitchFamily="18" charset="0"/>
                <a:ea typeface="굴림" charset="-127"/>
                <a:cs typeface="Times New Roman" pitchFamily="18" charset="0"/>
              </a:rPr>
              <a:t>rd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04" name="Text Box 54"/>
          <p:cNvSpPr txBox="1">
            <a:spLocks noChangeArrowheads="1"/>
          </p:cNvSpPr>
          <p:nvPr/>
        </p:nvSpPr>
        <p:spPr bwMode="auto">
          <a:xfrm>
            <a:off x="206515" y="5018988"/>
            <a:ext cx="1321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Session type</a:t>
            </a:r>
            <a:r>
              <a:rPr kumimoji="0" lang="en-US" altLang="ko-KR" sz="16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:</a:t>
            </a:r>
          </a:p>
        </p:txBody>
      </p:sp>
      <p:sp>
        <p:nvSpPr>
          <p:cNvPr id="205" name="Line 55"/>
          <p:cNvSpPr>
            <a:spLocks noChangeShapeType="1"/>
          </p:cNvSpPr>
          <p:nvPr/>
        </p:nvSpPr>
        <p:spPr bwMode="auto">
          <a:xfrm>
            <a:off x="3837045" y="5182253"/>
            <a:ext cx="167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Text Box 56"/>
          <p:cNvSpPr txBox="1">
            <a:spLocks noChangeArrowheads="1"/>
          </p:cNvSpPr>
          <p:nvPr/>
        </p:nvSpPr>
        <p:spPr bwMode="auto">
          <a:xfrm>
            <a:off x="3955483" y="5025661"/>
            <a:ext cx="2224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reflector 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to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client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07" name="Line 57"/>
          <p:cNvSpPr>
            <a:spLocks noChangeShapeType="1"/>
          </p:cNvSpPr>
          <p:nvPr/>
        </p:nvSpPr>
        <p:spPr bwMode="auto">
          <a:xfrm flipV="1">
            <a:off x="6213309" y="5169677"/>
            <a:ext cx="17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 Box 58"/>
          <p:cNvSpPr txBox="1">
            <a:spLocks noChangeArrowheads="1"/>
          </p:cNvSpPr>
          <p:nvPr/>
        </p:nvSpPr>
        <p:spPr bwMode="auto">
          <a:xfrm>
            <a:off x="6326016" y="5018988"/>
            <a:ext cx="11580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peer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09" name="Oval 70"/>
          <p:cNvSpPr>
            <a:spLocks noChangeArrowheads="1"/>
          </p:cNvSpPr>
          <p:nvPr/>
        </p:nvSpPr>
        <p:spPr bwMode="auto">
          <a:xfrm>
            <a:off x="6877153" y="4735669"/>
            <a:ext cx="144000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Line 57"/>
          <p:cNvSpPr>
            <a:spLocks noChangeShapeType="1"/>
          </p:cNvSpPr>
          <p:nvPr/>
        </p:nvSpPr>
        <p:spPr bwMode="auto">
          <a:xfrm flipV="1">
            <a:off x="7588037" y="5166130"/>
            <a:ext cx="17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Text Box 58"/>
          <p:cNvSpPr txBox="1">
            <a:spLocks noChangeArrowheads="1"/>
          </p:cNvSpPr>
          <p:nvPr/>
        </p:nvSpPr>
        <p:spPr bwMode="auto">
          <a:xfrm>
            <a:off x="7700744" y="5015441"/>
            <a:ext cx="1191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-BGP peer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BGP next-hop diversity of the 2 ISPs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780"/>
            <a:ext cx="4622829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71" y="1449140"/>
            <a:ext cx="4622829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650" y="1243623"/>
            <a:ext cx="27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3978" y="1243623"/>
            <a:ext cx="158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6505" y="4688779"/>
            <a:ext cx="8820979" cy="202558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ommon observations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small number of prefixes with a very high degree of next-hop diversity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refixes with very low degree (diversity=1) of next-hop diversity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few large groups of prefixes with the same moderate degree of next-hop diversity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significant number of prefixes (more than 90% and 65% respectively) have multiple next-hop POPs and ASes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Overall, 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has relatively lower next-hop diversity, compared to 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59632" y="1664804"/>
            <a:ext cx="144016" cy="172819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95936" y="3753036"/>
            <a:ext cx="288032" cy="179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19672" y="2312876"/>
            <a:ext cx="432048" cy="21602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71800" y="2852756"/>
            <a:ext cx="432048" cy="21602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07054" y="2470798"/>
            <a:ext cx="360040" cy="21602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45223" y="2996773"/>
            <a:ext cx="530407" cy="32421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24128" y="2024844"/>
            <a:ext cx="144016" cy="172819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84368" y="3716219"/>
            <a:ext cx="936104" cy="179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02" y="1262570"/>
            <a:ext cx="5199480" cy="36966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Rectangle 7"/>
          <p:cNvSpPr/>
          <p:nvPr/>
        </p:nvSpPr>
        <p:spPr>
          <a:xfrm>
            <a:off x="2861810" y="1245376"/>
            <a:ext cx="5199480" cy="36966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40" y="1905710"/>
            <a:ext cx="1571625" cy="183832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485540" y="1905710"/>
            <a:ext cx="1571625" cy="1838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9" y="1591384"/>
            <a:ext cx="2143125" cy="246697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394419" y="1615259"/>
            <a:ext cx="2152790" cy="24669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" grpId="0" animBg="1"/>
      <p:bldP spid="8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Inferring external connectivity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loud"/>
          <p:cNvSpPr>
            <a:spLocks noChangeAspect="1" noEditPoints="1" noChangeArrowheads="1"/>
          </p:cNvSpPr>
          <p:nvPr/>
        </p:nvSpPr>
        <p:spPr bwMode="auto">
          <a:xfrm>
            <a:off x="1296257" y="2162072"/>
            <a:ext cx="4191000" cy="2932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9" name="Picture 8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57" y="3914672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1905857" y="2695472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18"/>
          <p:cNvSpPr txBox="1">
            <a:spLocks noChangeArrowheads="1"/>
          </p:cNvSpPr>
          <p:nvPr/>
        </p:nvSpPr>
        <p:spPr bwMode="auto">
          <a:xfrm>
            <a:off x="4649057" y="288438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endParaRPr lang="en-US" sz="1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 Box 19"/>
          <p:cNvSpPr txBox="1">
            <a:spLocks noChangeArrowheads="1"/>
          </p:cNvSpPr>
          <p:nvPr/>
        </p:nvSpPr>
        <p:spPr bwMode="auto">
          <a:xfrm>
            <a:off x="3851920" y="2438890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R2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884414" y="4147432"/>
            <a:ext cx="662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R1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8295" y="3342252"/>
            <a:ext cx="1158747" cy="1011157"/>
            <a:chOff x="4898295" y="3342252"/>
            <a:chExt cx="1158747" cy="1011157"/>
          </a:xfrm>
        </p:grpSpPr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5087210" y="3342252"/>
              <a:ext cx="969832" cy="6486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 flipH="1">
              <a:off x="4898295" y="4353409"/>
              <a:ext cx="9988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7" name="Cloud"/>
          <p:cNvSpPr>
            <a:spLocks noChangeAspect="1" noEditPoints="1" noChangeArrowheads="1"/>
          </p:cNvSpPr>
          <p:nvPr/>
        </p:nvSpPr>
        <p:spPr bwMode="auto">
          <a:xfrm>
            <a:off x="5897125" y="3736078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auto">
          <a:xfrm>
            <a:off x="6202538" y="4072504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AS2</a:t>
            </a:r>
            <a:r>
              <a:rPr lang="en-US" altLang="ko-KR" sz="20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439257" y="3000272"/>
            <a:ext cx="2438400" cy="1295400"/>
            <a:chOff x="1776" y="1488"/>
            <a:chExt cx="1536" cy="816"/>
          </a:xfrm>
        </p:grpSpPr>
        <p:sp>
          <p:nvSpPr>
            <p:cNvPr id="100" name="Line 26"/>
            <p:cNvSpPr>
              <a:spLocks noChangeShapeType="1"/>
            </p:cNvSpPr>
            <p:nvPr/>
          </p:nvSpPr>
          <p:spPr bwMode="auto">
            <a:xfrm flipV="1">
              <a:off x="1776" y="1488"/>
              <a:ext cx="105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7"/>
            <p:cNvSpPr>
              <a:spLocks noChangeShapeType="1"/>
            </p:cNvSpPr>
            <p:nvPr/>
          </p:nvSpPr>
          <p:spPr bwMode="auto">
            <a:xfrm>
              <a:off x="1824" y="2112"/>
              <a:ext cx="12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8"/>
            <p:cNvSpPr>
              <a:spLocks noChangeShapeType="1"/>
            </p:cNvSpPr>
            <p:nvPr/>
          </p:nvSpPr>
          <p:spPr bwMode="auto">
            <a:xfrm flipV="1">
              <a:off x="1776" y="1680"/>
              <a:ext cx="14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 flipH="1" flipV="1">
              <a:off x="3072" y="1488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 flipV="1">
              <a:off x="3216" y="1728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31"/>
            <p:cNvSpPr>
              <a:spLocks noChangeShapeType="1"/>
            </p:cNvSpPr>
            <p:nvPr/>
          </p:nvSpPr>
          <p:spPr bwMode="auto">
            <a:xfrm flipH="1" flipV="1">
              <a:off x="2976" y="1536"/>
              <a:ext cx="1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6" name="Text Box 33"/>
          <p:cNvSpPr txBox="1">
            <a:spLocks noChangeArrowheads="1"/>
          </p:cNvSpPr>
          <p:nvPr/>
        </p:nvSpPr>
        <p:spPr bwMode="auto">
          <a:xfrm>
            <a:off x="4732070" y="280386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R3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 Box 34"/>
          <p:cNvSpPr txBox="1">
            <a:spLocks noChangeArrowheads="1"/>
          </p:cNvSpPr>
          <p:nvPr/>
        </p:nvSpPr>
        <p:spPr bwMode="auto">
          <a:xfrm>
            <a:off x="4101869" y="4366340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R4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Cloud"/>
          <p:cNvSpPr>
            <a:spLocks noChangeAspect="1" noEditPoints="1" noChangeArrowheads="1"/>
          </p:cNvSpPr>
          <p:nvPr/>
        </p:nvSpPr>
        <p:spPr bwMode="auto">
          <a:xfrm>
            <a:off x="5897125" y="1906685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6291812" y="2213865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AS3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Line 11"/>
          <p:cNvSpPr>
            <a:spLocks noChangeShapeType="1"/>
          </p:cNvSpPr>
          <p:nvPr/>
        </p:nvSpPr>
        <p:spPr bwMode="auto">
          <a:xfrm flipV="1">
            <a:off x="4491611" y="2444698"/>
            <a:ext cx="1405513" cy="399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 flipH="1">
            <a:off x="6658258" y="3025874"/>
            <a:ext cx="0" cy="736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Content Placeholder 2"/>
          <p:cNvSpPr>
            <a:spLocks noGrp="1"/>
          </p:cNvSpPr>
          <p:nvPr>
            <p:ph idx="1"/>
          </p:nvPr>
        </p:nvSpPr>
        <p:spPr>
          <a:xfrm>
            <a:off x="611560" y="5499230"/>
            <a:ext cx="8229600" cy="1080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absence of failures, the reachability through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is not visible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current best path fails, the path through R2 will be explored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7035" y="3330027"/>
            <a:ext cx="1158747" cy="1011157"/>
            <a:chOff x="4887035" y="3338990"/>
            <a:chExt cx="1158747" cy="1011157"/>
          </a:xfrm>
        </p:grpSpPr>
        <p:sp>
          <p:nvSpPr>
            <p:cNvPr id="119" name="Line 11"/>
            <p:cNvSpPr>
              <a:spLocks noChangeShapeType="1"/>
            </p:cNvSpPr>
            <p:nvPr/>
          </p:nvSpPr>
          <p:spPr bwMode="auto">
            <a:xfrm>
              <a:off x="5075950" y="3338990"/>
              <a:ext cx="969832" cy="648619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22"/>
            <p:cNvSpPr>
              <a:spLocks noChangeShapeType="1"/>
            </p:cNvSpPr>
            <p:nvPr/>
          </p:nvSpPr>
          <p:spPr bwMode="auto">
            <a:xfrm flipH="1">
              <a:off x="4887035" y="4350147"/>
              <a:ext cx="998830" cy="0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7" name="Line 11"/>
          <p:cNvSpPr>
            <a:spLocks noChangeShapeType="1"/>
          </p:cNvSpPr>
          <p:nvPr/>
        </p:nvSpPr>
        <p:spPr bwMode="auto">
          <a:xfrm flipV="1">
            <a:off x="4481990" y="2444697"/>
            <a:ext cx="1405513" cy="39923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894284" y="3330027"/>
            <a:ext cx="1158747" cy="1011157"/>
            <a:chOff x="4887035" y="3338990"/>
            <a:chExt cx="1158747" cy="1011157"/>
          </a:xfrm>
        </p:grpSpPr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5075950" y="3338990"/>
              <a:ext cx="969832" cy="64861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22"/>
            <p:cNvSpPr>
              <a:spLocks noChangeShapeType="1"/>
            </p:cNvSpPr>
            <p:nvPr/>
          </p:nvSpPr>
          <p:spPr bwMode="auto">
            <a:xfrm flipH="1">
              <a:off x="4887035" y="4350147"/>
              <a:ext cx="99883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3532078" y="4041685"/>
            <a:ext cx="904907" cy="15240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373170" y="3609872"/>
            <a:ext cx="108820" cy="46658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648737" y="3609020"/>
            <a:ext cx="103283" cy="49277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984531" y="3265385"/>
            <a:ext cx="685739" cy="19208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496657" y="3076472"/>
            <a:ext cx="190470" cy="11271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4824645" y="3467483"/>
            <a:ext cx="101431" cy="50157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81600" y="2945520"/>
            <a:ext cx="609600" cy="33465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280115" y="3138055"/>
            <a:ext cx="116205" cy="48220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4529169" y="3068960"/>
            <a:ext cx="189421" cy="1587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57" y="4179785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0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57" y="3152672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91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44" y="2801834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6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Inferred external connectivity vs. next-hop POPs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90" y="5544235"/>
            <a:ext cx="7515835" cy="81009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external connectivity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is 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main reason for the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102" y="4890646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(during 1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week of June 2010)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9294" y="4881063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RR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(during 1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week of June 2010)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10" y="1540456"/>
            <a:ext cx="4384519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0" y="1540456"/>
            <a:ext cx="440741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Research Overview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6525" y="1353283"/>
            <a:ext cx="8550950" cy="4911032"/>
          </a:xfrm>
          <a:prstGeom prst="roundRect">
            <a:avLst/>
          </a:prstGeom>
          <a:noFill/>
          <a:ln>
            <a:noFill/>
          </a:ln>
          <a:effectLst>
            <a:innerShdw blurRad="647700">
              <a:schemeClr val="tx2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Internal Border Gateway Protocol and Route Reflection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06515" y="2258869"/>
            <a:ext cx="8730969" cy="2385265"/>
          </a:xfrm>
          <a:prstGeom prst="roundRect">
            <a:avLst/>
          </a:prstGeom>
          <a:noFill/>
          <a:ln w="508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Understanding the Impact of BGP Route Reflection</a:t>
            </a:r>
          </a:p>
          <a:p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Understanding BGP Next-hop Diversity (2</a:t>
            </a:r>
            <a:r>
              <a:rPr lang="en-US" sz="1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author, Global Internet Symposium 2011)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Comparative Study of Architectural Impact on Next-hop Diversity (under submission to IMC’11)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Quantifying i-BGP Convergence inside large ISPs (under submission to IMC’11)</a:t>
            </a:r>
          </a:p>
          <a:p>
            <a:endParaRPr lang="en-US" sz="13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BGP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Route Reflection Protocol Diagnosis</a:t>
            </a:r>
          </a:p>
          <a:p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Investigating Occurrence of Duplicate Updates in BGP Announcements (PAM’10, Best Paper)</a:t>
            </a:r>
          </a:p>
          <a:p>
            <a:endParaRPr lang="en-US" sz="13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3926" y="4869160"/>
            <a:ext cx="8733558" cy="1170130"/>
          </a:xfrm>
          <a:prstGeom prst="roundRect">
            <a:avLst/>
          </a:prstGeom>
          <a:noFill/>
          <a:ln w="508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 (listed as 2</a:t>
            </a:r>
            <a:r>
              <a:rPr lang="en-US" sz="1700" b="1" u="sng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7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author) on BGP Performance</a:t>
            </a:r>
          </a:p>
          <a:p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Route Flap Damping with Assured Reachability (AINTEC’10)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Explaining </a:t>
            </a:r>
            <a:r>
              <a:rPr lang="en-US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Slow BGP Table Transfers: Implementing a TCP Delay Analyzer (under submission to IMC’11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Paths can be hidden due to path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09" y="1943835"/>
            <a:ext cx="8775975" cy="41823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 BGP path attribute values used by a BGP router in BGP best path selection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 4 are independent from the i-BGP topological location of the given router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LOCAL_PREF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AS_PATH length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ORIGIN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rest 3 attribute values change depending on the i-BGP topological location of the given router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Prefer e-BGP over i-BGP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IGP cost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Router ID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Diversity reduction by the first 4 BGP path attributes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5373216"/>
            <a:ext cx="8964488" cy="115212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2 criteria of BGP path selection hides the majority of the path diversity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16% and 10% reduction 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34% and 7.6%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reduction for 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(1) LOCAL_PREF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(2) AS_PATH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respectively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56" y="1628800"/>
            <a:ext cx="4622829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" y="1628800"/>
            <a:ext cx="4622829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1102" y="4890646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(during 1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week of June 2010)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9294" y="4881063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600" b="1" baseline="-25000" dirty="0" smtClean="0">
                <a:latin typeface="Times New Roman" pitchFamily="18" charset="0"/>
                <a:cs typeface="Times New Roman" pitchFamily="18" charset="0"/>
              </a:rPr>
              <a:t>RR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(during 1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week of June 2010)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09" y="1628800"/>
            <a:ext cx="8775975" cy="4500499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overall next-hop diversity varies widely, depending on the topological location of origin AS for a given prefix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difference in the overall next-hop diversity is due to i-BGP topology-independent factors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More specifically, the first 2 BGP best selection criteria hides up to 42%</a:t>
            </a: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Next-hop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diversity reduction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by 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’s hierarchical RR is less than 3.3%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Main reason. significant reduction by the i-BGP topology-independent factors already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internal BGP and Route Reflection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Understanding BGP Path Diversity and the Impact of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eflection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Understanding BGP Convergence inside Large ISPs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in routing information to reach a given external prefix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Router from which i-BGP data is collected within a given ISP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i-BGP convergence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Convergence of all monitors inside a given ISP for a given event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Why do we care about </a:t>
            </a:r>
            <a:r>
              <a:rPr lang="en-US" altLang="ko-KR" sz="2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 convergence</a:t>
            </a:r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BGP suffers from slow convergence</a:t>
            </a:r>
          </a:p>
          <a:p>
            <a:pPr lvl="1"/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May cause severe performance problems in data delivery </a:t>
            </a:r>
            <a:r>
              <a:rPr lang="en-US" altLang="ko-KR" sz="12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[TON’01, </a:t>
            </a:r>
            <a:r>
              <a:rPr lang="en-US" altLang="ko-KR" sz="1200" dirty="0" err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Labovitz</a:t>
            </a:r>
            <a:r>
              <a:rPr lang="en-US" altLang="ko-KR" sz="12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] [Infocom’01,Labovitz] [IMC’03,Mao] [Sigcomm’06,Wang</a:t>
            </a:r>
            <a:r>
              <a:rPr lang="en-US" altLang="ko-KR" sz="12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]</a:t>
            </a:r>
            <a:r>
              <a:rPr lang="en-US" altLang="ko-KR" sz="1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at inter-AS level</a:t>
            </a:r>
            <a:endParaRPr lang="en-US" altLang="ko-KR" sz="18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lvl="1"/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Virtually no measurement studies </a:t>
            </a:r>
            <a:r>
              <a:rPr lang="en-US" altLang="ko-KR" sz="1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exist on BGP convergence inside an ISP</a:t>
            </a:r>
          </a:p>
          <a:p>
            <a:pPr lvl="1"/>
            <a:endParaRPr lang="en-US" altLang="ko-KR" sz="1800" dirty="0" smtClean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Increased convergence delay in i-BGP RR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835615" y="1802796"/>
            <a:ext cx="3962400" cy="26654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299085" y="2704496"/>
            <a:ext cx="1219200" cy="1993900"/>
          </a:xfrm>
          <a:custGeom>
            <a:avLst/>
            <a:gdLst>
              <a:gd name="T0" fmla="*/ 768 w 768"/>
              <a:gd name="T1" fmla="*/ 824 h 1256"/>
              <a:gd name="T2" fmla="*/ 240 w 768"/>
              <a:gd name="T3" fmla="*/ 200 h 1256"/>
              <a:gd name="T4" fmla="*/ 576 w 768"/>
              <a:gd name="T5" fmla="*/ 104 h 1256"/>
              <a:gd name="T6" fmla="*/ 144 w 768"/>
              <a:gd name="T7" fmla="*/ 824 h 1256"/>
              <a:gd name="T8" fmla="*/ 0 w 768"/>
              <a:gd name="T9" fmla="*/ 1256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256"/>
              <a:gd name="T17" fmla="*/ 768 w 768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256">
                <a:moveTo>
                  <a:pt x="768" y="824"/>
                </a:moveTo>
                <a:cubicBezTo>
                  <a:pt x="520" y="572"/>
                  <a:pt x="272" y="320"/>
                  <a:pt x="240" y="200"/>
                </a:cubicBezTo>
                <a:cubicBezTo>
                  <a:pt x="208" y="80"/>
                  <a:pt x="592" y="0"/>
                  <a:pt x="576" y="104"/>
                </a:cubicBezTo>
                <a:cubicBezTo>
                  <a:pt x="560" y="208"/>
                  <a:pt x="240" y="632"/>
                  <a:pt x="144" y="824"/>
                </a:cubicBezTo>
                <a:cubicBezTo>
                  <a:pt x="48" y="1016"/>
                  <a:pt x="24" y="1136"/>
                  <a:pt x="0" y="1256"/>
                </a:cubicBezTo>
              </a:path>
            </a:pathLst>
          </a:custGeom>
          <a:noFill/>
          <a:ln w="38100">
            <a:solidFill>
              <a:srgbClr val="CC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54"/>
          <p:cNvSpPr>
            <a:spLocks noChangeShapeType="1"/>
          </p:cNvSpPr>
          <p:nvPr/>
        </p:nvSpPr>
        <p:spPr bwMode="auto">
          <a:xfrm>
            <a:off x="2651510" y="3031521"/>
            <a:ext cx="609600" cy="762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85" y="4118959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384685" y="2259996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2451485" y="4095146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 1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rr copy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10" y="2604484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2299085" y="2266128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RR1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85" y="3966559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42"/>
          <p:cNvSpPr>
            <a:spLocks noChangeShapeType="1"/>
          </p:cNvSpPr>
          <p:nvPr/>
        </p:nvSpPr>
        <p:spPr bwMode="auto">
          <a:xfrm flipH="1" flipV="1">
            <a:off x="3442085" y="2875946"/>
            <a:ext cx="30480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4051685" y="4018946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 2</a:t>
            </a:r>
            <a:endParaRPr lang="en-US" sz="14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rr copy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23" y="2604484"/>
            <a:ext cx="401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3126173" y="2266128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RR2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loud"/>
          <p:cNvSpPr>
            <a:spLocks noChangeAspect="1" noEditPoints="1" noChangeArrowheads="1"/>
          </p:cNvSpPr>
          <p:nvPr/>
        </p:nvSpPr>
        <p:spPr bwMode="auto">
          <a:xfrm>
            <a:off x="1384685" y="4780945"/>
            <a:ext cx="1285648" cy="8983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2146685" y="4399946"/>
            <a:ext cx="76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1600700" y="5004175"/>
            <a:ext cx="846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AS2</a:t>
            </a:r>
            <a:r>
              <a:rPr lang="en-US" altLang="ko-KR" sz="16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</a:t>
            </a:r>
            <a:r>
              <a:rPr lang="en-US" altLang="ko-KR" sz="1600" b="1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V="1">
            <a:off x="2375285" y="2875946"/>
            <a:ext cx="9144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2222885" y="2875946"/>
            <a:ext cx="2286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85"/>
          <p:cNvSpPr>
            <a:spLocks noChangeShapeType="1"/>
          </p:cNvSpPr>
          <p:nvPr/>
        </p:nvSpPr>
        <p:spPr bwMode="auto">
          <a:xfrm flipH="1" flipV="1">
            <a:off x="2680085" y="2723546"/>
            <a:ext cx="490538" cy="12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 flipH="1" flipV="1">
            <a:off x="2603885" y="2799746"/>
            <a:ext cx="9906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222885" y="2926746"/>
            <a:ext cx="1447800" cy="1854200"/>
          </a:xfrm>
          <a:custGeom>
            <a:avLst/>
            <a:gdLst>
              <a:gd name="T0" fmla="*/ 912 w 912"/>
              <a:gd name="T1" fmla="*/ 640 h 1168"/>
              <a:gd name="T2" fmla="*/ 768 w 912"/>
              <a:gd name="T3" fmla="*/ 16 h 1168"/>
              <a:gd name="T4" fmla="*/ 144 w 912"/>
              <a:gd name="T5" fmla="*/ 736 h 1168"/>
              <a:gd name="T6" fmla="*/ 0 w 912"/>
              <a:gd name="T7" fmla="*/ 1168 h 116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168"/>
              <a:gd name="T14" fmla="*/ 912 w 912"/>
              <a:gd name="T15" fmla="*/ 1168 h 1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168">
                <a:moveTo>
                  <a:pt x="912" y="640"/>
                </a:moveTo>
                <a:cubicBezTo>
                  <a:pt x="904" y="320"/>
                  <a:pt x="896" y="0"/>
                  <a:pt x="768" y="16"/>
                </a:cubicBezTo>
                <a:cubicBezTo>
                  <a:pt x="640" y="32"/>
                  <a:pt x="272" y="544"/>
                  <a:pt x="144" y="736"/>
                </a:cubicBezTo>
                <a:cubicBezTo>
                  <a:pt x="16" y="928"/>
                  <a:pt x="8" y="1048"/>
                  <a:pt x="0" y="116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124"/>
          <p:cNvSpPr>
            <a:spLocks noChangeShapeType="1"/>
          </p:cNvSpPr>
          <p:nvPr/>
        </p:nvSpPr>
        <p:spPr bwMode="auto">
          <a:xfrm flipV="1">
            <a:off x="2146685" y="3028346"/>
            <a:ext cx="1524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25"/>
          <p:cNvSpPr>
            <a:spLocks noChangeShapeType="1"/>
          </p:cNvSpPr>
          <p:nvPr/>
        </p:nvSpPr>
        <p:spPr bwMode="auto">
          <a:xfrm flipV="1">
            <a:off x="2375285" y="3028346"/>
            <a:ext cx="685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126"/>
          <p:cNvSpPr>
            <a:spLocks noChangeShapeType="1"/>
          </p:cNvSpPr>
          <p:nvPr/>
        </p:nvSpPr>
        <p:spPr bwMode="auto">
          <a:xfrm flipV="1">
            <a:off x="2808685" y="2621946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127"/>
          <p:cNvSpPr>
            <a:spLocks noChangeShapeType="1"/>
          </p:cNvSpPr>
          <p:nvPr/>
        </p:nvSpPr>
        <p:spPr bwMode="auto">
          <a:xfrm rot="10800000" flipV="1">
            <a:off x="2783285" y="2825146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28"/>
          <p:cNvSpPr>
            <a:spLocks noChangeShapeType="1"/>
          </p:cNvSpPr>
          <p:nvPr/>
        </p:nvSpPr>
        <p:spPr bwMode="auto">
          <a:xfrm>
            <a:off x="3365885" y="3023584"/>
            <a:ext cx="2286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29"/>
          <p:cNvSpPr>
            <a:spLocks noChangeShapeType="1"/>
          </p:cNvSpPr>
          <p:nvPr/>
        </p:nvSpPr>
        <p:spPr bwMode="auto">
          <a:xfrm>
            <a:off x="2656285" y="3028346"/>
            <a:ext cx="6096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222885" y="2767996"/>
            <a:ext cx="1447800" cy="1930400"/>
          </a:xfrm>
          <a:custGeom>
            <a:avLst/>
            <a:gdLst>
              <a:gd name="T0" fmla="*/ 912 w 912"/>
              <a:gd name="T1" fmla="*/ 736 h 1216"/>
              <a:gd name="T2" fmla="*/ 720 w 912"/>
              <a:gd name="T3" fmla="*/ 208 h 1216"/>
              <a:gd name="T4" fmla="*/ 336 w 912"/>
              <a:gd name="T5" fmla="*/ 112 h 1216"/>
              <a:gd name="T6" fmla="*/ 48 w 912"/>
              <a:gd name="T7" fmla="*/ 880 h 1216"/>
              <a:gd name="T8" fmla="*/ 48 w 912"/>
              <a:gd name="T9" fmla="*/ 1216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216"/>
              <a:gd name="T17" fmla="*/ 912 w 912"/>
              <a:gd name="T18" fmla="*/ 1216 h 12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216">
                <a:moveTo>
                  <a:pt x="912" y="736"/>
                </a:moveTo>
                <a:cubicBezTo>
                  <a:pt x="864" y="524"/>
                  <a:pt x="816" y="312"/>
                  <a:pt x="720" y="208"/>
                </a:cubicBezTo>
                <a:cubicBezTo>
                  <a:pt x="624" y="104"/>
                  <a:pt x="448" y="0"/>
                  <a:pt x="336" y="112"/>
                </a:cubicBezTo>
                <a:cubicBezTo>
                  <a:pt x="224" y="224"/>
                  <a:pt x="96" y="696"/>
                  <a:pt x="48" y="880"/>
                </a:cubicBezTo>
                <a:cubicBezTo>
                  <a:pt x="0" y="1064"/>
                  <a:pt x="24" y="1140"/>
                  <a:pt x="48" y="1216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2222885" y="2755296"/>
            <a:ext cx="1371600" cy="1866900"/>
          </a:xfrm>
          <a:custGeom>
            <a:avLst/>
            <a:gdLst>
              <a:gd name="T0" fmla="*/ 864 w 864"/>
              <a:gd name="T1" fmla="*/ 744 h 1176"/>
              <a:gd name="T2" fmla="*/ 288 w 864"/>
              <a:gd name="T3" fmla="*/ 72 h 1176"/>
              <a:gd name="T4" fmla="*/ 0 w 864"/>
              <a:gd name="T5" fmla="*/ 1176 h 1176"/>
              <a:gd name="T6" fmla="*/ 0 60000 65536"/>
              <a:gd name="T7" fmla="*/ 0 60000 65536"/>
              <a:gd name="T8" fmla="*/ 0 60000 65536"/>
              <a:gd name="T9" fmla="*/ 0 w 864"/>
              <a:gd name="T10" fmla="*/ 0 h 1176"/>
              <a:gd name="T11" fmla="*/ 864 w 864"/>
              <a:gd name="T12" fmla="*/ 1176 h 1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176">
                <a:moveTo>
                  <a:pt x="864" y="744"/>
                </a:moveTo>
                <a:cubicBezTo>
                  <a:pt x="648" y="372"/>
                  <a:pt x="432" y="0"/>
                  <a:pt x="288" y="72"/>
                </a:cubicBezTo>
                <a:cubicBezTo>
                  <a:pt x="144" y="144"/>
                  <a:pt x="72" y="660"/>
                  <a:pt x="0" y="11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69"/>
          <p:cNvSpPr>
            <a:spLocks noChangeArrowheads="1"/>
          </p:cNvSpPr>
          <p:nvPr/>
        </p:nvSpPr>
        <p:spPr bwMode="auto">
          <a:xfrm>
            <a:off x="1994285" y="4698396"/>
            <a:ext cx="304800" cy="3048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5452662" y="2152046"/>
            <a:ext cx="21681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800" b="1" u="sng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Update </a:t>
            </a:r>
            <a:r>
              <a:rPr lang="en-US" altLang="ko-KR" sz="1800" b="1" u="sng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path</a:t>
            </a:r>
          </a:p>
          <a:p>
            <a:pPr algn="l" eaLnBrk="1" hangingPunct="1"/>
            <a:endParaRPr lang="en-US" altLang="ko-KR" sz="1800" b="1" u="sng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algn="l" eaLnBrk="1" hangingPunct="1">
              <a:buFontTx/>
              <a:buAutoNum type="arabicPeriod"/>
            </a:pPr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RR2-&gt;RTR1</a:t>
            </a:r>
          </a:p>
          <a:p>
            <a:pPr algn="l" eaLnBrk="1" hangingPunct="1">
              <a:buFontTx/>
              <a:buAutoNum type="arabicPeriod"/>
            </a:pPr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RR1-&gt;RTR1</a:t>
            </a:r>
          </a:p>
          <a:p>
            <a:pPr algn="l" eaLnBrk="1" hangingPunct="1">
              <a:buFontTx/>
              <a:buAutoNum type="arabicPeriod"/>
            </a:pPr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RR2-&gt;RR1-&gt;RTR1</a:t>
            </a:r>
          </a:p>
          <a:p>
            <a:pPr algn="l" eaLnBrk="1" hangingPunct="1">
              <a:buFontTx/>
              <a:buAutoNum type="arabicPeriod"/>
            </a:pPr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RR1-&gt;RR2-&gt;RTR1</a:t>
            </a:r>
          </a:p>
          <a:p>
            <a:pPr algn="l" eaLnBrk="1" hangingPunct="1">
              <a:buFontTx/>
              <a:buAutoNum type="arabicPeriod"/>
            </a:pPr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Not reachable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99150" y="2737834"/>
            <a:ext cx="1295400" cy="3048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502325" y="3009296"/>
            <a:ext cx="1295400" cy="3048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44"/>
          <p:cNvSpPr>
            <a:spLocks noChangeShapeType="1"/>
          </p:cNvSpPr>
          <p:nvPr/>
        </p:nvSpPr>
        <p:spPr bwMode="auto">
          <a:xfrm>
            <a:off x="5426125" y="2882296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45"/>
          <p:cNvSpPr>
            <a:spLocks noChangeShapeType="1"/>
          </p:cNvSpPr>
          <p:nvPr/>
        </p:nvSpPr>
        <p:spPr bwMode="auto">
          <a:xfrm>
            <a:off x="5438825" y="3174396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502325" y="3275996"/>
            <a:ext cx="1879600" cy="3048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02325" y="3555396"/>
            <a:ext cx="1879600" cy="3048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149"/>
          <p:cNvSpPr>
            <a:spLocks noChangeShapeType="1"/>
          </p:cNvSpPr>
          <p:nvPr/>
        </p:nvSpPr>
        <p:spPr bwMode="auto">
          <a:xfrm rot="60000" flipH="1">
            <a:off x="5438825" y="3402996"/>
            <a:ext cx="1917700" cy="38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02325" y="3822096"/>
            <a:ext cx="1879600" cy="3048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151"/>
          <p:cNvSpPr>
            <a:spLocks noChangeShapeType="1"/>
          </p:cNvSpPr>
          <p:nvPr/>
        </p:nvSpPr>
        <p:spPr bwMode="auto">
          <a:xfrm rot="60000" flipH="1">
            <a:off x="5438825" y="3695096"/>
            <a:ext cx="1917700" cy="38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152"/>
          <p:cNvSpPr txBox="1">
            <a:spLocks noChangeArrowheads="1"/>
          </p:cNvSpPr>
          <p:nvPr/>
        </p:nvSpPr>
        <p:spPr bwMode="auto">
          <a:xfrm>
            <a:off x="3594485" y="4317396"/>
            <a:ext cx="304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800" b="1" dirty="0">
                <a:solidFill>
                  <a:srgbClr val="FF0000"/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There is no path to prefix </a:t>
            </a:r>
            <a:r>
              <a:rPr lang="en-US" altLang="ko-KR" sz="1800" b="1" i="1" dirty="0" smtClean="0">
                <a:solidFill>
                  <a:srgbClr val="FF0000"/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r>
              <a:rPr lang="en-US" altLang="ko-KR" sz="1800" b="1" dirty="0" smtClean="0">
                <a:solidFill>
                  <a:srgbClr val="FF0000"/>
                </a:solidFill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!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153"/>
          <p:cNvSpPr>
            <a:spLocks noChangeShapeType="1"/>
          </p:cNvSpPr>
          <p:nvPr/>
        </p:nvSpPr>
        <p:spPr bwMode="auto">
          <a:xfrm>
            <a:off x="3362652" y="3021996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303" y="4692875"/>
            <a:ext cx="2574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Delay due to hierarchy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- additional path distance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- additional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processing delays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85175" y="4698396"/>
            <a:ext cx="342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 Delay due to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oute reflector redundancy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- increased # of control paths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85"/>
          <p:cNvSpPr>
            <a:spLocks noChangeShapeType="1"/>
          </p:cNvSpPr>
          <p:nvPr/>
        </p:nvSpPr>
        <p:spPr bwMode="auto">
          <a:xfrm flipH="1">
            <a:off x="2455794" y="4095146"/>
            <a:ext cx="1162821" cy="8623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129"/>
          <p:cNvSpPr>
            <a:spLocks noChangeShapeType="1"/>
          </p:cNvSpPr>
          <p:nvPr/>
        </p:nvSpPr>
        <p:spPr bwMode="auto">
          <a:xfrm flipV="1">
            <a:off x="2561023" y="4018946"/>
            <a:ext cx="881062" cy="59031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124"/>
          <p:cNvSpPr>
            <a:spLocks noChangeShapeType="1"/>
          </p:cNvSpPr>
          <p:nvPr/>
        </p:nvSpPr>
        <p:spPr bwMode="auto">
          <a:xfrm flipV="1">
            <a:off x="2565785" y="4014065"/>
            <a:ext cx="876300" cy="67129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Picture 54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47" y="2604484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10" y="2604484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Line 129"/>
          <p:cNvSpPr>
            <a:spLocks noChangeShapeType="1"/>
          </p:cNvSpPr>
          <p:nvPr/>
        </p:nvSpPr>
        <p:spPr bwMode="auto">
          <a:xfrm flipV="1">
            <a:off x="2520554" y="3248979"/>
            <a:ext cx="592931" cy="783955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129"/>
          <p:cNvSpPr>
            <a:spLocks noChangeShapeType="1"/>
          </p:cNvSpPr>
          <p:nvPr/>
        </p:nvSpPr>
        <p:spPr bwMode="auto">
          <a:xfrm flipV="1">
            <a:off x="2299086" y="3113965"/>
            <a:ext cx="173038" cy="923376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2230770" y="2266128"/>
            <a:ext cx="63671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 </a:t>
            </a:r>
            <a:r>
              <a:rPr lang="en-US" altLang="ko-KR" sz="14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3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3040860" y="2258870"/>
            <a:ext cx="63671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4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 4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3" grpId="0"/>
      <p:bldP spid="18" grpId="0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 animBg="1"/>
      <p:bldP spid="47" grpId="1" animBg="1"/>
      <p:bldP spid="3" grpId="0"/>
      <p:bldP spid="48" grpId="0"/>
      <p:bldP spid="52" grpId="0" animBg="1"/>
      <p:bldP spid="53" grpId="0" animBg="1"/>
      <p:bldP spid="53" grpId="1" animBg="1"/>
      <p:bldP spid="54" grpId="0" animBg="1"/>
      <p:bldP spid="54" grpId="1" animBg="1"/>
      <p:bldP spid="54" grpId="2" animBg="1"/>
      <p:bldP spid="57" grpId="0" animBg="1"/>
      <p:bldP spid="57" grpId="1" animBg="1"/>
      <p:bldP spid="58" grpId="0" animBg="1"/>
      <p:bldP spid="58" grpId="1" animBg="1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questions to answer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does i-BGP convergence look like?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is the impact of route reflection convergence delay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collection settings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1106615" y="5454225"/>
            <a:ext cx="7531843" cy="88209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collector is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the i-BGP full-mesh</a:t>
            </a:r>
            <a:endParaRPr lang="en-US" sz="1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ISP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the collector is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client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the 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level route reflectors</a:t>
            </a:r>
          </a:p>
        </p:txBody>
      </p:sp>
      <p:sp>
        <p:nvSpPr>
          <p:cNvPr id="93" name="Text Box 56"/>
          <p:cNvSpPr txBox="1">
            <a:spLocks noChangeArrowheads="1"/>
          </p:cNvSpPr>
          <p:nvPr/>
        </p:nvSpPr>
        <p:spPr bwMode="auto">
          <a:xfrm>
            <a:off x="1737635" y="2085670"/>
            <a:ext cx="1369028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f</a:t>
            </a:r>
            <a:r>
              <a:rPr kumimoji="0" lang="en-US" altLang="ko-KR" sz="1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ull-mesh</a:t>
            </a:r>
            <a:endParaRPr kumimoji="0" lang="en-US" altLang="ko-KR" sz="14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4" name="AutoShape 10"/>
          <p:cNvSpPr>
            <a:spLocks noChangeArrowheads="1"/>
          </p:cNvSpPr>
          <p:nvPr/>
        </p:nvSpPr>
        <p:spPr bwMode="auto">
          <a:xfrm>
            <a:off x="1039801" y="1570039"/>
            <a:ext cx="2813290" cy="289407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1206251" y="1283710"/>
            <a:ext cx="98124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2400" dirty="0">
                <a:latin typeface="Times New Roman" pitchFamily="18" charset="0"/>
                <a:ea typeface="굴림" charset="-127"/>
                <a:cs typeface="Times New Roman" pitchFamily="18" charset="0"/>
              </a:rPr>
              <a:t>ISP</a:t>
            </a:r>
            <a:r>
              <a:rPr kumimoji="0" lang="en-US" altLang="ko-KR" sz="2400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FM</a:t>
            </a:r>
          </a:p>
        </p:txBody>
      </p:sp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1299818" y="1872694"/>
            <a:ext cx="2281322" cy="1833494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99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142" y="2824712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8987" y="3625751"/>
            <a:ext cx="144000" cy="20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221" y="3625751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8284" y="2376819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022" y="2810356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Oval 19"/>
          <p:cNvSpPr>
            <a:spLocks noChangeArrowheads="1"/>
          </p:cNvSpPr>
          <p:nvPr/>
        </p:nvSpPr>
        <p:spPr bwMode="auto">
          <a:xfrm>
            <a:off x="2698790" y="3485067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07" name="Text Box 56"/>
          <p:cNvSpPr txBox="1">
            <a:spLocks noChangeArrowheads="1"/>
          </p:cNvSpPr>
          <p:nvPr/>
        </p:nvSpPr>
        <p:spPr bwMode="auto">
          <a:xfrm>
            <a:off x="1639301" y="1745375"/>
            <a:ext cx="152477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backbone sub-AS</a:t>
            </a:r>
          </a:p>
        </p:txBody>
      </p:sp>
      <p:sp>
        <p:nvSpPr>
          <p:cNvPr id="108" name="Line 31"/>
          <p:cNvSpPr>
            <a:spLocks noChangeShapeType="1"/>
          </p:cNvSpPr>
          <p:nvPr/>
        </p:nvSpPr>
        <p:spPr bwMode="auto">
          <a:xfrm flipH="1">
            <a:off x="1492484" y="3787969"/>
            <a:ext cx="231884" cy="18315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Oval 35"/>
          <p:cNvSpPr>
            <a:spLocks noChangeArrowheads="1"/>
          </p:cNvSpPr>
          <p:nvPr/>
        </p:nvSpPr>
        <p:spPr bwMode="auto">
          <a:xfrm>
            <a:off x="2755908" y="3485067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6" name="Oval 36"/>
          <p:cNvSpPr>
            <a:spLocks noChangeArrowheads="1"/>
          </p:cNvSpPr>
          <p:nvPr/>
        </p:nvSpPr>
        <p:spPr bwMode="auto">
          <a:xfrm>
            <a:off x="2821552" y="3485067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7" name="Oval 37"/>
          <p:cNvSpPr>
            <a:spLocks noChangeArrowheads="1"/>
          </p:cNvSpPr>
          <p:nvPr/>
        </p:nvSpPr>
        <p:spPr bwMode="auto">
          <a:xfrm>
            <a:off x="2596488" y="407077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8" name="Oval 38"/>
          <p:cNvSpPr>
            <a:spLocks noChangeArrowheads="1"/>
          </p:cNvSpPr>
          <p:nvPr/>
        </p:nvSpPr>
        <p:spPr bwMode="auto">
          <a:xfrm>
            <a:off x="2751646" y="407077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19" name="Oval 39"/>
          <p:cNvSpPr>
            <a:spLocks noChangeArrowheads="1"/>
          </p:cNvSpPr>
          <p:nvPr/>
        </p:nvSpPr>
        <p:spPr bwMode="auto">
          <a:xfrm>
            <a:off x="2899130" y="4070773"/>
            <a:ext cx="24723" cy="4163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0" name="Line 54"/>
          <p:cNvSpPr>
            <a:spLocks noChangeShapeType="1"/>
          </p:cNvSpPr>
          <p:nvPr/>
        </p:nvSpPr>
        <p:spPr bwMode="auto">
          <a:xfrm>
            <a:off x="1841163" y="3787969"/>
            <a:ext cx="274320" cy="18315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1678" y="3625751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3349257" y="3787969"/>
            <a:ext cx="76726" cy="12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AutoShape 53"/>
          <p:cNvSpPr>
            <a:spLocks noChangeArrowheads="1"/>
          </p:cNvSpPr>
          <p:nvPr/>
        </p:nvSpPr>
        <p:spPr bwMode="auto">
          <a:xfrm>
            <a:off x="1260602" y="3917168"/>
            <a:ext cx="463767" cy="3904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4" name="Line 40"/>
          <p:cNvSpPr>
            <a:spLocks noChangeShapeType="1"/>
          </p:cNvSpPr>
          <p:nvPr/>
        </p:nvSpPr>
        <p:spPr bwMode="auto">
          <a:xfrm>
            <a:off x="688154" y="2905821"/>
            <a:ext cx="572449" cy="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AutoShape 22"/>
          <p:cNvSpPr>
            <a:spLocks noChangeArrowheads="1"/>
          </p:cNvSpPr>
          <p:nvPr/>
        </p:nvSpPr>
        <p:spPr bwMode="auto">
          <a:xfrm>
            <a:off x="504012" y="2052385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1</a:t>
            </a:r>
          </a:p>
        </p:txBody>
      </p:sp>
      <p:sp>
        <p:nvSpPr>
          <p:cNvPr id="126" name="AutoShape 53"/>
          <p:cNvSpPr>
            <a:spLocks noChangeArrowheads="1"/>
          </p:cNvSpPr>
          <p:nvPr/>
        </p:nvSpPr>
        <p:spPr bwMode="auto">
          <a:xfrm>
            <a:off x="1801947" y="3917168"/>
            <a:ext cx="463767" cy="3904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7" name="AutoShape 53"/>
          <p:cNvSpPr>
            <a:spLocks noChangeArrowheads="1"/>
          </p:cNvSpPr>
          <p:nvPr/>
        </p:nvSpPr>
        <p:spPr bwMode="auto">
          <a:xfrm>
            <a:off x="3194952" y="3917168"/>
            <a:ext cx="463767" cy="390471"/>
          </a:xfrm>
          <a:prstGeom prst="roundRect">
            <a:avLst>
              <a:gd name="adj" fmla="val 16667"/>
            </a:avLst>
          </a:prstGeom>
          <a:noFill/>
          <a:ln w="25400" cmpd="dbl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Sub</a:t>
            </a:r>
          </a:p>
          <a:p>
            <a:pPr algn="ctr"/>
            <a:r>
              <a:rPr kumimoji="0" lang="en-US" altLang="ko-KR" sz="9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endParaRPr kumimoji="0" lang="en-US" altLang="ko-KR" sz="9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28" name="Line 47"/>
          <p:cNvSpPr>
            <a:spLocks noChangeShapeType="1"/>
          </p:cNvSpPr>
          <p:nvPr/>
        </p:nvSpPr>
        <p:spPr bwMode="auto">
          <a:xfrm>
            <a:off x="3619503" y="2874957"/>
            <a:ext cx="545152" cy="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AutoShape 52"/>
          <p:cNvSpPr>
            <a:spLocks noChangeArrowheads="1"/>
          </p:cNvSpPr>
          <p:nvPr/>
        </p:nvSpPr>
        <p:spPr bwMode="auto">
          <a:xfrm>
            <a:off x="3987691" y="2780210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i</a:t>
            </a:r>
          </a:p>
        </p:txBody>
      </p:sp>
      <p:sp>
        <p:nvSpPr>
          <p:cNvPr id="130" name="Line 8"/>
          <p:cNvSpPr>
            <a:spLocks noChangeShapeType="1"/>
          </p:cNvSpPr>
          <p:nvPr/>
        </p:nvSpPr>
        <p:spPr bwMode="auto">
          <a:xfrm>
            <a:off x="6560965" y="1837549"/>
            <a:ext cx="37621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7159552" y="2272524"/>
            <a:ext cx="434563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 flipH="1">
            <a:off x="6962737" y="2415399"/>
            <a:ext cx="118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>
            <a:off x="7131114" y="2535720"/>
            <a:ext cx="103331" cy="1244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Line 12"/>
          <p:cNvSpPr>
            <a:spLocks noChangeShapeType="1"/>
          </p:cNvSpPr>
          <p:nvPr/>
        </p:nvSpPr>
        <p:spPr bwMode="auto">
          <a:xfrm>
            <a:off x="7063488" y="1944677"/>
            <a:ext cx="44966" cy="432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Line 13"/>
          <p:cNvSpPr>
            <a:spLocks noChangeShapeType="1"/>
          </p:cNvSpPr>
          <p:nvPr/>
        </p:nvSpPr>
        <p:spPr bwMode="auto">
          <a:xfrm>
            <a:off x="7041115" y="1839137"/>
            <a:ext cx="5530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7774114" y="2287424"/>
            <a:ext cx="112613" cy="55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/>
        </p:nvSpPr>
        <p:spPr bwMode="auto">
          <a:xfrm flipH="1">
            <a:off x="5975174" y="1839137"/>
            <a:ext cx="473751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Line 17"/>
          <p:cNvSpPr>
            <a:spLocks noChangeShapeType="1"/>
          </p:cNvSpPr>
          <p:nvPr/>
        </p:nvSpPr>
        <p:spPr bwMode="auto">
          <a:xfrm flipH="1">
            <a:off x="5987738" y="1836677"/>
            <a:ext cx="447456" cy="76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 flipH="1">
            <a:off x="6244357" y="1944677"/>
            <a:ext cx="204568" cy="902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Line 19"/>
          <p:cNvSpPr>
            <a:spLocks noChangeShapeType="1"/>
          </p:cNvSpPr>
          <p:nvPr/>
        </p:nvSpPr>
        <p:spPr bwMode="auto">
          <a:xfrm flipH="1">
            <a:off x="5863703" y="1983599"/>
            <a:ext cx="71411" cy="619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Line 20"/>
          <p:cNvSpPr>
            <a:spLocks noChangeShapeType="1"/>
          </p:cNvSpPr>
          <p:nvPr/>
        </p:nvSpPr>
        <p:spPr bwMode="auto">
          <a:xfrm>
            <a:off x="5935114" y="1983599"/>
            <a:ext cx="236876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Line 21"/>
          <p:cNvSpPr>
            <a:spLocks noChangeShapeType="1"/>
          </p:cNvSpPr>
          <p:nvPr/>
        </p:nvSpPr>
        <p:spPr bwMode="auto">
          <a:xfrm>
            <a:off x="5895926" y="2704324"/>
            <a:ext cx="276064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 flipH="1">
            <a:off x="5540612" y="2704324"/>
            <a:ext cx="3082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Line 23"/>
          <p:cNvSpPr>
            <a:spLocks noChangeShapeType="1"/>
          </p:cNvSpPr>
          <p:nvPr/>
        </p:nvSpPr>
        <p:spPr bwMode="auto">
          <a:xfrm flipH="1">
            <a:off x="5884318" y="2920224"/>
            <a:ext cx="316124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Line 24"/>
          <p:cNvSpPr>
            <a:spLocks noChangeShapeType="1"/>
          </p:cNvSpPr>
          <p:nvPr/>
        </p:nvSpPr>
        <p:spPr bwMode="auto">
          <a:xfrm flipH="1">
            <a:off x="6222695" y="2991662"/>
            <a:ext cx="26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 flipH="1">
            <a:off x="5737428" y="1983599"/>
            <a:ext cx="197686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Line 26"/>
          <p:cNvSpPr>
            <a:spLocks noChangeShapeType="1"/>
          </p:cNvSpPr>
          <p:nvPr/>
        </p:nvSpPr>
        <p:spPr bwMode="auto">
          <a:xfrm flipH="1">
            <a:off x="5816677" y="2991662"/>
            <a:ext cx="3161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Line 27"/>
          <p:cNvSpPr>
            <a:spLocks noChangeShapeType="1"/>
          </p:cNvSpPr>
          <p:nvPr/>
        </p:nvSpPr>
        <p:spPr bwMode="auto">
          <a:xfrm flipH="1">
            <a:off x="7634174" y="2270690"/>
            <a:ext cx="19695" cy="1225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Line 28"/>
          <p:cNvSpPr>
            <a:spLocks noChangeShapeType="1"/>
          </p:cNvSpPr>
          <p:nvPr/>
        </p:nvSpPr>
        <p:spPr bwMode="auto">
          <a:xfrm>
            <a:off x="7159610" y="2431274"/>
            <a:ext cx="236876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AutoShape 29"/>
          <p:cNvSpPr>
            <a:spLocks noChangeArrowheads="1"/>
          </p:cNvSpPr>
          <p:nvPr/>
        </p:nvSpPr>
        <p:spPr bwMode="auto">
          <a:xfrm>
            <a:off x="6327195" y="1728677"/>
            <a:ext cx="216000" cy="216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AutoShape 30"/>
          <p:cNvSpPr>
            <a:spLocks noChangeArrowheads="1"/>
          </p:cNvSpPr>
          <p:nvPr/>
        </p:nvSpPr>
        <p:spPr bwMode="auto">
          <a:xfrm>
            <a:off x="6966290" y="1728701"/>
            <a:ext cx="216000" cy="216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utoShape 31"/>
          <p:cNvSpPr>
            <a:spLocks noChangeArrowheads="1"/>
          </p:cNvSpPr>
          <p:nvPr/>
        </p:nvSpPr>
        <p:spPr bwMode="auto">
          <a:xfrm>
            <a:off x="5875024" y="1912162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AutoShape 32"/>
          <p:cNvSpPr>
            <a:spLocks noChangeArrowheads="1"/>
          </p:cNvSpPr>
          <p:nvPr/>
        </p:nvSpPr>
        <p:spPr bwMode="auto">
          <a:xfrm>
            <a:off x="5788102" y="2602724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132800" y="2847199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AutoShape 34"/>
          <p:cNvSpPr>
            <a:spLocks noChangeArrowheads="1"/>
          </p:cNvSpPr>
          <p:nvPr/>
        </p:nvSpPr>
        <p:spPr bwMode="auto">
          <a:xfrm>
            <a:off x="7594114" y="2128062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AutoShape 35"/>
          <p:cNvSpPr>
            <a:spLocks noChangeArrowheads="1"/>
          </p:cNvSpPr>
          <p:nvPr/>
        </p:nvSpPr>
        <p:spPr bwMode="auto">
          <a:xfrm>
            <a:off x="7041115" y="2415399"/>
            <a:ext cx="180000" cy="18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AutoShape 10"/>
          <p:cNvSpPr>
            <a:spLocks noChangeArrowheads="1"/>
          </p:cNvSpPr>
          <p:nvPr/>
        </p:nvSpPr>
        <p:spPr bwMode="auto">
          <a:xfrm>
            <a:off x="5335274" y="1570039"/>
            <a:ext cx="2815200" cy="289407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58" name="Text Box 6"/>
          <p:cNvSpPr txBox="1">
            <a:spLocks noChangeArrowheads="1"/>
          </p:cNvSpPr>
          <p:nvPr/>
        </p:nvSpPr>
        <p:spPr bwMode="auto">
          <a:xfrm>
            <a:off x="5413427" y="1283709"/>
            <a:ext cx="9028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400" dirty="0">
                <a:latin typeface="Times New Roman" pitchFamily="18" charset="0"/>
                <a:ea typeface="굴림" charset="-127"/>
                <a:cs typeface="Times New Roman" pitchFamily="18" charset="0"/>
              </a:rPr>
              <a:t>ISP</a:t>
            </a:r>
            <a:r>
              <a:rPr kumimoji="0" lang="en-US" altLang="ko-KR" sz="2400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RR</a:t>
            </a:r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 flipH="1">
            <a:off x="5066861" y="2875526"/>
            <a:ext cx="3945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Line 103"/>
          <p:cNvSpPr>
            <a:spLocks noChangeShapeType="1"/>
          </p:cNvSpPr>
          <p:nvPr/>
        </p:nvSpPr>
        <p:spPr bwMode="auto">
          <a:xfrm flipH="1">
            <a:off x="7936365" y="2922779"/>
            <a:ext cx="315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Line 114"/>
          <p:cNvSpPr>
            <a:spLocks noChangeShapeType="1"/>
          </p:cNvSpPr>
          <p:nvPr/>
        </p:nvSpPr>
        <p:spPr bwMode="auto">
          <a:xfrm>
            <a:off x="5184428" y="2215126"/>
            <a:ext cx="4746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AutoShape 46"/>
          <p:cNvSpPr>
            <a:spLocks noChangeArrowheads="1"/>
          </p:cNvSpPr>
          <p:nvPr/>
        </p:nvSpPr>
        <p:spPr bwMode="auto">
          <a:xfrm>
            <a:off x="8245523" y="2681479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ii</a:t>
            </a:r>
            <a:endParaRPr kumimoji="0" lang="ko-KR" altLang="en-US" sz="1200" b="1" baseline="-250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63" name="Oval 69"/>
          <p:cNvSpPr>
            <a:spLocks noChangeArrowheads="1"/>
          </p:cNvSpPr>
          <p:nvPr/>
        </p:nvSpPr>
        <p:spPr bwMode="auto">
          <a:xfrm>
            <a:off x="5568656" y="2107424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Oval 71"/>
          <p:cNvSpPr>
            <a:spLocks noChangeArrowheads="1"/>
          </p:cNvSpPr>
          <p:nvPr/>
        </p:nvSpPr>
        <p:spPr bwMode="auto">
          <a:xfrm>
            <a:off x="5461363" y="2775761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Oval 72"/>
          <p:cNvSpPr>
            <a:spLocks noChangeArrowheads="1"/>
          </p:cNvSpPr>
          <p:nvPr/>
        </p:nvSpPr>
        <p:spPr bwMode="auto">
          <a:xfrm>
            <a:off x="5718269" y="3244074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Oval 73"/>
          <p:cNvSpPr>
            <a:spLocks noChangeArrowheads="1"/>
          </p:cNvSpPr>
          <p:nvPr/>
        </p:nvSpPr>
        <p:spPr bwMode="auto">
          <a:xfrm>
            <a:off x="5777488" y="4072749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Oval 74"/>
          <p:cNvSpPr>
            <a:spLocks noChangeArrowheads="1"/>
          </p:cNvSpPr>
          <p:nvPr/>
        </p:nvSpPr>
        <p:spPr bwMode="auto">
          <a:xfrm>
            <a:off x="6132801" y="3639361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75"/>
          <p:cNvSpPr>
            <a:spLocks noChangeArrowheads="1"/>
          </p:cNvSpPr>
          <p:nvPr/>
        </p:nvSpPr>
        <p:spPr bwMode="auto">
          <a:xfrm>
            <a:off x="6883488" y="3352024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Oval 76"/>
          <p:cNvSpPr>
            <a:spLocks noChangeArrowheads="1"/>
          </p:cNvSpPr>
          <p:nvPr/>
        </p:nvSpPr>
        <p:spPr bwMode="auto">
          <a:xfrm>
            <a:off x="7161512" y="3793349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Oval 77"/>
          <p:cNvSpPr>
            <a:spLocks noChangeArrowheads="1"/>
          </p:cNvSpPr>
          <p:nvPr/>
        </p:nvSpPr>
        <p:spPr bwMode="auto">
          <a:xfrm>
            <a:off x="7318050" y="2991661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Oval 78"/>
          <p:cNvSpPr>
            <a:spLocks noChangeArrowheads="1"/>
          </p:cNvSpPr>
          <p:nvPr/>
        </p:nvSpPr>
        <p:spPr bwMode="auto">
          <a:xfrm>
            <a:off x="7830991" y="2847199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Oval 79"/>
          <p:cNvSpPr>
            <a:spLocks noChangeArrowheads="1"/>
          </p:cNvSpPr>
          <p:nvPr/>
        </p:nvSpPr>
        <p:spPr bwMode="auto">
          <a:xfrm>
            <a:off x="7594115" y="3496486"/>
            <a:ext cx="180000" cy="18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AutoShape 22"/>
          <p:cNvSpPr>
            <a:spLocks noChangeArrowheads="1"/>
          </p:cNvSpPr>
          <p:nvPr/>
        </p:nvSpPr>
        <p:spPr bwMode="auto">
          <a:xfrm>
            <a:off x="4860032" y="1965889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11</a:t>
            </a:r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4860032" y="2719951"/>
            <a:ext cx="376214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22</a:t>
            </a:r>
          </a:p>
        </p:txBody>
      </p:sp>
      <p:pic>
        <p:nvPicPr>
          <p:cNvPr id="175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142" y="2408401"/>
            <a:ext cx="144000" cy="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Line 39"/>
          <p:cNvSpPr>
            <a:spLocks noChangeShapeType="1"/>
          </p:cNvSpPr>
          <p:nvPr/>
        </p:nvSpPr>
        <p:spPr bwMode="auto">
          <a:xfrm>
            <a:off x="872297" y="2465824"/>
            <a:ext cx="388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AutoShape 25"/>
          <p:cNvSpPr>
            <a:spLocks noChangeArrowheads="1"/>
          </p:cNvSpPr>
          <p:nvPr/>
        </p:nvSpPr>
        <p:spPr bwMode="auto">
          <a:xfrm>
            <a:off x="523062" y="2768726"/>
            <a:ext cx="368285" cy="5512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2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AS</a:t>
            </a:r>
            <a:r>
              <a:rPr kumimoji="0" lang="en-US" altLang="ko-KR" sz="1200" b="1" baseline="-25000" dirty="0">
                <a:latin typeface="Times New Roman" pitchFamily="18" charset="0"/>
                <a:ea typeface="굴림" charset="-127"/>
                <a:cs typeface="Times New Roman" pitchFamily="18" charset="0"/>
              </a:rPr>
              <a:t>2</a:t>
            </a:r>
          </a:p>
        </p:txBody>
      </p:sp>
      <p:pic>
        <p:nvPicPr>
          <p:cNvPr id="178" name="Picture 177" descr="Cap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6126" y="2667573"/>
            <a:ext cx="252885" cy="39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 Box 50"/>
          <p:cNvSpPr txBox="1">
            <a:spLocks noChangeArrowheads="1"/>
          </p:cNvSpPr>
          <p:nvPr/>
        </p:nvSpPr>
        <p:spPr bwMode="auto">
          <a:xfrm>
            <a:off x="2006715" y="2438890"/>
            <a:ext cx="71365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9pPr>
          </a:lstStyle>
          <a:p>
            <a:r>
              <a:rPr kumimoji="0" lang="en-US" altLang="ko-KR" sz="105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Collector</a:t>
            </a:r>
          </a:p>
        </p:txBody>
      </p:sp>
      <p:pic>
        <p:nvPicPr>
          <p:cNvPr id="180" name="Picture 179" descr="Cap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7275" y="2074509"/>
            <a:ext cx="2825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" name="Text Box 50"/>
          <p:cNvSpPr txBox="1">
            <a:spLocks noChangeArrowheads="1"/>
          </p:cNvSpPr>
          <p:nvPr/>
        </p:nvSpPr>
        <p:spPr bwMode="auto">
          <a:xfrm>
            <a:off x="6383775" y="1898830"/>
            <a:ext cx="71365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9pPr>
          </a:lstStyle>
          <a:p>
            <a:r>
              <a:rPr kumimoji="0" lang="en-US" altLang="ko-KR" sz="105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Collector</a:t>
            </a:r>
          </a:p>
        </p:txBody>
      </p:sp>
      <p:sp>
        <p:nvSpPr>
          <p:cNvPr id="182" name="Freeform 181"/>
          <p:cNvSpPr/>
          <p:nvPr/>
        </p:nvSpPr>
        <p:spPr>
          <a:xfrm>
            <a:off x="2454538" y="2475352"/>
            <a:ext cx="1076325" cy="285750"/>
          </a:xfrm>
          <a:custGeom>
            <a:avLst/>
            <a:gdLst>
              <a:gd name="connsiteX0" fmla="*/ 1076325 w 1076325"/>
              <a:gd name="connsiteY0" fmla="*/ 0 h 285750"/>
              <a:gd name="connsiteX1" fmla="*/ 514350 w 1076325"/>
              <a:gd name="connsiteY1" fmla="*/ 76200 h 285750"/>
              <a:gd name="connsiteX2" fmla="*/ 0 w 1076325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325" h="285750">
                <a:moveTo>
                  <a:pt x="1076325" y="0"/>
                </a:moveTo>
                <a:cubicBezTo>
                  <a:pt x="885031" y="14287"/>
                  <a:pt x="693737" y="28575"/>
                  <a:pt x="514350" y="76200"/>
                </a:cubicBezTo>
                <a:cubicBezTo>
                  <a:pt x="334963" y="123825"/>
                  <a:pt x="167481" y="204787"/>
                  <a:pt x="0" y="28575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Freeform 182"/>
          <p:cNvSpPr/>
          <p:nvPr/>
        </p:nvSpPr>
        <p:spPr>
          <a:xfrm>
            <a:off x="2454538" y="2824111"/>
            <a:ext cx="1057275" cy="41766"/>
          </a:xfrm>
          <a:custGeom>
            <a:avLst/>
            <a:gdLst>
              <a:gd name="connsiteX0" fmla="*/ 1057275 w 1057275"/>
              <a:gd name="connsiteY0" fmla="*/ 41766 h 41766"/>
              <a:gd name="connsiteX1" fmla="*/ 657225 w 1057275"/>
              <a:gd name="connsiteY1" fmla="*/ 3666 h 41766"/>
              <a:gd name="connsiteX2" fmla="*/ 0 w 1057275"/>
              <a:gd name="connsiteY2" fmla="*/ 3666 h 4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41766">
                <a:moveTo>
                  <a:pt x="1057275" y="41766"/>
                </a:moveTo>
                <a:cubicBezTo>
                  <a:pt x="945356" y="25891"/>
                  <a:pt x="833437" y="10016"/>
                  <a:pt x="657225" y="3666"/>
                </a:cubicBezTo>
                <a:cubicBezTo>
                  <a:pt x="481013" y="-2684"/>
                  <a:pt x="240506" y="491"/>
                  <a:pt x="0" y="3666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Freeform 183"/>
          <p:cNvSpPr/>
          <p:nvPr/>
        </p:nvSpPr>
        <p:spPr>
          <a:xfrm>
            <a:off x="2454538" y="2894452"/>
            <a:ext cx="866775" cy="752475"/>
          </a:xfrm>
          <a:custGeom>
            <a:avLst/>
            <a:gdLst>
              <a:gd name="connsiteX0" fmla="*/ 866775 w 866775"/>
              <a:gd name="connsiteY0" fmla="*/ 752475 h 752475"/>
              <a:gd name="connsiteX1" fmla="*/ 714375 w 866775"/>
              <a:gd name="connsiteY1" fmla="*/ 276225 h 752475"/>
              <a:gd name="connsiteX2" fmla="*/ 0 w 866775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752475">
                <a:moveTo>
                  <a:pt x="866775" y="752475"/>
                </a:moveTo>
                <a:cubicBezTo>
                  <a:pt x="862806" y="577056"/>
                  <a:pt x="858837" y="401637"/>
                  <a:pt x="714375" y="276225"/>
                </a:cubicBezTo>
                <a:cubicBezTo>
                  <a:pt x="569912" y="150812"/>
                  <a:pt x="284956" y="75406"/>
                  <a:pt x="0" y="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2197039" y="3056377"/>
            <a:ext cx="57474" cy="552450"/>
          </a:xfrm>
          <a:custGeom>
            <a:avLst/>
            <a:gdLst>
              <a:gd name="connsiteX0" fmla="*/ 38424 w 57474"/>
              <a:gd name="connsiteY0" fmla="*/ 552450 h 552450"/>
              <a:gd name="connsiteX1" fmla="*/ 324 w 57474"/>
              <a:gd name="connsiteY1" fmla="*/ 333375 h 552450"/>
              <a:gd name="connsiteX2" fmla="*/ 57474 w 57474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74" h="552450">
                <a:moveTo>
                  <a:pt x="38424" y="552450"/>
                </a:moveTo>
                <a:cubicBezTo>
                  <a:pt x="17786" y="488950"/>
                  <a:pt x="-2851" y="425450"/>
                  <a:pt x="324" y="333375"/>
                </a:cubicBezTo>
                <a:cubicBezTo>
                  <a:pt x="3499" y="241300"/>
                  <a:pt x="30486" y="120650"/>
                  <a:pt x="57474" y="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1787788" y="2951602"/>
            <a:ext cx="400050" cy="685800"/>
          </a:xfrm>
          <a:custGeom>
            <a:avLst/>
            <a:gdLst>
              <a:gd name="connsiteX0" fmla="*/ 0 w 400050"/>
              <a:gd name="connsiteY0" fmla="*/ 685800 h 685800"/>
              <a:gd name="connsiteX1" fmla="*/ 123825 w 400050"/>
              <a:gd name="connsiteY1" fmla="*/ 190500 h 685800"/>
              <a:gd name="connsiteX2" fmla="*/ 400050 w 40005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685800">
                <a:moveTo>
                  <a:pt x="0" y="685800"/>
                </a:moveTo>
                <a:cubicBezTo>
                  <a:pt x="28575" y="495300"/>
                  <a:pt x="57150" y="304800"/>
                  <a:pt x="123825" y="190500"/>
                </a:cubicBezTo>
                <a:cubicBezTo>
                  <a:pt x="190500" y="76200"/>
                  <a:pt x="295275" y="38100"/>
                  <a:pt x="400050" y="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1359163" y="2849020"/>
            <a:ext cx="809625" cy="83532"/>
          </a:xfrm>
          <a:custGeom>
            <a:avLst/>
            <a:gdLst>
              <a:gd name="connsiteX0" fmla="*/ 0 w 809625"/>
              <a:gd name="connsiteY0" fmla="*/ 83532 h 83532"/>
              <a:gd name="connsiteX1" fmla="*/ 361950 w 809625"/>
              <a:gd name="connsiteY1" fmla="*/ 7332 h 83532"/>
              <a:gd name="connsiteX2" fmla="*/ 809625 w 809625"/>
              <a:gd name="connsiteY2" fmla="*/ 7332 h 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83532">
                <a:moveTo>
                  <a:pt x="0" y="83532"/>
                </a:moveTo>
                <a:cubicBezTo>
                  <a:pt x="113506" y="51782"/>
                  <a:pt x="227013" y="20032"/>
                  <a:pt x="361950" y="7332"/>
                </a:cubicBezTo>
                <a:cubicBezTo>
                  <a:pt x="496888" y="-5368"/>
                  <a:pt x="653256" y="982"/>
                  <a:pt x="809625" y="7332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1349638" y="2465421"/>
            <a:ext cx="847725" cy="295681"/>
          </a:xfrm>
          <a:custGeom>
            <a:avLst/>
            <a:gdLst>
              <a:gd name="connsiteX0" fmla="*/ 0 w 847725"/>
              <a:gd name="connsiteY0" fmla="*/ 19456 h 295681"/>
              <a:gd name="connsiteX1" fmla="*/ 476250 w 847725"/>
              <a:gd name="connsiteY1" fmla="*/ 28981 h 295681"/>
              <a:gd name="connsiteX2" fmla="*/ 847725 w 847725"/>
              <a:gd name="connsiteY2" fmla="*/ 295681 h 29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295681">
                <a:moveTo>
                  <a:pt x="0" y="19456"/>
                </a:moveTo>
                <a:cubicBezTo>
                  <a:pt x="167481" y="1199"/>
                  <a:pt x="334963" y="-17057"/>
                  <a:pt x="476250" y="28981"/>
                </a:cubicBezTo>
                <a:cubicBezTo>
                  <a:pt x="617538" y="75019"/>
                  <a:pt x="732631" y="185350"/>
                  <a:pt x="847725" y="295681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6334300" y="2494402"/>
            <a:ext cx="257175" cy="428625"/>
          </a:xfrm>
          <a:custGeom>
            <a:avLst/>
            <a:gdLst>
              <a:gd name="connsiteX0" fmla="*/ 0 w 257175"/>
              <a:gd name="connsiteY0" fmla="*/ 428625 h 428625"/>
              <a:gd name="connsiteX1" fmla="*/ 200025 w 257175"/>
              <a:gd name="connsiteY1" fmla="*/ 238125 h 428625"/>
              <a:gd name="connsiteX2" fmla="*/ 257175 w 257175"/>
              <a:gd name="connsiteY2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428625">
                <a:moveTo>
                  <a:pt x="0" y="428625"/>
                </a:moveTo>
                <a:cubicBezTo>
                  <a:pt x="78581" y="369093"/>
                  <a:pt x="157163" y="309562"/>
                  <a:pt x="200025" y="238125"/>
                </a:cubicBezTo>
                <a:cubicBezTo>
                  <a:pt x="242887" y="166688"/>
                  <a:pt x="250031" y="83344"/>
                  <a:pt x="257175" y="0"/>
                </a:cubicBezTo>
              </a:path>
            </a:pathLst>
          </a:cu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6810550" y="2311594"/>
            <a:ext cx="238125" cy="211383"/>
          </a:xfrm>
          <a:custGeom>
            <a:avLst/>
            <a:gdLst>
              <a:gd name="connsiteX0" fmla="*/ 238125 w 238125"/>
              <a:gd name="connsiteY0" fmla="*/ 211383 h 211383"/>
              <a:gd name="connsiteX1" fmla="*/ 123825 w 238125"/>
              <a:gd name="connsiteY1" fmla="*/ 30408 h 211383"/>
              <a:gd name="connsiteX2" fmla="*/ 0 w 238125"/>
              <a:gd name="connsiteY2" fmla="*/ 1833 h 21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211383">
                <a:moveTo>
                  <a:pt x="238125" y="211383"/>
                </a:moveTo>
                <a:cubicBezTo>
                  <a:pt x="200818" y="138358"/>
                  <a:pt x="163512" y="65333"/>
                  <a:pt x="123825" y="30408"/>
                </a:cubicBezTo>
                <a:cubicBezTo>
                  <a:pt x="84138" y="-4517"/>
                  <a:pt x="42069" y="-1342"/>
                  <a:pt x="0" y="1833"/>
                </a:cubicBezTo>
              </a:path>
            </a:pathLst>
          </a:cu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6829600" y="2184103"/>
            <a:ext cx="771525" cy="62649"/>
          </a:xfrm>
          <a:custGeom>
            <a:avLst/>
            <a:gdLst>
              <a:gd name="connsiteX0" fmla="*/ 771525 w 771525"/>
              <a:gd name="connsiteY0" fmla="*/ 62649 h 62649"/>
              <a:gd name="connsiteX1" fmla="*/ 438150 w 771525"/>
              <a:gd name="connsiteY1" fmla="*/ 5499 h 62649"/>
              <a:gd name="connsiteX2" fmla="*/ 0 w 771525"/>
              <a:gd name="connsiteY2" fmla="*/ 5499 h 6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62649">
                <a:moveTo>
                  <a:pt x="771525" y="62649"/>
                </a:moveTo>
                <a:cubicBezTo>
                  <a:pt x="669131" y="38836"/>
                  <a:pt x="566738" y="15024"/>
                  <a:pt x="438150" y="5499"/>
                </a:cubicBezTo>
                <a:cubicBezTo>
                  <a:pt x="309562" y="-4026"/>
                  <a:pt x="154781" y="736"/>
                  <a:pt x="0" y="5499"/>
                </a:cubicBezTo>
              </a:path>
            </a:pathLst>
          </a:cu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5981875" y="2342002"/>
            <a:ext cx="533400" cy="390525"/>
          </a:xfrm>
          <a:custGeom>
            <a:avLst/>
            <a:gdLst>
              <a:gd name="connsiteX0" fmla="*/ 0 w 533400"/>
              <a:gd name="connsiteY0" fmla="*/ 390525 h 390525"/>
              <a:gd name="connsiteX1" fmla="*/ 257175 w 533400"/>
              <a:gd name="connsiteY1" fmla="*/ 85725 h 390525"/>
              <a:gd name="connsiteX2" fmla="*/ 533400 w 533400"/>
              <a:gd name="connsiteY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90525">
                <a:moveTo>
                  <a:pt x="0" y="390525"/>
                </a:moveTo>
                <a:cubicBezTo>
                  <a:pt x="84137" y="270668"/>
                  <a:pt x="168275" y="150812"/>
                  <a:pt x="257175" y="85725"/>
                </a:cubicBezTo>
                <a:cubicBezTo>
                  <a:pt x="346075" y="20638"/>
                  <a:pt x="439737" y="10319"/>
                  <a:pt x="533400" y="0"/>
                </a:cubicBezTo>
              </a:path>
            </a:pathLst>
          </a:cu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6058075" y="2037202"/>
            <a:ext cx="466725" cy="247650"/>
          </a:xfrm>
          <a:custGeom>
            <a:avLst/>
            <a:gdLst>
              <a:gd name="connsiteX0" fmla="*/ 0 w 466725"/>
              <a:gd name="connsiteY0" fmla="*/ 0 h 247650"/>
              <a:gd name="connsiteX1" fmla="*/ 180975 w 466725"/>
              <a:gd name="connsiteY1" fmla="*/ 180975 h 247650"/>
              <a:gd name="connsiteX2" fmla="*/ 466725 w 46672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247650">
                <a:moveTo>
                  <a:pt x="0" y="0"/>
                </a:moveTo>
                <a:cubicBezTo>
                  <a:pt x="51594" y="69850"/>
                  <a:pt x="103188" y="139700"/>
                  <a:pt x="180975" y="180975"/>
                </a:cubicBezTo>
                <a:cubicBezTo>
                  <a:pt x="258762" y="222250"/>
                  <a:pt x="362743" y="234950"/>
                  <a:pt x="466725" y="247650"/>
                </a:cubicBezTo>
              </a:path>
            </a:pathLst>
          </a:cu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 Box 53"/>
          <p:cNvSpPr txBox="1">
            <a:spLocks noChangeArrowheads="1"/>
          </p:cNvSpPr>
          <p:nvPr/>
        </p:nvSpPr>
        <p:spPr bwMode="auto">
          <a:xfrm>
            <a:off x="1874613" y="4565391"/>
            <a:ext cx="111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BGP 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router</a:t>
            </a:r>
          </a:p>
        </p:txBody>
      </p:sp>
      <p:sp>
        <p:nvSpPr>
          <p:cNvPr id="213" name="Text Box 54"/>
          <p:cNvSpPr txBox="1">
            <a:spLocks noChangeArrowheads="1"/>
          </p:cNvSpPr>
          <p:nvPr/>
        </p:nvSpPr>
        <p:spPr bwMode="auto">
          <a:xfrm>
            <a:off x="396665" y="4565391"/>
            <a:ext cx="1136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Node type</a:t>
            </a:r>
            <a:r>
              <a:rPr kumimoji="0" lang="en-US" altLang="ko-KR" sz="16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:</a:t>
            </a:r>
          </a:p>
        </p:txBody>
      </p:sp>
      <p:sp>
        <p:nvSpPr>
          <p:cNvPr id="214" name="Line 58"/>
          <p:cNvSpPr>
            <a:spLocks noChangeShapeType="1"/>
          </p:cNvSpPr>
          <p:nvPr/>
        </p:nvSpPr>
        <p:spPr bwMode="auto">
          <a:xfrm flipV="1">
            <a:off x="1748813" y="5114325"/>
            <a:ext cx="234659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 Box 59"/>
          <p:cNvSpPr txBox="1">
            <a:spLocks noChangeArrowheads="1"/>
          </p:cNvSpPr>
          <p:nvPr/>
        </p:nvSpPr>
        <p:spPr bwMode="auto">
          <a:xfrm>
            <a:off x="1964070" y="4935651"/>
            <a:ext cx="18165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confederation BGP</a:t>
            </a:r>
          </a:p>
        </p:txBody>
      </p:sp>
      <p:pic>
        <p:nvPicPr>
          <p:cNvPr id="2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6685" y="4640919"/>
            <a:ext cx="112419" cy="1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" name="AutoShape 47"/>
          <p:cNvSpPr>
            <a:spLocks noChangeArrowheads="1"/>
          </p:cNvSpPr>
          <p:nvPr/>
        </p:nvSpPr>
        <p:spPr bwMode="auto">
          <a:xfrm>
            <a:off x="3176846" y="4640919"/>
            <a:ext cx="162000" cy="1620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 Box 48"/>
          <p:cNvSpPr txBox="1">
            <a:spLocks noChangeArrowheads="1"/>
          </p:cNvSpPr>
          <p:nvPr/>
        </p:nvSpPr>
        <p:spPr bwMode="auto">
          <a:xfrm>
            <a:off x="3269907" y="4565391"/>
            <a:ext cx="1580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1</a:t>
            </a:r>
            <a:r>
              <a:rPr kumimoji="0" lang="en-US" altLang="ko-KR" sz="1600" baseline="30000" dirty="0">
                <a:latin typeface="Times New Roman" pitchFamily="18" charset="0"/>
                <a:ea typeface="굴림" charset="-127"/>
                <a:cs typeface="Times New Roman" pitchFamily="18" charset="0"/>
              </a:rPr>
              <a:t>st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19" name="AutoShape 49"/>
          <p:cNvSpPr>
            <a:spLocks noChangeArrowheads="1"/>
          </p:cNvSpPr>
          <p:nvPr/>
        </p:nvSpPr>
        <p:spPr bwMode="auto">
          <a:xfrm>
            <a:off x="5013946" y="4655183"/>
            <a:ext cx="144000" cy="14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en-US" altLang="ko-KR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Text Box 50"/>
          <p:cNvSpPr txBox="1">
            <a:spLocks noChangeArrowheads="1"/>
          </p:cNvSpPr>
          <p:nvPr/>
        </p:nvSpPr>
        <p:spPr bwMode="auto">
          <a:xfrm>
            <a:off x="5097811" y="4565391"/>
            <a:ext cx="1627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>
                <a:latin typeface="Times New Roman" pitchFamily="18" charset="0"/>
                <a:ea typeface="굴림" charset="-127"/>
                <a:cs typeface="Times New Roman" pitchFamily="18" charset="0"/>
              </a:rPr>
              <a:t>2</a:t>
            </a:r>
            <a:r>
              <a:rPr kumimoji="0" lang="en-US" altLang="ko-KR" sz="1600" baseline="30000">
                <a:latin typeface="Times New Roman" pitchFamily="18" charset="0"/>
                <a:ea typeface="굴림" charset="-127"/>
                <a:cs typeface="Times New Roman" pitchFamily="18" charset="0"/>
              </a:rPr>
              <a:t>nd</a:t>
            </a:r>
            <a:r>
              <a:rPr kumimoji="0" lang="en-US" altLang="ko-KR" sz="160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21" name="Text Box 52"/>
          <p:cNvSpPr txBox="1">
            <a:spLocks noChangeArrowheads="1"/>
          </p:cNvSpPr>
          <p:nvPr/>
        </p:nvSpPr>
        <p:spPr bwMode="auto">
          <a:xfrm>
            <a:off x="6955789" y="4565391"/>
            <a:ext cx="1603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3</a:t>
            </a:r>
            <a:r>
              <a:rPr kumimoji="0" lang="en-US" altLang="ko-KR" sz="1600" baseline="30000" dirty="0">
                <a:latin typeface="Times New Roman" pitchFamily="18" charset="0"/>
                <a:ea typeface="굴림" charset="-127"/>
                <a:cs typeface="Times New Roman" pitchFamily="18" charset="0"/>
              </a:rPr>
              <a:t>rd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level reflector</a:t>
            </a:r>
          </a:p>
        </p:txBody>
      </p:sp>
      <p:sp>
        <p:nvSpPr>
          <p:cNvPr id="222" name="Text Box 54"/>
          <p:cNvSpPr txBox="1">
            <a:spLocks noChangeArrowheads="1"/>
          </p:cNvSpPr>
          <p:nvPr/>
        </p:nvSpPr>
        <p:spPr bwMode="auto">
          <a:xfrm>
            <a:off x="206515" y="4928978"/>
            <a:ext cx="1321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Session type</a:t>
            </a:r>
            <a:r>
              <a:rPr kumimoji="0" lang="en-US" altLang="ko-KR" sz="16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:</a:t>
            </a:r>
          </a:p>
        </p:txBody>
      </p:sp>
      <p:sp>
        <p:nvSpPr>
          <p:cNvPr id="223" name="Line 55"/>
          <p:cNvSpPr>
            <a:spLocks noChangeShapeType="1"/>
          </p:cNvSpPr>
          <p:nvPr/>
        </p:nvSpPr>
        <p:spPr bwMode="auto">
          <a:xfrm>
            <a:off x="3837045" y="5092243"/>
            <a:ext cx="167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Text Box 56"/>
          <p:cNvSpPr txBox="1">
            <a:spLocks noChangeArrowheads="1"/>
          </p:cNvSpPr>
          <p:nvPr/>
        </p:nvSpPr>
        <p:spPr bwMode="auto">
          <a:xfrm>
            <a:off x="3955483" y="4935651"/>
            <a:ext cx="2224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reflector </a:t>
            </a:r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to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client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25" name="Line 57"/>
          <p:cNvSpPr>
            <a:spLocks noChangeShapeType="1"/>
          </p:cNvSpPr>
          <p:nvPr/>
        </p:nvSpPr>
        <p:spPr bwMode="auto">
          <a:xfrm flipV="1">
            <a:off x="6213309" y="5079667"/>
            <a:ext cx="17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 Box 58"/>
          <p:cNvSpPr txBox="1">
            <a:spLocks noChangeArrowheads="1"/>
          </p:cNvSpPr>
          <p:nvPr/>
        </p:nvSpPr>
        <p:spPr bwMode="auto">
          <a:xfrm>
            <a:off x="6326016" y="4928978"/>
            <a:ext cx="11580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i-BGP peer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27" name="Oval 70"/>
          <p:cNvSpPr>
            <a:spLocks noChangeArrowheads="1"/>
          </p:cNvSpPr>
          <p:nvPr/>
        </p:nvSpPr>
        <p:spPr bwMode="auto">
          <a:xfrm>
            <a:off x="6877153" y="4645659"/>
            <a:ext cx="144000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Line 57"/>
          <p:cNvSpPr>
            <a:spLocks noChangeShapeType="1"/>
          </p:cNvSpPr>
          <p:nvPr/>
        </p:nvSpPr>
        <p:spPr bwMode="auto">
          <a:xfrm flipV="1">
            <a:off x="7588037" y="5076120"/>
            <a:ext cx="17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Text Box 58"/>
          <p:cNvSpPr txBox="1">
            <a:spLocks noChangeArrowheads="1"/>
          </p:cNvSpPr>
          <p:nvPr/>
        </p:nvSpPr>
        <p:spPr bwMode="auto">
          <a:xfrm>
            <a:off x="7700744" y="4925431"/>
            <a:ext cx="1191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kumimoji="0" lang="en-US" altLang="ko-KR" sz="16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-BGP peer</a:t>
            </a:r>
            <a:endParaRPr kumimoji="0" lang="en-US" altLang="ko-KR" sz="16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274638"/>
            <a:ext cx="8775975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Inferring best path selection for peers in i-BGP full-mesh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5544235"/>
            <a:ext cx="8229600" cy="112512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Q: Best path used by RTR3 to reach prefix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Use geographical information of the routers to approximate IGP cost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in the BGP best path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2143332" y="2013070"/>
            <a:ext cx="3651964" cy="245659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2" y="412041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671468" y="2389528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2766075" y="39147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58" y="2804501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3454402" y="4401397"/>
            <a:ext cx="76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1838105" y="4769858"/>
            <a:ext cx="1828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Path</a:t>
            </a:r>
            <a:r>
              <a:rPr lang="en-US" altLang="ko-KR" b="1" baseline="-25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1</a:t>
            </a:r>
            <a:r>
              <a:rPr lang="en-US" altLang="ko-KR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to prefix </a:t>
            </a:r>
            <a:r>
              <a:rPr lang="en-US" altLang="ko-KR" b="1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3606802" y="2129911"/>
            <a:ext cx="1202321" cy="199049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49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05" y="1992594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4593039" y="161950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 flipH="1" flipV="1">
            <a:off x="4809123" y="2212598"/>
            <a:ext cx="584535" cy="62204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V="1">
            <a:off x="3759202" y="3003918"/>
            <a:ext cx="1634456" cy="111649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5038432" y="3095381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RTR3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 flipH="1" flipV="1">
            <a:off x="4207962" y="1773106"/>
            <a:ext cx="437600" cy="1969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2484994" y="1493785"/>
            <a:ext cx="1828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Path</a:t>
            </a:r>
            <a:r>
              <a:rPr lang="en-US" altLang="ko-KR" b="1" baseline="-25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2</a:t>
            </a:r>
            <a:r>
              <a:rPr lang="en-US" altLang="ko-KR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to prefix </a:t>
            </a:r>
            <a:r>
              <a:rPr lang="en-US" altLang="ko-KR" b="1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79021" y="3271953"/>
            <a:ext cx="390293" cy="678326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41598" y="3742134"/>
            <a:ext cx="638849" cy="402373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88339" y="2393885"/>
            <a:ext cx="223721" cy="256387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55487" y="2221894"/>
            <a:ext cx="620943" cy="41562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805" y="2744633"/>
            <a:ext cx="329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path does RTR3 use?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181010" y="3156936"/>
            <a:ext cx="89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맑은 고딕"/>
                <a:cs typeface="맑은 고딕"/>
              </a:defRPr>
            </a:lvl9pPr>
          </a:lstStyle>
          <a:p>
            <a:r>
              <a:rPr kumimoji="0" lang="en-US" altLang="ko-KR" sz="1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Collector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V="1">
            <a:off x="3271248" y="2267229"/>
            <a:ext cx="1389567" cy="100472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V="1">
            <a:off x="3203628" y="2909860"/>
            <a:ext cx="2299833" cy="51456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H="1" flipV="1">
            <a:off x="3203629" y="3562162"/>
            <a:ext cx="288873" cy="5582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348065" y="3562162"/>
            <a:ext cx="178498" cy="35585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69659" y="2415345"/>
            <a:ext cx="382361" cy="60861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ap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8363" y="3207256"/>
            <a:ext cx="252885" cy="39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oup 47"/>
          <p:cNvGrpSpPr/>
          <p:nvPr/>
        </p:nvGrpSpPr>
        <p:grpSpPr>
          <a:xfrm>
            <a:off x="6057165" y="2348880"/>
            <a:ext cx="2520280" cy="2265136"/>
            <a:chOff x="6192180" y="2129912"/>
            <a:chExt cx="2520280" cy="2265136"/>
          </a:xfrm>
          <a:solidFill>
            <a:schemeClr val="bg1"/>
          </a:solidFill>
        </p:grpSpPr>
        <p:sp>
          <p:nvSpPr>
            <p:cNvPr id="49" name="Flowchart: Alternate Process 48"/>
            <p:cNvSpPr/>
            <p:nvPr/>
          </p:nvSpPr>
          <p:spPr>
            <a:xfrm>
              <a:off x="6192180" y="2129912"/>
              <a:ext cx="2520280" cy="2265136"/>
            </a:xfrm>
            <a:prstGeom prst="flowChartAlternateProcess">
              <a:avLst/>
            </a:prstGeom>
            <a:grp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32920" y="2249578"/>
              <a:ext cx="224452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>
                  <a:latin typeface="Times New Roman" pitchFamily="18" charset="0"/>
                  <a:cs typeface="Times New Roman" pitchFamily="18" charset="0"/>
                </a:rPr>
                <a:t>SelectBestPath(Path1,Path2)</a:t>
              </a:r>
              <a:endParaRPr lang="en-US" sz="14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6496" y="2618910"/>
              <a:ext cx="2180405" cy="16004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LOCAL_PREF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AS_PATH length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ORIGIN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MED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E-BGP over I-BGP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IGP cost to the path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Router ID (tie breaker)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55" grpId="0" animBg="1"/>
      <p:bldP spid="5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75" y="1600200"/>
            <a:ext cx="870531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Route reflection was added to the routing architecture to fix a few critical problems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Despite the wide adoption of RR, a systematic evaluation and analysis on the impact of route reflection is missing, which can be helpful in: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nderstanding of the protocol performance and enhancements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realistic simulations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Designing the future routing protocols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work is to fill in the void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High-level view of quantifying i-BGP convergence</a:t>
            </a:r>
          </a:p>
        </p:txBody>
      </p:sp>
      <p:pic>
        <p:nvPicPr>
          <p:cNvPr id="42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48" y="1913222"/>
            <a:ext cx="294507" cy="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48" y="3294904"/>
            <a:ext cx="294507" cy="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lowchart: Summing Junction 43"/>
          <p:cNvSpPr/>
          <p:nvPr/>
        </p:nvSpPr>
        <p:spPr>
          <a:xfrm>
            <a:off x="3547328" y="2572650"/>
            <a:ext cx="250025" cy="273804"/>
          </a:xfrm>
          <a:prstGeom prst="flowChartSummingJunc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35816" y="3195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monitor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6741" y="18088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monitor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2661385" y="2533367"/>
            <a:ext cx="41671" cy="456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2661385" y="2715923"/>
            <a:ext cx="41671" cy="456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lowchart: Connector 48"/>
          <p:cNvSpPr/>
          <p:nvPr/>
        </p:nvSpPr>
        <p:spPr>
          <a:xfrm>
            <a:off x="2661385" y="2898479"/>
            <a:ext cx="41671" cy="456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66351" y="2190346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collector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817662" y="2167662"/>
            <a:ext cx="670086" cy="496759"/>
          </a:xfrm>
          <a:custGeom>
            <a:avLst/>
            <a:gdLst>
              <a:gd name="connsiteX0" fmla="*/ 0 w 231866"/>
              <a:gd name="connsiteY0" fmla="*/ 0 h 195943"/>
              <a:gd name="connsiteX1" fmla="*/ 71846 w 231866"/>
              <a:gd name="connsiteY1" fmla="*/ 143691 h 195943"/>
              <a:gd name="connsiteX2" fmla="*/ 231866 w 231866"/>
              <a:gd name="connsiteY2" fmla="*/ 195943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866" h="195943">
                <a:moveTo>
                  <a:pt x="0" y="0"/>
                </a:moveTo>
                <a:cubicBezTo>
                  <a:pt x="16601" y="55517"/>
                  <a:pt x="33202" y="111034"/>
                  <a:pt x="71846" y="143691"/>
                </a:cubicBezTo>
                <a:cubicBezTo>
                  <a:pt x="110490" y="176348"/>
                  <a:pt x="171178" y="186145"/>
                  <a:pt x="231866" y="195943"/>
                </a:cubicBezTo>
              </a:path>
            </a:pathLst>
          </a:cu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847903" y="2750696"/>
            <a:ext cx="639845" cy="534670"/>
          </a:xfrm>
          <a:custGeom>
            <a:avLst/>
            <a:gdLst>
              <a:gd name="connsiteX0" fmla="*/ 0 w 215537"/>
              <a:gd name="connsiteY0" fmla="*/ 192677 h 192677"/>
              <a:gd name="connsiteX1" fmla="*/ 48986 w 215537"/>
              <a:gd name="connsiteY1" fmla="*/ 62049 h 192677"/>
              <a:gd name="connsiteX2" fmla="*/ 215537 w 215537"/>
              <a:gd name="connsiteY2" fmla="*/ 0 h 19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37" h="192677">
                <a:moveTo>
                  <a:pt x="0" y="192677"/>
                </a:moveTo>
                <a:cubicBezTo>
                  <a:pt x="6531" y="143419"/>
                  <a:pt x="13063" y="94162"/>
                  <a:pt x="48986" y="62049"/>
                </a:cubicBezTo>
                <a:cubicBezTo>
                  <a:pt x="84909" y="29936"/>
                  <a:pt x="150223" y="14968"/>
                  <a:pt x="215537" y="0"/>
                </a:cubicBezTo>
              </a:path>
            </a:pathLst>
          </a:cu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35296" y="2325852"/>
            <a:ext cx="2285013" cy="765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Identification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(update clustering)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24622" y="2712486"/>
            <a:ext cx="310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2880099" y="2125199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2970624" y="2307408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3096653" y="2410632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42605" y="3127481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77892" y="2958655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Flowchart: Terminator 60"/>
          <p:cNvSpPr/>
          <p:nvPr/>
        </p:nvSpPr>
        <p:spPr>
          <a:xfrm>
            <a:off x="2108048" y="4750240"/>
            <a:ext cx="951188" cy="344103"/>
          </a:xfrm>
          <a:prstGeom prst="flowChartTermina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2695056" y="4846188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2174460" y="4840848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2351084" y="4838399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38293" y="4868541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81649" y="4868229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23350" y="4269384"/>
            <a:ext cx="83227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vent e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697229" y="2664420"/>
            <a:ext cx="1114934" cy="648968"/>
          </a:xfrm>
          <a:custGeom>
            <a:avLst/>
            <a:gdLst>
              <a:gd name="connsiteX0" fmla="*/ 0 w 180870"/>
              <a:gd name="connsiteY0" fmla="*/ 0 h 231112"/>
              <a:gd name="connsiteX1" fmla="*/ 150725 w 180870"/>
              <a:gd name="connsiteY1" fmla="*/ 70338 h 231112"/>
              <a:gd name="connsiteX2" fmla="*/ 180870 w 180870"/>
              <a:gd name="connsiteY2" fmla="*/ 231112 h 23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70" h="231112">
                <a:moveTo>
                  <a:pt x="0" y="0"/>
                </a:moveTo>
                <a:cubicBezTo>
                  <a:pt x="60290" y="15909"/>
                  <a:pt x="120580" y="31819"/>
                  <a:pt x="150725" y="70338"/>
                </a:cubicBezTo>
                <a:cubicBezTo>
                  <a:pt x="180870" y="108857"/>
                  <a:pt x="180870" y="169984"/>
                  <a:pt x="180870" y="231112"/>
                </a:cubicBezTo>
              </a:path>
            </a:pathLst>
          </a:cu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7311222" y="3723368"/>
            <a:ext cx="951188" cy="344103"/>
          </a:xfrm>
          <a:prstGeom prst="flowChartTermina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7898230" y="3819316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Isosceles Triangle 90"/>
          <p:cNvSpPr/>
          <p:nvPr/>
        </p:nvSpPr>
        <p:spPr>
          <a:xfrm>
            <a:off x="7377634" y="3813976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554258" y="3824264"/>
            <a:ext cx="125013" cy="136902"/>
          </a:xfrm>
          <a:prstGeom prst="triangl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41467" y="3841669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84823" y="3841357"/>
            <a:ext cx="100010" cy="109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68240" y="3313388"/>
            <a:ext cx="83227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vent e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3644240" y="4880765"/>
            <a:ext cx="432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2"/>
          <p:cNvSpPr txBox="1">
            <a:spLocks noChangeArrowheads="1"/>
          </p:cNvSpPr>
          <p:nvPr/>
        </p:nvSpPr>
        <p:spPr bwMode="auto">
          <a:xfrm>
            <a:off x="4649742" y="1730765"/>
            <a:ext cx="14312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6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 </a:t>
            </a:r>
            <a:r>
              <a:rPr lang="en-US" altLang="ko-KR" sz="16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60 seconds</a:t>
            </a:r>
          </a:p>
        </p:txBody>
      </p:sp>
      <p:sp>
        <p:nvSpPr>
          <p:cNvPr id="99" name="Down Arrow 105"/>
          <p:cNvSpPr>
            <a:spLocks noChangeArrowheads="1"/>
          </p:cNvSpPr>
          <p:nvPr/>
        </p:nvSpPr>
        <p:spPr bwMode="auto">
          <a:xfrm>
            <a:off x="5315055" y="2125199"/>
            <a:ext cx="358281" cy="1413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 altLang="ko-KR" sz="11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00" name="TextBox 12"/>
          <p:cNvSpPr txBox="1">
            <a:spLocks noChangeArrowheads="1"/>
          </p:cNvSpPr>
          <p:nvPr/>
        </p:nvSpPr>
        <p:spPr bwMode="auto">
          <a:xfrm>
            <a:off x="4748275" y="5475711"/>
            <a:ext cx="14590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6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sz="16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ath preference</a:t>
            </a:r>
            <a:endParaRPr lang="en-US" altLang="ko-KR" sz="16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01" name="Flowchart: Punched Tape 100"/>
          <p:cNvSpPr>
            <a:spLocks noChangeAspect="1"/>
          </p:cNvSpPr>
          <p:nvPr/>
        </p:nvSpPr>
        <p:spPr>
          <a:xfrm>
            <a:off x="3045814" y="4441924"/>
            <a:ext cx="482646" cy="397748"/>
          </a:xfrm>
          <a:prstGeom prst="flowChartPunchedTap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Flowchart: Punched Tape 101"/>
          <p:cNvSpPr>
            <a:spLocks noChangeAspect="1"/>
          </p:cNvSpPr>
          <p:nvPr/>
        </p:nvSpPr>
        <p:spPr>
          <a:xfrm>
            <a:off x="3059237" y="4937197"/>
            <a:ext cx="469223" cy="386687"/>
          </a:xfrm>
          <a:prstGeom prst="flowChartPunchedTap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04" name="Down Arrow 105"/>
          <p:cNvSpPr>
            <a:spLocks noChangeArrowheads="1"/>
          </p:cNvSpPr>
          <p:nvPr/>
        </p:nvSpPr>
        <p:spPr bwMode="auto">
          <a:xfrm rot="10800000">
            <a:off x="5316973" y="5325704"/>
            <a:ext cx="358281" cy="1413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 altLang="ko-KR" sz="11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823" y="5029435"/>
            <a:ext cx="18902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METRICS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Duration(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NumUpdates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NumPaths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37214" y="4508386"/>
            <a:ext cx="2285013" cy="765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Classification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(Determine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ype &amp;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cale)</a:t>
            </a:r>
          </a:p>
        </p:txBody>
      </p:sp>
      <p:sp>
        <p:nvSpPr>
          <p:cNvPr id="8" name="Freeform 7"/>
          <p:cNvSpPr/>
          <p:nvPr/>
        </p:nvSpPr>
        <p:spPr>
          <a:xfrm>
            <a:off x="6750444" y="4150136"/>
            <a:ext cx="1088021" cy="648183"/>
          </a:xfrm>
          <a:custGeom>
            <a:avLst/>
            <a:gdLst>
              <a:gd name="connsiteX0" fmla="*/ 1088021 w 1088021"/>
              <a:gd name="connsiteY0" fmla="*/ 0 h 648183"/>
              <a:gd name="connsiteX1" fmla="*/ 810228 w 1088021"/>
              <a:gd name="connsiteY1" fmla="*/ 520861 h 648183"/>
              <a:gd name="connsiteX2" fmla="*/ 0 w 1088021"/>
              <a:gd name="connsiteY2" fmla="*/ 648183 h 64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021" h="648183">
                <a:moveTo>
                  <a:pt x="1088021" y="0"/>
                </a:moveTo>
                <a:cubicBezTo>
                  <a:pt x="1039793" y="206415"/>
                  <a:pt x="991565" y="412831"/>
                  <a:pt x="810228" y="520861"/>
                </a:cubicBezTo>
                <a:cubicBezTo>
                  <a:pt x="628891" y="628892"/>
                  <a:pt x="314445" y="638537"/>
                  <a:pt x="0" y="648183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 identification: time-based update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3751293"/>
            <a:ext cx="6170181" cy="2184477"/>
          </a:xfrm>
          <a:prstGeom prst="rect">
            <a:avLst/>
          </a:prstGeom>
        </p:spPr>
      </p:pic>
      <p:sp>
        <p:nvSpPr>
          <p:cNvPr id="103" name="Text Box 13"/>
          <p:cNvSpPr txBox="1">
            <a:spLocks noChangeArrowheads="1"/>
          </p:cNvSpPr>
          <p:nvPr/>
        </p:nvSpPr>
        <p:spPr bwMode="auto">
          <a:xfrm>
            <a:off x="3854167" y="3511035"/>
            <a:ext cx="14851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 = 60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seconds</a:t>
            </a:r>
            <a:endParaRPr lang="en-US" altLang="ko-KR" sz="1400" b="1" dirty="0">
              <a:solidFill>
                <a:srgbClr val="FF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341530" y="4396901"/>
            <a:ext cx="894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ISP</a:t>
            </a:r>
            <a:r>
              <a:rPr lang="en-US" altLang="ko-KR" b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FM</a:t>
            </a:r>
            <a:endParaRPr lang="en-US" altLang="ko-KR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4886" y="5731513"/>
            <a:ext cx="5791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Inter-arrival times of beacon prefix updates during June 2010 (seconds)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602918" y="4443068"/>
            <a:ext cx="20714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Fraction of updates (CCDF)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32189" y="2793935"/>
            <a:ext cx="5949652" cy="4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995160" y="2852355"/>
            <a:ext cx="5409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096725" y="2388891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231740" y="2388891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141730" y="2388891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321750" y="2393885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1884" y="1628800"/>
            <a:ext cx="52854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 of update arrivals for a given beacon prefix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1770" y="2393885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186735" y="2388891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47075" y="2383896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82090" y="2383896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92080" y="2383896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2100" y="2388890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52120" y="2388890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7085" y="2383896"/>
            <a:ext cx="0" cy="410039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5150" y="2990854"/>
            <a:ext cx="0" cy="1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85150" y="3068960"/>
            <a:ext cx="911675" cy="239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256965" y="3068960"/>
            <a:ext cx="968255" cy="23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35500" y="3002100"/>
            <a:ext cx="0" cy="1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6825" y="2910426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7200 seconds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81841" y="4843531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7200 seconds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38" idx="1"/>
          </p:cNvCxnSpPr>
          <p:nvPr/>
        </p:nvCxnSpPr>
        <p:spPr>
          <a:xfrm flipH="1">
            <a:off x="7315613" y="5012808"/>
            <a:ext cx="366228" cy="16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8438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 classification: adding type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3657600" y="3222625"/>
            <a:ext cx="1524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endParaRPr lang="en-US" altLang="ko-KR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381000" y="4213225"/>
            <a:ext cx="1828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Path Disturbance</a:t>
            </a: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505200" y="4213225"/>
            <a:ext cx="1828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Path Change</a:t>
            </a:r>
          </a:p>
        </p:txBody>
      </p: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6934200" y="4213225"/>
            <a:ext cx="1828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Same Path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>
            <a:off x="836585" y="5222050"/>
            <a:ext cx="8382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dist</a:t>
            </a: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7272300" y="5203825"/>
            <a:ext cx="8382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spath</a:t>
            </a: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1295400" y="3908425"/>
            <a:ext cx="635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1295400" y="3908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4419600" y="3679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>
            <a:off x="7655858" y="3908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1293785" y="4688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>
            <a:off x="7653300" y="4670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27"/>
          <p:cNvSpPr>
            <a:spLocks noChangeArrowheads="1"/>
          </p:cNvSpPr>
          <p:nvPr/>
        </p:nvSpPr>
        <p:spPr bwMode="auto">
          <a:xfrm>
            <a:off x="6172200" y="5203825"/>
            <a:ext cx="8382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equal</a:t>
            </a:r>
          </a:p>
        </p:txBody>
      </p:sp>
      <p:sp>
        <p:nvSpPr>
          <p:cNvPr id="113" name="Rectangle 28"/>
          <p:cNvSpPr>
            <a:spLocks noChangeArrowheads="1"/>
          </p:cNvSpPr>
          <p:nvPr/>
        </p:nvSpPr>
        <p:spPr bwMode="auto">
          <a:xfrm>
            <a:off x="5105400" y="5203825"/>
            <a:ext cx="838200" cy="4572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baseline="-25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short</a:t>
            </a:r>
          </a:p>
        </p:txBody>
      </p:sp>
      <p:sp>
        <p:nvSpPr>
          <p:cNvPr id="114" name="Rectangle 29"/>
          <p:cNvSpPr>
            <a:spLocks noChangeArrowheads="1"/>
          </p:cNvSpPr>
          <p:nvPr/>
        </p:nvSpPr>
        <p:spPr bwMode="auto">
          <a:xfrm>
            <a:off x="4038600" y="5203825"/>
            <a:ext cx="838200" cy="4572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baseline="-25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long</a:t>
            </a:r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2971800" y="5203825"/>
            <a:ext cx="838200" cy="4572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baseline="-25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</a:t>
            </a:r>
          </a:p>
        </p:txBody>
      </p:sp>
      <p:sp>
        <p:nvSpPr>
          <p:cNvPr id="116" name="Rectangle 31"/>
          <p:cNvSpPr>
            <a:spLocks noChangeArrowheads="1"/>
          </p:cNvSpPr>
          <p:nvPr/>
        </p:nvSpPr>
        <p:spPr bwMode="auto">
          <a:xfrm>
            <a:off x="1905000" y="5203825"/>
            <a:ext cx="838200" cy="4572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baseline="-2500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down</a:t>
            </a: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4419600" y="4670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>
            <a:off x="2286000" y="4899025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Line 34"/>
          <p:cNvSpPr>
            <a:spLocks noChangeShapeType="1"/>
          </p:cNvSpPr>
          <p:nvPr/>
        </p:nvSpPr>
        <p:spPr bwMode="auto">
          <a:xfrm>
            <a:off x="2286000" y="4899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Line 35"/>
          <p:cNvSpPr>
            <a:spLocks noChangeShapeType="1"/>
          </p:cNvSpPr>
          <p:nvPr/>
        </p:nvSpPr>
        <p:spPr bwMode="auto">
          <a:xfrm>
            <a:off x="3429000" y="4899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>
            <a:off x="5486400" y="4899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37"/>
          <p:cNvSpPr>
            <a:spLocks noChangeShapeType="1"/>
          </p:cNvSpPr>
          <p:nvPr/>
        </p:nvSpPr>
        <p:spPr bwMode="auto">
          <a:xfrm>
            <a:off x="6629400" y="4899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Line 39"/>
          <p:cNvSpPr>
            <a:spLocks noChangeShapeType="1"/>
          </p:cNvSpPr>
          <p:nvPr/>
        </p:nvSpPr>
        <p:spPr bwMode="auto">
          <a:xfrm>
            <a:off x="2895600" y="2384425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 Box 40"/>
          <p:cNvSpPr txBox="1">
            <a:spLocks noChangeArrowheads="1"/>
          </p:cNvSpPr>
          <p:nvPr/>
        </p:nvSpPr>
        <p:spPr bwMode="auto">
          <a:xfrm>
            <a:off x="5791200" y="2003425"/>
            <a:ext cx="663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Time</a:t>
            </a:r>
          </a:p>
        </p:txBody>
      </p:sp>
      <p:sp>
        <p:nvSpPr>
          <p:cNvPr id="125" name="Line 41"/>
          <p:cNvSpPr>
            <a:spLocks noChangeShapeType="1"/>
          </p:cNvSpPr>
          <p:nvPr/>
        </p:nvSpPr>
        <p:spPr bwMode="auto">
          <a:xfrm flipV="1">
            <a:off x="3581400" y="1851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Line 42"/>
          <p:cNvSpPr>
            <a:spLocks noChangeShapeType="1"/>
          </p:cNvSpPr>
          <p:nvPr/>
        </p:nvSpPr>
        <p:spPr bwMode="auto">
          <a:xfrm flipV="1">
            <a:off x="3962400" y="1851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Line 43"/>
          <p:cNvSpPr>
            <a:spLocks noChangeShapeType="1"/>
          </p:cNvSpPr>
          <p:nvPr/>
        </p:nvSpPr>
        <p:spPr bwMode="auto">
          <a:xfrm flipV="1">
            <a:off x="5334000" y="1851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AutoShape 44"/>
          <p:cNvSpPr>
            <a:spLocks/>
          </p:cNvSpPr>
          <p:nvPr/>
        </p:nvSpPr>
        <p:spPr bwMode="auto">
          <a:xfrm rot="-5400000">
            <a:off x="4686300" y="1736725"/>
            <a:ext cx="76200" cy="1676400"/>
          </a:xfrm>
          <a:prstGeom prst="leftBracket">
            <a:avLst>
              <a:gd name="adj" fmla="val 129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29" name="Oval 45"/>
          <p:cNvSpPr>
            <a:spLocks noChangeArrowheads="1"/>
          </p:cNvSpPr>
          <p:nvPr/>
        </p:nvSpPr>
        <p:spPr bwMode="auto">
          <a:xfrm>
            <a:off x="4419600" y="2079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30" name="Oval 46"/>
          <p:cNvSpPr>
            <a:spLocks noChangeArrowheads="1"/>
          </p:cNvSpPr>
          <p:nvPr/>
        </p:nvSpPr>
        <p:spPr bwMode="auto">
          <a:xfrm>
            <a:off x="4572000" y="2079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31" name="Oval 47"/>
          <p:cNvSpPr>
            <a:spLocks noChangeArrowheads="1"/>
          </p:cNvSpPr>
          <p:nvPr/>
        </p:nvSpPr>
        <p:spPr bwMode="auto">
          <a:xfrm>
            <a:off x="4724400" y="2079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32" name="Text Box 48"/>
          <p:cNvSpPr txBox="1">
            <a:spLocks noChangeArrowheads="1"/>
          </p:cNvSpPr>
          <p:nvPr/>
        </p:nvSpPr>
        <p:spPr bwMode="auto">
          <a:xfrm>
            <a:off x="3336925" y="14700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</a:p>
        </p:txBody>
      </p:sp>
      <p:sp>
        <p:nvSpPr>
          <p:cNvPr id="133" name="Text Box 49"/>
          <p:cNvSpPr txBox="1">
            <a:spLocks noChangeArrowheads="1"/>
          </p:cNvSpPr>
          <p:nvPr/>
        </p:nvSpPr>
        <p:spPr bwMode="auto">
          <a:xfrm>
            <a:off x="3770313" y="147637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134" name="Text Box 50"/>
          <p:cNvSpPr txBox="1">
            <a:spLocks noChangeArrowheads="1"/>
          </p:cNvSpPr>
          <p:nvPr/>
        </p:nvSpPr>
        <p:spPr bwMode="auto">
          <a:xfrm>
            <a:off x="5105400" y="1470025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</a:p>
        </p:txBody>
      </p:sp>
      <p:sp>
        <p:nvSpPr>
          <p:cNvPr id="135" name="Text Box 51"/>
          <p:cNvSpPr txBox="1">
            <a:spLocks noChangeArrowheads="1"/>
          </p:cNvSpPr>
          <p:nvPr/>
        </p:nvSpPr>
        <p:spPr bwMode="auto">
          <a:xfrm>
            <a:off x="1336675" y="3848100"/>
            <a:ext cx="6735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</a:p>
        </p:txBody>
      </p:sp>
      <p:sp>
        <p:nvSpPr>
          <p:cNvPr id="136" name="Text Box 52"/>
          <p:cNvSpPr txBox="1">
            <a:spLocks noChangeArrowheads="1"/>
          </p:cNvSpPr>
          <p:nvPr/>
        </p:nvSpPr>
        <p:spPr bwMode="auto">
          <a:xfrm>
            <a:off x="4495800" y="3879850"/>
            <a:ext cx="732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!= 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</a:p>
        </p:txBody>
      </p:sp>
      <p:sp>
        <p:nvSpPr>
          <p:cNvPr id="137" name="Text Box 53"/>
          <p:cNvSpPr txBox="1">
            <a:spLocks noChangeArrowheads="1"/>
          </p:cNvSpPr>
          <p:nvPr/>
        </p:nvSpPr>
        <p:spPr bwMode="auto">
          <a:xfrm>
            <a:off x="7655858" y="3879850"/>
            <a:ext cx="1043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… = p</a:t>
            </a:r>
            <a:r>
              <a:rPr lang="en-US" altLang="ko-KR" sz="1400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</a:p>
        </p:txBody>
      </p:sp>
      <p:sp>
        <p:nvSpPr>
          <p:cNvPr id="138" name="Text Box 54"/>
          <p:cNvSpPr txBox="1">
            <a:spLocks noChangeArrowheads="1"/>
          </p:cNvSpPr>
          <p:nvPr/>
        </p:nvSpPr>
        <p:spPr bwMode="auto">
          <a:xfrm>
            <a:off x="3881014" y="2667505"/>
            <a:ext cx="36163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Updates generated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from a monitor in </a:t>
            </a:r>
            <a:r>
              <a:rPr lang="en-US" altLang="ko-KR" sz="1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 event</a:t>
            </a:r>
            <a:endParaRPr lang="en-US" altLang="ko-KR" sz="1400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39" name="Text Box 43"/>
          <p:cNvSpPr txBox="1">
            <a:spLocks noChangeArrowheads="1"/>
          </p:cNvSpPr>
          <p:nvPr/>
        </p:nvSpPr>
        <p:spPr bwMode="auto">
          <a:xfrm>
            <a:off x="391905" y="2168860"/>
            <a:ext cx="197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[IMC’06 Oliveira]</a:t>
            </a:r>
          </a:p>
        </p:txBody>
      </p:sp>
      <p:sp>
        <p:nvSpPr>
          <p:cNvPr id="140" name="Text Box 54"/>
          <p:cNvSpPr txBox="1">
            <a:spLocks noChangeArrowheads="1"/>
          </p:cNvSpPr>
          <p:nvPr/>
        </p:nvSpPr>
        <p:spPr bwMode="auto">
          <a:xfrm>
            <a:off x="701570" y="2669150"/>
            <a:ext cx="31085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1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last update from the previous event</a:t>
            </a:r>
            <a:endParaRPr lang="en-US" altLang="ko-KR" sz="1400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41" name="AutoShape 44"/>
          <p:cNvSpPr>
            <a:spLocks/>
          </p:cNvSpPr>
          <p:nvPr/>
        </p:nvSpPr>
        <p:spPr bwMode="auto">
          <a:xfrm rot="-5400000">
            <a:off x="3538305" y="2441232"/>
            <a:ext cx="76200" cy="259060"/>
          </a:xfrm>
          <a:prstGeom prst="leftBracket">
            <a:avLst>
              <a:gd name="adj" fmla="val 129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576405" y="2618910"/>
            <a:ext cx="0" cy="79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4707015" y="2618910"/>
            <a:ext cx="0" cy="79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152" y="594928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8.9%         3.0%           3.1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35.8%        40.1%           0.3%          8.8%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15.7%         4.9%           4.6%        29.7%        31.9%             0%           13.2%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5949280"/>
            <a:ext cx="40386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 classification: adding 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scale information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559" y="1898475"/>
            <a:ext cx="8326065" cy="422768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 Scale</a:t>
            </a:r>
          </a:p>
          <a:p>
            <a:pPr marL="457200" lvl="1" indent="0">
              <a:buNone/>
            </a:pPr>
            <a:endParaRPr lang="en-US" altLang="ko-KR" sz="1600" b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(# of POPs observed the event) / (total # of monitored POPs)</a:t>
            </a:r>
          </a:p>
          <a:p>
            <a:pPr lvl="1"/>
            <a:endParaRPr lang="en-US" altLang="ko-KR" sz="1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Event Scale Types</a:t>
            </a:r>
          </a:p>
          <a:p>
            <a:endParaRPr lang="en-US" altLang="ko-KR" sz="18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Local Event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only one POP inside the ISP observes the event</a:t>
            </a:r>
          </a:p>
          <a:p>
            <a:pPr lvl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AS-wide Event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all POPs inside the ISP observe the event</a:t>
            </a:r>
          </a:p>
          <a:p>
            <a:pPr lvl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Others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non-local or non-AS-wide events</a:t>
            </a:r>
          </a:p>
          <a:p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Identified events from 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1" y="2619687"/>
            <a:ext cx="3739610" cy="1665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4" y="2666566"/>
            <a:ext cx="3780421" cy="1620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96925" y="3113805"/>
            <a:ext cx="270030" cy="27003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81990" y="2553585"/>
            <a:ext cx="4095455" cy="1755195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4166955" y="3248820"/>
            <a:ext cx="315035" cy="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96625" y="5274205"/>
            <a:ext cx="7065785" cy="1035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total number of events gradually increases as it fluctuates</a:t>
            </a:r>
            <a:endParaRPr lang="en-US" altLang="ko-KR" sz="22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Most of events are either local or AS-wide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their scale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Local events are observed in all POPs</a:t>
            </a:r>
            <a:endParaRPr lang="en-US" altLang="ko-KR" sz="2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535" y="2162219"/>
            <a:ext cx="41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 of Identified Events per Month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7025" y="217151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Scale of Events During June 2010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97290" y="3260695"/>
            <a:ext cx="2610290" cy="135015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83975" y="2876532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27095" y="3232891"/>
            <a:ext cx="180000" cy="18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17405" y="3373416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17405" y="3578561"/>
            <a:ext cx="180000" cy="18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2" y="3203975"/>
            <a:ext cx="3392432" cy="14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4" y="1673805"/>
            <a:ext cx="3372800" cy="144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1985" y="1673805"/>
            <a:ext cx="3442807" cy="1440000"/>
          </a:xfrm>
          <a:prstGeom prst="rect">
            <a:avLst/>
          </a:prstGeom>
          <a:noFill/>
          <a:ln w="508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89407" y="3203815"/>
            <a:ext cx="3465385" cy="1440000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179643" y="2966532"/>
            <a:ext cx="304332" cy="0"/>
          </a:xfrm>
          <a:prstGeom prst="line">
            <a:avLst/>
          </a:prstGeom>
          <a:ln w="508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79643" y="3341641"/>
            <a:ext cx="281754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6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62" y="1771445"/>
            <a:ext cx="3572153" cy="169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vent characteristics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550" y="5319210"/>
            <a:ext cx="8010890" cy="13951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majority of local events converge within 1 second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97% and 72% for ISP</a:t>
            </a:r>
            <a:r>
              <a:rPr lang="en-US" altLang="ko-KR" sz="18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RR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ISP</a:t>
            </a:r>
            <a:r>
              <a:rPr lang="en-US" altLang="ko-KR" sz="18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FM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respectively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Difference due to the different delays of the neighboring ASes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AS-wide event duration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differs between the two ISPs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Due to the 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delayed </a:t>
            </a:r>
            <a:r>
              <a:rPr lang="en-US" altLang="ko-KR" sz="1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updates via different 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paths</a:t>
            </a:r>
            <a:endParaRPr lang="en-US" altLang="ko-KR" sz="1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171398" y="1367440"/>
            <a:ext cx="849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ISP</a:t>
            </a:r>
            <a:r>
              <a:rPr lang="en-US" altLang="ko-KR" sz="2000" b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FM</a:t>
            </a:r>
            <a:endParaRPr lang="en-US" altLang="ko-KR" sz="2000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437350" y="1358770"/>
            <a:ext cx="8306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ISP</a:t>
            </a:r>
            <a:r>
              <a:rPr lang="en-US" altLang="ko-KR" sz="2000" b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RR</a:t>
            </a:r>
            <a:endParaRPr lang="en-US" altLang="ko-KR" sz="2000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3443740"/>
            <a:ext cx="3552825" cy="1695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45" y="3398735"/>
            <a:ext cx="355282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80" y="1718810"/>
            <a:ext cx="3558090" cy="1695600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1500" y="2212082"/>
            <a:ext cx="1460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Local Events</a:t>
            </a:r>
            <a:endParaRPr lang="en-US" altLang="ko-KR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6495" y="4061794"/>
            <a:ext cx="1742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AS-wide Events</a:t>
            </a:r>
            <a:endParaRPr lang="en-US" altLang="ko-KR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6755" y="1910405"/>
            <a:ext cx="90010" cy="11251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012160" y="2212082"/>
            <a:ext cx="90010" cy="814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1045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Much Delay Does Route Reflection Add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the Overall i-BGP Convergence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274638"/>
            <a:ext cx="846094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studies in 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stimating the additional delay caused by route reflection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853826"/>
            <a:ext cx="8190910" cy="427233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Additional delays due to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route reflector redundancy</a:t>
            </a: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superfluous updates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generated purely due to route reflector redundancy</a:t>
            </a: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What is the additional convergence time solely contributed by these updates?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delays due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Compare the direct and RR paths between all monitors in the backbone routing infrastructure inside ISP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Superfluous update example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194665" y="1542718"/>
            <a:ext cx="6617695" cy="44515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46" y="509811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453521" y="2446153"/>
            <a:ext cx="958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ISP</a:t>
            </a:r>
            <a:r>
              <a:rPr lang="en-US" altLang="ko-KR" sz="2400" b="1" baseline="-25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RR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1558842" y="4652121"/>
            <a:ext cx="6270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B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R1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45" y="509811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53"/>
          <p:cNvSpPr txBox="1">
            <a:spLocks noChangeArrowheads="1"/>
          </p:cNvSpPr>
          <p:nvPr/>
        </p:nvSpPr>
        <p:spPr bwMode="auto">
          <a:xfrm>
            <a:off x="6852219" y="4988068"/>
            <a:ext cx="6270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BR2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17335" y="5410558"/>
            <a:ext cx="187911" cy="4911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221780" y="2402349"/>
            <a:ext cx="4394283" cy="2785774"/>
            <a:chOff x="2221780" y="2402349"/>
            <a:chExt cx="4394283" cy="2785774"/>
          </a:xfrm>
        </p:grpSpPr>
        <p:pic>
          <p:nvPicPr>
            <p:cNvPr id="11" name="Picture 10" descr="rr copy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080" y="2402349"/>
              <a:ext cx="40163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42"/>
            <p:cNvSpPr>
              <a:spLocks noChangeShapeType="1"/>
            </p:cNvSpPr>
            <p:nvPr/>
          </p:nvSpPr>
          <p:spPr bwMode="auto">
            <a:xfrm flipH="1" flipV="1">
              <a:off x="3882280" y="3003444"/>
              <a:ext cx="1047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15" descr="rr copy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574" y="2402349"/>
              <a:ext cx="4016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V="1">
              <a:off x="2647205" y="2615868"/>
              <a:ext cx="914400" cy="1289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 flipV="1">
              <a:off x="2788719" y="2980450"/>
              <a:ext cx="933673" cy="9248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 flipH="1" flipV="1">
              <a:off x="3882280" y="2532624"/>
              <a:ext cx="104780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H="1" flipV="1">
              <a:off x="2788719" y="4102854"/>
              <a:ext cx="230817" cy="140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0" name="Picture 39" descr="rtr-green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380" y="3895403"/>
              <a:ext cx="403200" cy="2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2221780" y="4169003"/>
              <a:ext cx="363362" cy="94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3" name="Picture 42" descr="rr copy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070" y="2853536"/>
              <a:ext cx="40163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" descr="rr copy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343" y="2866125"/>
              <a:ext cx="4016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2309401" y="4410895"/>
              <a:ext cx="775474" cy="777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flipH="1">
              <a:off x="3813826" y="2615868"/>
              <a:ext cx="1116253" cy="321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3882278" y="2615868"/>
              <a:ext cx="1047801" cy="321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 flipV="1">
              <a:off x="3727574" y="2615867"/>
              <a:ext cx="86251" cy="237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V="1">
              <a:off x="5040889" y="2581143"/>
              <a:ext cx="90008" cy="321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5736222" y="4169003"/>
              <a:ext cx="230817" cy="137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flipH="1" flipV="1">
              <a:off x="5118947" y="3072888"/>
              <a:ext cx="396198" cy="1213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 flipH="1" flipV="1">
              <a:off x="5289232" y="2581143"/>
              <a:ext cx="879407" cy="1451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42"/>
            <p:cNvSpPr>
              <a:spLocks noChangeShapeType="1"/>
            </p:cNvSpPr>
            <p:nvPr/>
          </p:nvSpPr>
          <p:spPr bwMode="auto">
            <a:xfrm flipH="1" flipV="1">
              <a:off x="5234130" y="2577779"/>
              <a:ext cx="314482" cy="1613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0" name="Picture 59" descr="rtr-green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013" y="4194443"/>
              <a:ext cx="403200" cy="2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H="1" flipV="1">
              <a:off x="5130899" y="2990854"/>
              <a:ext cx="902726" cy="1041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2" name="Picture 61" descr="rtr-green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040" y="3917479"/>
              <a:ext cx="403200" cy="2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Line 42"/>
            <p:cNvSpPr>
              <a:spLocks noChangeShapeType="1"/>
            </p:cNvSpPr>
            <p:nvPr/>
          </p:nvSpPr>
          <p:spPr bwMode="auto">
            <a:xfrm flipV="1">
              <a:off x="3198309" y="2581142"/>
              <a:ext cx="430033" cy="1656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auto">
            <a:xfrm flipV="1">
              <a:off x="3255554" y="3072888"/>
              <a:ext cx="515145" cy="1213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 flipH="1" flipV="1">
              <a:off x="6239366" y="4142563"/>
              <a:ext cx="376697" cy="9720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H="1" flipV="1">
              <a:off x="5637358" y="4422470"/>
              <a:ext cx="813505" cy="703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3" name="Picture 72" descr="rtr-green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710" y="4239448"/>
              <a:ext cx="403200" cy="2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Line 42"/>
          <p:cNvSpPr>
            <a:spLocks noChangeShapeType="1"/>
          </p:cNvSpPr>
          <p:nvPr/>
        </p:nvSpPr>
        <p:spPr bwMode="auto">
          <a:xfrm flipH="1">
            <a:off x="2437348" y="5235431"/>
            <a:ext cx="3990365" cy="129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467649" y="5126178"/>
            <a:ext cx="1372421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141730" y="4519807"/>
            <a:ext cx="180020" cy="4843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344900" y="4577275"/>
            <a:ext cx="396815" cy="4461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403461" y="2258870"/>
            <a:ext cx="4024252" cy="231840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858572" y="4492859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many superfluous updates?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the additional delay caused by these updates?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9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5" grpId="0" animBg="1"/>
      <p:bldP spid="89" grpId="0" animBg="1"/>
      <p:bldP spid="9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Superfluous updates due to route reflector redundancy and its Impact on convergence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42697"/>
            <a:ext cx="9144000" cy="137166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amount of superfluous updates is not significant in most cases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onvergence duration: 0.3%, 0.2%, 0.4% and 5.3% for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increase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umber of updates: 3%, 4%, 13%, and 40% increase for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increase</a:t>
            </a:r>
          </a:p>
          <a:p>
            <a:pPr lvl="2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23" y="3023955"/>
            <a:ext cx="8963025" cy="2115235"/>
          </a:xfrm>
          <a:prstGeom prst="round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85" y="1472335"/>
            <a:ext cx="4533900" cy="1371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21750" y="2550617"/>
            <a:ext cx="4410490" cy="213072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4483" y="2768465"/>
            <a:ext cx="1" cy="245727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5" y="3249180"/>
            <a:ext cx="394074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0" y="3249180"/>
            <a:ext cx="39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Introduction to Internal BGP and Route Reflection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Understanding BGP Path Diversity and the Impact of Route Reflection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Understanding BGP Convergence inside Large ISPs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there routing plane path stretch in the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top 2-levels of route reflection inside 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5319210"/>
            <a:ext cx="8325925" cy="108012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Measure the physical path length and latency for RR paths using traceroute and ping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Repeat the measurement for direct paths and compare with RR paths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Picture 40" descr="rr copy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96" y="240497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Line 42"/>
          <p:cNvSpPr>
            <a:spLocks noChangeShapeType="1"/>
          </p:cNvSpPr>
          <p:nvPr/>
        </p:nvSpPr>
        <p:spPr bwMode="auto">
          <a:xfrm flipH="1" flipV="1">
            <a:off x="1865271" y="2676435"/>
            <a:ext cx="30480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rr copy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9" y="2404973"/>
            <a:ext cx="401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646071" y="2676435"/>
            <a:ext cx="2286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 flipH="1" flipV="1">
            <a:off x="1103271" y="2524035"/>
            <a:ext cx="490538" cy="12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 flipV="1">
            <a:off x="1027071" y="2600235"/>
            <a:ext cx="9906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V="1">
            <a:off x="798471" y="2676435"/>
            <a:ext cx="91440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9870" y="2143190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(AA,BB)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791580" y="198884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619950" y="198884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B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206515" y="414908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AA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1912905" y="4109010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BB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6806" y="2728474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router in the order detected by traceroute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3917" y="36801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(AA,BB)  =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02008" y="4160804"/>
            <a:ext cx="638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(AA,B) + Distance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(B,BB)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2" descr="rtr-green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1" y="3878776"/>
            <a:ext cx="4032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rtr-green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74" y="3786287"/>
            <a:ext cx="4032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1" y="1975495"/>
            <a:ext cx="1552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6" y="274638"/>
            <a:ext cx="8915259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ath distance and latency of direct and RR paths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16605" y="5322347"/>
            <a:ext cx="7605845" cy="116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case of ISP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RR paths are shorter with less latency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i.e., the RRs are aligned well with the shortest physical paths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74" y="1854145"/>
            <a:ext cx="4109181" cy="28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854145"/>
            <a:ext cx="41091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763815"/>
            <a:ext cx="8775975" cy="445549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Defined, quantified, and analyzed i-BGP convergence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i-BGP routing events mostly are local or AS-wide in their scale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Local events: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ostly lasts less than 1 second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AS-wide events: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duration is longer and mostly depends on external factors</a:t>
            </a:r>
          </a:p>
          <a:p>
            <a:pPr lvl="2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case study of ISP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shows </a:t>
            </a:r>
          </a:p>
          <a:p>
            <a:pPr marL="742950" lvl="2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RR does increase the number of updates and convergence duration</a:t>
            </a:r>
          </a:p>
          <a:p>
            <a:pPr marL="742950" lvl="2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However, the amount is not significant </a:t>
            </a:r>
          </a:p>
          <a:p>
            <a:pPr marL="1200150" lvl="3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Additional 0.3%, 0.2%, 0.4%, and 5.3% increase in the duration of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and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down</a:t>
            </a:r>
          </a:p>
          <a:p>
            <a:pPr marL="742950" lvl="2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RR topology design can mitigate the additional delays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Backup Slides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44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Paths can be hidden due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ath preference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70" y="5499230"/>
            <a:ext cx="7785865" cy="855095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BGP, a less preferred path is not announced by the border routers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example, external connectivity: 3 POPs, next-hop diversity: 2 POPs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loud"/>
          <p:cNvSpPr>
            <a:spLocks noChangeAspect="1" noEditPoints="1" noChangeArrowheads="1"/>
          </p:cNvSpPr>
          <p:nvPr/>
        </p:nvSpPr>
        <p:spPr bwMode="auto">
          <a:xfrm>
            <a:off x="1296257" y="1974197"/>
            <a:ext cx="4191000" cy="2932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2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57" y="399191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57" y="2964797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57" y="3726797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44" y="2613959"/>
            <a:ext cx="401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905857" y="2507597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5087210" y="3154377"/>
            <a:ext cx="969832" cy="6486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649057" y="269651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endParaRPr lang="en-US" sz="1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851920" y="2258870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R2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884414" y="3959557"/>
            <a:ext cx="662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R1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4898295" y="4165534"/>
            <a:ext cx="9988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loud"/>
          <p:cNvSpPr>
            <a:spLocks noChangeAspect="1" noEditPoints="1" noChangeArrowheads="1"/>
          </p:cNvSpPr>
          <p:nvPr/>
        </p:nvSpPr>
        <p:spPr bwMode="auto">
          <a:xfrm>
            <a:off x="5897125" y="3548203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6202538" y="3884629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AS2</a:t>
            </a:r>
            <a:r>
              <a:rPr lang="en-US" altLang="ko-KR" sz="20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439257" y="2812397"/>
            <a:ext cx="2438400" cy="1295400"/>
            <a:chOff x="1776" y="1488"/>
            <a:chExt cx="1536" cy="816"/>
          </a:xfrm>
        </p:grpSpPr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1776" y="1488"/>
              <a:ext cx="105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1824" y="2112"/>
              <a:ext cx="12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V="1">
              <a:off x="1776" y="1680"/>
              <a:ext cx="14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H="1" flipV="1">
              <a:off x="3072" y="1488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 flipV="1">
              <a:off x="3216" y="1728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 flipH="1" flipV="1">
              <a:off x="2976" y="1536"/>
              <a:ext cx="1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4732070" y="261891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R3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4031940" y="4154015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R4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Cloud"/>
          <p:cNvSpPr>
            <a:spLocks noChangeAspect="1" noEditPoints="1" noChangeArrowheads="1"/>
          </p:cNvSpPr>
          <p:nvPr/>
        </p:nvSpPr>
        <p:spPr bwMode="auto">
          <a:xfrm>
            <a:off x="5897125" y="1718810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6291812" y="2025990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AS3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 flipV="1">
            <a:off x="4491611" y="2256823"/>
            <a:ext cx="1405513" cy="399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 flipH="1">
            <a:off x="6658258" y="2837999"/>
            <a:ext cx="0" cy="736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Topology-independent diversity reduction in 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FM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373216"/>
            <a:ext cx="8784976" cy="115212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LOCAL_PREF and AS_PATH length are the two main impacting attributes that hide paths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About 16% and 10% respectively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" y="1629461"/>
            <a:ext cx="4622400" cy="3239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76" y="1629160"/>
            <a:ext cx="4622829" cy="3240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Topology-independent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diversity reduction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RR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00811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Significant reduction mostly due to the LOCAL_PREF value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About 34% and 7.6% by LOCAL_PREF and AS_PATH length respectively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" y="1629160"/>
            <a:ext cx="4622829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76" y="1628800"/>
            <a:ext cx="4622829" cy="3240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vent characteristics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550" y="5319210"/>
            <a:ext cx="8010890" cy="13951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majority of local events converge within 1 second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97% and 72% for ISP</a:t>
            </a:r>
            <a:r>
              <a:rPr lang="en-US" altLang="ko-KR" sz="18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RR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ISP</a:t>
            </a:r>
            <a:r>
              <a:rPr lang="en-US" altLang="ko-KR" sz="18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FM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respectively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i-BGP convergence duration differs between the two ISPs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Due to the difference in connectivity and delayed updates via different </a:t>
            </a:r>
            <a:r>
              <a:rPr lang="en-US" altLang="ko-KR" sz="1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paths</a:t>
            </a:r>
            <a:endParaRPr lang="en-US" altLang="ko-KR" sz="1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171398" y="1367440"/>
            <a:ext cx="849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ISP</a:t>
            </a:r>
            <a:r>
              <a:rPr lang="en-US" altLang="ko-KR" sz="2000" b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FM</a:t>
            </a:r>
            <a:endParaRPr lang="en-US" altLang="ko-KR" sz="2000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437350" y="1358770"/>
            <a:ext cx="8306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ISP</a:t>
            </a:r>
            <a:r>
              <a:rPr lang="en-US" altLang="ko-KR" sz="2000" b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RR</a:t>
            </a:r>
            <a:endParaRPr lang="en-US" altLang="ko-KR" sz="2000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1500" y="2212082"/>
            <a:ext cx="1460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Local Events</a:t>
            </a:r>
            <a:endParaRPr lang="en-US" altLang="ko-KR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6495" y="4061794"/>
            <a:ext cx="1742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AS-wide Events</a:t>
            </a:r>
            <a:endParaRPr lang="en-US" altLang="ko-KR" b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05" y="1718810"/>
            <a:ext cx="3550535" cy="169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3402185"/>
            <a:ext cx="3550535" cy="169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65" y="3400628"/>
            <a:ext cx="3550535" cy="169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1718810"/>
            <a:ext cx="3557881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Update reduction in full-mesh i-BGP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4C9-AACB-4461-A1D4-2D824212C8B5}" type="slidenum">
              <a:rPr lang="en-US" smtClean="0"/>
              <a:t>49</a:t>
            </a:fld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5536" y="5229200"/>
            <a:ext cx="8604448" cy="1257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Setting</a:t>
            </a:r>
          </a:p>
          <a:p>
            <a:pPr lvl="1"/>
            <a:r>
              <a:rPr lang="en-US" sz="1200" dirty="0" smtClean="0"/>
              <a:t>Data: NTT i-BGP data from 20100601</a:t>
            </a:r>
          </a:p>
          <a:p>
            <a:pPr lvl="1"/>
            <a:r>
              <a:rPr lang="en-US" sz="1200" dirty="0" smtClean="0"/>
              <a:t>Apply different MRAI timers to the monitor-collector session and calculate the reduction for beacon prefixes</a:t>
            </a:r>
          </a:p>
          <a:p>
            <a:r>
              <a:rPr lang="en-US" sz="1400" dirty="0" smtClean="0"/>
              <a:t>Observation</a:t>
            </a:r>
          </a:p>
          <a:p>
            <a:pPr lvl="1"/>
            <a:r>
              <a:rPr lang="en-US" sz="1200" dirty="0" smtClean="0"/>
              <a:t>Higher MRAI timer leads to update reduction, and the update reduction is not significant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8" y="1340768"/>
            <a:ext cx="6800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Introduction to full-mesh i-BGP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2400300" y="1571587"/>
            <a:ext cx="4191000" cy="2932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7963" y="5561607"/>
            <a:ext cx="3554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Total number of sessions = </a:t>
            </a:r>
            <a:r>
              <a:rPr kumimoji="1" lang="en-US" altLang="ko-KR" b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</a:t>
            </a:r>
            <a:r>
              <a:rPr kumimoji="1" lang="en-US" altLang="ko-KR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(</a:t>
            </a:r>
            <a:r>
              <a:rPr kumimoji="1" lang="en-US" altLang="ko-KR" b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</a:t>
            </a:r>
            <a:r>
              <a:rPr kumimoji="1" lang="en-US" altLang="ko-KR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-1)/2</a:t>
            </a:r>
            <a:endParaRPr kumimoji="1" lang="en-US" altLang="ko-KR" b="1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81163" y="5942607"/>
            <a:ext cx="6410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Number of </a:t>
            </a:r>
            <a:r>
              <a:rPr kumimoji="1" lang="en-US" altLang="ko-KR" i="1" u="sng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additional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sessions for an additional </a:t>
            </a:r>
            <a:r>
              <a:rPr kumimoji="1" lang="en-US" altLang="ko-KR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 router 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= </a:t>
            </a:r>
            <a:r>
              <a:rPr kumimoji="1" lang="en-US" altLang="ko-KR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8525" y="5180607"/>
            <a:ext cx="447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Total number of </a:t>
            </a:r>
            <a:r>
              <a:rPr kumimoji="1" lang="en-US" altLang="ko-KR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 routers in AS1 = 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4</a:t>
            </a:r>
            <a:r>
              <a:rPr kumimoji="1" lang="en-US" altLang="ko-KR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= N</a:t>
            </a:r>
          </a:p>
        </p:txBody>
      </p:sp>
      <p:pic>
        <p:nvPicPr>
          <p:cNvPr id="9" name="Picture 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21770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58930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ode"/>
          <p:cNvPicPr>
            <a:picLocks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21770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44"/>
          <p:cNvSpPr>
            <a:spLocks noChangeShapeType="1"/>
          </p:cNvSpPr>
          <p:nvPr/>
        </p:nvSpPr>
        <p:spPr bwMode="auto">
          <a:xfrm flipH="1" flipV="1">
            <a:off x="5372100" y="2522500"/>
            <a:ext cx="4572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 flipH="1" flipV="1">
            <a:off x="3771900" y="23701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 flipH="1" flipV="1">
            <a:off x="4305300" y="37417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 flipH="1" flipV="1">
            <a:off x="3543300" y="2522500"/>
            <a:ext cx="4572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 flipH="1" flipV="1">
            <a:off x="3695700" y="2446300"/>
            <a:ext cx="198120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49"/>
          <p:cNvSpPr>
            <a:spLocks noChangeShapeType="1"/>
          </p:cNvSpPr>
          <p:nvPr/>
        </p:nvSpPr>
        <p:spPr bwMode="auto">
          <a:xfrm flipH="1">
            <a:off x="4152900" y="2522500"/>
            <a:ext cx="10668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29300" y="4015375"/>
            <a:ext cx="609600" cy="427038"/>
            <a:chOff x="3024" y="2304"/>
            <a:chExt cx="384" cy="269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 rot="-300000" flipH="1" flipV="1">
              <a:off x="3216" y="2304"/>
              <a:ext cx="192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024" y="2400"/>
              <a:ext cx="11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endParaRPr lang="en-US" sz="1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2628900" y="2790787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533900" y="2790787"/>
            <a:ext cx="1066800" cy="838200"/>
            <a:chOff x="2208" y="1536"/>
            <a:chExt cx="672" cy="528"/>
          </a:xfrm>
        </p:grpSpPr>
        <p:sp>
          <p:nvSpPr>
            <p:cNvPr id="54" name="Line 63"/>
            <p:cNvSpPr>
              <a:spLocks noChangeShapeType="1"/>
            </p:cNvSpPr>
            <p:nvPr/>
          </p:nvSpPr>
          <p:spPr bwMode="auto">
            <a:xfrm flipH="1" flipV="1">
              <a:off x="2736" y="1536"/>
              <a:ext cx="144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64"/>
            <p:cNvSpPr>
              <a:spLocks noChangeShapeType="1"/>
            </p:cNvSpPr>
            <p:nvPr/>
          </p:nvSpPr>
          <p:spPr bwMode="auto">
            <a:xfrm flipH="1">
              <a:off x="2352" y="2064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576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5829300" y="2333587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229100" y="2485987"/>
            <a:ext cx="1339850" cy="762000"/>
            <a:chOff x="2544" y="1488"/>
            <a:chExt cx="844" cy="480"/>
          </a:xfrm>
        </p:grpSpPr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592" y="1584"/>
              <a:ext cx="38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544" y="1488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244" y="1632"/>
              <a:ext cx="144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76300" y="1472083"/>
            <a:ext cx="7391400" cy="3124201"/>
            <a:chOff x="876300" y="1088740"/>
            <a:chExt cx="7391400" cy="3124201"/>
          </a:xfrm>
        </p:grpSpPr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5981700" y="3450941"/>
              <a:ext cx="7620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6667500" y="3093753"/>
              <a:ext cx="1600200" cy="111918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7047275" y="3394082"/>
              <a:ext cx="7328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ko-KR" sz="2400" b="1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AS2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V="1">
              <a:off x="5448300" y="1750728"/>
              <a:ext cx="121920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6591300" y="1088740"/>
              <a:ext cx="1600200" cy="111918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989457" y="1413862"/>
              <a:ext cx="7328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ko-KR" sz="2400" b="1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AS3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2552700" y="1759744"/>
              <a:ext cx="76200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876300" y="1112044"/>
              <a:ext cx="1676400" cy="117316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1318826" y="1425477"/>
              <a:ext cx="7328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2400" b="1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AS4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Line 51"/>
          <p:cNvSpPr>
            <a:spLocks noChangeShapeType="1"/>
          </p:cNvSpPr>
          <p:nvPr/>
        </p:nvSpPr>
        <p:spPr bwMode="auto">
          <a:xfrm flipH="1" flipV="1">
            <a:off x="2628900" y="2028787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47700" y="3628987"/>
            <a:ext cx="1244600" cy="721565"/>
            <a:chOff x="480" y="2352"/>
            <a:chExt cx="784" cy="432"/>
          </a:xfrm>
        </p:grpSpPr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576" y="249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752" y="2361"/>
              <a:ext cx="5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e</a:t>
              </a:r>
              <a:r>
                <a:rPr lang="en-US" altLang="ko-KR" sz="1800" dirty="0" smtClean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-BGP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576" y="267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765" y="2544"/>
              <a:ext cx="4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i-BGP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80" y="2352"/>
              <a:ext cx="76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9" name="Picture 2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589300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58"/>
          <p:cNvSpPr>
            <a:spLocks noChangeShapeType="1"/>
          </p:cNvSpPr>
          <p:nvPr/>
        </p:nvSpPr>
        <p:spPr bwMode="auto">
          <a:xfrm flipV="1">
            <a:off x="5676900" y="2104987"/>
            <a:ext cx="685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6210300" y="3781387"/>
            <a:ext cx="3810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372100" y="3400387"/>
            <a:ext cx="8382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38700" y="2028787"/>
            <a:ext cx="8382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086100" y="2028787"/>
            <a:ext cx="8382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330311" y="3400387"/>
            <a:ext cx="4230966" cy="1588532"/>
            <a:chOff x="2330311" y="3017044"/>
            <a:chExt cx="4230966" cy="1588532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619500" y="3017044"/>
              <a:ext cx="8382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auto">
            <a:xfrm>
              <a:off x="2330311" y="4236244"/>
              <a:ext cx="42309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b="1" dirty="0">
                  <a:solidFill>
                    <a:srgbClr val="FF0000"/>
                  </a:solidFill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This router is no longer needed. Remove!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4076700" y="3702844"/>
              <a:ext cx="76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2" grpId="0" animBg="1"/>
      <p:bldP spid="22" grpId="1" animBg="1"/>
      <p:bldP spid="27" grpId="0" animBg="1"/>
      <p:bldP spid="27" grpId="1" animBg="1"/>
      <p:bldP spid="27" grpId="2" animBg="1"/>
      <p:bldP spid="27" grpId="3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Increased convergence time in full-mesh i-BGP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229200"/>
            <a:ext cx="8604448" cy="1257003"/>
          </a:xfrm>
        </p:spPr>
        <p:txBody>
          <a:bodyPr>
            <a:noAutofit/>
          </a:bodyPr>
          <a:lstStyle/>
          <a:p>
            <a:r>
              <a:rPr lang="en-US" sz="1400" dirty="0" smtClean="0"/>
              <a:t>Setting</a:t>
            </a:r>
          </a:p>
          <a:p>
            <a:pPr lvl="1"/>
            <a:r>
              <a:rPr lang="en-US" sz="1200" dirty="0" smtClean="0"/>
              <a:t>Data: NTT i-BGP data from 20100601</a:t>
            </a:r>
          </a:p>
          <a:p>
            <a:pPr lvl="1"/>
            <a:r>
              <a:rPr lang="en-US" sz="1200" dirty="0" smtClean="0"/>
              <a:t>Apply different MRAI timers to the monitor-collector session and calculate the convergence duration for beacon prefixes</a:t>
            </a:r>
          </a:p>
          <a:p>
            <a:r>
              <a:rPr lang="en-US" sz="1400" dirty="0" smtClean="0"/>
              <a:t>Observation</a:t>
            </a:r>
          </a:p>
          <a:p>
            <a:pPr lvl="1"/>
            <a:r>
              <a:rPr lang="en-US" sz="1200" dirty="0" smtClean="0"/>
              <a:t>The increased convergence time is proportional to the MRAI timer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4C9-AACB-4461-A1D4-2D824212C8B5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14512"/>
            <a:ext cx="40100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" y="1628800"/>
            <a:ext cx="3990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Update reduction in i-BGP HRR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1208"/>
            <a:ext cx="8604448" cy="1257003"/>
          </a:xfrm>
        </p:spPr>
        <p:txBody>
          <a:bodyPr>
            <a:noAutofit/>
          </a:bodyPr>
          <a:lstStyle/>
          <a:p>
            <a:r>
              <a:rPr lang="en-US" sz="1400" dirty="0" smtClean="0"/>
              <a:t>Setting</a:t>
            </a:r>
          </a:p>
          <a:p>
            <a:pPr lvl="1"/>
            <a:r>
              <a:rPr lang="en-US" sz="1200" dirty="0" smtClean="0"/>
              <a:t>Data: Level3 i-BGP data</a:t>
            </a:r>
            <a:r>
              <a:rPr lang="en-US" sz="1200" dirty="0"/>
              <a:t> </a:t>
            </a:r>
            <a:r>
              <a:rPr lang="en-US" sz="1200" dirty="0" smtClean="0"/>
              <a:t>from 20100603</a:t>
            </a:r>
          </a:p>
          <a:p>
            <a:pPr lvl="1"/>
            <a:r>
              <a:rPr lang="en-US" sz="1200" dirty="0" smtClean="0"/>
              <a:t>Apply different MRAI timers to the monitor-collector session and calculate the reduction for beacon prefixes</a:t>
            </a:r>
          </a:p>
          <a:p>
            <a:r>
              <a:rPr lang="en-US" sz="1400" dirty="0" smtClean="0"/>
              <a:t>Observation</a:t>
            </a:r>
          </a:p>
          <a:p>
            <a:pPr lvl="1"/>
            <a:r>
              <a:rPr lang="en-US" sz="1200" dirty="0" smtClean="0"/>
              <a:t>Reduction MRAI timer with 1 second effective enough; the update propagation and the internal path exploration for a given external path is mostly under 1 second within the ISP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4C9-AACB-4461-A1D4-2D824212C8B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674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4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Increased convergence time in i-BGP HRR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229200"/>
            <a:ext cx="8604448" cy="1257003"/>
          </a:xfrm>
        </p:spPr>
        <p:txBody>
          <a:bodyPr>
            <a:noAutofit/>
          </a:bodyPr>
          <a:lstStyle/>
          <a:p>
            <a:r>
              <a:rPr lang="en-US" sz="1400" dirty="0" smtClean="0"/>
              <a:t>Setting</a:t>
            </a:r>
          </a:p>
          <a:p>
            <a:pPr lvl="1"/>
            <a:r>
              <a:rPr lang="en-US" sz="1200" dirty="0" smtClean="0"/>
              <a:t>Data: Level3 i-BGP data from 20100603</a:t>
            </a:r>
          </a:p>
          <a:p>
            <a:pPr lvl="1"/>
            <a:r>
              <a:rPr lang="en-US" sz="1200" dirty="0" smtClean="0"/>
              <a:t>Apply different MRAI timers to the monitor-collector session and calculate the convergence duration for beacon prefixes</a:t>
            </a:r>
          </a:p>
          <a:p>
            <a:r>
              <a:rPr lang="en-US" sz="1400" dirty="0" smtClean="0"/>
              <a:t>Observation</a:t>
            </a:r>
          </a:p>
          <a:p>
            <a:pPr lvl="1"/>
            <a:r>
              <a:rPr lang="en-US" sz="1200" dirty="0" smtClean="0"/>
              <a:t>The increased convergence time is proportional to the MRAI timer used in Iup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4C9-AACB-4461-A1D4-2D824212C8B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1" y="1691283"/>
            <a:ext cx="4429125" cy="31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7"/>
            <a:ext cx="4294415" cy="31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Full-mesh i-BGP does not scale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V="1">
            <a:off x="3048000" y="228693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V="1">
            <a:off x="3048000" y="2058330"/>
            <a:ext cx="114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 flipV="1">
            <a:off x="3048000" y="2058330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3048000" y="266793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 flipV="1">
            <a:off x="3048000" y="228693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52"/>
          <p:cNvSpPr>
            <a:spLocks noChangeShapeType="1"/>
          </p:cNvSpPr>
          <p:nvPr/>
        </p:nvSpPr>
        <p:spPr bwMode="auto">
          <a:xfrm flipV="1">
            <a:off x="3048000" y="266793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 flipV="1">
            <a:off x="3429000" y="228693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 flipV="1">
            <a:off x="3429000" y="2058330"/>
            <a:ext cx="762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 flipV="1">
            <a:off x="3429000" y="266793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V="1">
            <a:off x="3429000" y="205833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 flipV="1">
            <a:off x="3429000" y="228693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 flipV="1">
            <a:off x="3429000" y="266793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59"/>
          <p:cNvSpPr>
            <a:spLocks noChangeShapeType="1"/>
          </p:cNvSpPr>
          <p:nvPr/>
        </p:nvSpPr>
        <p:spPr bwMode="auto">
          <a:xfrm flipV="1">
            <a:off x="2590800" y="228693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 flipV="1">
            <a:off x="2590800" y="2058330"/>
            <a:ext cx="1600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auto">
          <a:xfrm flipV="1">
            <a:off x="2590800" y="2058330"/>
            <a:ext cx="2209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 flipV="1">
            <a:off x="2590800" y="2286930"/>
            <a:ext cx="2667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 flipV="1">
            <a:off x="2590800" y="2667930"/>
            <a:ext cx="1600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64"/>
          <p:cNvSpPr>
            <a:spLocks noChangeShapeType="1"/>
          </p:cNvSpPr>
          <p:nvPr/>
        </p:nvSpPr>
        <p:spPr bwMode="auto">
          <a:xfrm flipV="1">
            <a:off x="2590800" y="2667930"/>
            <a:ext cx="2286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65"/>
          <p:cNvSpPr>
            <a:spLocks noChangeShapeType="1"/>
          </p:cNvSpPr>
          <p:nvPr/>
        </p:nvSpPr>
        <p:spPr bwMode="auto">
          <a:xfrm flipV="1">
            <a:off x="3200400" y="2286930"/>
            <a:ext cx="457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66"/>
          <p:cNvSpPr>
            <a:spLocks noChangeShapeType="1"/>
          </p:cNvSpPr>
          <p:nvPr/>
        </p:nvSpPr>
        <p:spPr bwMode="auto">
          <a:xfrm flipV="1">
            <a:off x="3200400" y="2058330"/>
            <a:ext cx="990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67"/>
          <p:cNvSpPr>
            <a:spLocks noChangeShapeType="1"/>
          </p:cNvSpPr>
          <p:nvPr/>
        </p:nvSpPr>
        <p:spPr bwMode="auto">
          <a:xfrm flipV="1">
            <a:off x="3200400" y="2667930"/>
            <a:ext cx="990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68"/>
          <p:cNvSpPr>
            <a:spLocks noChangeShapeType="1"/>
          </p:cNvSpPr>
          <p:nvPr/>
        </p:nvSpPr>
        <p:spPr bwMode="auto">
          <a:xfrm flipV="1">
            <a:off x="3200400" y="2058330"/>
            <a:ext cx="1600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69"/>
          <p:cNvSpPr>
            <a:spLocks noChangeShapeType="1"/>
          </p:cNvSpPr>
          <p:nvPr/>
        </p:nvSpPr>
        <p:spPr bwMode="auto">
          <a:xfrm flipV="1">
            <a:off x="3200400" y="266793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70"/>
          <p:cNvSpPr>
            <a:spLocks noChangeShapeType="1"/>
          </p:cNvSpPr>
          <p:nvPr/>
        </p:nvSpPr>
        <p:spPr bwMode="auto">
          <a:xfrm flipV="1">
            <a:off x="3200400" y="228693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71"/>
          <p:cNvSpPr>
            <a:spLocks noChangeShapeType="1"/>
          </p:cNvSpPr>
          <p:nvPr/>
        </p:nvSpPr>
        <p:spPr bwMode="auto">
          <a:xfrm>
            <a:off x="3200400" y="457293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72"/>
          <p:cNvSpPr>
            <a:spLocks noChangeShapeType="1"/>
          </p:cNvSpPr>
          <p:nvPr/>
        </p:nvSpPr>
        <p:spPr bwMode="auto">
          <a:xfrm>
            <a:off x="3200400" y="457293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73"/>
          <p:cNvSpPr>
            <a:spLocks noChangeShapeType="1"/>
          </p:cNvSpPr>
          <p:nvPr/>
        </p:nvSpPr>
        <p:spPr bwMode="auto">
          <a:xfrm flipV="1">
            <a:off x="3200400" y="396333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74"/>
          <p:cNvSpPr>
            <a:spLocks noChangeShapeType="1"/>
          </p:cNvSpPr>
          <p:nvPr/>
        </p:nvSpPr>
        <p:spPr bwMode="auto">
          <a:xfrm flipV="1">
            <a:off x="3200400" y="373473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75"/>
          <p:cNvSpPr>
            <a:spLocks noChangeShapeType="1"/>
          </p:cNvSpPr>
          <p:nvPr/>
        </p:nvSpPr>
        <p:spPr bwMode="auto">
          <a:xfrm flipV="1">
            <a:off x="3200400" y="3810930"/>
            <a:ext cx="3124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76"/>
          <p:cNvSpPr>
            <a:spLocks noChangeShapeType="1"/>
          </p:cNvSpPr>
          <p:nvPr/>
        </p:nvSpPr>
        <p:spPr bwMode="auto">
          <a:xfrm flipV="1">
            <a:off x="3429000" y="373473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77"/>
          <p:cNvSpPr>
            <a:spLocks noChangeShapeType="1"/>
          </p:cNvSpPr>
          <p:nvPr/>
        </p:nvSpPr>
        <p:spPr bwMode="auto">
          <a:xfrm>
            <a:off x="3429000" y="388713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78"/>
          <p:cNvSpPr>
            <a:spLocks noChangeShapeType="1"/>
          </p:cNvSpPr>
          <p:nvPr/>
        </p:nvSpPr>
        <p:spPr bwMode="auto">
          <a:xfrm flipV="1">
            <a:off x="3429000" y="3810930"/>
            <a:ext cx="2895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3429000" y="388713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80"/>
          <p:cNvSpPr>
            <a:spLocks noChangeShapeType="1"/>
          </p:cNvSpPr>
          <p:nvPr/>
        </p:nvSpPr>
        <p:spPr bwMode="auto">
          <a:xfrm>
            <a:off x="3429000" y="3887130"/>
            <a:ext cx="3048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>
            <a:off x="3048000" y="3506130"/>
            <a:ext cx="2590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82"/>
          <p:cNvSpPr>
            <a:spLocks noChangeShapeType="1"/>
          </p:cNvSpPr>
          <p:nvPr/>
        </p:nvSpPr>
        <p:spPr bwMode="auto">
          <a:xfrm>
            <a:off x="3048000" y="3506130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83"/>
          <p:cNvSpPr>
            <a:spLocks noChangeShapeType="1"/>
          </p:cNvSpPr>
          <p:nvPr/>
        </p:nvSpPr>
        <p:spPr bwMode="auto">
          <a:xfrm>
            <a:off x="3048000" y="350613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84"/>
          <p:cNvSpPr>
            <a:spLocks noChangeShapeType="1"/>
          </p:cNvSpPr>
          <p:nvPr/>
        </p:nvSpPr>
        <p:spPr bwMode="auto">
          <a:xfrm>
            <a:off x="3048000" y="3506130"/>
            <a:ext cx="2286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85"/>
          <p:cNvSpPr>
            <a:spLocks noChangeShapeType="1"/>
          </p:cNvSpPr>
          <p:nvPr/>
        </p:nvSpPr>
        <p:spPr bwMode="auto">
          <a:xfrm>
            <a:off x="3124200" y="3582330"/>
            <a:ext cx="3352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86"/>
          <p:cNvSpPr>
            <a:spLocks noChangeShapeType="1"/>
          </p:cNvSpPr>
          <p:nvPr/>
        </p:nvSpPr>
        <p:spPr bwMode="auto">
          <a:xfrm>
            <a:off x="2590800" y="403953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87"/>
          <p:cNvSpPr>
            <a:spLocks noChangeShapeType="1"/>
          </p:cNvSpPr>
          <p:nvPr/>
        </p:nvSpPr>
        <p:spPr bwMode="auto">
          <a:xfrm flipV="1">
            <a:off x="2590800" y="3963330"/>
            <a:ext cx="2667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88"/>
          <p:cNvSpPr>
            <a:spLocks noChangeShapeType="1"/>
          </p:cNvSpPr>
          <p:nvPr/>
        </p:nvSpPr>
        <p:spPr bwMode="auto">
          <a:xfrm flipV="1">
            <a:off x="2590800" y="373473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89"/>
          <p:cNvSpPr>
            <a:spLocks noChangeShapeType="1"/>
          </p:cNvSpPr>
          <p:nvPr/>
        </p:nvSpPr>
        <p:spPr bwMode="auto">
          <a:xfrm>
            <a:off x="2590800" y="4039530"/>
            <a:ext cx="3810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90"/>
          <p:cNvSpPr>
            <a:spLocks noChangeShapeType="1"/>
          </p:cNvSpPr>
          <p:nvPr/>
        </p:nvSpPr>
        <p:spPr bwMode="auto">
          <a:xfrm flipV="1">
            <a:off x="2590800" y="3810930"/>
            <a:ext cx="3810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 flipH="1" flipV="1">
            <a:off x="5257800" y="228693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92"/>
          <p:cNvSpPr>
            <a:spLocks noChangeShapeType="1"/>
          </p:cNvSpPr>
          <p:nvPr/>
        </p:nvSpPr>
        <p:spPr bwMode="auto">
          <a:xfrm flipH="1" flipV="1">
            <a:off x="4800600" y="205833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93"/>
          <p:cNvSpPr>
            <a:spLocks noChangeShapeType="1"/>
          </p:cNvSpPr>
          <p:nvPr/>
        </p:nvSpPr>
        <p:spPr bwMode="auto">
          <a:xfrm flipH="1" flipV="1">
            <a:off x="4191000" y="2058330"/>
            <a:ext cx="2209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94"/>
          <p:cNvSpPr>
            <a:spLocks noChangeShapeType="1"/>
          </p:cNvSpPr>
          <p:nvPr/>
        </p:nvSpPr>
        <p:spPr bwMode="auto">
          <a:xfrm flipH="1" flipV="1">
            <a:off x="3657600" y="2286930"/>
            <a:ext cx="2667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95"/>
          <p:cNvSpPr>
            <a:spLocks noChangeShapeType="1"/>
          </p:cNvSpPr>
          <p:nvPr/>
        </p:nvSpPr>
        <p:spPr bwMode="auto">
          <a:xfrm flipH="1" flipV="1">
            <a:off x="4876800" y="266793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96"/>
          <p:cNvSpPr>
            <a:spLocks noChangeShapeType="1"/>
          </p:cNvSpPr>
          <p:nvPr/>
        </p:nvSpPr>
        <p:spPr bwMode="auto">
          <a:xfrm flipH="1" flipV="1">
            <a:off x="4343400" y="266793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97"/>
          <p:cNvSpPr>
            <a:spLocks noChangeShapeType="1"/>
          </p:cNvSpPr>
          <p:nvPr/>
        </p:nvSpPr>
        <p:spPr bwMode="auto">
          <a:xfrm flipH="1" flipV="1">
            <a:off x="5257800" y="2286930"/>
            <a:ext cx="457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98"/>
          <p:cNvSpPr>
            <a:spLocks noChangeShapeType="1"/>
          </p:cNvSpPr>
          <p:nvPr/>
        </p:nvSpPr>
        <p:spPr bwMode="auto">
          <a:xfrm flipH="1" flipV="1">
            <a:off x="4800600" y="205833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99"/>
          <p:cNvSpPr>
            <a:spLocks noChangeShapeType="1"/>
          </p:cNvSpPr>
          <p:nvPr/>
        </p:nvSpPr>
        <p:spPr bwMode="auto">
          <a:xfrm flipH="1" flipV="1">
            <a:off x="4876800" y="266793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100"/>
          <p:cNvSpPr>
            <a:spLocks noChangeShapeType="1"/>
          </p:cNvSpPr>
          <p:nvPr/>
        </p:nvSpPr>
        <p:spPr bwMode="auto">
          <a:xfrm flipH="1" flipV="1">
            <a:off x="4191000" y="205833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101"/>
          <p:cNvSpPr>
            <a:spLocks noChangeShapeType="1"/>
          </p:cNvSpPr>
          <p:nvPr/>
        </p:nvSpPr>
        <p:spPr bwMode="auto">
          <a:xfrm flipH="1" flipV="1">
            <a:off x="4267200" y="259173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102"/>
          <p:cNvSpPr>
            <a:spLocks noChangeShapeType="1"/>
          </p:cNvSpPr>
          <p:nvPr/>
        </p:nvSpPr>
        <p:spPr bwMode="auto">
          <a:xfrm flipH="1" flipV="1">
            <a:off x="3657600" y="2286930"/>
            <a:ext cx="2057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103"/>
          <p:cNvSpPr>
            <a:spLocks noChangeShapeType="1"/>
          </p:cNvSpPr>
          <p:nvPr/>
        </p:nvSpPr>
        <p:spPr bwMode="auto">
          <a:xfrm flipH="1" flipV="1">
            <a:off x="5257800" y="228693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104"/>
          <p:cNvSpPr>
            <a:spLocks noChangeShapeType="1"/>
          </p:cNvSpPr>
          <p:nvPr/>
        </p:nvSpPr>
        <p:spPr bwMode="auto">
          <a:xfrm flipH="1" flipV="1">
            <a:off x="4800600" y="2058330"/>
            <a:ext cx="1676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105"/>
          <p:cNvSpPr>
            <a:spLocks noChangeShapeType="1"/>
          </p:cNvSpPr>
          <p:nvPr/>
        </p:nvSpPr>
        <p:spPr bwMode="auto">
          <a:xfrm flipH="1" flipV="1">
            <a:off x="4876800" y="2667930"/>
            <a:ext cx="1600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106"/>
          <p:cNvSpPr>
            <a:spLocks noChangeShapeType="1"/>
          </p:cNvSpPr>
          <p:nvPr/>
        </p:nvSpPr>
        <p:spPr bwMode="auto">
          <a:xfrm flipH="1" flipV="1">
            <a:off x="4267200" y="2058330"/>
            <a:ext cx="2209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07"/>
          <p:cNvSpPr>
            <a:spLocks noChangeShapeType="1"/>
          </p:cNvSpPr>
          <p:nvPr/>
        </p:nvSpPr>
        <p:spPr bwMode="auto">
          <a:xfrm flipH="1" flipV="1">
            <a:off x="4343400" y="2667930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108"/>
          <p:cNvSpPr>
            <a:spLocks noChangeShapeType="1"/>
          </p:cNvSpPr>
          <p:nvPr/>
        </p:nvSpPr>
        <p:spPr bwMode="auto">
          <a:xfrm flipH="1" flipV="1">
            <a:off x="3657600" y="2286930"/>
            <a:ext cx="2819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109"/>
          <p:cNvSpPr>
            <a:spLocks noChangeShapeType="1"/>
          </p:cNvSpPr>
          <p:nvPr/>
        </p:nvSpPr>
        <p:spPr bwMode="auto">
          <a:xfrm flipH="1" flipV="1">
            <a:off x="5257800" y="2286930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 flipH="1" flipV="1">
            <a:off x="4800600" y="2058330"/>
            <a:ext cx="533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 flipH="1" flipV="1">
            <a:off x="4876800" y="266793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112"/>
          <p:cNvSpPr>
            <a:spLocks noChangeShapeType="1"/>
          </p:cNvSpPr>
          <p:nvPr/>
        </p:nvSpPr>
        <p:spPr bwMode="auto">
          <a:xfrm flipH="1" flipV="1">
            <a:off x="4191000" y="2058330"/>
            <a:ext cx="1143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113"/>
          <p:cNvSpPr>
            <a:spLocks noChangeShapeType="1"/>
          </p:cNvSpPr>
          <p:nvPr/>
        </p:nvSpPr>
        <p:spPr bwMode="auto">
          <a:xfrm flipH="1" flipV="1">
            <a:off x="4343400" y="266793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114"/>
          <p:cNvSpPr>
            <a:spLocks noChangeShapeType="1"/>
          </p:cNvSpPr>
          <p:nvPr/>
        </p:nvSpPr>
        <p:spPr bwMode="auto">
          <a:xfrm flipH="1" flipV="1">
            <a:off x="3657600" y="2286930"/>
            <a:ext cx="1676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115"/>
          <p:cNvSpPr>
            <a:spLocks noChangeShapeType="1"/>
          </p:cNvSpPr>
          <p:nvPr/>
        </p:nvSpPr>
        <p:spPr bwMode="auto">
          <a:xfrm flipH="1" flipV="1">
            <a:off x="4876800" y="2667930"/>
            <a:ext cx="381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116"/>
          <p:cNvSpPr>
            <a:spLocks noChangeShapeType="1"/>
          </p:cNvSpPr>
          <p:nvPr/>
        </p:nvSpPr>
        <p:spPr bwMode="auto">
          <a:xfrm flipH="1" flipV="1">
            <a:off x="4343400" y="2667930"/>
            <a:ext cx="914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17"/>
          <p:cNvSpPr>
            <a:spLocks noChangeShapeType="1"/>
          </p:cNvSpPr>
          <p:nvPr/>
        </p:nvSpPr>
        <p:spPr bwMode="auto">
          <a:xfrm flipH="1" flipV="1">
            <a:off x="3657600" y="2286930"/>
            <a:ext cx="1600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118"/>
          <p:cNvSpPr>
            <a:spLocks noChangeShapeType="1"/>
          </p:cNvSpPr>
          <p:nvPr/>
        </p:nvSpPr>
        <p:spPr bwMode="auto">
          <a:xfrm flipH="1" flipV="1">
            <a:off x="4267200" y="2058330"/>
            <a:ext cx="990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119"/>
          <p:cNvSpPr>
            <a:spLocks noChangeShapeType="1"/>
          </p:cNvSpPr>
          <p:nvPr/>
        </p:nvSpPr>
        <p:spPr bwMode="auto">
          <a:xfrm flipV="1">
            <a:off x="5257800" y="228693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120"/>
          <p:cNvSpPr>
            <a:spLocks noChangeShapeType="1"/>
          </p:cNvSpPr>
          <p:nvPr/>
        </p:nvSpPr>
        <p:spPr bwMode="auto">
          <a:xfrm flipH="1" flipV="1">
            <a:off x="4800600" y="2058330"/>
            <a:ext cx="457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2590800" y="403953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 flipV="1">
            <a:off x="2514600" y="388713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 flipV="1">
            <a:off x="2590800" y="365853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125"/>
          <p:cNvSpPr>
            <a:spLocks noChangeShapeType="1"/>
          </p:cNvSpPr>
          <p:nvPr/>
        </p:nvSpPr>
        <p:spPr bwMode="auto">
          <a:xfrm flipH="1" flipV="1">
            <a:off x="3048000" y="350613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Line 126"/>
          <p:cNvSpPr>
            <a:spLocks noChangeShapeType="1"/>
          </p:cNvSpPr>
          <p:nvPr/>
        </p:nvSpPr>
        <p:spPr bwMode="auto">
          <a:xfrm flipV="1">
            <a:off x="3200400" y="388713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131"/>
          <p:cNvSpPr>
            <a:spLocks noChangeShapeType="1"/>
          </p:cNvSpPr>
          <p:nvPr/>
        </p:nvSpPr>
        <p:spPr bwMode="auto">
          <a:xfrm flipH="1" flipV="1">
            <a:off x="3048000" y="350613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132"/>
          <p:cNvSpPr>
            <a:spLocks noChangeShapeType="1"/>
          </p:cNvSpPr>
          <p:nvPr/>
        </p:nvSpPr>
        <p:spPr bwMode="auto">
          <a:xfrm flipH="1">
            <a:off x="2590800" y="396333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133"/>
          <p:cNvSpPr>
            <a:spLocks noChangeShapeType="1"/>
          </p:cNvSpPr>
          <p:nvPr/>
        </p:nvSpPr>
        <p:spPr bwMode="auto">
          <a:xfrm flipH="1" flipV="1">
            <a:off x="6400800" y="381093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134"/>
          <p:cNvSpPr>
            <a:spLocks noChangeShapeType="1"/>
          </p:cNvSpPr>
          <p:nvPr/>
        </p:nvSpPr>
        <p:spPr bwMode="auto">
          <a:xfrm flipH="1" flipV="1">
            <a:off x="5715000" y="373473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135"/>
          <p:cNvSpPr>
            <a:spLocks noChangeShapeType="1"/>
          </p:cNvSpPr>
          <p:nvPr/>
        </p:nvSpPr>
        <p:spPr bwMode="auto">
          <a:xfrm flipH="1" flipV="1">
            <a:off x="5334000" y="388713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Line 136"/>
          <p:cNvSpPr>
            <a:spLocks noChangeShapeType="1"/>
          </p:cNvSpPr>
          <p:nvPr/>
        </p:nvSpPr>
        <p:spPr bwMode="auto">
          <a:xfrm flipH="1">
            <a:off x="5257800" y="457293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Line 137"/>
          <p:cNvSpPr>
            <a:spLocks noChangeShapeType="1"/>
          </p:cNvSpPr>
          <p:nvPr/>
        </p:nvSpPr>
        <p:spPr bwMode="auto">
          <a:xfrm flipH="1">
            <a:off x="5257800" y="381093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138"/>
          <p:cNvSpPr>
            <a:spLocks noChangeShapeType="1"/>
          </p:cNvSpPr>
          <p:nvPr/>
        </p:nvSpPr>
        <p:spPr bwMode="auto">
          <a:xfrm flipH="1" flipV="1">
            <a:off x="5638800" y="373473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Line 139"/>
          <p:cNvSpPr>
            <a:spLocks noChangeShapeType="1"/>
          </p:cNvSpPr>
          <p:nvPr/>
        </p:nvSpPr>
        <p:spPr bwMode="auto">
          <a:xfrm flipH="1">
            <a:off x="5257800" y="381093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140"/>
          <p:cNvSpPr>
            <a:spLocks noChangeShapeType="1"/>
          </p:cNvSpPr>
          <p:nvPr/>
        </p:nvSpPr>
        <p:spPr bwMode="auto">
          <a:xfrm>
            <a:off x="3733800" y="228693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141"/>
          <p:cNvSpPr>
            <a:spLocks noChangeShapeType="1"/>
          </p:cNvSpPr>
          <p:nvPr/>
        </p:nvSpPr>
        <p:spPr bwMode="auto">
          <a:xfrm>
            <a:off x="3733800" y="228693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Line 142"/>
          <p:cNvSpPr>
            <a:spLocks noChangeShapeType="1"/>
          </p:cNvSpPr>
          <p:nvPr/>
        </p:nvSpPr>
        <p:spPr bwMode="auto">
          <a:xfrm>
            <a:off x="3810000" y="228693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Line 143"/>
          <p:cNvSpPr>
            <a:spLocks noChangeShapeType="1"/>
          </p:cNvSpPr>
          <p:nvPr/>
        </p:nvSpPr>
        <p:spPr bwMode="auto">
          <a:xfrm flipV="1">
            <a:off x="3810000" y="205833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144"/>
          <p:cNvSpPr>
            <a:spLocks noChangeShapeType="1"/>
          </p:cNvSpPr>
          <p:nvPr/>
        </p:nvSpPr>
        <p:spPr bwMode="auto">
          <a:xfrm flipV="1">
            <a:off x="3810000" y="205833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146"/>
          <p:cNvSpPr>
            <a:spLocks noChangeShapeType="1"/>
          </p:cNvSpPr>
          <p:nvPr/>
        </p:nvSpPr>
        <p:spPr bwMode="auto">
          <a:xfrm>
            <a:off x="4191000" y="205833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147"/>
          <p:cNvSpPr>
            <a:spLocks noChangeShapeType="1"/>
          </p:cNvSpPr>
          <p:nvPr/>
        </p:nvSpPr>
        <p:spPr bwMode="auto">
          <a:xfrm>
            <a:off x="4191000" y="205833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Line 148"/>
          <p:cNvSpPr>
            <a:spLocks noChangeShapeType="1"/>
          </p:cNvSpPr>
          <p:nvPr/>
        </p:nvSpPr>
        <p:spPr bwMode="auto">
          <a:xfrm>
            <a:off x="4191000" y="205833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Line 149"/>
          <p:cNvSpPr>
            <a:spLocks noChangeShapeType="1"/>
          </p:cNvSpPr>
          <p:nvPr/>
        </p:nvSpPr>
        <p:spPr bwMode="auto">
          <a:xfrm>
            <a:off x="4191000" y="205833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Line 150"/>
          <p:cNvSpPr>
            <a:spLocks noChangeShapeType="1"/>
          </p:cNvSpPr>
          <p:nvPr/>
        </p:nvSpPr>
        <p:spPr bwMode="auto">
          <a:xfrm>
            <a:off x="4800600" y="205833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Line 151"/>
          <p:cNvSpPr>
            <a:spLocks noChangeShapeType="1"/>
          </p:cNvSpPr>
          <p:nvPr/>
        </p:nvSpPr>
        <p:spPr bwMode="auto">
          <a:xfrm>
            <a:off x="4800600" y="205833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152"/>
          <p:cNvSpPr>
            <a:spLocks noChangeShapeType="1"/>
          </p:cNvSpPr>
          <p:nvPr/>
        </p:nvSpPr>
        <p:spPr bwMode="auto">
          <a:xfrm flipH="1">
            <a:off x="4343400" y="205833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5" name="Picture 104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33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5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67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06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9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07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8109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08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9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109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67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0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58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71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12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8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13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4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14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97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97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16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2134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17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5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18" descr="n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5530"/>
            <a:ext cx="365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3352800" y="1501118"/>
            <a:ext cx="2286000" cy="15240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2133600" y="3350555"/>
            <a:ext cx="1752600" cy="1698625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4648200" y="3372780"/>
            <a:ext cx="2362200" cy="1676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 Box 124"/>
          <p:cNvSpPr txBox="1">
            <a:spLocks noChangeArrowheads="1"/>
          </p:cNvSpPr>
          <p:nvPr/>
        </p:nvSpPr>
        <p:spPr bwMode="auto">
          <a:xfrm>
            <a:off x="4114800" y="1501118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80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City 1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 Box 125"/>
          <p:cNvSpPr txBox="1">
            <a:spLocks noChangeArrowheads="1"/>
          </p:cNvSpPr>
          <p:nvPr/>
        </p:nvSpPr>
        <p:spPr bwMode="auto">
          <a:xfrm>
            <a:off x="2590800" y="4676118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80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City 2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 Box 126"/>
          <p:cNvSpPr txBox="1">
            <a:spLocks noChangeArrowheads="1"/>
          </p:cNvSpPr>
          <p:nvPr/>
        </p:nvSpPr>
        <p:spPr bwMode="auto">
          <a:xfrm>
            <a:off x="5562600" y="4676118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180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City 3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>
            <a:spLocks/>
          </p:cNvSpPr>
          <p:nvPr/>
        </p:nvSpPr>
        <p:spPr bwMode="auto">
          <a:xfrm>
            <a:off x="457200" y="52292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Large ISPs have hundreds or even more than a thousand routers internally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marL="342900" indent="-342900" algn="l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Full mesh leads to a high cost in provisioning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Adding or removing a router requires reconfigurations of all other routers</a:t>
            </a: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Line 137"/>
          <p:cNvSpPr>
            <a:spLocks noChangeShapeType="1"/>
          </p:cNvSpPr>
          <p:nvPr/>
        </p:nvSpPr>
        <p:spPr bwMode="auto">
          <a:xfrm flipH="1">
            <a:off x="5257800" y="3849030"/>
            <a:ext cx="563561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Addressing the scalability problem of full-mesh </a:t>
            </a:r>
            <a:r>
              <a:rPr lang="en-US" altLang="ko-KR" sz="28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826"/>
            <a:ext cx="8229600" cy="4272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Two solutions are suggested in 1996</a:t>
            </a:r>
          </a:p>
          <a:p>
            <a:pPr lvl="1"/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 confederations (RFC 1965)</a:t>
            </a:r>
          </a:p>
          <a:p>
            <a:pPr lvl="1"/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Route reflection (RFC 1966)</a:t>
            </a:r>
          </a:p>
          <a:p>
            <a:endParaRPr lang="en-US" altLang="ko-KR" sz="24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work focuses on route reflection</a:t>
            </a:r>
            <a:endParaRPr lang="en-US" altLang="ko-KR" sz="24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lvl="1"/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ominant solution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lvl="1"/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Main 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concerns shared 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with 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 confederation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lvl="2"/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Path diversity reduction</a:t>
            </a:r>
          </a:p>
          <a:p>
            <a:pPr lvl="2"/>
            <a:r>
              <a:rPr lang="en-US" altLang="ko-KR" sz="1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Convergence delay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Route reflection solves scalability problem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35288" y="5378968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Total number of sessions = </a:t>
            </a:r>
            <a:r>
              <a:rPr kumimoji="1" lang="en-US" altLang="ko-KR" b="1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5759968"/>
            <a:ext cx="6358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Number of </a:t>
            </a:r>
            <a:r>
              <a:rPr kumimoji="1" lang="en-US" altLang="ko-KR" i="1" u="sng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additional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 sessions for an additional </a:t>
            </a:r>
            <a:r>
              <a:rPr kumimoji="1" lang="en-US" altLang="ko-KR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 router 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= </a:t>
            </a:r>
            <a:r>
              <a:rPr kumimoji="1" lang="en-US" altLang="ko-KR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3175" y="4997968"/>
            <a:ext cx="3781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latinLnBrk="1"/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Total number of </a:t>
            </a:r>
            <a:r>
              <a:rPr kumimoji="1" lang="en-US" altLang="ko-KR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i-BGP routers </a:t>
            </a:r>
            <a:r>
              <a:rPr kumimoji="1" lang="en-US" altLang="ko-KR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= </a:t>
            </a:r>
            <a:r>
              <a:rPr kumimoji="1" lang="en-US" altLang="ko-KR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5 = N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2362200" y="1548506"/>
            <a:ext cx="4191000" cy="2932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19" y="348453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4619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66219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nod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2" y="2320713"/>
            <a:ext cx="401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 rot="663157">
            <a:off x="5791200" y="3986906"/>
            <a:ext cx="609600" cy="427038"/>
            <a:chOff x="3024" y="2304"/>
            <a:chExt cx="384" cy="269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 rot="-300000" flipH="1" flipV="1">
              <a:off x="3216" y="2304"/>
              <a:ext cx="192" cy="9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3024" y="2400"/>
              <a:ext cx="116" cy="173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algn="l" eaLnBrk="1" hangingPunct="1"/>
              <a:endParaRPr lang="en-US" sz="12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2710715" y="3335385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6089938" y="3741416"/>
            <a:ext cx="615662" cy="3978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loud"/>
          <p:cNvSpPr>
            <a:spLocks noChangeAspect="1" noEditPoints="1" noChangeArrowheads="1"/>
          </p:cNvSpPr>
          <p:nvPr/>
        </p:nvSpPr>
        <p:spPr bwMode="auto">
          <a:xfrm>
            <a:off x="6629400" y="3477322"/>
            <a:ext cx="1600200" cy="1119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7034462" y="3819811"/>
            <a:ext cx="7328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400" b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AS2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rr copy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2904231"/>
            <a:ext cx="401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61"/>
          <p:cNvSpPr>
            <a:spLocks noChangeShapeType="1"/>
          </p:cNvSpPr>
          <p:nvPr/>
        </p:nvSpPr>
        <p:spPr bwMode="auto">
          <a:xfrm flipH="1" flipV="1">
            <a:off x="4724400" y="3148706"/>
            <a:ext cx="1049338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62"/>
          <p:cNvSpPr>
            <a:spLocks noChangeShapeType="1"/>
          </p:cNvSpPr>
          <p:nvPr/>
        </p:nvSpPr>
        <p:spPr bwMode="auto">
          <a:xfrm flipH="1" flipV="1">
            <a:off x="3752176" y="2539106"/>
            <a:ext cx="667424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63"/>
          <p:cNvSpPr>
            <a:spLocks noChangeShapeType="1"/>
          </p:cNvSpPr>
          <p:nvPr/>
        </p:nvSpPr>
        <p:spPr bwMode="auto">
          <a:xfrm flipH="1">
            <a:off x="4191000" y="3148706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 flipH="1">
            <a:off x="4724400" y="2462906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68"/>
          <p:cNvSpPr>
            <a:spLocks noChangeShapeType="1"/>
          </p:cNvSpPr>
          <p:nvPr/>
        </p:nvSpPr>
        <p:spPr bwMode="auto">
          <a:xfrm rot="21480000" flipH="1" flipV="1">
            <a:off x="5027083" y="3147664"/>
            <a:ext cx="532174" cy="200889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962400" y="2462906"/>
            <a:ext cx="990600" cy="1066800"/>
            <a:chOff x="2400" y="1488"/>
            <a:chExt cx="624" cy="672"/>
          </a:xfrm>
        </p:grpSpPr>
        <p:sp>
          <p:nvSpPr>
            <p:cNvPr id="34" name="Line 69"/>
            <p:cNvSpPr>
              <a:spLocks noChangeShapeType="1"/>
            </p:cNvSpPr>
            <p:nvPr/>
          </p:nvSpPr>
          <p:spPr bwMode="auto">
            <a:xfrm flipV="1">
              <a:off x="2880" y="1488"/>
              <a:ext cx="144" cy="192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 flipH="1">
              <a:off x="2496" y="1968"/>
              <a:ext cx="144" cy="192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 flipH="1" flipV="1">
              <a:off x="2400" y="1536"/>
              <a:ext cx="240" cy="144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 Box 73"/>
          <p:cNvSpPr txBox="1">
            <a:spLocks noChangeArrowheads="1"/>
          </p:cNvSpPr>
          <p:nvPr/>
        </p:nvSpPr>
        <p:spPr bwMode="auto">
          <a:xfrm>
            <a:off x="2769533" y="2814507"/>
            <a:ext cx="1650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route </a:t>
            </a:r>
            <a:r>
              <a:rPr lang="en-US" altLang="ko-KR" sz="2000" i="1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reflector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2951820" y="1946151"/>
            <a:ext cx="944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client 1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4932656" y="1806201"/>
            <a:ext cx="944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client 2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76"/>
          <p:cNvSpPr txBox="1">
            <a:spLocks noChangeArrowheads="1"/>
          </p:cNvSpPr>
          <p:nvPr/>
        </p:nvSpPr>
        <p:spPr bwMode="auto">
          <a:xfrm>
            <a:off x="3266855" y="3741416"/>
            <a:ext cx="944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client 3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4887035" y="3566331"/>
            <a:ext cx="944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000" i="1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client 4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62000" y="3861583"/>
            <a:ext cx="1567543" cy="713699"/>
            <a:chOff x="480" y="2352"/>
            <a:chExt cx="768" cy="437"/>
          </a:xfrm>
        </p:grpSpPr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76" y="249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792" y="2361"/>
              <a:ext cx="43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2000" dirty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e</a:t>
              </a:r>
              <a:r>
                <a:rPr lang="en-US" altLang="ko-KR" sz="2000" dirty="0" smtClean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-BGP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576" y="267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803" y="2544"/>
              <a:ext cx="4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2000" dirty="0" smtClean="0">
                  <a:latin typeface="Times New Roman" pitchFamily="18" charset="0"/>
                  <a:ea typeface="굴림" pitchFamily="-111" charset="-127"/>
                  <a:cs typeface="Times New Roman" pitchFamily="18" charset="0"/>
                </a:rPr>
                <a:t>i-BGP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80" y="2352"/>
              <a:ext cx="768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Large ISP revisited with hierarchical RR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15002" y="2669105"/>
            <a:ext cx="2514601" cy="1071563"/>
            <a:chOff x="3600" y="1632"/>
            <a:chExt cx="1584" cy="675"/>
          </a:xfrm>
        </p:grpSpPr>
        <p:sp>
          <p:nvSpPr>
            <p:cNvPr id="185" name="Line 54"/>
            <p:cNvSpPr>
              <a:spLocks noChangeShapeType="1"/>
            </p:cNvSpPr>
            <p:nvPr/>
          </p:nvSpPr>
          <p:spPr bwMode="auto">
            <a:xfrm flipV="1">
              <a:off x="3784" y="2069"/>
              <a:ext cx="332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Line 55"/>
            <p:cNvSpPr>
              <a:spLocks noChangeShapeType="1"/>
            </p:cNvSpPr>
            <p:nvPr/>
          </p:nvSpPr>
          <p:spPr bwMode="auto">
            <a:xfrm flipV="1">
              <a:off x="3600" y="2029"/>
              <a:ext cx="516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Line 57"/>
            <p:cNvSpPr>
              <a:spLocks noChangeShapeType="1"/>
            </p:cNvSpPr>
            <p:nvPr/>
          </p:nvSpPr>
          <p:spPr bwMode="auto">
            <a:xfrm flipV="1">
              <a:off x="3784" y="2069"/>
              <a:ext cx="59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Line 58"/>
            <p:cNvSpPr>
              <a:spLocks noChangeShapeType="1"/>
            </p:cNvSpPr>
            <p:nvPr/>
          </p:nvSpPr>
          <p:spPr bwMode="auto">
            <a:xfrm flipV="1">
              <a:off x="3637" y="2069"/>
              <a:ext cx="737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Line 59"/>
            <p:cNvSpPr>
              <a:spLocks noChangeShapeType="1"/>
            </p:cNvSpPr>
            <p:nvPr/>
          </p:nvSpPr>
          <p:spPr bwMode="auto">
            <a:xfrm flipH="1" flipV="1">
              <a:off x="4116" y="2069"/>
              <a:ext cx="553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 flipH="1" flipV="1">
              <a:off x="4374" y="2069"/>
              <a:ext cx="295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61"/>
            <p:cNvSpPr>
              <a:spLocks noChangeShapeType="1"/>
            </p:cNvSpPr>
            <p:nvPr/>
          </p:nvSpPr>
          <p:spPr bwMode="auto">
            <a:xfrm flipH="1" flipV="1">
              <a:off x="4153" y="2069"/>
              <a:ext cx="737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62"/>
            <p:cNvSpPr>
              <a:spLocks noChangeShapeType="1"/>
            </p:cNvSpPr>
            <p:nvPr/>
          </p:nvSpPr>
          <p:spPr bwMode="auto">
            <a:xfrm flipH="1" flipV="1">
              <a:off x="4447" y="2029"/>
              <a:ext cx="443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63"/>
            <p:cNvSpPr>
              <a:spLocks noChangeShapeType="1"/>
            </p:cNvSpPr>
            <p:nvPr/>
          </p:nvSpPr>
          <p:spPr bwMode="auto">
            <a:xfrm flipH="1">
              <a:off x="4153" y="1632"/>
              <a:ext cx="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64"/>
            <p:cNvSpPr>
              <a:spLocks noChangeShapeType="1"/>
            </p:cNvSpPr>
            <p:nvPr/>
          </p:nvSpPr>
          <p:spPr bwMode="auto">
            <a:xfrm flipV="1">
              <a:off x="4189" y="1632"/>
              <a:ext cx="25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65"/>
            <p:cNvSpPr>
              <a:spLocks noChangeShapeType="1"/>
            </p:cNvSpPr>
            <p:nvPr/>
          </p:nvSpPr>
          <p:spPr bwMode="auto">
            <a:xfrm>
              <a:off x="4189" y="1632"/>
              <a:ext cx="18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66"/>
            <p:cNvSpPr>
              <a:spLocks noChangeShapeType="1"/>
            </p:cNvSpPr>
            <p:nvPr/>
          </p:nvSpPr>
          <p:spPr bwMode="auto">
            <a:xfrm flipH="1">
              <a:off x="4411" y="1632"/>
              <a:ext cx="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97" name="Picture 196" descr="rr copy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1943"/>
              <a:ext cx="1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" name="Picture 197" descr="rr copy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" y="1948"/>
              <a:ext cx="1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9" name="Line 189"/>
            <p:cNvSpPr>
              <a:spLocks noChangeShapeType="1"/>
            </p:cNvSpPr>
            <p:nvPr/>
          </p:nvSpPr>
          <p:spPr bwMode="auto">
            <a:xfrm>
              <a:off x="4226" y="1990"/>
              <a:ext cx="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23"/>
            <p:cNvSpPr>
              <a:spLocks noChangeShapeType="1"/>
            </p:cNvSpPr>
            <p:nvPr/>
          </p:nvSpPr>
          <p:spPr bwMode="auto">
            <a:xfrm flipH="1" flipV="1">
              <a:off x="4416" y="201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Line 224"/>
            <p:cNvSpPr>
              <a:spLocks noChangeShapeType="1"/>
            </p:cNvSpPr>
            <p:nvPr/>
          </p:nvSpPr>
          <p:spPr bwMode="auto">
            <a:xfrm flipH="1" flipV="1">
              <a:off x="4176" y="2064"/>
              <a:ext cx="96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799" y="1983304"/>
            <a:ext cx="3271835" cy="2468561"/>
            <a:chOff x="384" y="1104"/>
            <a:chExt cx="2688" cy="1881"/>
          </a:xfrm>
        </p:grpSpPr>
        <p:pic>
          <p:nvPicPr>
            <p:cNvPr id="70" name="Picture 6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96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7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00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160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7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832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" y="2400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7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" y="2256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2832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7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2256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488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7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488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248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104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104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8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248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" y="2832"/>
              <a:ext cx="18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Line 84"/>
            <p:cNvSpPr>
              <a:spLocks noChangeShapeType="1"/>
            </p:cNvSpPr>
            <p:nvPr/>
          </p:nvSpPr>
          <p:spPr bwMode="auto">
            <a:xfrm flipV="1">
              <a:off x="816" y="1392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V="1">
              <a:off x="816" y="1248"/>
              <a:ext cx="72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V="1">
              <a:off x="816" y="1248"/>
              <a:ext cx="110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816" y="1632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V="1">
              <a:off x="816" y="1392"/>
              <a:ext cx="13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V="1">
              <a:off x="816" y="1632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V="1">
              <a:off x="1056" y="1392"/>
              <a:ext cx="1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V="1">
              <a:off x="1056" y="1248"/>
              <a:ext cx="48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1056" y="1632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1056" y="1248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1056" y="1392"/>
              <a:ext cx="115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1056" y="1632"/>
              <a:ext cx="91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V="1">
              <a:off x="528" y="1392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V="1">
              <a:off x="528" y="1248"/>
              <a:ext cx="100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V="1">
              <a:off x="528" y="1248"/>
              <a:ext cx="139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V="1">
              <a:off x="528" y="1392"/>
              <a:ext cx="168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528" y="1632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528" y="1632"/>
              <a:ext cx="144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912" y="1392"/>
              <a:ext cx="28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V="1">
              <a:off x="912" y="1248"/>
              <a:ext cx="624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912" y="1632"/>
              <a:ext cx="62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 flipV="1">
              <a:off x="912" y="1248"/>
              <a:ext cx="100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V="1">
              <a:off x="912" y="1632"/>
              <a:ext cx="105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V="1">
              <a:off x="912" y="1392"/>
              <a:ext cx="129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912" y="2832"/>
              <a:ext cx="13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912" y="283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V="1">
              <a:off x="912" y="2448"/>
              <a:ext cx="13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 flipV="1">
              <a:off x="912" y="2304"/>
              <a:ext cx="15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 flipV="1">
              <a:off x="912" y="2352"/>
              <a:ext cx="19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V="1">
              <a:off x="1056" y="2304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1056" y="2400"/>
              <a:ext cx="115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V="1">
              <a:off x="1056" y="2352"/>
              <a:ext cx="18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1056" y="2400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1056" y="2400"/>
              <a:ext cx="19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816" y="2160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816" y="2160"/>
              <a:ext cx="20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816" y="2160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816" y="2160"/>
              <a:ext cx="14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864" y="2208"/>
              <a:ext cx="21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>
              <a:off x="528" y="2496"/>
              <a:ext cx="16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 flipV="1">
              <a:off x="528" y="2448"/>
              <a:ext cx="16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 flipV="1">
              <a:off x="528" y="2304"/>
              <a:ext cx="19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528" y="2496"/>
              <a:ext cx="240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V="1">
              <a:off x="528" y="2352"/>
              <a:ext cx="240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 flipH="1" flipV="1">
              <a:off x="2208" y="1392"/>
              <a:ext cx="72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H="1" flipV="1">
              <a:off x="1920" y="1248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H="1" flipV="1">
              <a:off x="1536" y="1248"/>
              <a:ext cx="139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16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9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 flipH="1" flipV="1">
              <a:off x="1632" y="1632"/>
              <a:ext cx="12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 flipH="1" flipV="1">
              <a:off x="2208" y="1392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 flipH="1" flipV="1">
              <a:off x="1920" y="1248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 flipH="1" flipV="1">
              <a:off x="1536" y="1248"/>
              <a:ext cx="96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 flipH="1" flipV="1">
              <a:off x="1584" y="1584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129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 flipH="1" flipV="1">
              <a:off x="2208" y="1392"/>
              <a:ext cx="76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H="1" flipV="1">
              <a:off x="1920" y="1248"/>
              <a:ext cx="1056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100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1392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 flipH="1" flipV="1">
              <a:off x="1632" y="1632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177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 flipH="1" flipV="1">
              <a:off x="2208" y="1392"/>
              <a:ext cx="4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 flipH="1" flipV="1">
              <a:off x="1920" y="1248"/>
              <a:ext cx="3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 flipH="1" flipV="1">
              <a:off x="1536" y="1248"/>
              <a:ext cx="72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 flipH="1" flipV="1">
              <a:off x="1632" y="1632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105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 flipH="1" flipV="1">
              <a:off x="1632" y="1632"/>
              <a:ext cx="57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 flipH="1" flipV="1">
              <a:off x="1200" y="1392"/>
              <a:ext cx="1008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Line 155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208" y="139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H="1" flipV="1">
              <a:off x="1920" y="1248"/>
              <a:ext cx="288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528" y="249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80" y="2400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flipV="1">
              <a:off x="528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flipV="1">
              <a:off x="912" y="240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 flipH="1">
              <a:off x="528" y="2448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 flipV="1">
              <a:off x="2928" y="2352"/>
              <a:ext cx="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flipH="1" flipV="1">
              <a:off x="2496" y="230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16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168"/>
            <p:cNvSpPr>
              <a:spLocks noChangeShapeType="1"/>
            </p:cNvSpPr>
            <p:nvPr/>
          </p:nvSpPr>
          <p:spPr bwMode="auto">
            <a:xfrm flipH="1">
              <a:off x="2208" y="2832"/>
              <a:ext cx="76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H="1">
              <a:off x="2208" y="2352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flipH="1" flipV="1">
              <a:off x="2448" y="2304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H="1">
              <a:off x="2208" y="2352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Line 172"/>
            <p:cNvSpPr>
              <a:spLocks noChangeShapeType="1"/>
            </p:cNvSpPr>
            <p:nvPr/>
          </p:nvSpPr>
          <p:spPr bwMode="auto">
            <a:xfrm>
              <a:off x="1248" y="139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Line 173"/>
            <p:cNvSpPr>
              <a:spLocks noChangeShapeType="1"/>
            </p:cNvSpPr>
            <p:nvPr/>
          </p:nvSpPr>
          <p:spPr bwMode="auto">
            <a:xfrm>
              <a:off x="1248" y="139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>
              <a:off x="1296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V="1">
              <a:off x="1296" y="12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1296" y="1248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>
              <a:off x="1536" y="124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>
              <a:off x="1536" y="12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Line 179"/>
            <p:cNvSpPr>
              <a:spLocks noChangeShapeType="1"/>
            </p:cNvSpPr>
            <p:nvPr/>
          </p:nvSpPr>
          <p:spPr bwMode="auto">
            <a:xfrm>
              <a:off x="1536" y="124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>
              <a:off x="1536" y="12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Line 181"/>
            <p:cNvSpPr>
              <a:spLocks noChangeShapeType="1"/>
            </p:cNvSpPr>
            <p:nvPr/>
          </p:nvSpPr>
          <p:spPr bwMode="auto">
            <a:xfrm>
              <a:off x="1920" y="12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1920" y="1248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flipH="1">
              <a:off x="1632" y="12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AutoShape 185"/>
          <p:cNvSpPr>
            <a:spLocks noChangeArrowheads="1"/>
          </p:cNvSpPr>
          <p:nvPr/>
        </p:nvSpPr>
        <p:spPr bwMode="auto">
          <a:xfrm>
            <a:off x="4343400" y="2440505"/>
            <a:ext cx="609600" cy="1447800"/>
          </a:xfrm>
          <a:prstGeom prst="rightArrow">
            <a:avLst>
              <a:gd name="adj1" fmla="val 55917"/>
              <a:gd name="adj2" fmla="val 596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algn="l"/>
            <a:endParaRPr lang="en-US" altLang="ko-KR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518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4251843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4251843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2172218"/>
            <a:ext cx="2190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9833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19833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2172218"/>
            <a:ext cx="2190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4251843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33"/>
          <p:cNvSpPr>
            <a:spLocks noChangeShapeType="1"/>
          </p:cNvSpPr>
          <p:nvPr/>
        </p:nvSpPr>
        <p:spPr bwMode="auto">
          <a:xfrm flipV="1">
            <a:off x="5357813" y="3432693"/>
            <a:ext cx="35083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V="1">
            <a:off x="5357813" y="3683518"/>
            <a:ext cx="642937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H="1" flipV="1">
            <a:off x="5708650" y="3432693"/>
            <a:ext cx="174625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5883275" y="3683518"/>
            <a:ext cx="1174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 flipH="1" flipV="1">
            <a:off x="7405688" y="3747018"/>
            <a:ext cx="1158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V="1">
            <a:off x="7521575" y="3494605"/>
            <a:ext cx="23495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 flipH="1" flipV="1">
            <a:off x="7405688" y="3747018"/>
            <a:ext cx="876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 flipH="1" flipV="1">
            <a:off x="7756525" y="3494605"/>
            <a:ext cx="525463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6292850" y="2361130"/>
            <a:ext cx="293688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6292850" y="2361130"/>
            <a:ext cx="76041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6586538" y="217221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6586538" y="2172218"/>
            <a:ext cx="4667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6586538" y="2172218"/>
            <a:ext cx="4667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>
            <a:off x="7053263" y="217221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 flipH="1">
            <a:off x="7053263" y="2361130"/>
            <a:ext cx="293687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 flipH="1">
            <a:off x="6586538" y="2361130"/>
            <a:ext cx="76041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2650" y="5364215"/>
            <a:ext cx="7861700" cy="9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Route reflection </a:t>
            </a: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substantially reduces the total number of 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sessions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2000" dirty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Route reflection can be deployed hierarchically to </a:t>
            </a:r>
            <a:r>
              <a:rPr lang="en-US" altLang="ko-KR" sz="2000" dirty="0" smtClean="0">
                <a:latin typeface="Times New Roman" pitchFamily="18" charset="0"/>
                <a:ea typeface="굴림" pitchFamily="-111" charset="-127"/>
                <a:cs typeface="Times New Roman" pitchFamily="18" charset="0"/>
              </a:rPr>
              <a:t>reduce even more</a:t>
            </a:r>
            <a:endParaRPr lang="en-US" altLang="ko-KR" sz="2000" dirty="0">
              <a:latin typeface="Times New Roman" pitchFamily="18" charset="0"/>
              <a:ea typeface="굴림" pitchFamily="-111" charset="-127"/>
              <a:cs typeface="Times New Roman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57200" y="3278705"/>
            <a:ext cx="15240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590800" y="3278705"/>
            <a:ext cx="16764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447800" y="1678505"/>
            <a:ext cx="17526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953000" y="3278705"/>
            <a:ext cx="15240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086600" y="3278705"/>
            <a:ext cx="16764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943600" y="1678505"/>
            <a:ext cx="1752600" cy="1295400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80"/>
          <p:cNvSpPr>
            <a:spLocks noChangeShapeType="1"/>
          </p:cNvSpPr>
          <p:nvPr/>
        </p:nvSpPr>
        <p:spPr bwMode="auto">
          <a:xfrm flipV="1">
            <a:off x="8305800" y="365970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81"/>
          <p:cNvSpPr>
            <a:spLocks noChangeShapeType="1"/>
          </p:cNvSpPr>
          <p:nvPr/>
        </p:nvSpPr>
        <p:spPr bwMode="auto">
          <a:xfrm flipV="1">
            <a:off x="7543800" y="365970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708652" y="2657996"/>
            <a:ext cx="2520951" cy="1077914"/>
            <a:chOff x="2396" y="864"/>
            <a:chExt cx="1588" cy="679"/>
          </a:xfrm>
        </p:grpSpPr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2396" y="1345"/>
              <a:ext cx="184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 flipV="1">
              <a:off x="3465" y="1424"/>
              <a:ext cx="184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flipH="1">
              <a:off x="3686" y="1424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V="1">
              <a:off x="3501" y="1424"/>
              <a:ext cx="480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2"/>
            <p:cNvSpPr>
              <a:spLocks noChangeShapeType="1"/>
            </p:cNvSpPr>
            <p:nvPr/>
          </p:nvSpPr>
          <p:spPr bwMode="auto">
            <a:xfrm flipH="1" flipV="1">
              <a:off x="2640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3"/>
            <p:cNvSpPr>
              <a:spLocks noChangeShapeType="1"/>
            </p:cNvSpPr>
            <p:nvPr/>
          </p:nvSpPr>
          <p:spPr bwMode="auto">
            <a:xfrm flipH="1" flipV="1">
              <a:off x="2448" y="1344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4"/>
            <p:cNvSpPr>
              <a:spLocks noChangeShapeType="1"/>
            </p:cNvSpPr>
            <p:nvPr/>
          </p:nvSpPr>
          <p:spPr bwMode="auto">
            <a:xfrm flipH="1" flipV="1">
              <a:off x="2976" y="9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5"/>
            <p:cNvSpPr>
              <a:spLocks noChangeShapeType="1"/>
            </p:cNvSpPr>
            <p:nvPr/>
          </p:nvSpPr>
          <p:spPr bwMode="auto">
            <a:xfrm flipH="1" flipV="1">
              <a:off x="3264" y="912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 flipH="1">
              <a:off x="2592" y="139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H="1" flipV="1">
              <a:off x="2448" y="1344"/>
              <a:ext cx="115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H="1" flipV="1">
              <a:off x="3024" y="91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 flipH="1" flipV="1">
              <a:off x="3264" y="91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3264" y="912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>
              <a:off x="3072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H="1" flipV="1">
              <a:off x="3024" y="912"/>
              <a:ext cx="9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H="1" flipV="1">
              <a:off x="2448" y="1344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>
              <a:off x="2592" y="1392"/>
              <a:ext cx="13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 flipV="1">
              <a:off x="2448" y="91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2448" y="91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207"/>
            <p:cNvSpPr>
              <a:spLocks noChangeShapeType="1"/>
            </p:cNvSpPr>
            <p:nvPr/>
          </p:nvSpPr>
          <p:spPr bwMode="auto">
            <a:xfrm flipV="1">
              <a:off x="2592" y="912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V="1">
              <a:off x="2592" y="912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-111" charset="0"/>
                  <a:ea typeface="+mn-ea"/>
                  <a:cs typeface="Arial" charset="0"/>
                </a:defRPr>
              </a:lvl9pPr>
            </a:lstStyle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2" name="Picture 41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97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49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35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29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29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311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 descr="rtr-green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31105"/>
            <a:ext cx="219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Slide Number Placeholder 2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6FCA-3636-4559-B154-A91171C4B9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Line 137"/>
          <p:cNvSpPr>
            <a:spLocks noChangeShapeType="1"/>
          </p:cNvSpPr>
          <p:nvPr/>
        </p:nvSpPr>
        <p:spPr bwMode="auto">
          <a:xfrm flipH="1">
            <a:off x="3013850" y="3659705"/>
            <a:ext cx="281780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-111" charset="0"/>
                <a:ea typeface="+mn-ea"/>
                <a:cs typeface="Arial" charset="0"/>
              </a:defRPr>
            </a:lvl9pPr>
          </a:lstStyle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2633</Words>
  <Application>Microsoft Office PowerPoint</Application>
  <PresentationFormat>On-screen Show (4:3)</PresentationFormat>
  <Paragraphs>579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Understanding the Impact of  Route Reflection in Internal BGP</vt:lpstr>
      <vt:lpstr>Research Overview</vt:lpstr>
      <vt:lpstr>Motivation</vt:lpstr>
      <vt:lpstr>Outline</vt:lpstr>
      <vt:lpstr>Introduction to full-mesh i-BGP</vt:lpstr>
      <vt:lpstr>Full-mesh i-BGP does not scale</vt:lpstr>
      <vt:lpstr>Addressing the scalability problem of full-mesh i-BGP</vt:lpstr>
      <vt:lpstr>Route reflection solves scalability problem</vt:lpstr>
      <vt:lpstr>Large ISP revisited with hierarchical RR</vt:lpstr>
      <vt:lpstr>Negative Impact of BGP route reflection</vt:lpstr>
      <vt:lpstr>Outline</vt:lpstr>
      <vt:lpstr>Definitions</vt:lpstr>
      <vt:lpstr>Why do we care about path diversity?</vt:lpstr>
      <vt:lpstr>Path diversity reduction due to route reflection</vt:lpstr>
      <vt:lpstr>Main questions to answer</vt:lpstr>
      <vt:lpstr>Data collection settings</vt:lpstr>
      <vt:lpstr>BGP next-hop diversity of the 2 ISPs</vt:lpstr>
      <vt:lpstr>Inferring external connectivity</vt:lpstr>
      <vt:lpstr>Inferred external connectivity vs. next-hop POPs</vt:lpstr>
      <vt:lpstr>Paths can be hidden due to path preference</vt:lpstr>
      <vt:lpstr>Diversity reduction by the first 4 BGP path attributes</vt:lpstr>
      <vt:lpstr>Summary</vt:lpstr>
      <vt:lpstr>Outline</vt:lpstr>
      <vt:lpstr>Definitions</vt:lpstr>
      <vt:lpstr>Why do we care about i-BGP convergence?</vt:lpstr>
      <vt:lpstr>Increased convergence delay in i-BGP RR</vt:lpstr>
      <vt:lpstr>Main questions to answer</vt:lpstr>
      <vt:lpstr>Data collection settings</vt:lpstr>
      <vt:lpstr>Inferring best path selection for peers in i-BGP full-mesh</vt:lpstr>
      <vt:lpstr>High-level view of quantifying i-BGP convergence</vt:lpstr>
      <vt:lpstr>Event identification: time-based update clustering</vt:lpstr>
      <vt:lpstr>Event classification: adding type information</vt:lpstr>
      <vt:lpstr>Event classification: adding scale information</vt:lpstr>
      <vt:lpstr>Identified events from ISPRR and ISPFM</vt:lpstr>
      <vt:lpstr>Event characteristics</vt:lpstr>
      <vt:lpstr>How Much Delay Does Route Reflection Add  to the Overall i-BGP Convergence?</vt:lpstr>
      <vt:lpstr>Case studies in ISPRR:  estimating the additional delay caused by route reflection</vt:lpstr>
      <vt:lpstr>Superfluous update example</vt:lpstr>
      <vt:lpstr>Superfluous updates due to route reflector redundancy and its Impact on convergence</vt:lpstr>
      <vt:lpstr>Is there routing plane path stretch in the  top 2-levels of route reflection inside ISPRR?</vt:lpstr>
      <vt:lpstr>Path distance and latency of direct and RR paths</vt:lpstr>
      <vt:lpstr>Summary</vt:lpstr>
      <vt:lpstr>Thank you.</vt:lpstr>
      <vt:lpstr>Backup Slides</vt:lpstr>
      <vt:lpstr>Paths can be hidden due to path preference</vt:lpstr>
      <vt:lpstr>Topology-independent diversity reduction in ISPFM</vt:lpstr>
      <vt:lpstr>Topology-independent diversity reduction in ISPRR</vt:lpstr>
      <vt:lpstr>Event characteristics</vt:lpstr>
      <vt:lpstr>Update reduction in full-mesh i-BGP</vt:lpstr>
      <vt:lpstr>Increased convergence time in full-mesh i-BGP</vt:lpstr>
      <vt:lpstr>Update reduction in i-BGP HRR</vt:lpstr>
      <vt:lpstr>Increased convergence time in i-BGP HRR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Acer Customer</dc:creator>
  <cp:lastModifiedBy>Valued Acer Customer</cp:lastModifiedBy>
  <cp:revision>903</cp:revision>
  <cp:lastPrinted>2011-07-15T13:09:31Z</cp:lastPrinted>
  <dcterms:created xsi:type="dcterms:W3CDTF">2011-01-27T22:19:12Z</dcterms:created>
  <dcterms:modified xsi:type="dcterms:W3CDTF">2011-07-16T21:04:37Z</dcterms:modified>
</cp:coreProperties>
</file>