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5" r:id="rId28"/>
    <p:sldId id="283" r:id="rId29"/>
    <p:sldId id="284" r:id="rId30"/>
  </p:sldIdLst>
  <p:sldSz cx="13004800" cy="9753600"/>
  <p:notesSz cx="6858000" cy="9144000"/>
  <p:embeddedFontLst>
    <p:embeddedFont>
      <p:font typeface="Calibri" panose="020F0502020204030204" pitchFamily="34" charset="0"/>
      <p:regular r:id="rId32"/>
      <p:bold r:id="rId33"/>
      <p:italic r:id="rId34"/>
      <p:boldItalic r:id="rId35"/>
    </p:embeddedFont>
    <p:embeddedFont>
      <p:font typeface="Century Gothic" panose="020B0502020202020204" pitchFamily="34" charset="0"/>
      <p:regular r:id="rId36"/>
      <p:bold r:id="rId37"/>
      <p:italic r:id="rId38"/>
      <p:boldItalic r:id="rId39"/>
    </p:embeddedFont>
    <p:embeddedFont>
      <p:font typeface="Helvetica Neue" panose="020B0600070205080204" charset="0"/>
      <p:regular r:id="rId40"/>
      <p:bold r:id="rId41"/>
      <p:italic r:id="rId42"/>
      <p:boldItalic r:id="rId43"/>
    </p:embeddedFont>
    <p:embeddedFont>
      <p:font typeface="Helvetica Neue Light" panose="020B060007020508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86915" autoAdjust="0"/>
  </p:normalViewPr>
  <p:slideViewPr>
    <p:cSldViewPr snapToGrid="0" snapToObjects="1">
      <p:cViewPr varScale="1">
        <p:scale>
          <a:sx n="69" d="100"/>
          <a:sy n="69" d="100"/>
        </p:scale>
        <p:origin x="19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457200" marR="0" lvl="1"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2pPr>
            <a:lvl3pPr marL="914400" marR="0" lvl="2"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3pPr>
            <a:lvl4pPr marL="1371600" marR="0" lvl="3"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4pPr>
            <a:lvl5pPr marL="1828800" marR="0" lvl="4"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5pPr>
            <a:lvl6pPr marL="2286000" marR="0" lvl="5"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6pPr>
            <a:lvl7pPr marL="2743200" marR="0" lvl="6"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7pPr>
            <a:lvl8pPr marL="3200400" marR="0" lvl="7"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8pPr>
            <a:lvl9pPr marL="3657600" marR="0" lvl="8"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457200" marR="0" lvl="1"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2pPr>
            <a:lvl3pPr marL="914400" marR="0" lvl="2"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3pPr>
            <a:lvl4pPr marL="1371600" marR="0" lvl="3"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4pPr>
            <a:lvl5pPr marL="1828800" marR="0" lvl="4"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5pPr>
            <a:lvl6pPr marL="2286000" marR="0" lvl="5"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6pPr>
            <a:lvl7pPr marL="2743200" marR="0" lvl="6"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7pPr>
            <a:lvl8pPr marL="3200400" marR="0" lvl="7"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8pPr>
            <a:lvl9pPr marL="3657600" marR="0" lvl="8"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457200" marR="0" lvl="1"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2pPr>
            <a:lvl3pPr marL="914400" marR="0" lvl="2"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3pPr>
            <a:lvl4pPr marL="1371600" marR="0" lvl="3"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4pPr>
            <a:lvl5pPr marL="1828800" marR="0" lvl="4"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5pPr>
            <a:lvl6pPr marL="2286000" marR="0" lvl="5"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6pPr>
            <a:lvl7pPr marL="2743200" marR="0" lvl="6"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7pPr>
            <a:lvl8pPr marL="3200400" marR="0" lvl="7"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8pPr>
            <a:lvl9pPr marL="3657600" marR="0" lvl="8"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Helvetica Neue"/>
              <a:buNone/>
            </a:pPr>
            <a:fld id="{00000000-1234-1234-1234-123412341234}" type="slidenum">
              <a:rPr lang="en-US" sz="1200" b="0" i="0" u="none" strike="noStrike" cap="none">
                <a:solidFill>
                  <a:srgbClr val="000000"/>
                </a:solidFill>
                <a:latin typeface="Helvetica Neue"/>
                <a:ea typeface="Helvetica Neue"/>
                <a:cs typeface="Helvetica Neue"/>
                <a:sym typeface="Helvetica Neue"/>
              </a:rPr>
              <a:t>‹#›</a:t>
            </a:fld>
            <a:endParaRPr sz="1200" b="0" i="0" u="none" strike="noStrike" cap="none">
              <a:solidFill>
                <a:srgbClr val="000000"/>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aps.googleapis.com/maps/api/place/nearbysearch/json?location=34.0635363,-118.4455592&amp;radius=2000&amp;type=hotels&amp;keyword=stay&amp;key=%20AIzaSyCA7Ju4jwAoUxDu4GZbCZcwahHdz7OGQfc"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aps.googleapis.com/maps/api/place/nearbysearch/json?location=34.0635363,-118.4455592&amp;radius=2000&amp;type=hotels&amp;keyword=stay&amp;key=%20AIzaSyCA7Ju4jwAoUxDu4GZbCZcwahHdz7OGQfc"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Shape 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90" name="Shape 90"/>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Font typeface="Arial"/>
              <a:buNone/>
            </a:pPr>
            <a:fld id="{00000000-1234-1234-1234-123412341234}" type="slidenum">
              <a:rPr lang="en-US"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AutoNum type="arabicParenR"/>
            </a:pPr>
            <a:r>
              <a:rPr lang="en-US"/>
              <a:t>each API exist independent of the other.</a:t>
            </a:r>
            <a:endParaRPr/>
          </a:p>
          <a:p>
            <a:pPr marL="457200" lvl="0" indent="-317500" rtl="0">
              <a:spcBef>
                <a:spcPts val="0"/>
              </a:spcBef>
              <a:spcAft>
                <a:spcPts val="0"/>
              </a:spcAft>
              <a:buSzPts val="1400"/>
              <a:buAutoNum type="arabicParenR"/>
            </a:pPr>
            <a:r>
              <a:rPr lang="en-US"/>
              <a:t>data/response of each service is isolated.</a:t>
            </a:r>
            <a:endParaRPr/>
          </a:p>
          <a:p>
            <a:pPr marL="457200" lvl="0" indent="-317500">
              <a:spcBef>
                <a:spcPts val="0"/>
              </a:spcBef>
              <a:spcAft>
                <a:spcPts val="0"/>
              </a:spcAft>
              <a:buSzPts val="1400"/>
              <a:buAutoNum type="arabicParenR"/>
            </a:pPr>
            <a:r>
              <a:rPr lang="en-US"/>
              <a:t>a service can used by any number of applications</a:t>
            </a:r>
            <a:endParaRPr/>
          </a:p>
        </p:txBody>
      </p:sp>
      <p:sp>
        <p:nvSpPr>
          <p:cNvPr id="207" name="Shape 207"/>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7" name="Shape 227"/>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4" name="Shape 234"/>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41" name="Shape 241"/>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8" name="Shape 248"/>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7" name="Shape 257"/>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64" name="Shape 2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1" name="Shape 271"/>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9" name="Shape 279"/>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66700" lvl="0" indent="63500" rtl="0">
              <a:spcBef>
                <a:spcPts val="0"/>
              </a:spcBef>
              <a:spcAft>
                <a:spcPts val="0"/>
              </a:spcAft>
              <a:buClr>
                <a:schemeClr val="dk1"/>
              </a:buClr>
              <a:buSzPts val="1100"/>
              <a:buFont typeface="Arial"/>
              <a:buNone/>
            </a:pPr>
            <a:r>
              <a:rPr lang="en-US" sz="2600">
                <a:latin typeface="Helvetica Neue"/>
                <a:ea typeface="Helvetica Neue"/>
                <a:cs typeface="Helvetica Neue"/>
                <a:sym typeface="Helvetica Neue"/>
              </a:rPr>
              <a:t>Cover: How to parse json in python</a:t>
            </a:r>
            <a:endParaRPr sz="2600">
              <a:latin typeface="Helvetica Neue"/>
              <a:ea typeface="Helvetica Neue"/>
              <a:cs typeface="Helvetica Neue"/>
              <a:sym typeface="Helvetica Neue"/>
            </a:endParaRPr>
          </a:p>
          <a:p>
            <a:pPr marL="0" lvl="0" indent="0">
              <a:spcBef>
                <a:spcPts val="600"/>
              </a:spcBef>
              <a:spcAft>
                <a:spcPts val="0"/>
              </a:spcAft>
              <a:buNone/>
            </a:pPr>
            <a:endParaRPr/>
          </a:p>
        </p:txBody>
      </p:sp>
      <p:sp>
        <p:nvSpPr>
          <p:cNvPr id="291" name="Shape 291"/>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01" name="Shape 301"/>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8" name="Shape 308"/>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5" name="Shape 315"/>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5" name="Shape 325"/>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32" name="Shape 332"/>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0" name="Shape 340"/>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8" name="Shape 348"/>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55" name="Shape 3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62" name="Shape 362"/>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3" name="Shape 103"/>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9" name="Shape 119"/>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34" name="Shape 134"/>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9" name="Shape 149"/>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API KEY: AIzaSyCA7Ju4jwAoUxDu4GZbCZcwahHdz7OGQfc</a:t>
            </a:r>
            <a:endParaRPr/>
          </a:p>
          <a:p>
            <a:pPr marL="0" lvl="0" indent="0" rtl="0">
              <a:spcBef>
                <a:spcPts val="0"/>
              </a:spcBef>
              <a:spcAft>
                <a:spcPts val="0"/>
              </a:spcAft>
              <a:buNone/>
            </a:pPr>
            <a:endParaRPr/>
          </a:p>
          <a:p>
            <a:pPr marL="0" lvl="0" indent="0" rtl="0">
              <a:spcBef>
                <a:spcPts val="0"/>
              </a:spcBef>
              <a:spcAft>
                <a:spcPts val="0"/>
              </a:spcAft>
              <a:buNone/>
            </a:pPr>
            <a:r>
              <a:rPr lang="en-US" u="sng">
                <a:solidFill>
                  <a:schemeClr val="hlink"/>
                </a:solidFill>
                <a:hlinkClick r:id="rId3"/>
              </a:rPr>
              <a:t>https://maps.googleapis.com/maps/api/place/nearbysearch/json?location=34.0635363,-118.4455592&amp;radius=2000&amp;type=hotels&amp;keyword=stay&amp;key=%20AIzaSyCA7Ju4jwAoUxDu4GZbCZcwahHdz7OGQfc</a:t>
            </a:r>
            <a:endParaRPr/>
          </a:p>
          <a:p>
            <a:pPr marL="0" lvl="0" indent="0" rtl="0">
              <a:spcBef>
                <a:spcPts val="0"/>
              </a:spcBef>
              <a:spcAft>
                <a:spcPts val="0"/>
              </a:spcAft>
              <a:buNone/>
            </a:pPr>
            <a:endParaRPr/>
          </a:p>
        </p:txBody>
      </p:sp>
      <p:sp>
        <p:nvSpPr>
          <p:cNvPr id="157" name="Shape 157"/>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dirty="0"/>
              <a:t>API KEY: AIzaSyCA7Ju4jwAoUxDu4GZbCZcwahHdz7OGQfc</a:t>
            </a:r>
            <a:endParaRPr dirty="0"/>
          </a:p>
          <a:p>
            <a:pPr marL="0" lvl="0" indent="0">
              <a:spcBef>
                <a:spcPts val="0"/>
              </a:spcBef>
              <a:spcAft>
                <a:spcPts val="0"/>
              </a:spcAft>
              <a:buNone/>
            </a:pPr>
            <a:endParaRPr dirty="0"/>
          </a:p>
          <a:p>
            <a:pPr marL="0" lvl="0" indent="0">
              <a:spcBef>
                <a:spcPts val="0"/>
              </a:spcBef>
              <a:spcAft>
                <a:spcPts val="0"/>
              </a:spcAft>
              <a:buNone/>
            </a:pPr>
            <a:r>
              <a:rPr lang="en-US" u="sng" dirty="0">
                <a:solidFill>
                  <a:schemeClr val="hlink"/>
                </a:solidFill>
                <a:hlinkClick r:id="rId3"/>
              </a:rPr>
              <a:t>https://maps.googleapis.com/maps/api/place/nearbysearch/json?location=34.0635363,-118.4455592&amp;radius=1000&amp;type=hotels&amp;keyword=stay&amp;key=%20AIzaSyCA7Ju4jwAoUxDu4GZbCZcwahHdz7OGQfc</a:t>
            </a:r>
            <a:endParaRPr dirty="0"/>
          </a:p>
          <a:p>
            <a:pPr marL="0" lvl="0" indent="0" rtl="0">
              <a:spcBef>
                <a:spcPts val="0"/>
              </a:spcBef>
              <a:spcAft>
                <a:spcPts val="0"/>
              </a:spcAft>
              <a:buNone/>
            </a:pPr>
            <a:endParaRPr dirty="0"/>
          </a:p>
        </p:txBody>
      </p:sp>
      <p:sp>
        <p:nvSpPr>
          <p:cNvPr id="179" name="Shape 179"/>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1" name="Shape 191"/>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571500" y="1574800"/>
            <a:ext cx="11861800" cy="29210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20" name="Shape 20"/>
          <p:cNvSpPr txBox="1">
            <a:spLocks noGrp="1"/>
          </p:cNvSpPr>
          <p:nvPr>
            <p:ph type="body" idx="1"/>
          </p:nvPr>
        </p:nvSpPr>
        <p:spPr>
          <a:xfrm>
            <a:off x="571500" y="5016500"/>
            <a:ext cx="11861800" cy="317500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571500" y="1574800"/>
            <a:ext cx="11861800" cy="29210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50" name="Shape 50"/>
          <p:cNvSpPr txBox="1">
            <a:spLocks noGrp="1"/>
          </p:cNvSpPr>
          <p:nvPr>
            <p:ph type="body" idx="1"/>
          </p:nvPr>
        </p:nvSpPr>
        <p:spPr>
          <a:xfrm rot="5400000">
            <a:off x="4914900" y="673100"/>
            <a:ext cx="3175000" cy="1186180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rot="5400000">
            <a:off x="7642225" y="3400425"/>
            <a:ext cx="6616700" cy="296545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53" name="Shape 53"/>
          <p:cNvSpPr txBox="1">
            <a:spLocks noGrp="1"/>
          </p:cNvSpPr>
          <p:nvPr>
            <p:ph type="body" idx="1"/>
          </p:nvPr>
        </p:nvSpPr>
        <p:spPr>
          <a:xfrm rot="5400000">
            <a:off x="1635125" y="511175"/>
            <a:ext cx="6616700" cy="874395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571500" y="0"/>
            <a:ext cx="11861700" cy="1400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Helvetica Neue"/>
              <a:buNone/>
              <a:defRPr sz="44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59" name="Shape 59"/>
          <p:cNvSpPr txBox="1">
            <a:spLocks noGrp="1"/>
          </p:cNvSpPr>
          <p:nvPr>
            <p:ph type="body" idx="1"/>
          </p:nvPr>
        </p:nvSpPr>
        <p:spPr>
          <a:xfrm>
            <a:off x="571500" y="1400783"/>
            <a:ext cx="11861700" cy="8352900"/>
          </a:xfrm>
          <a:prstGeom prst="rect">
            <a:avLst/>
          </a:prstGeom>
          <a:noFill/>
          <a:ln>
            <a:noFill/>
          </a:ln>
        </p:spPr>
        <p:txBody>
          <a:bodyPr spcFirstLastPara="1" wrap="square" lIns="91425" tIns="91425" rIns="91425" bIns="91425" anchor="t" anchorCtr="0"/>
          <a:lstStyle>
            <a:lvl1pPr marL="457200" marR="0" lvl="0"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1pPr>
            <a:lvl2pPr marL="914400" marR="0" lvl="1" indent="-393700" algn="l" rtl="0">
              <a:lnSpc>
                <a:spcPct val="100000"/>
              </a:lnSpc>
              <a:spcBef>
                <a:spcPts val="60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2pPr>
            <a:lvl3pPr marL="1371600" marR="0" lvl="2"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3pPr>
            <a:lvl4pPr marL="1828800" marR="0" lvl="3"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4pPr>
            <a:lvl5pPr marL="2286000" marR="0" lvl="4"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5pPr>
            <a:lvl6pPr marL="2743200" marR="0" lvl="5"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6pPr>
            <a:lvl7pPr marL="3200400" marR="0" lvl="6"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7pPr>
            <a:lvl8pPr marL="3657600" marR="0" lvl="7"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8pPr>
            <a:lvl9pPr marL="4114800" marR="0" lvl="8"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571500" y="0"/>
            <a:ext cx="11861700" cy="17271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62" name="Shape 62"/>
          <p:cNvSpPr txBox="1">
            <a:spLocks noGrp="1"/>
          </p:cNvSpPr>
          <p:nvPr>
            <p:ph type="body" idx="1"/>
          </p:nvPr>
        </p:nvSpPr>
        <p:spPr>
          <a:xfrm>
            <a:off x="571500" y="2324100"/>
            <a:ext cx="5854800" cy="7429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0"/>
              </a:spcBef>
              <a:spcAft>
                <a:spcPts val="0"/>
              </a:spcAft>
              <a:buClr>
                <a:srgbClr val="000000"/>
              </a:buClr>
              <a:buSzPts val="2800"/>
              <a:buFont typeface="Helvetica Neue"/>
              <a:buChar char="•"/>
              <a:defRPr sz="2800" b="0" i="0" u="none" strike="noStrike" cap="none">
                <a:solidFill>
                  <a:schemeClr val="dk1"/>
                </a:solidFill>
                <a:latin typeface="Helvetica Neue"/>
                <a:ea typeface="Helvetica Neue"/>
                <a:cs typeface="Helvetica Neue"/>
                <a:sym typeface="Helvetica Neue"/>
              </a:defRPr>
            </a:lvl1pPr>
            <a:lvl2pPr marL="914400" marR="0" lvl="1" indent="-381000" algn="l" rtl="0">
              <a:lnSpc>
                <a:spcPct val="100000"/>
              </a:lnSpc>
              <a:spcBef>
                <a:spcPts val="0"/>
              </a:spcBef>
              <a:spcAft>
                <a:spcPts val="0"/>
              </a:spcAft>
              <a:buClr>
                <a:srgbClr val="000000"/>
              </a:buClr>
              <a:buSzPts val="2400"/>
              <a:buFont typeface="Helvetica Neue"/>
              <a:buChar char="•"/>
              <a:defRPr sz="2400" b="0" i="0" u="none" strike="noStrike" cap="none">
                <a:solidFill>
                  <a:schemeClr val="dk1"/>
                </a:solidFill>
                <a:latin typeface="Helvetica Neue"/>
                <a:ea typeface="Helvetica Neue"/>
                <a:cs typeface="Helvetica Neue"/>
                <a:sym typeface="Helvetica Neue"/>
              </a:defRPr>
            </a:lvl2pPr>
            <a:lvl3pPr marL="1371600" marR="0" lvl="2"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3pPr>
            <a:lvl4pPr marL="1828800" marR="0" lvl="3"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4pPr>
            <a:lvl5pPr marL="2286000" marR="0" lvl="4"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63" name="Shape 63"/>
          <p:cNvSpPr txBox="1">
            <a:spLocks noGrp="1"/>
          </p:cNvSpPr>
          <p:nvPr>
            <p:ph type="body" idx="2"/>
          </p:nvPr>
        </p:nvSpPr>
        <p:spPr>
          <a:xfrm>
            <a:off x="6578600" y="2324100"/>
            <a:ext cx="5854800" cy="7429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0"/>
              </a:spcBef>
              <a:spcAft>
                <a:spcPts val="0"/>
              </a:spcAft>
              <a:buClr>
                <a:srgbClr val="000000"/>
              </a:buClr>
              <a:buSzPts val="2800"/>
              <a:buFont typeface="Helvetica Neue"/>
              <a:buChar char="•"/>
              <a:defRPr sz="2800" b="0" i="0" u="none" strike="noStrike" cap="none">
                <a:solidFill>
                  <a:schemeClr val="dk1"/>
                </a:solidFill>
                <a:latin typeface="Helvetica Neue"/>
                <a:ea typeface="Helvetica Neue"/>
                <a:cs typeface="Helvetica Neue"/>
                <a:sym typeface="Helvetica Neue"/>
              </a:defRPr>
            </a:lvl1pPr>
            <a:lvl2pPr marL="914400" marR="0" lvl="1" indent="-381000" algn="l" rtl="0">
              <a:lnSpc>
                <a:spcPct val="100000"/>
              </a:lnSpc>
              <a:spcBef>
                <a:spcPts val="0"/>
              </a:spcBef>
              <a:spcAft>
                <a:spcPts val="0"/>
              </a:spcAft>
              <a:buClr>
                <a:srgbClr val="000000"/>
              </a:buClr>
              <a:buSzPts val="2400"/>
              <a:buFont typeface="Helvetica Neue"/>
              <a:buChar char="•"/>
              <a:defRPr sz="2400" b="0" i="0" u="none" strike="noStrike" cap="none">
                <a:solidFill>
                  <a:schemeClr val="dk1"/>
                </a:solidFill>
                <a:latin typeface="Helvetica Neue"/>
                <a:ea typeface="Helvetica Neue"/>
                <a:cs typeface="Helvetica Neue"/>
                <a:sym typeface="Helvetica Neue"/>
              </a:defRPr>
            </a:lvl2pPr>
            <a:lvl3pPr marL="1371600" marR="0" lvl="2"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3pPr>
            <a:lvl4pPr marL="1828800" marR="0" lvl="3"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4pPr>
            <a:lvl5pPr marL="2286000" marR="0" lvl="4"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50875" y="390525"/>
            <a:ext cx="11703000" cy="16257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66" name="Shape 66"/>
          <p:cNvSpPr txBox="1">
            <a:spLocks noGrp="1"/>
          </p:cNvSpPr>
          <p:nvPr>
            <p:ph type="body" idx="1"/>
          </p:nvPr>
        </p:nvSpPr>
        <p:spPr>
          <a:xfrm>
            <a:off x="650875" y="2182813"/>
            <a:ext cx="5745300" cy="9096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rgbClr val="000000"/>
              </a:buClr>
              <a:buSzPts val="2600"/>
              <a:buFont typeface="Helvetica Neue"/>
              <a:buNone/>
              <a:defRPr sz="2400" b="1" i="0" u="none" strike="noStrike" cap="none">
                <a:solidFill>
                  <a:schemeClr val="dk1"/>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000000"/>
              </a:buClr>
              <a:buSzPts val="2600"/>
              <a:buFont typeface="Helvetica Neue"/>
              <a:buNone/>
              <a:defRPr sz="2000" b="1" i="0" u="none" strike="noStrike" cap="none">
                <a:solidFill>
                  <a:schemeClr val="dk1"/>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000000"/>
              </a:buClr>
              <a:buSzPts val="2600"/>
              <a:buFont typeface="Helvetica Neue"/>
              <a:buNone/>
              <a:defRPr sz="1800" b="1" i="0" u="none" strike="noStrike" cap="none">
                <a:solidFill>
                  <a:schemeClr val="dk1"/>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67" name="Shape 67"/>
          <p:cNvSpPr txBox="1">
            <a:spLocks noGrp="1"/>
          </p:cNvSpPr>
          <p:nvPr>
            <p:ph type="body" idx="2"/>
          </p:nvPr>
        </p:nvSpPr>
        <p:spPr>
          <a:xfrm>
            <a:off x="650875" y="3092450"/>
            <a:ext cx="5745300" cy="56199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0"/>
              </a:spcBef>
              <a:spcAft>
                <a:spcPts val="0"/>
              </a:spcAft>
              <a:buClr>
                <a:srgbClr val="000000"/>
              </a:buClr>
              <a:buSzPts val="2400"/>
              <a:buFont typeface="Helvetica Neue"/>
              <a:buChar char="•"/>
              <a:defRPr sz="2400" b="0" i="0" u="none" strike="noStrike" cap="none">
                <a:solidFill>
                  <a:schemeClr val="dk1"/>
                </a:solidFill>
                <a:latin typeface="Helvetica Neue"/>
                <a:ea typeface="Helvetica Neue"/>
                <a:cs typeface="Helvetica Neue"/>
                <a:sym typeface="Helvetica Neue"/>
              </a:defRPr>
            </a:lvl1pPr>
            <a:lvl2pPr marL="914400" marR="0" lvl="1"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2pPr>
            <a:lvl3pPr marL="1371600" marR="0" lvl="2"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3pPr>
            <a:lvl4pPr marL="1828800" marR="0" lvl="3"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4pPr>
            <a:lvl5pPr marL="2286000" marR="0" lvl="4"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5pPr>
            <a:lvl6pPr marL="2743200" marR="0" lvl="5"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6pPr>
            <a:lvl7pPr marL="3200400" marR="0" lvl="6"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7pPr>
            <a:lvl8pPr marL="3657600" marR="0" lvl="7"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8pPr>
            <a:lvl9pPr marL="4114800" marR="0" lvl="8"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68" name="Shape 68"/>
          <p:cNvSpPr txBox="1">
            <a:spLocks noGrp="1"/>
          </p:cNvSpPr>
          <p:nvPr>
            <p:ph type="body" idx="3"/>
          </p:nvPr>
        </p:nvSpPr>
        <p:spPr>
          <a:xfrm>
            <a:off x="6605588" y="2182813"/>
            <a:ext cx="5748300" cy="9096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rgbClr val="000000"/>
              </a:buClr>
              <a:buSzPts val="2600"/>
              <a:buFont typeface="Helvetica Neue"/>
              <a:buNone/>
              <a:defRPr sz="2400" b="1" i="0" u="none" strike="noStrike" cap="none">
                <a:solidFill>
                  <a:schemeClr val="dk1"/>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000000"/>
              </a:buClr>
              <a:buSzPts val="2600"/>
              <a:buFont typeface="Helvetica Neue"/>
              <a:buNone/>
              <a:defRPr sz="2000" b="1" i="0" u="none" strike="noStrike" cap="none">
                <a:solidFill>
                  <a:schemeClr val="dk1"/>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000000"/>
              </a:buClr>
              <a:buSzPts val="2600"/>
              <a:buFont typeface="Helvetica Neue"/>
              <a:buNone/>
              <a:defRPr sz="1800" b="1" i="0" u="none" strike="noStrike" cap="none">
                <a:solidFill>
                  <a:schemeClr val="dk1"/>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69" name="Shape 69"/>
          <p:cNvSpPr txBox="1">
            <a:spLocks noGrp="1"/>
          </p:cNvSpPr>
          <p:nvPr>
            <p:ph type="body" idx="4"/>
          </p:nvPr>
        </p:nvSpPr>
        <p:spPr>
          <a:xfrm>
            <a:off x="6605588" y="3092450"/>
            <a:ext cx="5748300" cy="56199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0"/>
              </a:spcBef>
              <a:spcAft>
                <a:spcPts val="0"/>
              </a:spcAft>
              <a:buClr>
                <a:srgbClr val="000000"/>
              </a:buClr>
              <a:buSzPts val="2400"/>
              <a:buFont typeface="Helvetica Neue"/>
              <a:buChar char="•"/>
              <a:defRPr sz="2400" b="0" i="0" u="none" strike="noStrike" cap="none">
                <a:solidFill>
                  <a:schemeClr val="dk1"/>
                </a:solidFill>
                <a:latin typeface="Helvetica Neue"/>
                <a:ea typeface="Helvetica Neue"/>
                <a:cs typeface="Helvetica Neue"/>
                <a:sym typeface="Helvetica Neue"/>
              </a:defRPr>
            </a:lvl1pPr>
            <a:lvl2pPr marL="914400" marR="0" lvl="1"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2pPr>
            <a:lvl3pPr marL="1371600" marR="0" lvl="2"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3pPr>
            <a:lvl4pPr marL="1828800" marR="0" lvl="3"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4pPr>
            <a:lvl5pPr marL="2286000" marR="0" lvl="4"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5pPr>
            <a:lvl6pPr marL="2743200" marR="0" lvl="5"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6pPr>
            <a:lvl7pPr marL="3200400" marR="0" lvl="6"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7pPr>
            <a:lvl8pPr marL="3657600" marR="0" lvl="7"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8pPr>
            <a:lvl9pPr marL="4114800" marR="0" lvl="8"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571500" y="0"/>
            <a:ext cx="11861700" cy="17271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650875" y="388937"/>
            <a:ext cx="4278300" cy="16527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2000" b="1"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75" name="Shape 75"/>
          <p:cNvSpPr txBox="1">
            <a:spLocks noGrp="1"/>
          </p:cNvSpPr>
          <p:nvPr>
            <p:ph type="body" idx="1"/>
          </p:nvPr>
        </p:nvSpPr>
        <p:spPr>
          <a:xfrm>
            <a:off x="5084762" y="388937"/>
            <a:ext cx="7269300" cy="83232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0"/>
              </a:spcBef>
              <a:spcAft>
                <a:spcPts val="0"/>
              </a:spcAft>
              <a:buClr>
                <a:srgbClr val="000000"/>
              </a:buClr>
              <a:buSzPts val="3200"/>
              <a:buFont typeface="Helvetica Neue"/>
              <a:buChar char="•"/>
              <a:defRPr sz="3200" b="0" i="0" u="none" strike="noStrike" cap="none">
                <a:solidFill>
                  <a:schemeClr val="dk1"/>
                </a:solidFill>
                <a:latin typeface="Helvetica Neue"/>
                <a:ea typeface="Helvetica Neue"/>
                <a:cs typeface="Helvetica Neue"/>
                <a:sym typeface="Helvetica Neue"/>
              </a:defRPr>
            </a:lvl1pPr>
            <a:lvl2pPr marL="914400" marR="0" lvl="1" indent="-406400" algn="l" rtl="0">
              <a:lnSpc>
                <a:spcPct val="100000"/>
              </a:lnSpc>
              <a:spcBef>
                <a:spcPts val="0"/>
              </a:spcBef>
              <a:spcAft>
                <a:spcPts val="0"/>
              </a:spcAft>
              <a:buClr>
                <a:srgbClr val="000000"/>
              </a:buClr>
              <a:buSzPts val="2800"/>
              <a:buFont typeface="Helvetica Neue"/>
              <a:buChar char="•"/>
              <a:defRPr sz="2800" b="0" i="0" u="none" strike="noStrike" cap="none">
                <a:solidFill>
                  <a:schemeClr val="dk1"/>
                </a:solidFill>
                <a:latin typeface="Helvetica Neue"/>
                <a:ea typeface="Helvetica Neue"/>
                <a:cs typeface="Helvetica Neue"/>
                <a:sym typeface="Helvetica Neue"/>
              </a:defRPr>
            </a:lvl2pPr>
            <a:lvl3pPr marL="1371600" marR="0" lvl="2" indent="-381000" algn="l" rtl="0">
              <a:lnSpc>
                <a:spcPct val="100000"/>
              </a:lnSpc>
              <a:spcBef>
                <a:spcPts val="0"/>
              </a:spcBef>
              <a:spcAft>
                <a:spcPts val="0"/>
              </a:spcAft>
              <a:buClr>
                <a:srgbClr val="000000"/>
              </a:buClr>
              <a:buSzPts val="2400"/>
              <a:buFont typeface="Helvetica Neue"/>
              <a:buChar char="•"/>
              <a:defRPr sz="2400" b="0" i="0" u="none" strike="noStrike" cap="none">
                <a:solidFill>
                  <a:schemeClr val="dk1"/>
                </a:solidFill>
                <a:latin typeface="Helvetica Neue"/>
                <a:ea typeface="Helvetica Neue"/>
                <a:cs typeface="Helvetica Neue"/>
                <a:sym typeface="Helvetica Neue"/>
              </a:defRPr>
            </a:lvl3pPr>
            <a:lvl4pPr marL="1828800" marR="0" lvl="3"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4pPr>
            <a:lvl5pPr marL="2286000" marR="0" lvl="4"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6pPr>
            <a:lvl7pPr marL="3200400" marR="0" lvl="6"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7pPr>
            <a:lvl8pPr marL="3657600" marR="0" lvl="7"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8pPr>
            <a:lvl9pPr marL="4114800" marR="0" lvl="8"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76" name="Shape 76"/>
          <p:cNvSpPr txBox="1">
            <a:spLocks noGrp="1"/>
          </p:cNvSpPr>
          <p:nvPr>
            <p:ph type="body" idx="2"/>
          </p:nvPr>
        </p:nvSpPr>
        <p:spPr>
          <a:xfrm>
            <a:off x="650875" y="2041525"/>
            <a:ext cx="4278300" cy="66708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2600"/>
              <a:buFont typeface="Helvetica Neue"/>
              <a:buNone/>
              <a:defRPr sz="1400" b="0" i="0" u="none" strike="noStrike" cap="none">
                <a:solidFill>
                  <a:schemeClr val="dk1"/>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000000"/>
              </a:buClr>
              <a:buSzPts val="2600"/>
              <a:buFont typeface="Helvetica Neue"/>
              <a:buNone/>
              <a:defRPr sz="1200" b="0" i="0" u="none" strike="noStrike" cap="none">
                <a:solidFill>
                  <a:schemeClr val="dk1"/>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000000"/>
              </a:buClr>
              <a:buSzPts val="2600"/>
              <a:buFont typeface="Helvetica Neue"/>
              <a:buNone/>
              <a:defRPr sz="1000" b="0" i="0" u="none" strike="noStrike" cap="none">
                <a:solidFill>
                  <a:schemeClr val="dk1"/>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549525" y="6827838"/>
            <a:ext cx="7802700" cy="806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2000" b="1"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79" name="Shape 79"/>
          <p:cNvSpPr>
            <a:spLocks noGrp="1"/>
          </p:cNvSpPr>
          <p:nvPr>
            <p:ph type="pic" idx="2"/>
          </p:nvPr>
        </p:nvSpPr>
        <p:spPr>
          <a:xfrm>
            <a:off x="2549525" y="871537"/>
            <a:ext cx="7802700" cy="58515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Helvetica Neue"/>
              <a:buNone/>
              <a:defRPr sz="3200" b="0" i="0" u="none" strike="noStrike" cap="none">
                <a:solidFill>
                  <a:schemeClr val="dk1"/>
                </a:solidFill>
                <a:latin typeface="Helvetica Neue"/>
                <a:ea typeface="Helvetica Neue"/>
                <a:cs typeface="Helvetica Neue"/>
                <a:sym typeface="Helvetica Neue"/>
              </a:defRPr>
            </a:lvl1pPr>
            <a:lvl2pPr marL="457200" marR="0" lvl="1" indent="0" algn="l" rtl="0">
              <a:lnSpc>
                <a:spcPct val="100000"/>
              </a:lnSpc>
              <a:spcBef>
                <a:spcPts val="0"/>
              </a:spcBef>
              <a:spcAft>
                <a:spcPts val="0"/>
              </a:spcAft>
              <a:buClr>
                <a:srgbClr val="000000"/>
              </a:buClr>
              <a:buSzPts val="1400"/>
              <a:buFont typeface="Helvetica Neue"/>
              <a:buNone/>
              <a:defRPr sz="2800" b="0" i="0" u="none" strike="noStrike" cap="none">
                <a:solidFill>
                  <a:schemeClr val="dk1"/>
                </a:solidFill>
                <a:latin typeface="Helvetica Neue"/>
                <a:ea typeface="Helvetica Neue"/>
                <a:cs typeface="Helvetica Neue"/>
                <a:sym typeface="Helvetica Neue"/>
              </a:defRPr>
            </a:lvl2pPr>
            <a:lvl3pPr marL="914400" marR="0" lvl="2" indent="0" algn="l" rtl="0">
              <a:lnSpc>
                <a:spcPct val="100000"/>
              </a:lnSpc>
              <a:spcBef>
                <a:spcPts val="0"/>
              </a:spcBef>
              <a:spcAft>
                <a:spcPts val="0"/>
              </a:spcAft>
              <a:buClr>
                <a:srgbClr val="000000"/>
              </a:buClr>
              <a:buSzPts val="1400"/>
              <a:buFont typeface="Helvetica Neue"/>
              <a:buNone/>
              <a:defRPr sz="2400" b="0" i="0" u="none" strike="noStrike" cap="none">
                <a:solidFill>
                  <a:schemeClr val="dk1"/>
                </a:solidFill>
                <a:latin typeface="Helvetica Neue"/>
                <a:ea typeface="Helvetica Neue"/>
                <a:cs typeface="Helvetica Neue"/>
                <a:sym typeface="Helvetica Neue"/>
              </a:defRPr>
            </a:lvl3pPr>
            <a:lvl4pPr marL="1371600" marR="0" lvl="3" indent="0" algn="l" rtl="0">
              <a:lnSpc>
                <a:spcPct val="100000"/>
              </a:lnSpc>
              <a:spcBef>
                <a:spcPts val="0"/>
              </a:spcBef>
              <a:spcAft>
                <a:spcPts val="0"/>
              </a:spcAft>
              <a:buClr>
                <a:srgbClr val="000000"/>
              </a:buClr>
              <a:buSzPts val="1400"/>
              <a:buFont typeface="Helvetica Neue"/>
              <a:buNone/>
              <a:defRPr sz="2000" b="0" i="0" u="none" strike="noStrike" cap="none">
                <a:solidFill>
                  <a:schemeClr val="dk1"/>
                </a:solidFill>
                <a:latin typeface="Helvetica Neue"/>
                <a:ea typeface="Helvetica Neue"/>
                <a:cs typeface="Helvetica Neue"/>
                <a:sym typeface="Helvetica Neue"/>
              </a:defRPr>
            </a:lvl4pPr>
            <a:lvl5pPr marL="1828800" marR="0" lvl="4" indent="0" algn="l" rtl="0">
              <a:lnSpc>
                <a:spcPct val="100000"/>
              </a:lnSpc>
              <a:spcBef>
                <a:spcPts val="0"/>
              </a:spcBef>
              <a:spcAft>
                <a:spcPts val="0"/>
              </a:spcAft>
              <a:buClr>
                <a:srgbClr val="000000"/>
              </a:buClr>
              <a:buSzPts val="1400"/>
              <a:buFont typeface="Helvetica Neue"/>
              <a:buNone/>
              <a:defRPr sz="2000" b="0" i="0" u="none" strike="noStrike" cap="none">
                <a:solidFill>
                  <a:schemeClr val="dk1"/>
                </a:solidFill>
                <a:latin typeface="Helvetica Neue"/>
                <a:ea typeface="Helvetica Neue"/>
                <a:cs typeface="Helvetica Neue"/>
                <a:sym typeface="Helvetica Neue"/>
              </a:defRPr>
            </a:lvl5pPr>
            <a:lvl6pPr marL="2286000" marR="0" lvl="5" indent="0" algn="l" rtl="0">
              <a:lnSpc>
                <a:spcPct val="100000"/>
              </a:lnSpc>
              <a:spcBef>
                <a:spcPts val="0"/>
              </a:spcBef>
              <a:spcAft>
                <a:spcPts val="0"/>
              </a:spcAft>
              <a:buClr>
                <a:srgbClr val="000000"/>
              </a:buClr>
              <a:buSzPts val="1400"/>
              <a:buFont typeface="Helvetica Neue"/>
              <a:buNone/>
              <a:defRPr sz="2000" b="0" i="0" u="none" strike="noStrike" cap="none">
                <a:solidFill>
                  <a:schemeClr val="dk1"/>
                </a:solidFill>
                <a:latin typeface="Helvetica Neue"/>
                <a:ea typeface="Helvetica Neue"/>
                <a:cs typeface="Helvetica Neue"/>
                <a:sym typeface="Helvetica Neue"/>
              </a:defRPr>
            </a:lvl6pPr>
            <a:lvl7pPr marL="2743200" marR="0" lvl="6" indent="0" algn="l" rtl="0">
              <a:lnSpc>
                <a:spcPct val="100000"/>
              </a:lnSpc>
              <a:spcBef>
                <a:spcPts val="0"/>
              </a:spcBef>
              <a:spcAft>
                <a:spcPts val="0"/>
              </a:spcAft>
              <a:buClr>
                <a:srgbClr val="000000"/>
              </a:buClr>
              <a:buSzPts val="1400"/>
              <a:buFont typeface="Helvetica Neue"/>
              <a:buNone/>
              <a:defRPr sz="2000" b="0" i="0" u="none" strike="noStrike" cap="none">
                <a:solidFill>
                  <a:schemeClr val="dk1"/>
                </a:solidFill>
                <a:latin typeface="Helvetica Neue"/>
                <a:ea typeface="Helvetica Neue"/>
                <a:cs typeface="Helvetica Neue"/>
                <a:sym typeface="Helvetica Neue"/>
              </a:defRPr>
            </a:lvl7pPr>
            <a:lvl8pPr marL="3200400" marR="0" lvl="7" indent="0" algn="l" rtl="0">
              <a:lnSpc>
                <a:spcPct val="100000"/>
              </a:lnSpc>
              <a:spcBef>
                <a:spcPts val="0"/>
              </a:spcBef>
              <a:spcAft>
                <a:spcPts val="0"/>
              </a:spcAft>
              <a:buClr>
                <a:srgbClr val="000000"/>
              </a:buClr>
              <a:buSzPts val="1400"/>
              <a:buFont typeface="Helvetica Neue"/>
              <a:buNone/>
              <a:defRPr sz="2000" b="0" i="0" u="none" strike="noStrike" cap="none">
                <a:solidFill>
                  <a:schemeClr val="dk1"/>
                </a:solidFill>
                <a:latin typeface="Helvetica Neue"/>
                <a:ea typeface="Helvetica Neue"/>
                <a:cs typeface="Helvetica Neue"/>
                <a:sym typeface="Helvetica Neue"/>
              </a:defRPr>
            </a:lvl8pPr>
            <a:lvl9pPr marL="3657600" marR="0" lvl="8" indent="0" algn="l" rtl="0">
              <a:lnSpc>
                <a:spcPct val="100000"/>
              </a:lnSpc>
              <a:spcBef>
                <a:spcPts val="0"/>
              </a:spcBef>
              <a:spcAft>
                <a:spcPts val="0"/>
              </a:spcAft>
              <a:buClr>
                <a:srgbClr val="000000"/>
              </a:buClr>
              <a:buSzPts val="1400"/>
              <a:buFont typeface="Helvetica Neue"/>
              <a:buNone/>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80" name="Shape 80"/>
          <p:cNvSpPr txBox="1">
            <a:spLocks noGrp="1"/>
          </p:cNvSpPr>
          <p:nvPr>
            <p:ph type="body" idx="1"/>
          </p:nvPr>
        </p:nvSpPr>
        <p:spPr>
          <a:xfrm>
            <a:off x="2549525" y="7634288"/>
            <a:ext cx="7802700" cy="11445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2600"/>
              <a:buFont typeface="Helvetica Neue"/>
              <a:buNone/>
              <a:defRPr sz="1400" b="0" i="0" u="none" strike="noStrike" cap="none">
                <a:solidFill>
                  <a:schemeClr val="dk1"/>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000000"/>
              </a:buClr>
              <a:buSzPts val="2600"/>
              <a:buFont typeface="Helvetica Neue"/>
              <a:buNone/>
              <a:defRPr sz="1200" b="0" i="0" u="none" strike="noStrike" cap="none">
                <a:solidFill>
                  <a:schemeClr val="dk1"/>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000000"/>
              </a:buClr>
              <a:buSzPts val="2600"/>
              <a:buFont typeface="Helvetica Neue"/>
              <a:buNone/>
              <a:defRPr sz="1000" b="0" i="0" u="none" strike="noStrike" cap="none">
                <a:solidFill>
                  <a:schemeClr val="dk1"/>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571500" y="0"/>
            <a:ext cx="11861700" cy="17271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83" name="Shape 83"/>
          <p:cNvSpPr txBox="1">
            <a:spLocks noGrp="1"/>
          </p:cNvSpPr>
          <p:nvPr>
            <p:ph type="body" idx="1"/>
          </p:nvPr>
        </p:nvSpPr>
        <p:spPr>
          <a:xfrm rot="5400000">
            <a:off x="2787699" y="107999"/>
            <a:ext cx="7429500" cy="11861700"/>
          </a:xfrm>
          <a:prstGeom prst="rect">
            <a:avLst/>
          </a:prstGeom>
          <a:noFill/>
          <a:ln>
            <a:noFill/>
          </a:ln>
        </p:spPr>
        <p:txBody>
          <a:bodyPr spcFirstLastPara="1" wrap="square" lIns="91425" tIns="91425" rIns="91425" bIns="91425" anchor="t" anchorCtr="0"/>
          <a:lstStyle>
            <a:lvl1pPr marL="457200" marR="0" lvl="0"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1pPr>
            <a:lvl2pPr marL="914400" marR="0" lvl="1"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2pPr>
            <a:lvl3pPr marL="1371600" marR="0" lvl="2"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3pPr>
            <a:lvl4pPr marL="1828800" marR="0" lvl="3"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4pPr>
            <a:lvl5pPr marL="2286000" marR="0" lvl="4"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5pPr>
            <a:lvl6pPr marL="2743200" marR="0" lvl="5"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6pPr>
            <a:lvl7pPr marL="3200400" marR="0" lvl="6"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7pPr>
            <a:lvl8pPr marL="3657600" marR="0" lvl="7"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8pPr>
            <a:lvl9pPr marL="4114800" marR="0" lvl="8"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974725" y="3030538"/>
            <a:ext cx="11055350" cy="2090737"/>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23" name="Shape 23"/>
          <p:cNvSpPr txBox="1">
            <a:spLocks noGrp="1"/>
          </p:cNvSpPr>
          <p:nvPr>
            <p:ph type="subTitle" idx="1"/>
          </p:nvPr>
        </p:nvSpPr>
        <p:spPr>
          <a:xfrm>
            <a:off x="1951038" y="5527675"/>
            <a:ext cx="9102725" cy="2492375"/>
          </a:xfrm>
          <a:prstGeom prst="rect">
            <a:avLst/>
          </a:prstGeom>
          <a:noFill/>
          <a:ln>
            <a:noFill/>
          </a:ln>
        </p:spPr>
        <p:txBody>
          <a:bodyPr spcFirstLastPara="1" wrap="square" lIns="91425" tIns="91425" rIns="91425" bIns="91425" anchor="t" anchorCtr="0"/>
          <a:lstStyle>
            <a:lvl1pPr marL="0" marR="0" lvl="0"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1pPr>
            <a:lvl2pPr marL="457200" marR="0" lvl="1"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2pPr>
            <a:lvl3pPr marL="914400" marR="0" lvl="2"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3pPr>
            <a:lvl4pPr marL="1371600" marR="0" lvl="3"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4pPr>
            <a:lvl5pPr marL="1828800" marR="0" lvl="4"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5pPr>
            <a:lvl6pPr marL="2286000" marR="0" lvl="5"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6pPr>
            <a:lvl7pPr marL="2743200" marR="0" lvl="6"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7pPr>
            <a:lvl8pPr marL="3200400" marR="0" lvl="7"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8pPr>
            <a:lvl9pPr marL="3657600" marR="0" lvl="8"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rot="5400000">
            <a:off x="6073749" y="3394049"/>
            <a:ext cx="9753600" cy="29655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86" name="Shape 86"/>
          <p:cNvSpPr txBox="1">
            <a:spLocks noGrp="1"/>
          </p:cNvSpPr>
          <p:nvPr>
            <p:ph type="body" idx="1"/>
          </p:nvPr>
        </p:nvSpPr>
        <p:spPr>
          <a:xfrm rot="5400000">
            <a:off x="66749" y="504899"/>
            <a:ext cx="9753600" cy="8743800"/>
          </a:xfrm>
          <a:prstGeom prst="rect">
            <a:avLst/>
          </a:prstGeom>
          <a:noFill/>
          <a:ln>
            <a:noFill/>
          </a:ln>
        </p:spPr>
        <p:txBody>
          <a:bodyPr spcFirstLastPara="1" wrap="square" lIns="91425" tIns="91425" rIns="91425" bIns="91425" anchor="t" anchorCtr="0"/>
          <a:lstStyle>
            <a:lvl1pPr marL="457200" marR="0" lvl="0"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1pPr>
            <a:lvl2pPr marL="914400" marR="0" lvl="1"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2pPr>
            <a:lvl3pPr marL="1371600" marR="0" lvl="2"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3pPr>
            <a:lvl4pPr marL="1828800" marR="0" lvl="3"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4pPr>
            <a:lvl5pPr marL="2286000" marR="0" lvl="4"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5pPr>
            <a:lvl6pPr marL="2743200" marR="0" lvl="5"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6pPr>
            <a:lvl7pPr marL="3200400" marR="0" lvl="6"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7pPr>
            <a:lvl8pPr marL="3657600" marR="0" lvl="7"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8pPr>
            <a:lvl9pPr marL="4114800" marR="0" lvl="8"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1027113" y="6267450"/>
            <a:ext cx="11053762" cy="193675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26" name="Shape 26"/>
          <p:cNvSpPr txBox="1">
            <a:spLocks noGrp="1"/>
          </p:cNvSpPr>
          <p:nvPr>
            <p:ph type="body" idx="1"/>
          </p:nvPr>
        </p:nvSpPr>
        <p:spPr>
          <a:xfrm>
            <a:off x="1027113" y="4133850"/>
            <a:ext cx="11053762" cy="2133600"/>
          </a:xfrm>
          <a:prstGeom prst="rect">
            <a:avLst/>
          </a:prstGeom>
          <a:noFill/>
          <a:ln>
            <a:noFill/>
          </a:ln>
        </p:spPr>
        <p:txBody>
          <a:bodyPr spcFirstLastPara="1" wrap="square" lIns="91425" tIns="91425" rIns="91425" bIns="91425" anchor="b" anchorCtr="0"/>
          <a:lstStyle>
            <a:lvl1pPr marL="457200" marR="0" lvl="0" indent="-22860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Clr>
                <a:schemeClr val="dk1"/>
              </a:buClr>
              <a:buSzPts val="1400"/>
              <a:buFont typeface="Helvetica Neue"/>
              <a:buNone/>
              <a:defRPr sz="18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Clr>
                <a:schemeClr val="dk1"/>
              </a:buClr>
              <a:buSzPts val="1400"/>
              <a:buFont typeface="Helvetica Neue"/>
              <a:buNone/>
              <a:defRPr sz="16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571500" y="1574800"/>
            <a:ext cx="11861800" cy="29210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29" name="Shape 29"/>
          <p:cNvSpPr txBox="1">
            <a:spLocks noGrp="1"/>
          </p:cNvSpPr>
          <p:nvPr>
            <p:ph type="body" idx="1"/>
          </p:nvPr>
        </p:nvSpPr>
        <p:spPr>
          <a:xfrm>
            <a:off x="571500" y="5016500"/>
            <a:ext cx="5854700" cy="317500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8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30" name="Shape 30"/>
          <p:cNvSpPr txBox="1">
            <a:spLocks noGrp="1"/>
          </p:cNvSpPr>
          <p:nvPr>
            <p:ph type="body" idx="2"/>
          </p:nvPr>
        </p:nvSpPr>
        <p:spPr>
          <a:xfrm>
            <a:off x="6578600" y="5016500"/>
            <a:ext cx="5854700" cy="317500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8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50875" y="390525"/>
            <a:ext cx="11703050" cy="16256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33" name="Shape 33"/>
          <p:cNvSpPr txBox="1">
            <a:spLocks noGrp="1"/>
          </p:cNvSpPr>
          <p:nvPr>
            <p:ph type="body" idx="1"/>
          </p:nvPr>
        </p:nvSpPr>
        <p:spPr>
          <a:xfrm>
            <a:off x="650875" y="2182813"/>
            <a:ext cx="5745163" cy="909637"/>
          </a:xfrm>
          <a:prstGeom prst="rect">
            <a:avLst/>
          </a:prstGeom>
          <a:noFill/>
          <a:ln>
            <a:noFill/>
          </a:ln>
        </p:spPr>
        <p:txBody>
          <a:bodyPr spcFirstLastPara="1" wrap="square" lIns="91425" tIns="91425" rIns="91425" bIns="91425" anchor="b" anchorCtr="0"/>
          <a:lstStyle>
            <a:lvl1pPr marL="457200" marR="0" lvl="0" indent="-228600" algn="ctr" rtl="0">
              <a:spcBef>
                <a:spcPts val="0"/>
              </a:spcBef>
              <a:spcAft>
                <a:spcPts val="0"/>
              </a:spcAft>
              <a:buClr>
                <a:schemeClr val="dk1"/>
              </a:buClr>
              <a:buSzPts val="1400"/>
              <a:buFont typeface="Helvetica Neue"/>
              <a:buNone/>
              <a:defRPr sz="2400" b="1"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Clr>
                <a:schemeClr val="dk1"/>
              </a:buClr>
              <a:buSzPts val="1400"/>
              <a:buFont typeface="Helvetica Neue"/>
              <a:buNone/>
              <a:defRPr sz="2000" b="1"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Clr>
                <a:schemeClr val="dk1"/>
              </a:buClr>
              <a:buSzPts val="1400"/>
              <a:buFont typeface="Helvetica Neue"/>
              <a:buNone/>
              <a:defRPr sz="1800" b="1"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34" name="Shape 34"/>
          <p:cNvSpPr txBox="1">
            <a:spLocks noGrp="1"/>
          </p:cNvSpPr>
          <p:nvPr>
            <p:ph type="body" idx="2"/>
          </p:nvPr>
        </p:nvSpPr>
        <p:spPr>
          <a:xfrm>
            <a:off x="650875" y="3092450"/>
            <a:ext cx="5745163" cy="561975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35" name="Shape 35"/>
          <p:cNvSpPr txBox="1">
            <a:spLocks noGrp="1"/>
          </p:cNvSpPr>
          <p:nvPr>
            <p:ph type="body" idx="3"/>
          </p:nvPr>
        </p:nvSpPr>
        <p:spPr>
          <a:xfrm>
            <a:off x="6605588" y="2182813"/>
            <a:ext cx="5748337" cy="909637"/>
          </a:xfrm>
          <a:prstGeom prst="rect">
            <a:avLst/>
          </a:prstGeom>
          <a:noFill/>
          <a:ln>
            <a:noFill/>
          </a:ln>
        </p:spPr>
        <p:txBody>
          <a:bodyPr spcFirstLastPara="1" wrap="square" lIns="91425" tIns="91425" rIns="91425" bIns="91425" anchor="b" anchorCtr="0"/>
          <a:lstStyle>
            <a:lvl1pPr marL="457200" marR="0" lvl="0" indent="-228600" algn="ctr" rtl="0">
              <a:spcBef>
                <a:spcPts val="0"/>
              </a:spcBef>
              <a:spcAft>
                <a:spcPts val="0"/>
              </a:spcAft>
              <a:buClr>
                <a:schemeClr val="dk1"/>
              </a:buClr>
              <a:buSzPts val="1400"/>
              <a:buFont typeface="Helvetica Neue"/>
              <a:buNone/>
              <a:defRPr sz="2400" b="1"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Clr>
                <a:schemeClr val="dk1"/>
              </a:buClr>
              <a:buSzPts val="1400"/>
              <a:buFont typeface="Helvetica Neue"/>
              <a:buNone/>
              <a:defRPr sz="2000" b="1"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Clr>
                <a:schemeClr val="dk1"/>
              </a:buClr>
              <a:buSzPts val="1400"/>
              <a:buFont typeface="Helvetica Neue"/>
              <a:buNone/>
              <a:defRPr sz="1800" b="1"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4"/>
          </p:nvPr>
        </p:nvSpPr>
        <p:spPr>
          <a:xfrm>
            <a:off x="6605588" y="3092450"/>
            <a:ext cx="5748337" cy="561975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571500" y="1574800"/>
            <a:ext cx="11861800" cy="29210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650875" y="388938"/>
            <a:ext cx="4278313" cy="16525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42" name="Shape 42"/>
          <p:cNvSpPr txBox="1">
            <a:spLocks noGrp="1"/>
          </p:cNvSpPr>
          <p:nvPr>
            <p:ph type="body" idx="1"/>
          </p:nvPr>
        </p:nvSpPr>
        <p:spPr>
          <a:xfrm>
            <a:off x="5084763" y="388938"/>
            <a:ext cx="7269162" cy="8323262"/>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8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43" name="Shape 43"/>
          <p:cNvSpPr txBox="1">
            <a:spLocks noGrp="1"/>
          </p:cNvSpPr>
          <p:nvPr>
            <p:ph type="body" idx="2"/>
          </p:nvPr>
        </p:nvSpPr>
        <p:spPr>
          <a:xfrm>
            <a:off x="650875" y="2041525"/>
            <a:ext cx="4278313" cy="6670675"/>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Clr>
                <a:schemeClr val="dk1"/>
              </a:buClr>
              <a:buSzPts val="1400"/>
              <a:buFont typeface="Helvetica Neue"/>
              <a:buNone/>
              <a:defRPr sz="12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Clr>
                <a:schemeClr val="dk1"/>
              </a:buClr>
              <a:buSzPts val="1400"/>
              <a:buFont typeface="Helvetica Neue"/>
              <a:buNone/>
              <a:defRPr sz="10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549525" y="6827838"/>
            <a:ext cx="7802563" cy="8064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46" name="Shape 46"/>
          <p:cNvSpPr>
            <a:spLocks noGrp="1"/>
          </p:cNvSpPr>
          <p:nvPr>
            <p:ph type="pic" idx="2"/>
          </p:nvPr>
        </p:nvSpPr>
        <p:spPr>
          <a:xfrm>
            <a:off x="2549525" y="871538"/>
            <a:ext cx="7802563" cy="5851525"/>
          </a:xfrm>
          <a:prstGeom prst="rect">
            <a:avLst/>
          </a:prstGeom>
          <a:noFill/>
          <a:ln>
            <a:noFill/>
          </a:ln>
        </p:spPr>
        <p:txBody>
          <a:bodyPr spcFirstLastPara="1" wrap="square" lIns="91425" tIns="91425" rIns="91425" bIns="91425" anchor="t" anchorCtr="0"/>
          <a:lstStyle>
            <a:lvl1pPr marL="0" marR="0" lvl="0" indent="0" algn="ctr" rtl="0">
              <a:spcBef>
                <a:spcPts val="0"/>
              </a:spcBef>
              <a:spcAft>
                <a:spcPts val="0"/>
              </a:spcAft>
              <a:buClr>
                <a:schemeClr val="dk1"/>
              </a:buClr>
              <a:buSzPts val="1400"/>
              <a:buFont typeface="Helvetica Neue"/>
              <a:buNone/>
              <a:defRPr sz="3200" b="0" i="0" u="none" strike="noStrike" cap="none">
                <a:solidFill>
                  <a:schemeClr val="dk1"/>
                </a:solidFill>
                <a:latin typeface="Helvetica Neue"/>
                <a:ea typeface="Helvetica Neue"/>
                <a:cs typeface="Helvetica Neue"/>
                <a:sym typeface="Helvetica Neue"/>
              </a:defRPr>
            </a:lvl1pPr>
            <a:lvl2pPr marL="457200" marR="0" lvl="1" indent="0" algn="ctr" rtl="0">
              <a:spcBef>
                <a:spcPts val="0"/>
              </a:spcBef>
              <a:spcAft>
                <a:spcPts val="0"/>
              </a:spcAft>
              <a:buClr>
                <a:schemeClr val="dk1"/>
              </a:buClr>
              <a:buSzPts val="1400"/>
              <a:buFont typeface="Helvetica Neue"/>
              <a:buNone/>
              <a:defRPr sz="2800" b="0" i="0" u="none" strike="noStrike" cap="none">
                <a:solidFill>
                  <a:schemeClr val="dk1"/>
                </a:solidFill>
                <a:latin typeface="Helvetica Neue"/>
                <a:ea typeface="Helvetica Neue"/>
                <a:cs typeface="Helvetica Neue"/>
                <a:sym typeface="Helvetica Neue"/>
              </a:defRPr>
            </a:lvl2pPr>
            <a:lvl3pPr marL="914400" marR="0" lvl="2" indent="0" algn="ctr" rtl="0">
              <a:spcBef>
                <a:spcPts val="0"/>
              </a:spcBef>
              <a:spcAft>
                <a:spcPts val="0"/>
              </a:spcAft>
              <a:buClr>
                <a:schemeClr val="dk1"/>
              </a:buClr>
              <a:buSzPts val="1400"/>
              <a:buFont typeface="Helvetica Neue"/>
              <a:buNone/>
              <a:defRPr sz="2400" b="0" i="0" u="none" strike="noStrike" cap="none">
                <a:solidFill>
                  <a:schemeClr val="dk1"/>
                </a:solidFill>
                <a:latin typeface="Helvetica Neue"/>
                <a:ea typeface="Helvetica Neue"/>
                <a:cs typeface="Helvetica Neue"/>
                <a:sym typeface="Helvetica Neue"/>
              </a:defRPr>
            </a:lvl3pPr>
            <a:lvl4pPr marL="1371600" marR="0" lvl="3" indent="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4pPr>
            <a:lvl5pPr marL="1828800" marR="0" lvl="4" indent="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5pPr>
            <a:lvl6pPr marL="2286000" marR="0" lvl="5" indent="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6pPr>
            <a:lvl7pPr marL="2743200" marR="0" lvl="6" indent="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7pPr>
            <a:lvl8pPr marL="3200400" marR="0" lvl="7" indent="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8pPr>
            <a:lvl9pPr marL="3657600" marR="0" lvl="8" indent="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47" name="Shape 47"/>
          <p:cNvSpPr txBox="1">
            <a:spLocks noGrp="1"/>
          </p:cNvSpPr>
          <p:nvPr>
            <p:ph type="body" idx="1"/>
          </p:nvPr>
        </p:nvSpPr>
        <p:spPr>
          <a:xfrm>
            <a:off x="2549525" y="7634288"/>
            <a:ext cx="7802563" cy="1144587"/>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Clr>
                <a:schemeClr val="dk1"/>
              </a:buClr>
              <a:buSzPts val="1400"/>
              <a:buFont typeface="Helvetica Neue"/>
              <a:buNone/>
              <a:defRPr sz="12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Clr>
                <a:schemeClr val="dk1"/>
              </a:buClr>
              <a:buSzPts val="1400"/>
              <a:buFont typeface="Helvetica Neue"/>
              <a:buNone/>
              <a:defRPr sz="10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body" idx="1"/>
          </p:nvPr>
        </p:nvSpPr>
        <p:spPr>
          <a:xfrm>
            <a:off x="571500" y="5016500"/>
            <a:ext cx="11861800" cy="317500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9pPr>
          </a:lstStyle>
          <a:p>
            <a:endParaRPr/>
          </a:p>
        </p:txBody>
      </p:sp>
      <p:cxnSp>
        <p:nvCxnSpPr>
          <p:cNvPr id="11" name="Shape 11"/>
          <p:cNvCxnSpPr/>
          <p:nvPr/>
        </p:nvCxnSpPr>
        <p:spPr>
          <a:xfrm>
            <a:off x="647700" y="4749800"/>
            <a:ext cx="11709400" cy="0"/>
          </a:xfrm>
          <a:prstGeom prst="straightConnector1">
            <a:avLst/>
          </a:prstGeom>
          <a:noFill/>
          <a:ln w="12700" cap="flat" cmpd="sng">
            <a:solidFill>
              <a:srgbClr val="888888"/>
            </a:solidFill>
            <a:prstDash val="solid"/>
            <a:miter lim="8000"/>
            <a:headEnd type="none" w="sm" len="sm"/>
            <a:tailEnd type="none" w="sm" len="sm"/>
          </a:ln>
        </p:spPr>
      </p:cxnSp>
      <p:sp>
        <p:nvSpPr>
          <p:cNvPr id="12" name="Shape 12"/>
          <p:cNvSpPr txBox="1">
            <a:spLocks noGrp="1"/>
          </p:cNvSpPr>
          <p:nvPr>
            <p:ph type="title"/>
          </p:nvPr>
        </p:nvSpPr>
        <p:spPr>
          <a:xfrm>
            <a:off x="571500" y="1574800"/>
            <a:ext cx="11861800" cy="29210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pic>
        <p:nvPicPr>
          <p:cNvPr id="13" name="Shape 13"/>
          <p:cNvPicPr preferRelativeResize="0"/>
          <p:nvPr/>
        </p:nvPicPr>
        <p:blipFill rotWithShape="1">
          <a:blip r:embed="rId13">
            <a:alphaModFix/>
          </a:blip>
          <a:srcRect/>
          <a:stretch/>
        </p:blipFill>
        <p:spPr>
          <a:xfrm>
            <a:off x="5014913" y="8462963"/>
            <a:ext cx="628650" cy="635000"/>
          </a:xfrm>
          <a:prstGeom prst="rect">
            <a:avLst/>
          </a:prstGeom>
          <a:noFill/>
          <a:ln>
            <a:noFill/>
          </a:ln>
        </p:spPr>
      </p:pic>
      <p:pic>
        <p:nvPicPr>
          <p:cNvPr id="14" name="Shape 14"/>
          <p:cNvPicPr preferRelativeResize="0"/>
          <p:nvPr/>
        </p:nvPicPr>
        <p:blipFill rotWithShape="1">
          <a:blip r:embed="rId14">
            <a:alphaModFix/>
          </a:blip>
          <a:srcRect/>
          <a:stretch/>
        </p:blipFill>
        <p:spPr>
          <a:xfrm>
            <a:off x="609600" y="342900"/>
            <a:ext cx="2044700" cy="2044700"/>
          </a:xfrm>
          <a:prstGeom prst="rect">
            <a:avLst/>
          </a:prstGeom>
          <a:noFill/>
          <a:ln>
            <a:noFill/>
          </a:ln>
        </p:spPr>
      </p:pic>
      <p:pic>
        <p:nvPicPr>
          <p:cNvPr id="15" name="Shape 15"/>
          <p:cNvPicPr preferRelativeResize="0"/>
          <p:nvPr/>
        </p:nvPicPr>
        <p:blipFill rotWithShape="1">
          <a:blip r:embed="rId15">
            <a:alphaModFix/>
          </a:blip>
          <a:srcRect/>
          <a:stretch/>
        </p:blipFill>
        <p:spPr>
          <a:xfrm>
            <a:off x="10091738" y="8186738"/>
            <a:ext cx="2667000" cy="1231900"/>
          </a:xfrm>
          <a:prstGeom prst="rect">
            <a:avLst/>
          </a:prstGeom>
          <a:noFill/>
          <a:ln>
            <a:noFill/>
          </a:ln>
        </p:spPr>
      </p:pic>
      <p:sp>
        <p:nvSpPr>
          <p:cNvPr id="16" name="Shape 16"/>
          <p:cNvSpPr/>
          <p:nvPr/>
        </p:nvSpPr>
        <p:spPr>
          <a:xfrm>
            <a:off x="5678488" y="8661400"/>
            <a:ext cx="2384425" cy="3810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Font typeface="Century Gothic"/>
              <a:buNone/>
            </a:pPr>
            <a:r>
              <a:rPr lang="en-US" sz="1800" b="0" i="0" u="none" strike="noStrike" cap="none">
                <a:solidFill>
                  <a:srgbClr val="000000"/>
                </a:solidFill>
                <a:latin typeface="Century Gothic"/>
                <a:ea typeface="Century Gothic"/>
                <a:cs typeface="Century Gothic"/>
                <a:sym typeface="Century Gothic"/>
              </a:rPr>
              <a:t>Variability Expedition</a:t>
            </a:r>
            <a:endParaRPr/>
          </a:p>
        </p:txBody>
      </p:sp>
      <p:pic>
        <p:nvPicPr>
          <p:cNvPr id="17" name="Shape 17"/>
          <p:cNvPicPr preferRelativeResize="0"/>
          <p:nvPr/>
        </p:nvPicPr>
        <p:blipFill rotWithShape="1">
          <a:blip r:embed="rId16">
            <a:alphaModFix/>
          </a:blip>
          <a:srcRect/>
          <a:stretch/>
        </p:blipFill>
        <p:spPr>
          <a:xfrm>
            <a:off x="444500" y="8267700"/>
            <a:ext cx="1016000" cy="10207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571500" y="0"/>
            <a:ext cx="11861700" cy="17271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56" name="Shape 56"/>
          <p:cNvSpPr txBox="1">
            <a:spLocks noGrp="1"/>
          </p:cNvSpPr>
          <p:nvPr>
            <p:ph type="body" idx="1"/>
          </p:nvPr>
        </p:nvSpPr>
        <p:spPr>
          <a:xfrm>
            <a:off x="571500" y="2324100"/>
            <a:ext cx="11861700" cy="7429500"/>
          </a:xfrm>
          <a:prstGeom prst="rect">
            <a:avLst/>
          </a:prstGeom>
          <a:noFill/>
          <a:ln>
            <a:noFill/>
          </a:ln>
        </p:spPr>
        <p:txBody>
          <a:bodyPr spcFirstLastPara="1" wrap="square" lIns="91425" tIns="91425" rIns="91425" bIns="91425" anchor="t" anchorCtr="0"/>
          <a:lstStyle>
            <a:lvl1pPr marL="457200" marR="0" lvl="0"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1pPr>
            <a:lvl2pPr marL="914400" marR="0" lvl="1"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2pPr>
            <a:lvl3pPr marL="1371600" marR="0" lvl="2"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3pPr>
            <a:lvl4pPr marL="1828800" marR="0" lvl="3"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4pPr>
            <a:lvl5pPr marL="2286000" marR="0" lvl="4"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5pPr>
            <a:lvl6pPr marL="2743200" marR="0" lvl="5"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6pPr>
            <a:lvl7pPr marL="3200400" marR="0" lvl="6"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7pPr>
            <a:lvl8pPr marL="3657600" marR="0" lvl="7"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8pPr>
            <a:lvl9pPr marL="4114800" marR="0" lvl="8"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ichard97@g.ucla.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api.openweathermap.org/data/2.5/weather"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hyperlink" Target="http://api.openweathermap.org/data/2.5/weather?lat=xxx&amp;lon=xxx&amp;units=Imperial&amp;appid=xxx"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api.openweathermap.org/data/2.5/weather?lat=34.0635363&amp;lon=-118.4455592&amp;units=Imperial&amp;appid=a3276b42c9fbb481824cd2e6c23dd953"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etuptools.readthedocs.io/en/latest/easy_install.html#installing-easy-install"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hyperlink" Target="http://api.openweathermap.org/data/2.5/weather?lat=34.0635363&amp;lon=-118.4455592&amp;units=Imperial&amp;appid=a3276b42c9fbb481824cd2e6c23dd953" TargetMode="External"/><Relationship Id="rId4" Type="http://schemas.openxmlformats.org/officeDocument/2006/relationships/hyperlink" Target="https://jsonformatter.or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maps/search/hotels+near+me/@34.0635363,-118.4455592,15z"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hyperlink" Target="https://maps.googleapis.com/maps/api/place/nearbysearch/json"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www.google.com/maps/search/hotels+near+me/@34.0635363,-118.4455592,15z"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maps.googleapis.com/maps/api/place/nearbysearch/json?location=34.0635363,-118.4455592&amp;radius=1000&amp;type=hotels&amp;keyword=stay&amp;key=%2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571500" y="1574800"/>
            <a:ext cx="11861700" cy="2692500"/>
          </a:xfrm>
          <a:prstGeom prst="rect">
            <a:avLst/>
          </a:prstGeom>
          <a:noFill/>
          <a:ln>
            <a:noFill/>
          </a:ln>
        </p:spPr>
        <p:txBody>
          <a:bodyPr spcFirstLastPara="1" wrap="square" lIns="50800" tIns="50800" rIns="50800" bIns="50800" anchor="b" anchorCtr="0">
            <a:noAutofit/>
          </a:bodyPr>
          <a:lstStyle/>
          <a:p>
            <a:pPr marL="0" marR="0" lvl="0" indent="0" algn="ctr" rtl="0">
              <a:spcBef>
                <a:spcPts val="0"/>
              </a:spcBef>
              <a:spcAft>
                <a:spcPts val="0"/>
              </a:spcAft>
              <a:buNone/>
            </a:pPr>
            <a:r>
              <a:rPr lang="en-US" sz="4400" dirty="0">
                <a:latin typeface="Helvetica Neue"/>
                <a:ea typeface="Helvetica Neue"/>
                <a:cs typeface="Helvetica Neue"/>
                <a:sym typeface="Helvetica Neue"/>
              </a:rPr>
              <a:t>Introduction to Web API &amp; Database</a:t>
            </a:r>
            <a:endParaRPr lang="en-US" sz="4200" b="0" i="0" u="none" strike="noStrike" cap="none" dirty="0">
              <a:solidFill>
                <a:schemeClr val="dk1"/>
              </a:solidFill>
              <a:latin typeface="Helvetica Neue Light"/>
              <a:ea typeface="Helvetica Neue Light"/>
              <a:cs typeface="Helvetica Neue Light"/>
              <a:sym typeface="Helvetica Neue Light"/>
            </a:endParaRPr>
          </a:p>
        </p:txBody>
      </p:sp>
      <p:sp>
        <p:nvSpPr>
          <p:cNvPr id="93" name="Shape 93"/>
          <p:cNvSpPr txBox="1"/>
          <p:nvPr/>
        </p:nvSpPr>
        <p:spPr>
          <a:xfrm>
            <a:off x="0" y="5029200"/>
            <a:ext cx="13004700" cy="2400300"/>
          </a:xfrm>
          <a:prstGeom prst="rect">
            <a:avLst/>
          </a:prstGeom>
          <a:noFill/>
          <a:ln>
            <a:noFill/>
          </a:ln>
        </p:spPr>
        <p:txBody>
          <a:bodyPr spcFirstLastPara="1" wrap="square" lIns="50800" tIns="50800" rIns="50800" bIns="50800" anchor="t" anchorCtr="0">
            <a:noAutofit/>
          </a:bodyPr>
          <a:lstStyle/>
          <a:p>
            <a:pPr marL="0" marR="0" lvl="0" indent="0" algn="ctr" rtl="0">
              <a:lnSpc>
                <a:spcPct val="100000"/>
              </a:lnSpc>
              <a:spcBef>
                <a:spcPts val="0"/>
              </a:spcBef>
              <a:spcAft>
                <a:spcPts val="0"/>
              </a:spcAft>
              <a:buClr>
                <a:schemeClr val="dk1"/>
              </a:buClr>
              <a:buFont typeface="Helvetica Neue"/>
              <a:buNone/>
            </a:pPr>
            <a:r>
              <a:rPr lang="en-US" sz="2600" b="1" dirty="0">
                <a:solidFill>
                  <a:schemeClr val="dk1"/>
                </a:solidFill>
                <a:latin typeface="Helvetica Neue"/>
                <a:ea typeface="Helvetica Neue"/>
                <a:cs typeface="Helvetica Neue"/>
                <a:sym typeface="Helvetica Neue"/>
              </a:rPr>
              <a:t>Botong</a:t>
            </a:r>
            <a:r>
              <a:rPr lang="zh-CN" altLang="en-US" sz="2600" b="1" dirty="0">
                <a:solidFill>
                  <a:schemeClr val="dk1"/>
                </a:solidFill>
                <a:latin typeface="Helvetica Neue"/>
                <a:ea typeface="Helvetica Neue"/>
                <a:cs typeface="Helvetica Neue"/>
                <a:sym typeface="Helvetica Neue"/>
              </a:rPr>
              <a:t> </a:t>
            </a:r>
            <a:r>
              <a:rPr lang="en-US" altLang="zh-CN" sz="2600" b="1" dirty="0">
                <a:solidFill>
                  <a:schemeClr val="dk1"/>
                </a:solidFill>
                <a:latin typeface="Helvetica Neue"/>
                <a:ea typeface="Helvetica Neue"/>
                <a:cs typeface="Helvetica Neue"/>
                <a:sym typeface="Helvetica Neue"/>
              </a:rPr>
              <a:t>Ou, </a:t>
            </a:r>
            <a:r>
              <a:rPr lang="en-US" altLang="zh-CN" sz="2600" b="1" dirty="0" err="1">
                <a:solidFill>
                  <a:schemeClr val="dk1"/>
                </a:solidFill>
                <a:latin typeface="Helvetica Neue"/>
                <a:ea typeface="Helvetica Neue"/>
                <a:cs typeface="Helvetica Neue"/>
                <a:sym typeface="Helvetica Neue"/>
              </a:rPr>
              <a:t>Tianmu</a:t>
            </a:r>
            <a:r>
              <a:rPr lang="en-US" altLang="zh-CN" sz="2600" b="1" dirty="0">
                <a:solidFill>
                  <a:schemeClr val="dk1"/>
                </a:solidFill>
                <a:latin typeface="Helvetica Neue"/>
                <a:ea typeface="Helvetica Neue"/>
                <a:cs typeface="Helvetica Neue"/>
                <a:sym typeface="Helvetica Neue"/>
              </a:rPr>
              <a:t> Li</a:t>
            </a:r>
            <a:endParaRPr sz="2600" b="1" i="0" u="none" strike="noStrike" cap="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Font typeface="Helvetica Neue"/>
              <a:buNone/>
            </a:pPr>
            <a:r>
              <a:rPr lang="en-US" sz="2600" dirty="0">
                <a:solidFill>
                  <a:schemeClr val="dk1"/>
                </a:solidFill>
                <a:latin typeface="Helvetica Neue"/>
                <a:ea typeface="Helvetica Neue"/>
                <a:cs typeface="Helvetica Neue"/>
                <a:sym typeface="Helvetica Neue"/>
              </a:rPr>
              <a:t>UCLA Computer Science </a:t>
            </a:r>
          </a:p>
          <a:p>
            <a:pPr marL="0" marR="0" lvl="0" indent="0" algn="ctr" rtl="0">
              <a:lnSpc>
                <a:spcPct val="100000"/>
              </a:lnSpc>
              <a:spcBef>
                <a:spcPts val="0"/>
              </a:spcBef>
              <a:spcAft>
                <a:spcPts val="0"/>
              </a:spcAft>
              <a:buClr>
                <a:schemeClr val="dk1"/>
              </a:buClr>
              <a:buFont typeface="Helvetica Neue"/>
              <a:buNone/>
            </a:pPr>
            <a:r>
              <a:rPr lang="en-US" sz="2600" u="sng" dirty="0">
                <a:solidFill>
                  <a:schemeClr val="hlink"/>
                </a:solidFill>
                <a:latin typeface="Helvetica Neue"/>
                <a:ea typeface="Helvetica Neue"/>
                <a:cs typeface="Helvetica Neue"/>
                <a:sym typeface="Helvetica Neue"/>
                <a:hlinkClick r:id="rId3"/>
              </a:rPr>
              <a:t>richard97@g.ucla.edu</a:t>
            </a:r>
            <a:r>
              <a:rPr lang="en-US" sz="2600" dirty="0">
                <a:solidFill>
                  <a:schemeClr val="hlink"/>
                </a:solidFill>
                <a:latin typeface="Helvetica Neue"/>
                <a:ea typeface="Helvetica Neue"/>
                <a:cs typeface="Helvetica Neue"/>
                <a:sym typeface="Helvetica Neue"/>
              </a:rPr>
              <a:t>     </a:t>
            </a:r>
            <a:r>
              <a:rPr lang="en-US" sz="2600" u="sng" dirty="0">
                <a:solidFill>
                  <a:schemeClr val="hlink"/>
                </a:solidFill>
                <a:latin typeface="Helvetica Neue"/>
                <a:ea typeface="Helvetica Neue"/>
                <a:cs typeface="Helvetica Neue"/>
                <a:sym typeface="Helvetica Neue"/>
              </a:rPr>
              <a:t>litianmu1995@g.ucla.edu</a:t>
            </a:r>
            <a:br>
              <a:rPr lang="en-US" sz="2600" dirty="0">
                <a:latin typeface="Helvetica Neue"/>
                <a:ea typeface="Helvetica Neue"/>
                <a:cs typeface="Helvetica Neue"/>
                <a:sym typeface="Helvetica Neue"/>
              </a:rPr>
            </a:br>
            <a:r>
              <a:rPr lang="en-US" sz="2600" dirty="0">
                <a:latin typeface="Helvetica Neue"/>
                <a:ea typeface="Helvetica Neue"/>
                <a:cs typeface="Helvetica Neue"/>
                <a:sym typeface="Helvetica Neue"/>
              </a:rPr>
              <a:t>07/16/2020</a:t>
            </a:r>
          </a:p>
          <a:p>
            <a:pPr marL="0" marR="0" lvl="0" indent="0" algn="l" rtl="0">
              <a:lnSpc>
                <a:spcPct val="100000"/>
              </a:lnSpc>
              <a:spcBef>
                <a:spcPts val="0"/>
              </a:spcBef>
              <a:spcAft>
                <a:spcPts val="0"/>
              </a:spcAft>
              <a:buClr>
                <a:srgbClr val="000000"/>
              </a:buClr>
              <a:buFont typeface="Helvetica Neue"/>
              <a:buNone/>
            </a:pPr>
            <a:endParaRPr sz="2600" b="0" i="0" u="none" strike="noStrike" cap="none" dirty="0">
              <a:solidFill>
                <a:schemeClr val="dk1"/>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338050" y="1322958"/>
            <a:ext cx="11861700" cy="8352900"/>
          </a:xfrm>
          <a:prstGeom prst="rect">
            <a:avLst/>
          </a:prstGeom>
        </p:spPr>
        <p:txBody>
          <a:bodyPr spcFirstLastPara="1" wrap="square" lIns="91425" tIns="91425" rIns="91425" bIns="91425" anchor="t" anchorCtr="0">
            <a:noAutofit/>
          </a:bodyPr>
          <a:lstStyle/>
          <a:p>
            <a:pPr marL="457200" lvl="0" indent="-393700" rtl="0">
              <a:spcBef>
                <a:spcPts val="0"/>
              </a:spcBef>
              <a:spcAft>
                <a:spcPts val="0"/>
              </a:spcAft>
              <a:buSzPts val="2600"/>
              <a:buChar char="•"/>
            </a:pPr>
            <a:r>
              <a:rPr lang="en-US"/>
              <a:t>Loosely Coupled</a:t>
            </a:r>
            <a:endParaRPr/>
          </a:p>
          <a:p>
            <a:pPr marL="457200" lvl="0" indent="-393700">
              <a:spcBef>
                <a:spcPts val="0"/>
              </a:spcBef>
              <a:spcAft>
                <a:spcPts val="0"/>
              </a:spcAft>
              <a:buSzPts val="2600"/>
              <a:buChar char="•"/>
            </a:pPr>
            <a:r>
              <a:rPr lang="en-US"/>
              <a:t>Ease of Integration</a:t>
            </a:r>
            <a:endParaRPr/>
          </a:p>
          <a:p>
            <a:pPr marL="457200" lvl="0" indent="-393700">
              <a:spcBef>
                <a:spcPts val="0"/>
              </a:spcBef>
              <a:spcAft>
                <a:spcPts val="0"/>
              </a:spcAft>
              <a:buSzPts val="2600"/>
              <a:buChar char="•"/>
            </a:pPr>
            <a:r>
              <a:rPr lang="en-US"/>
              <a:t>Service Reuse</a:t>
            </a:r>
            <a:endParaRPr/>
          </a:p>
          <a:p>
            <a:pPr marL="266700" lvl="0" indent="63500">
              <a:spcBef>
                <a:spcPts val="600"/>
              </a:spcBef>
              <a:spcAft>
                <a:spcPts val="0"/>
              </a:spcAft>
              <a:buNone/>
            </a:pPr>
            <a:endParaRPr/>
          </a:p>
          <a:p>
            <a:pPr marL="266700" lvl="0" indent="63500">
              <a:spcBef>
                <a:spcPts val="600"/>
              </a:spcBef>
              <a:spcAft>
                <a:spcPts val="600"/>
              </a:spcAft>
              <a:buNone/>
            </a:pPr>
            <a:endParaRPr/>
          </a:p>
        </p:txBody>
      </p:sp>
      <p:sp>
        <p:nvSpPr>
          <p:cNvPr id="210" name="Shape 210"/>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Benefits of Web API</a:t>
            </a:r>
            <a:endParaRPr/>
          </a:p>
        </p:txBody>
      </p:sp>
      <p:sp>
        <p:nvSpPr>
          <p:cNvPr id="211" name="Shape 211"/>
          <p:cNvSpPr txBox="1"/>
          <p:nvPr/>
        </p:nvSpPr>
        <p:spPr>
          <a:xfrm>
            <a:off x="1534275" y="4798975"/>
            <a:ext cx="2175300" cy="376200"/>
          </a:xfrm>
          <a:prstGeom prst="rect">
            <a:avLst/>
          </a:prstGeom>
          <a:solidFill>
            <a:srgbClr val="4A86E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800">
                <a:solidFill>
                  <a:srgbClr val="FFFFFF"/>
                </a:solidFill>
              </a:rPr>
              <a:t>User Application 1 1 1</a:t>
            </a:r>
            <a:endParaRPr sz="1800">
              <a:solidFill>
                <a:srgbClr val="FFFFFF"/>
              </a:solidFill>
            </a:endParaRPr>
          </a:p>
        </p:txBody>
      </p:sp>
      <p:sp>
        <p:nvSpPr>
          <p:cNvPr id="212" name="Shape 212"/>
          <p:cNvSpPr txBox="1"/>
          <p:nvPr/>
        </p:nvSpPr>
        <p:spPr>
          <a:xfrm>
            <a:off x="6165150" y="3352825"/>
            <a:ext cx="1668900" cy="376200"/>
          </a:xfrm>
          <a:prstGeom prst="rect">
            <a:avLst/>
          </a:prstGeom>
          <a:solidFill>
            <a:srgbClr val="45818E"/>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Web API 1</a:t>
            </a:r>
            <a:endParaRPr sz="1800">
              <a:solidFill>
                <a:srgbClr val="FFFFFF"/>
              </a:solidFill>
            </a:endParaRPr>
          </a:p>
        </p:txBody>
      </p:sp>
      <p:sp>
        <p:nvSpPr>
          <p:cNvPr id="213" name="Shape 213"/>
          <p:cNvSpPr txBox="1"/>
          <p:nvPr/>
        </p:nvSpPr>
        <p:spPr>
          <a:xfrm>
            <a:off x="6165150" y="4800625"/>
            <a:ext cx="1668900" cy="376200"/>
          </a:xfrm>
          <a:prstGeom prst="rect">
            <a:avLst/>
          </a:prstGeom>
          <a:solidFill>
            <a:srgbClr val="45818E"/>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Web API 2</a:t>
            </a:r>
            <a:endParaRPr sz="1800">
              <a:solidFill>
                <a:srgbClr val="FFFFFF"/>
              </a:solidFill>
            </a:endParaRPr>
          </a:p>
        </p:txBody>
      </p:sp>
      <p:sp>
        <p:nvSpPr>
          <p:cNvPr id="214" name="Shape 214"/>
          <p:cNvSpPr txBox="1"/>
          <p:nvPr/>
        </p:nvSpPr>
        <p:spPr>
          <a:xfrm>
            <a:off x="6165150" y="6172225"/>
            <a:ext cx="1668900" cy="376200"/>
          </a:xfrm>
          <a:prstGeom prst="rect">
            <a:avLst/>
          </a:prstGeom>
          <a:solidFill>
            <a:srgbClr val="45818E"/>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Web API 3</a:t>
            </a:r>
            <a:endParaRPr sz="1800">
              <a:solidFill>
                <a:srgbClr val="FFFFFF"/>
              </a:solidFill>
            </a:endParaRPr>
          </a:p>
        </p:txBody>
      </p:sp>
      <p:cxnSp>
        <p:nvCxnSpPr>
          <p:cNvPr id="215" name="Shape 215"/>
          <p:cNvCxnSpPr>
            <a:stCxn id="211" idx="3"/>
            <a:endCxn id="212" idx="1"/>
          </p:cNvCxnSpPr>
          <p:nvPr/>
        </p:nvCxnSpPr>
        <p:spPr>
          <a:xfrm rot="10800000" flipH="1">
            <a:off x="3709575" y="3541075"/>
            <a:ext cx="2455500" cy="1446000"/>
          </a:xfrm>
          <a:prstGeom prst="straightConnector1">
            <a:avLst/>
          </a:prstGeom>
          <a:noFill/>
          <a:ln w="28575" cap="flat" cmpd="sng">
            <a:solidFill>
              <a:schemeClr val="dk2"/>
            </a:solidFill>
            <a:prstDash val="solid"/>
            <a:round/>
            <a:headEnd type="stealth" w="med" len="med"/>
            <a:tailEnd type="stealth" w="med" len="med"/>
          </a:ln>
        </p:spPr>
      </p:cxnSp>
      <p:cxnSp>
        <p:nvCxnSpPr>
          <p:cNvPr id="216" name="Shape 216"/>
          <p:cNvCxnSpPr>
            <a:stCxn id="211" idx="3"/>
            <a:endCxn id="213" idx="1"/>
          </p:cNvCxnSpPr>
          <p:nvPr/>
        </p:nvCxnSpPr>
        <p:spPr>
          <a:xfrm>
            <a:off x="3709575" y="4987075"/>
            <a:ext cx="2455500" cy="1800"/>
          </a:xfrm>
          <a:prstGeom prst="straightConnector1">
            <a:avLst/>
          </a:prstGeom>
          <a:noFill/>
          <a:ln w="28575" cap="flat" cmpd="sng">
            <a:solidFill>
              <a:schemeClr val="dk2"/>
            </a:solidFill>
            <a:prstDash val="solid"/>
            <a:round/>
            <a:headEnd type="stealth" w="med" len="med"/>
            <a:tailEnd type="stealth" w="med" len="med"/>
          </a:ln>
        </p:spPr>
      </p:cxnSp>
      <p:cxnSp>
        <p:nvCxnSpPr>
          <p:cNvPr id="217" name="Shape 217"/>
          <p:cNvCxnSpPr>
            <a:stCxn id="211" idx="3"/>
            <a:endCxn id="214" idx="1"/>
          </p:cNvCxnSpPr>
          <p:nvPr/>
        </p:nvCxnSpPr>
        <p:spPr>
          <a:xfrm>
            <a:off x="3709575" y="4987075"/>
            <a:ext cx="2455500" cy="1373400"/>
          </a:xfrm>
          <a:prstGeom prst="straightConnector1">
            <a:avLst/>
          </a:prstGeom>
          <a:noFill/>
          <a:ln w="28575" cap="flat" cmpd="sng">
            <a:solidFill>
              <a:schemeClr val="dk2"/>
            </a:solidFill>
            <a:prstDash val="solid"/>
            <a:round/>
            <a:headEnd type="stealth" w="med" len="med"/>
            <a:tailEnd type="stealth" w="med" len="med"/>
          </a:ln>
        </p:spPr>
      </p:cxnSp>
      <p:sp>
        <p:nvSpPr>
          <p:cNvPr id="218" name="Shape 218"/>
          <p:cNvSpPr txBox="1"/>
          <p:nvPr/>
        </p:nvSpPr>
        <p:spPr>
          <a:xfrm>
            <a:off x="6165150" y="7848625"/>
            <a:ext cx="1668900" cy="376200"/>
          </a:xfrm>
          <a:prstGeom prst="rect">
            <a:avLst/>
          </a:prstGeom>
          <a:solidFill>
            <a:srgbClr val="45818E"/>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Web API n</a:t>
            </a:r>
            <a:endParaRPr sz="1800">
              <a:solidFill>
                <a:srgbClr val="FFFFFF"/>
              </a:solidFill>
            </a:endParaRPr>
          </a:p>
        </p:txBody>
      </p:sp>
      <p:sp>
        <p:nvSpPr>
          <p:cNvPr id="219" name="Shape 219"/>
          <p:cNvSpPr txBox="1"/>
          <p:nvPr/>
        </p:nvSpPr>
        <p:spPr>
          <a:xfrm>
            <a:off x="6802875" y="6694250"/>
            <a:ext cx="1115400" cy="908100"/>
          </a:xfrm>
          <a:prstGeom prst="rect">
            <a:avLst/>
          </a:prstGeom>
          <a:solidFill>
            <a:srgbClr val="FFFFFF"/>
          </a:solidFill>
          <a:ln>
            <a:noFill/>
          </a:ln>
        </p:spPr>
        <p:txBody>
          <a:bodyPr spcFirstLastPara="1" wrap="square" lIns="91425" tIns="91425" rIns="91425" bIns="91425" anchor="t" anchorCtr="0">
            <a:noAutofit/>
          </a:bodyPr>
          <a:lstStyle/>
          <a:p>
            <a:pPr marL="0" lvl="0" indent="0">
              <a:spcBef>
                <a:spcPts val="0"/>
              </a:spcBef>
              <a:spcAft>
                <a:spcPts val="0"/>
              </a:spcAft>
              <a:buNone/>
            </a:pPr>
            <a:r>
              <a:rPr lang="en-US" sz="2000" b="1"/>
              <a:t>.</a:t>
            </a:r>
            <a:endParaRPr sz="2000" b="1"/>
          </a:p>
          <a:p>
            <a:pPr marL="0" lvl="0" indent="0">
              <a:spcBef>
                <a:spcPts val="0"/>
              </a:spcBef>
              <a:spcAft>
                <a:spcPts val="0"/>
              </a:spcAft>
              <a:buNone/>
            </a:pPr>
            <a:r>
              <a:rPr lang="en-US" sz="2000" b="1"/>
              <a:t>.</a:t>
            </a:r>
            <a:endParaRPr sz="2000" b="1"/>
          </a:p>
          <a:p>
            <a:pPr marL="0" lvl="0" indent="0">
              <a:spcBef>
                <a:spcPts val="0"/>
              </a:spcBef>
              <a:spcAft>
                <a:spcPts val="0"/>
              </a:spcAft>
              <a:buNone/>
            </a:pPr>
            <a:r>
              <a:rPr lang="en-US" sz="2000" b="1"/>
              <a:t>.</a:t>
            </a:r>
            <a:endParaRPr sz="2000" b="1"/>
          </a:p>
        </p:txBody>
      </p:sp>
      <p:cxnSp>
        <p:nvCxnSpPr>
          <p:cNvPr id="220" name="Shape 220"/>
          <p:cNvCxnSpPr/>
          <p:nvPr/>
        </p:nvCxnSpPr>
        <p:spPr>
          <a:xfrm>
            <a:off x="3766325" y="4975675"/>
            <a:ext cx="2342100" cy="2769300"/>
          </a:xfrm>
          <a:prstGeom prst="straightConnector1">
            <a:avLst/>
          </a:prstGeom>
          <a:noFill/>
          <a:ln w="28575" cap="flat" cmpd="sng">
            <a:solidFill>
              <a:schemeClr val="dk2"/>
            </a:solidFill>
            <a:prstDash val="solid"/>
            <a:round/>
            <a:headEnd type="stealth" w="med" len="med"/>
            <a:tailEnd type="stealth" w="med" len="med"/>
          </a:ln>
        </p:spPr>
      </p:cxnSp>
      <p:sp>
        <p:nvSpPr>
          <p:cNvPr id="221" name="Shape 221"/>
          <p:cNvSpPr txBox="1"/>
          <p:nvPr/>
        </p:nvSpPr>
        <p:spPr>
          <a:xfrm>
            <a:off x="1534275" y="6551575"/>
            <a:ext cx="2175300" cy="376200"/>
          </a:xfrm>
          <a:prstGeom prst="rect">
            <a:avLst/>
          </a:prstGeom>
          <a:solidFill>
            <a:srgbClr val="4A86E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User Application 2 1 1</a:t>
            </a:r>
            <a:endParaRPr sz="1800">
              <a:solidFill>
                <a:srgbClr val="FFFFFF"/>
              </a:solidFill>
            </a:endParaRPr>
          </a:p>
        </p:txBody>
      </p:sp>
      <p:cxnSp>
        <p:nvCxnSpPr>
          <p:cNvPr id="222" name="Shape 222"/>
          <p:cNvCxnSpPr>
            <a:stCxn id="221" idx="3"/>
            <a:endCxn id="213" idx="1"/>
          </p:cNvCxnSpPr>
          <p:nvPr/>
        </p:nvCxnSpPr>
        <p:spPr>
          <a:xfrm rot="10800000" flipH="1">
            <a:off x="3709575" y="4988875"/>
            <a:ext cx="2455500" cy="1750800"/>
          </a:xfrm>
          <a:prstGeom prst="straightConnector1">
            <a:avLst/>
          </a:prstGeom>
          <a:noFill/>
          <a:ln w="28575" cap="flat" cmpd="sng">
            <a:solidFill>
              <a:schemeClr val="dk2"/>
            </a:solidFill>
            <a:prstDash val="solid"/>
            <a:round/>
            <a:headEnd type="stealth" w="med" len="med"/>
            <a:tailEnd type="stealth" w="med" len="med"/>
          </a:ln>
        </p:spPr>
      </p:cxnSp>
      <p:cxnSp>
        <p:nvCxnSpPr>
          <p:cNvPr id="223" name="Shape 223"/>
          <p:cNvCxnSpPr>
            <a:stCxn id="221" idx="3"/>
            <a:endCxn id="214" idx="1"/>
          </p:cNvCxnSpPr>
          <p:nvPr/>
        </p:nvCxnSpPr>
        <p:spPr>
          <a:xfrm rot="10800000" flipH="1">
            <a:off x="3709575" y="6360475"/>
            <a:ext cx="2455500" cy="379200"/>
          </a:xfrm>
          <a:prstGeom prst="straightConnector1">
            <a:avLst/>
          </a:prstGeom>
          <a:noFill/>
          <a:ln w="28575" cap="flat" cmpd="sng">
            <a:solidFill>
              <a:schemeClr val="dk2"/>
            </a:solidFill>
            <a:prstDash val="solid"/>
            <a:round/>
            <a:headEnd type="stealth" w="med" len="med"/>
            <a:tailEnd type="stealth"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Web API History</a:t>
            </a:r>
            <a:endParaRPr/>
          </a:p>
        </p:txBody>
      </p:sp>
      <p:sp>
        <p:nvSpPr>
          <p:cNvPr id="230" name="Shape 230"/>
          <p:cNvSpPr txBox="1">
            <a:spLocks noGrp="1"/>
          </p:cNvSpPr>
          <p:nvPr>
            <p:ph type="body" idx="1"/>
          </p:nvPr>
        </p:nvSpPr>
        <p:spPr>
          <a:xfrm>
            <a:off x="571500" y="929728"/>
            <a:ext cx="11861700" cy="835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Web API evolved from traditionally web services . Web Services are complex and have below components with similar functionalities:</a:t>
            </a:r>
            <a:br>
              <a:rPr lang="en-US" dirty="0"/>
            </a:br>
            <a:endParaRPr dirty="0"/>
          </a:p>
          <a:p>
            <a:pPr marL="0" lvl="0" indent="0" rtl="0">
              <a:spcBef>
                <a:spcPts val="600"/>
              </a:spcBef>
              <a:spcAft>
                <a:spcPts val="0"/>
              </a:spcAft>
              <a:buNone/>
            </a:pPr>
            <a:r>
              <a:rPr lang="en-US" b="1" dirty="0"/>
              <a:t>Web Services Description Language (WSDL)</a:t>
            </a:r>
            <a:r>
              <a:rPr lang="en-US" dirty="0"/>
              <a:t>: Describes how to call web service, what are input parameters and what data structure it returns.</a:t>
            </a:r>
            <a:endParaRPr dirty="0"/>
          </a:p>
          <a:p>
            <a:pPr marL="0" lvl="0" indent="0" rtl="0">
              <a:spcBef>
                <a:spcPts val="600"/>
              </a:spcBef>
              <a:spcAft>
                <a:spcPts val="0"/>
              </a:spcAft>
              <a:buNone/>
            </a:pPr>
            <a:r>
              <a:rPr lang="en-US" b="1" dirty="0"/>
              <a:t>Simple Object Access Protocol (SOAP)</a:t>
            </a:r>
            <a:r>
              <a:rPr lang="en-US" dirty="0"/>
              <a:t>: Used to exchange information in web services.</a:t>
            </a:r>
            <a:br>
              <a:rPr lang="en-US" dirty="0"/>
            </a:br>
            <a:r>
              <a:rPr lang="en-US" b="1" dirty="0"/>
              <a:t>Web Service Registry: </a:t>
            </a:r>
            <a:r>
              <a:rPr lang="en-US" dirty="0"/>
              <a:t>Web service providers publish services to it, and consumers use it to locate them.</a:t>
            </a:r>
            <a:endParaRPr dirty="0"/>
          </a:p>
          <a:p>
            <a:pPr marL="0" lvl="0" indent="0" rtl="0">
              <a:spcBef>
                <a:spcPts val="600"/>
              </a:spcBef>
              <a:spcAft>
                <a:spcPts val="0"/>
              </a:spcAft>
              <a:buNone/>
            </a:pPr>
            <a:endParaRPr dirty="0"/>
          </a:p>
          <a:p>
            <a:pPr marL="0" lvl="0" indent="0" rtl="0">
              <a:spcBef>
                <a:spcPts val="600"/>
              </a:spcBef>
              <a:spcAft>
                <a:spcPts val="0"/>
              </a:spcAft>
              <a:buNone/>
            </a:pPr>
            <a:r>
              <a:rPr lang="en-US" dirty="0"/>
              <a:t>Earlier information exchange, data and response was mostly in extensible markup language (XML) format. Today most of the web services functionality is provided using web API which is implemented by the remote server.</a:t>
            </a:r>
          </a:p>
          <a:p>
            <a:pPr marL="0" lvl="0" indent="0" rtl="0">
              <a:spcBef>
                <a:spcPts val="600"/>
              </a:spcBef>
              <a:spcAft>
                <a:spcPts val="0"/>
              </a:spcAft>
              <a:buNone/>
            </a:pPr>
            <a:endParaRPr lang="en-US" altLang="zh-CN" dirty="0"/>
          </a:p>
          <a:p>
            <a:pPr marL="0" lvl="0" indent="0" rtl="0">
              <a:spcBef>
                <a:spcPts val="600"/>
              </a:spcBef>
              <a:spcAft>
                <a:spcPts val="0"/>
              </a:spcAft>
              <a:buNone/>
            </a:pPr>
            <a:endParaRPr lang="en-US" altLang="zh-CN" dirty="0"/>
          </a:p>
          <a:p>
            <a:pPr marL="0" lvl="0" indent="0" rtl="0">
              <a:spcBef>
                <a:spcPts val="600"/>
              </a:spcBef>
              <a:spcAft>
                <a:spcPts val="0"/>
              </a:spcAft>
              <a:buNone/>
            </a:pPr>
            <a:endParaRPr lang="en-US" altLang="zh-CN" dirty="0"/>
          </a:p>
          <a:p>
            <a:pPr marL="0" lvl="0" indent="0" rtl="0">
              <a:spcBef>
                <a:spcPts val="600"/>
              </a:spcBef>
              <a:spcAft>
                <a:spcPts val="0"/>
              </a:spcAft>
              <a:buNone/>
            </a:pPr>
            <a:endParaRPr dirty="0"/>
          </a:p>
          <a:p>
            <a:pPr marL="0" lvl="0" indent="0" rtl="0">
              <a:spcBef>
                <a:spcPts val="600"/>
              </a:spcBef>
              <a:spcAft>
                <a:spcPts val="0"/>
              </a:spcAft>
              <a:buNone/>
            </a:pPr>
            <a:endParaRPr dirty="0"/>
          </a:p>
          <a:p>
            <a:pPr marL="0" lvl="0" indent="0">
              <a:spcBef>
                <a:spcPts val="600"/>
              </a:spcBef>
              <a:spcAft>
                <a:spcPts val="600"/>
              </a:spcAft>
              <a:buNone/>
            </a:pPr>
            <a:r>
              <a:rPr lang="en-US" dirty="0"/>
              <a:t>Web API is easy to use, design and implement than Web Services</a:t>
            </a:r>
            <a:endParaRPr dirty="0"/>
          </a:p>
        </p:txBody>
      </p:sp>
      <p:pic>
        <p:nvPicPr>
          <p:cNvPr id="3" name="Picture 2" descr="A screenshot of a cell phone&#10;&#10;Description automatically generated">
            <a:extLst>
              <a:ext uri="{FF2B5EF4-FFF2-40B4-BE49-F238E27FC236}">
                <a16:creationId xmlns:a16="http://schemas.microsoft.com/office/drawing/2014/main" id="{F3ED4624-598D-49AB-A18D-583BD937E623}"/>
              </a:ext>
            </a:extLst>
          </p:cNvPr>
          <p:cNvPicPr>
            <a:picLocks noChangeAspect="1"/>
          </p:cNvPicPr>
          <p:nvPr/>
        </p:nvPicPr>
        <p:blipFill>
          <a:blip r:embed="rId3"/>
          <a:stretch>
            <a:fillRect/>
          </a:stretch>
        </p:blipFill>
        <p:spPr>
          <a:xfrm>
            <a:off x="2847337" y="6655770"/>
            <a:ext cx="7072518" cy="20561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Components of Web API</a:t>
            </a:r>
            <a:endParaRPr/>
          </a:p>
        </p:txBody>
      </p:sp>
      <p:sp>
        <p:nvSpPr>
          <p:cNvPr id="237" name="Shape 237"/>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sz="3000" dirty="0"/>
              <a:t>In order to get functionality we should know:</a:t>
            </a:r>
            <a:endParaRPr sz="3000" dirty="0"/>
          </a:p>
          <a:p>
            <a:pPr marL="266700" lvl="0" indent="63500">
              <a:spcBef>
                <a:spcPts val="600"/>
              </a:spcBef>
              <a:spcAft>
                <a:spcPts val="0"/>
              </a:spcAft>
              <a:buNone/>
            </a:pPr>
            <a:endParaRPr dirty="0"/>
          </a:p>
          <a:p>
            <a:pPr marL="266700" lvl="0" indent="63500">
              <a:spcBef>
                <a:spcPts val="600"/>
              </a:spcBef>
              <a:spcAft>
                <a:spcPts val="0"/>
              </a:spcAft>
              <a:buNone/>
            </a:pPr>
            <a:r>
              <a:rPr lang="en-US" b="1" dirty="0"/>
              <a:t>Required:</a:t>
            </a:r>
            <a:endParaRPr b="1" dirty="0"/>
          </a:p>
          <a:p>
            <a:pPr marL="457200" lvl="0" indent="-393700">
              <a:spcBef>
                <a:spcPts val="600"/>
              </a:spcBef>
              <a:spcAft>
                <a:spcPts val="0"/>
              </a:spcAft>
              <a:buSzPts val="2600"/>
              <a:buAutoNum type="arabicPeriod"/>
            </a:pPr>
            <a:r>
              <a:rPr lang="en-US" dirty="0"/>
              <a:t>From where to get service?</a:t>
            </a:r>
            <a:br>
              <a:rPr lang="en-US" dirty="0"/>
            </a:br>
            <a:r>
              <a:rPr lang="en-US" dirty="0">
                <a:solidFill>
                  <a:srgbClr val="0000FF"/>
                </a:solidFill>
              </a:rPr>
              <a:t>Service </a:t>
            </a:r>
            <a:r>
              <a:rPr lang="en-US" dirty="0" err="1">
                <a:solidFill>
                  <a:srgbClr val="0000FF"/>
                </a:solidFill>
              </a:rPr>
              <a:t>url</a:t>
            </a:r>
            <a:r>
              <a:rPr lang="en-US" dirty="0">
                <a:solidFill>
                  <a:srgbClr val="0000FF"/>
                </a:solidFill>
              </a:rPr>
              <a:t> of the API.</a:t>
            </a:r>
            <a:br>
              <a:rPr lang="en-US" dirty="0">
                <a:solidFill>
                  <a:srgbClr val="0000FF"/>
                </a:solidFill>
              </a:rPr>
            </a:br>
            <a:r>
              <a:rPr lang="en-US" dirty="0" err="1">
                <a:solidFill>
                  <a:srgbClr val="0000FF"/>
                </a:solidFill>
              </a:rPr>
              <a:t>Eg.</a:t>
            </a:r>
            <a:r>
              <a:rPr lang="en-US" dirty="0">
                <a:solidFill>
                  <a:srgbClr val="0000FF"/>
                </a:solidFill>
              </a:rPr>
              <a:t> </a:t>
            </a:r>
            <a:r>
              <a:rPr lang="en-US" sz="1800" dirty="0">
                <a:solidFill>
                  <a:srgbClr val="0000FF"/>
                </a:solidFill>
                <a:latin typeface="Arial"/>
                <a:ea typeface="Arial"/>
                <a:cs typeface="Arial"/>
                <a:sym typeface="Arial"/>
              </a:rPr>
              <a:t>https://maps.googleapis.com/maps/api/place/nearbysearch/json</a:t>
            </a:r>
            <a:endParaRPr sz="1800" dirty="0">
              <a:solidFill>
                <a:srgbClr val="0000FF"/>
              </a:solidFill>
              <a:latin typeface="Arial"/>
              <a:ea typeface="Arial"/>
              <a:cs typeface="Arial"/>
              <a:sym typeface="Arial"/>
            </a:endParaRPr>
          </a:p>
          <a:p>
            <a:pPr marL="457200" lvl="0" indent="-393700" rtl="0">
              <a:spcBef>
                <a:spcPts val="0"/>
              </a:spcBef>
              <a:spcAft>
                <a:spcPts val="0"/>
              </a:spcAft>
              <a:buSzPts val="2600"/>
              <a:buAutoNum type="arabicPeriod"/>
            </a:pPr>
            <a:r>
              <a:rPr lang="en-US" dirty="0"/>
              <a:t>What is the format of the request?</a:t>
            </a:r>
            <a:br>
              <a:rPr lang="en-US" dirty="0"/>
            </a:br>
            <a:r>
              <a:rPr lang="en-US" dirty="0">
                <a:solidFill>
                  <a:srgbClr val="0000FF"/>
                </a:solidFill>
              </a:rPr>
              <a:t>Specifying query and input data etc.|</a:t>
            </a:r>
            <a:br>
              <a:rPr lang="en-US" dirty="0">
                <a:solidFill>
                  <a:srgbClr val="0000FF"/>
                </a:solidFill>
              </a:rPr>
            </a:br>
            <a:r>
              <a:rPr lang="en-US" dirty="0" err="1">
                <a:solidFill>
                  <a:srgbClr val="0000FF"/>
                </a:solidFill>
              </a:rPr>
              <a:t>Eg.</a:t>
            </a:r>
            <a:r>
              <a:rPr lang="en-US" dirty="0">
                <a:solidFill>
                  <a:srgbClr val="0000FF"/>
                </a:solidFill>
              </a:rPr>
              <a:t> </a:t>
            </a:r>
            <a:r>
              <a:rPr lang="en-US" sz="1800" dirty="0">
                <a:solidFill>
                  <a:srgbClr val="0000FF"/>
                </a:solidFill>
                <a:latin typeface="Arial"/>
                <a:ea typeface="Arial"/>
                <a:cs typeface="Arial"/>
                <a:sym typeface="Arial"/>
              </a:rPr>
              <a:t>location=34.0635363,-118.4455592&amp;radius=1000&amp;type=hotels</a:t>
            </a:r>
            <a:endParaRPr dirty="0">
              <a:solidFill>
                <a:srgbClr val="0000FF"/>
              </a:solidFill>
            </a:endParaRPr>
          </a:p>
          <a:p>
            <a:pPr marL="457200" lvl="0" indent="-393700" rtl="0">
              <a:spcBef>
                <a:spcPts val="0"/>
              </a:spcBef>
              <a:spcAft>
                <a:spcPts val="0"/>
              </a:spcAft>
              <a:buSzPts val="2600"/>
              <a:buAutoNum type="arabicPeriod"/>
            </a:pPr>
            <a:r>
              <a:rPr lang="en-US" dirty="0"/>
              <a:t>What is the response format?</a:t>
            </a:r>
            <a:br>
              <a:rPr lang="en-US" dirty="0"/>
            </a:br>
            <a:r>
              <a:rPr lang="en-US" dirty="0">
                <a:solidFill>
                  <a:srgbClr val="0000FF"/>
                </a:solidFill>
              </a:rPr>
              <a:t>Response can be string, xml or Json </a:t>
            </a:r>
            <a:br>
              <a:rPr lang="en-US" dirty="0"/>
            </a:br>
            <a:r>
              <a:rPr lang="en-US" dirty="0" err="1">
                <a:solidFill>
                  <a:srgbClr val="0000FF"/>
                </a:solidFill>
              </a:rPr>
              <a:t>Eg.</a:t>
            </a:r>
            <a:r>
              <a:rPr lang="en-US" dirty="0">
                <a:solidFill>
                  <a:srgbClr val="0000FF"/>
                </a:solidFill>
              </a:rPr>
              <a:t> Google places API returns result in Json format.</a:t>
            </a:r>
            <a:br>
              <a:rPr lang="en-US" dirty="0"/>
            </a:br>
            <a:endParaRPr dirty="0"/>
          </a:p>
          <a:p>
            <a:pPr marL="266700" lvl="0" indent="63500">
              <a:spcBef>
                <a:spcPts val="600"/>
              </a:spcBef>
              <a:spcAft>
                <a:spcPts val="0"/>
              </a:spcAft>
              <a:buNone/>
            </a:pPr>
            <a:r>
              <a:rPr lang="en-US" b="1" dirty="0"/>
              <a:t>Optional:</a:t>
            </a:r>
            <a:endParaRPr b="1" dirty="0"/>
          </a:p>
          <a:p>
            <a:pPr marL="457200" lvl="0" indent="-393700" rtl="0">
              <a:spcBef>
                <a:spcPts val="600"/>
              </a:spcBef>
              <a:spcAft>
                <a:spcPts val="0"/>
              </a:spcAft>
              <a:buSzPts val="2600"/>
              <a:buAutoNum type="arabicPeriod"/>
            </a:pPr>
            <a:r>
              <a:rPr lang="en-US" dirty="0"/>
              <a:t>How to differentiate between different users or restrict service access?</a:t>
            </a:r>
            <a:br>
              <a:rPr lang="en-US" dirty="0"/>
            </a:br>
            <a:r>
              <a:rPr lang="en-US" dirty="0">
                <a:solidFill>
                  <a:srgbClr val="0000FF"/>
                </a:solidFill>
              </a:rPr>
              <a:t>Allowed users vs not allowed. Authentication. </a:t>
            </a:r>
            <a:r>
              <a:rPr lang="en-US" dirty="0" err="1">
                <a:solidFill>
                  <a:srgbClr val="0000FF"/>
                </a:solidFill>
              </a:rPr>
              <a:t>Eg</a:t>
            </a:r>
            <a:r>
              <a:rPr lang="en-US" dirty="0">
                <a:solidFill>
                  <a:srgbClr val="0000FF"/>
                </a:solidFill>
              </a:rPr>
              <a:t>: key</a:t>
            </a:r>
            <a:endParaRPr dirty="0">
              <a:solidFill>
                <a:srgbClr val="0000FF"/>
              </a:solidFill>
            </a:endParaRPr>
          </a:p>
          <a:p>
            <a:pPr marL="457200" lvl="0" indent="-393700" rtl="0">
              <a:spcBef>
                <a:spcPts val="0"/>
              </a:spcBef>
              <a:spcAft>
                <a:spcPts val="0"/>
              </a:spcAft>
              <a:buSzPts val="2600"/>
              <a:buAutoNum type="arabicPeriod"/>
            </a:pPr>
            <a:r>
              <a:rPr lang="en-US" dirty="0"/>
              <a:t>Error codes in the request?</a:t>
            </a:r>
            <a:br>
              <a:rPr lang="en-US" dirty="0"/>
            </a:br>
            <a:r>
              <a:rPr lang="en-US" dirty="0">
                <a:solidFill>
                  <a:srgbClr val="0000FF"/>
                </a:solidFill>
              </a:rPr>
              <a:t>Inform user if anything is missing in the request. Error codes.</a:t>
            </a:r>
            <a:endParaRPr dirty="0">
              <a:solidFill>
                <a:srgbClr val="0000FF"/>
              </a:solidFill>
            </a:endParaRPr>
          </a:p>
          <a:p>
            <a:pPr marL="266700" lvl="0" indent="63500">
              <a:spcBef>
                <a:spcPts val="600"/>
              </a:spcBef>
              <a:spcAft>
                <a:spcPts val="0"/>
              </a:spcAft>
              <a:buNone/>
            </a:pPr>
            <a:endParaRPr dirty="0"/>
          </a:p>
          <a:p>
            <a:pPr marL="266700" lvl="0" indent="63500">
              <a:spcBef>
                <a:spcPts val="600"/>
              </a:spcBef>
              <a:spcAft>
                <a:spcPts val="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Exercise 1</a:t>
            </a:r>
            <a:endParaRPr dirty="0"/>
          </a:p>
        </p:txBody>
      </p:sp>
      <p:sp>
        <p:nvSpPr>
          <p:cNvPr id="244" name="Shape 244"/>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b="1" dirty="0"/>
              <a:t>Goal</a:t>
            </a:r>
            <a:r>
              <a:rPr lang="en-US" dirty="0"/>
              <a:t>: Use the weather </a:t>
            </a:r>
            <a:r>
              <a:rPr lang="en-US" dirty="0" err="1"/>
              <a:t>api</a:t>
            </a:r>
            <a:r>
              <a:rPr lang="en-US" dirty="0"/>
              <a:t> of </a:t>
            </a:r>
            <a:r>
              <a:rPr lang="en-US" b="1" i="1" dirty="0">
                <a:solidFill>
                  <a:srgbClr val="000000"/>
                </a:solidFill>
              </a:rPr>
              <a:t>openweathermap.org</a:t>
            </a:r>
            <a:r>
              <a:rPr lang="en-US" b="1" dirty="0">
                <a:solidFill>
                  <a:srgbClr val="FF0000"/>
                </a:solidFill>
              </a:rPr>
              <a:t> </a:t>
            </a:r>
            <a:r>
              <a:rPr lang="en-US" dirty="0">
                <a:solidFill>
                  <a:srgbClr val="000000"/>
                </a:solidFill>
              </a:rPr>
              <a:t>to get the current weather details of UCLA campus.</a:t>
            </a:r>
            <a:endParaRPr dirty="0">
              <a:solidFill>
                <a:srgbClr val="000000"/>
              </a:solidFill>
            </a:endParaRPr>
          </a:p>
          <a:p>
            <a:pPr marL="266700" lvl="0" indent="63500">
              <a:spcBef>
                <a:spcPts val="600"/>
              </a:spcBef>
              <a:spcAft>
                <a:spcPts val="0"/>
              </a:spcAft>
              <a:buNone/>
            </a:pPr>
            <a:endParaRPr dirty="0">
              <a:solidFill>
                <a:srgbClr val="000000"/>
              </a:solidFill>
            </a:endParaRPr>
          </a:p>
          <a:p>
            <a:pPr marL="266700" lvl="0" indent="63500">
              <a:spcBef>
                <a:spcPts val="600"/>
              </a:spcBef>
              <a:spcAft>
                <a:spcPts val="0"/>
              </a:spcAft>
              <a:buNone/>
            </a:pPr>
            <a:r>
              <a:rPr lang="en-US" b="1" dirty="0">
                <a:solidFill>
                  <a:srgbClr val="000000"/>
                </a:solidFill>
              </a:rPr>
              <a:t>Procedure</a:t>
            </a:r>
            <a:r>
              <a:rPr lang="en-US" dirty="0">
                <a:solidFill>
                  <a:srgbClr val="000000"/>
                </a:solidFill>
              </a:rPr>
              <a:t>: Put query </a:t>
            </a:r>
            <a:r>
              <a:rPr lang="en-US" dirty="0" err="1">
                <a:solidFill>
                  <a:srgbClr val="000000"/>
                </a:solidFill>
              </a:rPr>
              <a:t>url</a:t>
            </a:r>
            <a:r>
              <a:rPr lang="en-US" dirty="0">
                <a:solidFill>
                  <a:srgbClr val="000000"/>
                </a:solidFill>
              </a:rPr>
              <a:t> in correct format in the browser and get the results</a:t>
            </a:r>
            <a:br>
              <a:rPr lang="en-US" dirty="0">
                <a:solidFill>
                  <a:srgbClr val="000000"/>
                </a:solidFill>
              </a:rPr>
            </a:br>
            <a:r>
              <a:rPr lang="en-US" dirty="0">
                <a:solidFill>
                  <a:srgbClr val="000000"/>
                </a:solidFill>
              </a:rPr>
              <a:t>in it.</a:t>
            </a:r>
            <a:endParaRPr dirty="0">
              <a:solidFill>
                <a:srgbClr val="000000"/>
              </a:solidFill>
            </a:endParaRPr>
          </a:p>
          <a:p>
            <a:pPr marL="266700" lvl="0" indent="63500">
              <a:spcBef>
                <a:spcPts val="600"/>
              </a:spcBef>
              <a:spcAft>
                <a:spcPts val="0"/>
              </a:spcAft>
              <a:buNone/>
            </a:pPr>
            <a:r>
              <a:rPr lang="en-US" b="1" dirty="0">
                <a:solidFill>
                  <a:srgbClr val="000000"/>
                </a:solidFill>
              </a:rPr>
              <a:t>Steps</a:t>
            </a:r>
            <a:r>
              <a:rPr lang="en-US" dirty="0">
                <a:solidFill>
                  <a:srgbClr val="000000"/>
                </a:solidFill>
              </a:rPr>
              <a:t>: </a:t>
            </a:r>
            <a:endParaRPr dirty="0">
              <a:solidFill>
                <a:srgbClr val="000000"/>
              </a:solidFill>
            </a:endParaRPr>
          </a:p>
          <a:p>
            <a:pPr marL="457200" lvl="0" indent="-393700" rtl="0">
              <a:spcBef>
                <a:spcPts val="600"/>
              </a:spcBef>
              <a:spcAft>
                <a:spcPts val="0"/>
              </a:spcAft>
              <a:buSzPts val="2600"/>
              <a:buAutoNum type="arabicPeriod"/>
            </a:pPr>
            <a:r>
              <a:rPr lang="en-US" dirty="0">
                <a:solidFill>
                  <a:srgbClr val="000000"/>
                </a:solidFill>
              </a:rPr>
              <a:t>Query url: </a:t>
            </a:r>
            <a:r>
              <a:rPr lang="en-US" u="sng" dirty="0">
                <a:solidFill>
                  <a:schemeClr val="hlink"/>
                </a:solidFill>
                <a:hlinkClick r:id="rId3"/>
              </a:rPr>
              <a:t>http://api.openweathermap.org/data/2.5/weather</a:t>
            </a:r>
            <a:endParaRPr dirty="0">
              <a:solidFill>
                <a:srgbClr val="000000"/>
              </a:solidFill>
            </a:endParaRPr>
          </a:p>
          <a:p>
            <a:pPr marL="457200" lvl="0" indent="-393700" rtl="0">
              <a:spcBef>
                <a:spcPts val="0"/>
              </a:spcBef>
              <a:spcAft>
                <a:spcPts val="0"/>
              </a:spcAft>
              <a:buClr>
                <a:srgbClr val="000000"/>
              </a:buClr>
              <a:buSzPts val="2600"/>
              <a:buAutoNum type="arabicPeriod"/>
            </a:pPr>
            <a:r>
              <a:rPr lang="en-US" dirty="0">
                <a:solidFill>
                  <a:srgbClr val="000000"/>
                </a:solidFill>
              </a:rPr>
              <a:t>Sample query: </a:t>
            </a:r>
            <a:r>
              <a:rPr lang="en-US" sz="1500" u="sng" dirty="0">
                <a:solidFill>
                  <a:schemeClr val="hlink"/>
                </a:solidFill>
                <a:hlinkClick r:id="rId4"/>
              </a:rPr>
              <a:t>http://api.openweathermap.org/data/2.5/weather?lat=xxx&amp;lon=xxx&amp;units=Imperial&amp;appid=xxx</a:t>
            </a:r>
            <a:endParaRPr sz="1500" dirty="0">
              <a:solidFill>
                <a:srgbClr val="FF0000"/>
              </a:solidFill>
            </a:endParaRPr>
          </a:p>
          <a:p>
            <a:pPr marL="457200" lvl="0" indent="-393700" rtl="0">
              <a:spcBef>
                <a:spcPts val="0"/>
              </a:spcBef>
              <a:spcAft>
                <a:spcPts val="0"/>
              </a:spcAft>
              <a:buSzPts val="2600"/>
              <a:buAutoNum type="arabicPeriod"/>
            </a:pPr>
            <a:r>
              <a:rPr lang="en-US" dirty="0">
                <a:solidFill>
                  <a:srgbClr val="000000"/>
                </a:solidFill>
              </a:rPr>
              <a:t>Put latitude and longitude of a place within UCLA campus.</a:t>
            </a:r>
            <a:endParaRPr dirty="0">
              <a:solidFill>
                <a:srgbClr val="000000"/>
              </a:solidFill>
            </a:endParaRPr>
          </a:p>
          <a:p>
            <a:pPr marL="457200" lvl="0" indent="-393700" rtl="0">
              <a:spcBef>
                <a:spcPts val="0"/>
              </a:spcBef>
              <a:spcAft>
                <a:spcPts val="0"/>
              </a:spcAft>
              <a:buClr>
                <a:srgbClr val="000000"/>
              </a:buClr>
              <a:buSzPts val="2600"/>
              <a:buAutoNum type="arabicPeriod"/>
            </a:pPr>
            <a:r>
              <a:rPr lang="en-US" dirty="0">
                <a:solidFill>
                  <a:srgbClr val="000000"/>
                </a:solidFill>
              </a:rPr>
              <a:t>Put </a:t>
            </a:r>
            <a:r>
              <a:rPr lang="en-US" dirty="0" err="1">
                <a:solidFill>
                  <a:srgbClr val="000000"/>
                </a:solidFill>
              </a:rPr>
              <a:t>appid</a:t>
            </a:r>
            <a:r>
              <a:rPr lang="en-US" dirty="0">
                <a:solidFill>
                  <a:srgbClr val="000000"/>
                </a:solidFill>
              </a:rPr>
              <a:t>. (used for authentication)</a:t>
            </a:r>
            <a:br>
              <a:rPr lang="en-US" dirty="0">
                <a:solidFill>
                  <a:srgbClr val="000000"/>
                </a:solidFill>
              </a:rPr>
            </a:br>
            <a:r>
              <a:rPr lang="en-US" dirty="0">
                <a:solidFill>
                  <a:srgbClr val="000000"/>
                </a:solidFill>
              </a:rPr>
              <a:t>use: </a:t>
            </a:r>
            <a:r>
              <a:rPr lang="en-US" dirty="0" err="1">
                <a:solidFill>
                  <a:srgbClr val="FF0000"/>
                </a:solidFill>
              </a:rPr>
              <a:t>appid</a:t>
            </a:r>
            <a:r>
              <a:rPr lang="en-US" dirty="0">
                <a:solidFill>
                  <a:srgbClr val="FF0000"/>
                </a:solidFill>
              </a:rPr>
              <a:t>=a3276b42c9fbb481824cd2e6c23dd953</a:t>
            </a:r>
            <a:endParaRPr dirty="0">
              <a:solidFill>
                <a:srgbClr val="FF0000"/>
              </a:solidFill>
            </a:endParaRPr>
          </a:p>
          <a:p>
            <a:pPr marL="0" lvl="0" indent="0" rtl="0">
              <a:spcBef>
                <a:spcPts val="600"/>
              </a:spcBef>
              <a:spcAft>
                <a:spcPts val="600"/>
              </a:spcAft>
              <a:buNone/>
            </a:pPr>
            <a:endParaRPr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Sample output:</a:t>
            </a:r>
            <a:endParaRPr dirty="0"/>
          </a:p>
        </p:txBody>
      </p:sp>
      <p:sp>
        <p:nvSpPr>
          <p:cNvPr id="253" name="Shape 253"/>
          <p:cNvSpPr txBox="1"/>
          <p:nvPr/>
        </p:nvSpPr>
        <p:spPr>
          <a:xfrm>
            <a:off x="855150" y="1177375"/>
            <a:ext cx="11439000" cy="1065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b="1" dirty="0"/>
              <a:t>Query URL to use:</a:t>
            </a:r>
            <a:endParaRPr sz="1800" b="1" dirty="0"/>
          </a:p>
          <a:p>
            <a:pPr marL="0" lvl="0" indent="0">
              <a:spcBef>
                <a:spcPts val="0"/>
              </a:spcBef>
              <a:spcAft>
                <a:spcPts val="0"/>
              </a:spcAft>
              <a:buNone/>
            </a:pPr>
            <a:r>
              <a:rPr lang="en-US" altLang="zh-CN" sz="2400" dirty="0">
                <a:solidFill>
                  <a:srgbClr val="009999"/>
                </a:solidFill>
                <a:hlinkClick r:id="rId3">
                  <a:extLst>
                    <a:ext uri="{A12FA001-AC4F-418D-AE19-62706E023703}">
                      <ahyp:hlinkClr xmlns:ahyp="http://schemas.microsoft.com/office/drawing/2018/hyperlinkcolor" val="tx"/>
                    </a:ext>
                  </a:extLst>
                </a:hlinkClick>
              </a:rPr>
              <a:t>http://api.openweathermap.org/data/2.5/weather?</a:t>
            </a:r>
            <a:r>
              <a:rPr lang="en-US" altLang="zh-CN" sz="2400" dirty="0">
                <a:solidFill>
                  <a:srgbClr val="FF0000"/>
                </a:solidFill>
                <a:hlinkClick r:id="rId3">
                  <a:extLst>
                    <a:ext uri="{A12FA001-AC4F-418D-AE19-62706E023703}">
                      <ahyp:hlinkClr xmlns:ahyp="http://schemas.microsoft.com/office/drawing/2018/hyperlinkcolor" val="tx"/>
                    </a:ext>
                  </a:extLst>
                </a:hlinkClick>
              </a:rPr>
              <a:t>lat=34.0635363</a:t>
            </a:r>
            <a:r>
              <a:rPr lang="en-US" altLang="zh-CN" sz="2400" dirty="0">
                <a:solidFill>
                  <a:srgbClr val="009999"/>
                </a:solidFill>
                <a:hlinkClick r:id="rId3">
                  <a:extLst>
                    <a:ext uri="{A12FA001-AC4F-418D-AE19-62706E023703}">
                      <ahyp:hlinkClr xmlns:ahyp="http://schemas.microsoft.com/office/drawing/2018/hyperlinkcolor" val="tx"/>
                    </a:ext>
                  </a:extLst>
                </a:hlinkClick>
              </a:rPr>
              <a:t>&amp;</a:t>
            </a:r>
            <a:r>
              <a:rPr lang="en-US" altLang="zh-CN" sz="2400" dirty="0">
                <a:solidFill>
                  <a:srgbClr val="FF0000"/>
                </a:solidFill>
                <a:hlinkClick r:id="rId3">
                  <a:extLst>
                    <a:ext uri="{A12FA001-AC4F-418D-AE19-62706E023703}">
                      <ahyp:hlinkClr xmlns:ahyp="http://schemas.microsoft.com/office/drawing/2018/hyperlinkcolor" val="tx"/>
                    </a:ext>
                  </a:extLst>
                </a:hlinkClick>
              </a:rPr>
              <a:t>lon=-118.4455592</a:t>
            </a:r>
            <a:r>
              <a:rPr lang="en-US" altLang="zh-CN" sz="2400" dirty="0">
                <a:solidFill>
                  <a:srgbClr val="009999"/>
                </a:solidFill>
                <a:hlinkClick r:id="rId3">
                  <a:extLst>
                    <a:ext uri="{A12FA001-AC4F-418D-AE19-62706E023703}">
                      <ahyp:hlinkClr xmlns:ahyp="http://schemas.microsoft.com/office/drawing/2018/hyperlinkcolor" val="tx"/>
                    </a:ext>
                  </a:extLst>
                </a:hlinkClick>
              </a:rPr>
              <a:t>&amp;</a:t>
            </a:r>
            <a:r>
              <a:rPr lang="en-US" altLang="zh-CN" sz="2400" dirty="0">
                <a:solidFill>
                  <a:srgbClr val="7030A0"/>
                </a:solidFill>
                <a:hlinkClick r:id="rId3">
                  <a:extLst>
                    <a:ext uri="{A12FA001-AC4F-418D-AE19-62706E023703}">
                      <ahyp:hlinkClr xmlns:ahyp="http://schemas.microsoft.com/office/drawing/2018/hyperlinkcolor" val="tx"/>
                    </a:ext>
                  </a:extLst>
                </a:hlinkClick>
              </a:rPr>
              <a:t>units=Imperial</a:t>
            </a:r>
            <a:r>
              <a:rPr lang="en-US" altLang="zh-CN" sz="2400" dirty="0">
                <a:solidFill>
                  <a:srgbClr val="009999"/>
                </a:solidFill>
                <a:hlinkClick r:id="rId3">
                  <a:extLst>
                    <a:ext uri="{A12FA001-AC4F-418D-AE19-62706E023703}">
                      <ahyp:hlinkClr xmlns:ahyp="http://schemas.microsoft.com/office/drawing/2018/hyperlinkcolor" val="tx"/>
                    </a:ext>
                  </a:extLst>
                </a:hlinkClick>
              </a:rPr>
              <a:t>&amp;</a:t>
            </a:r>
            <a:r>
              <a:rPr lang="en-US" altLang="zh-CN" sz="2400" dirty="0">
                <a:solidFill>
                  <a:srgbClr val="FFC000"/>
                </a:solidFill>
                <a:hlinkClick r:id="rId3">
                  <a:extLst>
                    <a:ext uri="{A12FA001-AC4F-418D-AE19-62706E023703}">
                      <ahyp:hlinkClr xmlns:ahyp="http://schemas.microsoft.com/office/drawing/2018/hyperlinkcolor" val="tx"/>
                    </a:ext>
                  </a:extLst>
                </a:hlinkClick>
              </a:rPr>
              <a:t>appid=a3276b42c9fbb481824cd2e6c23dd953</a:t>
            </a:r>
            <a:endParaRPr lang="en-US" sz="1800" dirty="0">
              <a:solidFill>
                <a:srgbClr val="FFC000"/>
              </a:solidFill>
            </a:endParaRPr>
          </a:p>
        </p:txBody>
      </p:sp>
      <p:pic>
        <p:nvPicPr>
          <p:cNvPr id="3" name="Picture 2" descr="A close up of text on a white background&#10;&#10;Description automatically generated">
            <a:extLst>
              <a:ext uri="{FF2B5EF4-FFF2-40B4-BE49-F238E27FC236}">
                <a16:creationId xmlns:a16="http://schemas.microsoft.com/office/drawing/2014/main" id="{4E286ED7-0C59-4624-ABA8-DAD662AF5A72}"/>
              </a:ext>
            </a:extLst>
          </p:cNvPr>
          <p:cNvPicPr>
            <a:picLocks noChangeAspect="1"/>
          </p:cNvPicPr>
          <p:nvPr/>
        </p:nvPicPr>
        <p:blipFill>
          <a:blip r:embed="rId4"/>
          <a:stretch>
            <a:fillRect/>
          </a:stretch>
        </p:blipFill>
        <p:spPr>
          <a:xfrm>
            <a:off x="3941223" y="2243275"/>
            <a:ext cx="4269007" cy="7053675"/>
          </a:xfrm>
          <a:prstGeom prst="rect">
            <a:avLst/>
          </a:prstGeom>
        </p:spPr>
      </p:pic>
      <p:sp>
        <p:nvSpPr>
          <p:cNvPr id="252" name="Shape 252"/>
          <p:cNvSpPr/>
          <p:nvPr/>
        </p:nvSpPr>
        <p:spPr>
          <a:xfrm>
            <a:off x="4283850" y="6066320"/>
            <a:ext cx="2634186" cy="1636808"/>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Exercise 2: Using Web API in Python</a:t>
            </a:r>
            <a:endParaRPr dirty="0"/>
          </a:p>
        </p:txBody>
      </p:sp>
      <p:sp>
        <p:nvSpPr>
          <p:cNvPr id="260" name="Shape 260"/>
          <p:cNvSpPr txBox="1">
            <a:spLocks noGrp="1"/>
          </p:cNvSpPr>
          <p:nvPr>
            <p:ph type="body" idx="1"/>
          </p:nvPr>
        </p:nvSpPr>
        <p:spPr>
          <a:xfrm>
            <a:off x="571500" y="1400775"/>
            <a:ext cx="120945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dirty="0"/>
              <a:t>API Query and receiving data:</a:t>
            </a:r>
            <a:endParaRPr dirty="0"/>
          </a:p>
          <a:p>
            <a:pPr marL="266700" lvl="0" indent="63500">
              <a:spcBef>
                <a:spcPts val="600"/>
              </a:spcBef>
              <a:spcAft>
                <a:spcPts val="0"/>
              </a:spcAft>
              <a:buNone/>
            </a:pPr>
            <a:endParaRPr dirty="0"/>
          </a:p>
          <a:p>
            <a:pPr marL="266700" lvl="0" indent="0" rtl="0">
              <a:spcBef>
                <a:spcPts val="600"/>
              </a:spcBef>
              <a:spcAft>
                <a:spcPts val="0"/>
              </a:spcAft>
              <a:buNone/>
            </a:pPr>
            <a:r>
              <a:rPr lang="en-US" dirty="0"/>
              <a:t>You may need to install requests package:</a:t>
            </a:r>
            <a:endParaRPr dirty="0"/>
          </a:p>
          <a:p>
            <a:pPr marL="457200" lvl="0" indent="-393700" rtl="0">
              <a:spcBef>
                <a:spcPts val="600"/>
              </a:spcBef>
              <a:spcAft>
                <a:spcPts val="0"/>
              </a:spcAft>
              <a:buSzPts val="2600"/>
              <a:buAutoNum type="arabicParenR"/>
            </a:pPr>
            <a:r>
              <a:rPr lang="en-US" dirty="0"/>
              <a:t>Use: </a:t>
            </a:r>
            <a:r>
              <a:rPr lang="en-US" dirty="0" err="1">
                <a:solidFill>
                  <a:srgbClr val="9900FF"/>
                </a:solidFill>
              </a:rPr>
              <a:t>sudo</a:t>
            </a:r>
            <a:r>
              <a:rPr lang="en-US" dirty="0">
                <a:solidFill>
                  <a:srgbClr val="9900FF"/>
                </a:solidFill>
              </a:rPr>
              <a:t> pip install requests</a:t>
            </a:r>
            <a:r>
              <a:rPr lang="en-US" dirty="0"/>
              <a:t> in OSX/Linux</a:t>
            </a:r>
            <a:endParaRPr dirty="0"/>
          </a:p>
          <a:p>
            <a:pPr marL="457200" lvl="0" indent="-393700" rtl="0">
              <a:spcBef>
                <a:spcPts val="0"/>
              </a:spcBef>
              <a:spcAft>
                <a:spcPts val="0"/>
              </a:spcAft>
              <a:buSzPts val="2600"/>
              <a:buAutoNum type="arabicParenR"/>
            </a:pPr>
            <a:r>
              <a:rPr lang="en-US" dirty="0"/>
              <a:t>Use easy install in windows.</a:t>
            </a:r>
            <a:br>
              <a:rPr lang="en-US" dirty="0"/>
            </a:br>
            <a:r>
              <a:rPr lang="en-US" dirty="0"/>
              <a:t>Path\easy_install.exe requests</a:t>
            </a:r>
            <a:endParaRPr dirty="0"/>
          </a:p>
          <a:p>
            <a:pPr marL="457200" lvl="0" indent="-393700" rtl="0">
              <a:spcBef>
                <a:spcPts val="0"/>
              </a:spcBef>
              <a:spcAft>
                <a:spcPts val="0"/>
              </a:spcAft>
              <a:buSzPts val="2600"/>
              <a:buAutoNum type="arabicParenR"/>
            </a:pPr>
            <a:r>
              <a:rPr lang="en-US" dirty="0"/>
              <a:t>Installing easy install in windows:</a:t>
            </a:r>
            <a:br>
              <a:rPr lang="en-US" dirty="0"/>
            </a:br>
            <a:r>
              <a:rPr lang="en-US" dirty="0">
                <a:hlinkClick r:id="rId3"/>
              </a:rPr>
              <a:t>http://setuptools.readthedocs.io/en/latest/easy_install.html#installing-easy-install</a:t>
            </a:r>
            <a:endParaRPr lang="en-US"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r>
              <a:rPr lang="en-US" dirty="0"/>
              <a:t>P</a:t>
            </a:r>
            <a:r>
              <a:rPr lang="en-US" altLang="zh-CN" dirty="0"/>
              <a:t>ut the output inside an online JSON editor: </a:t>
            </a:r>
            <a:r>
              <a:rPr lang="en-US" altLang="zh-CN" dirty="0">
                <a:hlinkClick r:id="rId4"/>
              </a:rPr>
              <a:t>https://jsonformatter.org/</a:t>
            </a:r>
            <a:endParaRPr dirty="0"/>
          </a:p>
        </p:txBody>
      </p:sp>
      <p:sp>
        <p:nvSpPr>
          <p:cNvPr id="261" name="Shape 261"/>
          <p:cNvSpPr txBox="1"/>
          <p:nvPr/>
        </p:nvSpPr>
        <p:spPr>
          <a:xfrm>
            <a:off x="1388700" y="5331053"/>
            <a:ext cx="10460100" cy="3717900"/>
          </a:xfrm>
          <a:prstGeom prst="rect">
            <a:avLst/>
          </a:prstGeom>
          <a:solidFill>
            <a:srgbClr val="D9D9D9"/>
          </a:solidFill>
          <a:ln>
            <a:noFill/>
          </a:ln>
        </p:spPr>
        <p:txBody>
          <a:bodyPr spcFirstLastPara="1" wrap="square" lIns="91425" tIns="91425" rIns="91425" bIns="91425" anchor="t" anchorCtr="0">
            <a:noAutofit/>
          </a:bodyPr>
          <a:lstStyle/>
          <a:p>
            <a:pPr marL="0" lvl="0" indent="0">
              <a:spcBef>
                <a:spcPts val="0"/>
              </a:spcBef>
              <a:spcAft>
                <a:spcPts val="0"/>
              </a:spcAft>
              <a:buNone/>
            </a:pPr>
            <a:r>
              <a:rPr lang="en-US" sz="2000" b="1" dirty="0">
                <a:solidFill>
                  <a:srgbClr val="FF0000"/>
                </a:solidFill>
              </a:rPr>
              <a:t>Codes:</a:t>
            </a:r>
          </a:p>
          <a:p>
            <a:pPr marL="0" lvl="0" indent="0">
              <a:spcBef>
                <a:spcPts val="0"/>
              </a:spcBef>
              <a:spcAft>
                <a:spcPts val="0"/>
              </a:spcAft>
              <a:buNone/>
            </a:pPr>
            <a:r>
              <a:rPr lang="en-US" sz="1800" b="1" dirty="0"/>
              <a:t>import requests</a:t>
            </a:r>
            <a:endParaRPr sz="1800" b="1" dirty="0"/>
          </a:p>
          <a:p>
            <a:r>
              <a:rPr lang="en-US" sz="1800" b="1" dirty="0" err="1"/>
              <a:t>url</a:t>
            </a:r>
            <a:r>
              <a:rPr lang="en-US" sz="1800" b="1" dirty="0"/>
              <a:t>=</a:t>
            </a:r>
            <a:r>
              <a:rPr lang="en-US" altLang="zh-CN" sz="1800" b="1" dirty="0"/>
              <a:t>”</a:t>
            </a:r>
            <a:r>
              <a:rPr lang="en-US" altLang="zh-CN" sz="1800" b="1" dirty="0">
                <a:hlinkClick r:id="rId5">
                  <a:extLst>
                    <a:ext uri="{A12FA001-AC4F-418D-AE19-62706E023703}">
                      <ahyp:hlinkClr xmlns:ahyp="http://schemas.microsoft.com/office/drawing/2018/hyperlinkcolor" val="tx"/>
                    </a:ext>
                  </a:extLst>
                </a:hlinkClick>
              </a:rPr>
              <a:t>http://api.openweathermap.org/data/2.5/</a:t>
            </a:r>
            <a:r>
              <a:rPr lang="en-US" altLang="zh-CN" sz="1800" b="1" dirty="0" err="1">
                <a:hlinkClick r:id="rId5">
                  <a:extLst>
                    <a:ext uri="{A12FA001-AC4F-418D-AE19-62706E023703}">
                      <ahyp:hlinkClr xmlns:ahyp="http://schemas.microsoft.com/office/drawing/2018/hyperlinkcolor" val="tx"/>
                    </a:ext>
                  </a:extLst>
                </a:hlinkClick>
              </a:rPr>
              <a:t>weather?lat</a:t>
            </a:r>
            <a:r>
              <a:rPr lang="en-US" altLang="zh-CN" sz="1800" b="1" dirty="0">
                <a:hlinkClick r:id="rId5">
                  <a:extLst>
                    <a:ext uri="{A12FA001-AC4F-418D-AE19-62706E023703}">
                      <ahyp:hlinkClr xmlns:ahyp="http://schemas.microsoft.com/office/drawing/2018/hyperlinkcolor" val="tx"/>
                    </a:ext>
                  </a:extLst>
                </a:hlinkClick>
              </a:rPr>
              <a:t>=34.0635363&amp;lon=-118.4455592&amp;units=</a:t>
            </a:r>
            <a:r>
              <a:rPr lang="en-US" altLang="zh-CN" sz="1800" b="1" dirty="0" err="1">
                <a:hlinkClick r:id="rId5">
                  <a:extLst>
                    <a:ext uri="{A12FA001-AC4F-418D-AE19-62706E023703}">
                      <ahyp:hlinkClr xmlns:ahyp="http://schemas.microsoft.com/office/drawing/2018/hyperlinkcolor" val="tx"/>
                    </a:ext>
                  </a:extLst>
                </a:hlinkClick>
              </a:rPr>
              <a:t>Imperial&amp;appid</a:t>
            </a:r>
            <a:r>
              <a:rPr lang="en-US" altLang="zh-CN" sz="1800" b="1" dirty="0">
                <a:hlinkClick r:id="rId5">
                  <a:extLst>
                    <a:ext uri="{A12FA001-AC4F-418D-AE19-62706E023703}">
                      <ahyp:hlinkClr xmlns:ahyp="http://schemas.microsoft.com/office/drawing/2018/hyperlinkcolor" val="tx"/>
                    </a:ext>
                  </a:extLst>
                </a:hlinkClick>
              </a:rPr>
              <a:t>=a3276b42c9fbb481824cd2e6c23dd953</a:t>
            </a:r>
            <a:r>
              <a:rPr lang="en-US" altLang="zh-CN" sz="1800" b="1" dirty="0"/>
              <a:t>”</a:t>
            </a:r>
          </a:p>
          <a:p>
            <a:pPr marL="0" lvl="0" indent="0">
              <a:spcBef>
                <a:spcPts val="0"/>
              </a:spcBef>
              <a:spcAft>
                <a:spcPts val="0"/>
              </a:spcAft>
              <a:buClr>
                <a:schemeClr val="dk1"/>
              </a:buClr>
              <a:buSzPts val="1100"/>
              <a:buFont typeface="Arial"/>
              <a:buNone/>
            </a:pPr>
            <a:r>
              <a:rPr lang="en-US" sz="1800" b="1" dirty="0"/>
              <a:t>response = </a:t>
            </a:r>
            <a:r>
              <a:rPr lang="en-US" sz="1800" b="1" dirty="0" err="1"/>
              <a:t>requests.get</a:t>
            </a:r>
            <a:r>
              <a:rPr lang="en-US" sz="1800" b="1" dirty="0"/>
              <a:t>(</a:t>
            </a:r>
            <a:r>
              <a:rPr lang="en-US" sz="1800" b="1" dirty="0" err="1"/>
              <a:t>url</a:t>
            </a:r>
            <a:r>
              <a:rPr lang="en-US" sz="1800" b="1" dirty="0"/>
              <a:t>)</a:t>
            </a:r>
            <a:endParaRPr sz="1800" b="1" dirty="0"/>
          </a:p>
          <a:p>
            <a:pPr marL="0" lvl="0" indent="0">
              <a:spcBef>
                <a:spcPts val="0"/>
              </a:spcBef>
              <a:spcAft>
                <a:spcPts val="0"/>
              </a:spcAft>
              <a:buNone/>
            </a:pPr>
            <a:r>
              <a:rPr lang="en-US" sz="1800" b="1" dirty="0"/>
              <a:t>print(</a:t>
            </a:r>
            <a:r>
              <a:rPr lang="en-US" sz="1800" b="1" dirty="0" err="1"/>
              <a:t>response.text</a:t>
            </a:r>
            <a:r>
              <a:rPr lang="en-US" sz="1800" b="1" dirty="0"/>
              <a:t>)</a:t>
            </a:r>
            <a:endParaRPr sz="1800" b="1" dirty="0"/>
          </a:p>
          <a:p>
            <a:pPr marL="0" lvl="0" indent="0">
              <a:spcBef>
                <a:spcPts val="0"/>
              </a:spcBef>
              <a:spcAft>
                <a:spcPts val="0"/>
              </a:spcAft>
              <a:buNone/>
            </a:pPr>
            <a:endParaRPr lang="en-US" altLang="zh-CN" sz="1800" dirty="0"/>
          </a:p>
          <a:p>
            <a:pPr marL="0" lvl="0" indent="0">
              <a:spcBef>
                <a:spcPts val="0"/>
              </a:spcBef>
              <a:spcAft>
                <a:spcPts val="0"/>
              </a:spcAft>
              <a:buNone/>
            </a:pPr>
            <a:r>
              <a:rPr lang="en-US" sz="1800" b="1" dirty="0">
                <a:solidFill>
                  <a:srgbClr val="FF0000"/>
                </a:solidFill>
              </a:rPr>
              <a:t>Output:</a:t>
            </a:r>
            <a:endParaRPr sz="1800" b="1" dirty="0">
              <a:solidFill>
                <a:srgbClr val="FF0000"/>
              </a:solidFill>
            </a:endParaRPr>
          </a:p>
          <a:p>
            <a:pPr marL="0" lvl="0" indent="0">
              <a:spcBef>
                <a:spcPts val="0"/>
              </a:spcBef>
              <a:spcAft>
                <a:spcPts val="0"/>
              </a:spcAft>
              <a:buClr>
                <a:schemeClr val="dk1"/>
              </a:buClr>
              <a:buSzPts val="1100"/>
              <a:buFont typeface="Arial"/>
              <a:buNone/>
            </a:pPr>
            <a:r>
              <a:rPr lang="en-US" altLang="zh-CN" sz="1800" dirty="0"/>
              <a:t>{"</a:t>
            </a:r>
            <a:r>
              <a:rPr lang="en-US" altLang="zh-CN" sz="1800" dirty="0" err="1"/>
              <a:t>coord</a:t>
            </a:r>
            <a:r>
              <a:rPr lang="en-US" altLang="zh-CN" sz="1800" dirty="0"/>
              <a:t>":{"</a:t>
            </a:r>
            <a:r>
              <a:rPr lang="en-US" altLang="zh-CN" sz="1800" dirty="0" err="1"/>
              <a:t>lon</a:t>
            </a:r>
            <a:r>
              <a:rPr lang="en-US" altLang="zh-CN" sz="1800" dirty="0"/>
              <a:t>":-118.45,"lat":34.06},"weather":[{"id":803,"main":"Clouds","description":"broken clouds","icon":"04n"}],"</a:t>
            </a:r>
            <a:r>
              <a:rPr lang="en-US" altLang="zh-CN" sz="1800" dirty="0" err="1"/>
              <a:t>base":"stations","main</a:t>
            </a:r>
            <a:r>
              <a:rPr lang="en-US" altLang="zh-CN" sz="1800" dirty="0"/>
              <a:t>":{"temp":70.38,"feels_like":74.5,"temp_min":64.4,"temp_max":84.2,"pressure":1014,"humidity":93},"visibility":12874,"wind":{"speed":4.7,"deg":200},"clouds":{"all":75},"dt":1594442381,"sys":{"type":1,"id":5872,"country":"US","sunrise":1594385442,"sunset":1594436844},"</a:t>
            </a:r>
            <a:r>
              <a:rPr lang="en-US" altLang="zh-CN" sz="1800" dirty="0" err="1"/>
              <a:t>timezone</a:t>
            </a:r>
            <a:r>
              <a:rPr lang="en-US" altLang="zh-CN" sz="1800" dirty="0"/>
              <a:t>":-25200,"id":5408522,"name":"Westwood, Los Angeles","cod":200}</a:t>
            </a:r>
            <a:endParaRPr sz="1800" dirty="0"/>
          </a:p>
          <a:p>
            <a:pPr marL="0" lvl="0" indent="0">
              <a:spcBef>
                <a:spcPts val="0"/>
              </a:spcBef>
              <a:spcAft>
                <a:spcPts val="0"/>
              </a:spcAft>
              <a:buNone/>
            </a:pPr>
            <a:endParaRPr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571500" y="0"/>
            <a:ext cx="11861700" cy="140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Helvetica Neue"/>
              <a:buNone/>
            </a:pPr>
            <a:r>
              <a:rPr lang="en-US"/>
              <a:t>Overview of Lecture</a:t>
            </a:r>
            <a:endParaRPr sz="4400" b="0" i="0" u="none" strike="noStrike" cap="none">
              <a:solidFill>
                <a:schemeClr val="dk1"/>
              </a:solidFill>
              <a:latin typeface="Helvetica Neue"/>
              <a:ea typeface="Helvetica Neue"/>
              <a:cs typeface="Helvetica Neue"/>
              <a:sym typeface="Helvetica Neue"/>
            </a:endParaRPr>
          </a:p>
        </p:txBody>
      </p:sp>
      <p:sp>
        <p:nvSpPr>
          <p:cNvPr id="267" name="Shape 267"/>
          <p:cNvSpPr txBox="1">
            <a:spLocks noGrp="1"/>
          </p:cNvSpPr>
          <p:nvPr>
            <p:ph type="body" idx="1"/>
          </p:nvPr>
        </p:nvSpPr>
        <p:spPr>
          <a:xfrm>
            <a:off x="571500" y="1041050"/>
            <a:ext cx="11861700" cy="871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500">
                <a:solidFill>
                  <a:srgbClr val="B7B7B7"/>
                </a:solidFill>
              </a:rPr>
              <a:t>Part-1: Introduction to Web API</a:t>
            </a:r>
            <a:endParaRPr sz="2500">
              <a:solidFill>
                <a:srgbClr val="B7B7B7"/>
              </a:solidFill>
            </a:endParaRPr>
          </a:p>
          <a:p>
            <a:pPr marL="457200" marR="0" lvl="0" indent="-387350" algn="l" rtl="0">
              <a:lnSpc>
                <a:spcPct val="100000"/>
              </a:lnSpc>
              <a:spcBef>
                <a:spcPts val="0"/>
              </a:spcBef>
              <a:spcAft>
                <a:spcPts val="0"/>
              </a:spcAft>
              <a:buClr>
                <a:srgbClr val="B7B7B7"/>
              </a:buClr>
              <a:buSzPts val="2500"/>
              <a:buFont typeface="Helvetica Neue"/>
              <a:buChar char="•"/>
            </a:pPr>
            <a:r>
              <a:rPr lang="en-US" sz="2500">
                <a:solidFill>
                  <a:srgbClr val="B7B7B7"/>
                </a:solidFill>
              </a:rPr>
              <a:t>Web API: Simple Example</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Web API vs Website</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Web API in more detail</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Project -1 </a:t>
            </a:r>
            <a:endParaRPr sz="2500">
              <a:solidFill>
                <a:srgbClr val="B7B7B7"/>
              </a:solidFill>
            </a:endParaRPr>
          </a:p>
          <a:p>
            <a:pPr marL="0" marR="0" lvl="0" indent="0" algn="l" rtl="0">
              <a:lnSpc>
                <a:spcPct val="100000"/>
              </a:lnSpc>
              <a:spcBef>
                <a:spcPts val="0"/>
              </a:spcBef>
              <a:spcAft>
                <a:spcPts val="0"/>
              </a:spcAft>
              <a:buNone/>
            </a:pPr>
            <a:endParaRPr sz="2500">
              <a:solidFill>
                <a:srgbClr val="B7B7B7"/>
              </a:solidFill>
            </a:endParaRPr>
          </a:p>
          <a:p>
            <a:pPr marL="0" marR="0" lvl="0" indent="0" algn="l" rtl="0">
              <a:lnSpc>
                <a:spcPct val="100000"/>
              </a:lnSpc>
              <a:spcBef>
                <a:spcPts val="0"/>
              </a:spcBef>
              <a:spcAft>
                <a:spcPts val="0"/>
              </a:spcAft>
              <a:buNone/>
            </a:pPr>
            <a:r>
              <a:rPr lang="en-US" sz="2500" b="1">
                <a:solidFill>
                  <a:srgbClr val="B7B7B7"/>
                </a:solidFill>
              </a:rPr>
              <a:t>Part 1 Summary:</a:t>
            </a:r>
            <a:r>
              <a:rPr lang="en-US" sz="2500">
                <a:solidFill>
                  <a:srgbClr val="B7B7B7"/>
                </a:solidFill>
              </a:rPr>
              <a:t> Web API’s are part of larger ecosystem of web development. We will try to try to touch its basics and introduce the Web API’s.</a:t>
            </a:r>
            <a:endParaRPr sz="2500">
              <a:solidFill>
                <a:srgbClr val="B7B7B7"/>
              </a:solidFill>
            </a:endParaRPr>
          </a:p>
          <a:p>
            <a:pPr marL="0" marR="0" lvl="0" indent="0" algn="l" rtl="0">
              <a:lnSpc>
                <a:spcPct val="100000"/>
              </a:lnSpc>
              <a:spcBef>
                <a:spcPts val="0"/>
              </a:spcBef>
              <a:spcAft>
                <a:spcPts val="0"/>
              </a:spcAft>
              <a:buNone/>
            </a:pPr>
            <a:endParaRPr sz="2500">
              <a:solidFill>
                <a:srgbClr val="000000"/>
              </a:solidFill>
            </a:endParaRPr>
          </a:p>
          <a:p>
            <a:pPr marL="0" marR="0" lvl="0" indent="0" algn="l" rtl="0">
              <a:lnSpc>
                <a:spcPct val="100000"/>
              </a:lnSpc>
              <a:spcBef>
                <a:spcPts val="0"/>
              </a:spcBef>
              <a:spcAft>
                <a:spcPts val="0"/>
              </a:spcAft>
              <a:buNone/>
            </a:pPr>
            <a:r>
              <a:rPr lang="en-US" sz="2500">
                <a:solidFill>
                  <a:srgbClr val="000000"/>
                </a:solidFill>
              </a:rPr>
              <a:t>Part-2: Introduction to Databases</a:t>
            </a:r>
            <a:endParaRPr sz="2500">
              <a:solidFill>
                <a:srgbClr val="000000"/>
              </a:solidFill>
            </a:endParaRPr>
          </a:p>
          <a:p>
            <a:pPr marL="457200" marR="0" lvl="0" indent="-387350" algn="l" rtl="0">
              <a:lnSpc>
                <a:spcPct val="100000"/>
              </a:lnSpc>
              <a:spcBef>
                <a:spcPts val="0"/>
              </a:spcBef>
              <a:spcAft>
                <a:spcPts val="0"/>
              </a:spcAft>
              <a:buSzPts val="2500"/>
              <a:buChar char="•"/>
            </a:pPr>
            <a:r>
              <a:rPr lang="en-US" sz="2500">
                <a:solidFill>
                  <a:srgbClr val="000000"/>
                </a:solidFill>
              </a:rPr>
              <a:t>Data</a:t>
            </a:r>
            <a:endParaRPr sz="2500">
              <a:solidFill>
                <a:srgbClr val="000000"/>
              </a:solidFill>
            </a:endParaRPr>
          </a:p>
          <a:p>
            <a:pPr marL="457200" marR="0" lvl="0" indent="-387350" algn="l" rtl="0">
              <a:lnSpc>
                <a:spcPct val="100000"/>
              </a:lnSpc>
              <a:spcBef>
                <a:spcPts val="0"/>
              </a:spcBef>
              <a:spcAft>
                <a:spcPts val="0"/>
              </a:spcAft>
              <a:buSzPts val="2500"/>
              <a:buChar char="•"/>
            </a:pPr>
            <a:r>
              <a:rPr lang="en-US" sz="2500">
                <a:solidFill>
                  <a:srgbClr val="000000"/>
                </a:solidFill>
              </a:rPr>
              <a:t>Databases</a:t>
            </a:r>
            <a:endParaRPr sz="2500">
              <a:solidFill>
                <a:srgbClr val="000000"/>
              </a:solidFill>
            </a:endParaRPr>
          </a:p>
          <a:p>
            <a:pPr marL="457200" marR="0" lvl="0" indent="-387350" algn="l" rtl="0">
              <a:lnSpc>
                <a:spcPct val="100000"/>
              </a:lnSpc>
              <a:spcBef>
                <a:spcPts val="0"/>
              </a:spcBef>
              <a:spcAft>
                <a:spcPts val="0"/>
              </a:spcAft>
              <a:buSzPts val="2500"/>
              <a:buChar char="•"/>
            </a:pPr>
            <a:r>
              <a:rPr lang="en-US" sz="2500">
                <a:solidFill>
                  <a:srgbClr val="000000"/>
                </a:solidFill>
              </a:rPr>
              <a:t>Databases: types</a:t>
            </a:r>
            <a:endParaRPr sz="2500">
              <a:solidFill>
                <a:srgbClr val="000000"/>
              </a:solidFill>
            </a:endParaRPr>
          </a:p>
          <a:p>
            <a:pPr marL="457200" marR="0" lvl="0" indent="-387350" algn="l" rtl="0">
              <a:lnSpc>
                <a:spcPct val="100000"/>
              </a:lnSpc>
              <a:spcBef>
                <a:spcPts val="0"/>
              </a:spcBef>
              <a:spcAft>
                <a:spcPts val="0"/>
              </a:spcAft>
              <a:buSzPts val="2500"/>
              <a:buChar char="•"/>
            </a:pPr>
            <a:r>
              <a:rPr lang="en-US" sz="2500">
                <a:solidFill>
                  <a:srgbClr val="000000"/>
                </a:solidFill>
              </a:rPr>
              <a:t>MySql </a:t>
            </a:r>
            <a:endParaRPr sz="2500">
              <a:solidFill>
                <a:srgbClr val="000000"/>
              </a:solidFill>
            </a:endParaRPr>
          </a:p>
          <a:p>
            <a:pPr marL="457200" marR="0" lvl="0" indent="-387350" algn="l" rtl="0">
              <a:lnSpc>
                <a:spcPct val="100000"/>
              </a:lnSpc>
              <a:spcBef>
                <a:spcPts val="0"/>
              </a:spcBef>
              <a:spcAft>
                <a:spcPts val="0"/>
              </a:spcAft>
              <a:buSzPts val="2500"/>
              <a:buChar char="•"/>
            </a:pPr>
            <a:r>
              <a:rPr lang="en-US" sz="2500">
                <a:solidFill>
                  <a:srgbClr val="000000"/>
                </a:solidFill>
              </a:rPr>
              <a:t>MongoDB</a:t>
            </a:r>
            <a:endParaRPr sz="2500">
              <a:solidFill>
                <a:srgbClr val="000000"/>
              </a:solidFill>
            </a:endParaRPr>
          </a:p>
          <a:p>
            <a:pPr marL="457200" marR="0" lvl="0" indent="-387350" algn="l" rtl="0">
              <a:lnSpc>
                <a:spcPct val="100000"/>
              </a:lnSpc>
              <a:spcBef>
                <a:spcPts val="0"/>
              </a:spcBef>
              <a:spcAft>
                <a:spcPts val="0"/>
              </a:spcAft>
              <a:buSzPts val="2500"/>
              <a:buChar char="•"/>
            </a:pPr>
            <a:r>
              <a:rPr lang="en-US" sz="2500">
                <a:solidFill>
                  <a:srgbClr val="000000"/>
                </a:solidFill>
              </a:rPr>
              <a:t>Exercises</a:t>
            </a:r>
            <a:endParaRPr sz="2500">
              <a:solidFill>
                <a:srgbClr val="000000"/>
              </a:solidFill>
            </a:endParaRPr>
          </a:p>
          <a:p>
            <a:pPr marL="0" marR="0" lvl="0" indent="0" algn="l" rtl="0">
              <a:lnSpc>
                <a:spcPct val="100000"/>
              </a:lnSpc>
              <a:spcBef>
                <a:spcPts val="0"/>
              </a:spcBef>
              <a:spcAft>
                <a:spcPts val="0"/>
              </a:spcAft>
              <a:buNone/>
            </a:pPr>
            <a:endParaRPr sz="2500">
              <a:solidFill>
                <a:srgbClr val="000000"/>
              </a:solidFill>
            </a:endParaRPr>
          </a:p>
          <a:p>
            <a:pPr marL="0" marR="0" lvl="0" indent="0" algn="l" rtl="0">
              <a:lnSpc>
                <a:spcPct val="100000"/>
              </a:lnSpc>
              <a:spcBef>
                <a:spcPts val="0"/>
              </a:spcBef>
              <a:spcAft>
                <a:spcPts val="0"/>
              </a:spcAft>
              <a:buNone/>
            </a:pPr>
            <a:r>
              <a:rPr lang="en-US" sz="2500" b="1">
                <a:solidFill>
                  <a:srgbClr val="000000"/>
                </a:solidFill>
              </a:rPr>
              <a:t>Part 2 Summary:</a:t>
            </a:r>
            <a:r>
              <a:rPr lang="en-US" sz="2500">
                <a:solidFill>
                  <a:srgbClr val="000000"/>
                </a:solidFill>
              </a:rPr>
              <a:t> Introduce data and ways to store and query it using databases.</a:t>
            </a:r>
            <a:endParaRPr sz="2500">
              <a:solidFill>
                <a:srgbClr val="000000"/>
              </a:solidFill>
            </a:endParaRPr>
          </a:p>
          <a:p>
            <a:pPr marL="0" marR="0" lvl="0" indent="0" algn="l" rtl="0">
              <a:lnSpc>
                <a:spcPct val="100000"/>
              </a:lnSpc>
              <a:spcBef>
                <a:spcPts val="0"/>
              </a:spcBef>
              <a:spcAft>
                <a:spcPts val="0"/>
              </a:spcAft>
              <a:buNone/>
            </a:pPr>
            <a:endParaRPr sz="2500">
              <a:solidFill>
                <a:srgbClr val="000000"/>
              </a:solidFill>
            </a:endParaRPr>
          </a:p>
          <a:p>
            <a:pPr marL="0" marR="0" lvl="0" indent="0" algn="l" rtl="0">
              <a:lnSpc>
                <a:spcPct val="100000"/>
              </a:lnSpc>
              <a:spcBef>
                <a:spcPts val="0"/>
              </a:spcBef>
              <a:spcAft>
                <a:spcPts val="0"/>
              </a:spcAft>
              <a:buNone/>
            </a:pPr>
            <a:r>
              <a:rPr lang="en-US" sz="2500">
                <a:solidFill>
                  <a:srgbClr val="000000"/>
                </a:solidFill>
              </a:rPr>
              <a:t>Part-3: Project using Web API and MongoDB.</a:t>
            </a:r>
            <a:endParaRPr sz="25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What is Data?</a:t>
            </a:r>
            <a:endParaRPr/>
          </a:p>
        </p:txBody>
      </p:sp>
      <p:sp>
        <p:nvSpPr>
          <p:cNvPr id="274" name="Shape 274"/>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b="1"/>
              <a:t>Data:</a:t>
            </a:r>
            <a:r>
              <a:rPr lang="en-US"/>
              <a:t> A piece of information.</a:t>
            </a:r>
            <a:br>
              <a:rPr lang="en-US"/>
            </a:br>
            <a:r>
              <a:rPr lang="en-US"/>
              <a:t>Anything on which operations can be performed by computer, can be stored and transmitted. </a:t>
            </a:r>
            <a:endParaRPr/>
          </a:p>
          <a:p>
            <a:pPr marL="266700" lvl="0" indent="63500" rtl="0">
              <a:spcBef>
                <a:spcPts val="600"/>
              </a:spcBef>
              <a:spcAft>
                <a:spcPts val="0"/>
              </a:spcAft>
              <a:buNone/>
            </a:pPr>
            <a:endParaRPr/>
          </a:p>
          <a:p>
            <a:pPr marL="266700" lvl="0" indent="63500">
              <a:spcBef>
                <a:spcPts val="600"/>
              </a:spcBef>
              <a:spcAft>
                <a:spcPts val="0"/>
              </a:spcAft>
              <a:buClr>
                <a:schemeClr val="dk1"/>
              </a:buClr>
              <a:buSzPts val="1100"/>
              <a:buFont typeface="Arial"/>
              <a:buNone/>
            </a:pPr>
            <a:r>
              <a:rPr lang="en-US"/>
              <a:t>Data is least abstract. Information is next and knowledge is most abstract.</a:t>
            </a:r>
            <a:endParaRPr/>
          </a:p>
          <a:p>
            <a:pPr marL="266700" lvl="0" indent="63500">
              <a:spcBef>
                <a:spcPts val="600"/>
              </a:spcBef>
              <a:spcAft>
                <a:spcPts val="600"/>
              </a:spcAft>
              <a:buNone/>
            </a:pPr>
            <a:r>
              <a:rPr lang="en-US" i="1"/>
              <a:t>Data is Future?</a:t>
            </a:r>
            <a:r>
              <a:rPr lang="en-US"/>
              <a:t> </a:t>
            </a:r>
            <a:r>
              <a:rPr lang="en-US" i="1"/>
              <a:t>World is driven by data..?</a:t>
            </a:r>
            <a:r>
              <a:rPr lang="en-US"/>
              <a:t> </a:t>
            </a:r>
            <a:endParaRPr/>
          </a:p>
        </p:txBody>
      </p:sp>
      <p:pic>
        <p:nvPicPr>
          <p:cNvPr id="275" name="Shape 275" descr="File:BigData 2267x1146 white.png - Wikimedia Commons"/>
          <p:cNvPicPr preferRelativeResize="0"/>
          <p:nvPr/>
        </p:nvPicPr>
        <p:blipFill>
          <a:blip r:embed="rId3">
            <a:alphaModFix/>
          </a:blip>
          <a:stretch>
            <a:fillRect/>
          </a:stretch>
        </p:blipFill>
        <p:spPr>
          <a:xfrm>
            <a:off x="1171112" y="4262149"/>
            <a:ext cx="10166724" cy="5143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Types of Data :</a:t>
            </a:r>
            <a:endParaRPr/>
          </a:p>
        </p:txBody>
      </p:sp>
      <p:sp>
        <p:nvSpPr>
          <p:cNvPr id="282" name="Shape 282"/>
          <p:cNvSpPr txBox="1">
            <a:spLocks noGrp="1"/>
          </p:cNvSpPr>
          <p:nvPr>
            <p:ph type="body" idx="1"/>
          </p:nvPr>
        </p:nvSpPr>
        <p:spPr>
          <a:xfrm>
            <a:off x="571500" y="1400708"/>
            <a:ext cx="11861700" cy="835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At higher level data is of following three types depending on its structure:</a:t>
            </a:r>
            <a:endParaRPr/>
          </a:p>
          <a:p>
            <a:pPr marL="457200" lvl="0" indent="-393700" rtl="0">
              <a:spcBef>
                <a:spcPts val="600"/>
              </a:spcBef>
              <a:spcAft>
                <a:spcPts val="0"/>
              </a:spcAft>
              <a:buSzPts val="2600"/>
              <a:buAutoNum type="arabicPeriod"/>
            </a:pPr>
            <a:r>
              <a:rPr lang="en-US"/>
              <a:t>Structured data: Expressed using Tables.</a:t>
            </a:r>
            <a:endParaRPr/>
          </a:p>
          <a:p>
            <a:pPr marL="457200" lvl="0" indent="-393700" rtl="0">
              <a:spcBef>
                <a:spcPts val="0"/>
              </a:spcBef>
              <a:spcAft>
                <a:spcPts val="0"/>
              </a:spcAft>
              <a:buSzPts val="2600"/>
              <a:buAutoNum type="arabicPeriod"/>
            </a:pPr>
            <a:r>
              <a:rPr lang="en-US"/>
              <a:t>Semi-structured data: Expressed using XML or Json.</a:t>
            </a:r>
            <a:endParaRPr/>
          </a:p>
          <a:p>
            <a:pPr marL="457200" lvl="0" indent="-393700" rtl="0">
              <a:spcBef>
                <a:spcPts val="0"/>
              </a:spcBef>
              <a:spcAft>
                <a:spcPts val="0"/>
              </a:spcAft>
              <a:buSzPts val="2600"/>
              <a:buAutoNum type="arabicPeriod"/>
            </a:pPr>
            <a:r>
              <a:rPr lang="en-US"/>
              <a:t>Un-structured data: Expressed as plain text</a:t>
            </a:r>
            <a:endParaRPr/>
          </a:p>
          <a:p>
            <a:pPr marL="0" lvl="0" indent="0" rtl="0">
              <a:spcBef>
                <a:spcPts val="600"/>
              </a:spcBef>
              <a:spcAft>
                <a:spcPts val="0"/>
              </a:spcAft>
              <a:buNone/>
            </a:pPr>
            <a:endParaRPr/>
          </a:p>
          <a:p>
            <a:pPr marL="0" lvl="0" indent="0" rtl="0">
              <a:spcBef>
                <a:spcPts val="600"/>
              </a:spcBef>
              <a:spcAft>
                <a:spcPts val="0"/>
              </a:spcAft>
              <a:buNone/>
            </a:pPr>
            <a:r>
              <a:rPr lang="en-US">
                <a:solidFill>
                  <a:srgbClr val="434343"/>
                </a:solidFill>
              </a:rPr>
              <a:t>Other types: quantitative data vs quantitative data</a:t>
            </a:r>
            <a:endParaRPr>
              <a:solidFill>
                <a:srgbClr val="434343"/>
              </a:solidFill>
            </a:endParaRPr>
          </a:p>
          <a:p>
            <a:pPr marL="0" lvl="0" indent="0" rtl="0">
              <a:spcBef>
                <a:spcPts val="600"/>
              </a:spcBef>
              <a:spcAft>
                <a:spcPts val="0"/>
              </a:spcAft>
              <a:buNone/>
            </a:pPr>
            <a:r>
              <a:rPr lang="en-US">
                <a:solidFill>
                  <a:srgbClr val="000000"/>
                </a:solidFill>
              </a:rPr>
              <a:t>Which type of data is </a:t>
            </a:r>
            <a:r>
              <a:rPr lang="en-US">
                <a:solidFill>
                  <a:srgbClr val="FF0000"/>
                </a:solidFill>
              </a:rPr>
              <a:t>easy to use</a:t>
            </a:r>
            <a:r>
              <a:rPr lang="en-US">
                <a:solidFill>
                  <a:srgbClr val="000000"/>
                </a:solidFill>
              </a:rPr>
              <a:t> ?</a:t>
            </a:r>
            <a:endParaRPr>
              <a:solidFill>
                <a:srgbClr val="000000"/>
              </a:solidFill>
            </a:endParaRPr>
          </a:p>
          <a:p>
            <a:pPr marL="0" lvl="0" indent="0" rtl="0">
              <a:spcBef>
                <a:spcPts val="600"/>
              </a:spcBef>
              <a:spcAft>
                <a:spcPts val="0"/>
              </a:spcAft>
              <a:buNone/>
            </a:pPr>
            <a:r>
              <a:rPr lang="en-US">
                <a:solidFill>
                  <a:srgbClr val="000000"/>
                </a:solidFill>
              </a:rPr>
              <a:t>which type of data exist in </a:t>
            </a:r>
            <a:r>
              <a:rPr lang="en-US">
                <a:solidFill>
                  <a:srgbClr val="FF0000"/>
                </a:solidFill>
              </a:rPr>
              <a:t>abundance</a:t>
            </a:r>
            <a:r>
              <a:rPr lang="en-US">
                <a:solidFill>
                  <a:srgbClr val="000000"/>
                </a:solidFill>
              </a:rPr>
              <a:t> ?</a:t>
            </a:r>
            <a:endParaRPr>
              <a:solidFill>
                <a:srgbClr val="000000"/>
              </a:solidFill>
            </a:endParaRPr>
          </a:p>
          <a:p>
            <a:pPr marL="0" lvl="0" indent="0" rtl="0">
              <a:spcBef>
                <a:spcPts val="600"/>
              </a:spcBef>
              <a:spcAft>
                <a:spcPts val="0"/>
              </a:spcAft>
              <a:buNone/>
            </a:pPr>
            <a:endParaRPr>
              <a:solidFill>
                <a:srgbClr val="434343"/>
              </a:solidFill>
            </a:endParaRPr>
          </a:p>
          <a:p>
            <a:pPr marL="0" lvl="0" indent="0" rtl="0">
              <a:spcBef>
                <a:spcPts val="600"/>
              </a:spcBef>
              <a:spcAft>
                <a:spcPts val="0"/>
              </a:spcAft>
              <a:buNone/>
            </a:pPr>
            <a:endParaRPr>
              <a:solidFill>
                <a:srgbClr val="434343"/>
              </a:solidFill>
            </a:endParaRPr>
          </a:p>
          <a:p>
            <a:pPr marL="0" lvl="0" indent="0">
              <a:spcBef>
                <a:spcPts val="600"/>
              </a:spcBef>
              <a:spcAft>
                <a:spcPts val="600"/>
              </a:spcAft>
              <a:buNone/>
            </a:pPr>
            <a:endParaRPr>
              <a:solidFill>
                <a:srgbClr val="434343"/>
              </a:solidFill>
            </a:endParaRPr>
          </a:p>
        </p:txBody>
      </p:sp>
      <p:pic>
        <p:nvPicPr>
          <p:cNvPr id="283" name="Shape 283" descr="File:Xml logo.svg - Wikimedia Commons"/>
          <p:cNvPicPr preferRelativeResize="0"/>
          <p:nvPr/>
        </p:nvPicPr>
        <p:blipFill>
          <a:blip r:embed="rId3">
            <a:alphaModFix/>
          </a:blip>
          <a:stretch>
            <a:fillRect/>
          </a:stretch>
        </p:blipFill>
        <p:spPr>
          <a:xfrm>
            <a:off x="458550" y="8699150"/>
            <a:ext cx="2437650" cy="545425"/>
          </a:xfrm>
          <a:prstGeom prst="rect">
            <a:avLst/>
          </a:prstGeom>
          <a:noFill/>
          <a:ln>
            <a:noFill/>
          </a:ln>
        </p:spPr>
      </p:pic>
      <p:pic>
        <p:nvPicPr>
          <p:cNvPr id="284" name="Shape 284" descr="JSON | How to fix “fatal error: jsoncpp/json/json.h: No such… | Flickr"/>
          <p:cNvPicPr preferRelativeResize="0"/>
          <p:nvPr/>
        </p:nvPicPr>
        <p:blipFill rotWithShape="1">
          <a:blip r:embed="rId4">
            <a:alphaModFix/>
          </a:blip>
          <a:srcRect t="23834" b="23839"/>
          <a:stretch/>
        </p:blipFill>
        <p:spPr>
          <a:xfrm>
            <a:off x="3845476" y="8699150"/>
            <a:ext cx="1926351" cy="770525"/>
          </a:xfrm>
          <a:prstGeom prst="rect">
            <a:avLst/>
          </a:prstGeom>
          <a:noFill/>
          <a:ln>
            <a:noFill/>
          </a:ln>
        </p:spPr>
      </p:pic>
      <p:pic>
        <p:nvPicPr>
          <p:cNvPr id="285" name="Shape 285" descr="File:Life table for the aml data.png - Wikimedia Commons"/>
          <p:cNvPicPr preferRelativeResize="0"/>
          <p:nvPr/>
        </p:nvPicPr>
        <p:blipFill rotWithShape="1">
          <a:blip r:embed="rId5">
            <a:alphaModFix/>
          </a:blip>
          <a:srcRect t="11142"/>
          <a:stretch/>
        </p:blipFill>
        <p:spPr>
          <a:xfrm>
            <a:off x="6345450" y="5259125"/>
            <a:ext cx="6515100" cy="4494476"/>
          </a:xfrm>
          <a:prstGeom prst="rect">
            <a:avLst/>
          </a:prstGeom>
          <a:noFill/>
          <a:ln>
            <a:noFill/>
          </a:ln>
        </p:spPr>
      </p:pic>
      <p:sp>
        <p:nvSpPr>
          <p:cNvPr id="286" name="Shape 286"/>
          <p:cNvSpPr txBox="1"/>
          <p:nvPr/>
        </p:nvSpPr>
        <p:spPr>
          <a:xfrm>
            <a:off x="3358600" y="6737900"/>
            <a:ext cx="2900100" cy="1536900"/>
          </a:xfrm>
          <a:prstGeom prst="rect">
            <a:avLst/>
          </a:prstGeom>
          <a:solidFill>
            <a:srgbClr val="1155CC"/>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a:t>
            </a:r>
            <a:endParaRPr sz="1800">
              <a:solidFill>
                <a:srgbClr val="FFFFFF"/>
              </a:solidFill>
            </a:endParaRPr>
          </a:p>
          <a:p>
            <a:pPr marL="0" lvl="0" indent="0" rtl="0">
              <a:spcBef>
                <a:spcPts val="0"/>
              </a:spcBef>
              <a:spcAft>
                <a:spcPts val="0"/>
              </a:spcAft>
              <a:buNone/>
            </a:pPr>
            <a:r>
              <a:rPr lang="en-US" sz="1800">
                <a:solidFill>
                  <a:srgbClr val="FFFFFF"/>
                </a:solidFill>
              </a:rPr>
              <a:t>	"City": "Los Angeles",</a:t>
            </a:r>
            <a:endParaRPr sz="1800">
              <a:solidFill>
                <a:srgbClr val="FFFFFF"/>
              </a:solidFill>
            </a:endParaRPr>
          </a:p>
          <a:p>
            <a:pPr marL="0" lvl="0" indent="0" rtl="0">
              <a:spcBef>
                <a:spcPts val="0"/>
              </a:spcBef>
              <a:spcAft>
                <a:spcPts val="0"/>
              </a:spcAft>
              <a:buNone/>
            </a:pPr>
            <a:r>
              <a:rPr lang="en-US" sz="1800">
                <a:solidFill>
                  <a:srgbClr val="FFFFFF"/>
                </a:solidFill>
              </a:rPr>
              <a:t>	"Name": "Sandeep",</a:t>
            </a:r>
            <a:endParaRPr sz="1800">
              <a:solidFill>
                <a:srgbClr val="FFFFFF"/>
              </a:solidFill>
            </a:endParaRPr>
          </a:p>
          <a:p>
            <a:pPr marL="0" lvl="0" indent="0" rtl="0">
              <a:spcBef>
                <a:spcPts val="0"/>
              </a:spcBef>
              <a:spcAft>
                <a:spcPts val="0"/>
              </a:spcAft>
              <a:buNone/>
            </a:pPr>
            <a:r>
              <a:rPr lang="en-US" sz="1800">
                <a:solidFill>
                  <a:srgbClr val="FFFFFF"/>
                </a:solidFill>
              </a:rPr>
              <a:t>	"id": 20</a:t>
            </a:r>
            <a:endParaRPr sz="1800">
              <a:solidFill>
                <a:srgbClr val="FFFFFF"/>
              </a:solidFill>
            </a:endParaRPr>
          </a:p>
          <a:p>
            <a:pPr marL="0" lvl="0" indent="0" rtl="0">
              <a:spcBef>
                <a:spcPts val="0"/>
              </a:spcBef>
              <a:spcAft>
                <a:spcPts val="0"/>
              </a:spcAft>
              <a:buNone/>
            </a:pPr>
            <a:r>
              <a:rPr lang="en-US" sz="1800">
                <a:solidFill>
                  <a:srgbClr val="FFFFFF"/>
                </a:solidFill>
              </a:rPr>
              <a:t>}</a:t>
            </a:r>
            <a:endParaRPr sz="1800">
              <a:solidFill>
                <a:srgbClr val="FFFFFF"/>
              </a:solidFill>
            </a:endParaRPr>
          </a:p>
        </p:txBody>
      </p:sp>
      <p:sp>
        <p:nvSpPr>
          <p:cNvPr id="287" name="Shape 287"/>
          <p:cNvSpPr txBox="1"/>
          <p:nvPr/>
        </p:nvSpPr>
        <p:spPr>
          <a:xfrm>
            <a:off x="297350" y="6814124"/>
            <a:ext cx="2974500" cy="1400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600"/>
              <a:t>&lt;dataitem&gt;</a:t>
            </a:r>
            <a:endParaRPr sz="1600"/>
          </a:p>
          <a:p>
            <a:pPr marL="0" lvl="0" indent="0">
              <a:spcBef>
                <a:spcPts val="0"/>
              </a:spcBef>
              <a:spcAft>
                <a:spcPts val="0"/>
              </a:spcAft>
              <a:buClr>
                <a:schemeClr val="dk1"/>
              </a:buClr>
              <a:buSzPts val="1100"/>
              <a:buFont typeface="Arial"/>
              <a:buNone/>
            </a:pPr>
            <a:r>
              <a:rPr lang="en-US" sz="1600"/>
              <a:t>    &lt;city&gt;"Los Angeles"&lt;/city&gt;</a:t>
            </a:r>
            <a:br>
              <a:rPr lang="en-US" sz="1600"/>
            </a:br>
            <a:r>
              <a:rPr lang="en-US" sz="1600"/>
              <a:t>    &lt;name&gt;"Sandeep"&lt;/name&gt;</a:t>
            </a:r>
            <a:endParaRPr sz="1600"/>
          </a:p>
          <a:p>
            <a:pPr marL="0" lvl="0" indent="0">
              <a:spcBef>
                <a:spcPts val="0"/>
              </a:spcBef>
              <a:spcAft>
                <a:spcPts val="0"/>
              </a:spcAft>
              <a:buClr>
                <a:schemeClr val="dk1"/>
              </a:buClr>
              <a:buSzPts val="1100"/>
              <a:buFont typeface="Arial"/>
              <a:buNone/>
            </a:pPr>
            <a:r>
              <a:rPr lang="en-US" sz="1600"/>
              <a:t>    &lt;id&gt;20&lt;/id&gt;</a:t>
            </a:r>
            <a:endParaRPr sz="1600"/>
          </a:p>
          <a:p>
            <a:pPr marL="0" lvl="0" indent="0">
              <a:spcBef>
                <a:spcPts val="0"/>
              </a:spcBef>
              <a:spcAft>
                <a:spcPts val="0"/>
              </a:spcAft>
              <a:buNone/>
            </a:pPr>
            <a:r>
              <a:rPr lang="en-US" sz="1600"/>
              <a:t>&lt;/dataitem&gt;</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Exercise: Parsing Json</a:t>
            </a:r>
            <a:endParaRPr/>
          </a:p>
        </p:txBody>
      </p:sp>
      <p:sp>
        <p:nvSpPr>
          <p:cNvPr id="294" name="Shape 294"/>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a:t>JSON (JavaScript Object Notation) is a lightweight data-interchange format.</a:t>
            </a:r>
            <a:endParaRPr/>
          </a:p>
          <a:p>
            <a:pPr marL="266700" lvl="0" indent="63500">
              <a:spcBef>
                <a:spcPts val="600"/>
              </a:spcBef>
              <a:spcAft>
                <a:spcPts val="0"/>
              </a:spcAft>
              <a:buNone/>
            </a:pPr>
            <a:endParaRPr/>
          </a:p>
          <a:p>
            <a:pPr marL="266700" lvl="0" indent="63500">
              <a:spcBef>
                <a:spcPts val="600"/>
              </a:spcBef>
              <a:spcAft>
                <a:spcPts val="0"/>
              </a:spcAft>
              <a:buNone/>
            </a:pPr>
            <a:r>
              <a:rPr lang="en-US"/>
              <a:t>Example Json Data:</a:t>
            </a:r>
            <a:endParaRPr/>
          </a:p>
          <a:p>
            <a:pPr marL="266700" lvl="0" indent="63500">
              <a:spcBef>
                <a:spcPts val="600"/>
              </a:spcBef>
              <a:spcAft>
                <a:spcPts val="0"/>
              </a:spcAft>
              <a:buNone/>
            </a:pPr>
            <a:endParaRPr/>
          </a:p>
          <a:p>
            <a:pPr marL="266700" lvl="0" indent="63500">
              <a:spcBef>
                <a:spcPts val="600"/>
              </a:spcBef>
              <a:spcAft>
                <a:spcPts val="0"/>
              </a:spcAft>
              <a:buNone/>
            </a:pPr>
            <a:r>
              <a:rPr lang="en-US"/>
              <a:t>In python: using json library</a:t>
            </a:r>
            <a:endParaRPr/>
          </a:p>
          <a:p>
            <a:pPr marL="266700" lvl="0" indent="63500">
              <a:spcBef>
                <a:spcPts val="600"/>
              </a:spcBef>
              <a:spcAft>
                <a:spcPts val="0"/>
              </a:spcAft>
              <a:buNone/>
            </a:pPr>
            <a:endParaRPr/>
          </a:p>
          <a:p>
            <a:pPr marL="266700" lvl="0" indent="63500">
              <a:spcBef>
                <a:spcPts val="600"/>
              </a:spcBef>
              <a:spcAft>
                <a:spcPts val="0"/>
              </a:spcAft>
              <a:buNone/>
            </a:pPr>
            <a:endParaRPr/>
          </a:p>
          <a:p>
            <a:pPr marL="266700" lvl="0" indent="63500">
              <a:spcBef>
                <a:spcPts val="600"/>
              </a:spcBef>
              <a:spcAft>
                <a:spcPts val="0"/>
              </a:spcAft>
              <a:buNone/>
            </a:pPr>
            <a:endParaRPr/>
          </a:p>
          <a:p>
            <a:pPr marL="266700" lvl="0" indent="63500">
              <a:spcBef>
                <a:spcPts val="600"/>
              </a:spcBef>
              <a:spcAft>
                <a:spcPts val="0"/>
              </a:spcAft>
              <a:buNone/>
            </a:pPr>
            <a:endParaRPr/>
          </a:p>
          <a:p>
            <a:pPr marL="266700" lvl="0" indent="63500">
              <a:spcBef>
                <a:spcPts val="600"/>
              </a:spcBef>
              <a:spcAft>
                <a:spcPts val="0"/>
              </a:spcAft>
              <a:buNone/>
            </a:pPr>
            <a:endParaRPr/>
          </a:p>
          <a:p>
            <a:pPr marL="266700" lvl="0" indent="63500">
              <a:spcBef>
                <a:spcPts val="600"/>
              </a:spcBef>
              <a:spcAft>
                <a:spcPts val="0"/>
              </a:spcAft>
              <a:buNone/>
            </a:pPr>
            <a:r>
              <a:rPr lang="en-US"/>
              <a:t>Parsing Json Data:</a:t>
            </a:r>
            <a:endParaRPr/>
          </a:p>
          <a:p>
            <a:pPr marL="266700" lvl="0" indent="63500">
              <a:spcBef>
                <a:spcPts val="600"/>
              </a:spcBef>
              <a:spcAft>
                <a:spcPts val="600"/>
              </a:spcAft>
              <a:buNone/>
            </a:pPr>
            <a:endParaRPr/>
          </a:p>
        </p:txBody>
      </p:sp>
      <p:sp>
        <p:nvSpPr>
          <p:cNvPr id="295" name="Shape 295"/>
          <p:cNvSpPr txBox="1"/>
          <p:nvPr/>
        </p:nvSpPr>
        <p:spPr>
          <a:xfrm>
            <a:off x="5886850" y="2057325"/>
            <a:ext cx="2900100" cy="1536900"/>
          </a:xfrm>
          <a:prstGeom prst="rect">
            <a:avLst/>
          </a:prstGeom>
          <a:solidFill>
            <a:srgbClr val="1155CC"/>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a:t>
            </a:r>
            <a:endParaRPr sz="1800">
              <a:solidFill>
                <a:srgbClr val="FFFFFF"/>
              </a:solidFill>
            </a:endParaRPr>
          </a:p>
          <a:p>
            <a:pPr marL="0" lvl="0" indent="0">
              <a:spcBef>
                <a:spcPts val="0"/>
              </a:spcBef>
              <a:spcAft>
                <a:spcPts val="0"/>
              </a:spcAft>
              <a:buClr>
                <a:schemeClr val="dk1"/>
              </a:buClr>
              <a:buSzPts val="1100"/>
              <a:buFont typeface="Arial"/>
              <a:buNone/>
            </a:pPr>
            <a:r>
              <a:rPr lang="en-US" sz="1800">
                <a:solidFill>
                  <a:srgbClr val="FFFFFF"/>
                </a:solidFill>
              </a:rPr>
              <a:t>	"City": "Los Angeles",</a:t>
            </a:r>
            <a:endParaRPr sz="1800">
              <a:solidFill>
                <a:srgbClr val="FFFFFF"/>
              </a:solidFill>
            </a:endParaRPr>
          </a:p>
          <a:p>
            <a:pPr marL="0" lvl="0" indent="0">
              <a:spcBef>
                <a:spcPts val="0"/>
              </a:spcBef>
              <a:spcAft>
                <a:spcPts val="0"/>
              </a:spcAft>
              <a:buClr>
                <a:schemeClr val="dk1"/>
              </a:buClr>
              <a:buSzPts val="1100"/>
              <a:buFont typeface="Arial"/>
              <a:buNone/>
            </a:pPr>
            <a:r>
              <a:rPr lang="en-US" sz="1800">
                <a:solidFill>
                  <a:srgbClr val="FFFFFF"/>
                </a:solidFill>
              </a:rPr>
              <a:t>	"Name": "Sandeep",</a:t>
            </a:r>
            <a:endParaRPr sz="1800">
              <a:solidFill>
                <a:srgbClr val="FFFFFF"/>
              </a:solidFill>
            </a:endParaRPr>
          </a:p>
          <a:p>
            <a:pPr marL="0" lvl="0" indent="0">
              <a:spcBef>
                <a:spcPts val="0"/>
              </a:spcBef>
              <a:spcAft>
                <a:spcPts val="0"/>
              </a:spcAft>
              <a:buClr>
                <a:schemeClr val="dk1"/>
              </a:buClr>
              <a:buSzPts val="1100"/>
              <a:buFont typeface="Arial"/>
              <a:buNone/>
            </a:pPr>
            <a:r>
              <a:rPr lang="en-US" sz="1800">
                <a:solidFill>
                  <a:srgbClr val="FFFFFF"/>
                </a:solidFill>
              </a:rPr>
              <a:t>	"id": 20</a:t>
            </a:r>
            <a:endParaRPr sz="1800">
              <a:solidFill>
                <a:srgbClr val="FFFFFF"/>
              </a:solidFill>
            </a:endParaRPr>
          </a:p>
          <a:p>
            <a:pPr marL="0" lvl="0" indent="0">
              <a:spcBef>
                <a:spcPts val="0"/>
              </a:spcBef>
              <a:spcAft>
                <a:spcPts val="0"/>
              </a:spcAft>
              <a:buNone/>
            </a:pPr>
            <a:r>
              <a:rPr lang="en-US" sz="1800">
                <a:solidFill>
                  <a:srgbClr val="FFFFFF"/>
                </a:solidFill>
              </a:rPr>
              <a:t>}</a:t>
            </a:r>
            <a:endParaRPr sz="1800">
              <a:solidFill>
                <a:srgbClr val="FFFFFF"/>
              </a:solidFill>
            </a:endParaRPr>
          </a:p>
        </p:txBody>
      </p:sp>
      <p:sp>
        <p:nvSpPr>
          <p:cNvPr id="296" name="Shape 296"/>
          <p:cNvSpPr txBox="1"/>
          <p:nvPr/>
        </p:nvSpPr>
        <p:spPr>
          <a:xfrm>
            <a:off x="1164975" y="4102225"/>
            <a:ext cx="9109200" cy="1945800"/>
          </a:xfrm>
          <a:prstGeom prst="rect">
            <a:avLst/>
          </a:prstGeom>
          <a:solidFill>
            <a:srgbClr val="EFEFEF"/>
          </a:solid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b="1"/>
              <a:t>&gt;&gt;&gt; import json</a:t>
            </a:r>
            <a:endParaRPr b="1"/>
          </a:p>
          <a:p>
            <a:pPr marL="0" lvl="0" indent="0">
              <a:spcBef>
                <a:spcPts val="0"/>
              </a:spcBef>
              <a:spcAft>
                <a:spcPts val="0"/>
              </a:spcAft>
              <a:buClr>
                <a:schemeClr val="dk1"/>
              </a:buClr>
              <a:buSzPts val="1100"/>
              <a:buFont typeface="Arial"/>
              <a:buNone/>
            </a:pPr>
            <a:r>
              <a:rPr lang="en-US" b="1"/>
              <a:t>&gt;&gt;&gt; print(json.dumps({'Name': 'Sandeep', 'City': "Los Angeles",'id':20}, sort_keys=True, indent=4))</a:t>
            </a:r>
            <a:endParaRPr b="1"/>
          </a:p>
          <a:p>
            <a:pPr marL="0" lvl="0" indent="0">
              <a:spcBef>
                <a:spcPts val="0"/>
              </a:spcBef>
              <a:spcAft>
                <a:spcPts val="0"/>
              </a:spcAft>
              <a:buClr>
                <a:schemeClr val="dk1"/>
              </a:buClr>
              <a:buSzPts val="1100"/>
              <a:buFont typeface="Arial"/>
              <a:buNone/>
            </a:pPr>
            <a:r>
              <a:rPr lang="en-US" i="1">
                <a:solidFill>
                  <a:srgbClr val="0000FF"/>
                </a:solidFill>
              </a:rPr>
              <a:t>{</a:t>
            </a:r>
            <a:endParaRPr i="1">
              <a:solidFill>
                <a:srgbClr val="0000FF"/>
              </a:solidFill>
            </a:endParaRPr>
          </a:p>
          <a:p>
            <a:pPr marL="0" lvl="0" indent="0">
              <a:spcBef>
                <a:spcPts val="0"/>
              </a:spcBef>
              <a:spcAft>
                <a:spcPts val="0"/>
              </a:spcAft>
              <a:buClr>
                <a:schemeClr val="dk1"/>
              </a:buClr>
              <a:buSzPts val="1100"/>
              <a:buFont typeface="Arial"/>
              <a:buNone/>
            </a:pPr>
            <a:r>
              <a:rPr lang="en-US" i="1">
                <a:solidFill>
                  <a:srgbClr val="0000FF"/>
                </a:solidFill>
              </a:rPr>
              <a:t>	"City": "Los Angeles",</a:t>
            </a:r>
            <a:endParaRPr i="1">
              <a:solidFill>
                <a:srgbClr val="0000FF"/>
              </a:solidFill>
            </a:endParaRPr>
          </a:p>
          <a:p>
            <a:pPr marL="0" lvl="0" indent="0">
              <a:spcBef>
                <a:spcPts val="0"/>
              </a:spcBef>
              <a:spcAft>
                <a:spcPts val="0"/>
              </a:spcAft>
              <a:buClr>
                <a:schemeClr val="dk1"/>
              </a:buClr>
              <a:buSzPts val="1100"/>
              <a:buFont typeface="Arial"/>
              <a:buNone/>
            </a:pPr>
            <a:r>
              <a:rPr lang="en-US" i="1">
                <a:solidFill>
                  <a:srgbClr val="0000FF"/>
                </a:solidFill>
              </a:rPr>
              <a:t>	"Name": "Sandeep",</a:t>
            </a:r>
            <a:endParaRPr i="1">
              <a:solidFill>
                <a:srgbClr val="0000FF"/>
              </a:solidFill>
            </a:endParaRPr>
          </a:p>
          <a:p>
            <a:pPr marL="0" lvl="0" indent="0">
              <a:spcBef>
                <a:spcPts val="0"/>
              </a:spcBef>
              <a:spcAft>
                <a:spcPts val="0"/>
              </a:spcAft>
              <a:buClr>
                <a:schemeClr val="dk1"/>
              </a:buClr>
              <a:buSzPts val="1100"/>
              <a:buFont typeface="Arial"/>
              <a:buNone/>
            </a:pPr>
            <a:r>
              <a:rPr lang="en-US" i="1">
                <a:solidFill>
                  <a:srgbClr val="0000FF"/>
                </a:solidFill>
              </a:rPr>
              <a:t>	"id": 20</a:t>
            </a:r>
            <a:endParaRPr i="1">
              <a:solidFill>
                <a:srgbClr val="0000FF"/>
              </a:solidFill>
            </a:endParaRPr>
          </a:p>
          <a:p>
            <a:pPr marL="0" lvl="0" indent="0">
              <a:spcBef>
                <a:spcPts val="0"/>
              </a:spcBef>
              <a:spcAft>
                <a:spcPts val="0"/>
              </a:spcAft>
              <a:buNone/>
            </a:pPr>
            <a:r>
              <a:rPr lang="en-US" i="1">
                <a:solidFill>
                  <a:srgbClr val="0000FF"/>
                </a:solidFill>
              </a:rPr>
              <a:t>}</a:t>
            </a:r>
            <a:endParaRPr i="1">
              <a:solidFill>
                <a:srgbClr val="0000FF"/>
              </a:solidFill>
            </a:endParaRPr>
          </a:p>
        </p:txBody>
      </p:sp>
      <p:sp>
        <p:nvSpPr>
          <p:cNvPr id="297" name="Shape 297"/>
          <p:cNvSpPr txBox="1"/>
          <p:nvPr/>
        </p:nvSpPr>
        <p:spPr>
          <a:xfrm>
            <a:off x="1164975" y="6791550"/>
            <a:ext cx="9109200" cy="1462500"/>
          </a:xfrm>
          <a:prstGeom prst="rect">
            <a:avLst/>
          </a:prstGeom>
          <a:solidFill>
            <a:srgbClr val="EFEFEF"/>
          </a:solid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b="1"/>
              <a:t>import json</a:t>
            </a:r>
            <a:endParaRPr b="1"/>
          </a:p>
          <a:p>
            <a:pPr marL="0" lvl="0" indent="0">
              <a:spcBef>
                <a:spcPts val="0"/>
              </a:spcBef>
              <a:spcAft>
                <a:spcPts val="0"/>
              </a:spcAft>
              <a:buClr>
                <a:schemeClr val="dk1"/>
              </a:buClr>
              <a:buSzPts val="1100"/>
              <a:buFont typeface="Arial"/>
              <a:buNone/>
            </a:pPr>
            <a:r>
              <a:rPr lang="en-US" b="1"/>
              <a:t>data = '{"Name" : "Sandeep", "City" : "Los Angeles", "id" : 20}'</a:t>
            </a:r>
            <a:endParaRPr b="1"/>
          </a:p>
          <a:p>
            <a:pPr marL="0" lvl="0" indent="0">
              <a:spcBef>
                <a:spcPts val="0"/>
              </a:spcBef>
              <a:spcAft>
                <a:spcPts val="0"/>
              </a:spcAft>
              <a:buClr>
                <a:schemeClr val="dk1"/>
              </a:buClr>
              <a:buSzPts val="1100"/>
              <a:buFont typeface="Arial"/>
              <a:buNone/>
            </a:pPr>
            <a:r>
              <a:rPr lang="en-US" b="1"/>
              <a:t>j = json.loads(data)</a:t>
            </a:r>
            <a:endParaRPr b="1"/>
          </a:p>
          <a:p>
            <a:pPr marL="0" lvl="0" indent="0">
              <a:spcBef>
                <a:spcPts val="0"/>
              </a:spcBef>
              <a:spcAft>
                <a:spcPts val="0"/>
              </a:spcAft>
              <a:buClr>
                <a:schemeClr val="dk1"/>
              </a:buClr>
              <a:buSzPts val="1100"/>
              <a:buFont typeface="Arial"/>
              <a:buNone/>
            </a:pPr>
            <a:r>
              <a:rPr lang="en-US" b="1"/>
              <a:t>print(j['Name'])</a:t>
            </a:r>
            <a:endParaRPr b="1"/>
          </a:p>
          <a:p>
            <a:pPr marL="0" lvl="0" indent="0">
              <a:spcBef>
                <a:spcPts val="0"/>
              </a:spcBef>
              <a:spcAft>
                <a:spcPts val="0"/>
              </a:spcAft>
              <a:buClr>
                <a:schemeClr val="dk1"/>
              </a:buClr>
              <a:buSzPts val="1100"/>
              <a:buFont typeface="Arial"/>
              <a:buNone/>
            </a:pPr>
            <a:r>
              <a:rPr lang="en-US" i="1">
                <a:solidFill>
                  <a:srgbClr val="0000FF"/>
                </a:solidFill>
              </a:rPr>
              <a:t>Sandeep</a:t>
            </a:r>
            <a:endParaRPr>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571500" y="0"/>
            <a:ext cx="11861700" cy="140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Helvetica Neue"/>
              <a:buNone/>
            </a:pPr>
            <a:r>
              <a:rPr lang="en-US"/>
              <a:t>Overview of Lecture</a:t>
            </a:r>
            <a:endParaRPr sz="4400" b="0" i="0" u="none" strike="noStrike" cap="none">
              <a:solidFill>
                <a:schemeClr val="dk1"/>
              </a:solidFill>
              <a:latin typeface="Helvetica Neue"/>
              <a:ea typeface="Helvetica Neue"/>
              <a:cs typeface="Helvetica Neue"/>
              <a:sym typeface="Helvetica Neue"/>
            </a:endParaRPr>
          </a:p>
        </p:txBody>
      </p:sp>
      <p:sp>
        <p:nvSpPr>
          <p:cNvPr id="99" name="Shape 99"/>
          <p:cNvSpPr txBox="1">
            <a:spLocks noGrp="1"/>
          </p:cNvSpPr>
          <p:nvPr>
            <p:ph type="body" idx="1"/>
          </p:nvPr>
        </p:nvSpPr>
        <p:spPr>
          <a:xfrm>
            <a:off x="571500" y="1041050"/>
            <a:ext cx="11861700" cy="871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500" dirty="0">
                <a:solidFill>
                  <a:srgbClr val="000000"/>
                </a:solidFill>
              </a:rPr>
              <a:t>Part-1: Introduction to Web API</a:t>
            </a:r>
            <a:endParaRPr sz="2500" dirty="0">
              <a:solidFill>
                <a:srgbClr val="000000"/>
              </a:solidFill>
            </a:endParaRPr>
          </a:p>
          <a:p>
            <a:pPr marL="457200" marR="0" lvl="0" indent="-387350" algn="l" rtl="0">
              <a:lnSpc>
                <a:spcPct val="100000"/>
              </a:lnSpc>
              <a:spcBef>
                <a:spcPts val="0"/>
              </a:spcBef>
              <a:spcAft>
                <a:spcPts val="0"/>
              </a:spcAft>
              <a:buSzPts val="2500"/>
              <a:buFont typeface="Helvetica Neue"/>
              <a:buChar char="•"/>
            </a:pPr>
            <a:r>
              <a:rPr lang="en-US" sz="2500" dirty="0">
                <a:solidFill>
                  <a:srgbClr val="000000"/>
                </a:solidFill>
              </a:rPr>
              <a:t>Web API: Simple Example</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Web API vs Website</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Web API in more detail</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Exercise</a:t>
            </a:r>
            <a:endParaRPr sz="2500" dirty="0">
              <a:solidFill>
                <a:srgbClr val="000000"/>
              </a:solidFill>
            </a:endParaRPr>
          </a:p>
          <a:p>
            <a:pPr marL="0" marR="0" lvl="0" indent="0" algn="l" rtl="0">
              <a:lnSpc>
                <a:spcPct val="100000"/>
              </a:lnSpc>
              <a:spcBef>
                <a:spcPts val="0"/>
              </a:spcBef>
              <a:spcAft>
                <a:spcPts val="0"/>
              </a:spcAft>
              <a:buNone/>
            </a:pPr>
            <a:endParaRPr sz="2500" dirty="0">
              <a:solidFill>
                <a:srgbClr val="000000"/>
              </a:solidFill>
            </a:endParaRPr>
          </a:p>
          <a:p>
            <a:pPr marL="0" marR="0" lvl="0" indent="0" algn="l" rtl="0">
              <a:lnSpc>
                <a:spcPct val="100000"/>
              </a:lnSpc>
              <a:spcBef>
                <a:spcPts val="0"/>
              </a:spcBef>
              <a:spcAft>
                <a:spcPts val="0"/>
              </a:spcAft>
              <a:buNone/>
            </a:pPr>
            <a:r>
              <a:rPr lang="en-US" sz="2500" b="1" dirty="0">
                <a:solidFill>
                  <a:srgbClr val="000000"/>
                </a:solidFill>
              </a:rPr>
              <a:t>Part 1 Summary:</a:t>
            </a:r>
            <a:r>
              <a:rPr lang="en-US" sz="2500" dirty="0">
                <a:solidFill>
                  <a:srgbClr val="000000"/>
                </a:solidFill>
              </a:rPr>
              <a:t> Web API’s are part of larger ecosystem of web development. We will try to try to touch its basics and introduce the Web API’s.</a:t>
            </a:r>
            <a:endParaRPr sz="2500" dirty="0">
              <a:solidFill>
                <a:srgbClr val="000000"/>
              </a:solidFill>
            </a:endParaRPr>
          </a:p>
          <a:p>
            <a:pPr marL="0" marR="0" lvl="0" indent="0" algn="l" rtl="0">
              <a:lnSpc>
                <a:spcPct val="100000"/>
              </a:lnSpc>
              <a:spcBef>
                <a:spcPts val="0"/>
              </a:spcBef>
              <a:spcAft>
                <a:spcPts val="0"/>
              </a:spcAft>
              <a:buNone/>
            </a:pPr>
            <a:endParaRPr sz="2500" dirty="0">
              <a:solidFill>
                <a:srgbClr val="000000"/>
              </a:solidFill>
            </a:endParaRPr>
          </a:p>
          <a:p>
            <a:pPr marL="0" marR="0" lvl="0" indent="0" algn="l" rtl="0">
              <a:lnSpc>
                <a:spcPct val="100000"/>
              </a:lnSpc>
              <a:spcBef>
                <a:spcPts val="0"/>
              </a:spcBef>
              <a:spcAft>
                <a:spcPts val="0"/>
              </a:spcAft>
              <a:buNone/>
            </a:pPr>
            <a:r>
              <a:rPr lang="en-US" sz="2500" dirty="0">
                <a:solidFill>
                  <a:srgbClr val="000000"/>
                </a:solidFill>
              </a:rPr>
              <a:t>Part-2: Introduction to Databases</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Data</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Databases</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Databases: types</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err="1">
                <a:solidFill>
                  <a:srgbClr val="000000"/>
                </a:solidFill>
              </a:rPr>
              <a:t>MySql</a:t>
            </a:r>
            <a:r>
              <a:rPr lang="en-US" sz="2500" dirty="0">
                <a:solidFill>
                  <a:srgbClr val="000000"/>
                </a:solidFill>
              </a:rPr>
              <a:t> </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MongoDB</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Exercises</a:t>
            </a:r>
            <a:endParaRPr sz="2500" dirty="0">
              <a:solidFill>
                <a:srgbClr val="000000"/>
              </a:solidFill>
            </a:endParaRPr>
          </a:p>
          <a:p>
            <a:pPr marL="0" marR="0" lvl="0" indent="0" algn="l" rtl="0">
              <a:lnSpc>
                <a:spcPct val="100000"/>
              </a:lnSpc>
              <a:spcBef>
                <a:spcPts val="0"/>
              </a:spcBef>
              <a:spcAft>
                <a:spcPts val="0"/>
              </a:spcAft>
              <a:buNone/>
            </a:pPr>
            <a:endParaRPr sz="2500" dirty="0">
              <a:solidFill>
                <a:srgbClr val="000000"/>
              </a:solidFill>
            </a:endParaRPr>
          </a:p>
          <a:p>
            <a:pPr marL="0" marR="0" lvl="0" indent="0" algn="l" rtl="0">
              <a:lnSpc>
                <a:spcPct val="100000"/>
              </a:lnSpc>
              <a:spcBef>
                <a:spcPts val="0"/>
              </a:spcBef>
              <a:spcAft>
                <a:spcPts val="0"/>
              </a:spcAft>
              <a:buNone/>
            </a:pPr>
            <a:r>
              <a:rPr lang="en-US" sz="2500" b="1" dirty="0">
                <a:solidFill>
                  <a:srgbClr val="000000"/>
                </a:solidFill>
              </a:rPr>
              <a:t>Part 2 Summary:</a:t>
            </a:r>
            <a:r>
              <a:rPr lang="en-US" sz="2500" dirty="0">
                <a:solidFill>
                  <a:srgbClr val="000000"/>
                </a:solidFill>
              </a:rPr>
              <a:t> Introduce data and ways to store and query it using databases.</a:t>
            </a:r>
            <a:endParaRPr sz="2500" dirty="0">
              <a:solidFill>
                <a:srgbClr val="000000"/>
              </a:solidFill>
            </a:endParaRPr>
          </a:p>
          <a:p>
            <a:pPr marL="0" marR="0" lvl="0" indent="0" algn="l" rtl="0">
              <a:lnSpc>
                <a:spcPct val="100000"/>
              </a:lnSpc>
              <a:spcBef>
                <a:spcPts val="0"/>
              </a:spcBef>
              <a:spcAft>
                <a:spcPts val="0"/>
              </a:spcAft>
              <a:buNone/>
            </a:pPr>
            <a:endParaRPr sz="2500" dirty="0">
              <a:solidFill>
                <a:srgbClr val="000000"/>
              </a:solidFill>
            </a:endParaRPr>
          </a:p>
          <a:p>
            <a:pPr marL="0" marR="0" lvl="0" indent="0" algn="l" rtl="0">
              <a:lnSpc>
                <a:spcPct val="100000"/>
              </a:lnSpc>
              <a:spcBef>
                <a:spcPts val="0"/>
              </a:spcBef>
              <a:spcAft>
                <a:spcPts val="0"/>
              </a:spcAft>
              <a:buNone/>
            </a:pPr>
            <a:r>
              <a:rPr lang="en-US" sz="2500" dirty="0">
                <a:solidFill>
                  <a:srgbClr val="000000"/>
                </a:solidFill>
              </a:rPr>
              <a:t>Part-3: Project using Web API and MongoDB.</a:t>
            </a:r>
            <a:endParaRPr sz="25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Database</a:t>
            </a:r>
            <a:endParaRPr/>
          </a:p>
        </p:txBody>
      </p:sp>
      <p:sp>
        <p:nvSpPr>
          <p:cNvPr id="304" name="Shape 304"/>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A Database is structured collection of data.</a:t>
            </a:r>
            <a:endParaRPr dirty="0"/>
          </a:p>
          <a:p>
            <a:pPr marL="0" lvl="0" indent="0" rtl="0">
              <a:spcBef>
                <a:spcPts val="600"/>
              </a:spcBef>
              <a:spcAft>
                <a:spcPts val="0"/>
              </a:spcAft>
              <a:buNone/>
            </a:pPr>
            <a:endParaRPr dirty="0"/>
          </a:p>
          <a:p>
            <a:pPr marL="0" lvl="0" indent="0" rtl="0">
              <a:spcBef>
                <a:spcPts val="600"/>
              </a:spcBef>
              <a:spcAft>
                <a:spcPts val="0"/>
              </a:spcAft>
              <a:buNone/>
            </a:pPr>
            <a:r>
              <a:rPr lang="en-US" dirty="0"/>
              <a:t>Example: Telephone directory, Dictionary and many more.</a:t>
            </a:r>
            <a:endParaRPr dirty="0"/>
          </a:p>
          <a:p>
            <a:pPr marL="0" lvl="0" indent="0" rtl="0">
              <a:spcBef>
                <a:spcPts val="600"/>
              </a:spcBef>
              <a:spcAft>
                <a:spcPts val="0"/>
              </a:spcAft>
              <a:buNone/>
            </a:pPr>
            <a:endParaRPr dirty="0"/>
          </a:p>
          <a:p>
            <a:pPr marL="0" lvl="0" indent="0" rtl="0">
              <a:spcBef>
                <a:spcPts val="600"/>
              </a:spcBef>
              <a:spcAft>
                <a:spcPts val="0"/>
              </a:spcAft>
              <a:buNone/>
            </a:pPr>
            <a:r>
              <a:rPr lang="en-US" dirty="0"/>
              <a:t>Databases can be stored in computer and analyzed by program. Programs are often called </a:t>
            </a:r>
            <a:r>
              <a:rPr lang="en-US" i="1" dirty="0"/>
              <a:t>database management systems</a:t>
            </a:r>
            <a:r>
              <a:rPr lang="en-US" dirty="0"/>
              <a:t> or in short </a:t>
            </a:r>
            <a:r>
              <a:rPr lang="en-US" i="1" dirty="0"/>
              <a:t>databases</a:t>
            </a:r>
            <a:r>
              <a:rPr lang="en-US" dirty="0"/>
              <a:t>.  We call the programs which help us to analyze data as databases too.</a:t>
            </a:r>
            <a:endParaRPr dirty="0"/>
          </a:p>
          <a:p>
            <a:pPr marL="0" lvl="0" indent="0" rtl="0">
              <a:spcBef>
                <a:spcPts val="600"/>
              </a:spcBef>
              <a:spcAft>
                <a:spcPts val="0"/>
              </a:spcAft>
              <a:buNone/>
            </a:pPr>
            <a:endParaRPr dirty="0"/>
          </a:p>
          <a:p>
            <a:pPr marL="0" lvl="0" indent="0" rtl="0">
              <a:spcBef>
                <a:spcPts val="600"/>
              </a:spcBef>
              <a:spcAft>
                <a:spcPts val="0"/>
              </a:spcAft>
              <a:buNone/>
            </a:pPr>
            <a:r>
              <a:rPr lang="en-US" dirty="0"/>
              <a:t>Different types of databases to store different type of data.</a:t>
            </a:r>
            <a:endParaRPr dirty="0"/>
          </a:p>
          <a:p>
            <a:pPr marL="0" lvl="0" indent="0" rtl="0">
              <a:spcBef>
                <a:spcPts val="600"/>
              </a:spcBef>
              <a:spcAft>
                <a:spcPts val="0"/>
              </a:spcAft>
              <a:buNone/>
            </a:pPr>
            <a:endParaRPr dirty="0"/>
          </a:p>
          <a:p>
            <a:pPr marL="0" lvl="0" indent="0" rtl="0">
              <a:spcBef>
                <a:spcPts val="600"/>
              </a:spcBef>
              <a:spcAft>
                <a:spcPts val="0"/>
              </a:spcAft>
              <a:buNone/>
            </a:pPr>
            <a:r>
              <a:rPr lang="en-US" dirty="0"/>
              <a:t>Normally we have two types of datastores:</a:t>
            </a:r>
            <a:endParaRPr dirty="0"/>
          </a:p>
          <a:p>
            <a:pPr marL="457200" lvl="0" indent="-393700" rtl="0">
              <a:spcBef>
                <a:spcPts val="600"/>
              </a:spcBef>
              <a:spcAft>
                <a:spcPts val="0"/>
              </a:spcAft>
              <a:buSzPts val="2600"/>
              <a:buAutoNum type="arabicPeriod"/>
            </a:pPr>
            <a:r>
              <a:rPr lang="en-US" b="1" dirty="0">
                <a:solidFill>
                  <a:srgbClr val="0000FF"/>
                </a:solidFill>
              </a:rPr>
              <a:t>Relational database</a:t>
            </a:r>
            <a:r>
              <a:rPr lang="en-US" dirty="0"/>
              <a:t>. (SQL)</a:t>
            </a:r>
            <a:endParaRPr dirty="0"/>
          </a:p>
          <a:p>
            <a:pPr marL="457200" lvl="0" indent="-393700" rtl="0">
              <a:spcBef>
                <a:spcPts val="0"/>
              </a:spcBef>
              <a:spcAft>
                <a:spcPts val="0"/>
              </a:spcAft>
              <a:buSzPts val="2600"/>
              <a:buAutoNum type="arabicPeriod"/>
            </a:pPr>
            <a:r>
              <a:rPr lang="en-US" b="1" dirty="0">
                <a:solidFill>
                  <a:srgbClr val="0000FF"/>
                </a:solidFill>
              </a:rPr>
              <a:t>Non-Relational database.</a:t>
            </a:r>
            <a:r>
              <a:rPr lang="en-US" dirty="0"/>
              <a:t> (NoSQL)</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Relational Databases</a:t>
            </a:r>
            <a:endParaRPr/>
          </a:p>
        </p:txBody>
      </p:sp>
      <p:sp>
        <p:nvSpPr>
          <p:cNvPr id="311" name="Shape 311"/>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Databases whose organization is based on relations. We have tables and data items are inserted in the form of rows.</a:t>
            </a:r>
            <a:endParaRPr/>
          </a:p>
          <a:p>
            <a:pPr marL="0" lvl="0" indent="0" rtl="0">
              <a:spcBef>
                <a:spcPts val="600"/>
              </a:spcBef>
              <a:spcAft>
                <a:spcPts val="0"/>
              </a:spcAft>
              <a:buNone/>
            </a:pPr>
            <a:endParaRPr/>
          </a:p>
          <a:p>
            <a:pPr marL="0" lvl="0" indent="0" rtl="0">
              <a:spcBef>
                <a:spcPts val="600"/>
              </a:spcBef>
              <a:spcAft>
                <a:spcPts val="0"/>
              </a:spcAft>
              <a:buNone/>
            </a:pPr>
            <a:r>
              <a:rPr lang="en-US"/>
              <a:t>Also called SQL databases.</a:t>
            </a:r>
            <a:endParaRPr/>
          </a:p>
          <a:p>
            <a:pPr marL="0" lvl="0" indent="0" rtl="0">
              <a:spcBef>
                <a:spcPts val="600"/>
              </a:spcBef>
              <a:spcAft>
                <a:spcPts val="0"/>
              </a:spcAft>
              <a:buNone/>
            </a:pPr>
            <a:endParaRPr/>
          </a:p>
          <a:p>
            <a:pPr marL="0" lvl="0" indent="0" rtl="0">
              <a:spcBef>
                <a:spcPts val="600"/>
              </a:spcBef>
              <a:spcAft>
                <a:spcPts val="0"/>
              </a:spcAft>
              <a:buNone/>
            </a:pPr>
            <a:r>
              <a:rPr lang="en-US"/>
              <a:t>Various relational databases: MySQL, Oracle, Microsoft SQL, IBM DB2.</a:t>
            </a:r>
            <a:endParaRPr/>
          </a:p>
          <a:p>
            <a:pPr marL="0" lvl="0" indent="0" rtl="0">
              <a:spcBef>
                <a:spcPts val="600"/>
              </a:spcBef>
              <a:spcAft>
                <a:spcPts val="0"/>
              </a:spcAft>
              <a:buNone/>
            </a:pPr>
            <a:endParaRPr/>
          </a:p>
          <a:p>
            <a:pPr marL="0" lvl="0" indent="0" rtl="0">
              <a:spcBef>
                <a:spcPts val="600"/>
              </a:spcBef>
              <a:spcAft>
                <a:spcPts val="0"/>
              </a:spcAft>
              <a:buNone/>
            </a:pPr>
            <a:r>
              <a:rPr lang="en-US"/>
              <a:t>SQL: </a:t>
            </a:r>
            <a:r>
              <a:rPr lang="en-US" b="1"/>
              <a:t>Structured query language.</a:t>
            </a:r>
            <a:r>
              <a:rPr lang="en-US"/>
              <a:t> Used to insert, query and update data items.</a:t>
            </a:r>
            <a:endParaRPr/>
          </a:p>
          <a:p>
            <a:pPr marL="0" lvl="0" indent="0" rtl="0">
              <a:spcBef>
                <a:spcPts val="600"/>
              </a:spcBef>
              <a:spcAft>
                <a:spcPts val="0"/>
              </a:spcAft>
              <a:buNone/>
            </a:pPr>
            <a:endParaRPr/>
          </a:p>
          <a:p>
            <a:pPr marL="0" lvl="0" indent="0" rtl="0">
              <a:spcBef>
                <a:spcPts val="600"/>
              </a:spcBef>
              <a:spcAft>
                <a:spcPts val="0"/>
              </a:spcAft>
              <a:buNone/>
            </a:pPr>
            <a:r>
              <a:rPr lang="en-US"/>
              <a:t>Most of early data stored in tables. eg. Data of big banks in Oracle database.</a:t>
            </a:r>
            <a:endParaRPr/>
          </a:p>
          <a:p>
            <a:pPr marL="0" lvl="0" indent="0">
              <a:spcBef>
                <a:spcPts val="600"/>
              </a:spcBef>
              <a:spcAft>
                <a:spcPts val="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SQL: Queries</a:t>
            </a:r>
            <a:endParaRPr/>
          </a:p>
        </p:txBody>
      </p:sp>
      <p:sp>
        <p:nvSpPr>
          <p:cNvPr id="318" name="Shape 318"/>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rtl="0">
              <a:spcBef>
                <a:spcPts val="0"/>
              </a:spcBef>
              <a:spcAft>
                <a:spcPts val="0"/>
              </a:spcAft>
              <a:buNone/>
            </a:pPr>
            <a:r>
              <a:rPr lang="en-US"/>
              <a:t>Creating Table:</a:t>
            </a: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r>
              <a:rPr lang="en-US"/>
              <a:t>Inserting Data:</a:t>
            </a: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a:spcBef>
                <a:spcPts val="600"/>
              </a:spcBef>
              <a:spcAft>
                <a:spcPts val="0"/>
              </a:spcAft>
              <a:buNone/>
            </a:pPr>
            <a:r>
              <a:rPr lang="en-US"/>
              <a:t>Query Data:</a:t>
            </a:r>
            <a:endParaRPr/>
          </a:p>
          <a:p>
            <a:pPr marL="266700" lvl="0" indent="63500">
              <a:spcBef>
                <a:spcPts val="600"/>
              </a:spcBef>
              <a:spcAft>
                <a:spcPts val="0"/>
              </a:spcAft>
              <a:buNone/>
            </a:pPr>
            <a:endParaRPr/>
          </a:p>
          <a:p>
            <a:pPr marL="266700" lvl="0" indent="63500">
              <a:spcBef>
                <a:spcPts val="600"/>
              </a:spcBef>
              <a:spcAft>
                <a:spcPts val="0"/>
              </a:spcAft>
              <a:buNone/>
            </a:pPr>
            <a:endParaRPr/>
          </a:p>
          <a:p>
            <a:pPr marL="0" lvl="0" indent="0" rtl="0">
              <a:spcBef>
                <a:spcPts val="600"/>
              </a:spcBef>
              <a:spcAft>
                <a:spcPts val="0"/>
              </a:spcAft>
              <a:buNone/>
            </a:pPr>
            <a:r>
              <a:rPr lang="en-US" b="1">
                <a:solidFill>
                  <a:srgbClr val="0000FF"/>
                </a:solidFill>
              </a:rPr>
              <a:t>Database language, similar to python, but designed to work with database. </a:t>
            </a:r>
            <a:r>
              <a:rPr lang="en-US">
                <a:solidFill>
                  <a:srgbClr val="000000"/>
                </a:solidFill>
              </a:rPr>
              <a:t>Can do many complex things, which we left for simplicity.</a:t>
            </a:r>
            <a:endParaRPr>
              <a:solidFill>
                <a:srgbClr val="000000"/>
              </a:solidFill>
            </a:endParaRPr>
          </a:p>
          <a:p>
            <a:pPr marL="266700" lvl="0" indent="63500" rtl="0">
              <a:spcBef>
                <a:spcPts val="600"/>
              </a:spcBef>
              <a:spcAft>
                <a:spcPts val="0"/>
              </a:spcAft>
              <a:buNone/>
            </a:pPr>
            <a:endParaRPr/>
          </a:p>
          <a:p>
            <a:pPr marL="266700" lvl="0" indent="63500" rtl="0">
              <a:spcBef>
                <a:spcPts val="600"/>
              </a:spcBef>
              <a:spcAft>
                <a:spcPts val="600"/>
              </a:spcAft>
              <a:buNone/>
            </a:pPr>
            <a:endParaRPr/>
          </a:p>
        </p:txBody>
      </p:sp>
      <p:sp>
        <p:nvSpPr>
          <p:cNvPr id="319" name="Shape 319"/>
          <p:cNvSpPr txBox="1"/>
          <p:nvPr/>
        </p:nvSpPr>
        <p:spPr>
          <a:xfrm>
            <a:off x="805675" y="2039875"/>
            <a:ext cx="3291300" cy="1731300"/>
          </a:xfrm>
          <a:prstGeom prst="rect">
            <a:avLst/>
          </a:prstGeom>
          <a:solidFill>
            <a:srgbClr val="EFEFEF"/>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i="1">
                <a:solidFill>
                  <a:srgbClr val="0000FF"/>
                </a:solidFill>
              </a:rPr>
              <a:t>CREATE </a:t>
            </a:r>
            <a:r>
              <a:rPr lang="en-US" sz="1600" b="1" i="1"/>
              <a:t>TABLE table_name (</a:t>
            </a:r>
            <a:endParaRPr sz="1600" b="1" i="1"/>
          </a:p>
          <a:p>
            <a:pPr marL="0" lvl="0" indent="0" rtl="0">
              <a:spcBef>
                <a:spcPts val="0"/>
              </a:spcBef>
              <a:spcAft>
                <a:spcPts val="0"/>
              </a:spcAft>
              <a:buNone/>
            </a:pPr>
            <a:r>
              <a:rPr lang="en-US" sz="1600" b="1" i="1"/>
              <a:t>	column1 datatype,</a:t>
            </a:r>
            <a:endParaRPr sz="1600" b="1" i="1"/>
          </a:p>
          <a:p>
            <a:pPr marL="0" lvl="0" indent="0" rtl="0">
              <a:spcBef>
                <a:spcPts val="0"/>
              </a:spcBef>
              <a:spcAft>
                <a:spcPts val="0"/>
              </a:spcAft>
              <a:buNone/>
            </a:pPr>
            <a:r>
              <a:rPr lang="en-US" sz="1600" b="1" i="1"/>
              <a:t>	column2 datatype,</a:t>
            </a:r>
            <a:endParaRPr sz="1600" b="1" i="1"/>
          </a:p>
          <a:p>
            <a:pPr marL="0" lvl="0" indent="0" rtl="0">
              <a:spcBef>
                <a:spcPts val="0"/>
              </a:spcBef>
              <a:spcAft>
                <a:spcPts val="0"/>
              </a:spcAft>
              <a:buNone/>
            </a:pPr>
            <a:r>
              <a:rPr lang="en-US" sz="1600" b="1" i="1"/>
              <a:t>	column3 datatype,</a:t>
            </a:r>
            <a:endParaRPr sz="1600" b="1" i="1"/>
          </a:p>
          <a:p>
            <a:pPr marL="0" lvl="0" indent="0" rtl="0">
              <a:spcBef>
                <a:spcPts val="0"/>
              </a:spcBef>
              <a:spcAft>
                <a:spcPts val="0"/>
              </a:spcAft>
              <a:buNone/>
            </a:pPr>
            <a:r>
              <a:rPr lang="en-US" sz="1600" b="1" i="1"/>
              <a:t>   ....</a:t>
            </a:r>
            <a:endParaRPr sz="1600" b="1" i="1"/>
          </a:p>
          <a:p>
            <a:pPr marL="0" lvl="0" indent="0" rtl="0">
              <a:spcBef>
                <a:spcPts val="0"/>
              </a:spcBef>
              <a:spcAft>
                <a:spcPts val="0"/>
              </a:spcAft>
              <a:buNone/>
            </a:pPr>
            <a:r>
              <a:rPr lang="en-US" sz="1600" b="1" i="1"/>
              <a:t>);</a:t>
            </a:r>
            <a:endParaRPr sz="1600" b="1" i="1"/>
          </a:p>
          <a:p>
            <a:pPr marL="0" lvl="0" indent="0" rtl="0">
              <a:spcBef>
                <a:spcPts val="0"/>
              </a:spcBef>
              <a:spcAft>
                <a:spcPts val="0"/>
              </a:spcAft>
              <a:buNone/>
            </a:pPr>
            <a:endParaRPr sz="1600" b="1" i="1"/>
          </a:p>
        </p:txBody>
      </p:sp>
      <p:sp>
        <p:nvSpPr>
          <p:cNvPr id="320" name="Shape 320"/>
          <p:cNvSpPr txBox="1"/>
          <p:nvPr/>
        </p:nvSpPr>
        <p:spPr>
          <a:xfrm>
            <a:off x="805675" y="5054925"/>
            <a:ext cx="6136800" cy="1731300"/>
          </a:xfrm>
          <a:prstGeom prst="rect">
            <a:avLst/>
          </a:prstGeom>
          <a:solidFill>
            <a:srgbClr val="EFEFEF"/>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i="1"/>
              <a:t>I</a:t>
            </a:r>
            <a:r>
              <a:rPr lang="en-US" sz="1600" b="1" i="1">
                <a:solidFill>
                  <a:srgbClr val="0000FF"/>
                </a:solidFill>
              </a:rPr>
              <a:t>NSERT INTO </a:t>
            </a:r>
            <a:r>
              <a:rPr lang="en-US" sz="1600" b="1" i="1"/>
              <a:t>table_name (column1, column2, column3, ...)</a:t>
            </a:r>
            <a:endParaRPr sz="1600" b="1" i="1"/>
          </a:p>
          <a:p>
            <a:pPr marL="0" lvl="0" indent="0" rtl="0">
              <a:spcBef>
                <a:spcPts val="0"/>
              </a:spcBef>
              <a:spcAft>
                <a:spcPts val="0"/>
              </a:spcAft>
              <a:buNone/>
            </a:pPr>
            <a:r>
              <a:rPr lang="en-US" sz="1600" b="1" i="1">
                <a:solidFill>
                  <a:srgbClr val="0000FF"/>
                </a:solidFill>
              </a:rPr>
              <a:t>VALUES </a:t>
            </a:r>
            <a:r>
              <a:rPr lang="en-US" sz="1600" b="1" i="1"/>
              <a:t>(value1, value2, value3, ...);</a:t>
            </a:r>
            <a:endParaRPr sz="1600" b="1" i="1"/>
          </a:p>
          <a:p>
            <a:pPr marL="0" lvl="0" indent="0" rtl="0">
              <a:spcBef>
                <a:spcPts val="0"/>
              </a:spcBef>
              <a:spcAft>
                <a:spcPts val="0"/>
              </a:spcAft>
              <a:buNone/>
            </a:pPr>
            <a:endParaRPr sz="1600" b="1" i="1"/>
          </a:p>
        </p:txBody>
      </p:sp>
      <p:sp>
        <p:nvSpPr>
          <p:cNvPr id="321" name="Shape 321"/>
          <p:cNvSpPr txBox="1"/>
          <p:nvPr/>
        </p:nvSpPr>
        <p:spPr>
          <a:xfrm>
            <a:off x="942800" y="7713750"/>
            <a:ext cx="4559700" cy="840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600" b="1" i="1">
                <a:solidFill>
                  <a:srgbClr val="0000FF"/>
                </a:solidFill>
              </a:rPr>
              <a:t>SELECT</a:t>
            </a:r>
            <a:r>
              <a:rPr lang="en-US" sz="1600" b="1" i="1"/>
              <a:t> column1, column2, … </a:t>
            </a:r>
            <a:r>
              <a:rPr lang="en-US" sz="1600" b="1" i="1">
                <a:solidFill>
                  <a:srgbClr val="0000FF"/>
                </a:solidFill>
              </a:rPr>
              <a:t>FROM</a:t>
            </a:r>
            <a:r>
              <a:rPr lang="en-US" sz="1600" b="1" i="1"/>
              <a:t> table_name </a:t>
            </a:r>
            <a:r>
              <a:rPr lang="en-US" sz="1600" b="1" i="1">
                <a:solidFill>
                  <a:srgbClr val="0000FF"/>
                </a:solidFill>
              </a:rPr>
              <a:t>WHERE</a:t>
            </a:r>
            <a:r>
              <a:rPr lang="en-US" sz="1600" b="1" i="1"/>
              <a:t> condition;</a:t>
            </a:r>
            <a:endParaRPr sz="1600" b="1" i="1"/>
          </a:p>
          <a:p>
            <a:pPr marL="0" lvl="0" indent="0" rtl="0">
              <a:spcBef>
                <a:spcPts val="0"/>
              </a:spcBef>
              <a:spcAft>
                <a:spcPts val="0"/>
              </a:spcAft>
              <a:buClr>
                <a:schemeClr val="dk1"/>
              </a:buClr>
              <a:buSzPts val="1100"/>
              <a:buFont typeface="Arial"/>
              <a:buNone/>
            </a:pPr>
            <a:endParaRPr sz="1600" b="1" i="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NoSQL Databases: MongoDB</a:t>
            </a:r>
            <a:endParaRPr/>
          </a:p>
        </p:txBody>
      </p:sp>
      <p:sp>
        <p:nvSpPr>
          <p:cNvPr id="328" name="Shape 328"/>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a:t>NoSQL: </a:t>
            </a:r>
            <a:r>
              <a:rPr lang="en-US"/>
              <a:t>Used to Store data which is not in tabular form and is semi-structured.</a:t>
            </a:r>
            <a:endParaRPr/>
          </a:p>
          <a:p>
            <a:pPr marL="0" lvl="0" indent="0" rtl="0">
              <a:spcBef>
                <a:spcPts val="600"/>
              </a:spcBef>
              <a:spcAft>
                <a:spcPts val="0"/>
              </a:spcAft>
              <a:buNone/>
            </a:pPr>
            <a:r>
              <a:rPr lang="en-US"/>
              <a:t>Eg: Json data. </a:t>
            </a:r>
            <a:endParaRPr/>
          </a:p>
          <a:p>
            <a:pPr marL="0" lvl="0" indent="0" rtl="0">
              <a:spcBef>
                <a:spcPts val="600"/>
              </a:spcBef>
              <a:spcAft>
                <a:spcPts val="0"/>
              </a:spcAft>
              <a:buNone/>
            </a:pPr>
            <a:endParaRPr/>
          </a:p>
          <a:p>
            <a:pPr marL="0" lvl="0" indent="0" rtl="0">
              <a:spcBef>
                <a:spcPts val="600"/>
              </a:spcBef>
              <a:spcAft>
                <a:spcPts val="0"/>
              </a:spcAft>
              <a:buNone/>
            </a:pPr>
            <a:r>
              <a:rPr lang="en-US"/>
              <a:t>Also called not only SQL.</a:t>
            </a:r>
            <a:endParaRPr/>
          </a:p>
          <a:p>
            <a:pPr marL="0" lvl="0" indent="0" rtl="0">
              <a:spcBef>
                <a:spcPts val="600"/>
              </a:spcBef>
              <a:spcAft>
                <a:spcPts val="0"/>
              </a:spcAft>
              <a:buNone/>
            </a:pPr>
            <a:endParaRPr/>
          </a:p>
          <a:p>
            <a:pPr marL="0" lvl="0" indent="0" rtl="0">
              <a:spcBef>
                <a:spcPts val="600"/>
              </a:spcBef>
              <a:spcAft>
                <a:spcPts val="0"/>
              </a:spcAft>
              <a:buNone/>
            </a:pPr>
            <a:r>
              <a:rPr lang="en-US"/>
              <a:t>Today, used increasingly to store big data in web applications.</a:t>
            </a:r>
            <a:endParaRPr/>
          </a:p>
          <a:p>
            <a:pPr marL="0" lvl="0" indent="0" rtl="0">
              <a:spcBef>
                <a:spcPts val="600"/>
              </a:spcBef>
              <a:spcAft>
                <a:spcPts val="0"/>
              </a:spcAft>
              <a:buNone/>
            </a:pPr>
            <a:endParaRPr/>
          </a:p>
          <a:p>
            <a:pPr marL="0" lvl="0" indent="0" rtl="0">
              <a:spcBef>
                <a:spcPts val="600"/>
              </a:spcBef>
              <a:spcAft>
                <a:spcPts val="0"/>
              </a:spcAft>
              <a:buNone/>
            </a:pPr>
            <a:r>
              <a:rPr lang="en-US" b="1"/>
              <a:t>MongoDB:</a:t>
            </a:r>
            <a:r>
              <a:rPr lang="en-US"/>
              <a:t> MongoDB is a </a:t>
            </a:r>
            <a:r>
              <a:rPr lang="en-US" b="1"/>
              <a:t>document database</a:t>
            </a:r>
            <a:r>
              <a:rPr lang="en-US"/>
              <a:t> with the scalability and flexibility that you want with the querying and indexing that you need.</a:t>
            </a:r>
            <a:endParaRPr/>
          </a:p>
          <a:p>
            <a:pPr marL="0" lvl="0" indent="0" rtl="0">
              <a:spcBef>
                <a:spcPts val="600"/>
              </a:spcBef>
              <a:spcAft>
                <a:spcPts val="0"/>
              </a:spcAft>
              <a:buNone/>
            </a:pPr>
            <a:endParaRPr/>
          </a:p>
          <a:p>
            <a:pPr marL="0" lvl="0" indent="0">
              <a:spcBef>
                <a:spcPts val="600"/>
              </a:spcBef>
              <a:spcAft>
                <a:spcPts val="600"/>
              </a:spcAft>
              <a:buClr>
                <a:schemeClr val="dk1"/>
              </a:buClr>
              <a:buSzPts val="1100"/>
              <a:buFont typeface="Arial"/>
              <a:buNone/>
            </a:pPr>
            <a:r>
              <a:rPr lang="en-US"/>
              <a:t>Json data items are stored in documents. Documents are similar to tables. Every Json data item is equivalent to row.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Exercise 2: Using MongoDB in Python</a:t>
            </a:r>
            <a:endParaRPr/>
          </a:p>
          <a:p>
            <a:pPr marL="0" lvl="0" indent="0">
              <a:spcBef>
                <a:spcPts val="0"/>
              </a:spcBef>
              <a:spcAft>
                <a:spcPts val="0"/>
              </a:spcAft>
              <a:buNone/>
            </a:pPr>
            <a:endParaRPr/>
          </a:p>
        </p:txBody>
      </p:sp>
      <p:sp>
        <p:nvSpPr>
          <p:cNvPr id="335" name="Shape 335"/>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457200" lvl="0" indent="-393700" rtl="0">
              <a:spcBef>
                <a:spcPts val="0"/>
              </a:spcBef>
              <a:spcAft>
                <a:spcPts val="0"/>
              </a:spcAft>
              <a:buSzPts val="2600"/>
              <a:buAutoNum type="arabicPeriod"/>
            </a:pPr>
            <a:r>
              <a:rPr lang="en-US"/>
              <a:t>Open exercise_2.</a:t>
            </a:r>
            <a:r>
              <a:rPr lang="en-US" dirty="0" err="1"/>
              <a:t>ipynb</a:t>
            </a:r>
            <a:endParaRPr lang="en-US" dirty="0"/>
          </a:p>
          <a:p>
            <a:pPr marL="457200" lvl="0" indent="-393700" rtl="0">
              <a:spcBef>
                <a:spcPts val="0"/>
              </a:spcBef>
              <a:spcAft>
                <a:spcPts val="0"/>
              </a:spcAft>
              <a:buSzPts val="2600"/>
              <a:buAutoNum type="arabicPeriod"/>
            </a:pPr>
            <a:r>
              <a:rPr lang="en-US" dirty="0"/>
              <a:t>Start MongoDB service on your machine. (First install MongoDB)</a:t>
            </a:r>
            <a:endParaRPr dirty="0"/>
          </a:p>
          <a:p>
            <a:pPr marL="457200" lvl="0" indent="-393700" rtl="0">
              <a:spcBef>
                <a:spcPts val="0"/>
              </a:spcBef>
              <a:spcAft>
                <a:spcPts val="0"/>
              </a:spcAft>
              <a:buSzPts val="2600"/>
              <a:buAutoNum type="arabicPeriod"/>
            </a:pPr>
            <a:r>
              <a:rPr lang="en-US" dirty="0"/>
              <a:t>Python: Connect to MongoDB and insert few data items.</a:t>
            </a:r>
            <a:endParaRPr dirty="0"/>
          </a:p>
          <a:p>
            <a:pPr marL="457200" lvl="0" indent="-393700" rtl="0">
              <a:spcBef>
                <a:spcPts val="0"/>
              </a:spcBef>
              <a:spcAft>
                <a:spcPts val="0"/>
              </a:spcAft>
              <a:buSzPts val="2600"/>
              <a:buAutoNum type="arabicPeriod"/>
            </a:pPr>
            <a:r>
              <a:rPr lang="en-US" dirty="0"/>
              <a:t>Query </a:t>
            </a:r>
            <a:endParaRPr dirty="0"/>
          </a:p>
          <a:p>
            <a:pPr marL="0" lvl="0" indent="0" rtl="0">
              <a:spcBef>
                <a:spcPts val="600"/>
              </a:spcBef>
              <a:spcAft>
                <a:spcPts val="0"/>
              </a:spcAft>
              <a:buNone/>
            </a:pPr>
            <a:r>
              <a:rPr lang="en-US" b="1" dirty="0"/>
              <a:t>Demo 1:</a:t>
            </a:r>
            <a:endParaRPr b="1" dirty="0"/>
          </a:p>
          <a:p>
            <a:pPr marL="0" lvl="0" indent="0" rtl="0">
              <a:spcBef>
                <a:spcPts val="600"/>
              </a:spcBef>
              <a:spcAft>
                <a:spcPts val="0"/>
              </a:spcAft>
              <a:buNone/>
            </a:pPr>
            <a:endParaRPr b="1" dirty="0"/>
          </a:p>
          <a:p>
            <a:pPr marL="0" lvl="0" indent="0">
              <a:spcBef>
                <a:spcPts val="600"/>
              </a:spcBef>
              <a:spcAft>
                <a:spcPts val="600"/>
              </a:spcAft>
              <a:buNone/>
            </a:pPr>
            <a:endParaRPr b="1" dirty="0"/>
          </a:p>
        </p:txBody>
      </p:sp>
      <p:sp>
        <p:nvSpPr>
          <p:cNvPr id="336" name="Shape 336"/>
          <p:cNvSpPr txBox="1"/>
          <p:nvPr/>
        </p:nvSpPr>
        <p:spPr>
          <a:xfrm>
            <a:off x="942800" y="3462624"/>
            <a:ext cx="9376500" cy="5990379"/>
          </a:xfrm>
          <a:prstGeom prst="rect">
            <a:avLst/>
          </a:prstGeom>
          <a:solidFill>
            <a:srgbClr val="D9D9D9"/>
          </a:solidFill>
          <a:ln>
            <a:noFill/>
          </a:ln>
        </p:spPr>
        <p:txBody>
          <a:bodyPr spcFirstLastPara="1" wrap="square" lIns="91425" tIns="91425" rIns="91425" bIns="91425" anchor="t" anchorCtr="0">
            <a:noAutofit/>
          </a:bodyPr>
          <a:lstStyle/>
          <a:p>
            <a:pPr marL="0" lvl="0" indent="0">
              <a:spcBef>
                <a:spcPts val="0"/>
              </a:spcBef>
              <a:spcAft>
                <a:spcPts val="0"/>
              </a:spcAft>
              <a:buNone/>
            </a:pPr>
            <a:endParaRPr sz="2400" b="1" dirty="0"/>
          </a:p>
          <a:p>
            <a:pPr marL="0" lvl="0" indent="0">
              <a:spcBef>
                <a:spcPts val="0"/>
              </a:spcBef>
              <a:spcAft>
                <a:spcPts val="0"/>
              </a:spcAft>
              <a:buClr>
                <a:schemeClr val="dk1"/>
              </a:buClr>
              <a:buSzPts val="1100"/>
              <a:buFont typeface="Arial"/>
              <a:buNone/>
            </a:pPr>
            <a:r>
              <a:rPr lang="en-US" sz="2400" b="1" dirty="0"/>
              <a:t>import </a:t>
            </a:r>
            <a:r>
              <a:rPr lang="en-US" sz="2400" b="1" dirty="0" err="1"/>
              <a:t>pymongo</a:t>
            </a:r>
            <a:endParaRPr sz="2400" b="1" dirty="0"/>
          </a:p>
          <a:p>
            <a:pPr marL="0" lvl="0" indent="0">
              <a:spcBef>
                <a:spcPts val="0"/>
              </a:spcBef>
              <a:spcAft>
                <a:spcPts val="0"/>
              </a:spcAft>
              <a:buClr>
                <a:schemeClr val="dk1"/>
              </a:buClr>
              <a:buSzPts val="1100"/>
              <a:buFont typeface="Arial"/>
              <a:buNone/>
            </a:pPr>
            <a:r>
              <a:rPr lang="en-US" sz="2400" b="1" dirty="0"/>
              <a:t>from </a:t>
            </a:r>
            <a:r>
              <a:rPr lang="en-US" sz="2400" b="1" dirty="0" err="1"/>
              <a:t>pymongo</a:t>
            </a:r>
            <a:r>
              <a:rPr lang="en-US" sz="2400" b="1" dirty="0"/>
              <a:t> import </a:t>
            </a:r>
            <a:r>
              <a:rPr lang="en-US" sz="2400" b="1" dirty="0" err="1"/>
              <a:t>MongoClient</a:t>
            </a:r>
            <a:endParaRPr sz="2400" b="1" dirty="0"/>
          </a:p>
          <a:p>
            <a:pPr marL="0" lvl="0" indent="0">
              <a:spcBef>
                <a:spcPts val="0"/>
              </a:spcBef>
              <a:spcAft>
                <a:spcPts val="0"/>
              </a:spcAft>
              <a:buClr>
                <a:schemeClr val="dk1"/>
              </a:buClr>
              <a:buSzPts val="1100"/>
              <a:buFont typeface="Arial"/>
              <a:buNone/>
            </a:pPr>
            <a:r>
              <a:rPr lang="en-US" sz="2400" b="1" dirty="0"/>
              <a:t>import json</a:t>
            </a:r>
            <a:endParaRPr sz="2400" b="1" dirty="0"/>
          </a:p>
          <a:p>
            <a:pPr marL="0" lvl="0" indent="0">
              <a:spcBef>
                <a:spcPts val="0"/>
              </a:spcBef>
              <a:spcAft>
                <a:spcPts val="0"/>
              </a:spcAft>
              <a:buClr>
                <a:schemeClr val="dk1"/>
              </a:buClr>
              <a:buSzPts val="1100"/>
              <a:buFont typeface="Arial"/>
              <a:buNone/>
            </a:pPr>
            <a:endParaRPr sz="2400" b="1" dirty="0"/>
          </a:p>
          <a:p>
            <a:pPr marL="0" lvl="0" indent="0">
              <a:spcBef>
                <a:spcPts val="0"/>
              </a:spcBef>
              <a:spcAft>
                <a:spcPts val="0"/>
              </a:spcAft>
              <a:buClr>
                <a:schemeClr val="dk1"/>
              </a:buClr>
              <a:buSzPts val="1100"/>
              <a:buFont typeface="Arial"/>
              <a:buNone/>
            </a:pPr>
            <a:r>
              <a:rPr lang="en-US" sz="2400" b="1" dirty="0"/>
              <a:t>client = </a:t>
            </a:r>
            <a:r>
              <a:rPr lang="en-US" sz="2400" b="1" dirty="0" err="1"/>
              <a:t>MongoClient</a:t>
            </a:r>
            <a:r>
              <a:rPr lang="en-US" sz="2400" b="1" dirty="0"/>
              <a:t>()</a:t>
            </a:r>
          </a:p>
          <a:p>
            <a:pPr marL="0" lvl="0" indent="0">
              <a:spcBef>
                <a:spcPts val="0"/>
              </a:spcBef>
              <a:spcAft>
                <a:spcPts val="0"/>
              </a:spcAft>
              <a:buClr>
                <a:schemeClr val="dk1"/>
              </a:buClr>
              <a:buSzPts val="1100"/>
              <a:buFont typeface="Arial"/>
              <a:buNone/>
            </a:pPr>
            <a:r>
              <a:rPr lang="en-US" sz="2400" b="1" dirty="0" err="1"/>
              <a:t>client.list_database_names</a:t>
            </a:r>
            <a:r>
              <a:rPr lang="en-US" sz="2400" b="1" dirty="0"/>
              <a:t>() # List dataset names in the server</a:t>
            </a:r>
            <a:endParaRPr sz="2400" b="1" dirty="0"/>
          </a:p>
          <a:p>
            <a:pPr marL="0" lvl="0" indent="0">
              <a:spcBef>
                <a:spcPts val="0"/>
              </a:spcBef>
              <a:spcAft>
                <a:spcPts val="0"/>
              </a:spcAft>
              <a:buClr>
                <a:schemeClr val="dk1"/>
              </a:buClr>
              <a:buSzPts val="1100"/>
              <a:buFont typeface="Arial"/>
              <a:buNone/>
            </a:pPr>
            <a:r>
              <a:rPr lang="en-US" sz="2400" b="1" dirty="0" err="1"/>
              <a:t>db</a:t>
            </a:r>
            <a:r>
              <a:rPr lang="en-US" sz="2400" b="1" dirty="0"/>
              <a:t> = client[‘</a:t>
            </a:r>
            <a:r>
              <a:rPr lang="en-US" sz="2400" b="1" dirty="0" err="1"/>
              <a:t>test_database</a:t>
            </a:r>
            <a:r>
              <a:rPr lang="en-US" sz="2400" b="1" dirty="0"/>
              <a:t>’]</a:t>
            </a:r>
          </a:p>
          <a:p>
            <a:pPr marL="0" lvl="0" indent="0">
              <a:spcBef>
                <a:spcPts val="0"/>
              </a:spcBef>
              <a:spcAft>
                <a:spcPts val="0"/>
              </a:spcAft>
              <a:buClr>
                <a:schemeClr val="dk1"/>
              </a:buClr>
              <a:buSzPts val="1100"/>
              <a:buFont typeface="Arial"/>
              <a:buNone/>
            </a:pPr>
            <a:r>
              <a:rPr lang="en-US" sz="2400" b="1" dirty="0" err="1"/>
              <a:t>db.list_collection_names</a:t>
            </a:r>
            <a:r>
              <a:rPr lang="en-US" sz="2400" b="1" dirty="0"/>
              <a:t>() # List all collections in a database</a:t>
            </a:r>
            <a:endParaRPr sz="2400" b="1" dirty="0"/>
          </a:p>
          <a:p>
            <a:pPr marL="0" lvl="0" indent="0">
              <a:spcBef>
                <a:spcPts val="0"/>
              </a:spcBef>
              <a:spcAft>
                <a:spcPts val="0"/>
              </a:spcAft>
              <a:buClr>
                <a:schemeClr val="dk1"/>
              </a:buClr>
              <a:buSzPts val="1100"/>
              <a:buFont typeface="Arial"/>
              <a:buNone/>
            </a:pPr>
            <a:r>
              <a:rPr lang="en-US" sz="2400" b="1" dirty="0"/>
              <a:t>collection = </a:t>
            </a:r>
            <a:r>
              <a:rPr lang="en-US" sz="2400" b="1" dirty="0" err="1"/>
              <a:t>db</a:t>
            </a:r>
            <a:r>
              <a:rPr lang="en-US" sz="2400" b="1" dirty="0"/>
              <a:t>[‘</a:t>
            </a:r>
            <a:r>
              <a:rPr lang="en-US" sz="2400" b="1" dirty="0" err="1"/>
              <a:t>test_collection</a:t>
            </a:r>
            <a:r>
              <a:rPr lang="en-US" sz="2400" b="1" dirty="0"/>
              <a:t>’]</a:t>
            </a:r>
            <a:endParaRPr sz="2400" b="1" dirty="0"/>
          </a:p>
          <a:p>
            <a:pPr marL="0" lvl="0" indent="0">
              <a:spcBef>
                <a:spcPts val="0"/>
              </a:spcBef>
              <a:spcAft>
                <a:spcPts val="0"/>
              </a:spcAft>
              <a:buNone/>
            </a:pPr>
            <a:endParaRPr sz="2400" b="1" dirty="0"/>
          </a:p>
          <a:p>
            <a:pPr marL="0" lvl="0" indent="0">
              <a:spcBef>
                <a:spcPts val="0"/>
              </a:spcBef>
              <a:spcAft>
                <a:spcPts val="0"/>
              </a:spcAft>
              <a:buClr>
                <a:schemeClr val="dk1"/>
              </a:buClr>
              <a:buSzPts val="1100"/>
              <a:buFont typeface="Arial"/>
              <a:buNone/>
            </a:pPr>
            <a:endParaRPr sz="2400" b="1" dirty="0"/>
          </a:p>
          <a:p>
            <a:pPr marL="0" lvl="0" indent="0">
              <a:spcBef>
                <a:spcPts val="0"/>
              </a:spcBef>
              <a:spcAft>
                <a:spcPts val="0"/>
              </a:spcAft>
              <a:buClr>
                <a:schemeClr val="dk1"/>
              </a:buClr>
              <a:buSzPts val="1100"/>
              <a:buFont typeface="Arial"/>
              <a:buNone/>
            </a:pPr>
            <a:r>
              <a:rPr lang="en-US" sz="2400" b="1" dirty="0"/>
              <a:t>data = '{"Name" : "Sandeep", "City" : "Los Angeles", "id" : 20}'</a:t>
            </a:r>
            <a:endParaRPr sz="2400" b="1" dirty="0"/>
          </a:p>
          <a:p>
            <a:pPr marL="0" lvl="0" indent="0">
              <a:spcBef>
                <a:spcPts val="0"/>
              </a:spcBef>
              <a:spcAft>
                <a:spcPts val="0"/>
              </a:spcAft>
              <a:buClr>
                <a:schemeClr val="dk1"/>
              </a:buClr>
              <a:buSzPts val="1100"/>
              <a:buFont typeface="Arial"/>
              <a:buNone/>
            </a:pPr>
            <a:r>
              <a:rPr lang="en-US" sz="2400" b="1" dirty="0"/>
              <a:t>j = </a:t>
            </a:r>
            <a:r>
              <a:rPr lang="en-US" sz="2400" b="1" dirty="0" err="1"/>
              <a:t>json.loads</a:t>
            </a:r>
            <a:r>
              <a:rPr lang="en-US" sz="2400" b="1" dirty="0"/>
              <a:t>(data)</a:t>
            </a:r>
            <a:endParaRPr sz="2400" b="1" dirty="0"/>
          </a:p>
          <a:p>
            <a:pPr marL="0" lvl="0" indent="0">
              <a:spcBef>
                <a:spcPts val="0"/>
              </a:spcBef>
              <a:spcAft>
                <a:spcPts val="0"/>
              </a:spcAft>
              <a:buClr>
                <a:schemeClr val="dk1"/>
              </a:buClr>
              <a:buSzPts val="1100"/>
              <a:buFont typeface="Arial"/>
              <a:buNone/>
            </a:pPr>
            <a:r>
              <a:rPr lang="en-US" sz="2400" b="1" dirty="0" err="1"/>
              <a:t>data_id</a:t>
            </a:r>
            <a:r>
              <a:rPr lang="en-US" sz="2400" b="1" dirty="0"/>
              <a:t> = </a:t>
            </a:r>
            <a:r>
              <a:rPr lang="en-US" sz="2400" b="1" dirty="0" err="1"/>
              <a:t>collection.insert_one</a:t>
            </a:r>
            <a:r>
              <a:rPr lang="en-US" sz="2400" b="1" dirty="0"/>
              <a:t>(j).</a:t>
            </a:r>
            <a:r>
              <a:rPr lang="en-US" sz="2400" b="1" dirty="0" err="1"/>
              <a:t>inserted_id</a:t>
            </a:r>
            <a:endParaRPr sz="2400" b="1" dirty="0"/>
          </a:p>
          <a:p>
            <a:pPr marL="0" lvl="0" indent="0">
              <a:spcBef>
                <a:spcPts val="0"/>
              </a:spcBef>
              <a:spcAft>
                <a:spcPts val="0"/>
              </a:spcAft>
              <a:buNone/>
            </a:pPr>
            <a:r>
              <a:rPr lang="en-US" sz="2400" b="1" dirty="0" err="1"/>
              <a:t>collection.find_one</a:t>
            </a:r>
            <a:r>
              <a:rPr lang="en-US" sz="2400" b="1" dirty="0"/>
              <a:t>()</a:t>
            </a:r>
            <a:endParaRPr sz="2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Exercise 2: Using MongoDB in Python</a:t>
            </a:r>
            <a:endParaRPr/>
          </a:p>
          <a:p>
            <a:pPr marL="0" lvl="0" indent="0">
              <a:spcBef>
                <a:spcPts val="0"/>
              </a:spcBef>
              <a:spcAft>
                <a:spcPts val="0"/>
              </a:spcAft>
              <a:buNone/>
            </a:pPr>
            <a:endParaRPr/>
          </a:p>
        </p:txBody>
      </p:sp>
      <p:sp>
        <p:nvSpPr>
          <p:cNvPr id="343" name="Shape 343"/>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b="1"/>
              <a:t>Demo 2:</a:t>
            </a:r>
            <a:endParaRPr b="1"/>
          </a:p>
          <a:p>
            <a:pPr marL="266700" lvl="0" indent="63500">
              <a:spcBef>
                <a:spcPts val="600"/>
              </a:spcBef>
              <a:spcAft>
                <a:spcPts val="600"/>
              </a:spcAft>
              <a:buNone/>
            </a:pPr>
            <a:endParaRPr b="1"/>
          </a:p>
        </p:txBody>
      </p:sp>
      <p:sp>
        <p:nvSpPr>
          <p:cNvPr id="344" name="Shape 344"/>
          <p:cNvSpPr txBox="1"/>
          <p:nvPr/>
        </p:nvSpPr>
        <p:spPr>
          <a:xfrm>
            <a:off x="994225" y="2085525"/>
            <a:ext cx="10970700" cy="7439400"/>
          </a:xfrm>
          <a:prstGeom prst="rect">
            <a:avLst/>
          </a:prstGeom>
          <a:solidFill>
            <a:srgbClr val="EFEFEF"/>
          </a:solid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800" b="1" dirty="0"/>
              <a:t>#get data</a:t>
            </a:r>
            <a:endParaRPr sz="1800" b="1" dirty="0"/>
          </a:p>
          <a:p>
            <a:pPr marL="0" lvl="0" indent="0">
              <a:spcBef>
                <a:spcPts val="0"/>
              </a:spcBef>
              <a:spcAft>
                <a:spcPts val="0"/>
              </a:spcAft>
              <a:buClr>
                <a:schemeClr val="dk1"/>
              </a:buClr>
              <a:buSzPts val="1100"/>
              <a:buFont typeface="Arial"/>
              <a:buNone/>
            </a:pPr>
            <a:r>
              <a:rPr lang="en-US" sz="1800" b="1" dirty="0"/>
              <a:t>import requests</a:t>
            </a:r>
            <a:endParaRPr sz="1800" b="1" dirty="0"/>
          </a:p>
          <a:p>
            <a:pPr lvl="0">
              <a:buClr>
                <a:schemeClr val="dk1"/>
              </a:buClr>
              <a:buSzPts val="1100"/>
            </a:pPr>
            <a:r>
              <a:rPr lang="en-US" sz="1800" b="1" dirty="0" err="1"/>
              <a:t>url</a:t>
            </a:r>
            <a:r>
              <a:rPr lang="en-US" sz="1800" b="1" dirty="0"/>
              <a:t>="https://maps.googleapis.com/maps/api/place/nearbysearch/json?location=34.0635363,-118.4455592&amp;radius=1000&amp;type=hotels&amp;keyword=stay&amp;key=%20AIzaSyDC-YqTnzBikF1i9fbrvX4W6Xd0YOQEb-A "</a:t>
            </a:r>
          </a:p>
          <a:p>
            <a:pPr lvl="0">
              <a:buClr>
                <a:schemeClr val="dk1"/>
              </a:buClr>
              <a:buSzPts val="1100"/>
            </a:pPr>
            <a:r>
              <a:rPr lang="en-US" sz="1800" b="1" dirty="0"/>
              <a:t>response = </a:t>
            </a:r>
            <a:r>
              <a:rPr lang="en-US" sz="1800" b="1" dirty="0" err="1"/>
              <a:t>requests.get</a:t>
            </a:r>
            <a:r>
              <a:rPr lang="en-US" sz="1800" b="1" dirty="0"/>
              <a:t>(</a:t>
            </a:r>
            <a:r>
              <a:rPr lang="en-US" sz="1800" b="1" dirty="0" err="1"/>
              <a:t>url</a:t>
            </a:r>
            <a:r>
              <a:rPr lang="en-US" sz="1800" b="1" dirty="0"/>
              <a:t>)</a:t>
            </a:r>
            <a:endParaRPr sz="1800" b="1" dirty="0"/>
          </a:p>
          <a:p>
            <a:pPr marL="0" lvl="0" indent="0">
              <a:spcBef>
                <a:spcPts val="0"/>
              </a:spcBef>
              <a:spcAft>
                <a:spcPts val="0"/>
              </a:spcAft>
              <a:buClr>
                <a:schemeClr val="dk1"/>
              </a:buClr>
              <a:buSzPts val="1100"/>
              <a:buFont typeface="Arial"/>
              <a:buNone/>
            </a:pPr>
            <a:r>
              <a:rPr lang="en-US" sz="1800" b="1" dirty="0"/>
              <a:t>print(</a:t>
            </a:r>
            <a:r>
              <a:rPr lang="en-US" sz="1800" b="1" dirty="0" err="1"/>
              <a:t>response.text</a:t>
            </a:r>
            <a:r>
              <a:rPr lang="en-US" sz="1800" b="1" dirty="0"/>
              <a:t>)</a:t>
            </a:r>
            <a:endParaRPr sz="1800" b="1" dirty="0"/>
          </a:p>
          <a:p>
            <a:pPr marL="0" lvl="0" indent="0">
              <a:spcBef>
                <a:spcPts val="0"/>
              </a:spcBef>
              <a:spcAft>
                <a:spcPts val="0"/>
              </a:spcAft>
              <a:buClr>
                <a:schemeClr val="dk1"/>
              </a:buClr>
              <a:buSzPts val="1100"/>
              <a:buFont typeface="Arial"/>
              <a:buNone/>
            </a:pPr>
            <a:endParaRPr sz="1800" b="1" dirty="0"/>
          </a:p>
          <a:p>
            <a:pPr marL="0" lvl="0" indent="0">
              <a:spcBef>
                <a:spcPts val="0"/>
              </a:spcBef>
              <a:spcAft>
                <a:spcPts val="0"/>
              </a:spcAft>
              <a:buClr>
                <a:schemeClr val="dk1"/>
              </a:buClr>
              <a:buSzPts val="1100"/>
              <a:buFont typeface="Arial"/>
              <a:buNone/>
            </a:pPr>
            <a:r>
              <a:rPr lang="en-US" sz="1800" b="1" dirty="0"/>
              <a:t>#parse json</a:t>
            </a:r>
            <a:endParaRPr sz="1800" b="1" dirty="0"/>
          </a:p>
          <a:p>
            <a:pPr marL="0" lvl="0" indent="0">
              <a:spcBef>
                <a:spcPts val="0"/>
              </a:spcBef>
              <a:spcAft>
                <a:spcPts val="0"/>
              </a:spcAft>
              <a:buClr>
                <a:schemeClr val="dk1"/>
              </a:buClr>
              <a:buSzPts val="1100"/>
              <a:buFont typeface="Arial"/>
              <a:buNone/>
            </a:pPr>
            <a:r>
              <a:rPr lang="en-US" sz="1800" b="1" dirty="0"/>
              <a:t>import json</a:t>
            </a:r>
            <a:endParaRPr sz="1800" b="1" dirty="0"/>
          </a:p>
          <a:p>
            <a:pPr marL="0" lvl="0" indent="0">
              <a:spcBef>
                <a:spcPts val="0"/>
              </a:spcBef>
              <a:spcAft>
                <a:spcPts val="0"/>
              </a:spcAft>
              <a:buClr>
                <a:schemeClr val="dk1"/>
              </a:buClr>
              <a:buSzPts val="1100"/>
              <a:buFont typeface="Arial"/>
              <a:buNone/>
            </a:pPr>
            <a:r>
              <a:rPr lang="en-US" sz="1800" b="1" dirty="0" err="1"/>
              <a:t>rawdata</a:t>
            </a:r>
            <a:r>
              <a:rPr lang="en-US" sz="1800" b="1" dirty="0"/>
              <a:t>=</a:t>
            </a:r>
            <a:r>
              <a:rPr lang="en-US" sz="1800" b="1" dirty="0" err="1"/>
              <a:t>response.text</a:t>
            </a:r>
            <a:endParaRPr sz="1800" b="1" dirty="0"/>
          </a:p>
          <a:p>
            <a:pPr marL="0" lvl="0" indent="0">
              <a:spcBef>
                <a:spcPts val="0"/>
              </a:spcBef>
              <a:spcAft>
                <a:spcPts val="0"/>
              </a:spcAft>
              <a:buClr>
                <a:schemeClr val="dk1"/>
              </a:buClr>
              <a:buSzPts val="1100"/>
              <a:buFont typeface="Arial"/>
              <a:buNone/>
            </a:pPr>
            <a:r>
              <a:rPr lang="en-US" sz="1800" b="1" dirty="0" err="1"/>
              <a:t>rawjson</a:t>
            </a:r>
            <a:r>
              <a:rPr lang="en-US" sz="1800" b="1" dirty="0"/>
              <a:t>=</a:t>
            </a:r>
            <a:r>
              <a:rPr lang="en-US" sz="1800" b="1" dirty="0" err="1"/>
              <a:t>json.loads</a:t>
            </a:r>
            <a:r>
              <a:rPr lang="en-US" sz="1800" b="1" dirty="0"/>
              <a:t>(</a:t>
            </a:r>
            <a:r>
              <a:rPr lang="en-US" sz="1800" b="1" dirty="0" err="1"/>
              <a:t>rawdata</a:t>
            </a:r>
            <a:r>
              <a:rPr lang="en-US" sz="1800" b="1" dirty="0"/>
              <a:t>)</a:t>
            </a:r>
            <a:endParaRPr sz="1800" b="1" dirty="0"/>
          </a:p>
          <a:p>
            <a:pPr marL="0" lvl="0" indent="0">
              <a:spcBef>
                <a:spcPts val="0"/>
              </a:spcBef>
              <a:spcAft>
                <a:spcPts val="0"/>
              </a:spcAft>
              <a:buClr>
                <a:schemeClr val="dk1"/>
              </a:buClr>
              <a:buSzPts val="1100"/>
              <a:buFont typeface="Arial"/>
              <a:buNone/>
            </a:pPr>
            <a:r>
              <a:rPr lang="en-US" sz="1800" b="1" dirty="0"/>
              <a:t>data=</a:t>
            </a:r>
            <a:r>
              <a:rPr lang="en-US" sz="1800" b="1" dirty="0" err="1"/>
              <a:t>rawjson</a:t>
            </a:r>
            <a:r>
              <a:rPr lang="en-US" sz="1800" b="1" dirty="0"/>
              <a:t>[‘results’]</a:t>
            </a:r>
          </a:p>
          <a:p>
            <a:pPr marL="0" lvl="0" indent="0">
              <a:spcBef>
                <a:spcPts val="0"/>
              </a:spcBef>
              <a:spcAft>
                <a:spcPts val="0"/>
              </a:spcAft>
              <a:buClr>
                <a:schemeClr val="dk1"/>
              </a:buClr>
              <a:buSzPts val="1100"/>
              <a:buFont typeface="Arial"/>
              <a:buNone/>
            </a:pPr>
            <a:r>
              <a:rPr lang="en-US" sz="1800" b="1" dirty="0"/>
              <a:t>print(data)</a:t>
            </a:r>
            <a:endParaRPr sz="1800" b="1" dirty="0"/>
          </a:p>
          <a:p>
            <a:pPr marL="0" lvl="0" indent="0">
              <a:spcBef>
                <a:spcPts val="0"/>
              </a:spcBef>
              <a:spcAft>
                <a:spcPts val="0"/>
              </a:spcAft>
              <a:buClr>
                <a:schemeClr val="dk1"/>
              </a:buClr>
              <a:buSzPts val="1100"/>
              <a:buFont typeface="Arial"/>
              <a:buNone/>
            </a:pPr>
            <a:endParaRPr sz="1800" b="1" dirty="0"/>
          </a:p>
          <a:p>
            <a:pPr marL="0" lvl="0" indent="0">
              <a:spcBef>
                <a:spcPts val="0"/>
              </a:spcBef>
              <a:spcAft>
                <a:spcPts val="0"/>
              </a:spcAft>
              <a:buClr>
                <a:schemeClr val="dk1"/>
              </a:buClr>
              <a:buSzPts val="1100"/>
              <a:buFont typeface="Arial"/>
              <a:buNone/>
            </a:pPr>
            <a:r>
              <a:rPr lang="en-US" sz="1800" b="1" dirty="0"/>
              <a:t>#insert into MongoDB</a:t>
            </a:r>
            <a:endParaRPr sz="1800" b="1" dirty="0"/>
          </a:p>
          <a:p>
            <a:pPr marL="0" lvl="0" indent="0">
              <a:spcBef>
                <a:spcPts val="0"/>
              </a:spcBef>
              <a:spcAft>
                <a:spcPts val="0"/>
              </a:spcAft>
              <a:buClr>
                <a:schemeClr val="dk1"/>
              </a:buClr>
              <a:buSzPts val="1100"/>
              <a:buFont typeface="Arial"/>
              <a:buNone/>
            </a:pPr>
            <a:r>
              <a:rPr lang="en-US" sz="1800" b="1" dirty="0"/>
              <a:t>import </a:t>
            </a:r>
            <a:r>
              <a:rPr lang="en-US" sz="1800" b="1" dirty="0" err="1"/>
              <a:t>pymongo</a:t>
            </a:r>
            <a:endParaRPr sz="1800" b="1" dirty="0"/>
          </a:p>
          <a:p>
            <a:pPr marL="0" lvl="0" indent="0">
              <a:spcBef>
                <a:spcPts val="0"/>
              </a:spcBef>
              <a:spcAft>
                <a:spcPts val="0"/>
              </a:spcAft>
              <a:buClr>
                <a:schemeClr val="dk1"/>
              </a:buClr>
              <a:buSzPts val="1100"/>
              <a:buFont typeface="Arial"/>
              <a:buNone/>
            </a:pPr>
            <a:r>
              <a:rPr lang="en-US" sz="1800" b="1" dirty="0"/>
              <a:t>from </a:t>
            </a:r>
            <a:r>
              <a:rPr lang="en-US" sz="1800" b="1" dirty="0" err="1"/>
              <a:t>pymongo</a:t>
            </a:r>
            <a:r>
              <a:rPr lang="en-US" sz="1800" b="1" dirty="0"/>
              <a:t> import </a:t>
            </a:r>
            <a:r>
              <a:rPr lang="en-US" sz="1800" b="1" dirty="0" err="1"/>
              <a:t>MongoClient</a:t>
            </a:r>
            <a:endParaRPr sz="1800" b="1" dirty="0"/>
          </a:p>
          <a:p>
            <a:pPr marL="0" lvl="0" indent="0">
              <a:spcBef>
                <a:spcPts val="0"/>
              </a:spcBef>
              <a:spcAft>
                <a:spcPts val="0"/>
              </a:spcAft>
              <a:buClr>
                <a:schemeClr val="dk1"/>
              </a:buClr>
              <a:buSzPts val="1100"/>
              <a:buFont typeface="Arial"/>
              <a:buNone/>
            </a:pPr>
            <a:r>
              <a:rPr lang="en-US" sz="1800" b="1" dirty="0"/>
              <a:t>client = </a:t>
            </a:r>
            <a:r>
              <a:rPr lang="en-US" sz="1800" b="1" dirty="0" err="1"/>
              <a:t>MongoClient</a:t>
            </a:r>
            <a:r>
              <a:rPr lang="en-US" sz="1800" b="1" dirty="0"/>
              <a:t>()</a:t>
            </a:r>
            <a:endParaRPr sz="1800" b="1" dirty="0"/>
          </a:p>
          <a:p>
            <a:pPr marL="0" lvl="0" indent="0">
              <a:spcBef>
                <a:spcPts val="0"/>
              </a:spcBef>
              <a:spcAft>
                <a:spcPts val="0"/>
              </a:spcAft>
              <a:buClr>
                <a:schemeClr val="dk1"/>
              </a:buClr>
              <a:buSzPts val="1100"/>
              <a:buFont typeface="Arial"/>
              <a:buNone/>
            </a:pPr>
            <a:r>
              <a:rPr lang="en-US" sz="1800" b="1" dirty="0" err="1"/>
              <a:t>db</a:t>
            </a:r>
            <a:r>
              <a:rPr lang="en-US" sz="1800" b="1" dirty="0"/>
              <a:t> = </a:t>
            </a:r>
            <a:r>
              <a:rPr lang="en-US" sz="1800" b="1" dirty="0" err="1"/>
              <a:t>client.test_database</a:t>
            </a:r>
            <a:endParaRPr sz="1800" b="1" dirty="0"/>
          </a:p>
          <a:p>
            <a:pPr marL="0" lvl="0" indent="0">
              <a:spcBef>
                <a:spcPts val="0"/>
              </a:spcBef>
              <a:spcAft>
                <a:spcPts val="0"/>
              </a:spcAft>
              <a:buClr>
                <a:schemeClr val="dk1"/>
              </a:buClr>
              <a:buSzPts val="1100"/>
              <a:buFont typeface="Arial"/>
              <a:buNone/>
            </a:pPr>
            <a:r>
              <a:rPr lang="en-US" sz="1800" b="1" dirty="0"/>
              <a:t>collection = </a:t>
            </a:r>
            <a:r>
              <a:rPr lang="en-US" sz="1800" b="1" dirty="0" err="1"/>
              <a:t>db.test_collection</a:t>
            </a:r>
            <a:endParaRPr sz="1800" b="1" dirty="0"/>
          </a:p>
          <a:p>
            <a:pPr marL="0" lvl="0" indent="0">
              <a:spcBef>
                <a:spcPts val="0"/>
              </a:spcBef>
              <a:spcAft>
                <a:spcPts val="0"/>
              </a:spcAft>
              <a:buClr>
                <a:schemeClr val="dk1"/>
              </a:buClr>
              <a:buSzPts val="1100"/>
              <a:buFont typeface="Arial"/>
              <a:buNone/>
            </a:pPr>
            <a:r>
              <a:rPr lang="en-US" sz="1800" b="1" dirty="0" err="1"/>
              <a:t>data_id</a:t>
            </a:r>
            <a:r>
              <a:rPr lang="en-US" sz="1800" b="1" dirty="0"/>
              <a:t> = </a:t>
            </a:r>
            <a:r>
              <a:rPr lang="en-US" sz="1800" b="1" dirty="0" err="1"/>
              <a:t>collection.insert_many</a:t>
            </a:r>
            <a:r>
              <a:rPr lang="en-US" sz="1800" b="1" dirty="0"/>
              <a:t>(data).</a:t>
            </a:r>
            <a:r>
              <a:rPr lang="en-US" sz="1800" b="1" dirty="0" err="1"/>
              <a:t>inserted_ids</a:t>
            </a:r>
            <a:endParaRPr sz="1800" b="1" dirty="0"/>
          </a:p>
          <a:p>
            <a:pPr marL="0" lvl="0" indent="0">
              <a:spcBef>
                <a:spcPts val="0"/>
              </a:spcBef>
              <a:spcAft>
                <a:spcPts val="0"/>
              </a:spcAft>
              <a:buClr>
                <a:schemeClr val="dk1"/>
              </a:buClr>
              <a:buSzPts val="1100"/>
              <a:buFont typeface="Arial"/>
              <a:buNone/>
            </a:pPr>
            <a:endParaRPr sz="1800" b="1" dirty="0"/>
          </a:p>
          <a:p>
            <a:pPr marL="0" lvl="0" indent="0">
              <a:spcBef>
                <a:spcPts val="0"/>
              </a:spcBef>
              <a:spcAft>
                <a:spcPts val="0"/>
              </a:spcAft>
              <a:buClr>
                <a:schemeClr val="dk1"/>
              </a:buClr>
              <a:buSzPts val="1100"/>
              <a:buFont typeface="Arial"/>
              <a:buNone/>
            </a:pPr>
            <a:r>
              <a:rPr lang="en-US" sz="1800" b="1" dirty="0"/>
              <a:t>#Print All data</a:t>
            </a:r>
            <a:endParaRPr sz="1800" b="1" dirty="0"/>
          </a:p>
          <a:p>
            <a:pPr marL="0" lvl="0" indent="0">
              <a:spcBef>
                <a:spcPts val="0"/>
              </a:spcBef>
              <a:spcAft>
                <a:spcPts val="0"/>
              </a:spcAft>
              <a:buClr>
                <a:schemeClr val="dk1"/>
              </a:buClr>
              <a:buSzPts val="1100"/>
              <a:buFont typeface="Arial"/>
              <a:buNone/>
            </a:pPr>
            <a:r>
              <a:rPr lang="en-US" sz="1800" b="1" dirty="0"/>
              <a:t>cursor=</a:t>
            </a:r>
            <a:r>
              <a:rPr lang="en-US" sz="1800" b="1" dirty="0" err="1"/>
              <a:t>collection.find</a:t>
            </a:r>
            <a:r>
              <a:rPr lang="en-US" sz="1800" b="1" dirty="0"/>
              <a:t>()</a:t>
            </a:r>
            <a:endParaRPr sz="1800" b="1" dirty="0"/>
          </a:p>
          <a:p>
            <a:pPr marL="0" lvl="0" indent="0">
              <a:spcBef>
                <a:spcPts val="0"/>
              </a:spcBef>
              <a:spcAft>
                <a:spcPts val="0"/>
              </a:spcAft>
              <a:buClr>
                <a:schemeClr val="dk1"/>
              </a:buClr>
              <a:buSzPts val="1100"/>
              <a:buFont typeface="Arial"/>
              <a:buNone/>
            </a:pPr>
            <a:r>
              <a:rPr lang="en-US" sz="1800" b="1" dirty="0"/>
              <a:t>for doc in cursor:</a:t>
            </a:r>
            <a:endParaRPr sz="1800" b="1" dirty="0"/>
          </a:p>
          <a:p>
            <a:pPr marL="0" lvl="0" indent="0">
              <a:spcBef>
                <a:spcPts val="0"/>
              </a:spcBef>
              <a:spcAft>
                <a:spcPts val="0"/>
              </a:spcAft>
              <a:buClr>
                <a:schemeClr val="dk1"/>
              </a:buClr>
              <a:buSzPts val="1100"/>
              <a:buFont typeface="Arial"/>
              <a:buNone/>
            </a:pPr>
            <a:r>
              <a:rPr lang="en-US" sz="1800" b="1" dirty="0"/>
              <a:t>  print(doc)</a:t>
            </a:r>
            <a:endParaRPr sz="1800" b="1" dirty="0"/>
          </a:p>
          <a:p>
            <a:pPr marL="0" lvl="0" indent="0">
              <a:spcBef>
                <a:spcPts val="0"/>
              </a:spcBef>
              <a:spcAft>
                <a:spcPts val="0"/>
              </a:spcAft>
              <a:buClr>
                <a:schemeClr val="dk1"/>
              </a:buClr>
              <a:buSzPts val="1100"/>
              <a:buFont typeface="Arial"/>
              <a:buNone/>
            </a:pPr>
            <a:endParaRPr sz="1800" b="1" dirty="0"/>
          </a:p>
          <a:p>
            <a:pPr marL="0" lvl="0" indent="0">
              <a:spcBef>
                <a:spcPts val="0"/>
              </a:spcBef>
              <a:spcAft>
                <a:spcPts val="0"/>
              </a:spcAft>
              <a:buClr>
                <a:schemeClr val="dk1"/>
              </a:buClr>
              <a:buSzPts val="1100"/>
              <a:buFont typeface="Arial"/>
              <a:buNone/>
            </a:pPr>
            <a:endParaRPr sz="18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Exercise 2: Using MongoDB in Python</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351" name="Shape 351"/>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b="1"/>
              <a:t>Demo 3: </a:t>
            </a:r>
            <a:endParaRPr b="1"/>
          </a:p>
          <a:p>
            <a:pPr marL="266700" lvl="0" indent="63500">
              <a:spcBef>
                <a:spcPts val="600"/>
              </a:spcBef>
              <a:spcAft>
                <a:spcPts val="0"/>
              </a:spcAft>
              <a:buNone/>
            </a:pPr>
            <a:endParaRPr b="1"/>
          </a:p>
          <a:p>
            <a:pPr marL="266700" lvl="0" indent="63500">
              <a:spcBef>
                <a:spcPts val="600"/>
              </a:spcBef>
              <a:spcAft>
                <a:spcPts val="0"/>
              </a:spcAft>
              <a:buNone/>
            </a:pPr>
            <a:endParaRPr b="1"/>
          </a:p>
          <a:p>
            <a:pPr marL="266700" lvl="0" indent="63500">
              <a:spcBef>
                <a:spcPts val="600"/>
              </a:spcBef>
              <a:spcAft>
                <a:spcPts val="0"/>
              </a:spcAft>
              <a:buNone/>
            </a:pPr>
            <a:endParaRPr b="1"/>
          </a:p>
          <a:p>
            <a:pPr marL="266700" lvl="0" indent="63500">
              <a:spcBef>
                <a:spcPts val="600"/>
              </a:spcBef>
              <a:spcAft>
                <a:spcPts val="0"/>
              </a:spcAft>
              <a:buNone/>
            </a:pPr>
            <a:endParaRPr b="1"/>
          </a:p>
          <a:p>
            <a:pPr marL="266700" lvl="0" indent="63500">
              <a:spcBef>
                <a:spcPts val="600"/>
              </a:spcBef>
              <a:spcAft>
                <a:spcPts val="0"/>
              </a:spcAft>
              <a:buNone/>
            </a:pPr>
            <a:endParaRPr b="1"/>
          </a:p>
          <a:p>
            <a:pPr marL="266700" lvl="0" indent="63500">
              <a:spcBef>
                <a:spcPts val="600"/>
              </a:spcBef>
              <a:spcAft>
                <a:spcPts val="0"/>
              </a:spcAft>
              <a:buNone/>
            </a:pPr>
            <a:endParaRPr b="1"/>
          </a:p>
          <a:p>
            <a:pPr marL="266700" lvl="0" indent="63500">
              <a:spcBef>
                <a:spcPts val="600"/>
              </a:spcBef>
              <a:spcAft>
                <a:spcPts val="600"/>
              </a:spcAft>
              <a:buNone/>
            </a:pPr>
            <a:endParaRPr b="1"/>
          </a:p>
        </p:txBody>
      </p:sp>
      <p:sp>
        <p:nvSpPr>
          <p:cNvPr id="352" name="Shape 352"/>
          <p:cNvSpPr txBox="1"/>
          <p:nvPr/>
        </p:nvSpPr>
        <p:spPr>
          <a:xfrm>
            <a:off x="1079925" y="2203650"/>
            <a:ext cx="10764900" cy="5578500"/>
          </a:xfrm>
          <a:prstGeom prst="rect">
            <a:avLst/>
          </a:prstGeom>
          <a:solidFill>
            <a:srgbClr val="EFEFEF"/>
          </a:solid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2800" b="1" dirty="0"/>
              <a:t>#Print only location from data</a:t>
            </a:r>
            <a:endParaRPr sz="2800" b="1" dirty="0"/>
          </a:p>
          <a:p>
            <a:pPr marL="0" lvl="0" indent="0">
              <a:spcBef>
                <a:spcPts val="0"/>
              </a:spcBef>
              <a:spcAft>
                <a:spcPts val="0"/>
              </a:spcAft>
              <a:buClr>
                <a:schemeClr val="dk1"/>
              </a:buClr>
              <a:buSzPts val="1100"/>
              <a:buFont typeface="Arial"/>
              <a:buNone/>
            </a:pPr>
            <a:r>
              <a:rPr lang="en-US" sz="2800" b="1" dirty="0"/>
              <a:t>cursor=</a:t>
            </a:r>
            <a:r>
              <a:rPr lang="en-US" sz="2800" b="1" dirty="0" err="1"/>
              <a:t>collection.find</a:t>
            </a:r>
            <a:r>
              <a:rPr lang="en-US" sz="2800" b="1" dirty="0"/>
              <a:t>()</a:t>
            </a:r>
            <a:endParaRPr sz="2800" b="1" dirty="0"/>
          </a:p>
          <a:p>
            <a:pPr marL="0" lvl="0" indent="0">
              <a:spcBef>
                <a:spcPts val="0"/>
              </a:spcBef>
              <a:spcAft>
                <a:spcPts val="0"/>
              </a:spcAft>
              <a:buClr>
                <a:schemeClr val="dk1"/>
              </a:buClr>
              <a:buSzPts val="1100"/>
              <a:buFont typeface="Arial"/>
              <a:buNone/>
            </a:pPr>
            <a:r>
              <a:rPr lang="en-US" sz="2800" b="1" dirty="0"/>
              <a:t>for doc in cursor:</a:t>
            </a:r>
            <a:endParaRPr sz="2800" b="1" dirty="0"/>
          </a:p>
          <a:p>
            <a:pPr marL="0" lvl="0" indent="0">
              <a:spcBef>
                <a:spcPts val="0"/>
              </a:spcBef>
              <a:spcAft>
                <a:spcPts val="0"/>
              </a:spcAft>
              <a:buNone/>
            </a:pPr>
            <a:r>
              <a:rPr lang="en-US" sz="2800" b="1"/>
              <a:t> </a:t>
            </a:r>
            <a:r>
              <a:rPr lang="en-US" sz="2800" b="1" dirty="0"/>
              <a:t> </a:t>
            </a:r>
            <a:r>
              <a:rPr lang="en-US" sz="2800" b="1"/>
              <a:t>print</a:t>
            </a:r>
            <a:r>
              <a:rPr lang="en-US" sz="2800" b="1" dirty="0"/>
              <a:t>(doc['geometry'])</a:t>
            </a:r>
            <a:br>
              <a:rPr lang="en-US" sz="2800" b="1" dirty="0"/>
            </a:br>
            <a:endParaRPr sz="2800" b="1" dirty="0"/>
          </a:p>
          <a:p>
            <a:pPr marL="0" lvl="0" indent="0">
              <a:spcBef>
                <a:spcPts val="0"/>
              </a:spcBef>
              <a:spcAft>
                <a:spcPts val="0"/>
              </a:spcAft>
              <a:buNone/>
            </a:pPr>
            <a:r>
              <a:rPr lang="en-US" sz="2800" b="1" dirty="0"/>
              <a:t>#Creating Index and Query</a:t>
            </a:r>
            <a:endParaRPr sz="2800" b="1" dirty="0"/>
          </a:p>
          <a:p>
            <a:pPr marL="0" lvl="0" indent="0">
              <a:spcBef>
                <a:spcPts val="0"/>
              </a:spcBef>
              <a:spcAft>
                <a:spcPts val="0"/>
              </a:spcAft>
              <a:buNone/>
            </a:pPr>
            <a:r>
              <a:rPr lang="en-US" sz="2800" b="1" dirty="0" err="1"/>
              <a:t>collection.create_index</a:t>
            </a:r>
            <a:r>
              <a:rPr lang="en-US" sz="2800" b="1" dirty="0"/>
              <a:t>([('rating',</a:t>
            </a:r>
            <a:r>
              <a:rPr lang="en-US" sz="2800" b="1" dirty="0" err="1"/>
              <a:t>pymongo.ASCENDING</a:t>
            </a:r>
            <a:r>
              <a:rPr lang="en-US" sz="2800" b="1" dirty="0"/>
              <a:t>)] )</a:t>
            </a:r>
            <a:endParaRPr sz="2800" b="1" dirty="0"/>
          </a:p>
          <a:p>
            <a:pPr marL="0" lvl="0" indent="0">
              <a:spcBef>
                <a:spcPts val="0"/>
              </a:spcBef>
              <a:spcAft>
                <a:spcPts val="0"/>
              </a:spcAft>
              <a:buClr>
                <a:schemeClr val="dk1"/>
              </a:buClr>
              <a:buSzPts val="1100"/>
              <a:buFont typeface="Arial"/>
              <a:buNone/>
            </a:pPr>
            <a:r>
              <a:rPr lang="en-US" sz="2800" b="1" dirty="0" err="1">
                <a:solidFill>
                  <a:schemeClr val="dk1"/>
                </a:solidFill>
              </a:rPr>
              <a:t>collection.create_index</a:t>
            </a:r>
            <a:r>
              <a:rPr lang="en-US" sz="2800" b="1" dirty="0">
                <a:solidFill>
                  <a:schemeClr val="dk1"/>
                </a:solidFill>
              </a:rPr>
              <a:t>([('rating',</a:t>
            </a:r>
            <a:r>
              <a:rPr lang="en-US" sz="2800" b="1" dirty="0" err="1">
                <a:solidFill>
                  <a:schemeClr val="dk1"/>
                </a:solidFill>
              </a:rPr>
              <a:t>pymongo.DESCENDING</a:t>
            </a:r>
            <a:r>
              <a:rPr lang="en-US" sz="2800" b="1" dirty="0">
                <a:solidFill>
                  <a:schemeClr val="dk1"/>
                </a:solidFill>
              </a:rPr>
              <a:t>)] )</a:t>
            </a:r>
            <a:endParaRPr sz="2800" b="1" dirty="0">
              <a:solidFill>
                <a:schemeClr val="dk1"/>
              </a:solidFill>
            </a:endParaRPr>
          </a:p>
          <a:p>
            <a:pPr marL="0" lvl="0" indent="0">
              <a:spcBef>
                <a:spcPts val="0"/>
              </a:spcBef>
              <a:spcAft>
                <a:spcPts val="0"/>
              </a:spcAft>
              <a:buNone/>
            </a:pPr>
            <a:r>
              <a:rPr lang="en-US" sz="2800" b="1" dirty="0">
                <a:solidFill>
                  <a:schemeClr val="dk1"/>
                </a:solidFill>
              </a:rPr>
              <a:t>cursor=</a:t>
            </a:r>
            <a:r>
              <a:rPr lang="en-US" sz="2800" b="1" dirty="0" err="1"/>
              <a:t>collection.find</a:t>
            </a:r>
            <a:r>
              <a:rPr lang="en-US" sz="2800" b="1" dirty="0"/>
              <a:t>().sort([("rating",-1)]).limit(1)</a:t>
            </a:r>
            <a:endParaRPr sz="2800" b="1" dirty="0"/>
          </a:p>
          <a:p>
            <a:pPr marL="0" lvl="0" indent="0">
              <a:spcBef>
                <a:spcPts val="0"/>
              </a:spcBef>
              <a:spcAft>
                <a:spcPts val="0"/>
              </a:spcAft>
              <a:buClr>
                <a:schemeClr val="dk1"/>
              </a:buClr>
              <a:buSzPts val="1100"/>
              <a:buFont typeface="Arial"/>
              <a:buNone/>
            </a:pPr>
            <a:r>
              <a:rPr lang="en-US" sz="2800" b="1" dirty="0">
                <a:solidFill>
                  <a:schemeClr val="dk1"/>
                </a:solidFill>
              </a:rPr>
              <a:t>for doc in cursor:</a:t>
            </a:r>
            <a:endParaRPr sz="2800" b="1" dirty="0">
              <a:solidFill>
                <a:schemeClr val="dk1"/>
              </a:solidFill>
            </a:endParaRPr>
          </a:p>
          <a:p>
            <a:pPr marL="0" lvl="0" indent="0">
              <a:spcBef>
                <a:spcPts val="0"/>
              </a:spcBef>
              <a:spcAft>
                <a:spcPts val="0"/>
              </a:spcAft>
              <a:buClr>
                <a:schemeClr val="dk1"/>
              </a:buClr>
              <a:buSzPts val="1100"/>
              <a:buFont typeface="Arial"/>
              <a:buNone/>
            </a:pPr>
            <a:r>
              <a:rPr lang="en-US" sz="2800" b="1" dirty="0">
                <a:solidFill>
                  <a:schemeClr val="dk1"/>
                </a:solidFill>
              </a:rPr>
              <a:t>  print(doc['name'])</a:t>
            </a:r>
            <a:br>
              <a:rPr lang="en-US" sz="2800" b="1" dirty="0">
                <a:solidFill>
                  <a:schemeClr val="dk1"/>
                </a:solidFill>
              </a:rPr>
            </a:br>
            <a:endParaRPr sz="2800" b="1" dirty="0">
              <a:solidFill>
                <a:schemeClr val="dk1"/>
              </a:solidFill>
            </a:endParaRPr>
          </a:p>
          <a:p>
            <a:pPr marL="0" lvl="0" indent="0">
              <a:spcBef>
                <a:spcPts val="0"/>
              </a:spcBef>
              <a:spcAft>
                <a:spcPts val="0"/>
              </a:spcAft>
              <a:buNone/>
            </a:pPr>
            <a:endParaRPr sz="28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571500" y="0"/>
            <a:ext cx="11861700" cy="140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Helvetica Neue"/>
              <a:buNone/>
            </a:pPr>
            <a:r>
              <a:rPr lang="en-US"/>
              <a:t>Overview of Lecture</a:t>
            </a:r>
            <a:endParaRPr sz="4400" b="0" i="0" u="none" strike="noStrike" cap="none">
              <a:solidFill>
                <a:schemeClr val="dk1"/>
              </a:solidFill>
              <a:latin typeface="Helvetica Neue"/>
              <a:ea typeface="Helvetica Neue"/>
              <a:cs typeface="Helvetica Neue"/>
              <a:sym typeface="Helvetica Neue"/>
            </a:endParaRPr>
          </a:p>
        </p:txBody>
      </p:sp>
      <p:sp>
        <p:nvSpPr>
          <p:cNvPr id="358" name="Shape 358"/>
          <p:cNvSpPr txBox="1">
            <a:spLocks noGrp="1"/>
          </p:cNvSpPr>
          <p:nvPr>
            <p:ph type="body" idx="1"/>
          </p:nvPr>
        </p:nvSpPr>
        <p:spPr>
          <a:xfrm>
            <a:off x="571500" y="1041050"/>
            <a:ext cx="11861700" cy="871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500">
                <a:solidFill>
                  <a:srgbClr val="B7B7B7"/>
                </a:solidFill>
              </a:rPr>
              <a:t>Part-1: Introduction to Web API</a:t>
            </a:r>
            <a:endParaRPr sz="2500">
              <a:solidFill>
                <a:srgbClr val="B7B7B7"/>
              </a:solidFill>
            </a:endParaRPr>
          </a:p>
          <a:p>
            <a:pPr marL="457200" marR="0" lvl="0" indent="-387350" algn="l" rtl="0">
              <a:lnSpc>
                <a:spcPct val="100000"/>
              </a:lnSpc>
              <a:spcBef>
                <a:spcPts val="0"/>
              </a:spcBef>
              <a:spcAft>
                <a:spcPts val="0"/>
              </a:spcAft>
              <a:buClr>
                <a:srgbClr val="B7B7B7"/>
              </a:buClr>
              <a:buSzPts val="2500"/>
              <a:buFont typeface="Helvetica Neue"/>
              <a:buChar char="•"/>
            </a:pPr>
            <a:r>
              <a:rPr lang="en-US" sz="2500">
                <a:solidFill>
                  <a:srgbClr val="B7B7B7"/>
                </a:solidFill>
              </a:rPr>
              <a:t>Web API: Simple Example</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Web API vs Website</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Web API in more detail</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Project -1 </a:t>
            </a:r>
            <a:endParaRPr sz="2500">
              <a:solidFill>
                <a:srgbClr val="B7B7B7"/>
              </a:solidFill>
            </a:endParaRPr>
          </a:p>
          <a:p>
            <a:pPr marL="0" marR="0" lvl="0" indent="0" algn="l" rtl="0">
              <a:lnSpc>
                <a:spcPct val="100000"/>
              </a:lnSpc>
              <a:spcBef>
                <a:spcPts val="0"/>
              </a:spcBef>
              <a:spcAft>
                <a:spcPts val="0"/>
              </a:spcAft>
              <a:buNone/>
            </a:pPr>
            <a:endParaRPr sz="2500">
              <a:solidFill>
                <a:srgbClr val="B7B7B7"/>
              </a:solidFill>
            </a:endParaRPr>
          </a:p>
          <a:p>
            <a:pPr marL="0" marR="0" lvl="0" indent="0" algn="l" rtl="0">
              <a:lnSpc>
                <a:spcPct val="100000"/>
              </a:lnSpc>
              <a:spcBef>
                <a:spcPts val="0"/>
              </a:spcBef>
              <a:spcAft>
                <a:spcPts val="0"/>
              </a:spcAft>
              <a:buNone/>
            </a:pPr>
            <a:r>
              <a:rPr lang="en-US" sz="2500" b="1">
                <a:solidFill>
                  <a:srgbClr val="B7B7B7"/>
                </a:solidFill>
              </a:rPr>
              <a:t>Part 1 Summary:</a:t>
            </a:r>
            <a:r>
              <a:rPr lang="en-US" sz="2500">
                <a:solidFill>
                  <a:srgbClr val="B7B7B7"/>
                </a:solidFill>
              </a:rPr>
              <a:t> Web API’s are part of larger ecosystem of web development. We will try to try to touch its basics and introduce the Web API’s.</a:t>
            </a:r>
            <a:endParaRPr sz="2500">
              <a:solidFill>
                <a:srgbClr val="B7B7B7"/>
              </a:solidFill>
            </a:endParaRPr>
          </a:p>
          <a:p>
            <a:pPr marL="0" marR="0" lvl="0" indent="0" algn="l" rtl="0">
              <a:lnSpc>
                <a:spcPct val="100000"/>
              </a:lnSpc>
              <a:spcBef>
                <a:spcPts val="0"/>
              </a:spcBef>
              <a:spcAft>
                <a:spcPts val="0"/>
              </a:spcAft>
              <a:buNone/>
            </a:pPr>
            <a:endParaRPr sz="2500">
              <a:solidFill>
                <a:srgbClr val="000000"/>
              </a:solidFill>
            </a:endParaRPr>
          </a:p>
          <a:p>
            <a:pPr marL="0" marR="0" lvl="0" indent="0" algn="l" rtl="0">
              <a:lnSpc>
                <a:spcPct val="100000"/>
              </a:lnSpc>
              <a:spcBef>
                <a:spcPts val="0"/>
              </a:spcBef>
              <a:spcAft>
                <a:spcPts val="0"/>
              </a:spcAft>
              <a:buNone/>
            </a:pPr>
            <a:r>
              <a:rPr lang="en-US" sz="2500">
                <a:solidFill>
                  <a:srgbClr val="B7B7B7"/>
                </a:solidFill>
              </a:rPr>
              <a:t>Part-2: Introduction to Databases</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Data</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Databases</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Databases: types</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MySql </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MongoDB</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Exercises</a:t>
            </a:r>
            <a:endParaRPr sz="2500">
              <a:solidFill>
                <a:srgbClr val="B7B7B7"/>
              </a:solidFill>
            </a:endParaRPr>
          </a:p>
          <a:p>
            <a:pPr marL="0" marR="0" lvl="0" indent="0" algn="l" rtl="0">
              <a:lnSpc>
                <a:spcPct val="100000"/>
              </a:lnSpc>
              <a:spcBef>
                <a:spcPts val="0"/>
              </a:spcBef>
              <a:spcAft>
                <a:spcPts val="0"/>
              </a:spcAft>
              <a:buNone/>
            </a:pPr>
            <a:endParaRPr sz="2500">
              <a:solidFill>
                <a:srgbClr val="000000"/>
              </a:solidFill>
            </a:endParaRPr>
          </a:p>
          <a:p>
            <a:pPr marL="0" marR="0" lvl="0" indent="0" algn="l" rtl="0">
              <a:lnSpc>
                <a:spcPct val="100000"/>
              </a:lnSpc>
              <a:spcBef>
                <a:spcPts val="0"/>
              </a:spcBef>
              <a:spcAft>
                <a:spcPts val="0"/>
              </a:spcAft>
              <a:buNone/>
            </a:pPr>
            <a:r>
              <a:rPr lang="en-US" sz="2500" b="1">
                <a:solidFill>
                  <a:srgbClr val="B7B7B7"/>
                </a:solidFill>
              </a:rPr>
              <a:t>Part 2 Summary:</a:t>
            </a:r>
            <a:r>
              <a:rPr lang="en-US" sz="2500">
                <a:solidFill>
                  <a:srgbClr val="B7B7B7"/>
                </a:solidFill>
              </a:rPr>
              <a:t> Introduce data and ways to store and query it using databases.</a:t>
            </a:r>
            <a:endParaRPr sz="2500">
              <a:solidFill>
                <a:srgbClr val="B7B7B7"/>
              </a:solidFill>
            </a:endParaRPr>
          </a:p>
          <a:p>
            <a:pPr marL="0" marR="0" lvl="0" indent="0" algn="l" rtl="0">
              <a:lnSpc>
                <a:spcPct val="100000"/>
              </a:lnSpc>
              <a:spcBef>
                <a:spcPts val="0"/>
              </a:spcBef>
              <a:spcAft>
                <a:spcPts val="0"/>
              </a:spcAft>
              <a:buNone/>
            </a:pPr>
            <a:endParaRPr sz="2500">
              <a:solidFill>
                <a:srgbClr val="000000"/>
              </a:solidFill>
            </a:endParaRPr>
          </a:p>
          <a:p>
            <a:pPr marL="0" marR="0" lvl="0" indent="0" algn="l" rtl="0">
              <a:lnSpc>
                <a:spcPct val="100000"/>
              </a:lnSpc>
              <a:spcBef>
                <a:spcPts val="0"/>
              </a:spcBef>
              <a:spcAft>
                <a:spcPts val="0"/>
              </a:spcAft>
              <a:buNone/>
            </a:pPr>
            <a:r>
              <a:rPr lang="en-US" sz="2500">
                <a:solidFill>
                  <a:srgbClr val="000000"/>
                </a:solidFill>
              </a:rPr>
              <a:t>Part-3: Project using Web API and MongoDB.</a:t>
            </a:r>
            <a:endParaRPr sz="25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Clr>
                <a:srgbClr val="000000"/>
              </a:buClr>
              <a:buSzPts val="1100"/>
              <a:buFont typeface="Arial"/>
              <a:buNone/>
            </a:pPr>
            <a:r>
              <a:rPr lang="en-US"/>
              <a:t>Part-3: Project using Web API and MongoDB.</a:t>
            </a:r>
            <a:endParaRPr/>
          </a:p>
        </p:txBody>
      </p:sp>
      <p:sp>
        <p:nvSpPr>
          <p:cNvPr id="365" name="Shape 365"/>
          <p:cNvSpPr txBox="1">
            <a:spLocks noGrp="1"/>
          </p:cNvSpPr>
          <p:nvPr>
            <p:ph type="body" idx="1"/>
          </p:nvPr>
        </p:nvSpPr>
        <p:spPr>
          <a:xfrm>
            <a:off x="571500" y="1400775"/>
            <a:ext cx="11861700" cy="81792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b="1"/>
              <a:t>Goal</a:t>
            </a:r>
            <a:r>
              <a:rPr lang="en-US"/>
              <a:t>: Given a location in NY as input, find the hotels within 10 KM range along with their weather conditions. Store the data in a MongoDB database. </a:t>
            </a:r>
            <a:endParaRPr/>
          </a:p>
          <a:p>
            <a:pPr marL="457200" lvl="0" indent="-393700" rtl="0">
              <a:spcBef>
                <a:spcPts val="600"/>
              </a:spcBef>
              <a:spcAft>
                <a:spcPts val="0"/>
              </a:spcAft>
              <a:buSzPts val="2600"/>
              <a:buAutoNum type="alphaLcParenR"/>
            </a:pPr>
            <a:r>
              <a:rPr lang="en-US"/>
              <a:t>How many hotels did you get within 10 KM range.</a:t>
            </a:r>
            <a:endParaRPr/>
          </a:p>
          <a:p>
            <a:pPr marL="457200" lvl="0" indent="-393700" rtl="0">
              <a:spcBef>
                <a:spcPts val="0"/>
              </a:spcBef>
              <a:spcAft>
                <a:spcPts val="0"/>
              </a:spcAft>
              <a:buSzPts val="2600"/>
              <a:buAutoNum type="alphaLcParenR"/>
            </a:pPr>
            <a:r>
              <a:rPr lang="en-US"/>
              <a:t>Query the database to give the hotel with best rating.</a:t>
            </a:r>
            <a:endParaRPr/>
          </a:p>
          <a:p>
            <a:pPr marL="457200" lvl="0" indent="-393700" rtl="0">
              <a:spcBef>
                <a:spcPts val="0"/>
              </a:spcBef>
              <a:spcAft>
                <a:spcPts val="0"/>
              </a:spcAft>
              <a:buSzPts val="2600"/>
              <a:buAutoNum type="alphaLcParenR"/>
            </a:pPr>
            <a:r>
              <a:rPr lang="en-US">
                <a:solidFill>
                  <a:srgbClr val="000000"/>
                </a:solidFill>
              </a:rPr>
              <a:t>Which hotel/hotels have the highest temperature.</a:t>
            </a:r>
            <a:endParaRPr>
              <a:solidFill>
                <a:srgbClr val="000000"/>
              </a:solidFill>
            </a:endParaRPr>
          </a:p>
          <a:p>
            <a:pPr marL="457200" lvl="0" indent="-393700" rtl="0">
              <a:spcBef>
                <a:spcPts val="0"/>
              </a:spcBef>
              <a:spcAft>
                <a:spcPts val="0"/>
              </a:spcAft>
              <a:buClr>
                <a:srgbClr val="999999"/>
              </a:buClr>
              <a:buSzPts val="2600"/>
              <a:buAutoNum type="alphaLcParenR"/>
            </a:pPr>
            <a:r>
              <a:rPr lang="en-US">
                <a:solidFill>
                  <a:srgbClr val="999999"/>
                </a:solidFill>
              </a:rPr>
              <a:t>Which hotel/hotels have the minimum temperature.</a:t>
            </a:r>
            <a:endParaRPr>
              <a:solidFill>
                <a:srgbClr val="999999"/>
              </a:solidFill>
            </a:endParaRPr>
          </a:p>
          <a:p>
            <a:pPr marL="0" lvl="0" indent="0" rtl="0">
              <a:spcBef>
                <a:spcPts val="600"/>
              </a:spcBef>
              <a:spcAft>
                <a:spcPts val="0"/>
              </a:spcAft>
              <a:buNone/>
            </a:pPr>
            <a:endParaRPr/>
          </a:p>
          <a:p>
            <a:pPr marL="266700" lvl="0" indent="63500">
              <a:spcBef>
                <a:spcPts val="600"/>
              </a:spcBef>
              <a:spcAft>
                <a:spcPts val="0"/>
              </a:spcAft>
              <a:buClr>
                <a:schemeClr val="dk1"/>
              </a:buClr>
              <a:buSzPts val="1100"/>
              <a:buFont typeface="Arial"/>
              <a:buNone/>
            </a:pPr>
            <a:endParaRPr/>
          </a:p>
          <a:p>
            <a:pPr marL="266700" lvl="0" indent="63500">
              <a:spcBef>
                <a:spcPts val="600"/>
              </a:spcBef>
              <a:spcAft>
                <a:spcPts val="0"/>
              </a:spcAft>
              <a:buNone/>
            </a:pPr>
            <a:r>
              <a:rPr lang="en-US" b="1"/>
              <a:t>Procedure</a:t>
            </a:r>
            <a:r>
              <a:rPr lang="en-US"/>
              <a:t>: Query the hotels using Google Places API. Find the location of Hotel. Use the location of each hotel to get the weather data using weather API. Store the Data of hotel and its weather in MongoDB. Query the database to report the results.</a:t>
            </a:r>
            <a:endParaRPr/>
          </a:p>
          <a:p>
            <a:pPr marL="266700" lvl="0" indent="63500">
              <a:spcBef>
                <a:spcPts val="600"/>
              </a:spcBef>
              <a:spcAft>
                <a:spcPts val="0"/>
              </a:spcAft>
              <a:buNone/>
            </a:pPr>
            <a:endParaRPr/>
          </a:p>
          <a:p>
            <a:pPr marL="266700" lvl="0" indent="63500">
              <a:spcBef>
                <a:spcPts val="600"/>
              </a:spcBef>
              <a:spcAft>
                <a:spcPts val="0"/>
              </a:spcAft>
              <a:buClr>
                <a:schemeClr val="dk1"/>
              </a:buClr>
              <a:buSzPts val="1100"/>
              <a:buFont typeface="Arial"/>
              <a:buNone/>
            </a:pPr>
            <a:r>
              <a:rPr lang="en-US" b="1"/>
              <a:t>Steps</a:t>
            </a:r>
            <a:r>
              <a:rPr lang="en-US"/>
              <a:t>: Will be explained in lecture.</a:t>
            </a:r>
            <a:endParaRPr/>
          </a:p>
          <a:p>
            <a:pPr marL="0" lvl="0" indent="0" rtl="0">
              <a:spcBef>
                <a:spcPts val="600"/>
              </a:spcBef>
              <a:spcAft>
                <a:spcPts val="0"/>
              </a:spcAft>
              <a:buClr>
                <a:schemeClr val="dk1"/>
              </a:buClr>
              <a:buSzPts val="1100"/>
              <a:buFont typeface="Arial"/>
              <a:buNone/>
            </a:pPr>
            <a:endParaRPr/>
          </a:p>
          <a:p>
            <a:pPr marL="0" lvl="0" indent="0" rtl="0">
              <a:spcBef>
                <a:spcPts val="600"/>
              </a:spcBef>
              <a:spcAft>
                <a:spcPts val="0"/>
              </a:spcAft>
              <a:buClr>
                <a:schemeClr val="dk1"/>
              </a:buClr>
              <a:buSzPts val="1100"/>
              <a:buFont typeface="Arial"/>
              <a:buNone/>
            </a:pPr>
            <a:endParaRPr/>
          </a:p>
          <a:p>
            <a:pPr marL="266700" lvl="0" indent="63500">
              <a:spcBef>
                <a:spcPts val="600"/>
              </a:spcBef>
              <a:spcAft>
                <a:spcPts val="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Web API : Simple Example</a:t>
            </a:r>
            <a:endParaRPr/>
          </a:p>
        </p:txBody>
      </p:sp>
      <p:sp>
        <p:nvSpPr>
          <p:cNvPr id="106" name="Shape 106"/>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0" rtl="0">
              <a:spcBef>
                <a:spcPts val="0"/>
              </a:spcBef>
              <a:spcAft>
                <a:spcPts val="0"/>
              </a:spcAft>
              <a:buNone/>
            </a:pPr>
            <a:r>
              <a:rPr lang="en-US"/>
              <a:t>Application programming interface (API): Defines method of communication between various software components. </a:t>
            </a:r>
            <a:endParaRPr/>
          </a:p>
          <a:p>
            <a:pPr marL="266700" lvl="0" indent="0" rtl="0">
              <a:spcBef>
                <a:spcPts val="600"/>
              </a:spcBef>
              <a:spcAft>
                <a:spcPts val="0"/>
              </a:spcAft>
              <a:buNone/>
            </a:pPr>
            <a:r>
              <a:rPr lang="en-US" b="1"/>
              <a:t>Simple terms:</a:t>
            </a:r>
            <a:r>
              <a:rPr lang="en-US"/>
              <a:t> </a:t>
            </a:r>
            <a:r>
              <a:rPr lang="en-US" i="1"/>
              <a:t>Web API</a:t>
            </a:r>
            <a:r>
              <a:rPr lang="en-US"/>
              <a:t> provides ways to use computing (Query data, Store data, perform calculations etc) facilities over the internet.</a:t>
            </a:r>
            <a:endParaRPr/>
          </a:p>
          <a:p>
            <a:pPr marL="266700" lvl="0" indent="0" rtl="0">
              <a:spcBef>
                <a:spcPts val="600"/>
              </a:spcBef>
              <a:spcAft>
                <a:spcPts val="600"/>
              </a:spcAft>
              <a:buNone/>
            </a:pPr>
            <a:r>
              <a:rPr lang="en-US"/>
              <a:t>Web API is an evolution of web service.</a:t>
            </a:r>
            <a:endParaRPr/>
          </a:p>
        </p:txBody>
      </p:sp>
      <p:grpSp>
        <p:nvGrpSpPr>
          <p:cNvPr id="107" name="Shape 107"/>
          <p:cNvGrpSpPr/>
          <p:nvPr/>
        </p:nvGrpSpPr>
        <p:grpSpPr>
          <a:xfrm>
            <a:off x="1024650" y="3440350"/>
            <a:ext cx="11423501" cy="3610675"/>
            <a:chOff x="1024650" y="2983150"/>
            <a:chExt cx="11423501" cy="3610675"/>
          </a:xfrm>
        </p:grpSpPr>
        <p:cxnSp>
          <p:nvCxnSpPr>
            <p:cNvPr id="108" name="Shape 108"/>
            <p:cNvCxnSpPr/>
            <p:nvPr/>
          </p:nvCxnSpPr>
          <p:spPr>
            <a:xfrm>
              <a:off x="4434250" y="4489375"/>
              <a:ext cx="3787200" cy="29100"/>
            </a:xfrm>
            <a:prstGeom prst="straightConnector1">
              <a:avLst/>
            </a:prstGeom>
            <a:noFill/>
            <a:ln w="76200" cap="flat" cmpd="sng">
              <a:solidFill>
                <a:schemeClr val="dk2"/>
              </a:solidFill>
              <a:prstDash val="solid"/>
              <a:round/>
              <a:headEnd type="none" w="med" len="med"/>
              <a:tailEnd type="triangle" w="med" len="med"/>
            </a:ln>
          </p:spPr>
        </p:cxnSp>
        <p:cxnSp>
          <p:nvCxnSpPr>
            <p:cNvPr id="109" name="Shape 109"/>
            <p:cNvCxnSpPr/>
            <p:nvPr/>
          </p:nvCxnSpPr>
          <p:spPr>
            <a:xfrm rot="10800000">
              <a:off x="4359575" y="5799250"/>
              <a:ext cx="3837600" cy="11400"/>
            </a:xfrm>
            <a:prstGeom prst="straightConnector1">
              <a:avLst/>
            </a:prstGeom>
            <a:noFill/>
            <a:ln w="76200" cap="flat" cmpd="sng">
              <a:solidFill>
                <a:schemeClr val="dk2"/>
              </a:solidFill>
              <a:prstDash val="solid"/>
              <a:round/>
              <a:headEnd type="none" w="med" len="med"/>
              <a:tailEnd type="triangle" w="med" len="med"/>
            </a:ln>
          </p:spPr>
        </p:cxnSp>
        <p:grpSp>
          <p:nvGrpSpPr>
            <p:cNvPr id="110" name="Shape 110"/>
            <p:cNvGrpSpPr/>
            <p:nvPr/>
          </p:nvGrpSpPr>
          <p:grpSpPr>
            <a:xfrm>
              <a:off x="1024650" y="2983150"/>
              <a:ext cx="11423501" cy="3610675"/>
              <a:chOff x="1024650" y="2983150"/>
              <a:chExt cx="11423501" cy="3610675"/>
            </a:xfrm>
          </p:grpSpPr>
          <p:pic>
            <p:nvPicPr>
              <p:cNvPr id="111" name="Shape 111" descr="Computer Images - Public Domain Pictures - Page 1"/>
              <p:cNvPicPr preferRelativeResize="0"/>
              <p:nvPr/>
            </p:nvPicPr>
            <p:blipFill>
              <a:blip r:embed="rId3">
                <a:alphaModFix/>
              </a:blip>
              <a:stretch>
                <a:fillRect/>
              </a:stretch>
            </p:blipFill>
            <p:spPr>
              <a:xfrm>
                <a:off x="1024650" y="4217738"/>
                <a:ext cx="3252000" cy="2161199"/>
              </a:xfrm>
              <a:prstGeom prst="rect">
                <a:avLst/>
              </a:prstGeom>
              <a:noFill/>
              <a:ln>
                <a:noFill/>
              </a:ln>
            </p:spPr>
          </p:pic>
          <p:pic>
            <p:nvPicPr>
              <p:cNvPr id="112" name="Shape 112" descr="File:World wide web.jpg - Wikimedia Commons"/>
              <p:cNvPicPr preferRelativeResize="0"/>
              <p:nvPr/>
            </p:nvPicPr>
            <p:blipFill rotWithShape="1">
              <a:blip r:embed="rId4">
                <a:alphaModFix/>
              </a:blip>
              <a:srcRect l="8969" t="12668" r="12277" b="12676"/>
              <a:stretch/>
            </p:blipFill>
            <p:spPr>
              <a:xfrm>
                <a:off x="8232850" y="2983150"/>
                <a:ext cx="4215301" cy="3514925"/>
              </a:xfrm>
              <a:prstGeom prst="rect">
                <a:avLst/>
              </a:prstGeom>
              <a:noFill/>
              <a:ln>
                <a:noFill/>
              </a:ln>
            </p:spPr>
          </p:pic>
          <p:sp>
            <p:nvSpPr>
              <p:cNvPr id="113" name="Shape 113"/>
              <p:cNvSpPr txBox="1"/>
              <p:nvPr/>
            </p:nvSpPr>
            <p:spPr>
              <a:xfrm>
                <a:off x="4552550" y="3787325"/>
                <a:ext cx="3252000" cy="59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b="1">
                    <a:solidFill>
                      <a:srgbClr val="0000FF"/>
                    </a:solidFill>
                  </a:rPr>
                  <a:t>Hi, this is Mr. Sandy.  Can you tell me nearby hotels ?</a:t>
                </a:r>
                <a:endParaRPr b="1">
                  <a:solidFill>
                    <a:srgbClr val="0000FF"/>
                  </a:solidFill>
                </a:endParaRPr>
              </a:p>
            </p:txBody>
          </p:sp>
          <p:sp>
            <p:nvSpPr>
              <p:cNvPr id="114" name="Shape 114"/>
              <p:cNvSpPr txBox="1"/>
              <p:nvPr/>
            </p:nvSpPr>
            <p:spPr>
              <a:xfrm>
                <a:off x="4628750" y="5997125"/>
                <a:ext cx="3252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b="1">
                    <a:solidFill>
                      <a:srgbClr val="0000FF"/>
                    </a:solidFill>
                  </a:rPr>
                  <a:t>Hello, Mr. Sandy. The nearby hotels are </a:t>
                </a:r>
                <a:r>
                  <a:rPr lang="en-US" b="1">
                    <a:solidFill>
                      <a:srgbClr val="FF0000"/>
                    </a:solidFill>
                  </a:rPr>
                  <a:t>Waldorf Astoria Beverly Hills, </a:t>
                </a:r>
                <a:r>
                  <a:rPr lang="en-US" b="1">
                    <a:solidFill>
                      <a:srgbClr val="9900FF"/>
                    </a:solidFill>
                  </a:rPr>
                  <a:t>Royal Palace Westwood Hotel, </a:t>
                </a:r>
                <a:r>
                  <a:rPr lang="en-US" b="1">
                    <a:solidFill>
                      <a:srgbClr val="FF0000"/>
                    </a:solidFill>
                  </a:rPr>
                  <a:t>Holiday Inn Express West Los Angeles. </a:t>
                </a:r>
                <a:endParaRPr b="1">
                  <a:solidFill>
                    <a:srgbClr val="FF0000"/>
                  </a:solidFill>
                </a:endParaRPr>
              </a:p>
            </p:txBody>
          </p:sp>
        </p:grpSp>
      </p:grpSp>
      <p:sp>
        <p:nvSpPr>
          <p:cNvPr id="115" name="Shape 115"/>
          <p:cNvSpPr txBox="1"/>
          <p:nvPr/>
        </p:nvSpPr>
        <p:spPr>
          <a:xfrm>
            <a:off x="3696500" y="7607150"/>
            <a:ext cx="6679800" cy="531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a:t>Example: Web API to search nearby hotels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Web API Example</a:t>
            </a:r>
            <a:endParaRPr/>
          </a:p>
          <a:p>
            <a:pPr marL="0" lvl="0" indent="0" rtl="0">
              <a:spcBef>
                <a:spcPts val="0"/>
              </a:spcBef>
              <a:spcAft>
                <a:spcPts val="0"/>
              </a:spcAft>
              <a:buNone/>
            </a:pPr>
            <a:endParaRPr/>
          </a:p>
        </p:txBody>
      </p:sp>
      <p:sp>
        <p:nvSpPr>
          <p:cNvPr id="122" name="Shape 122"/>
          <p:cNvSpPr txBox="1">
            <a:spLocks noGrp="1"/>
          </p:cNvSpPr>
          <p:nvPr>
            <p:ph type="body" idx="1"/>
          </p:nvPr>
        </p:nvSpPr>
        <p:spPr>
          <a:xfrm>
            <a:off x="571500" y="1400781"/>
            <a:ext cx="11861700" cy="1807800"/>
          </a:xfrm>
          <a:prstGeom prst="rect">
            <a:avLst/>
          </a:prstGeom>
        </p:spPr>
        <p:txBody>
          <a:bodyPr spcFirstLastPara="1" wrap="square" lIns="91425" tIns="91425" rIns="91425" bIns="91425" anchor="t" anchorCtr="0">
            <a:noAutofit/>
          </a:bodyPr>
          <a:lstStyle/>
          <a:p>
            <a:pPr marL="266700" lvl="0" indent="0" rtl="0">
              <a:spcBef>
                <a:spcPts val="0"/>
              </a:spcBef>
              <a:spcAft>
                <a:spcPts val="0"/>
              </a:spcAft>
              <a:buNone/>
            </a:pPr>
            <a:r>
              <a:rPr lang="en-US" b="1">
                <a:solidFill>
                  <a:srgbClr val="B7B7B7"/>
                </a:solidFill>
              </a:rPr>
              <a:t>Simple terms:</a:t>
            </a:r>
            <a:r>
              <a:rPr lang="en-US">
                <a:solidFill>
                  <a:srgbClr val="B7B7B7"/>
                </a:solidFill>
              </a:rPr>
              <a:t> </a:t>
            </a:r>
            <a:r>
              <a:rPr lang="en-US" i="1">
                <a:solidFill>
                  <a:srgbClr val="B7B7B7"/>
                </a:solidFill>
              </a:rPr>
              <a:t>Web API</a:t>
            </a:r>
            <a:r>
              <a:rPr lang="en-US">
                <a:solidFill>
                  <a:srgbClr val="B7B7B7"/>
                </a:solidFill>
              </a:rPr>
              <a:t> provides ways to use computing (Query data, Store data, perform calculations etc) facilities over the internet.</a:t>
            </a:r>
            <a:endParaRPr>
              <a:solidFill>
                <a:srgbClr val="B7B7B7"/>
              </a:solidFill>
            </a:endParaRPr>
          </a:p>
          <a:p>
            <a:pPr marL="266700" lvl="0" indent="0" rtl="0">
              <a:spcBef>
                <a:spcPts val="600"/>
              </a:spcBef>
              <a:spcAft>
                <a:spcPts val="0"/>
              </a:spcAft>
              <a:buClr>
                <a:schemeClr val="dk1"/>
              </a:buClr>
              <a:buSzPts val="1100"/>
              <a:buFont typeface="Arial"/>
              <a:buNone/>
            </a:pPr>
            <a:endParaRPr i="1">
              <a:solidFill>
                <a:srgbClr val="B7B7B7"/>
              </a:solidFill>
            </a:endParaRPr>
          </a:p>
          <a:p>
            <a:pPr marL="266700" lvl="0" indent="0" rtl="0">
              <a:spcBef>
                <a:spcPts val="600"/>
              </a:spcBef>
              <a:spcAft>
                <a:spcPts val="0"/>
              </a:spcAft>
              <a:buNone/>
            </a:pPr>
            <a:endParaRPr>
              <a:solidFill>
                <a:srgbClr val="999999"/>
              </a:solidFill>
            </a:endParaRPr>
          </a:p>
          <a:p>
            <a:pPr marL="266700" lvl="0" indent="0" rtl="0">
              <a:spcBef>
                <a:spcPts val="600"/>
              </a:spcBef>
              <a:spcAft>
                <a:spcPts val="0"/>
              </a:spcAft>
              <a:buNone/>
            </a:pPr>
            <a:endParaRPr/>
          </a:p>
          <a:p>
            <a:pPr marL="0" lvl="0" indent="0" rtl="0">
              <a:spcBef>
                <a:spcPts val="600"/>
              </a:spcBef>
              <a:spcAft>
                <a:spcPts val="600"/>
              </a:spcAft>
              <a:buNone/>
            </a:pPr>
            <a:endParaRPr/>
          </a:p>
        </p:txBody>
      </p:sp>
      <p:grpSp>
        <p:nvGrpSpPr>
          <p:cNvPr id="123" name="Shape 123"/>
          <p:cNvGrpSpPr/>
          <p:nvPr/>
        </p:nvGrpSpPr>
        <p:grpSpPr>
          <a:xfrm>
            <a:off x="4617409" y="2153026"/>
            <a:ext cx="8232917" cy="1921228"/>
            <a:chOff x="1024650" y="2983150"/>
            <a:chExt cx="11423501" cy="3610653"/>
          </a:xfrm>
        </p:grpSpPr>
        <p:pic>
          <p:nvPicPr>
            <p:cNvPr id="124" name="Shape 124" descr="Computer Images - Public Domain Pictures - Page 1"/>
            <p:cNvPicPr preferRelativeResize="0"/>
            <p:nvPr/>
          </p:nvPicPr>
          <p:blipFill>
            <a:blip r:embed="rId3">
              <a:alphaModFix/>
            </a:blip>
            <a:stretch>
              <a:fillRect/>
            </a:stretch>
          </p:blipFill>
          <p:spPr>
            <a:xfrm>
              <a:off x="1024650" y="4217738"/>
              <a:ext cx="3252000" cy="2161199"/>
            </a:xfrm>
            <a:prstGeom prst="rect">
              <a:avLst/>
            </a:prstGeom>
            <a:noFill/>
            <a:ln>
              <a:noFill/>
            </a:ln>
          </p:spPr>
        </p:pic>
        <p:pic>
          <p:nvPicPr>
            <p:cNvPr id="125" name="Shape 125" descr="File:World wide web.jpg - Wikimedia Commons"/>
            <p:cNvPicPr preferRelativeResize="0"/>
            <p:nvPr/>
          </p:nvPicPr>
          <p:blipFill rotWithShape="1">
            <a:blip r:embed="rId4">
              <a:alphaModFix/>
            </a:blip>
            <a:srcRect l="8969" t="12668" r="12277" b="12676"/>
            <a:stretch/>
          </p:blipFill>
          <p:spPr>
            <a:xfrm>
              <a:off x="8232850" y="2983150"/>
              <a:ext cx="4215301" cy="3514925"/>
            </a:xfrm>
            <a:prstGeom prst="rect">
              <a:avLst/>
            </a:prstGeom>
            <a:noFill/>
            <a:ln>
              <a:noFill/>
            </a:ln>
          </p:spPr>
        </p:pic>
        <p:cxnSp>
          <p:nvCxnSpPr>
            <p:cNvPr id="126" name="Shape 126"/>
            <p:cNvCxnSpPr/>
            <p:nvPr/>
          </p:nvCxnSpPr>
          <p:spPr>
            <a:xfrm>
              <a:off x="4434250" y="4489375"/>
              <a:ext cx="3787200" cy="29100"/>
            </a:xfrm>
            <a:prstGeom prst="straightConnector1">
              <a:avLst/>
            </a:prstGeom>
            <a:noFill/>
            <a:ln w="76200" cap="flat" cmpd="sng">
              <a:solidFill>
                <a:schemeClr val="dk2"/>
              </a:solidFill>
              <a:prstDash val="solid"/>
              <a:round/>
              <a:headEnd type="none" w="med" len="med"/>
              <a:tailEnd type="triangle" w="med" len="med"/>
            </a:ln>
          </p:spPr>
        </p:cxnSp>
        <p:sp>
          <p:nvSpPr>
            <p:cNvPr id="127" name="Shape 127"/>
            <p:cNvSpPr txBox="1"/>
            <p:nvPr/>
          </p:nvSpPr>
          <p:spPr>
            <a:xfrm>
              <a:off x="4552550" y="3500913"/>
              <a:ext cx="3252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b="1">
                  <a:solidFill>
                    <a:srgbClr val="0000FF"/>
                  </a:solidFill>
                </a:rPr>
                <a:t>Hi, this is Mr. XXX.  Can you tell me nearby hotels ?</a:t>
              </a:r>
              <a:endParaRPr sz="1100" b="1">
                <a:solidFill>
                  <a:srgbClr val="0000FF"/>
                </a:solidFill>
              </a:endParaRPr>
            </a:p>
          </p:txBody>
        </p:sp>
        <p:cxnSp>
          <p:nvCxnSpPr>
            <p:cNvPr id="128" name="Shape 128"/>
            <p:cNvCxnSpPr/>
            <p:nvPr/>
          </p:nvCxnSpPr>
          <p:spPr>
            <a:xfrm rot="10800000">
              <a:off x="4359575" y="5799250"/>
              <a:ext cx="3837600" cy="11400"/>
            </a:xfrm>
            <a:prstGeom prst="straightConnector1">
              <a:avLst/>
            </a:prstGeom>
            <a:noFill/>
            <a:ln w="76200" cap="flat" cmpd="sng">
              <a:solidFill>
                <a:schemeClr val="dk2"/>
              </a:solidFill>
              <a:prstDash val="solid"/>
              <a:round/>
              <a:headEnd type="none" w="med" len="med"/>
              <a:tailEnd type="triangle" w="med" len="med"/>
            </a:ln>
          </p:spPr>
        </p:cxnSp>
        <p:sp>
          <p:nvSpPr>
            <p:cNvPr id="129" name="Shape 129"/>
            <p:cNvSpPr txBox="1"/>
            <p:nvPr/>
          </p:nvSpPr>
          <p:spPr>
            <a:xfrm>
              <a:off x="4628736" y="5997103"/>
              <a:ext cx="39186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b="1">
                  <a:solidFill>
                    <a:srgbClr val="0000FF"/>
                  </a:solidFill>
                </a:rPr>
                <a:t>Hello, Mr. XXX. The nearby hotels are </a:t>
              </a:r>
              <a:r>
                <a:rPr lang="en-US" sz="1100" b="1">
                  <a:solidFill>
                    <a:srgbClr val="FF0000"/>
                  </a:solidFill>
                </a:rPr>
                <a:t>Waldorf Astoria Beverly Hills, </a:t>
              </a:r>
              <a:r>
                <a:rPr lang="en-US" sz="1100" b="1">
                  <a:solidFill>
                    <a:srgbClr val="9900FF"/>
                  </a:solidFill>
                </a:rPr>
                <a:t>Royal Palace Westwood Hotel, </a:t>
              </a:r>
              <a:r>
                <a:rPr lang="en-US" sz="1100" b="1">
                  <a:solidFill>
                    <a:srgbClr val="FF0000"/>
                  </a:solidFill>
                </a:rPr>
                <a:t>Holiday Inn Express West Los Angeles. </a:t>
              </a:r>
              <a:endParaRPr sz="1100" b="1">
                <a:solidFill>
                  <a:srgbClr val="FF0000"/>
                </a:solidFill>
              </a:endParaRPr>
            </a:p>
          </p:txBody>
        </p:sp>
      </p:grpSp>
      <p:sp>
        <p:nvSpPr>
          <p:cNvPr id="130" name="Shape 130"/>
          <p:cNvSpPr txBox="1"/>
          <p:nvPr/>
        </p:nvSpPr>
        <p:spPr>
          <a:xfrm>
            <a:off x="609600" y="4941650"/>
            <a:ext cx="11823600" cy="4552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a:solidFill>
                  <a:srgbClr val="FF0000"/>
                </a:solidFill>
                <a:latin typeface="Helvetica Neue"/>
                <a:ea typeface="Helvetica Neue"/>
                <a:cs typeface="Helvetica Neue"/>
                <a:sym typeface="Helvetica Neue"/>
              </a:rPr>
              <a:t>What are different components of web api in this example ?</a:t>
            </a:r>
            <a:endParaRPr sz="2400">
              <a:solidFill>
                <a:srgbClr val="FF0000"/>
              </a:solidFill>
              <a:latin typeface="Helvetica Neue"/>
              <a:ea typeface="Helvetica Neue"/>
              <a:cs typeface="Helvetica Neue"/>
              <a:sym typeface="Helvetica Neue"/>
            </a:endParaRPr>
          </a:p>
          <a:p>
            <a:pPr marL="0" lvl="0" indent="0" rtl="0">
              <a:spcBef>
                <a:spcPts val="0"/>
              </a:spcBef>
              <a:spcAft>
                <a:spcPts val="0"/>
              </a:spcAft>
              <a:buNone/>
            </a:pPr>
            <a:endParaRPr sz="2000">
              <a:solidFill>
                <a:srgbClr val="FF0000"/>
              </a:solidFill>
              <a:latin typeface="Helvetica Neue"/>
              <a:ea typeface="Helvetica Neue"/>
              <a:cs typeface="Helvetica Neue"/>
              <a:sym typeface="Helvetica Neue"/>
            </a:endParaRPr>
          </a:p>
          <a:p>
            <a:pPr marL="0" lvl="0" indent="0" rtl="0">
              <a:spcBef>
                <a:spcPts val="0"/>
              </a:spcBef>
              <a:spcAft>
                <a:spcPts val="0"/>
              </a:spcAft>
              <a:buNone/>
            </a:pPr>
            <a:r>
              <a:rPr lang="en-US" sz="2000">
                <a:latin typeface="Helvetica Neue"/>
                <a:ea typeface="Helvetica Neue"/>
                <a:cs typeface="Helvetica Neue"/>
                <a:sym typeface="Helvetica Neue"/>
              </a:rPr>
              <a:t>Hint: </a:t>
            </a:r>
            <a:br>
              <a:rPr lang="en-US" sz="2000">
                <a:latin typeface="Helvetica Neue"/>
                <a:ea typeface="Helvetica Neue"/>
                <a:cs typeface="Helvetica Neue"/>
                <a:sym typeface="Helvetica Neue"/>
              </a:rPr>
            </a:br>
            <a:r>
              <a:rPr lang="en-US" sz="2000">
                <a:latin typeface="Helvetica Neue"/>
                <a:ea typeface="Helvetica Neue"/>
                <a:cs typeface="Helvetica Neue"/>
                <a:sym typeface="Helvetica Neue"/>
              </a:rPr>
              <a:t> </a:t>
            </a:r>
            <a:r>
              <a:rPr lang="en-US" sz="2000">
                <a:solidFill>
                  <a:schemeClr val="dk1"/>
                </a:solidFill>
                <a:latin typeface="Helvetica Neue"/>
                <a:ea typeface="Helvetica Neue"/>
                <a:cs typeface="Helvetica Neue"/>
                <a:sym typeface="Helvetica Neue"/>
              </a:rPr>
              <a:t>How to Communicate/Contact to remote server?</a:t>
            </a:r>
            <a:br>
              <a:rPr lang="en-US" sz="2000">
                <a:solidFill>
                  <a:schemeClr val="dk1"/>
                </a:solidFill>
                <a:latin typeface="Helvetica Neue"/>
                <a:ea typeface="Helvetica Neue"/>
                <a:cs typeface="Helvetica Neue"/>
                <a:sym typeface="Helvetica Neue"/>
              </a:rPr>
            </a:br>
            <a:r>
              <a:rPr lang="en-US" sz="2000">
                <a:solidFill>
                  <a:schemeClr val="dk1"/>
                </a:solidFill>
                <a:latin typeface="Helvetica Neue"/>
                <a:ea typeface="Helvetica Neue"/>
                <a:cs typeface="Helvetica Neue"/>
                <a:sym typeface="Helvetica Neue"/>
              </a:rPr>
              <a:t> How to understand what we are sending and receiving?</a:t>
            </a:r>
            <a:br>
              <a:rPr lang="en-US" sz="2000">
                <a:solidFill>
                  <a:schemeClr val="dk1"/>
                </a:solidFill>
                <a:latin typeface="Helvetica Neue"/>
                <a:ea typeface="Helvetica Neue"/>
                <a:cs typeface="Helvetica Neue"/>
                <a:sym typeface="Helvetica Neue"/>
              </a:rPr>
            </a:br>
            <a:r>
              <a:rPr lang="en-US" sz="2000">
                <a:solidFill>
                  <a:schemeClr val="dk1"/>
                </a:solidFill>
                <a:latin typeface="Helvetica Neue"/>
                <a:ea typeface="Helvetica Neue"/>
                <a:cs typeface="Helvetica Neue"/>
                <a:sym typeface="Helvetica Neue"/>
              </a:rPr>
              <a:t> What is my query?</a:t>
            </a:r>
            <a:endParaRPr sz="2000">
              <a:solidFill>
                <a:schemeClr val="dk1"/>
              </a:solidFill>
              <a:latin typeface="Helvetica Neue"/>
              <a:ea typeface="Helvetica Neue"/>
              <a:cs typeface="Helvetica Neue"/>
              <a:sym typeface="Helvetica Neue"/>
            </a:endParaRPr>
          </a:p>
          <a:p>
            <a:pPr marL="0" lvl="0" indent="0" rtl="0">
              <a:spcBef>
                <a:spcPts val="0"/>
              </a:spcBef>
              <a:spcAft>
                <a:spcPts val="0"/>
              </a:spcAft>
              <a:buNone/>
            </a:pPr>
            <a:endParaRPr sz="2000">
              <a:solidFill>
                <a:schemeClr val="dk1"/>
              </a:solidFill>
              <a:latin typeface="Helvetica Neue"/>
              <a:ea typeface="Helvetica Neue"/>
              <a:cs typeface="Helvetica Neue"/>
              <a:sym typeface="Helvetica Neue"/>
            </a:endParaRPr>
          </a:p>
          <a:p>
            <a:pPr marL="0" lvl="0" indent="0" rtl="0">
              <a:spcBef>
                <a:spcPts val="0"/>
              </a:spcBef>
              <a:spcAft>
                <a:spcPts val="0"/>
              </a:spcAft>
              <a:buNone/>
            </a:pPr>
            <a:r>
              <a:rPr lang="en-US" sz="2000">
                <a:solidFill>
                  <a:schemeClr val="dk1"/>
                </a:solidFill>
                <a:latin typeface="Helvetica Neue"/>
                <a:ea typeface="Helvetica Neue"/>
                <a:cs typeface="Helvetica Neue"/>
                <a:sym typeface="Helvetica Neue"/>
              </a:rPr>
              <a:t>Few other things:</a:t>
            </a:r>
            <a:endParaRPr sz="2000">
              <a:solidFill>
                <a:schemeClr val="dk1"/>
              </a:solidFill>
              <a:latin typeface="Helvetica Neue"/>
              <a:ea typeface="Helvetica Neue"/>
              <a:cs typeface="Helvetica Neue"/>
              <a:sym typeface="Helvetica Neue"/>
            </a:endParaRPr>
          </a:p>
          <a:p>
            <a:pPr marL="0" lvl="0" indent="0" rtl="0">
              <a:spcBef>
                <a:spcPts val="0"/>
              </a:spcBef>
              <a:spcAft>
                <a:spcPts val="0"/>
              </a:spcAft>
              <a:buNone/>
            </a:pPr>
            <a:r>
              <a:rPr lang="en-US" sz="2000">
                <a:latin typeface="Helvetica Neue"/>
                <a:ea typeface="Helvetica Neue"/>
                <a:cs typeface="Helvetica Neue"/>
                <a:sym typeface="Helvetica Neue"/>
              </a:rPr>
              <a:t> How to know we are serving right person ?</a:t>
            </a:r>
            <a:br>
              <a:rPr lang="en-US" sz="2000">
                <a:latin typeface="Helvetica Neue"/>
                <a:ea typeface="Helvetica Neue"/>
                <a:cs typeface="Helvetica Neue"/>
                <a:sym typeface="Helvetica Neue"/>
              </a:rPr>
            </a:br>
            <a:r>
              <a:rPr lang="en-US" sz="2000">
                <a:latin typeface="Helvetica Neue"/>
                <a:ea typeface="Helvetica Neue"/>
                <a:cs typeface="Helvetica Neue"/>
                <a:sym typeface="Helvetica Neue"/>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Web API Example</a:t>
            </a:r>
            <a:endParaRPr/>
          </a:p>
          <a:p>
            <a:pPr marL="0" lvl="0" indent="0" rtl="0">
              <a:spcBef>
                <a:spcPts val="0"/>
              </a:spcBef>
              <a:spcAft>
                <a:spcPts val="0"/>
              </a:spcAft>
              <a:buNone/>
            </a:pPr>
            <a:endParaRPr/>
          </a:p>
        </p:txBody>
      </p:sp>
      <p:sp>
        <p:nvSpPr>
          <p:cNvPr id="137" name="Shape 137"/>
          <p:cNvSpPr txBox="1">
            <a:spLocks noGrp="1"/>
          </p:cNvSpPr>
          <p:nvPr>
            <p:ph type="body" idx="1"/>
          </p:nvPr>
        </p:nvSpPr>
        <p:spPr>
          <a:xfrm>
            <a:off x="571500" y="1400781"/>
            <a:ext cx="11861700" cy="1807800"/>
          </a:xfrm>
          <a:prstGeom prst="rect">
            <a:avLst/>
          </a:prstGeom>
        </p:spPr>
        <p:txBody>
          <a:bodyPr spcFirstLastPara="1" wrap="square" lIns="91425" tIns="91425" rIns="91425" bIns="91425" anchor="t" anchorCtr="0">
            <a:noAutofit/>
          </a:bodyPr>
          <a:lstStyle/>
          <a:p>
            <a:pPr marL="266700" lvl="0" indent="0" rtl="0">
              <a:spcBef>
                <a:spcPts val="0"/>
              </a:spcBef>
              <a:spcAft>
                <a:spcPts val="0"/>
              </a:spcAft>
              <a:buClr>
                <a:schemeClr val="dk1"/>
              </a:buClr>
              <a:buSzPts val="1100"/>
              <a:buFont typeface="Arial"/>
              <a:buNone/>
            </a:pPr>
            <a:r>
              <a:rPr lang="en-US" b="1">
                <a:solidFill>
                  <a:srgbClr val="B7B7B7"/>
                </a:solidFill>
              </a:rPr>
              <a:t>Simple terms:</a:t>
            </a:r>
            <a:r>
              <a:rPr lang="en-US">
                <a:solidFill>
                  <a:srgbClr val="B7B7B7"/>
                </a:solidFill>
              </a:rPr>
              <a:t> </a:t>
            </a:r>
            <a:r>
              <a:rPr lang="en-US" i="1">
                <a:solidFill>
                  <a:srgbClr val="B7B7B7"/>
                </a:solidFill>
              </a:rPr>
              <a:t>Web API</a:t>
            </a:r>
            <a:r>
              <a:rPr lang="en-US">
                <a:solidFill>
                  <a:srgbClr val="B7B7B7"/>
                </a:solidFill>
              </a:rPr>
              <a:t> provides ways to use computing (Query data, Store data, perform calculations etc) facilities over the internet.</a:t>
            </a:r>
            <a:endParaRPr>
              <a:solidFill>
                <a:srgbClr val="999999"/>
              </a:solidFill>
            </a:endParaRPr>
          </a:p>
          <a:p>
            <a:pPr marL="266700" lvl="0" indent="0" rtl="0">
              <a:spcBef>
                <a:spcPts val="600"/>
              </a:spcBef>
              <a:spcAft>
                <a:spcPts val="0"/>
              </a:spcAft>
              <a:buNone/>
            </a:pPr>
            <a:endParaRPr/>
          </a:p>
          <a:p>
            <a:pPr marL="0" lvl="0" indent="0" rtl="0">
              <a:spcBef>
                <a:spcPts val="600"/>
              </a:spcBef>
              <a:spcAft>
                <a:spcPts val="600"/>
              </a:spcAft>
              <a:buNone/>
            </a:pPr>
            <a:endParaRPr/>
          </a:p>
        </p:txBody>
      </p:sp>
      <p:grpSp>
        <p:nvGrpSpPr>
          <p:cNvPr id="138" name="Shape 138"/>
          <p:cNvGrpSpPr/>
          <p:nvPr/>
        </p:nvGrpSpPr>
        <p:grpSpPr>
          <a:xfrm>
            <a:off x="4617409" y="2153026"/>
            <a:ext cx="8232917" cy="1921228"/>
            <a:chOff x="1024650" y="2983150"/>
            <a:chExt cx="11423501" cy="3610653"/>
          </a:xfrm>
        </p:grpSpPr>
        <p:pic>
          <p:nvPicPr>
            <p:cNvPr id="139" name="Shape 139" descr="Computer Images - Public Domain Pictures - Page 1"/>
            <p:cNvPicPr preferRelativeResize="0"/>
            <p:nvPr/>
          </p:nvPicPr>
          <p:blipFill>
            <a:blip r:embed="rId3">
              <a:alphaModFix/>
            </a:blip>
            <a:stretch>
              <a:fillRect/>
            </a:stretch>
          </p:blipFill>
          <p:spPr>
            <a:xfrm>
              <a:off x="1024650" y="4217738"/>
              <a:ext cx="3252000" cy="2161199"/>
            </a:xfrm>
            <a:prstGeom prst="rect">
              <a:avLst/>
            </a:prstGeom>
            <a:noFill/>
            <a:ln>
              <a:noFill/>
            </a:ln>
          </p:spPr>
        </p:pic>
        <p:pic>
          <p:nvPicPr>
            <p:cNvPr id="140" name="Shape 140" descr="File:World wide web.jpg - Wikimedia Commons"/>
            <p:cNvPicPr preferRelativeResize="0"/>
            <p:nvPr/>
          </p:nvPicPr>
          <p:blipFill rotWithShape="1">
            <a:blip r:embed="rId4">
              <a:alphaModFix/>
            </a:blip>
            <a:srcRect l="8969" t="12668" r="12277" b="12676"/>
            <a:stretch/>
          </p:blipFill>
          <p:spPr>
            <a:xfrm>
              <a:off x="8232850" y="2983150"/>
              <a:ext cx="4215301" cy="3514925"/>
            </a:xfrm>
            <a:prstGeom prst="rect">
              <a:avLst/>
            </a:prstGeom>
            <a:noFill/>
            <a:ln>
              <a:noFill/>
            </a:ln>
          </p:spPr>
        </p:pic>
        <p:cxnSp>
          <p:nvCxnSpPr>
            <p:cNvPr id="141" name="Shape 141"/>
            <p:cNvCxnSpPr/>
            <p:nvPr/>
          </p:nvCxnSpPr>
          <p:spPr>
            <a:xfrm>
              <a:off x="4434250" y="4489375"/>
              <a:ext cx="3787200" cy="29100"/>
            </a:xfrm>
            <a:prstGeom prst="straightConnector1">
              <a:avLst/>
            </a:prstGeom>
            <a:noFill/>
            <a:ln w="76200" cap="flat" cmpd="sng">
              <a:solidFill>
                <a:schemeClr val="dk2"/>
              </a:solidFill>
              <a:prstDash val="solid"/>
              <a:round/>
              <a:headEnd type="none" w="med" len="med"/>
              <a:tailEnd type="triangle" w="med" len="med"/>
            </a:ln>
          </p:spPr>
        </p:cxnSp>
        <p:sp>
          <p:nvSpPr>
            <p:cNvPr id="142" name="Shape 142"/>
            <p:cNvSpPr txBox="1"/>
            <p:nvPr/>
          </p:nvSpPr>
          <p:spPr>
            <a:xfrm>
              <a:off x="4552550" y="3500913"/>
              <a:ext cx="3252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b="1">
                  <a:solidFill>
                    <a:srgbClr val="0000FF"/>
                  </a:solidFill>
                </a:rPr>
                <a:t>Hi, this is Mr. XXX.  Can you tell me nearby hotels ?</a:t>
              </a:r>
              <a:endParaRPr sz="1100" b="1">
                <a:solidFill>
                  <a:srgbClr val="0000FF"/>
                </a:solidFill>
              </a:endParaRPr>
            </a:p>
          </p:txBody>
        </p:sp>
        <p:cxnSp>
          <p:nvCxnSpPr>
            <p:cNvPr id="143" name="Shape 143"/>
            <p:cNvCxnSpPr/>
            <p:nvPr/>
          </p:nvCxnSpPr>
          <p:spPr>
            <a:xfrm rot="10800000">
              <a:off x="4359575" y="5799250"/>
              <a:ext cx="3837600" cy="11400"/>
            </a:xfrm>
            <a:prstGeom prst="straightConnector1">
              <a:avLst/>
            </a:prstGeom>
            <a:noFill/>
            <a:ln w="76200" cap="flat" cmpd="sng">
              <a:solidFill>
                <a:schemeClr val="dk2"/>
              </a:solidFill>
              <a:prstDash val="solid"/>
              <a:round/>
              <a:headEnd type="none" w="med" len="med"/>
              <a:tailEnd type="triangle" w="med" len="med"/>
            </a:ln>
          </p:spPr>
        </p:cxnSp>
        <p:sp>
          <p:nvSpPr>
            <p:cNvPr id="144" name="Shape 144"/>
            <p:cNvSpPr txBox="1"/>
            <p:nvPr/>
          </p:nvSpPr>
          <p:spPr>
            <a:xfrm>
              <a:off x="4628736" y="5997103"/>
              <a:ext cx="39186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b="1">
                  <a:solidFill>
                    <a:srgbClr val="0000FF"/>
                  </a:solidFill>
                </a:rPr>
                <a:t>Hello, Mr. XXX. The nearby hotels are </a:t>
              </a:r>
              <a:r>
                <a:rPr lang="en-US" sz="1100" b="1">
                  <a:solidFill>
                    <a:srgbClr val="FF0000"/>
                  </a:solidFill>
                </a:rPr>
                <a:t>Waldorf Astoria Beverly Hills, </a:t>
              </a:r>
              <a:r>
                <a:rPr lang="en-US" sz="1100" b="1">
                  <a:solidFill>
                    <a:srgbClr val="9900FF"/>
                  </a:solidFill>
                </a:rPr>
                <a:t>Royal Palace Westwood Hotel, </a:t>
              </a:r>
              <a:r>
                <a:rPr lang="en-US" sz="1100" b="1">
                  <a:solidFill>
                    <a:srgbClr val="FF0000"/>
                  </a:solidFill>
                </a:rPr>
                <a:t>Holiday Inn Express West Los Angeles. </a:t>
              </a:r>
              <a:endParaRPr sz="1100" b="1">
                <a:solidFill>
                  <a:srgbClr val="FF0000"/>
                </a:solidFill>
              </a:endParaRPr>
            </a:p>
          </p:txBody>
        </p:sp>
      </p:grpSp>
      <p:sp>
        <p:nvSpPr>
          <p:cNvPr id="145" name="Shape 145"/>
          <p:cNvSpPr txBox="1"/>
          <p:nvPr/>
        </p:nvSpPr>
        <p:spPr>
          <a:xfrm>
            <a:off x="609600" y="4941650"/>
            <a:ext cx="11823600" cy="4552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dirty="0">
                <a:solidFill>
                  <a:srgbClr val="FF0000"/>
                </a:solidFill>
                <a:latin typeface="Helvetica Neue"/>
                <a:ea typeface="Helvetica Neue"/>
                <a:cs typeface="Helvetica Neue"/>
                <a:sym typeface="Helvetica Neue"/>
              </a:rPr>
              <a:t>What are different components of web </a:t>
            </a:r>
            <a:r>
              <a:rPr lang="en-US" sz="2400" dirty="0" err="1">
                <a:solidFill>
                  <a:srgbClr val="FF0000"/>
                </a:solidFill>
                <a:latin typeface="Helvetica Neue"/>
                <a:ea typeface="Helvetica Neue"/>
                <a:cs typeface="Helvetica Neue"/>
                <a:sym typeface="Helvetica Neue"/>
              </a:rPr>
              <a:t>api</a:t>
            </a:r>
            <a:r>
              <a:rPr lang="en-US" sz="2400" dirty="0">
                <a:solidFill>
                  <a:srgbClr val="FF0000"/>
                </a:solidFill>
                <a:latin typeface="Helvetica Neue"/>
                <a:ea typeface="Helvetica Neue"/>
                <a:cs typeface="Helvetica Neue"/>
                <a:sym typeface="Helvetica Neue"/>
              </a:rPr>
              <a:t> in this example ?</a:t>
            </a:r>
            <a:endParaRPr sz="2400" dirty="0">
              <a:solidFill>
                <a:srgbClr val="FF0000"/>
              </a:solidFill>
              <a:latin typeface="Helvetica Neue"/>
              <a:ea typeface="Helvetica Neue"/>
              <a:cs typeface="Helvetica Neue"/>
              <a:sym typeface="Helvetica Neue"/>
            </a:endParaRPr>
          </a:p>
          <a:p>
            <a:pPr marL="0" lvl="0" indent="0" rtl="0">
              <a:spcBef>
                <a:spcPts val="0"/>
              </a:spcBef>
              <a:spcAft>
                <a:spcPts val="0"/>
              </a:spcAft>
              <a:buNone/>
            </a:pPr>
            <a:endParaRPr sz="2000" dirty="0">
              <a:solidFill>
                <a:srgbClr val="FF0000"/>
              </a:solidFill>
              <a:latin typeface="Helvetica Neue"/>
              <a:ea typeface="Helvetica Neue"/>
              <a:cs typeface="Helvetica Neue"/>
              <a:sym typeface="Helvetica Neue"/>
            </a:endParaRPr>
          </a:p>
          <a:p>
            <a:pPr marL="0" lvl="0" indent="0" rtl="0">
              <a:spcBef>
                <a:spcPts val="0"/>
              </a:spcBef>
              <a:spcAft>
                <a:spcPts val="0"/>
              </a:spcAft>
              <a:buNone/>
            </a:pPr>
            <a:r>
              <a:rPr lang="en-US" sz="2000" dirty="0">
                <a:latin typeface="Helvetica Neue"/>
                <a:ea typeface="Helvetica Neue"/>
                <a:cs typeface="Helvetica Neue"/>
                <a:sym typeface="Helvetica Neue"/>
              </a:rPr>
              <a:t>Hint: </a:t>
            </a:r>
            <a:br>
              <a:rPr lang="en-US" sz="2000" dirty="0">
                <a:latin typeface="Helvetica Neue"/>
                <a:ea typeface="Helvetica Neue"/>
                <a:cs typeface="Helvetica Neue"/>
                <a:sym typeface="Helvetica Neue"/>
              </a:rPr>
            </a:br>
            <a:r>
              <a:rPr lang="en-US" sz="2000" dirty="0">
                <a:latin typeface="Helvetica Neue"/>
                <a:ea typeface="Helvetica Neue"/>
                <a:cs typeface="Helvetica Neue"/>
                <a:sym typeface="Helvetica Neue"/>
              </a:rPr>
              <a:t> </a:t>
            </a:r>
            <a:r>
              <a:rPr lang="en-US" sz="2000" dirty="0">
                <a:solidFill>
                  <a:schemeClr val="dk1"/>
                </a:solidFill>
                <a:latin typeface="Helvetica Neue"/>
                <a:ea typeface="Helvetica Neue"/>
                <a:cs typeface="Helvetica Neue"/>
                <a:sym typeface="Helvetica Neue"/>
              </a:rPr>
              <a:t>How to Communicate/Contact to Web service?  </a:t>
            </a:r>
            <a:r>
              <a:rPr lang="en-US" sz="2000" dirty="0">
                <a:solidFill>
                  <a:srgbClr val="0000FF"/>
                </a:solidFill>
                <a:latin typeface="Helvetica Neue"/>
                <a:ea typeface="Helvetica Neue"/>
                <a:cs typeface="Helvetica Neue"/>
                <a:sym typeface="Helvetica Neue"/>
              </a:rPr>
              <a:t>Communication protocols (HTTP)</a:t>
            </a:r>
            <a:br>
              <a:rPr lang="en-US" sz="2000" dirty="0">
                <a:solidFill>
                  <a:srgbClr val="0000FF"/>
                </a:solidFill>
                <a:latin typeface="Helvetica Neue"/>
                <a:ea typeface="Helvetica Neue"/>
                <a:cs typeface="Helvetica Neue"/>
                <a:sym typeface="Helvetica Neue"/>
              </a:rPr>
            </a:br>
            <a:r>
              <a:rPr lang="en-US" sz="2000" dirty="0">
                <a:solidFill>
                  <a:schemeClr val="dk1"/>
                </a:solidFill>
                <a:latin typeface="Helvetica Neue"/>
                <a:ea typeface="Helvetica Neue"/>
                <a:cs typeface="Helvetica Neue"/>
                <a:sym typeface="Helvetica Neue"/>
              </a:rPr>
              <a:t> How to understand what we send and receive?   </a:t>
            </a:r>
            <a:r>
              <a:rPr lang="en-US" sz="2000" dirty="0">
                <a:solidFill>
                  <a:srgbClr val="0000FF"/>
                </a:solidFill>
                <a:latin typeface="Helvetica Neue"/>
                <a:ea typeface="Helvetica Neue"/>
                <a:cs typeface="Helvetica Neue"/>
                <a:sym typeface="Helvetica Neue"/>
              </a:rPr>
              <a:t>Formatted request &amp; response (Generally: Json)</a:t>
            </a:r>
            <a:br>
              <a:rPr lang="en-US" sz="2000" dirty="0">
                <a:solidFill>
                  <a:srgbClr val="0000FF"/>
                </a:solidFill>
                <a:latin typeface="Helvetica Neue"/>
                <a:ea typeface="Helvetica Neue"/>
                <a:cs typeface="Helvetica Neue"/>
                <a:sym typeface="Helvetica Neue"/>
              </a:rPr>
            </a:br>
            <a:r>
              <a:rPr lang="en-US" sz="2000" dirty="0">
                <a:solidFill>
                  <a:srgbClr val="0000FF"/>
                </a:solidFill>
                <a:latin typeface="Helvetica Neue"/>
                <a:ea typeface="Helvetica Neue"/>
                <a:cs typeface="Helvetica Neue"/>
                <a:sym typeface="Helvetica Neue"/>
              </a:rPr>
              <a:t> </a:t>
            </a:r>
            <a:r>
              <a:rPr lang="en-US" sz="2000" dirty="0">
                <a:solidFill>
                  <a:schemeClr val="dk1"/>
                </a:solidFill>
                <a:latin typeface="Helvetica Neue"/>
                <a:ea typeface="Helvetica Neue"/>
                <a:cs typeface="Helvetica Neue"/>
                <a:sym typeface="Helvetica Neue"/>
              </a:rPr>
              <a:t>What is my query? </a:t>
            </a:r>
            <a:r>
              <a:rPr lang="en-US" sz="2000" dirty="0">
                <a:solidFill>
                  <a:srgbClr val="0000FF"/>
                </a:solidFill>
                <a:latin typeface="Helvetica Neue"/>
                <a:ea typeface="Helvetica Neue"/>
                <a:cs typeface="Helvetica Neue"/>
                <a:sym typeface="Helvetica Neue"/>
              </a:rPr>
              <a:t>In request:</a:t>
            </a:r>
            <a:r>
              <a:rPr lang="en-US" sz="2000" dirty="0">
                <a:solidFill>
                  <a:schemeClr val="dk1"/>
                </a:solidFill>
                <a:latin typeface="Helvetica Neue"/>
                <a:ea typeface="Helvetica Neue"/>
                <a:cs typeface="Helvetica Neue"/>
                <a:sym typeface="Helvetica Neue"/>
              </a:rPr>
              <a:t> </a:t>
            </a:r>
            <a:r>
              <a:rPr lang="en-US" sz="2000" dirty="0">
                <a:solidFill>
                  <a:srgbClr val="0000FF"/>
                </a:solidFill>
                <a:latin typeface="Helvetica Neue"/>
                <a:ea typeface="Helvetica Neue"/>
                <a:cs typeface="Helvetica Neue"/>
                <a:sym typeface="Helvetica Neue"/>
              </a:rPr>
              <a:t>Hotels near (how much near ?) me (what is my location ?)</a:t>
            </a:r>
            <a:endParaRPr sz="2000" dirty="0">
              <a:solidFill>
                <a:srgbClr val="0000FF"/>
              </a:solidFill>
              <a:latin typeface="Helvetica Neue"/>
              <a:ea typeface="Helvetica Neue"/>
              <a:cs typeface="Helvetica Neue"/>
              <a:sym typeface="Helvetica Neue"/>
            </a:endParaRPr>
          </a:p>
          <a:p>
            <a:pPr marL="0" lvl="0" indent="0" rtl="0">
              <a:spcBef>
                <a:spcPts val="0"/>
              </a:spcBef>
              <a:spcAft>
                <a:spcPts val="0"/>
              </a:spcAft>
              <a:buNone/>
            </a:pPr>
            <a:endParaRPr sz="2000" dirty="0">
              <a:solidFill>
                <a:schemeClr val="dk1"/>
              </a:solidFill>
              <a:latin typeface="Helvetica Neue"/>
              <a:ea typeface="Helvetica Neue"/>
              <a:cs typeface="Helvetica Neue"/>
              <a:sym typeface="Helvetica Neue"/>
            </a:endParaRPr>
          </a:p>
          <a:p>
            <a:pPr marL="0" lvl="0" indent="0" rtl="0">
              <a:spcBef>
                <a:spcPts val="0"/>
              </a:spcBef>
              <a:spcAft>
                <a:spcPts val="0"/>
              </a:spcAft>
              <a:buNone/>
            </a:pPr>
            <a:r>
              <a:rPr lang="en-US" sz="2000" dirty="0">
                <a:solidFill>
                  <a:schemeClr val="dk1"/>
                </a:solidFill>
                <a:latin typeface="Helvetica Neue"/>
                <a:ea typeface="Helvetica Neue"/>
                <a:cs typeface="Helvetica Neue"/>
                <a:sym typeface="Helvetica Neue"/>
              </a:rPr>
              <a:t>Few other things:</a:t>
            </a:r>
            <a:endParaRPr sz="2000" dirty="0">
              <a:solidFill>
                <a:schemeClr val="dk1"/>
              </a:solidFill>
              <a:latin typeface="Helvetica Neue"/>
              <a:ea typeface="Helvetica Neue"/>
              <a:cs typeface="Helvetica Neue"/>
              <a:sym typeface="Helvetica Neue"/>
            </a:endParaRPr>
          </a:p>
          <a:p>
            <a:pPr marL="0" lvl="0" indent="0" rtl="0">
              <a:spcBef>
                <a:spcPts val="0"/>
              </a:spcBef>
              <a:spcAft>
                <a:spcPts val="0"/>
              </a:spcAft>
              <a:buNone/>
            </a:pPr>
            <a:r>
              <a:rPr lang="en-US" sz="2000" dirty="0">
                <a:latin typeface="Helvetica Neue"/>
                <a:ea typeface="Helvetica Neue"/>
                <a:cs typeface="Helvetica Neue"/>
                <a:sym typeface="Helvetica Neue"/>
              </a:rPr>
              <a:t> How to know we are serving right person ?  </a:t>
            </a:r>
            <a:r>
              <a:rPr lang="en-US" sz="2000" dirty="0">
                <a:solidFill>
                  <a:srgbClr val="0000FF"/>
                </a:solidFill>
                <a:latin typeface="Helvetica Neue"/>
                <a:ea typeface="Helvetica Neue"/>
                <a:cs typeface="Helvetica Neue"/>
                <a:sym typeface="Helvetica Neue"/>
              </a:rPr>
              <a:t>Authentication</a:t>
            </a:r>
            <a:br>
              <a:rPr lang="en-US" sz="2000" dirty="0">
                <a:solidFill>
                  <a:srgbClr val="0000FF"/>
                </a:solidFill>
                <a:latin typeface="Helvetica Neue"/>
                <a:ea typeface="Helvetica Neue"/>
                <a:cs typeface="Helvetica Neue"/>
                <a:sym typeface="Helvetica Neue"/>
              </a:rPr>
            </a:br>
            <a:r>
              <a:rPr lang="en-US" sz="2000" dirty="0">
                <a:solidFill>
                  <a:srgbClr val="0000FF"/>
                </a:solidFill>
                <a:latin typeface="Helvetica Neue"/>
                <a:ea typeface="Helvetica Neue"/>
                <a:cs typeface="Helvetica Neue"/>
                <a:sym typeface="Helvetica Neue"/>
              </a:rPr>
              <a:t>	</a:t>
            </a:r>
            <a:r>
              <a:rPr lang="en-US" sz="2000" dirty="0">
                <a:solidFill>
                  <a:srgbClr val="9900FF"/>
                </a:solidFill>
                <a:latin typeface="Helvetica Neue"/>
                <a:ea typeface="Helvetica Neue"/>
                <a:cs typeface="Helvetica Neue"/>
                <a:sym typeface="Helvetica Neue"/>
              </a:rPr>
              <a:t>Verifying that the service requester is actually MR. BEAN. </a:t>
            </a:r>
            <a:br>
              <a:rPr lang="en-US" sz="2000" dirty="0">
                <a:solidFill>
                  <a:srgbClr val="9900FF"/>
                </a:solidFill>
                <a:latin typeface="Helvetica Neue"/>
                <a:ea typeface="Helvetica Neue"/>
                <a:cs typeface="Helvetica Neue"/>
                <a:sym typeface="Helvetica Neue"/>
              </a:rPr>
            </a:br>
            <a:r>
              <a:rPr lang="en-US" sz="2000" dirty="0">
                <a:latin typeface="Helvetica Neue"/>
                <a:ea typeface="Helvetica Neue"/>
                <a:cs typeface="Helvetica Neue"/>
                <a:sym typeface="Helvetica Neue"/>
              </a:rPr>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Web API vs Website</a:t>
            </a:r>
            <a:endParaRPr/>
          </a:p>
        </p:txBody>
      </p:sp>
      <p:sp>
        <p:nvSpPr>
          <p:cNvPr id="152" name="Shape 152"/>
          <p:cNvSpPr txBox="1">
            <a:spLocks noGrp="1"/>
          </p:cNvSpPr>
          <p:nvPr>
            <p:ph type="body" idx="1"/>
          </p:nvPr>
        </p:nvSpPr>
        <p:spPr>
          <a:xfrm>
            <a:off x="571500" y="1011675"/>
            <a:ext cx="11861700" cy="226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solidFill>
                  <a:srgbClr val="000000"/>
                </a:solidFill>
              </a:rPr>
              <a:t>Website is collection of similar web pages. Web page is a document displayed by web browser.</a:t>
            </a:r>
            <a:endParaRPr>
              <a:solidFill>
                <a:srgbClr val="000000"/>
              </a:solidFill>
            </a:endParaRPr>
          </a:p>
          <a:p>
            <a:pPr marL="0" lvl="0" indent="0" rtl="0">
              <a:spcBef>
                <a:spcPts val="600"/>
              </a:spcBef>
              <a:spcAft>
                <a:spcPts val="0"/>
              </a:spcAft>
              <a:buNone/>
            </a:pPr>
            <a:r>
              <a:rPr lang="en-US"/>
              <a:t>Website may or may not use web api to do query and get data from multiple servers. </a:t>
            </a:r>
            <a:r>
              <a:rPr lang="en-US" i="1">
                <a:solidFill>
                  <a:srgbClr val="9900FF"/>
                </a:solidFill>
              </a:rPr>
              <a:t>Website take care of data presentation to user but web api doesn’t do that.</a:t>
            </a:r>
            <a:endParaRPr i="1">
              <a:solidFill>
                <a:srgbClr val="9900FF"/>
              </a:solidFill>
            </a:endParaRPr>
          </a:p>
          <a:p>
            <a:pPr marL="0" lvl="0" indent="0" rtl="0">
              <a:spcBef>
                <a:spcPts val="600"/>
              </a:spcBef>
              <a:spcAft>
                <a:spcPts val="600"/>
              </a:spcAft>
              <a:buNone/>
            </a:pPr>
            <a:endParaRPr/>
          </a:p>
        </p:txBody>
      </p:sp>
      <p:pic>
        <p:nvPicPr>
          <p:cNvPr id="153" name="Shape 153"/>
          <p:cNvPicPr preferRelativeResize="0"/>
          <p:nvPr/>
        </p:nvPicPr>
        <p:blipFill rotWithShape="1">
          <a:blip r:embed="rId3">
            <a:alphaModFix/>
          </a:blip>
          <a:srcRect l="4278" t="13224"/>
          <a:stretch/>
        </p:blipFill>
        <p:spPr>
          <a:xfrm>
            <a:off x="723900" y="3190700"/>
            <a:ext cx="11473402" cy="5613451"/>
          </a:xfrm>
          <a:prstGeom prst="rect">
            <a:avLst/>
          </a:prstGeom>
          <a:noFill/>
          <a:ln w="28575" cap="flat" cmpd="sng">
            <a:solidFill>
              <a:srgbClr val="00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Web API vs Website</a:t>
            </a:r>
            <a:endParaRPr/>
          </a:p>
        </p:txBody>
      </p:sp>
      <p:sp>
        <p:nvSpPr>
          <p:cNvPr id="160" name="Shape 160"/>
          <p:cNvSpPr txBox="1">
            <a:spLocks noGrp="1"/>
          </p:cNvSpPr>
          <p:nvPr>
            <p:ph type="body" idx="1"/>
          </p:nvPr>
        </p:nvSpPr>
        <p:spPr>
          <a:xfrm>
            <a:off x="571550" y="881975"/>
            <a:ext cx="11861700" cy="241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i="1" dirty="0">
                <a:solidFill>
                  <a:srgbClr val="9900FF"/>
                </a:solidFill>
              </a:rPr>
              <a:t>Website take care of data presentation to user but web </a:t>
            </a:r>
            <a:r>
              <a:rPr lang="en-US" i="1" dirty="0" err="1">
                <a:solidFill>
                  <a:srgbClr val="9900FF"/>
                </a:solidFill>
              </a:rPr>
              <a:t>api</a:t>
            </a:r>
            <a:r>
              <a:rPr lang="en-US" i="1" dirty="0">
                <a:solidFill>
                  <a:srgbClr val="9900FF"/>
                </a:solidFill>
              </a:rPr>
              <a:t> doesn’t do that.</a:t>
            </a:r>
            <a:endParaRPr i="1" dirty="0">
              <a:solidFill>
                <a:srgbClr val="9900FF"/>
              </a:solidFill>
            </a:endParaRPr>
          </a:p>
          <a:p>
            <a:pPr marL="0" lvl="0" indent="0" rtl="0">
              <a:spcBef>
                <a:spcPts val="600"/>
              </a:spcBef>
              <a:spcAft>
                <a:spcPts val="0"/>
              </a:spcAft>
              <a:buNone/>
            </a:pPr>
            <a:r>
              <a:rPr lang="en-US" dirty="0" err="1"/>
              <a:t>WebPage</a:t>
            </a:r>
            <a:r>
              <a:rPr lang="en-US" dirty="0"/>
              <a:t>: </a:t>
            </a:r>
            <a:r>
              <a:rPr lang="en-US" sz="2000" u="sng" dirty="0">
                <a:solidFill>
                  <a:schemeClr val="hlink"/>
                </a:solidFill>
                <a:hlinkClick r:id="rId3"/>
              </a:rPr>
              <a:t>https://www.google.com/maps/search/hotels+near+me/@34.0635363,-118.4455592,15z</a:t>
            </a:r>
            <a:endParaRPr sz="2000" dirty="0"/>
          </a:p>
          <a:p>
            <a:pPr marL="0" lvl="0" indent="0" rtl="0">
              <a:spcBef>
                <a:spcPts val="600"/>
              </a:spcBef>
              <a:spcAft>
                <a:spcPts val="0"/>
              </a:spcAft>
              <a:buNone/>
            </a:pPr>
            <a:endParaRPr sz="1500" dirty="0"/>
          </a:p>
          <a:p>
            <a:pPr marL="0" lvl="0" indent="0" rtl="0">
              <a:spcBef>
                <a:spcPts val="600"/>
              </a:spcBef>
              <a:spcAft>
                <a:spcPts val="600"/>
              </a:spcAft>
              <a:buNone/>
            </a:pPr>
            <a:r>
              <a:rPr lang="en-US" dirty="0"/>
              <a:t>Query: Hotels near me, what is my location </a:t>
            </a:r>
            <a:r>
              <a:rPr lang="en-US" sz="2000" dirty="0"/>
              <a:t>(Where to find hotels)</a:t>
            </a:r>
            <a:r>
              <a:rPr lang="en-US" dirty="0"/>
              <a:t> &amp; my zoom level </a:t>
            </a:r>
            <a:r>
              <a:rPr lang="en-US" sz="2000" dirty="0"/>
              <a:t>(In how much area to search).</a:t>
            </a:r>
            <a:endParaRPr sz="2000" dirty="0"/>
          </a:p>
        </p:txBody>
      </p:sp>
      <p:sp>
        <p:nvSpPr>
          <p:cNvPr id="161" name="Shape 161"/>
          <p:cNvSpPr/>
          <p:nvPr/>
        </p:nvSpPr>
        <p:spPr>
          <a:xfrm>
            <a:off x="6700725" y="1468875"/>
            <a:ext cx="1919700" cy="415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800"/>
          </a:p>
        </p:txBody>
      </p:sp>
      <p:sp>
        <p:nvSpPr>
          <p:cNvPr id="162" name="Shape 162"/>
          <p:cNvSpPr/>
          <p:nvPr/>
        </p:nvSpPr>
        <p:spPr>
          <a:xfrm>
            <a:off x="8834325" y="1468875"/>
            <a:ext cx="3080400" cy="415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3" name="Shape 163"/>
          <p:cNvSpPr/>
          <p:nvPr/>
        </p:nvSpPr>
        <p:spPr>
          <a:xfrm>
            <a:off x="11958525" y="1468875"/>
            <a:ext cx="384300" cy="4152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164" name="Shape 164"/>
          <p:cNvCxnSpPr>
            <a:stCxn id="165" idx="3"/>
          </p:cNvCxnSpPr>
          <p:nvPr/>
        </p:nvCxnSpPr>
        <p:spPr>
          <a:xfrm>
            <a:off x="5003252" y="5250501"/>
            <a:ext cx="4915800" cy="21900"/>
          </a:xfrm>
          <a:prstGeom prst="straightConnector1">
            <a:avLst/>
          </a:prstGeom>
          <a:noFill/>
          <a:ln w="76200" cap="flat" cmpd="sng">
            <a:solidFill>
              <a:schemeClr val="dk2"/>
            </a:solidFill>
            <a:prstDash val="solid"/>
            <a:round/>
            <a:headEnd type="triangle" w="med" len="med"/>
            <a:tailEnd type="triangle" w="med" len="med"/>
          </a:ln>
        </p:spPr>
      </p:cxnSp>
      <p:sp>
        <p:nvSpPr>
          <p:cNvPr id="166" name="Shape 166"/>
          <p:cNvSpPr txBox="1"/>
          <p:nvPr/>
        </p:nvSpPr>
        <p:spPr>
          <a:xfrm>
            <a:off x="5342100" y="5267525"/>
            <a:ext cx="2730300" cy="531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Results: Hotels are UCLA Tiverton House, ...</a:t>
            </a:r>
            <a:endParaRPr/>
          </a:p>
        </p:txBody>
      </p:sp>
      <p:grpSp>
        <p:nvGrpSpPr>
          <p:cNvPr id="167" name="Shape 167"/>
          <p:cNvGrpSpPr/>
          <p:nvPr/>
        </p:nvGrpSpPr>
        <p:grpSpPr>
          <a:xfrm>
            <a:off x="583650" y="3486563"/>
            <a:ext cx="11478600" cy="4308388"/>
            <a:chOff x="583650" y="3486563"/>
            <a:chExt cx="11478600" cy="4308388"/>
          </a:xfrm>
        </p:grpSpPr>
        <p:sp>
          <p:nvSpPr>
            <p:cNvPr id="168" name="Shape 168"/>
            <p:cNvSpPr/>
            <p:nvPr/>
          </p:nvSpPr>
          <p:spPr>
            <a:xfrm>
              <a:off x="583650" y="3501950"/>
              <a:ext cx="11478600" cy="42930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9" name="Shape 169"/>
            <p:cNvGrpSpPr/>
            <p:nvPr/>
          </p:nvGrpSpPr>
          <p:grpSpPr>
            <a:xfrm>
              <a:off x="645250" y="3486563"/>
              <a:ext cx="11284782" cy="3940438"/>
              <a:chOff x="492850" y="3181763"/>
              <a:chExt cx="11284782" cy="3940438"/>
            </a:xfrm>
          </p:grpSpPr>
          <p:pic>
            <p:nvPicPr>
              <p:cNvPr id="165" name="Shape 165"/>
              <p:cNvPicPr preferRelativeResize="0"/>
              <p:nvPr/>
            </p:nvPicPr>
            <p:blipFill rotWithShape="1">
              <a:blip r:embed="rId4">
                <a:alphaModFix/>
              </a:blip>
              <a:srcRect l="4278" t="13224"/>
              <a:stretch/>
            </p:blipFill>
            <p:spPr>
              <a:xfrm>
                <a:off x="492850" y="3797500"/>
                <a:ext cx="4358002" cy="2296401"/>
              </a:xfrm>
              <a:prstGeom prst="rect">
                <a:avLst/>
              </a:prstGeom>
              <a:noFill/>
              <a:ln>
                <a:noFill/>
              </a:ln>
            </p:spPr>
          </p:pic>
          <p:sp>
            <p:nvSpPr>
              <p:cNvPr id="170" name="Shape 170"/>
              <p:cNvSpPr txBox="1"/>
              <p:nvPr/>
            </p:nvSpPr>
            <p:spPr>
              <a:xfrm>
                <a:off x="5337300" y="5721500"/>
                <a:ext cx="3657600" cy="1400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3500"/>
                  <a:t>Google Places    Web API</a:t>
                </a:r>
                <a:endParaRPr sz="3500"/>
              </a:p>
            </p:txBody>
          </p:sp>
          <p:sp>
            <p:nvSpPr>
              <p:cNvPr id="171" name="Shape 171"/>
              <p:cNvSpPr txBox="1"/>
              <p:nvPr/>
            </p:nvSpPr>
            <p:spPr>
              <a:xfrm>
                <a:off x="5265900" y="4124525"/>
                <a:ext cx="3800400" cy="531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Query: Hotels near 34.0635, -118.445 and Range R and API Key</a:t>
                </a:r>
                <a:endParaRPr/>
              </a:p>
            </p:txBody>
          </p:sp>
          <p:sp>
            <p:nvSpPr>
              <p:cNvPr id="172" name="Shape 172"/>
              <p:cNvSpPr txBox="1"/>
              <p:nvPr/>
            </p:nvSpPr>
            <p:spPr>
              <a:xfrm>
                <a:off x="571500" y="6251625"/>
                <a:ext cx="3800400" cy="531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a:t>Web Page displays data in web browser</a:t>
                </a:r>
                <a:endParaRPr sz="1600"/>
              </a:p>
            </p:txBody>
          </p:sp>
          <p:sp>
            <p:nvSpPr>
              <p:cNvPr id="173" name="Shape 173"/>
              <p:cNvSpPr txBox="1"/>
              <p:nvPr/>
            </p:nvSpPr>
            <p:spPr>
              <a:xfrm>
                <a:off x="5238775" y="3181763"/>
                <a:ext cx="3457800" cy="85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500" u="sng">
                    <a:solidFill>
                      <a:schemeClr val="hlink"/>
                    </a:solidFill>
                    <a:latin typeface="Calibri"/>
                    <a:ea typeface="Calibri"/>
                    <a:cs typeface="Calibri"/>
                    <a:sym typeface="Calibri"/>
                    <a:hlinkClick r:id="rId5"/>
                  </a:rPr>
                  <a:t>https://maps.googleapis.com/maps/api/place/nearbysearch/json</a:t>
                </a:r>
                <a:endParaRPr sz="1500">
                  <a:latin typeface="Calibri"/>
                  <a:ea typeface="Calibri"/>
                  <a:cs typeface="Calibri"/>
                  <a:sym typeface="Calibri"/>
                </a:endParaRPr>
              </a:p>
              <a:p>
                <a:pPr marL="0" lvl="0" indent="0" rtl="0">
                  <a:spcBef>
                    <a:spcPts val="0"/>
                  </a:spcBef>
                  <a:spcAft>
                    <a:spcPts val="0"/>
                  </a:spcAft>
                  <a:buNone/>
                </a:pPr>
                <a:endParaRPr sz="1500">
                  <a:latin typeface="Calibri"/>
                  <a:ea typeface="Calibri"/>
                  <a:cs typeface="Calibri"/>
                  <a:sym typeface="Calibri"/>
                </a:endParaRPr>
              </a:p>
            </p:txBody>
          </p:sp>
          <p:pic>
            <p:nvPicPr>
              <p:cNvPr id="174" name="Shape 174" descr="Free vector graphic: Server, Web, Network, Data - Free Image on ..."/>
              <p:cNvPicPr preferRelativeResize="0"/>
              <p:nvPr/>
            </p:nvPicPr>
            <p:blipFill>
              <a:blip r:embed="rId6">
                <a:alphaModFix/>
              </a:blip>
              <a:stretch>
                <a:fillRect/>
              </a:stretch>
            </p:blipFill>
            <p:spPr>
              <a:xfrm>
                <a:off x="10055765" y="3921080"/>
                <a:ext cx="1721867" cy="1911438"/>
              </a:xfrm>
              <a:prstGeom prst="rect">
                <a:avLst/>
              </a:prstGeom>
              <a:noFill/>
              <a:ln>
                <a:noFill/>
              </a:ln>
            </p:spPr>
          </p:pic>
          <p:sp>
            <p:nvSpPr>
              <p:cNvPr id="175" name="Shape 175"/>
              <p:cNvSpPr txBox="1"/>
              <p:nvPr/>
            </p:nvSpPr>
            <p:spPr>
              <a:xfrm>
                <a:off x="10098300" y="6093900"/>
                <a:ext cx="1636800" cy="531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a:t>Google Server</a:t>
                </a:r>
                <a:endParaRPr sz="1600"/>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Web API vs Website</a:t>
            </a:r>
            <a:endParaRPr/>
          </a:p>
        </p:txBody>
      </p:sp>
      <p:sp>
        <p:nvSpPr>
          <p:cNvPr id="183" name="Shape 183"/>
          <p:cNvSpPr txBox="1">
            <a:spLocks noGrp="1"/>
          </p:cNvSpPr>
          <p:nvPr>
            <p:ph type="body" idx="1"/>
          </p:nvPr>
        </p:nvSpPr>
        <p:spPr>
          <a:xfrm>
            <a:off x="571550" y="881975"/>
            <a:ext cx="11861700" cy="4007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i="1" dirty="0">
                <a:solidFill>
                  <a:srgbClr val="9900FF"/>
                </a:solidFill>
              </a:rPr>
              <a:t>Website take care of data presentation to user but web service doesn’t do that.</a:t>
            </a:r>
            <a:endParaRPr i="1" dirty="0">
              <a:solidFill>
                <a:srgbClr val="9900FF"/>
              </a:solidFill>
            </a:endParaRPr>
          </a:p>
          <a:p>
            <a:pPr marL="0" lvl="0" indent="0" rtl="0">
              <a:spcBef>
                <a:spcPts val="600"/>
              </a:spcBef>
              <a:spcAft>
                <a:spcPts val="0"/>
              </a:spcAft>
              <a:buNone/>
            </a:pPr>
            <a:r>
              <a:rPr lang="en-US" dirty="0" err="1"/>
              <a:t>WebPage</a:t>
            </a:r>
            <a:r>
              <a:rPr lang="en-US" dirty="0"/>
              <a:t>: </a:t>
            </a:r>
            <a:r>
              <a:rPr lang="en-US" sz="2000" u="sng" dirty="0">
                <a:solidFill>
                  <a:schemeClr val="hlink"/>
                </a:solidFill>
                <a:hlinkClick r:id="rId3"/>
              </a:rPr>
              <a:t>https://www.google.com/maps/search/hotels+near+me/@34.0635363,-118.4455592,15z</a:t>
            </a:r>
            <a:endParaRPr sz="2000" dirty="0"/>
          </a:p>
          <a:p>
            <a:pPr marL="0" lvl="0" indent="0" rtl="0">
              <a:spcBef>
                <a:spcPts val="600"/>
              </a:spcBef>
              <a:spcAft>
                <a:spcPts val="0"/>
              </a:spcAft>
              <a:buClr>
                <a:schemeClr val="dk1"/>
              </a:buClr>
              <a:buSzPts val="1100"/>
              <a:buFont typeface="Arial"/>
              <a:buNone/>
            </a:pPr>
            <a:r>
              <a:rPr lang="en-US" sz="2000" dirty="0"/>
              <a:t>To See Web API Data:</a:t>
            </a:r>
            <a:endParaRPr sz="2000" dirty="0"/>
          </a:p>
          <a:p>
            <a:pPr marL="0" lvl="0" indent="0" rtl="0">
              <a:spcBef>
                <a:spcPts val="600"/>
              </a:spcBef>
              <a:spcAft>
                <a:spcPts val="0"/>
              </a:spcAft>
              <a:buClr>
                <a:schemeClr val="dk1"/>
              </a:buClr>
              <a:buSzPts val="1100"/>
              <a:buFont typeface="Arial"/>
              <a:buNone/>
            </a:pPr>
            <a:r>
              <a:rPr lang="en-US" sz="1500" u="sng" dirty="0">
                <a:solidFill>
                  <a:schemeClr val="hlink"/>
                </a:solidFill>
                <a:latin typeface="Calibri"/>
                <a:ea typeface="Calibri"/>
                <a:cs typeface="Calibri"/>
                <a:sym typeface="Calibri"/>
                <a:hlinkClick r:id="rId4"/>
              </a:rPr>
              <a:t>https://maps.googleapis.com/maps/api/place/nearbysearch/json?location=34.0635363,-118.4455592&amp;radius=1000&amp;type=hotels&amp;keyword=stay&amp;key=%20</a:t>
            </a:r>
            <a:r>
              <a:rPr lang="en-US" sz="1500" u="sng" dirty="0">
                <a:solidFill>
                  <a:schemeClr val="hlink"/>
                </a:solidFill>
                <a:latin typeface="Calibri"/>
                <a:ea typeface="Calibri"/>
                <a:cs typeface="Calibri"/>
                <a:sym typeface="Calibri"/>
              </a:rPr>
              <a:t>AIzaSyDC-YqTnzBikF1i9fbrvX4W6Xd0YOQEb-A</a:t>
            </a:r>
            <a:endParaRPr sz="1800" dirty="0"/>
          </a:p>
          <a:p>
            <a:pPr marL="0" lvl="0" indent="0" rtl="0">
              <a:spcBef>
                <a:spcPts val="600"/>
              </a:spcBef>
              <a:spcAft>
                <a:spcPts val="0"/>
              </a:spcAft>
              <a:buNone/>
            </a:pPr>
            <a:endParaRPr sz="2000" dirty="0"/>
          </a:p>
          <a:p>
            <a:pPr marL="0" lvl="0" indent="0" rtl="0">
              <a:spcBef>
                <a:spcPts val="600"/>
              </a:spcBef>
              <a:spcAft>
                <a:spcPts val="0"/>
              </a:spcAft>
              <a:buNone/>
            </a:pPr>
            <a:endParaRPr sz="2000" dirty="0"/>
          </a:p>
          <a:p>
            <a:pPr marL="0" lvl="0" indent="0" rtl="0">
              <a:spcBef>
                <a:spcPts val="600"/>
              </a:spcBef>
              <a:spcAft>
                <a:spcPts val="0"/>
              </a:spcAft>
              <a:buNone/>
            </a:pPr>
            <a:endParaRPr sz="2000" dirty="0"/>
          </a:p>
          <a:p>
            <a:pPr marL="0" lvl="0" indent="0" rtl="0">
              <a:spcBef>
                <a:spcPts val="600"/>
              </a:spcBef>
              <a:spcAft>
                <a:spcPts val="0"/>
              </a:spcAft>
              <a:buNone/>
            </a:pPr>
            <a:endParaRPr sz="2000" dirty="0"/>
          </a:p>
          <a:p>
            <a:pPr marL="0" lvl="0" indent="0" rtl="0">
              <a:spcBef>
                <a:spcPts val="600"/>
              </a:spcBef>
              <a:spcAft>
                <a:spcPts val="0"/>
              </a:spcAft>
              <a:buNone/>
            </a:pPr>
            <a:endParaRPr sz="2000" dirty="0"/>
          </a:p>
          <a:p>
            <a:pPr marL="0" lvl="0" indent="0" rtl="0">
              <a:spcBef>
                <a:spcPts val="600"/>
              </a:spcBef>
              <a:spcAft>
                <a:spcPts val="0"/>
              </a:spcAft>
              <a:buNone/>
            </a:pPr>
            <a:endParaRPr sz="2000" dirty="0"/>
          </a:p>
          <a:p>
            <a:pPr marL="0" lvl="0" indent="0" rtl="0">
              <a:spcBef>
                <a:spcPts val="600"/>
              </a:spcBef>
              <a:spcAft>
                <a:spcPts val="0"/>
              </a:spcAft>
              <a:buNone/>
            </a:pPr>
            <a:endParaRPr sz="2000" dirty="0"/>
          </a:p>
          <a:p>
            <a:pPr marL="0" lvl="0" indent="0" rtl="0">
              <a:spcBef>
                <a:spcPts val="600"/>
              </a:spcBef>
              <a:spcAft>
                <a:spcPts val="600"/>
              </a:spcAft>
              <a:buNone/>
            </a:pPr>
            <a:endParaRPr sz="2000" dirty="0"/>
          </a:p>
        </p:txBody>
      </p:sp>
      <p:sp>
        <p:nvSpPr>
          <p:cNvPr id="184" name="Shape 184"/>
          <p:cNvSpPr/>
          <p:nvPr/>
        </p:nvSpPr>
        <p:spPr>
          <a:xfrm>
            <a:off x="6700725" y="1468875"/>
            <a:ext cx="1919700" cy="415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85" name="Shape 185"/>
          <p:cNvSpPr/>
          <p:nvPr/>
        </p:nvSpPr>
        <p:spPr>
          <a:xfrm>
            <a:off x="8834325" y="1468875"/>
            <a:ext cx="3080400" cy="415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86" name="Shape 186"/>
          <p:cNvSpPr/>
          <p:nvPr/>
        </p:nvSpPr>
        <p:spPr>
          <a:xfrm>
            <a:off x="11958525" y="1468875"/>
            <a:ext cx="384300" cy="4152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pic>
        <p:nvPicPr>
          <p:cNvPr id="187" name="Shape 187"/>
          <p:cNvPicPr preferRelativeResize="0"/>
          <p:nvPr/>
        </p:nvPicPr>
        <p:blipFill rotWithShape="1">
          <a:blip r:embed="rId5">
            <a:alphaModFix/>
          </a:blip>
          <a:srcRect l="38550" t="47014" r="18909" b="23220"/>
          <a:stretch/>
        </p:blipFill>
        <p:spPr>
          <a:xfrm>
            <a:off x="6502350" y="4264168"/>
            <a:ext cx="6416125" cy="2536457"/>
          </a:xfrm>
          <a:prstGeom prst="rect">
            <a:avLst/>
          </a:prstGeom>
          <a:noFill/>
          <a:ln>
            <a:noFill/>
          </a:ln>
        </p:spPr>
      </p:pic>
      <p:pic>
        <p:nvPicPr>
          <p:cNvPr id="3" name="Picture 2" descr="A screenshot of a cell phone&#10;&#10;Description automatically generated">
            <a:extLst>
              <a:ext uri="{FF2B5EF4-FFF2-40B4-BE49-F238E27FC236}">
                <a16:creationId xmlns:a16="http://schemas.microsoft.com/office/drawing/2014/main" id="{2E4A813A-009F-4387-B9D6-CE5F4CF683BF}"/>
              </a:ext>
            </a:extLst>
          </p:cNvPr>
          <p:cNvPicPr>
            <a:picLocks noChangeAspect="1"/>
          </p:cNvPicPr>
          <p:nvPr/>
        </p:nvPicPr>
        <p:blipFill>
          <a:blip r:embed="rId6"/>
          <a:stretch>
            <a:fillRect/>
          </a:stretch>
        </p:blipFill>
        <p:spPr>
          <a:xfrm>
            <a:off x="523990" y="2792925"/>
            <a:ext cx="5978360" cy="67435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p:nvPr/>
        </p:nvSpPr>
        <p:spPr>
          <a:xfrm>
            <a:off x="5171875" y="3761350"/>
            <a:ext cx="7354200" cy="26589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Simple terms: </a:t>
            </a:r>
            <a:r>
              <a:rPr lang="en-US" i="1">
                <a:solidFill>
                  <a:srgbClr val="000000"/>
                </a:solidFill>
              </a:rPr>
              <a:t>Web API</a:t>
            </a:r>
            <a:r>
              <a:rPr lang="en-US">
                <a:solidFill>
                  <a:srgbClr val="000000"/>
                </a:solidFill>
              </a:rPr>
              <a:t> provides ways to use computing (Query data, Store data, perform calculations etc) facilities over the internet. </a:t>
            </a:r>
            <a:r>
              <a:rPr lang="en-US"/>
              <a:t>A Computer/Cluster/Cloud away from user, may provide different functionalities to user by offering a </a:t>
            </a:r>
            <a:r>
              <a:rPr lang="en-US" i="1"/>
              <a:t>Web API. </a:t>
            </a:r>
            <a:r>
              <a:rPr lang="en-US"/>
              <a:t>It is a concept not a technology. </a:t>
            </a:r>
            <a:endParaRPr/>
          </a:p>
          <a:p>
            <a:pPr marL="0" lvl="0" indent="0" rtl="0">
              <a:spcBef>
                <a:spcPts val="600"/>
              </a:spcBef>
              <a:spcAft>
                <a:spcPts val="0"/>
              </a:spcAft>
              <a:buNone/>
            </a:pPr>
            <a:endParaRPr/>
          </a:p>
          <a:p>
            <a:pPr marL="0" lvl="0" indent="0" rtl="0">
              <a:spcBef>
                <a:spcPts val="600"/>
              </a:spcBef>
              <a:spcAft>
                <a:spcPts val="0"/>
              </a:spcAft>
              <a:buNone/>
            </a:pPr>
            <a:r>
              <a:rPr lang="en-US"/>
              <a:t>This functionality may be:</a:t>
            </a:r>
            <a:endParaRPr/>
          </a:p>
          <a:p>
            <a:pPr marL="457200" lvl="0" indent="-393700" rtl="0">
              <a:spcBef>
                <a:spcPts val="600"/>
              </a:spcBef>
              <a:spcAft>
                <a:spcPts val="0"/>
              </a:spcAft>
              <a:buSzPts val="2600"/>
              <a:buChar char="•"/>
            </a:pPr>
            <a:r>
              <a:rPr lang="en-US"/>
              <a:t>Saving data.</a:t>
            </a:r>
            <a:endParaRPr/>
          </a:p>
          <a:p>
            <a:pPr marL="457200" lvl="0" indent="-393700" rtl="0">
              <a:spcBef>
                <a:spcPts val="0"/>
              </a:spcBef>
              <a:spcAft>
                <a:spcPts val="0"/>
              </a:spcAft>
              <a:buSzPts val="2600"/>
              <a:buChar char="•"/>
            </a:pPr>
            <a:r>
              <a:rPr lang="en-US"/>
              <a:t>Running computations</a:t>
            </a:r>
            <a:br>
              <a:rPr lang="en-US"/>
            </a:br>
            <a:r>
              <a:rPr lang="en-US"/>
              <a:t>(eg. query, transformations,</a:t>
            </a:r>
            <a:br>
              <a:rPr lang="en-US"/>
            </a:br>
            <a:r>
              <a:rPr lang="en-US"/>
              <a:t>calculations).</a:t>
            </a:r>
            <a:endParaRPr/>
          </a:p>
          <a:p>
            <a:pPr marL="457200" lvl="0" indent="-393700" rtl="0">
              <a:spcBef>
                <a:spcPts val="0"/>
              </a:spcBef>
              <a:spcAft>
                <a:spcPts val="0"/>
              </a:spcAft>
              <a:buSzPts val="2600"/>
              <a:buChar char="•"/>
            </a:pPr>
            <a:r>
              <a:rPr lang="en-US"/>
              <a:t>Returning results (data).</a:t>
            </a:r>
            <a:endParaRPr/>
          </a:p>
          <a:p>
            <a:pPr marL="457200" lvl="0" indent="-393700" rtl="0">
              <a:spcBef>
                <a:spcPts val="0"/>
              </a:spcBef>
              <a:spcAft>
                <a:spcPts val="0"/>
              </a:spcAft>
              <a:buSzPts val="2600"/>
              <a:buChar char="•"/>
            </a:pPr>
            <a:r>
              <a:rPr lang="en-US"/>
              <a:t>or multiple of above.</a:t>
            </a:r>
            <a:endParaRPr/>
          </a:p>
          <a:p>
            <a:pPr marL="0" lvl="0" indent="0" rtl="0">
              <a:spcBef>
                <a:spcPts val="600"/>
              </a:spcBef>
              <a:spcAft>
                <a:spcPts val="0"/>
              </a:spcAft>
              <a:buNone/>
            </a:pPr>
            <a:endParaRPr b="1"/>
          </a:p>
          <a:p>
            <a:pPr marL="0" lvl="0" indent="0" rtl="0">
              <a:spcBef>
                <a:spcPts val="600"/>
              </a:spcBef>
              <a:spcAft>
                <a:spcPts val="0"/>
              </a:spcAft>
              <a:buNone/>
            </a:pPr>
            <a:r>
              <a:rPr lang="en-US" b="1"/>
              <a:t>Definition:</a:t>
            </a:r>
            <a:endParaRPr b="1"/>
          </a:p>
          <a:p>
            <a:pPr marL="0" lvl="0" indent="0" rtl="0">
              <a:spcBef>
                <a:spcPts val="600"/>
              </a:spcBef>
              <a:spcAft>
                <a:spcPts val="0"/>
              </a:spcAft>
              <a:buNone/>
            </a:pPr>
            <a:r>
              <a:rPr lang="en-US" i="1"/>
              <a:t>Web API</a:t>
            </a:r>
            <a:r>
              <a:rPr lang="en-US"/>
              <a:t> is an application programming interface for a web server. Web API doesn’t include web server implementation details.</a:t>
            </a:r>
            <a:endParaRPr/>
          </a:p>
          <a:p>
            <a:pPr marL="0" lvl="0" indent="0" rtl="0">
              <a:spcBef>
                <a:spcPts val="600"/>
              </a:spcBef>
              <a:spcAft>
                <a:spcPts val="600"/>
              </a:spcAft>
              <a:buNone/>
            </a:pPr>
            <a:endParaRPr/>
          </a:p>
        </p:txBody>
      </p:sp>
      <p:grpSp>
        <p:nvGrpSpPr>
          <p:cNvPr id="195" name="Shape 195"/>
          <p:cNvGrpSpPr/>
          <p:nvPr/>
        </p:nvGrpSpPr>
        <p:grpSpPr>
          <a:xfrm>
            <a:off x="5406872" y="3921080"/>
            <a:ext cx="6824710" cy="1911438"/>
            <a:chOff x="4863834" y="4577650"/>
            <a:chExt cx="7162042" cy="2132825"/>
          </a:xfrm>
        </p:grpSpPr>
        <p:pic>
          <p:nvPicPr>
            <p:cNvPr id="196" name="Shape 196" descr="Computer Images - Public Domain Pictures - Page 1"/>
            <p:cNvPicPr preferRelativeResize="0"/>
            <p:nvPr/>
          </p:nvPicPr>
          <p:blipFill>
            <a:blip r:embed="rId3">
              <a:alphaModFix/>
            </a:blip>
            <a:stretch>
              <a:fillRect/>
            </a:stretch>
          </p:blipFill>
          <p:spPr>
            <a:xfrm>
              <a:off x="4863834" y="5352100"/>
              <a:ext cx="2343716" cy="1149974"/>
            </a:xfrm>
            <a:prstGeom prst="rect">
              <a:avLst/>
            </a:prstGeom>
            <a:noFill/>
            <a:ln>
              <a:noFill/>
            </a:ln>
          </p:spPr>
        </p:pic>
        <p:cxnSp>
          <p:nvCxnSpPr>
            <p:cNvPr id="197" name="Shape 197"/>
            <p:cNvCxnSpPr/>
            <p:nvPr/>
          </p:nvCxnSpPr>
          <p:spPr>
            <a:xfrm rot="10800000">
              <a:off x="7250475" y="5924075"/>
              <a:ext cx="2905200" cy="3300"/>
            </a:xfrm>
            <a:prstGeom prst="straightConnector1">
              <a:avLst/>
            </a:prstGeom>
            <a:noFill/>
            <a:ln w="76200" cap="flat" cmpd="sng">
              <a:solidFill>
                <a:schemeClr val="dk2"/>
              </a:solidFill>
              <a:prstDash val="solid"/>
              <a:round/>
              <a:headEnd type="triangle" w="med" len="med"/>
              <a:tailEnd type="triangle" w="med" len="med"/>
            </a:ln>
          </p:spPr>
        </p:cxnSp>
        <p:pic>
          <p:nvPicPr>
            <p:cNvPr id="198" name="Shape 198" descr="Free vector graphic: Server, Web, Network, Data - Free Image on ..."/>
            <p:cNvPicPr preferRelativeResize="0"/>
            <p:nvPr/>
          </p:nvPicPr>
          <p:blipFill>
            <a:blip r:embed="rId4">
              <a:alphaModFix/>
            </a:blip>
            <a:stretch>
              <a:fillRect/>
            </a:stretch>
          </p:blipFill>
          <p:spPr>
            <a:xfrm>
              <a:off x="10218900" y="4577650"/>
              <a:ext cx="1806976" cy="2132825"/>
            </a:xfrm>
            <a:prstGeom prst="rect">
              <a:avLst/>
            </a:prstGeom>
            <a:noFill/>
            <a:ln>
              <a:noFill/>
            </a:ln>
          </p:spPr>
        </p:pic>
      </p:grpSp>
      <p:sp>
        <p:nvSpPr>
          <p:cNvPr id="199" name="Shape 199"/>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Defining Web API</a:t>
            </a:r>
            <a:endParaRPr/>
          </a:p>
        </p:txBody>
      </p:sp>
      <p:grpSp>
        <p:nvGrpSpPr>
          <p:cNvPr id="200" name="Shape 200"/>
          <p:cNvGrpSpPr/>
          <p:nvPr/>
        </p:nvGrpSpPr>
        <p:grpSpPr>
          <a:xfrm>
            <a:off x="5852800" y="5966300"/>
            <a:ext cx="6510900" cy="259500"/>
            <a:chOff x="5852800" y="5966300"/>
            <a:chExt cx="6510900" cy="259500"/>
          </a:xfrm>
        </p:grpSpPr>
        <p:sp>
          <p:nvSpPr>
            <p:cNvPr id="201" name="Shape 201"/>
            <p:cNvSpPr txBox="1"/>
            <p:nvPr/>
          </p:nvSpPr>
          <p:spPr>
            <a:xfrm>
              <a:off x="5852800" y="5966300"/>
              <a:ext cx="2243700" cy="259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Consumer</a:t>
              </a:r>
              <a:endParaRPr/>
            </a:p>
          </p:txBody>
        </p:sp>
        <p:sp>
          <p:nvSpPr>
            <p:cNvPr id="202" name="Shape 202"/>
            <p:cNvSpPr txBox="1"/>
            <p:nvPr/>
          </p:nvSpPr>
          <p:spPr>
            <a:xfrm>
              <a:off x="10120000" y="5966300"/>
              <a:ext cx="2243700" cy="259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Web API Service Provider</a:t>
              </a:r>
              <a:endParaRPr/>
            </a:p>
          </p:txBody>
        </p:sp>
      </p:grpSp>
      <p:sp>
        <p:nvSpPr>
          <p:cNvPr id="203" name="Shape 203"/>
          <p:cNvSpPr txBox="1"/>
          <p:nvPr/>
        </p:nvSpPr>
        <p:spPr>
          <a:xfrm>
            <a:off x="8291200" y="4747100"/>
            <a:ext cx="2243700" cy="259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web API</a:t>
            </a:r>
            <a:endParaRPr/>
          </a:p>
        </p:txBody>
      </p:sp>
    </p:spTree>
  </p:cSld>
  <p:clrMapOvr>
    <a:masterClrMapping/>
  </p:clrMapOvr>
</p:sld>
</file>

<file path=ppt/theme/theme1.xml><?xml version="1.0" encoding="utf-8"?>
<a:theme xmlns:a="http://schemas.openxmlformats.org/drawingml/2006/main" name="1_Title &amp; Subtitl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2455</Words>
  <Application>Microsoft Office PowerPoint</Application>
  <PresentationFormat>自定义</PresentationFormat>
  <Paragraphs>430</Paragraphs>
  <Slides>28</Slides>
  <Notes>28</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28</vt:i4>
      </vt:variant>
    </vt:vector>
  </HeadingPairs>
  <TitlesOfParts>
    <vt:vector size="35" baseType="lpstr">
      <vt:lpstr>Helvetica Neue Light</vt:lpstr>
      <vt:lpstr>Century Gothic</vt:lpstr>
      <vt:lpstr>Arial</vt:lpstr>
      <vt:lpstr>Calibri</vt:lpstr>
      <vt:lpstr>Helvetica Neue</vt:lpstr>
      <vt:lpstr>1_Title &amp; Subtitle</vt:lpstr>
      <vt:lpstr>Title &amp; Bullets</vt:lpstr>
      <vt:lpstr>Introduction to Web API &amp; Database</vt:lpstr>
      <vt:lpstr>Overview of Lecture</vt:lpstr>
      <vt:lpstr>Web API : Simple Example</vt:lpstr>
      <vt:lpstr>Web API Example </vt:lpstr>
      <vt:lpstr>Web API Example </vt:lpstr>
      <vt:lpstr>Web API vs Website</vt:lpstr>
      <vt:lpstr>Web API vs Website</vt:lpstr>
      <vt:lpstr>Web API vs Website</vt:lpstr>
      <vt:lpstr>Defining Web API</vt:lpstr>
      <vt:lpstr>Benefits of Web API</vt:lpstr>
      <vt:lpstr>Web API History</vt:lpstr>
      <vt:lpstr>Components of Web API</vt:lpstr>
      <vt:lpstr>Exercise 1</vt:lpstr>
      <vt:lpstr>Sample output:</vt:lpstr>
      <vt:lpstr>Exercise 2: Using Web API in Python</vt:lpstr>
      <vt:lpstr>Overview of Lecture</vt:lpstr>
      <vt:lpstr>What is Data?</vt:lpstr>
      <vt:lpstr>Types of Data :</vt:lpstr>
      <vt:lpstr>Exercise: Parsing Json</vt:lpstr>
      <vt:lpstr>Database</vt:lpstr>
      <vt:lpstr>Relational Databases</vt:lpstr>
      <vt:lpstr>SQL: Queries</vt:lpstr>
      <vt:lpstr>NoSQL Databases: MongoDB</vt:lpstr>
      <vt:lpstr>Exercise 2: Using MongoDB in Python </vt:lpstr>
      <vt:lpstr>Exercise 2: Using MongoDB in Python </vt:lpstr>
      <vt:lpstr>Exercise 2: Using MongoDB in Python  </vt:lpstr>
      <vt:lpstr>Overview of Lecture</vt:lpstr>
      <vt:lpstr>Part-3: Project using Web API and MongoDB.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API &amp; Database</dc:title>
  <dc:creator>Tianmu Li</dc:creator>
  <cp:lastModifiedBy>Tianmu Li</cp:lastModifiedBy>
  <cp:revision>28</cp:revision>
  <dcterms:modified xsi:type="dcterms:W3CDTF">2020-07-11T20:08:46Z</dcterms:modified>
</cp:coreProperties>
</file>