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9753600" cx="13004800"/>
  <p:notesSz cx="6858000" cy="9144000"/>
  <p:embeddedFontLst>
    <p:embeddedFont>
      <p:font typeface="Merriweather Sans"/>
      <p:regular r:id="rId72"/>
      <p:bold r:id="rId73"/>
      <p:italic r:id="rId74"/>
      <p:boldItalic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
      <p:font typeface="Lemon"/>
      <p:regular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5" roundtripDataSignature="AMtx7mjjmL5w+Hq4nVAIFF07LimfqzCh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15D288-FEA3-45AD-9B0D-EFB1C2783493}">
  <a:tblStyle styleId="{5415D288-FEA3-45AD-9B0D-EFB1C2783493}" styleName="Table_0">
    <a:wholeTbl>
      <a:tcTxStyle b="off" i="off">
        <a:font>
          <a:latin typeface="Helvetica Neue Light"/>
          <a:ea typeface="Helvetica Neue Light"/>
          <a:cs typeface="Helvetica Neue Ligh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ECF761A-B63E-442D-A438-07472396FE49}" styleName="Table_1">
    <a:wholeTbl>
      <a:tcTxStyle b="off" i="off">
        <a:font>
          <a:latin typeface="Helvetica Neue"/>
          <a:ea typeface="Helvetica Neue"/>
          <a:cs typeface="Helvetica Neue"/>
        </a:font>
        <a:srgbClr val="444444"/>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C4C6C6"/>
              </a:solidFill>
              <a:prstDash val="solid"/>
              <a:round/>
              <a:headEnd len="sm" w="sm" type="none"/>
              <a:tailEnd len="sm" w="sm" type="none"/>
            </a:ln>
          </a:top>
          <a:bottom>
            <a:ln cap="flat" cmpd="sng" w="25400">
              <a:solidFill>
                <a:srgbClr val="C4C6C6"/>
              </a:solidFill>
              <a:prstDash val="solid"/>
              <a:round/>
              <a:headEnd len="sm" w="sm" type="none"/>
              <a:tailEnd len="sm" w="sm" type="none"/>
            </a:ln>
          </a:bottom>
          <a:insideH>
            <a:ln cap="flat" cmpd="sng" w="25400">
              <a:solidFill>
                <a:srgbClr val="C4C6C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2F2F2"/>
          </a:solidFill>
        </a:fill>
      </a:tcStyle>
    </a:band2H>
    <a:band1V>
      <a:tcTxStyle/>
    </a:band1V>
    <a:band2V>
      <a:tcTxStyle/>
    </a:band2V>
    <a:lastCol>
      <a:tcTxStyle/>
    </a:lastCol>
    <a:firstCol>
      <a:tcTxStyle b="off" i="off">
        <a:font>
          <a:latin typeface="Helvetica Neue"/>
          <a:ea typeface="Helvetica Neue"/>
          <a:cs typeface="Helvetica Neue"/>
        </a:font>
        <a:srgbClr val="444444"/>
      </a:tcTxStyle>
      <a:tcStyle>
        <a:tcBdr>
          <a:left>
            <a:ln cap="flat" cmpd="sng" w="12700">
              <a:solidFill>
                <a:srgbClr val="000000"/>
              </a:solidFill>
              <a:prstDash val="solid"/>
              <a:round/>
              <a:headEnd len="sm" w="sm" type="none"/>
              <a:tailEnd len="sm" w="sm" type="none"/>
            </a:ln>
          </a:left>
          <a:right>
            <a:ln cap="flat" cmpd="sng" w="12700">
              <a:solidFill>
                <a:srgbClr val="C4C6C6"/>
              </a:solidFill>
              <a:prstDash val="solid"/>
              <a:round/>
              <a:headEnd len="sm" w="sm" type="none"/>
              <a:tailEnd len="sm" w="sm" type="none"/>
            </a:ln>
          </a:right>
          <a:top>
            <a:ln cap="flat" cmpd="sng" w="25400">
              <a:solidFill>
                <a:srgbClr val="C4C6C6"/>
              </a:solidFill>
              <a:prstDash val="solid"/>
              <a:round/>
              <a:headEnd len="sm" w="sm" type="none"/>
              <a:tailEnd len="sm" w="sm" type="none"/>
            </a:ln>
          </a:top>
          <a:bottom>
            <a:ln cap="flat" cmpd="sng" w="25400">
              <a:solidFill>
                <a:srgbClr val="C4C6C6"/>
              </a:solidFill>
              <a:prstDash val="solid"/>
              <a:round/>
              <a:headEnd len="sm" w="sm" type="none"/>
              <a:tailEnd len="sm" w="sm" type="none"/>
            </a:ln>
          </a:bottom>
          <a:insideH>
            <a:ln cap="flat" cmpd="sng" w="25400">
              <a:solidFill>
                <a:srgbClr val="C4C6C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8E9E8"/>
          </a:solidFill>
        </a:fill>
      </a:tcStyle>
    </a:firstCol>
    <a:lastRow>
      <a:tcTxStyle b="off" i="off">
        <a:font>
          <a:latin typeface="Helvetica Neue"/>
          <a:ea typeface="Helvetica Neue"/>
          <a:cs typeface="Helvetica Neue"/>
        </a:font>
        <a:srgbClr val="444444"/>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Helvetica Neue"/>
          <a:ea typeface="Helvetica Neue"/>
          <a:cs typeface="Helvetica Neue"/>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315D69"/>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emon-regular.fntdata"/><Relationship Id="rId83" Type="http://schemas.openxmlformats.org/officeDocument/2006/relationships/font" Target="fonts/HelveticaNeueLight-boldItalic.fntdata"/><Relationship Id="rId42" Type="http://schemas.openxmlformats.org/officeDocument/2006/relationships/slide" Target="slides/slide37.xml"/><Relationship Id="rId41" Type="http://schemas.openxmlformats.org/officeDocument/2006/relationships/slide" Target="slides/slide36.xml"/><Relationship Id="rId85" Type="http://customschemas.google.com/relationships/presentationmetadata" Target="meta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erriweatherSans-bold.fntdata"/><Relationship Id="rId72" Type="http://schemas.openxmlformats.org/officeDocument/2006/relationships/font" Target="fonts/MerriweatherSans-regular.fntdata"/><Relationship Id="rId31" Type="http://schemas.openxmlformats.org/officeDocument/2006/relationships/slide" Target="slides/slide26.xml"/><Relationship Id="rId75" Type="http://schemas.openxmlformats.org/officeDocument/2006/relationships/font" Target="fonts/MerriweatherSans-boldItalic.fntdata"/><Relationship Id="rId30" Type="http://schemas.openxmlformats.org/officeDocument/2006/relationships/slide" Target="slides/slide25.xml"/><Relationship Id="rId74" Type="http://schemas.openxmlformats.org/officeDocument/2006/relationships/font" Target="fonts/MerriweatherSans-italic.fntdata"/><Relationship Id="rId33" Type="http://schemas.openxmlformats.org/officeDocument/2006/relationships/slide" Target="slides/slide28.xml"/><Relationship Id="rId77" Type="http://schemas.openxmlformats.org/officeDocument/2006/relationships/font" Target="fonts/HelveticaNeue-bold.fntdata"/><Relationship Id="rId32" Type="http://schemas.openxmlformats.org/officeDocument/2006/relationships/slide" Target="slides/slide27.xml"/><Relationship Id="rId76" Type="http://schemas.openxmlformats.org/officeDocument/2006/relationships/font" Target="fonts/HelveticaNeue-regular.fntdata"/><Relationship Id="rId35" Type="http://schemas.openxmlformats.org/officeDocument/2006/relationships/slide" Target="slides/slide30.xml"/><Relationship Id="rId79" Type="http://schemas.openxmlformats.org/officeDocument/2006/relationships/font" Target="fonts/HelveticaNeue-boldItalic.fntdata"/><Relationship Id="rId34" Type="http://schemas.openxmlformats.org/officeDocument/2006/relationships/slide" Target="slides/slide29.xml"/><Relationship Id="rId78" Type="http://schemas.openxmlformats.org/officeDocument/2006/relationships/font" Target="fonts/HelveticaNeue-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Python’s advantages. Compare them with English to make Python more familiar to students.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Compare C, Java and Python’s ways to print “Hello world!”. This proves that Python gives the simplest way to print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web applications in Python.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applications written in Python.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web frameworks written in Python.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video games written in Python.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In computing, memory refers to the state information of a computing system, as it is kept active in some physical structure. By design, the term “memory” refers to temporary state devices, whereas the term “storage” is reserved for permanent data.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Introduce Python operators.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The basic python operator types.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how the arithmetic operators work with the examples in the table.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3e3e59433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ge3e3e59433_0_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Show how the arithmetic operators work with the examples in the table.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how the comparison operators work with the examples in the table.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how the comparison operators work with the examples in the table.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We introduce the five standard data types in Python here. In the following slices, we will study them in more detail.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Provide an example for number variables.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lists, and show an example.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list variables.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string variables.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list variables.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strings, and show an example.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string variables.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Another example for string variables.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b="0" i="0" lang="en-US" sz="1200" u="none" cap="none" strike="noStrike">
                <a:latin typeface="Calibri"/>
                <a:ea typeface="Calibri"/>
                <a:cs typeface="Calibri"/>
                <a:sym typeface="Calibri"/>
              </a:rPr>
              <a:t>Show the concept of lists, and show an example.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Decision making can be regarded as the mental processes resulting in the selection of a course of action among several alternative scenarios. Every decision making process produces a final choice. The output can be an action or an opinion of choice.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if statement, and show an example.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9" marR="40639" rtl="0" algn="l">
              <a:spcBef>
                <a:spcPts val="0"/>
              </a:spcBef>
              <a:spcAft>
                <a:spcPts val="0"/>
              </a:spcAft>
              <a:buNone/>
            </a:pPr>
            <a:r>
              <a:rPr lang="en-US" sz="1200">
                <a:latin typeface="Calibri"/>
                <a:ea typeface="Calibri"/>
                <a:cs typeface="Calibri"/>
                <a:sym typeface="Calibri"/>
              </a:rPr>
              <a:t>Show the concept of for statement, and show an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3e3e59433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6" name="Google Shape;596;ge3e3e59433_0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Reusable: In computer science and software engineering, reusability is the likelihood a segment of source code that can be used again to add new functionalities with slight or no modification.</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e3e3e59433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ge3e3e59433_0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Show how to define a simple function in python. This function add 5 onto the number passed into the function.</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3e3e59433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ge3e3e59433_0_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0638" marR="40638" rtl="0" algn="l">
              <a:spcBef>
                <a:spcPts val="0"/>
              </a:spcBef>
              <a:spcAft>
                <a:spcPts val="0"/>
              </a:spcAft>
              <a:buNone/>
            </a:pPr>
            <a:r>
              <a:rPr lang="en-US" sz="1200">
                <a:latin typeface="Calibri"/>
                <a:ea typeface="Calibri"/>
                <a:cs typeface="Calibri"/>
                <a:sym typeface="Calibri"/>
              </a:rPr>
              <a:t>Show how to use the function by example.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e3e3e59433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ge3e3e59433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e3e3e59433_0_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ge3e3e59433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8" name="Google Shape;708;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e3e3e59433_0_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ge3e3e59433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3.png"/><Relationship Id="rId4"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showMasterSp="0" type="title">
  <p:cSld name="TITLE">
    <p:spTree>
      <p:nvGrpSpPr>
        <p:cNvPr id="13" name="Shape 13"/>
        <p:cNvGrpSpPr/>
        <p:nvPr/>
      </p:nvGrpSpPr>
      <p:grpSpPr>
        <a:xfrm>
          <a:off x="0" y="0"/>
          <a:ext cx="0" cy="0"/>
          <a:chOff x="0" y="0"/>
          <a:chExt cx="0" cy="0"/>
        </a:xfrm>
      </p:grpSpPr>
      <p:cxnSp>
        <p:nvCxnSpPr>
          <p:cNvPr id="14" name="Google Shape;14;p78"/>
          <p:cNvCxnSpPr/>
          <p:nvPr/>
        </p:nvCxnSpPr>
        <p:spPr>
          <a:xfrm>
            <a:off x="647700" y="4749800"/>
            <a:ext cx="11709421" cy="127"/>
          </a:xfrm>
          <a:prstGeom prst="straightConnector1">
            <a:avLst/>
          </a:prstGeom>
          <a:noFill/>
          <a:ln cap="flat" cmpd="sng" w="12700">
            <a:solidFill>
              <a:srgbClr val="9A9A9A"/>
            </a:solidFill>
            <a:prstDash val="solid"/>
            <a:miter lim="400000"/>
            <a:headEnd len="sm" w="sm" type="none"/>
            <a:tailEnd len="sm" w="sm" type="none"/>
          </a:ln>
        </p:spPr>
      </p:cxnSp>
      <p:pic>
        <p:nvPicPr>
          <p:cNvPr descr="lacc.pdf" id="15" name="Google Shape;15;p78"/>
          <p:cNvPicPr preferRelativeResize="0"/>
          <p:nvPr/>
        </p:nvPicPr>
        <p:blipFill rotWithShape="1">
          <a:blip r:embed="rId2">
            <a:alphaModFix/>
          </a:blip>
          <a:srcRect b="0" l="0" r="0" t="0"/>
          <a:stretch/>
        </p:blipFill>
        <p:spPr>
          <a:xfrm>
            <a:off x="609600" y="342900"/>
            <a:ext cx="2044700" cy="2044700"/>
          </a:xfrm>
          <a:prstGeom prst="rect">
            <a:avLst/>
          </a:prstGeom>
          <a:noFill/>
          <a:ln>
            <a:noFill/>
          </a:ln>
        </p:spPr>
      </p:pic>
      <p:pic>
        <p:nvPicPr>
          <p:cNvPr descr="image1.png" id="16" name="Google Shape;16;p78"/>
          <p:cNvPicPr preferRelativeResize="0"/>
          <p:nvPr/>
        </p:nvPicPr>
        <p:blipFill rotWithShape="1">
          <a:blip r:embed="rId3">
            <a:alphaModFix/>
          </a:blip>
          <a:srcRect b="0" l="0" r="0" t="0"/>
          <a:stretch/>
        </p:blipFill>
        <p:spPr>
          <a:xfrm>
            <a:off x="10091738" y="8186738"/>
            <a:ext cx="2667001" cy="1232351"/>
          </a:xfrm>
          <a:prstGeom prst="rect">
            <a:avLst/>
          </a:prstGeom>
          <a:noFill/>
          <a:ln>
            <a:noFill/>
          </a:ln>
        </p:spPr>
      </p:pic>
      <p:pic>
        <p:nvPicPr>
          <p:cNvPr descr="nsf1.gif" id="17" name="Google Shape;17;p78"/>
          <p:cNvPicPr preferRelativeResize="0"/>
          <p:nvPr/>
        </p:nvPicPr>
        <p:blipFill rotWithShape="1">
          <a:blip r:embed="rId4">
            <a:alphaModFix/>
          </a:blip>
          <a:srcRect b="0" l="0" r="0" t="0"/>
          <a:stretch/>
        </p:blipFill>
        <p:spPr>
          <a:xfrm>
            <a:off x="444500" y="8267700"/>
            <a:ext cx="1016000" cy="1022121"/>
          </a:xfrm>
          <a:prstGeom prst="rect">
            <a:avLst/>
          </a:prstGeom>
          <a:noFill/>
          <a:ln>
            <a:noFill/>
          </a:ln>
        </p:spPr>
      </p:pic>
      <p:sp>
        <p:nvSpPr>
          <p:cNvPr id="18" name="Google Shape;18;p78"/>
          <p:cNvSpPr txBox="1"/>
          <p:nvPr>
            <p:ph type="title"/>
          </p:nvPr>
        </p:nvSpPr>
        <p:spPr>
          <a:xfrm>
            <a:off x="571500" y="1574800"/>
            <a:ext cx="11861800" cy="29210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4200"/>
              <a:buFont typeface="Helvetica Neue Light"/>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78"/>
          <p:cNvSpPr txBox="1"/>
          <p:nvPr>
            <p:ph idx="1" type="body"/>
          </p:nvPr>
        </p:nvSpPr>
        <p:spPr>
          <a:xfrm>
            <a:off x="571500" y="5016500"/>
            <a:ext cx="11861800" cy="31750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2600"/>
              <a:buFont typeface="Helvetica Neue"/>
              <a:buNone/>
              <a:defRPr/>
            </a:lvl1pPr>
            <a:lvl2pPr indent="-228600" lvl="1" marL="914400" algn="ctr">
              <a:lnSpc>
                <a:spcPct val="100000"/>
              </a:lnSpc>
              <a:spcBef>
                <a:spcPts val="0"/>
              </a:spcBef>
              <a:spcAft>
                <a:spcPts val="0"/>
              </a:spcAft>
              <a:buClr>
                <a:srgbClr val="000000"/>
              </a:buClr>
              <a:buSzPts val="2600"/>
              <a:buFont typeface="Helvetica Neue"/>
              <a:buNone/>
              <a:defRPr/>
            </a:lvl2pPr>
            <a:lvl3pPr indent="-228600" lvl="2" marL="1371600" algn="ctr">
              <a:lnSpc>
                <a:spcPct val="100000"/>
              </a:lnSpc>
              <a:spcBef>
                <a:spcPts val="0"/>
              </a:spcBef>
              <a:spcAft>
                <a:spcPts val="0"/>
              </a:spcAft>
              <a:buClr>
                <a:srgbClr val="000000"/>
              </a:buClr>
              <a:buSzPts val="2600"/>
              <a:buFont typeface="Helvetica Neue"/>
              <a:buNone/>
              <a:defRPr/>
            </a:lvl3pPr>
            <a:lvl4pPr indent="-228600" lvl="3" marL="1828800" algn="ctr">
              <a:lnSpc>
                <a:spcPct val="100000"/>
              </a:lnSpc>
              <a:spcBef>
                <a:spcPts val="0"/>
              </a:spcBef>
              <a:spcAft>
                <a:spcPts val="0"/>
              </a:spcAft>
              <a:buClr>
                <a:srgbClr val="000000"/>
              </a:buClr>
              <a:buSzPts val="2600"/>
              <a:buFont typeface="Helvetica Neue"/>
              <a:buNone/>
              <a:defRPr/>
            </a:lvl4pPr>
            <a:lvl5pPr indent="-228600" lvl="4" marL="2286000" algn="ctr">
              <a:lnSpc>
                <a:spcPct val="100000"/>
              </a:lnSpc>
              <a:spcBef>
                <a:spcPts val="0"/>
              </a:spcBef>
              <a:spcAft>
                <a:spcPts val="0"/>
              </a:spcAft>
              <a:buClr>
                <a:srgbClr val="000000"/>
              </a:buClr>
              <a:buSzPts val="2600"/>
              <a:buFont typeface="Helvetica Neue"/>
              <a:buNone/>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0" name="Google Shape;20;p78"/>
          <p:cNvSpPr txBox="1"/>
          <p:nvPr>
            <p:ph idx="12" type="sldNum"/>
          </p:nvPr>
        </p:nvSpPr>
        <p:spPr>
          <a:xfrm>
            <a:off x="12268200" y="9194800"/>
            <a:ext cx="312000" cy="299700"/>
          </a:xfrm>
          <a:prstGeom prst="rect">
            <a:avLst/>
          </a:prstGeom>
          <a:noFill/>
          <a:ln>
            <a:noFill/>
          </a:ln>
        </p:spPr>
        <p:txBody>
          <a:bodyPr anchorCtr="0" anchor="t" bIns="50800" lIns="50800" spcFirstLastPara="1" rIns="50800" wrap="square" tIns="50800">
            <a:spAutoFit/>
          </a:bodyPr>
          <a:lstStyle>
            <a:lvl1pPr indent="0" lvl="0"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b="0" i="0" u="none" cap="none" strike="noStrike">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21" name="Shape 21"/>
        <p:cNvGrpSpPr/>
        <p:nvPr/>
      </p:nvGrpSpPr>
      <p:grpSpPr>
        <a:xfrm>
          <a:off x="0" y="0"/>
          <a:ext cx="0" cy="0"/>
          <a:chOff x="0" y="0"/>
          <a:chExt cx="0" cy="0"/>
        </a:xfrm>
      </p:grpSpPr>
      <p:sp>
        <p:nvSpPr>
          <p:cNvPr id="22" name="Google Shape;22;p79"/>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3" name="Google Shape;23;p7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77"/>
          <p:cNvSpPr txBox="1"/>
          <p:nvPr>
            <p:ph idx="1" type="body"/>
          </p:nvPr>
        </p:nvSpPr>
        <p:spPr>
          <a:xfrm>
            <a:off x="571500" y="2257565"/>
            <a:ext cx="11861800" cy="7429501"/>
          </a:xfrm>
          <a:prstGeom prst="rect">
            <a:avLst/>
          </a:prstGeom>
          <a:noFill/>
          <a:ln>
            <a:noFill/>
          </a:ln>
        </p:spPr>
        <p:txBody>
          <a:bodyPr anchorCtr="0" anchor="t" bIns="50800" lIns="50800" spcFirstLastPara="1" rIns="50800" wrap="square" tIns="50800">
            <a:noAutofit/>
          </a:bodyPr>
          <a:lstStyle>
            <a:lvl1pPr indent="-393700" lvl="0" marL="4572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5pPr>
            <a:lvl6pPr indent="-393700" lvl="5" marL="27432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6pPr>
            <a:lvl7pPr indent="-393700" lvl="6" marL="32004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7pPr>
            <a:lvl8pPr indent="-393700" lvl="7" marL="36576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8pPr>
            <a:lvl9pPr indent="-393700" lvl="8" marL="4114800" marR="0" rtl="0" algn="l">
              <a:lnSpc>
                <a:spcPct val="100000"/>
              </a:lnSpc>
              <a:spcBef>
                <a:spcPts val="0"/>
              </a:spcBef>
              <a:spcAft>
                <a:spcPts val="0"/>
              </a:spcAft>
              <a:buClr>
                <a:srgbClr val="000000"/>
              </a:buClr>
              <a:buSzPts val="2600"/>
              <a:buFont typeface="Helvetica Neue"/>
              <a:buChar char="•"/>
              <a:defRPr b="0" i="0" sz="2600" u="none" cap="none" strike="noStrike">
                <a:solidFill>
                  <a:srgbClr val="000000"/>
                </a:solidFill>
                <a:latin typeface="Helvetica Neue"/>
                <a:ea typeface="Helvetica Neue"/>
                <a:cs typeface="Helvetica Neue"/>
                <a:sym typeface="Helvetica Neue"/>
              </a:defRPr>
            </a:lvl9pPr>
          </a:lstStyle>
          <a:p/>
        </p:txBody>
      </p:sp>
      <p:cxnSp>
        <p:nvCxnSpPr>
          <p:cNvPr id="7" name="Google Shape;7;p7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8" name="Google Shape;8;p77"/>
          <p:cNvPicPr preferRelativeResize="0"/>
          <p:nvPr/>
        </p:nvPicPr>
        <p:blipFill rotWithShape="1">
          <a:blip r:embed="rId1">
            <a:alphaModFix/>
          </a:blip>
          <a:srcRect b="0" l="0" r="0" t="0"/>
          <a:stretch/>
        </p:blipFill>
        <p:spPr>
          <a:xfrm>
            <a:off x="11899900" y="9029700"/>
            <a:ext cx="533400" cy="533400"/>
          </a:xfrm>
          <a:prstGeom prst="rect">
            <a:avLst/>
          </a:prstGeom>
          <a:noFill/>
          <a:ln>
            <a:noFill/>
          </a:ln>
        </p:spPr>
      </p:pic>
      <p:pic>
        <p:nvPicPr>
          <p:cNvPr descr="image.png" id="9" name="Google Shape;9;p77"/>
          <p:cNvPicPr preferRelativeResize="0"/>
          <p:nvPr/>
        </p:nvPicPr>
        <p:blipFill rotWithShape="1">
          <a:blip r:embed="rId2">
            <a:alphaModFix/>
          </a:blip>
          <a:srcRect b="0" l="0" r="0" t="0"/>
          <a:stretch/>
        </p:blipFill>
        <p:spPr>
          <a:xfrm>
            <a:off x="596900" y="9042400"/>
            <a:ext cx="501650" cy="508000"/>
          </a:xfrm>
          <a:prstGeom prst="rect">
            <a:avLst/>
          </a:prstGeom>
          <a:noFill/>
          <a:ln>
            <a:noFill/>
          </a:ln>
        </p:spPr>
      </p:pic>
      <p:sp>
        <p:nvSpPr>
          <p:cNvPr id="10" name="Google Shape;10;p77"/>
          <p:cNvSpPr txBox="1"/>
          <p:nvPr/>
        </p:nvSpPr>
        <p:spPr>
          <a:xfrm>
            <a:off x="3686663" y="9197201"/>
            <a:ext cx="5644200" cy="277200"/>
          </a:xfrm>
          <a:prstGeom prst="rect">
            <a:avLst/>
          </a:prstGeom>
          <a:noFill/>
          <a:ln>
            <a:noFill/>
          </a:ln>
        </p:spPr>
        <p:txBody>
          <a:bodyPr anchorCtr="0" anchor="b"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Helvetica Neue Light"/>
              <a:buNone/>
            </a:pPr>
            <a:r>
              <a:rPr b="0" i="0" lang="en-US" sz="1800" u="none" cap="none" strike="noStrike">
                <a:solidFill>
                  <a:srgbClr val="000000"/>
                </a:solidFill>
                <a:latin typeface="Helvetica Neue Light"/>
                <a:ea typeface="Helvetica Neue Light"/>
                <a:cs typeface="Helvetica Neue Light"/>
                <a:sym typeface="Helvetica Neue Light"/>
              </a:rPr>
              <a:t>LACC </a:t>
            </a:r>
            <a:r>
              <a:rPr lang="en-US" sz="1800">
                <a:latin typeface="Helvetica Neue Light"/>
                <a:ea typeface="Helvetica Neue Light"/>
                <a:cs typeface="Helvetica Neue Light"/>
                <a:sym typeface="Helvetica Neue Light"/>
              </a:rPr>
              <a:t>2021</a:t>
            </a:r>
            <a:r>
              <a:rPr b="0" i="0" lang="en-US" sz="1800" u="none" cap="none" strike="noStrike">
                <a:solidFill>
                  <a:srgbClr val="000000"/>
                </a:solidFill>
                <a:latin typeface="Helvetica Neue Light"/>
                <a:ea typeface="Helvetica Neue Light"/>
                <a:cs typeface="Helvetica Neue Light"/>
                <a:sym typeface="Helvetica Neue Light"/>
              </a:rPr>
              <a:t>, Module 1: Intro to Programming with Python</a:t>
            </a:r>
            <a:endParaRPr/>
          </a:p>
        </p:txBody>
      </p:sp>
      <p:sp>
        <p:nvSpPr>
          <p:cNvPr id="11" name="Google Shape;11;p7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lvl1pPr lvl="0"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9pPr>
          </a:lstStyle>
          <a:p/>
        </p:txBody>
      </p:sp>
      <p:sp>
        <p:nvSpPr>
          <p:cNvPr id="12" name="Google Shape;12;p77"/>
          <p:cNvSpPr txBox="1"/>
          <p:nvPr>
            <p:ph idx="12" type="sldNum"/>
          </p:nvPr>
        </p:nvSpPr>
        <p:spPr>
          <a:xfrm>
            <a:off x="6148679" y="9283700"/>
            <a:ext cx="707400" cy="7338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hyperlink" Target="http://shawnbiddle.com/js101/slides/class1.html#/1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5.jpg"/><Relationship Id="rId6" Type="http://schemas.openxmlformats.org/officeDocument/2006/relationships/hyperlink" Target="http://www.youtube.com/watch?v=m3vIEKWrP9Q" TargetMode="External"/><Relationship Id="rId7" Type="http://schemas.openxmlformats.org/officeDocument/2006/relationships/image" Target="../media/image2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27.png"/><Relationship Id="rId7"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12.png"/><Relationship Id="rId7" Type="http://schemas.openxmlformats.org/officeDocument/2006/relationships/image" Target="../media/image26.png"/><Relationship Id="rId8"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0.jpg"/><Relationship Id="rId6" Type="http://schemas.openxmlformats.org/officeDocument/2006/relationships/image" Target="../media/image23.jpg"/><Relationship Id="rId7" Type="http://schemas.openxmlformats.org/officeDocument/2006/relationships/image" Target="../media/image19.png"/><Relationship Id="rId8"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5.jpg"/><Relationship Id="rId6"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2.jpg"/><Relationship Id="rId6" Type="http://schemas.openxmlformats.org/officeDocument/2006/relationships/image" Target="../media/image38.jpg"/></Relationships>
</file>

<file path=ppt/slides/_rels/slide19.xml.rels><?xml version="1.0" encoding="UTF-8" standalone="yes"?><Relationships xmlns="http://schemas.openxmlformats.org/package/2006/relationships"><Relationship Id="rId11" Type="http://schemas.openxmlformats.org/officeDocument/2006/relationships/hyperlink" Target="http://pythonfiddle.com" TargetMode="External"/><Relationship Id="rId10" Type="http://schemas.openxmlformats.org/officeDocument/2006/relationships/hyperlink" Target="http://repl.it/languages/Python" TargetMode="External"/><Relationship Id="rId13" Type="http://schemas.openxmlformats.org/officeDocument/2006/relationships/image" Target="../media/image7.png"/><Relationship Id="rId12"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python.org" TargetMode="External"/><Relationship Id="rId4" Type="http://schemas.openxmlformats.org/officeDocument/2006/relationships/hyperlink" Target="http://www.python.org" TargetMode="External"/><Relationship Id="rId9" Type="http://schemas.openxmlformats.org/officeDocument/2006/relationships/hyperlink" Target="http://www.tutorialspoint.com/execute_python_online.php" TargetMode="External"/><Relationship Id="rId5" Type="http://schemas.openxmlformats.org/officeDocument/2006/relationships/hyperlink" Target="https://store.continuum.io/cshop/anaconda/" TargetMode="External"/><Relationship Id="rId6" Type="http://schemas.openxmlformats.org/officeDocument/2006/relationships/hyperlink" Target="https://www.enthought.com/products/canopy/" TargetMode="External"/><Relationship Id="rId7" Type="http://schemas.openxmlformats.org/officeDocument/2006/relationships/hyperlink" Target="https://www.enthought.com/products/canopy/" TargetMode="External"/><Relationship Id="rId8" Type="http://schemas.openxmlformats.org/officeDocument/2006/relationships/hyperlink" Target="http://www.tutorialspoint.com/ipython_terminal_online.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ocs.python.org/2/tutorial/" TargetMode="External"/><Relationship Id="rId4" Type="http://schemas.openxmlformats.org/officeDocument/2006/relationships/hyperlink" Target="http://www.tutorialspoint.com/python/index.htm" TargetMode="External"/><Relationship Id="rId9" Type="http://schemas.openxmlformats.org/officeDocument/2006/relationships/image" Target="../media/image6.png"/><Relationship Id="rId5" Type="http://schemas.openxmlformats.org/officeDocument/2006/relationships/hyperlink" Target="https://developers.google.com/edu/python/" TargetMode="External"/><Relationship Id="rId6" Type="http://schemas.openxmlformats.org/officeDocument/2006/relationships/hyperlink" Target="http://www.learnpython.org" TargetMode="External"/><Relationship Id="rId7" Type="http://schemas.openxmlformats.org/officeDocument/2006/relationships/hyperlink" Target="http://www.codecademy.com/en/tracks/python" TargetMode="External"/><Relationship Id="rId8" Type="http://schemas.openxmlformats.org/officeDocument/2006/relationships/hyperlink" Target="http://www.codecademy.com/en/tracks/pyth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6.png"/><Relationship Id="rId6"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docs.python.org/2/tutorial/datastructures.html#more-on-lists" TargetMode="External"/><Relationship Id="rId4" Type="http://schemas.openxmlformats.org/officeDocument/2006/relationships/image" Target="../media/image6.png"/><Relationship Id="rId5"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7.png"/><Relationship Id="rId6" Type="http://schemas.openxmlformats.org/officeDocument/2006/relationships/image" Target="../media/image59.png"/><Relationship Id="rId7"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docs.python.org/2/tutorial/datastructures.html#more-on-lists" TargetMode="External"/><Relationship Id="rId4" Type="http://schemas.openxmlformats.org/officeDocument/2006/relationships/image" Target="../media/image6.png"/><Relationship Id="rId5"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docs.python.org/2/library/stdtypes.html#string-methods" TargetMode="External"/><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docs.python.org/2/library/stdtypes.html#string-methods" TargetMode="External"/><Relationship Id="rId4" Type="http://schemas.openxmlformats.org/officeDocument/2006/relationships/image" Target="../media/image6.png"/><Relationship Id="rId5"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1.png"/><Relationship Id="rId6"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www.programiz.com/python-programming/methods/dictionary"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6.png"/><Relationship Id="rId6" Type="http://schemas.openxmlformats.org/officeDocument/2006/relationships/image" Target="../media/image48.png"/><Relationship Id="rId7" Type="http://schemas.openxmlformats.org/officeDocument/2006/relationships/hyperlink" Target="http://www.tutorialspoint.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4.png"/><Relationship Id="rId6" Type="http://schemas.openxmlformats.org/officeDocument/2006/relationships/hyperlink" Target="http://www.tutorialspoint.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6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1.png"/><Relationship Id="rId6" Type="http://schemas.openxmlformats.org/officeDocument/2006/relationships/hyperlink" Target="http://www.tutorialspoint.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www.tutorialspoin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6.png"/><Relationship Id="rId6" Type="http://schemas.openxmlformats.org/officeDocument/2006/relationships/image" Target="../media/image52.png"/><Relationship Id="rId7" Type="http://schemas.openxmlformats.org/officeDocument/2006/relationships/hyperlink" Target="http://www.tutorialspoint.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pn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6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5.png"/><Relationship Id="rId6" Type="http://schemas.openxmlformats.org/officeDocument/2006/relationships/image" Target="../media/image6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www.google.com" TargetMode="External"/><Relationship Id="rId6" Type="http://schemas.openxmlformats.org/officeDocument/2006/relationships/hyperlink" Target="http://www.google.com" TargetMode="External"/><Relationship Id="rId7" Type="http://schemas.openxmlformats.org/officeDocument/2006/relationships/hyperlink" Target="http://www.google.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png"/><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www.tutorialspoin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pn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docs.python.org/3/library/math.html" TargetMode="External"/><Relationship Id="rId4" Type="http://schemas.openxmlformats.org/officeDocument/2006/relationships/hyperlink" Target="https://docs.python.org/3/library/stdtypes.html#string-methods" TargetMode="External"/><Relationship Id="rId5" Type="http://schemas.openxmlformats.org/officeDocument/2006/relationships/image" Target="../media/image6.png"/><Relationship Id="rId6"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64.png"/><Relationship Id="rId6" Type="http://schemas.openxmlformats.org/officeDocument/2006/relationships/image" Target="../media/image58.png"/><Relationship Id="rId7" Type="http://schemas.openxmlformats.org/officeDocument/2006/relationships/image" Target="../media/image60.png"/><Relationship Id="rId8" Type="http://schemas.openxmlformats.org/officeDocument/2006/relationships/image" Target="../media/image6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6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hyperlink" Target="http://shawnbiddle.com/js101/slides/class1.html#/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txBox="1"/>
          <p:nvPr>
            <p:ph idx="4294967295" type="ctrTitle"/>
          </p:nvPr>
        </p:nvSpPr>
        <p:spPr>
          <a:xfrm>
            <a:off x="571500" y="1574800"/>
            <a:ext cx="11861800" cy="29210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Introduction to Programming with Python</a:t>
            </a:r>
            <a:endParaRPr/>
          </a:p>
        </p:txBody>
      </p:sp>
      <p:sp>
        <p:nvSpPr>
          <p:cNvPr id="29" name="Google Shape;29;p1"/>
          <p:cNvSpPr txBox="1"/>
          <p:nvPr>
            <p:ph idx="4294967295" type="subTitle"/>
          </p:nvPr>
        </p:nvSpPr>
        <p:spPr>
          <a:xfrm>
            <a:off x="571500" y="5016500"/>
            <a:ext cx="11861800" cy="31750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600"/>
              <a:buFont typeface="Helvetica Neue"/>
              <a:buNone/>
            </a:pPr>
            <a:r>
              <a:rPr lang="en-US"/>
              <a:t>Lev Tauz and </a:t>
            </a:r>
            <a:r>
              <a:rPr lang="en-US">
                <a:solidFill>
                  <a:schemeClr val="dk1"/>
                </a:solidFill>
              </a:rPr>
              <a:t>Noor Nakhaei</a:t>
            </a:r>
            <a:endParaRPr b="0" i="0" sz="26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PhD Students, CS and ECE</a:t>
            </a:r>
            <a:endParaRPr b="0" i="0" sz="26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600"/>
              <a:buFont typeface="Helvetica Neue"/>
              <a:buNone/>
            </a:pPr>
            <a:r>
              <a:rPr lang="en-US"/>
              <a:t>levtauz</a:t>
            </a:r>
            <a:r>
              <a:rPr b="0" i="0" lang="en-US" sz="2600" u="none" cap="none" strike="noStrike">
                <a:solidFill>
                  <a:srgbClr val="000000"/>
                </a:solidFill>
                <a:latin typeface="Helvetica Neue"/>
                <a:ea typeface="Helvetica Neue"/>
                <a:cs typeface="Helvetica Neue"/>
                <a:sym typeface="Helvetica Neue"/>
              </a:rPr>
              <a:t>@ucla.edu, </a:t>
            </a:r>
            <a:endParaRPr b="0" i="0" sz="2600" u="none" cap="none" strike="noStrike">
              <a:solidFill>
                <a:srgbClr val="000000"/>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2600"/>
              <a:buFont typeface="Helvetica Neue"/>
              <a:buNone/>
            </a:pPr>
            <a:r>
              <a:rPr lang="en-US">
                <a:solidFill>
                  <a:schemeClr val="dk1"/>
                </a:solidFill>
              </a:rPr>
              <a:t>Dr. </a:t>
            </a:r>
            <a:r>
              <a:rPr lang="en-US">
                <a:solidFill>
                  <a:schemeClr val="dk1"/>
                </a:solidFill>
              </a:rPr>
              <a:t>Ankur Sarker, Postdoc, ECE</a:t>
            </a:r>
            <a:endParaRPr>
              <a:solidFill>
                <a:schemeClr val="dk1"/>
              </a:solidFill>
            </a:endParaRPr>
          </a:p>
          <a:p>
            <a:pPr indent="0" lvl="0" marL="0" rtl="0" algn="ctr">
              <a:spcBef>
                <a:spcPts val="0"/>
              </a:spcBef>
              <a:spcAft>
                <a:spcPts val="0"/>
              </a:spcAft>
              <a:buClr>
                <a:schemeClr val="dk1"/>
              </a:buClr>
              <a:buSzPts val="2600"/>
              <a:buFont typeface="Helvetica Neue"/>
              <a:buNone/>
            </a:pPr>
            <a:r>
              <a:rPr lang="en-US">
                <a:solidFill>
                  <a:schemeClr val="dk1"/>
                </a:solidFill>
              </a:rPr>
              <a:t>ankursarker@ucla.edu</a:t>
            </a:r>
            <a:endParaRPr>
              <a:solidFill>
                <a:schemeClr val="dk1"/>
              </a:solidFill>
            </a:endParaRPr>
          </a:p>
          <a:p>
            <a:pPr indent="0" lvl="0" marL="0" marR="0" rtl="0" algn="ctr">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July </a:t>
            </a:r>
            <a:r>
              <a:rPr lang="en-US"/>
              <a:t>12</a:t>
            </a:r>
            <a:r>
              <a:rPr b="0" i="0" lang="en-US" sz="2600" u="none" cap="none" strike="noStrike">
                <a:solidFill>
                  <a:srgbClr val="000000"/>
                </a:solidFill>
                <a:latin typeface="Helvetica Neue"/>
                <a:ea typeface="Helvetica Neue"/>
                <a:cs typeface="Helvetica Neue"/>
                <a:sym typeface="Helvetica Neue"/>
              </a:rPr>
              <a:t>-1</a:t>
            </a:r>
            <a:r>
              <a:rPr lang="en-US"/>
              <a:t>3</a:t>
            </a:r>
            <a:r>
              <a:rPr b="0" i="0" lang="en-US" sz="2600" u="none" cap="none" strike="noStrike">
                <a:solidFill>
                  <a:srgbClr val="000000"/>
                </a:solidFill>
                <a:latin typeface="Helvetica Neue"/>
                <a:ea typeface="Helvetica Neue"/>
                <a:cs typeface="Helvetica Neue"/>
                <a:sym typeface="Helvetica Neue"/>
              </a:rPr>
              <a:t>, 20</a:t>
            </a:r>
            <a:r>
              <a:rPr lang="en-US"/>
              <a:t>20</a:t>
            </a:r>
            <a:br>
              <a:rPr b="0" i="0" lang="en-US" sz="2600" u="none" cap="none" strike="noStrike">
                <a:solidFill>
                  <a:srgbClr val="000000"/>
                </a:solidFill>
                <a:latin typeface="Helvetica Neue"/>
                <a:ea typeface="Helvetica Neue"/>
                <a:cs typeface="Helvetica Neue"/>
                <a:sym typeface="Helvetica Neue"/>
              </a:rPr>
            </a:br>
            <a:br>
              <a:rPr b="0" i="0" lang="en-US" sz="2600" u="none" cap="none" strike="noStrike">
                <a:solidFill>
                  <a:srgbClr val="000000"/>
                </a:solidFill>
                <a:latin typeface="Helvetica Neue"/>
                <a:ea typeface="Helvetica Neue"/>
                <a:cs typeface="Helvetica Neue"/>
                <a:sym typeface="Helvetica Neue"/>
              </a:rPr>
            </a:br>
            <a:r>
              <a:rPr b="0" i="1" lang="en-US" sz="1800" u="none" cap="none" strike="noStrike">
                <a:solidFill>
                  <a:srgbClr val="000000"/>
                </a:solidFill>
                <a:latin typeface="Helvetica Neue"/>
                <a:ea typeface="Helvetica Neue"/>
                <a:cs typeface="Helvetica Neue"/>
                <a:sym typeface="Helvetica Neue"/>
              </a:rPr>
              <a:t>Note: modified from original LACC slides by Prof. Lucas Wanner, Prof. Mani Srivastava, Dr. Mark Gottscho, </a:t>
            </a:r>
            <a:endParaRPr/>
          </a:p>
          <a:p>
            <a:pPr indent="0" lvl="0" marL="0" marR="0" rtl="0" algn="ctr">
              <a:lnSpc>
                <a:spcPct val="100000"/>
              </a:lnSpc>
              <a:spcBef>
                <a:spcPts val="0"/>
              </a:spcBef>
              <a:spcAft>
                <a:spcPts val="0"/>
              </a:spcAft>
              <a:buClr>
                <a:srgbClr val="000000"/>
              </a:buClr>
              <a:buSzPts val="1800"/>
              <a:buFont typeface="Helvetica Neue"/>
              <a:buNone/>
            </a:pPr>
            <a:r>
              <a:rPr b="0" i="1" lang="en-US" sz="1800" u="none" cap="none" strike="noStrike">
                <a:solidFill>
                  <a:srgbClr val="000000"/>
                </a:solidFill>
                <a:latin typeface="Helvetica Neue"/>
                <a:ea typeface="Helvetica Neue"/>
                <a:cs typeface="Helvetica Neue"/>
                <a:sym typeface="Helvetica Neue"/>
              </a:rPr>
              <a:t>Dr. Bharathan Balaji</a:t>
            </a:r>
            <a:endParaRPr b="0" i="1"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cxnSp>
        <p:nvCxnSpPr>
          <p:cNvPr id="130" name="Google Shape;130;p1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31" name="Google Shape;131;p14"/>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32" name="Google Shape;132;p14"/>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33" name="Google Shape;133;p1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Compiled vs. Interpreted Programs</a:t>
            </a:r>
            <a:endParaRPr/>
          </a:p>
        </p:txBody>
      </p:sp>
      <p:pic>
        <p:nvPicPr>
          <p:cNvPr descr="Image" id="134" name="Google Shape;134;p14"/>
          <p:cNvPicPr preferRelativeResize="0"/>
          <p:nvPr/>
        </p:nvPicPr>
        <p:blipFill rotWithShape="1">
          <a:blip r:embed="rId5">
            <a:alphaModFix/>
          </a:blip>
          <a:srcRect b="0" l="0" r="0" t="0"/>
          <a:stretch/>
        </p:blipFill>
        <p:spPr>
          <a:xfrm>
            <a:off x="2077569" y="2401234"/>
            <a:ext cx="8862362" cy="6084607"/>
          </a:xfrm>
          <a:prstGeom prst="rect">
            <a:avLst/>
          </a:prstGeom>
          <a:noFill/>
          <a:ln>
            <a:noFill/>
          </a:ln>
        </p:spPr>
      </p:pic>
      <p:sp>
        <p:nvSpPr>
          <p:cNvPr id="135" name="Google Shape;135;p14"/>
          <p:cNvSpPr txBox="1"/>
          <p:nvPr/>
        </p:nvSpPr>
        <p:spPr>
          <a:xfrm>
            <a:off x="2077569" y="8703936"/>
            <a:ext cx="3934719"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6">
                  <a:extLst>
                    <a:ext uri="{A12FA001-AC4F-418D-AE19-62706E023703}">
                      <ahyp:hlinkClr val="tx"/>
                    </a:ext>
                  </a:extLst>
                </a:hlinkClick>
              </a:rPr>
              <a:t>http://shawnbiddle.com/js101/slides/class1.html#/10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cxnSp>
        <p:nvCxnSpPr>
          <p:cNvPr id="140" name="Google Shape;140;p15"/>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41" name="Google Shape;141;p15"/>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42" name="Google Shape;142;p15"/>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43" name="Google Shape;143;p15"/>
          <p:cNvSpPr txBox="1"/>
          <p:nvPr>
            <p:ph type="title"/>
          </p:nvPr>
        </p:nvSpPr>
        <p:spPr>
          <a:xfrm>
            <a:off x="577850" y="-7620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Part of the “Pass door” program in “Pseudocode”</a:t>
            </a:r>
            <a:endParaRPr/>
          </a:p>
        </p:txBody>
      </p:sp>
      <p:grpSp>
        <p:nvGrpSpPr>
          <p:cNvPr id="144" name="Google Shape;144;p15"/>
          <p:cNvGrpSpPr/>
          <p:nvPr/>
        </p:nvGrpSpPr>
        <p:grpSpPr>
          <a:xfrm>
            <a:off x="881222" y="3390900"/>
            <a:ext cx="11247279" cy="3898900"/>
            <a:chOff x="0" y="0"/>
            <a:chExt cx="11247278" cy="3898900"/>
          </a:xfrm>
        </p:grpSpPr>
        <p:sp>
          <p:nvSpPr>
            <p:cNvPr id="145" name="Google Shape;145;p15"/>
            <p:cNvSpPr txBox="1"/>
            <p:nvPr/>
          </p:nvSpPr>
          <p:spPr>
            <a:xfrm>
              <a:off x="0" y="76200"/>
              <a:ext cx="5875846" cy="20574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function pass_door() </a:t>
              </a:r>
              <a:endParaRPr/>
            </a:p>
            <a:p>
              <a:pPr indent="342900" lvl="1"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if (door_status == door_open) </a:t>
              </a:r>
              <a:endParaRPr/>
            </a:p>
            <a:p>
              <a:pPr indent="685800" lvl="2"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if (hold_status == someone_holding) </a:t>
              </a:r>
              <a:endParaRPr/>
            </a:p>
            <a:p>
              <a:pPr indent="1028700" lvl="3"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print(“Thank you”)</a:t>
              </a:r>
              <a:endParaRPr/>
            </a:p>
            <a:p>
              <a:pPr indent="685800" lvl="2"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else </a:t>
              </a:r>
              <a:endParaRPr/>
            </a:p>
            <a:p>
              <a:pPr indent="1028700" lvl="3"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pull_door()</a:t>
              </a:r>
              <a:endParaRPr/>
            </a:p>
          </p:txBody>
        </p:sp>
        <p:sp>
          <p:nvSpPr>
            <p:cNvPr id="146" name="Google Shape;146;p15"/>
            <p:cNvSpPr txBox="1"/>
            <p:nvPr/>
          </p:nvSpPr>
          <p:spPr>
            <a:xfrm>
              <a:off x="6480523" y="0"/>
              <a:ext cx="4762501" cy="17780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function definition</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conditional statements, </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comparisons</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call library function</a:t>
              </a:r>
              <a:endParaRPr/>
            </a:p>
            <a:p>
              <a:pPr indent="0" lvl="0" marL="0" marR="0" rtl="0" algn="l">
                <a:lnSpc>
                  <a:spcPct val="100000"/>
                </a:lnSpc>
                <a:spcBef>
                  <a:spcPts val="0"/>
                </a:spcBef>
                <a:spcAft>
                  <a:spcPts val="0"/>
                </a:spcAft>
                <a:buClr>
                  <a:srgbClr val="000000"/>
                </a:buClr>
                <a:buSzPts val="1200"/>
                <a:buFont typeface="Courier"/>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call function</a:t>
              </a:r>
              <a:endParaRPr/>
            </a:p>
          </p:txBody>
        </p:sp>
        <p:sp>
          <p:nvSpPr>
            <p:cNvPr id="147" name="Google Shape;147;p15"/>
            <p:cNvSpPr txBox="1"/>
            <p:nvPr/>
          </p:nvSpPr>
          <p:spPr>
            <a:xfrm>
              <a:off x="20477" y="2400300"/>
              <a:ext cx="3749576" cy="14986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function pull_door()</a:t>
              </a:r>
              <a:endParaRPr/>
            </a:p>
            <a:p>
              <a:pPr indent="342900" lvl="1"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door_status = door_open</a:t>
              </a:r>
              <a:endParaRPr/>
            </a:p>
            <a:p>
              <a:pPr indent="342900" lvl="1"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a:t>
              </a:r>
              <a:endParaRPr/>
            </a:p>
            <a:p>
              <a:pPr indent="685800" lvl="2" marL="0" marR="0" rtl="0" algn="l">
                <a:lnSpc>
                  <a:spcPct val="100000"/>
                </a:lnSpc>
                <a:spcBef>
                  <a:spcPts val="0"/>
                </a:spcBef>
                <a:spcAft>
                  <a:spcPts val="0"/>
                </a:spcAft>
                <a:buClr>
                  <a:srgbClr val="000000"/>
                </a:buClr>
                <a:buSzPts val="1200"/>
                <a:buFont typeface="Courier"/>
                <a:buNone/>
              </a:pPr>
              <a:r>
                <a:t/>
              </a:r>
              <a:endParaRPr b="0" i="0" sz="1200" u="none" cap="none" strike="noStrike">
                <a:solidFill>
                  <a:srgbClr val="000000"/>
                </a:solidFill>
                <a:latin typeface="Helvetica Neue"/>
                <a:ea typeface="Helvetica Neue"/>
                <a:cs typeface="Helvetica Neue"/>
                <a:sym typeface="Helvetica Neue"/>
              </a:endParaRPr>
            </a:p>
          </p:txBody>
        </p:sp>
        <p:sp>
          <p:nvSpPr>
            <p:cNvPr id="148" name="Google Shape;148;p15"/>
            <p:cNvSpPr txBox="1"/>
            <p:nvPr/>
          </p:nvSpPr>
          <p:spPr>
            <a:xfrm>
              <a:off x="6484777" y="2667000"/>
              <a:ext cx="4762501" cy="3810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assignment of value to variable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000"/>
              <a:buChar char="•"/>
            </a:pPr>
            <a:r>
              <a:rPr b="1" lang="en-US" sz="3000"/>
              <a:t>Why can’t we program in English?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Why do we need so many programming languages?</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Why Python?</a:t>
            </a:r>
            <a:endParaRPr/>
          </a:p>
        </p:txBody>
      </p:sp>
      <p:cxnSp>
        <p:nvCxnSpPr>
          <p:cNvPr id="154" name="Google Shape;154;p16"/>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55" name="Google Shape;155;p16"/>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56" name="Google Shape;156;p16"/>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pic>
        <p:nvPicPr>
          <p:cNvPr descr="progLanguages.jpg" id="157" name="Google Shape;157;p16"/>
          <p:cNvPicPr preferRelativeResize="0"/>
          <p:nvPr/>
        </p:nvPicPr>
        <p:blipFill rotWithShape="1">
          <a:blip r:embed="rId5">
            <a:alphaModFix/>
          </a:blip>
          <a:srcRect b="0" l="0" r="0" t="0"/>
          <a:stretch/>
        </p:blipFill>
        <p:spPr>
          <a:xfrm>
            <a:off x="947850" y="3750125"/>
            <a:ext cx="6207424" cy="3968825"/>
          </a:xfrm>
          <a:prstGeom prst="rect">
            <a:avLst/>
          </a:prstGeom>
          <a:noFill/>
          <a:ln>
            <a:noFill/>
          </a:ln>
        </p:spPr>
      </p:pic>
      <p:sp>
        <p:nvSpPr>
          <p:cNvPr id="158" name="Google Shape;158;p16"/>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Programming in Python</a:t>
            </a:r>
            <a:endParaRPr/>
          </a:p>
        </p:txBody>
      </p:sp>
      <p:pic>
        <p:nvPicPr>
          <p:cNvPr descr="The Winograd schema is a language test for intelligent computers. So far, they're not doing well. MORE LANGUAGE FILES: https://www.youtube.com/playlist?list=PL96C35uN7xGLDEnHuhD7CTZES3KXFnwm0&#10;&#10; Written with Gretchen McCulloch and Molly Ruhl. Gretchen's podcast Lingthusiasm is at http://lingthusiasm.com/ - and Gretchen's new book, BECAUSE INTERNET, is available:&#10;&#10;🇺🇸 US: https://amzn.to/30tLpjT&#10;🇨🇦 CA: https://amzn.to/2JsTYWH&#10;🇬🇧 UK: https://amzn.to/31K8eRD&#10;&#10;(Those are affiliate links that give a commission to me or Gretchen, depending on country!)&#10;&#10;REFERENCES:&#10;&#10;Levesque, H.J., Davis, E., and Morgenstern, L. (2011). The winograd schema challenge. In&#10;AAAI Spring Symposium: Logical Formalizations of Commonsense Reasoning.&#10;Trask, R. (1993). A dictionary of grammatical terms in linguistics. London ; New York: Routledge. (page 233)&#10;Winograd, T. (1972). Understanding natural language. Cognitive Psychology, 3(1), 1-191. (page 33)&#10;Hunston, S. (2002). Corpora in Applied Linguistics. Cambridge: Cambridge University Press.&#10;Jurafsky, D., &amp; Martin, J. (2009). Speech and language processing: An introduction to natural language processing, computational linguistics, and speech recognition (2nd ed., Prentice Hall series in artificial intelligence). Upper Saddle River, N.J.: Pearson Prentice Hall.&#10;Gray, M. &amp; Suri, S. (2019) Ghost work. Boston, M.A.: HMH Books.&#10;&#10;I'm at https://tomscott.com&#10;on Twitter at https://twitter.com/tomscott&#10;on Facebook at https://facebook.com/tomscott&#10;and on Instagram as tomscottgo" id="159" name="Google Shape;159;p16" title="The Sentences Computers Can't Understand, But Humans Can">
            <a:hlinkClick r:id="rId6"/>
          </p:cNvPr>
          <p:cNvPicPr preferRelativeResize="0"/>
          <p:nvPr/>
        </p:nvPicPr>
        <p:blipFill>
          <a:blip r:embed="rId7">
            <a:alphaModFix/>
          </a:blip>
          <a:stretch>
            <a:fillRect/>
          </a:stretch>
        </p:blipFill>
        <p:spPr>
          <a:xfrm>
            <a:off x="7350100" y="3856925"/>
            <a:ext cx="5007000" cy="375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cxnSp>
        <p:nvCxnSpPr>
          <p:cNvPr id="164" name="Google Shape;164;p1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65" name="Google Shape;165;p1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66" name="Google Shape;166;p1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67" name="Google Shape;167;p1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Why do we choose Python?</a:t>
            </a:r>
            <a:endParaRPr/>
          </a:p>
        </p:txBody>
      </p:sp>
      <p:pic>
        <p:nvPicPr>
          <p:cNvPr descr="python.png" id="168" name="Google Shape;168;p17"/>
          <p:cNvPicPr preferRelativeResize="0"/>
          <p:nvPr/>
        </p:nvPicPr>
        <p:blipFill rotWithShape="1">
          <a:blip r:embed="rId5">
            <a:alphaModFix/>
          </a:blip>
          <a:srcRect b="0" l="0" r="0" t="0"/>
          <a:stretch/>
        </p:blipFill>
        <p:spPr>
          <a:xfrm>
            <a:off x="10571275" y="152600"/>
            <a:ext cx="1328615" cy="1727200"/>
          </a:xfrm>
          <a:prstGeom prst="rect">
            <a:avLst/>
          </a:prstGeom>
          <a:noFill/>
          <a:ln>
            <a:noFill/>
          </a:ln>
        </p:spPr>
      </p:pic>
      <p:sp>
        <p:nvSpPr>
          <p:cNvPr id="169" name="Google Shape;169;p17"/>
          <p:cNvSpPr txBox="1"/>
          <p:nvPr/>
        </p:nvSpPr>
        <p:spPr>
          <a:xfrm>
            <a:off x="571500" y="2339850"/>
            <a:ext cx="12309600" cy="6788100"/>
          </a:xfrm>
          <a:prstGeom prst="rect">
            <a:avLst/>
          </a:prstGeom>
          <a:noFill/>
          <a:ln>
            <a:noFill/>
          </a:ln>
        </p:spPr>
        <p:txBody>
          <a:bodyPr anchorCtr="0" anchor="t" bIns="91425" lIns="91425" spcFirstLastPara="1" rIns="91425" wrap="square" tIns="91425">
            <a:spAutoFit/>
          </a:bodyPr>
          <a:lstStyle/>
          <a:p>
            <a:pPr indent="-266700" lvl="0" marL="266700" rtl="0" algn="l">
              <a:spcBef>
                <a:spcPts val="0"/>
              </a:spcBef>
              <a:spcAft>
                <a:spcPts val="0"/>
              </a:spcAft>
              <a:buClr>
                <a:schemeClr val="dk1"/>
              </a:buClr>
              <a:buSzPts val="3300"/>
              <a:buFont typeface="Helvetica Neue"/>
              <a:buChar char="•"/>
            </a:pPr>
            <a:r>
              <a:rPr lang="en-US" sz="3300">
                <a:solidFill>
                  <a:schemeClr val="dk1"/>
                </a:solidFill>
                <a:latin typeface="Helvetica Neue"/>
                <a:ea typeface="Helvetica Neue"/>
                <a:cs typeface="Helvetica Neue"/>
                <a:sym typeface="Helvetica Neue"/>
              </a:rPr>
              <a:t>Relatively </a:t>
            </a:r>
            <a:r>
              <a:rPr b="1" lang="en-US" sz="3300">
                <a:solidFill>
                  <a:schemeClr val="dk1"/>
                </a:solidFill>
                <a:latin typeface="Helvetica Neue"/>
                <a:ea typeface="Helvetica Neue"/>
                <a:cs typeface="Helvetica Neue"/>
                <a:sym typeface="Helvetica Neue"/>
              </a:rPr>
              <a:t>simple syntax</a:t>
            </a:r>
            <a:r>
              <a:rPr lang="en-US" sz="3300">
                <a:solidFill>
                  <a:schemeClr val="dk1"/>
                </a:solidFill>
                <a:latin typeface="Helvetica Neue"/>
                <a:ea typeface="Helvetica Neue"/>
                <a:cs typeface="Helvetica Neue"/>
                <a:sym typeface="Helvetica Neue"/>
              </a:rPr>
              <a:t>.</a:t>
            </a:r>
            <a:endParaRPr sz="2600">
              <a:solidFill>
                <a:schemeClr val="dk1"/>
              </a:solidFill>
              <a:latin typeface="Helvetica Neue"/>
              <a:ea typeface="Helvetica Neue"/>
              <a:cs typeface="Helvetica Neue"/>
              <a:sym typeface="Helvetica Neue"/>
            </a:endParaRPr>
          </a:p>
          <a:p>
            <a:pPr indent="-57150" lvl="0" marL="266700" rtl="0" algn="l">
              <a:spcBef>
                <a:spcPts val="0"/>
              </a:spcBef>
              <a:spcAft>
                <a:spcPts val="0"/>
              </a:spcAft>
              <a:buNone/>
            </a:pPr>
            <a:r>
              <a:t/>
            </a:r>
            <a:endParaRPr sz="3300">
              <a:solidFill>
                <a:schemeClr val="dk1"/>
              </a:solidFill>
              <a:latin typeface="Helvetica Neue"/>
              <a:ea typeface="Helvetica Neue"/>
              <a:cs typeface="Helvetica Neue"/>
              <a:sym typeface="Helvetica Neue"/>
            </a:endParaRPr>
          </a:p>
          <a:p>
            <a:pPr indent="-266700" lvl="0" marL="266700" rtl="0" algn="l">
              <a:spcBef>
                <a:spcPts val="0"/>
              </a:spcBef>
              <a:spcAft>
                <a:spcPts val="0"/>
              </a:spcAft>
              <a:buClr>
                <a:schemeClr val="dk1"/>
              </a:buClr>
              <a:buSzPts val="3300"/>
              <a:buFont typeface="Helvetica Neue"/>
              <a:buChar char="•"/>
            </a:pPr>
            <a:r>
              <a:rPr lang="en-US" sz="3300">
                <a:solidFill>
                  <a:schemeClr val="dk1"/>
                </a:solidFill>
                <a:latin typeface="Helvetica Neue"/>
                <a:ea typeface="Helvetica Neue"/>
                <a:cs typeface="Helvetica Neue"/>
                <a:sym typeface="Helvetica Neue"/>
              </a:rPr>
              <a:t>Relatively easy to </a:t>
            </a:r>
            <a:r>
              <a:rPr b="1" lang="en-US" sz="3300">
                <a:solidFill>
                  <a:schemeClr val="dk1"/>
                </a:solidFill>
                <a:latin typeface="Helvetica Neue"/>
                <a:ea typeface="Helvetica Neue"/>
                <a:cs typeface="Helvetica Neue"/>
                <a:sym typeface="Helvetica Neue"/>
              </a:rPr>
              <a:t>debug</a:t>
            </a:r>
            <a:r>
              <a:rPr lang="en-US" sz="3300">
                <a:solidFill>
                  <a:schemeClr val="dk1"/>
                </a:solidFill>
                <a:latin typeface="Helvetica Neue"/>
                <a:ea typeface="Helvetica Neue"/>
                <a:cs typeface="Helvetica Neue"/>
                <a:sym typeface="Helvetica Neue"/>
              </a:rPr>
              <a:t>.</a:t>
            </a:r>
            <a:endParaRPr sz="2600">
              <a:solidFill>
                <a:schemeClr val="dk1"/>
              </a:solidFill>
              <a:latin typeface="Helvetica Neue"/>
              <a:ea typeface="Helvetica Neue"/>
              <a:cs typeface="Helvetica Neue"/>
              <a:sym typeface="Helvetica Neue"/>
            </a:endParaRPr>
          </a:p>
          <a:p>
            <a:pPr indent="-57150" lvl="0" marL="266700" rtl="0" algn="l">
              <a:spcBef>
                <a:spcPts val="0"/>
              </a:spcBef>
              <a:spcAft>
                <a:spcPts val="0"/>
              </a:spcAft>
              <a:buNone/>
            </a:pPr>
            <a:r>
              <a:t/>
            </a:r>
            <a:endParaRPr sz="3300">
              <a:solidFill>
                <a:schemeClr val="dk1"/>
              </a:solidFill>
              <a:latin typeface="Helvetica Neue"/>
              <a:ea typeface="Helvetica Neue"/>
              <a:cs typeface="Helvetica Neue"/>
              <a:sym typeface="Helvetica Neue"/>
            </a:endParaRPr>
          </a:p>
          <a:p>
            <a:pPr indent="-266700" lvl="0" marL="266700" rtl="0" algn="l">
              <a:spcBef>
                <a:spcPts val="0"/>
              </a:spcBef>
              <a:spcAft>
                <a:spcPts val="0"/>
              </a:spcAft>
              <a:buClr>
                <a:schemeClr val="dk1"/>
              </a:buClr>
              <a:buSzPts val="3300"/>
              <a:buFont typeface="Helvetica Neue"/>
              <a:buChar char="•"/>
            </a:pPr>
            <a:r>
              <a:rPr b="1" lang="en-US" sz="3300">
                <a:solidFill>
                  <a:schemeClr val="dk1"/>
                </a:solidFill>
                <a:latin typeface="Helvetica Neue"/>
                <a:ea typeface="Helvetica Neue"/>
                <a:cs typeface="Helvetica Neue"/>
                <a:sym typeface="Helvetica Neue"/>
              </a:rPr>
              <a:t>Availability of open-source tools </a:t>
            </a:r>
            <a:r>
              <a:rPr lang="en-US" sz="3300">
                <a:solidFill>
                  <a:schemeClr val="dk1"/>
                </a:solidFill>
                <a:latin typeface="Helvetica Neue"/>
                <a:ea typeface="Helvetica Neue"/>
                <a:cs typeface="Helvetica Neue"/>
                <a:sym typeface="Helvetica Neue"/>
              </a:rPr>
              <a:t>and modules/libraries for eclectic applications with </a:t>
            </a:r>
            <a:r>
              <a:rPr b="1" lang="en-US" sz="3300">
                <a:solidFill>
                  <a:schemeClr val="dk1"/>
                </a:solidFill>
                <a:latin typeface="Helvetica Neue"/>
                <a:ea typeface="Helvetica Neue"/>
                <a:cs typeface="Helvetica Neue"/>
                <a:sym typeface="Helvetica Neue"/>
              </a:rPr>
              <a:t>large development community.</a:t>
            </a:r>
            <a:endParaRPr sz="2600">
              <a:solidFill>
                <a:schemeClr val="dk1"/>
              </a:solidFill>
              <a:latin typeface="Helvetica Neue"/>
              <a:ea typeface="Helvetica Neue"/>
              <a:cs typeface="Helvetica Neue"/>
              <a:sym typeface="Helvetica Neue"/>
            </a:endParaRPr>
          </a:p>
          <a:p>
            <a:pPr indent="-57150" lvl="0" marL="266700" rtl="0" algn="l">
              <a:spcBef>
                <a:spcPts val="0"/>
              </a:spcBef>
              <a:spcAft>
                <a:spcPts val="0"/>
              </a:spcAft>
              <a:buNone/>
            </a:pPr>
            <a:r>
              <a:t/>
            </a:r>
            <a:endParaRPr sz="3300">
              <a:solidFill>
                <a:schemeClr val="dk1"/>
              </a:solidFill>
              <a:latin typeface="Helvetica Neue"/>
              <a:ea typeface="Helvetica Neue"/>
              <a:cs typeface="Helvetica Neue"/>
              <a:sym typeface="Helvetica Neue"/>
            </a:endParaRPr>
          </a:p>
          <a:p>
            <a:pPr indent="-266700" lvl="0" marL="266700" rtl="0" algn="l">
              <a:spcBef>
                <a:spcPts val="0"/>
              </a:spcBef>
              <a:spcAft>
                <a:spcPts val="0"/>
              </a:spcAft>
              <a:buClr>
                <a:schemeClr val="dk1"/>
              </a:buClr>
              <a:buSzPts val="3300"/>
              <a:buFont typeface="Helvetica Neue"/>
              <a:buChar char="•"/>
            </a:pPr>
            <a:r>
              <a:rPr b="1" lang="en-US" sz="3300">
                <a:solidFill>
                  <a:schemeClr val="dk1"/>
                </a:solidFill>
                <a:latin typeface="Helvetica Neue"/>
                <a:ea typeface="Helvetica Neue"/>
                <a:cs typeface="Helvetica Neue"/>
                <a:sym typeface="Helvetica Neue"/>
              </a:rPr>
              <a:t>Platform agnostic </a:t>
            </a:r>
            <a:r>
              <a:rPr lang="en-US" sz="3300">
                <a:solidFill>
                  <a:schemeClr val="dk1"/>
                </a:solidFill>
                <a:latin typeface="Helvetica Neue"/>
                <a:ea typeface="Helvetica Neue"/>
                <a:cs typeface="Helvetica Neue"/>
                <a:sym typeface="Helvetica Neue"/>
              </a:rPr>
              <a:t>(runs anywhere).</a:t>
            </a:r>
            <a:endParaRPr sz="2600">
              <a:solidFill>
                <a:schemeClr val="dk1"/>
              </a:solidFill>
              <a:latin typeface="Helvetica Neue"/>
              <a:ea typeface="Helvetica Neue"/>
              <a:cs typeface="Helvetica Neue"/>
              <a:sym typeface="Helvetica Neue"/>
            </a:endParaRPr>
          </a:p>
          <a:p>
            <a:pPr indent="-57150" lvl="0" marL="266700" rtl="0" algn="l">
              <a:spcBef>
                <a:spcPts val="0"/>
              </a:spcBef>
              <a:spcAft>
                <a:spcPts val="0"/>
              </a:spcAft>
              <a:buNone/>
            </a:pPr>
            <a:r>
              <a:t/>
            </a:r>
            <a:endParaRPr sz="3300">
              <a:solidFill>
                <a:schemeClr val="dk1"/>
              </a:solidFill>
              <a:latin typeface="Helvetica Neue"/>
              <a:ea typeface="Helvetica Neue"/>
              <a:cs typeface="Helvetica Neue"/>
              <a:sym typeface="Helvetica Neue"/>
            </a:endParaRPr>
          </a:p>
          <a:p>
            <a:pPr indent="-266700" lvl="0" marL="266700" rtl="0" algn="l">
              <a:spcBef>
                <a:spcPts val="0"/>
              </a:spcBef>
              <a:spcAft>
                <a:spcPts val="0"/>
              </a:spcAft>
              <a:buClr>
                <a:schemeClr val="dk1"/>
              </a:buClr>
              <a:buSzPts val="3300"/>
              <a:buFont typeface="Helvetica Neue"/>
              <a:buChar char="•"/>
            </a:pPr>
            <a:r>
              <a:rPr b="1" lang="en-US" sz="3300">
                <a:solidFill>
                  <a:schemeClr val="dk1"/>
                </a:solidFill>
                <a:latin typeface="Helvetica Neue"/>
                <a:ea typeface="Helvetica Neue"/>
                <a:cs typeface="Helvetica Neue"/>
                <a:sym typeface="Helvetica Neue"/>
              </a:rPr>
              <a:t>Broad application spectrum</a:t>
            </a:r>
            <a:r>
              <a:rPr lang="en-US" sz="3300">
                <a:solidFill>
                  <a:schemeClr val="dk1"/>
                </a:solidFill>
                <a:latin typeface="Helvetica Neue"/>
                <a:ea typeface="Helvetica Neue"/>
                <a:cs typeface="Helvetica Neue"/>
                <a:sym typeface="Helvetica Neue"/>
              </a:rPr>
              <a:t>, e.g. web applications / frameworks, standalone applications, video games, data science, artificial intelligence, machine learning, embedded systems etc.</a:t>
            </a:r>
            <a:endParaRPr sz="33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idx="1" type="body"/>
          </p:nvPr>
        </p:nvSpPr>
        <p:spPr>
          <a:xfrm>
            <a:off x="571500" y="2286000"/>
            <a:ext cx="11861700" cy="746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000"/>
              <a:buChar char="•"/>
            </a:pPr>
            <a:r>
              <a:rPr lang="en-US" sz="3000"/>
              <a:t>To print “Hello world!” on screen, C, Java and Python need to do:</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400"/>
              <a:buChar char="•"/>
            </a:pPr>
            <a:r>
              <a:rPr b="1" lang="en-US" sz="2400"/>
              <a:t>C: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400"/>
              <a:buChar char="•"/>
            </a:pPr>
            <a:r>
              <a:rPr b="1" lang="en-US" sz="2400"/>
              <a:t>Java: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400"/>
              <a:buChar char="•"/>
            </a:pPr>
            <a:r>
              <a:rPr b="1" lang="en-US" sz="2400"/>
              <a:t>Python: </a:t>
            </a:r>
            <a:endParaRPr/>
          </a:p>
        </p:txBody>
      </p:sp>
      <p:cxnSp>
        <p:nvCxnSpPr>
          <p:cNvPr id="175" name="Google Shape;175;p1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76" name="Google Shape;176;p1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77" name="Google Shape;177;p1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78" name="Google Shape;178;p1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How simple is Python?</a:t>
            </a:r>
            <a:endParaRPr/>
          </a:p>
        </p:txBody>
      </p:sp>
      <p:pic>
        <p:nvPicPr>
          <p:cNvPr descr="Screen shot 2011-01-26 at 8.png" id="179" name="Google Shape;179;p18"/>
          <p:cNvPicPr preferRelativeResize="0"/>
          <p:nvPr/>
        </p:nvPicPr>
        <p:blipFill rotWithShape="1">
          <a:blip r:embed="rId5">
            <a:alphaModFix/>
          </a:blip>
          <a:srcRect b="0" l="0" r="0" t="0"/>
          <a:stretch/>
        </p:blipFill>
        <p:spPr>
          <a:xfrm>
            <a:off x="2235200" y="3505200"/>
            <a:ext cx="4114800" cy="1720850"/>
          </a:xfrm>
          <a:prstGeom prst="rect">
            <a:avLst/>
          </a:prstGeom>
          <a:noFill/>
          <a:ln>
            <a:noFill/>
          </a:ln>
        </p:spPr>
      </p:pic>
      <p:pic>
        <p:nvPicPr>
          <p:cNvPr descr="Screen shot 2011-01-27 at 11.png" id="180" name="Google Shape;180;p18"/>
          <p:cNvPicPr preferRelativeResize="0"/>
          <p:nvPr/>
        </p:nvPicPr>
        <p:blipFill rotWithShape="1">
          <a:blip r:embed="rId6">
            <a:alphaModFix/>
          </a:blip>
          <a:srcRect b="0" l="0" r="0" t="0"/>
          <a:stretch/>
        </p:blipFill>
        <p:spPr>
          <a:xfrm>
            <a:off x="2146175" y="5714375"/>
            <a:ext cx="5791201" cy="2001838"/>
          </a:xfrm>
          <a:prstGeom prst="rect">
            <a:avLst/>
          </a:prstGeom>
          <a:noFill/>
          <a:ln>
            <a:noFill/>
          </a:ln>
        </p:spPr>
      </p:pic>
      <p:pic>
        <p:nvPicPr>
          <p:cNvPr descr="Screen shot 2011-01-26 at 8.png" id="181" name="Google Shape;181;p18"/>
          <p:cNvPicPr preferRelativeResize="0"/>
          <p:nvPr/>
        </p:nvPicPr>
        <p:blipFill rotWithShape="1">
          <a:blip r:embed="rId7">
            <a:alphaModFix/>
          </a:blip>
          <a:srcRect b="0" l="0" r="0" t="0"/>
          <a:stretch/>
        </p:blipFill>
        <p:spPr>
          <a:xfrm>
            <a:off x="2146175" y="8204550"/>
            <a:ext cx="2795588"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800"/>
              <a:buChar char="•"/>
            </a:pPr>
            <a:r>
              <a:rPr lang="en-US" sz="2800"/>
              <a:t>Python is used everywhere!</a:t>
            </a:r>
            <a:endParaRPr/>
          </a:p>
          <a:p>
            <a:pPr indent="0" lvl="2" marL="8382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400"/>
              <a:buFont typeface="Helvetica Neue"/>
              <a:buChar char=""/>
            </a:pPr>
            <a:r>
              <a:rPr b="1" lang="en-US" sz="2400">
                <a:solidFill>
                  <a:srgbClr val="3B419C"/>
                </a:solidFill>
              </a:rPr>
              <a:t>Web applications (server side):</a:t>
            </a:r>
            <a:endParaRPr/>
          </a:p>
          <a:p>
            <a:pPr indent="-152400" lvl="2" marL="838200" rtl="0" algn="l">
              <a:lnSpc>
                <a:spcPct val="100000"/>
              </a:lnSpc>
              <a:spcBef>
                <a:spcPts val="0"/>
              </a:spcBef>
              <a:spcAft>
                <a:spcPts val="0"/>
              </a:spcAft>
              <a:buSzPts val="2400"/>
              <a:buFont typeface="Helvetica Neue"/>
              <a:buChar char=""/>
            </a:pPr>
            <a:r>
              <a:rPr lang="en-US" sz="2400"/>
              <a:t>YouTube</a:t>
            </a:r>
            <a:endParaRPr/>
          </a:p>
          <a:p>
            <a:pPr indent="-152400" lvl="2" marL="838200" rtl="0" algn="l">
              <a:lnSpc>
                <a:spcPct val="100000"/>
              </a:lnSpc>
              <a:spcBef>
                <a:spcPts val="0"/>
              </a:spcBef>
              <a:spcAft>
                <a:spcPts val="0"/>
              </a:spcAft>
              <a:buSzPts val="2400"/>
              <a:buFont typeface="Helvetica Neue"/>
              <a:buChar char=""/>
            </a:pPr>
            <a:r>
              <a:rPr lang="en-US" sz="2400"/>
              <a:t>Facebook</a:t>
            </a:r>
            <a:endParaRPr/>
          </a:p>
          <a:p>
            <a:pPr indent="-152400" lvl="2" marL="838200" rtl="0" algn="l">
              <a:lnSpc>
                <a:spcPct val="100000"/>
              </a:lnSpc>
              <a:spcBef>
                <a:spcPts val="0"/>
              </a:spcBef>
              <a:spcAft>
                <a:spcPts val="0"/>
              </a:spcAft>
              <a:buSzPts val="2400"/>
              <a:buFont typeface="Helvetica Neue"/>
              <a:buChar char=""/>
            </a:pPr>
            <a:r>
              <a:rPr lang="en-US" sz="2400"/>
              <a:t>Dropbox </a:t>
            </a:r>
            <a:endParaRPr sz="2400"/>
          </a:p>
          <a:p>
            <a:pPr indent="-152400" lvl="2" marL="838200" rtl="0" algn="l">
              <a:lnSpc>
                <a:spcPct val="100000"/>
              </a:lnSpc>
              <a:spcBef>
                <a:spcPts val="0"/>
              </a:spcBef>
              <a:spcAft>
                <a:spcPts val="0"/>
              </a:spcAft>
              <a:buSzPts val="2400"/>
              <a:buFont typeface="Helvetica Neue"/>
              <a:buChar char=""/>
            </a:pPr>
            <a:r>
              <a:rPr lang="en-US" sz="2400"/>
              <a:t>Pinterest </a:t>
            </a:r>
            <a:endParaRPr/>
          </a:p>
          <a:p>
            <a:pPr indent="-152400" lvl="2" marL="838200" rtl="0" algn="l">
              <a:lnSpc>
                <a:spcPct val="100000"/>
              </a:lnSpc>
              <a:spcBef>
                <a:spcPts val="0"/>
              </a:spcBef>
              <a:spcAft>
                <a:spcPts val="0"/>
              </a:spcAft>
              <a:buSzPts val="2400"/>
              <a:buFont typeface="Helvetica Neue"/>
              <a:buChar char=""/>
            </a:pPr>
            <a:r>
              <a:rPr lang="en-US" sz="2400"/>
              <a:t>MoinMoin, a popular wiki engine</a:t>
            </a:r>
            <a:endParaRPr/>
          </a:p>
        </p:txBody>
      </p:sp>
      <p:cxnSp>
        <p:nvCxnSpPr>
          <p:cNvPr id="187" name="Google Shape;187;p1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88" name="Google Shape;188;p1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89" name="Google Shape;189;p1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90" name="Google Shape;190;p1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Find Python around you</a:t>
            </a:r>
            <a:endParaRPr/>
          </a:p>
        </p:txBody>
      </p:sp>
      <p:pic>
        <p:nvPicPr>
          <p:cNvPr descr="C4B00E60-2EA9-4032-B398-6AD31BA1C263.png" id="191" name="Google Shape;191;p19"/>
          <p:cNvPicPr preferRelativeResize="0"/>
          <p:nvPr/>
        </p:nvPicPr>
        <p:blipFill rotWithShape="1">
          <a:blip r:embed="rId5">
            <a:alphaModFix/>
          </a:blip>
          <a:srcRect b="0" l="0" r="0" t="0"/>
          <a:stretch/>
        </p:blipFill>
        <p:spPr>
          <a:xfrm>
            <a:off x="10515996" y="6159710"/>
            <a:ext cx="2488804" cy="2382987"/>
          </a:xfrm>
          <a:prstGeom prst="rect">
            <a:avLst/>
          </a:prstGeom>
          <a:noFill/>
          <a:ln>
            <a:noFill/>
          </a:ln>
        </p:spPr>
      </p:pic>
      <p:pic>
        <p:nvPicPr>
          <p:cNvPr descr="Image" id="192" name="Google Shape;192;p19"/>
          <p:cNvPicPr preferRelativeResize="0"/>
          <p:nvPr/>
        </p:nvPicPr>
        <p:blipFill rotWithShape="1">
          <a:blip r:embed="rId6">
            <a:alphaModFix/>
          </a:blip>
          <a:srcRect b="20047" l="14011" r="10812" t="20047"/>
          <a:stretch/>
        </p:blipFill>
        <p:spPr>
          <a:xfrm>
            <a:off x="159950" y="6498902"/>
            <a:ext cx="3212217" cy="1589684"/>
          </a:xfrm>
          <a:prstGeom prst="rect">
            <a:avLst/>
          </a:prstGeom>
          <a:noFill/>
          <a:ln>
            <a:noFill/>
          </a:ln>
        </p:spPr>
      </p:pic>
      <p:pic>
        <p:nvPicPr>
          <p:cNvPr descr="Image" id="193" name="Google Shape;193;p19"/>
          <p:cNvPicPr preferRelativeResize="0"/>
          <p:nvPr/>
        </p:nvPicPr>
        <p:blipFill rotWithShape="1">
          <a:blip r:embed="rId7">
            <a:alphaModFix/>
          </a:blip>
          <a:srcRect b="0" l="0" r="0" t="0"/>
          <a:stretch/>
        </p:blipFill>
        <p:spPr>
          <a:xfrm>
            <a:off x="3714343" y="6498902"/>
            <a:ext cx="1625601" cy="1625601"/>
          </a:xfrm>
          <a:prstGeom prst="rect">
            <a:avLst/>
          </a:prstGeom>
          <a:noFill/>
          <a:ln>
            <a:noFill/>
          </a:ln>
        </p:spPr>
      </p:pic>
      <p:pic>
        <p:nvPicPr>
          <p:cNvPr descr="Image" id="194" name="Google Shape;194;p19"/>
          <p:cNvPicPr preferRelativeResize="0"/>
          <p:nvPr/>
        </p:nvPicPr>
        <p:blipFill rotWithShape="1">
          <a:blip r:embed="rId8">
            <a:alphaModFix/>
          </a:blip>
          <a:srcRect b="0" l="0" r="0" t="0"/>
          <a:stretch/>
        </p:blipFill>
        <p:spPr>
          <a:xfrm>
            <a:off x="5822074" y="6318250"/>
            <a:ext cx="2065909" cy="2065909"/>
          </a:xfrm>
          <a:prstGeom prst="rect">
            <a:avLst/>
          </a:prstGeom>
          <a:noFill/>
          <a:ln>
            <a:noFill/>
          </a:ln>
        </p:spPr>
      </p:pic>
      <p:pic>
        <p:nvPicPr>
          <p:cNvPr descr="Image" id="195" name="Google Shape;195;p19"/>
          <p:cNvPicPr preferRelativeResize="0"/>
          <p:nvPr/>
        </p:nvPicPr>
        <p:blipFill rotWithShape="1">
          <a:blip r:embed="rId9">
            <a:alphaModFix/>
          </a:blip>
          <a:srcRect b="0" l="0" r="0" t="0"/>
          <a:stretch/>
        </p:blipFill>
        <p:spPr>
          <a:xfrm>
            <a:off x="8169035" y="6318250"/>
            <a:ext cx="2065909" cy="20659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800"/>
              <a:buChar char="•"/>
            </a:pPr>
            <a:r>
              <a:rPr lang="en-US" sz="2800"/>
              <a:t>Python is used everywhere!</a:t>
            </a:r>
            <a:br>
              <a:rPr lang="en-US" sz="2800"/>
            </a:br>
            <a:endParaRPr/>
          </a:p>
          <a:p>
            <a:pPr indent="-266700" lvl="1" marL="660400" rtl="0" algn="l">
              <a:lnSpc>
                <a:spcPct val="100000"/>
              </a:lnSpc>
              <a:spcBef>
                <a:spcPts val="0"/>
              </a:spcBef>
              <a:spcAft>
                <a:spcPts val="0"/>
              </a:spcAft>
              <a:buSzPts val="2400"/>
              <a:buFont typeface="Helvetica Neue"/>
              <a:buChar char=""/>
            </a:pPr>
            <a:r>
              <a:rPr b="1" lang="en-US" sz="2400">
                <a:solidFill>
                  <a:srgbClr val="3B419C"/>
                </a:solidFill>
              </a:rPr>
              <a:t>Applications (client side): </a:t>
            </a:r>
            <a:endParaRPr/>
          </a:p>
          <a:p>
            <a:pPr indent="-266700" lvl="2" marL="1104900" rtl="0" algn="l">
              <a:lnSpc>
                <a:spcPct val="100000"/>
              </a:lnSpc>
              <a:spcBef>
                <a:spcPts val="0"/>
              </a:spcBef>
              <a:spcAft>
                <a:spcPts val="0"/>
              </a:spcAft>
              <a:buSzPts val="2400"/>
              <a:buFont typeface="Helvetica Neue"/>
              <a:buChar char=""/>
            </a:pPr>
            <a:r>
              <a:rPr lang="en-US" sz="2400"/>
              <a:t>Original BitTorrent client, along with several derivatives</a:t>
            </a:r>
            <a:endParaRPr/>
          </a:p>
          <a:p>
            <a:pPr indent="-266700" lvl="2" marL="1104900" rtl="0" algn="l">
              <a:lnSpc>
                <a:spcPct val="100000"/>
              </a:lnSpc>
              <a:spcBef>
                <a:spcPts val="0"/>
              </a:spcBef>
              <a:spcAft>
                <a:spcPts val="0"/>
              </a:spcAft>
              <a:buSzPts val="2400"/>
              <a:buFont typeface="Helvetica Neue"/>
              <a:buChar char=""/>
            </a:pPr>
            <a:r>
              <a:rPr lang="en-US" sz="2400"/>
              <a:t>Ubuntu Software Center, a graphical package manager</a:t>
            </a:r>
            <a:endParaRPr/>
          </a:p>
          <a:p>
            <a:pPr indent="-152400" lvl="2" marL="838200" rtl="0" algn="l">
              <a:lnSpc>
                <a:spcPct val="100000"/>
              </a:lnSpc>
              <a:spcBef>
                <a:spcPts val="0"/>
              </a:spcBef>
              <a:spcAft>
                <a:spcPts val="0"/>
              </a:spcAft>
              <a:buSzPts val="2400"/>
              <a:buFont typeface="Helvetica Neue"/>
              <a:buChar char=""/>
            </a:pPr>
            <a:r>
              <a:rPr lang="en-US" sz="2400"/>
              <a:t>Dropbox (desktop application)</a:t>
            </a:r>
            <a:endParaRPr/>
          </a:p>
          <a:p>
            <a:pPr indent="-152400" lvl="2" marL="838200" rtl="0" algn="l">
              <a:lnSpc>
                <a:spcPct val="100000"/>
              </a:lnSpc>
              <a:spcBef>
                <a:spcPts val="0"/>
              </a:spcBef>
              <a:spcAft>
                <a:spcPts val="0"/>
              </a:spcAft>
              <a:buSzPts val="2400"/>
              <a:buFont typeface="Helvetica Neue"/>
              <a:buChar char=""/>
            </a:pPr>
            <a:r>
              <a:rPr lang="en-US" sz="2400"/>
              <a:t>Mercurial</a:t>
            </a:r>
            <a:endParaRPr/>
          </a:p>
        </p:txBody>
      </p:sp>
      <p:cxnSp>
        <p:nvCxnSpPr>
          <p:cNvPr id="201" name="Google Shape;201;p2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02" name="Google Shape;202;p2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03" name="Google Shape;203;p2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04" name="Google Shape;204;p2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Find Python around you</a:t>
            </a:r>
            <a:endParaRPr/>
          </a:p>
        </p:txBody>
      </p:sp>
      <p:pic>
        <p:nvPicPr>
          <p:cNvPr descr="BitTorrent.jpg" id="205" name="Google Shape;205;p20"/>
          <p:cNvPicPr preferRelativeResize="0"/>
          <p:nvPr/>
        </p:nvPicPr>
        <p:blipFill rotWithShape="1">
          <a:blip r:embed="rId5">
            <a:alphaModFix/>
          </a:blip>
          <a:srcRect b="32772" l="0" r="0" t="32772"/>
          <a:stretch/>
        </p:blipFill>
        <p:spPr>
          <a:xfrm>
            <a:off x="647699" y="6460281"/>
            <a:ext cx="3359151" cy="1157388"/>
          </a:xfrm>
          <a:prstGeom prst="rect">
            <a:avLst/>
          </a:prstGeom>
          <a:noFill/>
          <a:ln>
            <a:noFill/>
          </a:ln>
        </p:spPr>
      </p:pic>
      <p:pic>
        <p:nvPicPr>
          <p:cNvPr descr="ubuntu_904.jpg" id="206" name="Google Shape;206;p20"/>
          <p:cNvPicPr preferRelativeResize="0"/>
          <p:nvPr/>
        </p:nvPicPr>
        <p:blipFill rotWithShape="1">
          <a:blip r:embed="rId6">
            <a:alphaModFix/>
          </a:blip>
          <a:srcRect b="0" l="0" r="0" t="0"/>
          <a:stretch/>
        </p:blipFill>
        <p:spPr>
          <a:xfrm>
            <a:off x="4466093" y="6215198"/>
            <a:ext cx="2470746" cy="1647454"/>
          </a:xfrm>
          <a:prstGeom prst="rect">
            <a:avLst/>
          </a:prstGeom>
          <a:noFill/>
          <a:ln>
            <a:noFill/>
          </a:ln>
        </p:spPr>
      </p:pic>
      <p:pic>
        <p:nvPicPr>
          <p:cNvPr descr="Image" id="207" name="Google Shape;207;p20"/>
          <p:cNvPicPr preferRelativeResize="0"/>
          <p:nvPr/>
        </p:nvPicPr>
        <p:blipFill rotWithShape="1">
          <a:blip r:embed="rId7">
            <a:alphaModFix/>
          </a:blip>
          <a:srcRect b="0" l="0" r="0" t="0"/>
          <a:stretch/>
        </p:blipFill>
        <p:spPr>
          <a:xfrm>
            <a:off x="7752474" y="6038850"/>
            <a:ext cx="2065909" cy="2065909"/>
          </a:xfrm>
          <a:prstGeom prst="rect">
            <a:avLst/>
          </a:prstGeom>
          <a:noFill/>
          <a:ln>
            <a:noFill/>
          </a:ln>
        </p:spPr>
      </p:pic>
      <p:pic>
        <p:nvPicPr>
          <p:cNvPr descr="Image" id="208" name="Google Shape;208;p20"/>
          <p:cNvPicPr preferRelativeResize="0"/>
          <p:nvPr/>
        </p:nvPicPr>
        <p:blipFill rotWithShape="1">
          <a:blip r:embed="rId8">
            <a:alphaModFix/>
          </a:blip>
          <a:srcRect b="0" l="0" r="0" t="0"/>
          <a:stretch/>
        </p:blipFill>
        <p:spPr>
          <a:xfrm>
            <a:off x="10822796" y="6151221"/>
            <a:ext cx="1534305" cy="18411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800"/>
              <a:buChar char="•"/>
            </a:pPr>
            <a:r>
              <a:rPr lang="en-US" sz="2800"/>
              <a:t>Python is used everywhere!</a:t>
            </a:r>
            <a:endParaRPr/>
          </a:p>
          <a:p>
            <a:pPr indent="0" lvl="2" marL="8382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400"/>
              <a:buFont typeface="Helvetica Neue"/>
              <a:buChar char=""/>
            </a:pPr>
            <a:r>
              <a:rPr b="1" lang="en-US" sz="2400">
                <a:solidFill>
                  <a:srgbClr val="3B419C"/>
                </a:solidFill>
              </a:rPr>
              <a:t>Web frameworks:</a:t>
            </a:r>
            <a:endParaRPr/>
          </a:p>
          <a:p>
            <a:pPr indent="-152400" lvl="2" marL="838200" rtl="0" algn="l">
              <a:lnSpc>
                <a:spcPct val="100000"/>
              </a:lnSpc>
              <a:spcBef>
                <a:spcPts val="0"/>
              </a:spcBef>
              <a:spcAft>
                <a:spcPts val="0"/>
              </a:spcAft>
              <a:buSzPts val="2400"/>
              <a:buFont typeface="Helvetica Neue"/>
              <a:buChar char=""/>
            </a:pPr>
            <a:r>
              <a:rPr lang="en-US" sz="2400"/>
              <a:t>Google App Engine</a:t>
            </a:r>
            <a:endParaRPr/>
          </a:p>
          <a:p>
            <a:pPr indent="-152400" lvl="2" marL="838200" rtl="0" algn="l">
              <a:lnSpc>
                <a:spcPct val="100000"/>
              </a:lnSpc>
              <a:spcBef>
                <a:spcPts val="0"/>
              </a:spcBef>
              <a:spcAft>
                <a:spcPts val="0"/>
              </a:spcAft>
              <a:buSzPts val="2400"/>
              <a:buFont typeface="Helvetica Neue"/>
              <a:buChar char=""/>
            </a:pPr>
            <a:r>
              <a:rPr lang="en-US" sz="2400"/>
              <a:t>Django</a:t>
            </a:r>
            <a:endParaRPr/>
          </a:p>
        </p:txBody>
      </p:sp>
      <p:cxnSp>
        <p:nvCxnSpPr>
          <p:cNvPr id="214" name="Google Shape;214;p2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15" name="Google Shape;215;p2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16" name="Google Shape;216;p2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17" name="Google Shape;217;p2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Find Python around you</a:t>
            </a:r>
            <a:endParaRPr/>
          </a:p>
        </p:txBody>
      </p:sp>
      <p:pic>
        <p:nvPicPr>
          <p:cNvPr descr="googleappengine_2.jpg" id="218" name="Google Shape;218;p21"/>
          <p:cNvPicPr preferRelativeResize="0"/>
          <p:nvPr/>
        </p:nvPicPr>
        <p:blipFill rotWithShape="1">
          <a:blip r:embed="rId5">
            <a:alphaModFix/>
          </a:blip>
          <a:srcRect b="0" l="0" r="0" t="0"/>
          <a:stretch/>
        </p:blipFill>
        <p:spPr>
          <a:xfrm>
            <a:off x="2159000" y="5421312"/>
            <a:ext cx="2862710" cy="3104010"/>
          </a:xfrm>
          <a:prstGeom prst="rect">
            <a:avLst/>
          </a:prstGeom>
          <a:noFill/>
          <a:ln>
            <a:noFill/>
          </a:ln>
        </p:spPr>
      </p:pic>
      <p:pic>
        <p:nvPicPr>
          <p:cNvPr descr="Image" id="219" name="Google Shape;219;p21"/>
          <p:cNvPicPr preferRelativeResize="0"/>
          <p:nvPr/>
        </p:nvPicPr>
        <p:blipFill rotWithShape="1">
          <a:blip r:embed="rId6">
            <a:alphaModFix/>
          </a:blip>
          <a:srcRect b="0" l="0" r="0" t="0"/>
          <a:stretch/>
        </p:blipFill>
        <p:spPr>
          <a:xfrm>
            <a:off x="6843579" y="6038850"/>
            <a:ext cx="3679314" cy="14904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800"/>
              <a:buChar char="•"/>
            </a:pPr>
            <a:r>
              <a:rPr lang="en-US" sz="2800"/>
              <a:t>Python is used everywhere!</a:t>
            </a:r>
            <a:endParaRPr/>
          </a:p>
          <a:p>
            <a:pPr indent="-101600" lvl="2" marL="1104900" rtl="0" algn="l">
              <a:lnSpc>
                <a:spcPct val="100000"/>
              </a:lnSpc>
              <a:spcBef>
                <a:spcPts val="0"/>
              </a:spcBef>
              <a:spcAft>
                <a:spcPts val="0"/>
              </a:spcAft>
              <a:buSzPts val="2600"/>
              <a:buFont typeface="Helvetica Neue"/>
              <a:buNone/>
            </a:pPr>
            <a:r>
              <a:t/>
            </a:r>
            <a:endParaRPr/>
          </a:p>
          <a:p>
            <a:pPr indent="-266700" lvl="1" marL="660400" rtl="0" algn="l">
              <a:lnSpc>
                <a:spcPct val="100000"/>
              </a:lnSpc>
              <a:spcBef>
                <a:spcPts val="0"/>
              </a:spcBef>
              <a:spcAft>
                <a:spcPts val="0"/>
              </a:spcAft>
              <a:buSzPts val="2400"/>
              <a:buFont typeface="Helvetica Neue"/>
              <a:buChar char=""/>
            </a:pPr>
            <a:r>
              <a:rPr b="1" lang="en-US" sz="2400">
                <a:solidFill>
                  <a:srgbClr val="3B419C"/>
                </a:solidFill>
              </a:rPr>
              <a:t>Video games:</a:t>
            </a:r>
            <a:endParaRPr/>
          </a:p>
          <a:p>
            <a:pPr indent="-266700" lvl="2" marL="1104900" rtl="0" algn="l">
              <a:lnSpc>
                <a:spcPct val="100000"/>
              </a:lnSpc>
              <a:spcBef>
                <a:spcPts val="0"/>
              </a:spcBef>
              <a:spcAft>
                <a:spcPts val="0"/>
              </a:spcAft>
              <a:buSzPts val="2400"/>
              <a:buFont typeface="Helvetica Neue"/>
              <a:buChar char=""/>
            </a:pPr>
            <a:r>
              <a:rPr lang="en-US" sz="2400"/>
              <a:t>Civilization IV</a:t>
            </a:r>
            <a:endParaRPr/>
          </a:p>
          <a:p>
            <a:pPr indent="-266700" lvl="2" marL="1104900" rtl="0" algn="l">
              <a:lnSpc>
                <a:spcPct val="100000"/>
              </a:lnSpc>
              <a:spcBef>
                <a:spcPts val="0"/>
              </a:spcBef>
              <a:spcAft>
                <a:spcPts val="0"/>
              </a:spcAft>
              <a:buSzPts val="2400"/>
              <a:buFont typeface="Helvetica Neue"/>
              <a:buChar char=""/>
            </a:pPr>
            <a:r>
              <a:rPr lang="en-US" sz="2400"/>
              <a:t>Battlefield 2</a:t>
            </a:r>
            <a:endParaRPr/>
          </a:p>
        </p:txBody>
      </p:sp>
      <p:cxnSp>
        <p:nvCxnSpPr>
          <p:cNvPr id="225" name="Google Shape;225;p2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26" name="Google Shape;226;p2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27" name="Google Shape;227;p2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28" name="Google Shape;228;p2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Find Python around you</a:t>
            </a:r>
            <a:endParaRPr/>
          </a:p>
        </p:txBody>
      </p:sp>
      <p:pic>
        <p:nvPicPr>
          <p:cNvPr descr="Civilization-IV-Warlords.jpg" id="229" name="Google Shape;229;p22"/>
          <p:cNvPicPr preferRelativeResize="0"/>
          <p:nvPr/>
        </p:nvPicPr>
        <p:blipFill rotWithShape="1">
          <a:blip r:embed="rId5">
            <a:alphaModFix/>
          </a:blip>
          <a:srcRect b="0" l="0" r="0" t="0"/>
          <a:stretch/>
        </p:blipFill>
        <p:spPr>
          <a:xfrm>
            <a:off x="1473200" y="5334000"/>
            <a:ext cx="4572000" cy="3429000"/>
          </a:xfrm>
          <a:prstGeom prst="rect">
            <a:avLst/>
          </a:prstGeom>
          <a:noFill/>
          <a:ln>
            <a:noFill/>
          </a:ln>
        </p:spPr>
      </p:pic>
      <p:pic>
        <p:nvPicPr>
          <p:cNvPr descr="battlefield-2-a.jpg" id="230" name="Google Shape;230;p22"/>
          <p:cNvPicPr preferRelativeResize="0"/>
          <p:nvPr/>
        </p:nvPicPr>
        <p:blipFill rotWithShape="1">
          <a:blip r:embed="rId6">
            <a:alphaModFix/>
          </a:blip>
          <a:srcRect b="0" l="0" r="0" t="0"/>
          <a:stretch/>
        </p:blipFill>
        <p:spPr>
          <a:xfrm>
            <a:off x="6654800" y="5334000"/>
            <a:ext cx="5013325" cy="32813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Python Official Website: </a:t>
            </a:r>
            <a:r>
              <a:rPr lang="en-US" u="sng">
                <a:solidFill>
                  <a:schemeClr val="hlink"/>
                </a:solidFill>
                <a:hlinkClick r:id="rId3"/>
              </a:rPr>
              <a:t>http://www.python.org</a:t>
            </a:r>
            <a:endParaRPr/>
          </a:p>
          <a:p>
            <a:pPr indent="-101600" lvl="1" marL="660400" rtl="0" algn="l">
              <a:lnSpc>
                <a:spcPct val="100000"/>
              </a:lnSpc>
              <a:spcBef>
                <a:spcPts val="0"/>
              </a:spcBef>
              <a:spcAft>
                <a:spcPts val="0"/>
              </a:spcAft>
              <a:buSzPts val="2600"/>
              <a:buNone/>
            </a:pPr>
            <a:r>
              <a:t/>
            </a:r>
            <a:endParaRPr u="sng">
              <a:solidFill>
                <a:schemeClr val="hlink"/>
              </a:solidFill>
              <a:hlinkClick r:id="rId4"/>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Lots of “packages” that add capabilities to the basic language</a:t>
            </a:r>
            <a:br>
              <a:rPr b="0" i="0" lang="en-US" sz="2600" u="none" cap="none" strike="noStrike">
                <a:solidFill>
                  <a:srgbClr val="000000"/>
                </a:solidFill>
                <a:latin typeface="Helvetica Neue"/>
                <a:ea typeface="Helvetica Neue"/>
                <a:cs typeface="Helvetica Neue"/>
                <a:sym typeface="Helvetica Neue"/>
              </a:rPr>
            </a:br>
            <a:r>
              <a:rPr b="0" i="0" lang="en-US" sz="2600" u="none" cap="none" strike="noStrike">
                <a:solidFill>
                  <a:srgbClr val="000000"/>
                </a:solidFill>
                <a:latin typeface="Helvetica Neue"/>
                <a:ea typeface="Helvetica Neue"/>
                <a:cs typeface="Helvetica Neue"/>
                <a:sym typeface="Helvetica Neue"/>
              </a:rPr>
              <a:t>and “tools” that make writing, running, and debugging easier</a:t>
            </a:r>
            <a:endParaRPr/>
          </a:p>
          <a:p>
            <a:pPr indent="-101600" lvl="1" marL="6604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Free and commercial “distributions” that bundle core Python with useful packages and tools and simplify installation, e.g.</a:t>
            </a:r>
            <a:endParaRPr/>
          </a:p>
          <a:p>
            <a:pPr indent="-266700" lvl="1" marL="660400" rtl="0" algn="l">
              <a:lnSpc>
                <a:spcPct val="100000"/>
              </a:lnSpc>
              <a:spcBef>
                <a:spcPts val="0"/>
              </a:spcBef>
              <a:spcAft>
                <a:spcPts val="0"/>
              </a:spcAft>
              <a:buSzPts val="2600"/>
              <a:buChar char="•"/>
            </a:pPr>
            <a:r>
              <a:rPr b="1" lang="en-US"/>
              <a:t>Anaconda: </a:t>
            </a:r>
            <a:r>
              <a:rPr lang="en-US" u="sng">
                <a:solidFill>
                  <a:schemeClr val="hlink"/>
                </a:solidFill>
                <a:hlinkClick r:id="rId5"/>
              </a:rPr>
              <a:t>https://store.continuum.io/cshop/anaconda/</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Enthought Canopy: </a:t>
            </a:r>
            <a:r>
              <a:rPr lang="en-US" u="sng">
                <a:solidFill>
                  <a:schemeClr val="hlink"/>
                </a:solidFill>
                <a:hlinkClick r:id="rId6"/>
              </a:rPr>
              <a:t>https://www.enthought.com/products/canopy/</a:t>
            </a:r>
            <a:endParaRPr/>
          </a:p>
          <a:p>
            <a:pPr indent="-101600" lvl="1" marL="660400" rtl="0" algn="l">
              <a:lnSpc>
                <a:spcPct val="100000"/>
              </a:lnSpc>
              <a:spcBef>
                <a:spcPts val="0"/>
              </a:spcBef>
              <a:spcAft>
                <a:spcPts val="0"/>
              </a:spcAft>
              <a:buSzPts val="2600"/>
              <a:buNone/>
            </a:pPr>
            <a:r>
              <a:t/>
            </a:r>
            <a:endParaRPr u="sng">
              <a:solidFill>
                <a:schemeClr val="hlink"/>
              </a:solidFill>
              <a:hlinkClick r:id="rId7"/>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Browser-based Python (limited functionality)</a:t>
            </a:r>
            <a:endParaRPr/>
          </a:p>
          <a:p>
            <a:pPr indent="-266700" lvl="1" marL="660400" rtl="0" algn="l">
              <a:lnSpc>
                <a:spcPct val="100000"/>
              </a:lnSpc>
              <a:spcBef>
                <a:spcPts val="0"/>
              </a:spcBef>
              <a:spcAft>
                <a:spcPts val="0"/>
              </a:spcAft>
              <a:buSzPts val="2600"/>
              <a:buChar char="•"/>
            </a:pPr>
            <a:r>
              <a:rPr lang="en-US" u="sng">
                <a:solidFill>
                  <a:schemeClr val="hlink"/>
                </a:solidFill>
                <a:hlinkClick r:id="rId8"/>
              </a:rPr>
              <a:t>http://www.tutorialspoint.com/ipython_terminal_online.php</a:t>
            </a:r>
            <a:endParaRPr/>
          </a:p>
          <a:p>
            <a:pPr indent="-266700" lvl="1" marL="660400" rtl="0" algn="l">
              <a:lnSpc>
                <a:spcPct val="100000"/>
              </a:lnSpc>
              <a:spcBef>
                <a:spcPts val="0"/>
              </a:spcBef>
              <a:spcAft>
                <a:spcPts val="0"/>
              </a:spcAft>
              <a:buSzPts val="2600"/>
              <a:buChar char="•"/>
            </a:pPr>
            <a:r>
              <a:rPr lang="en-US" u="sng">
                <a:solidFill>
                  <a:schemeClr val="hlink"/>
                </a:solidFill>
                <a:hlinkClick r:id="rId9"/>
              </a:rPr>
              <a:t>http://www.tutorialspoint.com/execute_python_online.php</a:t>
            </a:r>
            <a:endParaRPr/>
          </a:p>
          <a:p>
            <a:pPr indent="-266700" lvl="1" marL="660400" rtl="0" algn="l">
              <a:lnSpc>
                <a:spcPct val="100000"/>
              </a:lnSpc>
              <a:spcBef>
                <a:spcPts val="0"/>
              </a:spcBef>
              <a:spcAft>
                <a:spcPts val="0"/>
              </a:spcAft>
              <a:buSzPts val="2600"/>
              <a:buChar char="•"/>
            </a:pPr>
            <a:r>
              <a:rPr lang="en-US" u="sng">
                <a:solidFill>
                  <a:schemeClr val="hlink"/>
                </a:solidFill>
                <a:hlinkClick r:id="rId10"/>
              </a:rPr>
              <a:t>http://repl.it/languages/Python</a:t>
            </a:r>
            <a:endParaRPr/>
          </a:p>
          <a:p>
            <a:pPr indent="-266700" lvl="1" marL="660400" rtl="0" algn="l">
              <a:lnSpc>
                <a:spcPct val="100000"/>
              </a:lnSpc>
              <a:spcBef>
                <a:spcPts val="0"/>
              </a:spcBef>
              <a:spcAft>
                <a:spcPts val="0"/>
              </a:spcAft>
              <a:buSzPts val="2600"/>
              <a:buChar char="•"/>
            </a:pPr>
            <a:r>
              <a:rPr lang="en-US" u="sng">
                <a:solidFill>
                  <a:schemeClr val="hlink"/>
                </a:solidFill>
                <a:hlinkClick r:id="rId11"/>
              </a:rPr>
              <a:t>http://pythonfiddle.com</a:t>
            </a:r>
            <a:endParaRPr/>
          </a:p>
        </p:txBody>
      </p:sp>
      <p:cxnSp>
        <p:nvCxnSpPr>
          <p:cNvPr id="236" name="Google Shape;236;p2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37" name="Google Shape;237;p23"/>
          <p:cNvPicPr preferRelativeResize="0"/>
          <p:nvPr/>
        </p:nvPicPr>
        <p:blipFill rotWithShape="1">
          <a:blip r:embed="rId12">
            <a:alphaModFix/>
          </a:blip>
          <a:srcRect b="0" l="0" r="0" t="0"/>
          <a:stretch/>
        </p:blipFill>
        <p:spPr>
          <a:xfrm>
            <a:off x="11899900" y="9029700"/>
            <a:ext cx="533400" cy="533400"/>
          </a:xfrm>
          <a:prstGeom prst="rect">
            <a:avLst/>
          </a:prstGeom>
          <a:noFill/>
          <a:ln>
            <a:noFill/>
          </a:ln>
        </p:spPr>
      </p:pic>
      <p:pic>
        <p:nvPicPr>
          <p:cNvPr descr="image.png" id="238" name="Google Shape;238;p23"/>
          <p:cNvPicPr preferRelativeResize="0"/>
          <p:nvPr/>
        </p:nvPicPr>
        <p:blipFill rotWithShape="1">
          <a:blip r:embed="rId13">
            <a:alphaModFix/>
          </a:blip>
          <a:srcRect b="0" l="0" r="0" t="0"/>
          <a:stretch/>
        </p:blipFill>
        <p:spPr>
          <a:xfrm>
            <a:off x="596900" y="9042400"/>
            <a:ext cx="501650" cy="508000"/>
          </a:xfrm>
          <a:prstGeom prst="rect">
            <a:avLst/>
          </a:prstGeom>
          <a:noFill/>
          <a:ln>
            <a:noFill/>
          </a:ln>
        </p:spPr>
      </p:pic>
      <p:sp>
        <p:nvSpPr>
          <p:cNvPr id="239" name="Google Shape;239;p2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Getting 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2"/>
          <p:cNvSpPr txBox="1"/>
          <p:nvPr>
            <p:ph idx="1" type="body"/>
          </p:nvPr>
        </p:nvSpPr>
        <p:spPr>
          <a:xfrm>
            <a:off x="577850" y="2324100"/>
            <a:ext cx="118617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300"/>
              <a:buChar char="•"/>
            </a:pPr>
            <a:r>
              <a:rPr lang="en-US"/>
              <a:t>Introductions</a:t>
            </a:r>
            <a:endParaRPr/>
          </a:p>
          <a:p>
            <a:pPr indent="-266700" lvl="1" marL="660400" rtl="0" algn="l">
              <a:lnSpc>
                <a:spcPct val="100000"/>
              </a:lnSpc>
              <a:spcBef>
                <a:spcPts val="0"/>
              </a:spcBef>
              <a:spcAft>
                <a:spcPts val="0"/>
              </a:spcAft>
              <a:buSzPts val="2500"/>
              <a:buChar char="•"/>
            </a:pPr>
            <a:r>
              <a:rPr lang="en-US"/>
              <a:t>Name?</a:t>
            </a:r>
            <a:endParaRPr/>
          </a:p>
          <a:p>
            <a:pPr indent="-266700" lvl="1" marL="660400" rtl="0" algn="l">
              <a:lnSpc>
                <a:spcPct val="100000"/>
              </a:lnSpc>
              <a:spcBef>
                <a:spcPts val="0"/>
              </a:spcBef>
              <a:spcAft>
                <a:spcPts val="0"/>
              </a:spcAft>
              <a:buSzPts val="2500"/>
              <a:buChar char="•"/>
            </a:pPr>
            <a:r>
              <a:rPr lang="en-US"/>
              <a:t>High school?</a:t>
            </a:r>
            <a:endParaRPr/>
          </a:p>
          <a:p>
            <a:pPr indent="-266700" lvl="1" marL="660400" rtl="0" algn="l">
              <a:lnSpc>
                <a:spcPct val="100000"/>
              </a:lnSpc>
              <a:spcBef>
                <a:spcPts val="0"/>
              </a:spcBef>
              <a:spcAft>
                <a:spcPts val="0"/>
              </a:spcAft>
              <a:buSzPts val="2500"/>
              <a:buChar char="•"/>
            </a:pPr>
            <a:r>
              <a:rPr lang="en-US"/>
              <a:t>Favorite activity outside school?</a:t>
            </a:r>
            <a:endParaRPr/>
          </a:p>
          <a:p>
            <a:pPr indent="-266700" lvl="1" marL="660400" rtl="0" algn="l">
              <a:lnSpc>
                <a:spcPct val="100000"/>
              </a:lnSpc>
              <a:spcBef>
                <a:spcPts val="0"/>
              </a:spcBef>
              <a:spcAft>
                <a:spcPts val="0"/>
              </a:spcAft>
              <a:buSzPts val="2500"/>
              <a:buChar char="•"/>
            </a:pPr>
            <a:r>
              <a:rPr lang="en-US"/>
              <a:t>Something interesting or different about you?</a:t>
            </a:r>
            <a:endParaRPr/>
          </a:p>
          <a:p>
            <a:pPr indent="-266700" lvl="1" marL="660400" rtl="0" algn="l">
              <a:lnSpc>
                <a:spcPct val="100000"/>
              </a:lnSpc>
              <a:spcBef>
                <a:spcPts val="0"/>
              </a:spcBef>
              <a:spcAft>
                <a:spcPts val="0"/>
              </a:spcAft>
              <a:buSzPts val="2500"/>
              <a:buChar char="•"/>
            </a:pPr>
            <a:r>
              <a:rPr lang="en-US"/>
              <a:t>What excites you about computing or engineering?</a:t>
            </a:r>
            <a:endParaRPr/>
          </a:p>
          <a:p>
            <a:pPr indent="-101600" lvl="1" marL="66040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None/>
            </a:pPr>
            <a:r>
              <a:t/>
            </a:r>
            <a:endParaRPr/>
          </a:p>
        </p:txBody>
      </p:sp>
      <p:cxnSp>
        <p:nvCxnSpPr>
          <p:cNvPr id="35" name="Google Shape;35;p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6" name="Google Shape;36;p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7" name="Google Shape;37;p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8" name="Google Shape;38;p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Welcome to LACC 2021 @ UCLA!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Official Tutorial: </a:t>
            </a:r>
            <a:r>
              <a:rPr lang="en-US" u="sng">
                <a:solidFill>
                  <a:schemeClr val="hlink"/>
                </a:solidFill>
                <a:hlinkClick r:id="rId3"/>
              </a:rPr>
              <a:t>https://docs.python.org/2/tutorial/</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TutorialsPoint: </a:t>
            </a:r>
            <a:r>
              <a:rPr lang="en-US" u="sng">
                <a:solidFill>
                  <a:schemeClr val="hlink"/>
                </a:solidFill>
                <a:hlinkClick r:id="rId4"/>
              </a:rPr>
              <a:t>http://www.tutorialspoint.com/python/index.htm</a:t>
            </a:r>
            <a:r>
              <a:rPr b="0" i="0" lang="en-US" sz="2600" u="none" cap="none" strike="noStrike">
                <a:solidFill>
                  <a:srgbClr val="000000"/>
                </a:solidFill>
                <a:latin typeface="Helvetica Neue"/>
                <a:ea typeface="Helvetica Neue"/>
                <a:cs typeface="Helvetica Neue"/>
                <a:sym typeface="Helvetica Neue"/>
              </a:rPr>
              <a:t>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Google: </a:t>
            </a:r>
            <a:r>
              <a:rPr lang="en-US" u="sng">
                <a:solidFill>
                  <a:schemeClr val="hlink"/>
                </a:solidFill>
                <a:hlinkClick r:id="rId5"/>
              </a:rPr>
              <a:t>https://developers.google.com/edu/python/</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LearnPython: </a:t>
            </a:r>
            <a:r>
              <a:rPr lang="en-US" u="sng">
                <a:solidFill>
                  <a:schemeClr val="hlink"/>
                </a:solidFill>
                <a:hlinkClick r:id="rId6"/>
              </a:rPr>
              <a:t>http://www.learnpython.org</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Code Academy: </a:t>
            </a:r>
            <a:r>
              <a:rPr lang="en-US" u="sng">
                <a:solidFill>
                  <a:schemeClr val="hlink"/>
                </a:solidFill>
                <a:hlinkClick r:id="rId7"/>
              </a:rPr>
              <a:t>http://www.codecademy.com/en/tracks/python</a:t>
            </a:r>
            <a:endParaRPr/>
          </a:p>
          <a:p>
            <a:pPr indent="-101600" lvl="1" marL="660400" rtl="0" algn="l">
              <a:lnSpc>
                <a:spcPct val="100000"/>
              </a:lnSpc>
              <a:spcBef>
                <a:spcPts val="0"/>
              </a:spcBef>
              <a:spcAft>
                <a:spcPts val="0"/>
              </a:spcAft>
              <a:buSzPts val="2600"/>
              <a:buNone/>
            </a:pPr>
            <a:r>
              <a:t/>
            </a:r>
            <a:endParaRPr u="sng">
              <a:solidFill>
                <a:schemeClr val="hlink"/>
              </a:solidFill>
              <a:hlinkClick r:id="rId8"/>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And many many more…</a:t>
            </a:r>
            <a:endParaRPr/>
          </a:p>
        </p:txBody>
      </p:sp>
      <p:cxnSp>
        <p:nvCxnSpPr>
          <p:cNvPr id="245" name="Google Shape;245;p2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46" name="Google Shape;246;p24"/>
          <p:cNvPicPr preferRelativeResize="0"/>
          <p:nvPr/>
        </p:nvPicPr>
        <p:blipFill rotWithShape="1">
          <a:blip r:embed="rId9">
            <a:alphaModFix/>
          </a:blip>
          <a:srcRect b="0" l="0" r="0" t="0"/>
          <a:stretch/>
        </p:blipFill>
        <p:spPr>
          <a:xfrm>
            <a:off x="11899900" y="9029700"/>
            <a:ext cx="533400" cy="533400"/>
          </a:xfrm>
          <a:prstGeom prst="rect">
            <a:avLst/>
          </a:prstGeom>
          <a:noFill/>
          <a:ln>
            <a:noFill/>
          </a:ln>
        </p:spPr>
      </p:pic>
      <p:pic>
        <p:nvPicPr>
          <p:cNvPr descr="image.png" id="247" name="Google Shape;247;p24"/>
          <p:cNvPicPr preferRelativeResize="0"/>
          <p:nvPr/>
        </p:nvPicPr>
        <p:blipFill rotWithShape="1">
          <a:blip r:embed="rId10">
            <a:alphaModFix/>
          </a:blip>
          <a:srcRect b="0" l="0" r="0" t="0"/>
          <a:stretch/>
        </p:blipFill>
        <p:spPr>
          <a:xfrm>
            <a:off x="596900" y="9042400"/>
            <a:ext cx="501650" cy="508000"/>
          </a:xfrm>
          <a:prstGeom prst="rect">
            <a:avLst/>
          </a:prstGeom>
          <a:noFill/>
          <a:ln>
            <a:noFill/>
          </a:ln>
        </p:spPr>
      </p:pic>
      <p:sp>
        <p:nvSpPr>
          <p:cNvPr id="248" name="Google Shape;248;p2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Free Python Learning Material on the Web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Jupyter Notebook App</a:t>
            </a:r>
            <a:r>
              <a:rPr lang="en-US"/>
              <a:t> is an application running inside the browser. It allows you to edit and run code via a web browser.</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It is a document that contains code ( e.g. python) and text elements.</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For this course, we will be using Jupyter notebooks with Google Collab.</a:t>
            </a:r>
            <a:endParaRPr/>
          </a:p>
          <a:p>
            <a:pPr indent="-101600" lvl="0" marL="26670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None/>
            </a:pPr>
            <a:r>
              <a:t/>
            </a:r>
            <a:endParaRPr/>
          </a:p>
        </p:txBody>
      </p:sp>
      <p:sp>
        <p:nvSpPr>
          <p:cNvPr id="254" name="Google Shape;254;p32"/>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Jupyter Notebooks and Google Collab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lang="en-US"/>
              <a:t>What is a Variable?</a:t>
            </a:r>
            <a:endParaRPr/>
          </a:p>
          <a:p>
            <a:pPr indent="0" lvl="1" marL="393700" rtl="0" algn="l">
              <a:lnSpc>
                <a:spcPct val="100000"/>
              </a:lnSpc>
              <a:spcBef>
                <a:spcPts val="0"/>
              </a:spcBef>
              <a:spcAft>
                <a:spcPts val="0"/>
              </a:spcAft>
              <a:buSzPts val="2600"/>
              <a:buNone/>
            </a:pPr>
            <a:r>
              <a:rPr lang="en-US"/>
              <a:t>A </a:t>
            </a:r>
            <a:r>
              <a:rPr lang="en-US" u="sng"/>
              <a:t>variable</a:t>
            </a:r>
            <a:r>
              <a:rPr lang="en-US"/>
              <a:t> is a place in </a:t>
            </a:r>
            <a:r>
              <a:rPr lang="en-US" u="sng"/>
              <a:t>memory</a:t>
            </a:r>
            <a:r>
              <a:rPr lang="en-US"/>
              <a:t>, which has a </a:t>
            </a:r>
            <a:r>
              <a:rPr lang="en-US" u="sng"/>
              <a:t>name</a:t>
            </a:r>
            <a:r>
              <a:rPr lang="en-US"/>
              <a:t>, and where you can </a:t>
            </a:r>
            <a:r>
              <a:rPr lang="en-US" u="sng"/>
              <a:t>store a value</a:t>
            </a:r>
            <a:r>
              <a:rPr lang="en-US"/>
              <a:t> (a number, phrase, etc.).</a:t>
            </a:r>
            <a:endParaRPr/>
          </a:p>
          <a:p>
            <a:pPr indent="0" lvl="1" marL="393700" rtl="0" algn="l">
              <a:lnSpc>
                <a:spcPct val="100000"/>
              </a:lnSpc>
              <a:spcBef>
                <a:spcPts val="0"/>
              </a:spcBef>
              <a:spcAft>
                <a:spcPts val="0"/>
              </a:spcAft>
              <a:buSzPts val="2600"/>
              <a:buNone/>
            </a:pPr>
            <a:r>
              <a:t/>
            </a:r>
            <a:endParaRPr/>
          </a:p>
          <a:p>
            <a:pPr indent="0" lvl="1" marL="393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Assigning Values to Variables:</a:t>
            </a:r>
            <a:endParaRPr/>
          </a:p>
          <a:p>
            <a:pPr indent="-266700" lvl="1" marL="660400" rtl="0" algn="l">
              <a:lnSpc>
                <a:spcPct val="100000"/>
              </a:lnSpc>
              <a:spcBef>
                <a:spcPts val="0"/>
              </a:spcBef>
              <a:spcAft>
                <a:spcPts val="0"/>
              </a:spcAft>
              <a:buSzPts val="2600"/>
              <a:buChar char="•"/>
            </a:pPr>
            <a:r>
              <a:rPr lang="en-US"/>
              <a:t>Python variables are </a:t>
            </a:r>
            <a:r>
              <a:rPr lang="en-US" u="sng"/>
              <a:t>declared</a:t>
            </a:r>
            <a:r>
              <a:rPr lang="en-US"/>
              <a:t> automatically when you assign a value to a variable. </a:t>
            </a:r>
            <a:endParaRPr/>
          </a:p>
          <a:p>
            <a:pPr indent="-266700" lvl="1" marL="660400" rtl="0" algn="l">
              <a:lnSpc>
                <a:spcPct val="100000"/>
              </a:lnSpc>
              <a:spcBef>
                <a:spcPts val="0"/>
              </a:spcBef>
              <a:spcAft>
                <a:spcPts val="0"/>
              </a:spcAft>
              <a:buSzPts val="2600"/>
              <a:buChar char="•"/>
            </a:pPr>
            <a:r>
              <a:rPr lang="en-US"/>
              <a:t>The equal sign ( = ) is used to assign values to variables.</a:t>
            </a:r>
            <a:endParaRPr/>
          </a:p>
          <a:p>
            <a:pPr indent="0" lvl="1" marL="393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Values may be of different </a:t>
            </a:r>
            <a:r>
              <a:rPr lang="en-US" u="sng"/>
              <a:t>“types” </a:t>
            </a:r>
            <a:endParaRPr u="sng"/>
          </a:p>
          <a:p>
            <a:pPr indent="-317500" lvl="1" marL="660400" rtl="0" algn="l">
              <a:lnSpc>
                <a:spcPct val="100000"/>
              </a:lnSpc>
              <a:spcBef>
                <a:spcPts val="0"/>
              </a:spcBef>
              <a:spcAft>
                <a:spcPts val="0"/>
              </a:spcAft>
              <a:buSzPts val="2600"/>
              <a:buChar char="•"/>
            </a:pPr>
            <a:r>
              <a:rPr lang="en-US">
                <a:solidFill>
                  <a:schemeClr val="dk1"/>
                </a:solidFill>
              </a:rPr>
              <a:t>Common Data Types: int, str, float, bool, list, dictionary</a:t>
            </a:r>
            <a:endParaRPr>
              <a:solidFill>
                <a:schemeClr val="dk1"/>
              </a:solidFill>
            </a:endParaRPr>
          </a:p>
          <a:p>
            <a:pPr indent="0" lvl="0" marL="0" rtl="0" algn="l">
              <a:lnSpc>
                <a:spcPct val="100000"/>
              </a:lnSpc>
              <a:spcBef>
                <a:spcPts val="0"/>
              </a:spcBef>
              <a:spcAft>
                <a:spcPts val="0"/>
              </a:spcAft>
              <a:buNone/>
            </a:pPr>
            <a:r>
              <a:t/>
            </a:r>
            <a:endParaRPr/>
          </a:p>
          <a:p>
            <a:pPr indent="-266700" lvl="0" marL="266700" rtl="0" algn="l">
              <a:lnSpc>
                <a:spcPct val="100000"/>
              </a:lnSpc>
              <a:spcBef>
                <a:spcPts val="0"/>
              </a:spcBef>
              <a:spcAft>
                <a:spcPts val="0"/>
              </a:spcAft>
              <a:buSzPts val="2600"/>
              <a:buChar char="•"/>
            </a:pPr>
            <a:r>
              <a:rPr lang="en-US" u="sng">
                <a:solidFill>
                  <a:schemeClr val="dk1"/>
                </a:solidFill>
              </a:rPr>
              <a:t>Operators</a:t>
            </a:r>
            <a:r>
              <a:rPr lang="en-US">
                <a:solidFill>
                  <a:schemeClr val="dk1"/>
                </a:solidFill>
              </a:rPr>
              <a:t> perform arithmetic and logical operations over variables and values.</a:t>
            </a:r>
            <a:endParaRPr>
              <a:solidFill>
                <a:schemeClr val="dk1"/>
              </a:solidFill>
            </a:endParaRPr>
          </a:p>
          <a:p>
            <a:pPr indent="0" lvl="0" marL="266700" rtl="0" algn="l">
              <a:lnSpc>
                <a:spcPct val="100000"/>
              </a:lnSpc>
              <a:spcBef>
                <a:spcPts val="0"/>
              </a:spcBef>
              <a:spcAft>
                <a:spcPts val="0"/>
              </a:spcAft>
              <a:buNone/>
            </a:pPr>
            <a:r>
              <a:t/>
            </a:r>
            <a:endParaRPr/>
          </a:p>
        </p:txBody>
      </p:sp>
      <p:cxnSp>
        <p:nvCxnSpPr>
          <p:cNvPr id="260" name="Google Shape;260;p3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61" name="Google Shape;261;p3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62" name="Google Shape;262;p3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63" name="Google Shape;263;p3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Variables, Types &amp; Operators</a:t>
            </a:r>
            <a:endParaRPr/>
          </a:p>
        </p:txBody>
      </p:sp>
      <p:grpSp>
        <p:nvGrpSpPr>
          <p:cNvPr id="264" name="Google Shape;264;p33"/>
          <p:cNvGrpSpPr/>
          <p:nvPr/>
        </p:nvGrpSpPr>
        <p:grpSpPr>
          <a:xfrm>
            <a:off x="8470213" y="5868429"/>
            <a:ext cx="3725932" cy="827586"/>
            <a:chOff x="8037863" y="5855729"/>
            <a:chExt cx="3725932" cy="827586"/>
          </a:xfrm>
        </p:grpSpPr>
        <p:pic>
          <p:nvPicPr>
            <p:cNvPr id="265" name="Google Shape;265;p33"/>
            <p:cNvPicPr preferRelativeResize="0"/>
            <p:nvPr/>
          </p:nvPicPr>
          <p:blipFill rotWithShape="1">
            <a:blip r:embed="rId5">
              <a:alphaModFix/>
            </a:blip>
            <a:srcRect b="0" l="0" r="0" t="0"/>
            <a:stretch/>
          </p:blipFill>
          <p:spPr>
            <a:xfrm>
              <a:off x="8037863" y="5855729"/>
              <a:ext cx="3724137" cy="827586"/>
            </a:xfrm>
            <a:prstGeom prst="rect">
              <a:avLst/>
            </a:prstGeom>
            <a:noFill/>
            <a:ln>
              <a:noFill/>
            </a:ln>
          </p:spPr>
        </p:pic>
        <p:cxnSp>
          <p:nvCxnSpPr>
            <p:cNvPr id="266" name="Google Shape;266;p33"/>
            <p:cNvCxnSpPr/>
            <p:nvPr/>
          </p:nvCxnSpPr>
          <p:spPr>
            <a:xfrm flipH="1">
              <a:off x="11761995" y="5947771"/>
              <a:ext cx="1800" cy="643500"/>
            </a:xfrm>
            <a:prstGeom prst="straightConnector1">
              <a:avLst/>
            </a:prstGeom>
            <a:noFill/>
            <a:ln cap="flat" cmpd="sng" w="19050">
              <a:solidFill>
                <a:srgbClr val="D8D8D8"/>
              </a:solidFill>
              <a:prstDash val="solid"/>
              <a:miter lim="400000"/>
              <a:headEnd len="sm" w="sm" type="none"/>
              <a:tailEnd len="sm" w="sm"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i="0" lang="en-US" sz="2600" u="none" cap="none" strike="noStrike">
                <a:solidFill>
                  <a:srgbClr val="000000"/>
                </a:solidFill>
                <a:latin typeface="Helvetica Neue"/>
                <a:ea typeface="Helvetica Neue"/>
                <a:cs typeface="Helvetica Neue"/>
                <a:sym typeface="Helvetica Neue"/>
              </a:rPr>
              <a:t>What is an operator?</a:t>
            </a:r>
            <a:endParaRPr/>
          </a:p>
          <a:p>
            <a:pPr indent="-266700" lvl="1" marL="660400" marR="0" rtl="0" algn="l">
              <a:lnSpc>
                <a:spcPct val="100000"/>
              </a:lnSpc>
              <a:spcBef>
                <a:spcPts val="0"/>
              </a:spcBef>
              <a:spcAft>
                <a:spcPts val="0"/>
              </a:spcAft>
              <a:buClr>
                <a:srgbClr val="000000"/>
              </a:buClr>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Python operators are very similar to the mathematical operators we use everyday. For example, +, -, *…</a:t>
            </a:r>
            <a:endParaRPr/>
          </a:p>
        </p:txBody>
      </p:sp>
      <p:cxnSp>
        <p:nvCxnSpPr>
          <p:cNvPr id="272" name="Google Shape;272;p3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73" name="Google Shape;273;p34"/>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74" name="Google Shape;274;p34"/>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75" name="Google Shape;275;p3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Operators</a:t>
            </a:r>
            <a:endParaRPr/>
          </a:p>
        </p:txBody>
      </p:sp>
      <p:pic>
        <p:nvPicPr>
          <p:cNvPr descr="Operators.jpg" id="276" name="Google Shape;276;p34"/>
          <p:cNvPicPr preferRelativeResize="0"/>
          <p:nvPr/>
        </p:nvPicPr>
        <p:blipFill rotWithShape="1">
          <a:blip r:embed="rId5">
            <a:alphaModFix/>
          </a:blip>
          <a:srcRect b="0" l="0" r="0" t="0"/>
          <a:stretch/>
        </p:blipFill>
        <p:spPr>
          <a:xfrm>
            <a:off x="2844800" y="4584700"/>
            <a:ext cx="5772150" cy="3219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Python Operator Types:</a:t>
            </a:r>
            <a:endParaRPr/>
          </a:p>
          <a:p>
            <a:pPr indent="-101600" lvl="0" marL="266700" rtl="0" algn="l">
              <a:lnSpc>
                <a:spcPct val="100000"/>
              </a:lnSpc>
              <a:spcBef>
                <a:spcPts val="0"/>
              </a:spcBef>
              <a:spcAft>
                <a:spcPts val="0"/>
              </a:spcAft>
              <a:buSzPts val="2600"/>
              <a:buFont typeface="Helvetica Neue"/>
              <a:buNone/>
            </a:pPr>
            <a:r>
              <a:t/>
            </a:r>
            <a:endParaRPr/>
          </a:p>
          <a:p>
            <a:pPr indent="-266700" lvl="1" marL="660400" rtl="0" algn="l">
              <a:lnSpc>
                <a:spcPct val="100000"/>
              </a:lnSpc>
              <a:spcBef>
                <a:spcPts val="0"/>
              </a:spcBef>
              <a:spcAft>
                <a:spcPts val="0"/>
              </a:spcAft>
              <a:buSzPts val="2600"/>
              <a:buFont typeface="Helvetica Neue"/>
              <a:buChar char=""/>
            </a:pPr>
            <a:r>
              <a:rPr lang="en-US"/>
              <a:t> Arithmetic Operator</a:t>
            </a:r>
            <a:endParaRPr/>
          </a:p>
          <a:p>
            <a:pPr indent="-266700" lvl="1" marL="660400" rtl="0" algn="l">
              <a:lnSpc>
                <a:spcPct val="100000"/>
              </a:lnSpc>
              <a:spcBef>
                <a:spcPts val="0"/>
              </a:spcBef>
              <a:spcAft>
                <a:spcPts val="0"/>
              </a:spcAft>
              <a:buSzPts val="2600"/>
              <a:buFont typeface="Helvetica Neue"/>
              <a:buChar char=""/>
            </a:pPr>
            <a:r>
              <a:rPr lang="en-US"/>
              <a:t> Comparison Operators</a:t>
            </a:r>
            <a:endParaRPr/>
          </a:p>
          <a:p>
            <a:pPr indent="-266700" lvl="1" marL="660400" rtl="0" algn="l">
              <a:lnSpc>
                <a:spcPct val="100000"/>
              </a:lnSpc>
              <a:spcBef>
                <a:spcPts val="0"/>
              </a:spcBef>
              <a:spcAft>
                <a:spcPts val="0"/>
              </a:spcAft>
              <a:buSzPts val="2600"/>
              <a:buFont typeface="Helvetica Neue"/>
              <a:buChar char=""/>
            </a:pPr>
            <a:r>
              <a:rPr lang="en-US"/>
              <a:t> Logical (or Relational) Operators</a:t>
            </a:r>
            <a:endParaRPr/>
          </a:p>
          <a:p>
            <a:pPr indent="-266700" lvl="1" marL="660400" rtl="0" algn="l">
              <a:lnSpc>
                <a:spcPct val="100000"/>
              </a:lnSpc>
              <a:spcBef>
                <a:spcPts val="0"/>
              </a:spcBef>
              <a:spcAft>
                <a:spcPts val="0"/>
              </a:spcAft>
              <a:buSzPts val="2600"/>
              <a:buFont typeface="Helvetica Neue"/>
              <a:buChar char=""/>
            </a:pPr>
            <a:r>
              <a:rPr lang="en-US"/>
              <a:t> Assignment Operator</a:t>
            </a:r>
            <a:endParaRPr/>
          </a:p>
        </p:txBody>
      </p:sp>
      <p:cxnSp>
        <p:nvCxnSpPr>
          <p:cNvPr id="282" name="Google Shape;282;p35"/>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83" name="Google Shape;283;p35"/>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84" name="Google Shape;284;p35"/>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85" name="Google Shape;285;p35"/>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 Operators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idx="1" type="body"/>
          </p:nvPr>
        </p:nvSpPr>
        <p:spPr>
          <a:xfrm>
            <a:off x="2169334" y="2057400"/>
            <a:ext cx="8664600" cy="76962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rPr lang="en-US"/>
              <a:t>Assume variable </a:t>
            </a:r>
            <a:r>
              <a:rPr b="1" lang="en-US"/>
              <a:t>a</a:t>
            </a:r>
            <a:r>
              <a:rPr lang="en-US"/>
              <a:t> holds 10 and variable </a:t>
            </a:r>
            <a:r>
              <a:rPr b="1" lang="en-US"/>
              <a:t>b</a:t>
            </a:r>
            <a:r>
              <a:rPr lang="en-US"/>
              <a:t> holds 20 then:</a:t>
            </a:r>
            <a:endParaRPr/>
          </a:p>
          <a:p>
            <a:pPr indent="0" lvl="0" marL="0" rtl="0" algn="l">
              <a:lnSpc>
                <a:spcPct val="100000"/>
              </a:lnSpc>
              <a:spcBef>
                <a:spcPts val="0"/>
              </a:spcBef>
              <a:spcAft>
                <a:spcPts val="0"/>
              </a:spcAft>
              <a:buSzPts val="2600"/>
              <a:buNone/>
            </a:pPr>
            <a:r>
              <a:t/>
            </a:r>
            <a:endParaRPr/>
          </a:p>
        </p:txBody>
      </p:sp>
      <p:cxnSp>
        <p:nvCxnSpPr>
          <p:cNvPr id="291" name="Google Shape;291;p36"/>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292" name="Google Shape;292;p36"/>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293" name="Google Shape;293;p36"/>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294" name="Google Shape;294;p36"/>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Arithmetic Operators</a:t>
            </a:r>
            <a:endParaRPr/>
          </a:p>
        </p:txBody>
      </p:sp>
      <p:graphicFrame>
        <p:nvGraphicFramePr>
          <p:cNvPr id="295" name="Google Shape;295;p36"/>
          <p:cNvGraphicFramePr/>
          <p:nvPr/>
        </p:nvGraphicFramePr>
        <p:xfrm>
          <a:off x="3910548" y="3219813"/>
          <a:ext cx="3000000" cy="3000000"/>
        </p:xfrm>
        <a:graphic>
          <a:graphicData uri="http://schemas.openxmlformats.org/drawingml/2006/table">
            <a:tbl>
              <a:tblPr bandRow="1" firstRow="1">
                <a:noFill/>
                <a:tableStyleId>{5415D288-FEA3-45AD-9B0D-EFB1C2783493}</a:tableStyleId>
              </a:tblPr>
              <a:tblGrid>
                <a:gridCol w="2591850"/>
                <a:gridCol w="2591850"/>
              </a:tblGrid>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Addition</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a:t>
                      </a:r>
                      <a:r>
                        <a:rPr lang="en-US" sz="3200" u="none" cap="none" strike="noStrike"/>
                        <a:t> b = 30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Subtraction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a:t>a - b</a:t>
                      </a:r>
                      <a:r>
                        <a:rPr lang="en-US" sz="3200" u="none" cap="none" strike="noStrike"/>
                        <a:t> = -10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Multiplication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a:t>
                      </a:r>
                      <a:r>
                        <a:rPr lang="en-US" sz="3200" u="none" cap="none" strike="noStrike"/>
                        <a:t> b = 200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Division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b </a:t>
                      </a:r>
                      <a:r>
                        <a:rPr b="1" lang="en-US" sz="3200" u="none" cap="none" strike="noStrike"/>
                        <a:t>/</a:t>
                      </a:r>
                      <a:r>
                        <a:rPr lang="en-US" sz="3200" u="none" cap="none" strike="noStrike"/>
                        <a:t> a = 2</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Reminder</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b </a:t>
                      </a:r>
                      <a:r>
                        <a:rPr b="1" lang="en-US" sz="3200" u="none" cap="none" strike="noStrike"/>
                        <a:t>%</a:t>
                      </a:r>
                      <a:r>
                        <a:rPr lang="en-US" sz="3200" u="none" cap="none" strike="noStrike"/>
                        <a:t> a = 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Exponent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a:t>
                      </a:r>
                      <a:r>
                        <a:rPr lang="en-US" sz="3200" u="none" cap="none" strike="noStrike"/>
                        <a:t> b = 10</a:t>
                      </a:r>
                      <a:r>
                        <a:rPr baseline="30000" lang="en-US" sz="3200" u="none" cap="none" strike="noStrike"/>
                        <a:t>20</a:t>
                      </a:r>
                      <a:endParaRPr/>
                    </a:p>
                  </a:txBody>
                  <a:tcPr marT="45725" marB="45725" marR="91450" marL="91450"/>
                </a:tc>
              </a:tr>
            </a:tbl>
          </a:graphicData>
        </a:graphic>
      </p:graphicFrame>
      <p:pic>
        <p:nvPicPr>
          <p:cNvPr id="296" name="Google Shape;296;p36"/>
          <p:cNvPicPr preferRelativeResize="0"/>
          <p:nvPr/>
        </p:nvPicPr>
        <p:blipFill rotWithShape="1">
          <a:blip r:embed="rId5">
            <a:alphaModFix/>
          </a:blip>
          <a:srcRect b="0" l="0" r="0" t="0"/>
          <a:stretch/>
        </p:blipFill>
        <p:spPr>
          <a:xfrm>
            <a:off x="2579687" y="7288399"/>
            <a:ext cx="7098358" cy="1289048"/>
          </a:xfrm>
          <a:prstGeom prst="rect">
            <a:avLst/>
          </a:prstGeom>
          <a:noFill/>
          <a:ln>
            <a:noFill/>
          </a:ln>
        </p:spPr>
      </p:pic>
      <p:cxnSp>
        <p:nvCxnSpPr>
          <p:cNvPr id="297" name="Google Shape;297;p36"/>
          <p:cNvCxnSpPr/>
          <p:nvPr/>
        </p:nvCxnSpPr>
        <p:spPr>
          <a:xfrm>
            <a:off x="9678045" y="7305396"/>
            <a:ext cx="0" cy="81915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e3e3e59433_0_50"/>
          <p:cNvSpPr txBox="1"/>
          <p:nvPr>
            <p:ph idx="1" type="body"/>
          </p:nvPr>
        </p:nvSpPr>
        <p:spPr>
          <a:xfrm>
            <a:off x="2169334" y="2057400"/>
            <a:ext cx="8664600" cy="76962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rPr lang="en-US"/>
              <a:t>Assume variable </a:t>
            </a:r>
            <a:r>
              <a:rPr b="1" lang="en-US"/>
              <a:t>a</a:t>
            </a:r>
            <a:r>
              <a:rPr lang="en-US"/>
              <a:t> holds 10 and variable </a:t>
            </a:r>
            <a:r>
              <a:rPr b="1" lang="en-US"/>
              <a:t>b</a:t>
            </a:r>
            <a:r>
              <a:rPr lang="en-US"/>
              <a:t> holds 20 then:</a:t>
            </a:r>
            <a:endParaRPr/>
          </a:p>
          <a:p>
            <a:pPr indent="0" lvl="0" marL="0" rtl="0" algn="l">
              <a:lnSpc>
                <a:spcPct val="100000"/>
              </a:lnSpc>
              <a:spcBef>
                <a:spcPts val="0"/>
              </a:spcBef>
              <a:spcAft>
                <a:spcPts val="0"/>
              </a:spcAft>
              <a:buSzPts val="2600"/>
              <a:buNone/>
            </a:pPr>
            <a:r>
              <a:t/>
            </a:r>
            <a:endParaRPr/>
          </a:p>
        </p:txBody>
      </p:sp>
      <p:cxnSp>
        <p:nvCxnSpPr>
          <p:cNvPr id="303" name="Google Shape;303;ge3e3e59433_0_50"/>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04" name="Google Shape;304;ge3e3e59433_0_5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05" name="Google Shape;305;ge3e3e59433_0_5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06" name="Google Shape;306;ge3e3e59433_0_50"/>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Arithmetic Assignment Operators</a:t>
            </a:r>
            <a:endParaRPr/>
          </a:p>
        </p:txBody>
      </p:sp>
      <p:graphicFrame>
        <p:nvGraphicFramePr>
          <p:cNvPr id="307" name="Google Shape;307;ge3e3e59433_0_50"/>
          <p:cNvGraphicFramePr/>
          <p:nvPr/>
        </p:nvGraphicFramePr>
        <p:xfrm>
          <a:off x="2788361" y="3077888"/>
          <a:ext cx="3000000" cy="3000000"/>
        </p:xfrm>
        <a:graphic>
          <a:graphicData uri="http://schemas.openxmlformats.org/drawingml/2006/table">
            <a:tbl>
              <a:tblPr bandRow="1" firstRow="1">
                <a:noFill/>
                <a:tableStyleId>{5415D288-FEA3-45AD-9B0D-EFB1C2783493}</a:tableStyleId>
              </a:tblPr>
              <a:tblGrid>
                <a:gridCol w="2448875"/>
                <a:gridCol w="2448875"/>
                <a:gridCol w="2448875"/>
              </a:tblGrid>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Addition</a:t>
                      </a:r>
                      <a:endParaRPr sz="3200"/>
                    </a:p>
                  </a:txBody>
                  <a:tcPr marT="0" marB="0" marR="0" marL="0" anchor="ctr"/>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a:t>+= </a:t>
                      </a:r>
                      <a:r>
                        <a:rPr lang="en-US" sz="3200"/>
                        <a:t>b</a:t>
                      </a:r>
                      <a:endParaRPr sz="3200"/>
                    </a:p>
                  </a:txBody>
                  <a:tcPr marT="0" marB="0" marR="0" marL="0"/>
                </a:tc>
                <a:tc>
                  <a:txBody>
                    <a:bodyPr/>
                    <a:lstStyle/>
                    <a:p>
                      <a:pPr indent="0" lvl="0" marL="0" marR="0" rtl="0" algn="ctr">
                        <a:lnSpc>
                          <a:spcPct val="100000"/>
                        </a:lnSpc>
                        <a:spcBef>
                          <a:spcPts val="0"/>
                        </a:spcBef>
                        <a:spcAft>
                          <a:spcPts val="0"/>
                        </a:spcAft>
                        <a:buNone/>
                      </a:pPr>
                      <a:r>
                        <a:rPr lang="en-US" sz="3200"/>
                        <a:t>a=30</a:t>
                      </a:r>
                      <a:endParaRPr sz="3200" u="none" cap="none" strike="noStrike"/>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Subtraction</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a:t>a -= b</a:t>
                      </a:r>
                      <a:endParaRPr sz="3200"/>
                    </a:p>
                  </a:txBody>
                  <a:tcPr marT="0" marB="0" marR="0" marL="0"/>
                </a:tc>
                <a:tc>
                  <a:txBody>
                    <a:bodyPr/>
                    <a:lstStyle/>
                    <a:p>
                      <a:pPr indent="0" lvl="0" marL="0" marR="0" rtl="0" algn="ctr">
                        <a:lnSpc>
                          <a:spcPct val="100000"/>
                        </a:lnSpc>
                        <a:spcBef>
                          <a:spcPts val="0"/>
                        </a:spcBef>
                        <a:spcAft>
                          <a:spcPts val="0"/>
                        </a:spcAft>
                        <a:buNone/>
                      </a:pPr>
                      <a:r>
                        <a:rPr lang="en-US" sz="3200"/>
                        <a:t>a = -10</a:t>
                      </a:r>
                      <a:endParaRPr sz="3200"/>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Multiplication</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a:t>*</a:t>
                      </a:r>
                      <a:r>
                        <a:rPr lang="en-US" sz="3200" u="none" cap="none" strike="noStrike"/>
                        <a:t>= </a:t>
                      </a:r>
                      <a:r>
                        <a:rPr lang="en-US" sz="3200"/>
                        <a:t>b</a:t>
                      </a:r>
                      <a:endParaRPr sz="3200"/>
                    </a:p>
                  </a:txBody>
                  <a:tcPr marT="0" marB="0" marR="0" marL="0"/>
                </a:tc>
                <a:tc>
                  <a:txBody>
                    <a:bodyPr/>
                    <a:lstStyle/>
                    <a:p>
                      <a:pPr indent="0" lvl="0" marL="0" marR="0" rtl="0" algn="ctr">
                        <a:lnSpc>
                          <a:spcPct val="100000"/>
                        </a:lnSpc>
                        <a:spcBef>
                          <a:spcPts val="0"/>
                        </a:spcBef>
                        <a:spcAft>
                          <a:spcPts val="0"/>
                        </a:spcAft>
                        <a:buNone/>
                      </a:pPr>
                      <a:r>
                        <a:rPr lang="en-US" sz="3200"/>
                        <a:t>a = 200</a:t>
                      </a:r>
                      <a:endParaRPr sz="3200" u="none" cap="none" strike="noStrike"/>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Division</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b </a:t>
                      </a:r>
                      <a:r>
                        <a:rPr b="1" lang="en-US" sz="3200" u="none" cap="none" strike="noStrike"/>
                        <a:t>/</a:t>
                      </a:r>
                      <a:r>
                        <a:rPr lang="en-US" sz="3200" u="none" cap="none" strike="noStrike"/>
                        <a:t>= </a:t>
                      </a:r>
                      <a:r>
                        <a:rPr lang="en-US" sz="3200"/>
                        <a:t>a</a:t>
                      </a:r>
                      <a:endParaRPr sz="3200"/>
                    </a:p>
                  </a:txBody>
                  <a:tcPr marT="0" marB="0" marR="0" marL="0"/>
                </a:tc>
                <a:tc>
                  <a:txBody>
                    <a:bodyPr/>
                    <a:lstStyle/>
                    <a:p>
                      <a:pPr indent="0" lvl="0" marL="0" marR="0" rtl="0" algn="ctr">
                        <a:lnSpc>
                          <a:spcPct val="100000"/>
                        </a:lnSpc>
                        <a:spcBef>
                          <a:spcPts val="0"/>
                        </a:spcBef>
                        <a:spcAft>
                          <a:spcPts val="0"/>
                        </a:spcAft>
                        <a:buNone/>
                      </a:pPr>
                      <a:r>
                        <a:rPr lang="en-US" sz="3200"/>
                        <a:t>b = 2</a:t>
                      </a:r>
                      <a:endParaRPr sz="3200" u="none" cap="none" strike="noStrike"/>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Reminder</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a:t>b</a:t>
                      </a:r>
                      <a:r>
                        <a:rPr lang="en-US" sz="3200" u="none" cap="none" strike="noStrike"/>
                        <a:t> %= </a:t>
                      </a:r>
                      <a:r>
                        <a:rPr lang="en-US" sz="3200"/>
                        <a:t>a</a:t>
                      </a:r>
                      <a:endParaRPr sz="3200"/>
                    </a:p>
                  </a:txBody>
                  <a:tcPr marT="0" marB="0" marR="0" marL="0"/>
                </a:tc>
                <a:tc>
                  <a:txBody>
                    <a:bodyPr/>
                    <a:lstStyle/>
                    <a:p>
                      <a:pPr indent="0" lvl="0" marL="0" marR="0" rtl="0" algn="ctr">
                        <a:lnSpc>
                          <a:spcPct val="100000"/>
                        </a:lnSpc>
                        <a:spcBef>
                          <a:spcPts val="0"/>
                        </a:spcBef>
                        <a:spcAft>
                          <a:spcPts val="0"/>
                        </a:spcAft>
                        <a:buNone/>
                      </a:pPr>
                      <a:r>
                        <a:rPr lang="en-US" sz="3200"/>
                        <a:t>b= 0</a:t>
                      </a:r>
                      <a:endParaRPr sz="3200"/>
                    </a:p>
                  </a:txBody>
                  <a:tcPr marT="0" marB="0" marR="0" marL="0"/>
                </a:tc>
              </a:tr>
              <a:tr h="65022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Exponent</a:t>
                      </a:r>
                      <a:endParaRPr sz="3200"/>
                    </a:p>
                  </a:txBody>
                  <a:tcPr marT="0" marB="0" marR="0" marL="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a:t>**</a:t>
                      </a:r>
                      <a:r>
                        <a:rPr lang="en-US" sz="3200" u="none" cap="none" strike="noStrike"/>
                        <a:t>= </a:t>
                      </a:r>
                      <a:r>
                        <a:rPr lang="en-US" sz="3200"/>
                        <a:t>b</a:t>
                      </a:r>
                      <a:endParaRPr sz="3200"/>
                    </a:p>
                  </a:txBody>
                  <a:tcPr marT="0" marB="0" marR="0" marL="0"/>
                </a:tc>
                <a:tc>
                  <a:txBody>
                    <a:bodyPr/>
                    <a:lstStyle/>
                    <a:p>
                      <a:pPr indent="0" lvl="0" marL="0" marR="0" rtl="0" algn="ctr">
                        <a:lnSpc>
                          <a:spcPct val="100000"/>
                        </a:lnSpc>
                        <a:spcBef>
                          <a:spcPts val="0"/>
                        </a:spcBef>
                        <a:spcAft>
                          <a:spcPts val="0"/>
                        </a:spcAft>
                        <a:buNone/>
                      </a:pPr>
                      <a:r>
                        <a:rPr lang="en-US" sz="3200"/>
                        <a:t>a = </a:t>
                      </a:r>
                      <a:r>
                        <a:rPr lang="en-US" sz="3200"/>
                        <a:t>10</a:t>
                      </a:r>
                      <a:r>
                        <a:rPr baseline="30000" lang="en-US" sz="3200"/>
                        <a:t>20</a:t>
                      </a:r>
                      <a:endParaRPr sz="3200" u="none" cap="none" strike="noStrike"/>
                    </a:p>
                  </a:txBody>
                  <a:tcPr marT="0" marB="0" marR="0" marL="0"/>
                </a:tc>
              </a:tr>
            </a:tbl>
          </a:graphicData>
        </a:graphic>
      </p:graphicFrame>
      <p:cxnSp>
        <p:nvCxnSpPr>
          <p:cNvPr id="308" name="Google Shape;308;ge3e3e59433_0_50"/>
          <p:cNvCxnSpPr/>
          <p:nvPr/>
        </p:nvCxnSpPr>
        <p:spPr>
          <a:xfrm>
            <a:off x="9678045" y="7305396"/>
            <a:ext cx="0" cy="81930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cxnSp>
        <p:nvCxnSpPr>
          <p:cNvPr id="313" name="Google Shape;313;p3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14" name="Google Shape;314;p3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15" name="Google Shape;315;p3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16" name="Google Shape;316;p3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Comparison Operators</a:t>
            </a:r>
            <a:endParaRPr/>
          </a:p>
        </p:txBody>
      </p:sp>
      <p:graphicFrame>
        <p:nvGraphicFramePr>
          <p:cNvPr id="317" name="Google Shape;317;p37"/>
          <p:cNvGraphicFramePr/>
          <p:nvPr/>
        </p:nvGraphicFramePr>
        <p:xfrm>
          <a:off x="2403409" y="3201420"/>
          <a:ext cx="3000000" cy="3000000"/>
        </p:xfrm>
        <a:graphic>
          <a:graphicData uri="http://schemas.openxmlformats.org/drawingml/2006/table">
            <a:tbl>
              <a:tblPr bandRow="1" firstRow="1">
                <a:noFill/>
                <a:tableStyleId>{5415D288-FEA3-45AD-9B0D-EFB1C2783493}</a:tableStyleId>
              </a:tblPr>
              <a:tblGrid>
                <a:gridCol w="4105350"/>
                <a:gridCol w="4105350"/>
              </a:tblGrid>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Equality</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0" lang="en-US" sz="3200" u="none" cap="none" strike="noStrike"/>
                        <a:t>==</a:t>
                      </a:r>
                      <a:r>
                        <a:rPr lang="en-US" sz="3200" u="none" cap="none" strike="noStrike"/>
                        <a:t> b </a:t>
                      </a:r>
                      <a:r>
                        <a:rPr lang="en-US" sz="3200"/>
                        <a:t>=</a:t>
                      </a:r>
                      <a:r>
                        <a:rPr lang="en-US" sz="3200" u="none" cap="none" strike="noStrike"/>
                        <a:t> False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Inequality</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 b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Less than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&lt; b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Greater than</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&gt; b = False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Less than or equal</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&lt;=</a:t>
                      </a:r>
                      <a:r>
                        <a:rPr lang="en-US" sz="3200" u="none" cap="none" strike="noStrike"/>
                        <a:t> b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Greater than or equal</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&gt;=</a:t>
                      </a:r>
                      <a:r>
                        <a:rPr lang="en-US" sz="3200" u="none" cap="none" strike="noStrike"/>
                        <a:t> b = False</a:t>
                      </a:r>
                      <a:endParaRPr baseline="30000" sz="3200" u="none" cap="none" strike="noStrike"/>
                    </a:p>
                  </a:txBody>
                  <a:tcPr marT="45725" marB="45725" marR="91450" marL="91450"/>
                </a:tc>
              </a:tr>
            </a:tbl>
          </a:graphicData>
        </a:graphic>
      </p:graphicFrame>
      <p:sp>
        <p:nvSpPr>
          <p:cNvPr id="318" name="Google Shape;318;p37"/>
          <p:cNvSpPr txBox="1"/>
          <p:nvPr/>
        </p:nvSpPr>
        <p:spPr>
          <a:xfrm>
            <a:off x="2169325" y="2057400"/>
            <a:ext cx="8664600" cy="1038300"/>
          </a:xfrm>
          <a:prstGeom prst="rect">
            <a:avLst/>
          </a:prstGeom>
          <a:noFill/>
          <a:ln>
            <a:noFill/>
          </a:ln>
        </p:spPr>
        <p:txBody>
          <a:bodyPr anchorCtr="0" anchor="t" bIns="50800" lIns="50800" spcFirstLastPara="1" rIns="50800" wrap="square" tIns="50800">
            <a:noAutofit/>
          </a:bodyPr>
          <a:lstStyle/>
          <a:p>
            <a:pPr indent="-101600" lvl="0" marL="266700" marR="0" rtl="0" algn="l">
              <a:lnSpc>
                <a:spcPct val="100000"/>
              </a:lnSpc>
              <a:spcBef>
                <a:spcPts val="0"/>
              </a:spcBef>
              <a:spcAft>
                <a:spcPts val="0"/>
              </a:spcAft>
              <a:buClr>
                <a:srgbClr val="000000"/>
              </a:buClr>
              <a:buSzPts val="2600"/>
              <a:buFont typeface="Helvetica Neue"/>
              <a:buNone/>
            </a:pPr>
            <a:r>
              <a:t/>
            </a:r>
            <a:endParaRPr b="0" i="0" sz="2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Assume variable </a:t>
            </a:r>
            <a:r>
              <a:rPr b="1" i="0" lang="en-US" sz="2600" u="none" cap="none" strike="noStrike">
                <a:solidFill>
                  <a:srgbClr val="000000"/>
                </a:solidFill>
                <a:latin typeface="Helvetica Neue"/>
                <a:ea typeface="Helvetica Neue"/>
                <a:cs typeface="Helvetica Neue"/>
                <a:sym typeface="Helvetica Neue"/>
              </a:rPr>
              <a:t>a</a:t>
            </a:r>
            <a:r>
              <a:rPr b="0" i="0" lang="en-US" sz="2600" u="none" cap="none" strike="noStrike">
                <a:solidFill>
                  <a:srgbClr val="000000"/>
                </a:solidFill>
                <a:latin typeface="Helvetica Neue"/>
                <a:ea typeface="Helvetica Neue"/>
                <a:cs typeface="Helvetica Neue"/>
                <a:sym typeface="Helvetica Neue"/>
              </a:rPr>
              <a:t> holds 10 and variable </a:t>
            </a:r>
            <a:r>
              <a:rPr b="1" i="0" lang="en-US" sz="2600" u="none" cap="none" strike="noStrike">
                <a:solidFill>
                  <a:srgbClr val="000000"/>
                </a:solidFill>
                <a:latin typeface="Helvetica Neue"/>
                <a:ea typeface="Helvetica Neue"/>
                <a:cs typeface="Helvetica Neue"/>
                <a:sym typeface="Helvetica Neue"/>
              </a:rPr>
              <a:t>b</a:t>
            </a:r>
            <a:r>
              <a:rPr b="0" i="0" lang="en-US" sz="2600" u="none" cap="none" strike="noStrike">
                <a:solidFill>
                  <a:srgbClr val="000000"/>
                </a:solidFill>
                <a:latin typeface="Helvetica Neue"/>
                <a:ea typeface="Helvetica Neue"/>
                <a:cs typeface="Helvetica Neue"/>
                <a:sym typeface="Helvetica Neue"/>
              </a:rPr>
              <a:t> holds 20 then:</a:t>
            </a:r>
            <a:endParaRPr/>
          </a:p>
          <a:p>
            <a:pPr indent="0" lvl="0" marL="0" marR="0" rtl="0" algn="l">
              <a:lnSpc>
                <a:spcPct val="100000"/>
              </a:lnSpc>
              <a:spcBef>
                <a:spcPts val="0"/>
              </a:spcBef>
              <a:spcAft>
                <a:spcPts val="0"/>
              </a:spcAft>
              <a:buClr>
                <a:srgbClr val="000000"/>
              </a:buClr>
              <a:buSzPts val="2600"/>
              <a:buFont typeface="Helvetica Neue"/>
              <a:buNone/>
            </a:pPr>
            <a:r>
              <a:t/>
            </a:r>
            <a:endParaRPr b="0" i="0" sz="2600" u="none" cap="none" strike="noStrike">
              <a:solidFill>
                <a:srgbClr val="000000"/>
              </a:solidFill>
              <a:latin typeface="Helvetica Neue"/>
              <a:ea typeface="Helvetica Neue"/>
              <a:cs typeface="Helvetica Neue"/>
              <a:sym typeface="Helvetica Neue"/>
            </a:endParaRPr>
          </a:p>
        </p:txBody>
      </p:sp>
      <p:pic>
        <p:nvPicPr>
          <p:cNvPr id="319" name="Google Shape;319;p37"/>
          <p:cNvPicPr preferRelativeResize="0"/>
          <p:nvPr/>
        </p:nvPicPr>
        <p:blipFill rotWithShape="1">
          <a:blip r:embed="rId5">
            <a:alphaModFix/>
          </a:blip>
          <a:srcRect b="0" l="0" r="0" t="0"/>
          <a:stretch/>
        </p:blipFill>
        <p:spPr>
          <a:xfrm>
            <a:off x="4085498" y="7070385"/>
            <a:ext cx="4475993" cy="1429430"/>
          </a:xfrm>
          <a:prstGeom prst="rect">
            <a:avLst/>
          </a:prstGeom>
          <a:noFill/>
          <a:ln>
            <a:noFill/>
          </a:ln>
        </p:spPr>
      </p:pic>
      <p:cxnSp>
        <p:nvCxnSpPr>
          <p:cNvPr id="320" name="Google Shape;320;p37"/>
          <p:cNvCxnSpPr/>
          <p:nvPr/>
        </p:nvCxnSpPr>
        <p:spPr>
          <a:xfrm>
            <a:off x="8561491" y="7136667"/>
            <a:ext cx="0" cy="1237713"/>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cxnSp>
        <p:nvCxnSpPr>
          <p:cNvPr id="325" name="Google Shape;325;p3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26" name="Google Shape;326;p3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27" name="Google Shape;327;p3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28" name="Google Shape;328;p3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Python Logical Operators</a:t>
            </a:r>
            <a:endParaRPr/>
          </a:p>
        </p:txBody>
      </p:sp>
      <p:graphicFrame>
        <p:nvGraphicFramePr>
          <p:cNvPr id="329" name="Google Shape;329;p38"/>
          <p:cNvGraphicFramePr/>
          <p:nvPr/>
        </p:nvGraphicFramePr>
        <p:xfrm>
          <a:off x="2403409" y="3841799"/>
          <a:ext cx="3000000" cy="3000000"/>
        </p:xfrm>
        <a:graphic>
          <a:graphicData uri="http://schemas.openxmlformats.org/drawingml/2006/table">
            <a:tbl>
              <a:tblPr bandRow="1" firstRow="1">
                <a:noFill/>
                <a:tableStyleId>{5415D288-FEA3-45AD-9B0D-EFB1C2783493}</a:tableStyleId>
              </a:tblPr>
              <a:tblGrid>
                <a:gridCol w="4105350"/>
                <a:gridCol w="4105350"/>
              </a:tblGrid>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Logical AND</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and</a:t>
                      </a:r>
                      <a:r>
                        <a:rPr lang="en-US" sz="3200" u="none" cap="none" strike="noStrike"/>
                        <a:t> b = False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Logical OR</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a </a:t>
                      </a:r>
                      <a:r>
                        <a:rPr b="1" lang="en-US" sz="3200" u="none" cap="none" strike="noStrike"/>
                        <a:t>or</a:t>
                      </a:r>
                      <a:r>
                        <a:rPr lang="en-US" sz="3200" u="none" cap="none" strike="noStrike"/>
                        <a:t> b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3200"/>
                        <a:buFont typeface="Helvetica Neue Light"/>
                        <a:buNone/>
                      </a:pPr>
                      <a:r>
                        <a:rPr lang="en-US" sz="3200" u="none" cap="none" strike="noStrike"/>
                        <a:t>Logical NOT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Helvetica Neue Light"/>
                        <a:buNone/>
                      </a:pPr>
                      <a:r>
                        <a:rPr b="1" lang="en-US" sz="3200" u="none" cap="none" strike="noStrike"/>
                        <a:t>not</a:t>
                      </a:r>
                      <a:r>
                        <a:rPr lang="en-US" sz="3200" u="none" cap="none" strike="noStrike"/>
                        <a:t> a = False</a:t>
                      </a:r>
                      <a:endParaRPr/>
                    </a:p>
                  </a:txBody>
                  <a:tcPr marT="45725" marB="45725" marR="91450" marL="91450"/>
                </a:tc>
              </a:tr>
            </a:tbl>
          </a:graphicData>
        </a:graphic>
      </p:graphicFrame>
      <p:sp>
        <p:nvSpPr>
          <p:cNvPr id="330" name="Google Shape;330;p38"/>
          <p:cNvSpPr txBox="1"/>
          <p:nvPr/>
        </p:nvSpPr>
        <p:spPr>
          <a:xfrm>
            <a:off x="1582058" y="2057400"/>
            <a:ext cx="9564914" cy="7696200"/>
          </a:xfrm>
          <a:prstGeom prst="rect">
            <a:avLst/>
          </a:prstGeom>
          <a:noFill/>
          <a:ln>
            <a:noFill/>
          </a:ln>
        </p:spPr>
        <p:txBody>
          <a:bodyPr anchorCtr="0" anchor="t" bIns="50800" lIns="50800" spcFirstLastPara="1" rIns="50800" wrap="square" tIns="50800">
            <a:noAutofit/>
          </a:bodyPr>
          <a:lstStyle/>
          <a:p>
            <a:pPr indent="-101600" lvl="0" marL="266700" marR="0" rtl="0" algn="l">
              <a:lnSpc>
                <a:spcPct val="100000"/>
              </a:lnSpc>
              <a:spcBef>
                <a:spcPts val="0"/>
              </a:spcBef>
              <a:spcAft>
                <a:spcPts val="0"/>
              </a:spcAft>
              <a:buClr>
                <a:srgbClr val="000000"/>
              </a:buClr>
              <a:buSzPts val="2600"/>
              <a:buFont typeface="Helvetica Neue"/>
              <a:buNone/>
            </a:pPr>
            <a:r>
              <a:t/>
            </a:r>
            <a:endParaRPr b="0" i="0" sz="2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Assume variable </a:t>
            </a:r>
            <a:r>
              <a:rPr b="1" i="0" lang="en-US" sz="2600" u="none" cap="none" strike="noStrike">
                <a:solidFill>
                  <a:srgbClr val="000000"/>
                </a:solidFill>
                <a:latin typeface="Helvetica Neue"/>
                <a:ea typeface="Helvetica Neue"/>
                <a:cs typeface="Helvetica Neue"/>
                <a:sym typeface="Helvetica Neue"/>
              </a:rPr>
              <a:t>a</a:t>
            </a:r>
            <a:r>
              <a:rPr b="0" i="0" lang="en-US" sz="2600" u="none" cap="none" strike="noStrike">
                <a:solidFill>
                  <a:srgbClr val="000000"/>
                </a:solidFill>
                <a:latin typeface="Helvetica Neue"/>
                <a:ea typeface="Helvetica Neue"/>
                <a:cs typeface="Helvetica Neue"/>
                <a:sym typeface="Helvetica Neue"/>
              </a:rPr>
              <a:t> holds True and variable </a:t>
            </a:r>
            <a:r>
              <a:rPr b="1" i="0" lang="en-US" sz="2600" u="none" cap="none" strike="noStrike">
                <a:solidFill>
                  <a:srgbClr val="000000"/>
                </a:solidFill>
                <a:latin typeface="Helvetica Neue"/>
                <a:ea typeface="Helvetica Neue"/>
                <a:cs typeface="Helvetica Neue"/>
                <a:sym typeface="Helvetica Neue"/>
              </a:rPr>
              <a:t>b</a:t>
            </a:r>
            <a:r>
              <a:rPr b="0" i="0" lang="en-US" sz="2600" u="none" cap="none" strike="noStrike">
                <a:solidFill>
                  <a:srgbClr val="000000"/>
                </a:solidFill>
                <a:latin typeface="Helvetica Neue"/>
                <a:ea typeface="Helvetica Neue"/>
                <a:cs typeface="Helvetica Neue"/>
                <a:sym typeface="Helvetica Neue"/>
              </a:rPr>
              <a:t> holds False then:</a:t>
            </a:r>
            <a:endParaRPr/>
          </a:p>
          <a:p>
            <a:pPr indent="0" lvl="0" marL="0" marR="0" rtl="0" algn="l">
              <a:lnSpc>
                <a:spcPct val="100000"/>
              </a:lnSpc>
              <a:spcBef>
                <a:spcPts val="0"/>
              </a:spcBef>
              <a:spcAft>
                <a:spcPts val="0"/>
              </a:spcAft>
              <a:buClr>
                <a:srgbClr val="000000"/>
              </a:buClr>
              <a:buSzPts val="2600"/>
              <a:buFont typeface="Helvetica Neue"/>
              <a:buNone/>
            </a:pPr>
            <a:r>
              <a:t/>
            </a:r>
            <a:endParaRPr b="0" i="0" sz="2600" u="none" cap="none" strike="noStrike">
              <a:solidFill>
                <a:srgbClr val="000000"/>
              </a:solidFill>
              <a:latin typeface="Helvetica Neue"/>
              <a:ea typeface="Helvetica Neue"/>
              <a:cs typeface="Helvetica Neue"/>
              <a:sym typeface="Helvetica Neue"/>
            </a:endParaRPr>
          </a:p>
        </p:txBody>
      </p:sp>
      <p:pic>
        <p:nvPicPr>
          <p:cNvPr id="331" name="Google Shape;331;p38"/>
          <p:cNvPicPr preferRelativeResize="0"/>
          <p:nvPr/>
        </p:nvPicPr>
        <p:blipFill rotWithShape="1">
          <a:blip r:embed="rId5">
            <a:alphaModFix/>
          </a:blip>
          <a:srcRect b="0" l="0" r="0" t="0"/>
          <a:stretch/>
        </p:blipFill>
        <p:spPr>
          <a:xfrm>
            <a:off x="2913225" y="6488260"/>
            <a:ext cx="7191049" cy="1779676"/>
          </a:xfrm>
          <a:prstGeom prst="rect">
            <a:avLst/>
          </a:prstGeom>
          <a:noFill/>
          <a:ln>
            <a:noFill/>
          </a:ln>
        </p:spPr>
      </p:pic>
      <p:cxnSp>
        <p:nvCxnSpPr>
          <p:cNvPr id="332" name="Google Shape;332;p38"/>
          <p:cNvCxnSpPr/>
          <p:nvPr/>
        </p:nvCxnSpPr>
        <p:spPr>
          <a:xfrm>
            <a:off x="10104274" y="6599639"/>
            <a:ext cx="0" cy="155739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0" lvl="1" marL="393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In computer programming, a data type is a classification identifying one of various types of data, just like in real life we separate words “Hello!” and numbers “12345”.</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Standard Data Types in Python:</a:t>
            </a:r>
            <a:endParaRPr/>
          </a:p>
          <a:p>
            <a:pPr indent="-165100" lvl="1" marL="393700" rtl="0" algn="l">
              <a:lnSpc>
                <a:spcPct val="100000"/>
              </a:lnSpc>
              <a:spcBef>
                <a:spcPts val="0"/>
              </a:spcBef>
              <a:spcAft>
                <a:spcPts val="0"/>
              </a:spcAft>
              <a:buSzPts val="2600"/>
              <a:buFont typeface="Helvetica Neue"/>
              <a:buChar char=""/>
            </a:pPr>
            <a:r>
              <a:rPr lang="en-US"/>
              <a:t> </a:t>
            </a:r>
            <a:r>
              <a:rPr b="1" lang="en-US"/>
              <a:t>Numbers</a:t>
            </a:r>
            <a:r>
              <a:rPr lang="en-US"/>
              <a:t>, e.g., 1000</a:t>
            </a:r>
            <a:endParaRPr/>
          </a:p>
          <a:p>
            <a:pPr indent="-165100" lvl="1" marL="393700" rtl="0" algn="l">
              <a:lnSpc>
                <a:spcPct val="100000"/>
              </a:lnSpc>
              <a:spcBef>
                <a:spcPts val="0"/>
              </a:spcBef>
              <a:spcAft>
                <a:spcPts val="0"/>
              </a:spcAft>
              <a:buSzPts val="2600"/>
              <a:buFont typeface="Helvetica Neue"/>
              <a:buChar char=""/>
            </a:pPr>
            <a:r>
              <a:rPr lang="en-US"/>
              <a:t> </a:t>
            </a:r>
            <a:r>
              <a:rPr b="1" lang="en-US"/>
              <a:t>String</a:t>
            </a:r>
            <a:r>
              <a:rPr lang="en-US"/>
              <a:t>, e.g., “Hello world!”</a:t>
            </a:r>
            <a:endParaRPr/>
          </a:p>
          <a:p>
            <a:pPr indent="-165100" lvl="1" marL="393700" rtl="0" algn="l">
              <a:lnSpc>
                <a:spcPct val="100000"/>
              </a:lnSpc>
              <a:spcBef>
                <a:spcPts val="0"/>
              </a:spcBef>
              <a:spcAft>
                <a:spcPts val="0"/>
              </a:spcAft>
              <a:buSzPts val="2600"/>
              <a:buFont typeface="Helvetica Neue"/>
              <a:buChar char=""/>
            </a:pPr>
            <a:r>
              <a:rPr lang="en-US"/>
              <a:t> </a:t>
            </a:r>
            <a:r>
              <a:rPr b="1" lang="en-US"/>
              <a:t>Boolean</a:t>
            </a:r>
            <a:r>
              <a:rPr lang="en-US"/>
              <a:t> e.g. True or False</a:t>
            </a:r>
            <a:endParaRPr/>
          </a:p>
          <a:p>
            <a:pPr indent="-165100" lvl="1" marL="393700" rtl="0" algn="l">
              <a:lnSpc>
                <a:spcPct val="100000"/>
              </a:lnSpc>
              <a:spcBef>
                <a:spcPts val="0"/>
              </a:spcBef>
              <a:spcAft>
                <a:spcPts val="0"/>
              </a:spcAft>
              <a:buSzPts val="2600"/>
              <a:buFont typeface="Helvetica Neue"/>
              <a:buChar char=""/>
            </a:pPr>
            <a:r>
              <a:rPr lang="en-US"/>
              <a:t> </a:t>
            </a:r>
            <a:r>
              <a:rPr b="1" lang="en-US"/>
              <a:t>List</a:t>
            </a:r>
            <a:r>
              <a:rPr lang="en-US"/>
              <a:t>, a container e.g., [365, 12, 30] or [“hi”, “every”, “body”]</a:t>
            </a:r>
            <a:endParaRPr/>
          </a:p>
          <a:p>
            <a:pPr indent="-165100" lvl="1" marL="393700" rtl="0" algn="l">
              <a:lnSpc>
                <a:spcPct val="100000"/>
              </a:lnSpc>
              <a:spcBef>
                <a:spcPts val="0"/>
              </a:spcBef>
              <a:spcAft>
                <a:spcPts val="0"/>
              </a:spcAft>
              <a:buSzPts val="2600"/>
              <a:buFont typeface="Helvetica Neue"/>
              <a:buChar char=""/>
            </a:pPr>
            <a:r>
              <a:rPr b="1" lang="en-US"/>
              <a:t> Dictionary</a:t>
            </a:r>
            <a:r>
              <a:rPr lang="en-US"/>
              <a:t>, a key-indexed container.</a:t>
            </a:r>
            <a:endParaRPr/>
          </a:p>
          <a:p>
            <a:pPr indent="0" lvl="1" marL="393700" rtl="0" algn="l">
              <a:lnSpc>
                <a:spcPct val="100000"/>
              </a:lnSpc>
              <a:spcBef>
                <a:spcPts val="0"/>
              </a:spcBef>
              <a:spcAft>
                <a:spcPts val="0"/>
              </a:spcAft>
              <a:buSzPts val="2600"/>
              <a:buNone/>
            </a:pPr>
            <a:r>
              <a:t/>
            </a:r>
            <a:endParaRPr/>
          </a:p>
        </p:txBody>
      </p:sp>
      <p:cxnSp>
        <p:nvCxnSpPr>
          <p:cNvPr id="338" name="Google Shape;338;p3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39" name="Google Shape;339;p3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40" name="Google Shape;340;p3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41" name="Google Shape;341;p3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Data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7"/>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What are the similarities and differences between a calculator and a computer?</a:t>
            </a:r>
            <a:endParaRPr/>
          </a:p>
        </p:txBody>
      </p:sp>
      <p:cxnSp>
        <p:nvCxnSpPr>
          <p:cNvPr id="44" name="Google Shape;44;p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5" name="Google Shape;45;p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6" name="Google Shape;46;p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7" name="Google Shape;47;p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Introduction</a:t>
            </a:r>
            <a:endParaRPr/>
          </a:p>
        </p:txBody>
      </p:sp>
      <p:pic>
        <p:nvPicPr>
          <p:cNvPr descr="droppedImage.png" id="48" name="Google Shape;48;p7"/>
          <p:cNvPicPr preferRelativeResize="0"/>
          <p:nvPr/>
        </p:nvPicPr>
        <p:blipFill rotWithShape="1">
          <a:blip r:embed="rId5">
            <a:alphaModFix/>
          </a:blip>
          <a:srcRect b="0" l="0" r="0" t="0"/>
          <a:stretch/>
        </p:blipFill>
        <p:spPr>
          <a:xfrm>
            <a:off x="1930400" y="3505200"/>
            <a:ext cx="3797300" cy="3797300"/>
          </a:xfrm>
          <a:prstGeom prst="rect">
            <a:avLst/>
          </a:prstGeom>
          <a:noFill/>
          <a:ln>
            <a:noFill/>
          </a:ln>
        </p:spPr>
      </p:pic>
      <p:pic>
        <p:nvPicPr>
          <p:cNvPr descr="droppedImage.png" id="49" name="Google Shape;49;p7"/>
          <p:cNvPicPr preferRelativeResize="0"/>
          <p:nvPr/>
        </p:nvPicPr>
        <p:blipFill rotWithShape="1">
          <a:blip r:embed="rId6">
            <a:alphaModFix/>
          </a:blip>
          <a:srcRect b="0" l="0" r="0" t="0"/>
          <a:stretch/>
        </p:blipFill>
        <p:spPr>
          <a:xfrm>
            <a:off x="6019800" y="3505200"/>
            <a:ext cx="5063067" cy="3797300"/>
          </a:xfrm>
          <a:prstGeom prst="rect">
            <a:avLst/>
          </a:prstGeom>
          <a:noFill/>
          <a:ln>
            <a:noFill/>
          </a:ln>
        </p:spPr>
      </p:pic>
      <p:sp>
        <p:nvSpPr>
          <p:cNvPr id="50" name="Google Shape;50;p7"/>
          <p:cNvSpPr txBox="1"/>
          <p:nvPr/>
        </p:nvSpPr>
        <p:spPr>
          <a:xfrm>
            <a:off x="2197100" y="7708900"/>
            <a:ext cx="8610600" cy="914400"/>
          </a:xfrm>
          <a:prstGeom prst="rect">
            <a:avLst/>
          </a:prstGeom>
          <a:noFill/>
          <a:ln>
            <a:noFill/>
          </a:ln>
        </p:spPr>
        <p:txBody>
          <a:bodyPr anchorCtr="0" anchor="b" bIns="50800" lIns="50800" spcFirstLastPara="1" rIns="50800" wrap="square" tIns="50800">
            <a:spAutoFit/>
          </a:bodyPr>
          <a:lstStyle/>
          <a:p>
            <a:pPr indent="0" lvl="1" marL="0" marR="0" rtl="0" algn="ctr">
              <a:lnSpc>
                <a:spcPct val="100000"/>
              </a:lnSpc>
              <a:spcBef>
                <a:spcPts val="0"/>
              </a:spcBef>
              <a:spcAft>
                <a:spcPts val="0"/>
              </a:spcAft>
              <a:buClr>
                <a:srgbClr val="E32400"/>
              </a:buClr>
              <a:buSzPts val="2600"/>
              <a:buFont typeface="Helvetica Neue"/>
              <a:buNone/>
            </a:pPr>
            <a:r>
              <a:rPr b="0" i="0" lang="en-US" sz="2600" u="none" cap="none" strike="noStrike">
                <a:solidFill>
                  <a:srgbClr val="E32400"/>
                </a:solidFill>
                <a:latin typeface="Helvetica Neue"/>
                <a:ea typeface="Helvetica Neue"/>
                <a:cs typeface="Helvetica Neue"/>
                <a:sym typeface="Helvetica Neue"/>
              </a:rPr>
              <a:t>The </a:t>
            </a:r>
            <a:r>
              <a:rPr b="1" i="1" lang="en-US" sz="2600" u="none" cap="none" strike="noStrike">
                <a:solidFill>
                  <a:srgbClr val="E32400"/>
                </a:solidFill>
                <a:latin typeface="Helvetica Neue"/>
                <a:ea typeface="Helvetica Neue"/>
                <a:cs typeface="Helvetica Neue"/>
                <a:sym typeface="Helvetica Neue"/>
              </a:rPr>
              <a:t>fundamental</a:t>
            </a:r>
            <a:r>
              <a:rPr b="0" i="0" lang="en-US" sz="2600" u="none" cap="none" strike="noStrike">
                <a:solidFill>
                  <a:srgbClr val="E32400"/>
                </a:solidFill>
                <a:latin typeface="Helvetica Neue"/>
                <a:ea typeface="Helvetica Neue"/>
                <a:cs typeface="Helvetica Neue"/>
                <a:sym typeface="Helvetica Neue"/>
              </a:rPr>
              <a:t> difference between a computer and a calculators that computers are </a:t>
            </a:r>
            <a:r>
              <a:rPr b="1" i="1" lang="en-US" sz="2600" u="none" cap="none" strike="noStrike">
                <a:solidFill>
                  <a:srgbClr val="E32400"/>
                </a:solidFill>
                <a:latin typeface="Helvetica Neue"/>
                <a:ea typeface="Helvetica Neue"/>
                <a:cs typeface="Helvetica Neue"/>
                <a:sym typeface="Helvetica Neue"/>
              </a:rPr>
              <a:t>programmable!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393700" lvl="0" marL="457200" rtl="0" algn="l">
              <a:lnSpc>
                <a:spcPct val="100000"/>
              </a:lnSpc>
              <a:spcBef>
                <a:spcPts val="0"/>
              </a:spcBef>
              <a:spcAft>
                <a:spcPts val="0"/>
              </a:spcAft>
              <a:buSzPts val="2600"/>
              <a:buChar char="•"/>
            </a:pPr>
            <a:r>
              <a:rPr b="1" lang="en-US"/>
              <a:t>Numbers</a:t>
            </a:r>
            <a:endParaRPr/>
          </a:p>
          <a:p>
            <a:pPr indent="0" lvl="1" marL="393700" rtl="0" algn="l">
              <a:lnSpc>
                <a:spcPct val="100000"/>
              </a:lnSpc>
              <a:spcBef>
                <a:spcPts val="0"/>
              </a:spcBef>
              <a:spcAft>
                <a:spcPts val="0"/>
              </a:spcAft>
              <a:buSzPts val="2600"/>
              <a:buNone/>
            </a:pPr>
            <a:r>
              <a:t/>
            </a:r>
            <a:endParaRPr b="1"/>
          </a:p>
          <a:p>
            <a:pPr indent="-165100" lvl="1" marL="393700" rtl="0" algn="l">
              <a:lnSpc>
                <a:spcPct val="100000"/>
              </a:lnSpc>
              <a:spcBef>
                <a:spcPts val="0"/>
              </a:spcBef>
              <a:spcAft>
                <a:spcPts val="0"/>
              </a:spcAft>
              <a:buSzPts val="2600"/>
              <a:buFont typeface="Courier New"/>
              <a:buChar char="o"/>
            </a:pPr>
            <a:r>
              <a:rPr lang="en-US"/>
              <a:t> Store numeric values, </a:t>
            </a:r>
            <a:endParaRPr/>
          </a:p>
          <a:p>
            <a:pPr indent="-165100" lvl="1" marL="393700" rtl="0" algn="l">
              <a:lnSpc>
                <a:spcPct val="100000"/>
              </a:lnSpc>
              <a:spcBef>
                <a:spcPts val="0"/>
              </a:spcBef>
              <a:spcAft>
                <a:spcPts val="0"/>
              </a:spcAft>
              <a:buSzPts val="2600"/>
              <a:buFont typeface="Courier New"/>
              <a:buChar char="o"/>
            </a:pPr>
            <a:r>
              <a:rPr lang="en-US"/>
              <a:t> Example:</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None/>
            </a:pPr>
            <a:r>
              <a:t/>
            </a:r>
            <a:endParaRPr/>
          </a:p>
          <a:p>
            <a:pPr indent="-165100" lvl="1" marL="393700" rtl="0" algn="l">
              <a:lnSpc>
                <a:spcPct val="100000"/>
              </a:lnSpc>
              <a:spcBef>
                <a:spcPts val="0"/>
              </a:spcBef>
              <a:spcAft>
                <a:spcPts val="0"/>
              </a:spcAft>
              <a:buSzPts val="2600"/>
              <a:buFont typeface="Courier New"/>
              <a:buChar char="o"/>
            </a:pPr>
            <a:r>
              <a:rPr lang="en-US"/>
              <a:t> In this example, “width = 20” defines variable width to be 20, and “height = 15” defines height to be 15. This sort of number is called </a:t>
            </a:r>
            <a:r>
              <a:rPr b="1" lang="en-US"/>
              <a:t>integer</a:t>
            </a:r>
            <a:r>
              <a:rPr lang="en-US"/>
              <a:t> or </a:t>
            </a:r>
            <a:r>
              <a:rPr b="1" lang="en-US"/>
              <a:t>int</a:t>
            </a:r>
            <a:r>
              <a:rPr lang="en-US"/>
              <a:t>.</a:t>
            </a:r>
            <a:endParaRPr/>
          </a:p>
          <a:p>
            <a:pPr indent="0" lvl="2" marL="838200" rtl="0" algn="l">
              <a:lnSpc>
                <a:spcPct val="100000"/>
              </a:lnSpc>
              <a:spcBef>
                <a:spcPts val="0"/>
              </a:spcBef>
              <a:spcAft>
                <a:spcPts val="0"/>
              </a:spcAft>
              <a:buSzPts val="2600"/>
              <a:buFont typeface="Courier New"/>
              <a:buNone/>
            </a:pPr>
            <a:r>
              <a:t/>
            </a:r>
            <a:endParaRPr/>
          </a:p>
          <a:p>
            <a:pPr indent="-165100" lvl="1" marL="393700" rtl="0" algn="l">
              <a:lnSpc>
                <a:spcPct val="100000"/>
              </a:lnSpc>
              <a:spcBef>
                <a:spcPts val="0"/>
              </a:spcBef>
              <a:spcAft>
                <a:spcPts val="0"/>
              </a:spcAft>
              <a:buSzPts val="2600"/>
              <a:buFont typeface="Courier New"/>
              <a:buChar char="o"/>
            </a:pPr>
            <a:r>
              <a:rPr lang="en-US"/>
              <a:t> After initializing width and height, we can calculate width * height as shown in the example.</a:t>
            </a:r>
            <a:endParaRPr/>
          </a:p>
          <a:p>
            <a:pPr indent="0" lvl="2" marL="838200" rtl="0" algn="l">
              <a:lnSpc>
                <a:spcPct val="100000"/>
              </a:lnSpc>
              <a:spcBef>
                <a:spcPts val="0"/>
              </a:spcBef>
              <a:spcAft>
                <a:spcPts val="0"/>
              </a:spcAft>
              <a:buSzPts val="2600"/>
              <a:buFont typeface="Courier New"/>
              <a:buNone/>
            </a:pPr>
            <a:r>
              <a:t/>
            </a:r>
            <a:endParaRPr/>
          </a:p>
          <a:p>
            <a:pPr indent="-165100" lvl="1" marL="393700" rtl="0" algn="l">
              <a:lnSpc>
                <a:spcPct val="100000"/>
              </a:lnSpc>
              <a:spcBef>
                <a:spcPts val="0"/>
              </a:spcBef>
              <a:spcAft>
                <a:spcPts val="0"/>
              </a:spcAft>
              <a:buSzPts val="2600"/>
              <a:buFont typeface="Courier New"/>
              <a:buChar char="o"/>
            </a:pPr>
            <a:r>
              <a:rPr lang="en-US"/>
              <a:t> To use real numbers </a:t>
            </a:r>
            <a:r>
              <a:rPr lang="en-US">
                <a:solidFill>
                  <a:schemeClr val="dk1"/>
                </a:solidFill>
              </a:rPr>
              <a:t>(also called </a:t>
            </a:r>
            <a:r>
              <a:rPr b="1" lang="en-US">
                <a:solidFill>
                  <a:schemeClr val="dk1"/>
                </a:solidFill>
              </a:rPr>
              <a:t>float / double</a:t>
            </a:r>
            <a:r>
              <a:rPr lang="en-US">
                <a:solidFill>
                  <a:schemeClr val="dk1"/>
                </a:solidFill>
              </a:rPr>
              <a:t>),</a:t>
            </a:r>
            <a:r>
              <a:rPr lang="en-US"/>
              <a:t>, add a dot:</a:t>
            </a:r>
            <a:endParaRPr/>
          </a:p>
          <a:p>
            <a:pPr indent="0" lvl="2" marL="838200" rtl="0" algn="l">
              <a:lnSpc>
                <a:spcPct val="100000"/>
              </a:lnSpc>
              <a:spcBef>
                <a:spcPts val="0"/>
              </a:spcBef>
              <a:spcAft>
                <a:spcPts val="0"/>
              </a:spcAft>
              <a:buSzPts val="2600"/>
              <a:buNone/>
            </a:pPr>
            <a:r>
              <a:t/>
            </a:r>
            <a:endParaRPr/>
          </a:p>
        </p:txBody>
      </p:sp>
      <p:cxnSp>
        <p:nvCxnSpPr>
          <p:cNvPr id="347" name="Google Shape;347;p4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48" name="Google Shape;348;p4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49" name="Google Shape;349;p4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50" name="Google Shape;350;p4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Numbers</a:t>
            </a:r>
            <a:endParaRPr/>
          </a:p>
        </p:txBody>
      </p:sp>
      <p:grpSp>
        <p:nvGrpSpPr>
          <p:cNvPr id="351" name="Google Shape;351;p40"/>
          <p:cNvGrpSpPr/>
          <p:nvPr/>
        </p:nvGrpSpPr>
        <p:grpSpPr>
          <a:xfrm>
            <a:off x="2880175" y="3373534"/>
            <a:ext cx="3217928" cy="1503266"/>
            <a:chOff x="2880175" y="3373534"/>
            <a:chExt cx="3217928" cy="1503266"/>
          </a:xfrm>
        </p:grpSpPr>
        <p:pic>
          <p:nvPicPr>
            <p:cNvPr id="352" name="Google Shape;352;p40"/>
            <p:cNvPicPr preferRelativeResize="0"/>
            <p:nvPr/>
          </p:nvPicPr>
          <p:blipFill rotWithShape="1">
            <a:blip r:embed="rId5">
              <a:alphaModFix/>
            </a:blip>
            <a:srcRect b="0" l="0" r="0" t="0"/>
            <a:stretch/>
          </p:blipFill>
          <p:spPr>
            <a:xfrm>
              <a:off x="2880175" y="3373534"/>
              <a:ext cx="3217928" cy="1503266"/>
            </a:xfrm>
            <a:prstGeom prst="rect">
              <a:avLst/>
            </a:prstGeom>
            <a:noFill/>
            <a:ln>
              <a:noFill/>
            </a:ln>
          </p:spPr>
        </p:pic>
        <p:cxnSp>
          <p:nvCxnSpPr>
            <p:cNvPr id="353" name="Google Shape;353;p40"/>
            <p:cNvCxnSpPr/>
            <p:nvPr/>
          </p:nvCxnSpPr>
          <p:spPr>
            <a:xfrm>
              <a:off x="6098103" y="3430577"/>
              <a:ext cx="0" cy="996381"/>
            </a:xfrm>
            <a:prstGeom prst="straightConnector1">
              <a:avLst/>
            </a:prstGeom>
            <a:noFill/>
            <a:ln cap="flat" cmpd="sng" w="19050">
              <a:solidFill>
                <a:srgbClr val="D8D8D8"/>
              </a:solidFill>
              <a:prstDash val="solid"/>
              <a:miter lim="400000"/>
              <a:headEnd len="sm" w="sm" type="none"/>
              <a:tailEnd len="sm" w="sm" type="none"/>
            </a:ln>
          </p:spPr>
        </p:cxnSp>
      </p:grpSp>
      <p:pic>
        <p:nvPicPr>
          <p:cNvPr id="354" name="Google Shape;354;p40"/>
          <p:cNvPicPr preferRelativeResize="0"/>
          <p:nvPr/>
        </p:nvPicPr>
        <p:blipFill rotWithShape="1">
          <a:blip r:embed="rId6">
            <a:alphaModFix/>
          </a:blip>
          <a:srcRect b="0" l="0" r="0" t="0"/>
          <a:stretch/>
        </p:blipFill>
        <p:spPr>
          <a:xfrm>
            <a:off x="2880175" y="7696200"/>
            <a:ext cx="3437797" cy="1503266"/>
          </a:xfrm>
          <a:prstGeom prst="rect">
            <a:avLst/>
          </a:prstGeom>
          <a:noFill/>
          <a:ln>
            <a:noFill/>
          </a:ln>
        </p:spPr>
      </p:pic>
      <p:cxnSp>
        <p:nvCxnSpPr>
          <p:cNvPr id="355" name="Google Shape;355;p40"/>
          <p:cNvCxnSpPr/>
          <p:nvPr/>
        </p:nvCxnSpPr>
        <p:spPr>
          <a:xfrm>
            <a:off x="6317694" y="7696200"/>
            <a:ext cx="0" cy="97790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Start up the Jupyter notebook</a:t>
            </a:r>
            <a:endParaRPr sz="2800"/>
          </a:p>
          <a:p>
            <a:pPr indent="-287215" lvl="0" marL="287215" rtl="0" algn="l">
              <a:lnSpc>
                <a:spcPct val="100000"/>
              </a:lnSpc>
              <a:spcBef>
                <a:spcPts val="0"/>
              </a:spcBef>
              <a:spcAft>
                <a:spcPts val="0"/>
              </a:spcAft>
              <a:buSzPts val="2800"/>
              <a:buFont typeface="Helvetica Neue"/>
              <a:buChar char=""/>
            </a:pPr>
            <a:r>
              <a:rPr lang="en-US" sz="2800"/>
              <a:t> Do the “Warm-up” part (instructions included)</a:t>
            </a:r>
            <a:endParaRPr/>
          </a:p>
          <a:p>
            <a:pPr indent="-287215" lvl="0" marL="287215" rtl="0" algn="l">
              <a:lnSpc>
                <a:spcPct val="100000"/>
              </a:lnSpc>
              <a:spcBef>
                <a:spcPts val="0"/>
              </a:spcBef>
              <a:spcAft>
                <a:spcPts val="0"/>
              </a:spcAft>
              <a:buSzPts val="2800"/>
              <a:buFont typeface="Helvetica Neue"/>
              <a:buChar char=""/>
            </a:pPr>
            <a:r>
              <a:rPr lang="en-US" sz="2800"/>
              <a:t> Feel free to ask questions</a:t>
            </a:r>
            <a:endParaRPr/>
          </a:p>
        </p:txBody>
      </p:sp>
      <p:cxnSp>
        <p:nvCxnSpPr>
          <p:cNvPr id="361" name="Google Shape;361;p4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62" name="Google Shape;362;p4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63" name="Google Shape;363;p4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64" name="Google Shape;364;p4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Warm-up</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Lists:</a:t>
            </a:r>
            <a:endParaRPr/>
          </a:p>
          <a:p>
            <a:pPr indent="-101600" lvl="0" marL="266700" rtl="0" algn="l">
              <a:lnSpc>
                <a:spcPct val="100000"/>
              </a:lnSpc>
              <a:spcBef>
                <a:spcPts val="0"/>
              </a:spcBef>
              <a:spcAft>
                <a:spcPts val="0"/>
              </a:spcAft>
              <a:buSzPts val="2600"/>
              <a:buFont typeface="Helvetica Neue"/>
              <a:buNone/>
            </a:pPr>
            <a:r>
              <a:t/>
            </a:r>
            <a:endParaRPr b="1"/>
          </a:p>
          <a:p>
            <a:pPr indent="-266700" lvl="1" marL="660400" rtl="0" algn="l">
              <a:lnSpc>
                <a:spcPct val="100000"/>
              </a:lnSpc>
              <a:spcBef>
                <a:spcPts val="0"/>
              </a:spcBef>
              <a:spcAft>
                <a:spcPts val="0"/>
              </a:spcAft>
              <a:buSzPts val="2600"/>
              <a:buFont typeface="Courier New"/>
              <a:buChar char="o"/>
            </a:pPr>
            <a:r>
              <a:rPr lang="en-US"/>
              <a:t>Lists are the most versatile of Python’s compound data types. A list contains items separated by commas and enclosed within square brackets.</a:t>
            </a:r>
            <a:endParaRPr/>
          </a:p>
          <a:p>
            <a:pPr indent="0" lvl="1" marL="3937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600"/>
              <a:buFont typeface="Courier New"/>
              <a:buChar char="o"/>
            </a:pPr>
            <a:r>
              <a:rPr lang="en-US"/>
              <a:t>Example: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In this example, we assign four items to list a. The items are string ‘blue’, string ‘red’, number 100, and number 365.</a:t>
            </a:r>
            <a:endParaRPr/>
          </a:p>
          <a:p>
            <a:pPr indent="-101600" lvl="2" marL="11049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We print a’s items in the second command, and get its four items printed.</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Note that items in the list have different types (string and int) – this is not common among programming languages.</a:t>
            </a:r>
            <a:endParaRPr/>
          </a:p>
        </p:txBody>
      </p:sp>
      <p:cxnSp>
        <p:nvCxnSpPr>
          <p:cNvPr id="370" name="Google Shape;370;p4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71" name="Google Shape;371;p4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72" name="Google Shape;372;p4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73" name="Google Shape;373;p4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Lists</a:t>
            </a:r>
            <a:endParaRPr/>
          </a:p>
        </p:txBody>
      </p:sp>
      <p:pic>
        <p:nvPicPr>
          <p:cNvPr id="374" name="Google Shape;374;p42"/>
          <p:cNvPicPr preferRelativeResize="0"/>
          <p:nvPr/>
        </p:nvPicPr>
        <p:blipFill rotWithShape="1">
          <a:blip r:embed="rId5">
            <a:alphaModFix/>
          </a:blip>
          <a:srcRect b="0" l="0" r="0" t="0"/>
          <a:stretch/>
        </p:blipFill>
        <p:spPr>
          <a:xfrm>
            <a:off x="2671248" y="3928438"/>
            <a:ext cx="6438900" cy="1619250"/>
          </a:xfrm>
          <a:prstGeom prst="rect">
            <a:avLst/>
          </a:prstGeom>
          <a:noFill/>
          <a:ln>
            <a:noFill/>
          </a:ln>
        </p:spPr>
      </p:pic>
      <p:cxnSp>
        <p:nvCxnSpPr>
          <p:cNvPr id="375" name="Google Shape;375;p42"/>
          <p:cNvCxnSpPr/>
          <p:nvPr/>
        </p:nvCxnSpPr>
        <p:spPr>
          <a:xfrm>
            <a:off x="9110148" y="4026667"/>
            <a:ext cx="0" cy="872358"/>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Lists:</a:t>
            </a:r>
            <a:endParaRPr/>
          </a:p>
          <a:p>
            <a:pPr indent="-101600" lvl="1" marL="660400" rtl="0" algn="l">
              <a:lnSpc>
                <a:spcPct val="100000"/>
              </a:lnSpc>
              <a:spcBef>
                <a:spcPts val="0"/>
              </a:spcBef>
              <a:spcAft>
                <a:spcPts val="0"/>
              </a:spcAft>
              <a:buSzPts val="2600"/>
              <a:buFont typeface="Courier New"/>
              <a:buNone/>
            </a:pPr>
            <a:r>
              <a:t/>
            </a:r>
            <a:endParaRPr b="1"/>
          </a:p>
          <a:p>
            <a:pPr indent="-266700" lvl="1" marL="660400" rtl="0" algn="l">
              <a:lnSpc>
                <a:spcPct val="100000"/>
              </a:lnSpc>
              <a:spcBef>
                <a:spcPts val="0"/>
              </a:spcBef>
              <a:spcAft>
                <a:spcPts val="0"/>
              </a:spcAft>
              <a:buSzPts val="2600"/>
              <a:buFont typeface="Courier New"/>
              <a:buChar char="o"/>
            </a:pPr>
            <a:r>
              <a:rPr lang="en-US"/>
              <a:t>It is possible to change individual elements of a list.</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Example:</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0" lvl="2" marL="8382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600"/>
              <a:buFont typeface="Courier New"/>
              <a:buChar char="o"/>
            </a:pPr>
            <a:r>
              <a:rPr lang="en-US"/>
              <a:t>In this example we modify the </a:t>
            </a:r>
            <a:r>
              <a:rPr b="1" lang="en-US"/>
              <a:t>third </a:t>
            </a:r>
            <a:r>
              <a:rPr lang="en-US"/>
              <a:t>element in the list by adding 50 to its value</a:t>
            </a:r>
            <a:endParaRPr/>
          </a:p>
          <a:p>
            <a:pPr indent="-101600" lvl="1" marL="660400" rtl="0" algn="l">
              <a:lnSpc>
                <a:spcPct val="100000"/>
              </a:lnSpc>
              <a:spcBef>
                <a:spcPts val="0"/>
              </a:spcBef>
              <a:spcAft>
                <a:spcPts val="0"/>
              </a:spcAft>
              <a:buSzPts val="2600"/>
              <a:buFont typeface="Courier New"/>
              <a:buNone/>
            </a:pPr>
            <a:r>
              <a:t/>
            </a:r>
            <a:endParaRPr b="1"/>
          </a:p>
          <a:p>
            <a:pPr indent="-266700" lvl="1" marL="660400" rtl="0" algn="l">
              <a:lnSpc>
                <a:spcPct val="100000"/>
              </a:lnSpc>
              <a:spcBef>
                <a:spcPts val="0"/>
              </a:spcBef>
              <a:spcAft>
                <a:spcPts val="0"/>
              </a:spcAft>
              <a:buSzPts val="2600"/>
              <a:buFont typeface="Courier New"/>
              <a:buChar char="o"/>
            </a:pPr>
            <a:r>
              <a:rPr lang="en-US"/>
              <a:t>We then print the third element by using </a:t>
            </a:r>
            <a:r>
              <a:rPr i="1" lang="en-US"/>
              <a:t>name</a:t>
            </a:r>
            <a:r>
              <a:rPr lang="en-US"/>
              <a:t>[</a:t>
            </a:r>
            <a:r>
              <a:rPr i="1" lang="en-US"/>
              <a:t>index</a:t>
            </a:r>
            <a:r>
              <a:rPr lang="en-US"/>
              <a:t>]</a:t>
            </a:r>
            <a:endParaRPr/>
          </a:p>
          <a:p>
            <a:pPr indent="0" lvl="2" marL="838200" rtl="0" algn="l">
              <a:lnSpc>
                <a:spcPct val="100000"/>
              </a:lnSpc>
              <a:spcBef>
                <a:spcPts val="0"/>
              </a:spcBef>
              <a:spcAft>
                <a:spcPts val="0"/>
              </a:spcAft>
              <a:buSzPts val="2600"/>
              <a:buNone/>
            </a:pPr>
            <a:r>
              <a:t/>
            </a:r>
            <a:endParaRPr/>
          </a:p>
        </p:txBody>
      </p:sp>
      <p:cxnSp>
        <p:nvCxnSpPr>
          <p:cNvPr id="381" name="Google Shape;381;p4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82" name="Google Shape;382;p4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383" name="Google Shape;383;p4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384" name="Google Shape;384;p4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Python Types: Lists</a:t>
            </a:r>
            <a:endParaRPr/>
          </a:p>
        </p:txBody>
      </p:sp>
      <p:grpSp>
        <p:nvGrpSpPr>
          <p:cNvPr id="385" name="Google Shape;385;p43"/>
          <p:cNvGrpSpPr/>
          <p:nvPr/>
        </p:nvGrpSpPr>
        <p:grpSpPr>
          <a:xfrm>
            <a:off x="7441953" y="4376677"/>
            <a:ext cx="5156609" cy="1371720"/>
            <a:chOff x="0" y="-14289"/>
            <a:chExt cx="5156607" cy="1371719"/>
          </a:xfrm>
        </p:grpSpPr>
        <p:sp>
          <p:nvSpPr>
            <p:cNvPr id="386" name="Google Shape;386;p43"/>
            <p:cNvSpPr/>
            <p:nvPr/>
          </p:nvSpPr>
          <p:spPr>
            <a:xfrm>
              <a:off x="0" y="-14289"/>
              <a:ext cx="5156607" cy="1371719"/>
            </a:xfrm>
            <a:custGeom>
              <a:rect b="b" l="l" r="r" t="t"/>
              <a:pathLst>
                <a:path extrusionOk="0" h="19017" w="20588">
                  <a:moveTo>
                    <a:pt x="7028" y="4055"/>
                  </a:moveTo>
                  <a:cubicBezTo>
                    <a:pt x="9389" y="-246"/>
                    <a:pt x="14037" y="-1291"/>
                    <a:pt x="17409" y="1721"/>
                  </a:cubicBezTo>
                  <a:cubicBezTo>
                    <a:pt x="20781" y="4733"/>
                    <a:pt x="21600" y="10662"/>
                    <a:pt x="19239" y="14963"/>
                  </a:cubicBezTo>
                  <a:cubicBezTo>
                    <a:pt x="16877" y="19264"/>
                    <a:pt x="12230" y="20309"/>
                    <a:pt x="8858" y="17297"/>
                  </a:cubicBezTo>
                  <a:cubicBezTo>
                    <a:pt x="6369" y="15074"/>
                    <a:pt x="5187" y="11146"/>
                    <a:pt x="5871" y="7370"/>
                  </a:cubicBezTo>
                  <a:lnTo>
                    <a:pt x="0" y="2049"/>
                  </a:lnTo>
                  <a:close/>
                </a:path>
              </a:pathLst>
            </a:custGeom>
            <a:solidFill>
              <a:srgbClr val="CBCBCB"/>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000000"/>
                </a:buClr>
                <a:buSzPts val="1200"/>
                <a:buFont typeface="Helvetica Neue Light"/>
                <a:buNone/>
              </a:pPr>
              <a:r>
                <a:t/>
              </a:r>
              <a:endParaRPr b="0" i="0" sz="1200" u="none" cap="none" strike="noStrike">
                <a:solidFill>
                  <a:srgbClr val="000000"/>
                </a:solidFill>
                <a:latin typeface="Helvetica Neue"/>
                <a:ea typeface="Helvetica Neue"/>
                <a:cs typeface="Helvetica Neue"/>
                <a:sym typeface="Helvetica Neue"/>
              </a:endParaRPr>
            </a:p>
          </p:txBody>
        </p:sp>
        <p:sp>
          <p:nvSpPr>
            <p:cNvPr id="387" name="Google Shape;387;p43"/>
            <p:cNvSpPr txBox="1"/>
            <p:nvPr/>
          </p:nvSpPr>
          <p:spPr>
            <a:xfrm>
              <a:off x="1968746" y="200909"/>
              <a:ext cx="2641601" cy="1021333"/>
            </a:xfrm>
            <a:prstGeom prst="rect">
              <a:avLst/>
            </a:prstGeom>
            <a:noFill/>
            <a:ln>
              <a:noFill/>
            </a:ln>
          </p:spPr>
          <p:txBody>
            <a:bodyPr anchorCtr="0" anchor="t" bIns="38100" lIns="38100" spcFirstLastPara="1" rIns="38100" wrap="square" tIns="38100">
              <a:spAutoFit/>
            </a:bodyPr>
            <a:lstStyle/>
            <a:p>
              <a:pPr indent="0" lvl="0" marL="39949" marR="39949" rtl="0" algn="ctr">
                <a:lnSpc>
                  <a:spcPct val="100000"/>
                </a:lnSpc>
                <a:spcBef>
                  <a:spcPts val="0"/>
                </a:spcBef>
                <a:spcAft>
                  <a:spcPts val="0"/>
                </a:spcAft>
                <a:buClr>
                  <a:srgbClr val="FF2600"/>
                </a:buClr>
                <a:buSzPts val="2000"/>
                <a:buFont typeface="Helvetica Neue Light"/>
                <a:buNone/>
              </a:pPr>
              <a:r>
                <a:rPr b="1" i="0" lang="en-US" sz="2000" u="none" cap="none" strike="noStrike">
                  <a:solidFill>
                    <a:srgbClr val="FF2600"/>
                  </a:solidFill>
                  <a:latin typeface="Helvetica Neue"/>
                  <a:ea typeface="Helvetica Neue"/>
                  <a:cs typeface="Helvetica Neue"/>
                  <a:sym typeface="Helvetica Neue"/>
                </a:rPr>
                <a:t>Note that list’s subscript starts from 0</a:t>
              </a:r>
              <a:endParaRPr/>
            </a:p>
          </p:txBody>
        </p:sp>
      </p:grpSp>
      <p:pic>
        <p:nvPicPr>
          <p:cNvPr id="388" name="Google Shape;388;p43"/>
          <p:cNvPicPr preferRelativeResize="0"/>
          <p:nvPr/>
        </p:nvPicPr>
        <p:blipFill rotWithShape="1">
          <a:blip r:embed="rId5">
            <a:alphaModFix/>
          </a:blip>
          <a:srcRect b="0" l="0" r="0" t="0"/>
          <a:stretch/>
        </p:blipFill>
        <p:spPr>
          <a:xfrm>
            <a:off x="2024847" y="4246746"/>
            <a:ext cx="5417106" cy="1561401"/>
          </a:xfrm>
          <a:prstGeom prst="rect">
            <a:avLst/>
          </a:prstGeom>
          <a:noFill/>
          <a:ln>
            <a:noFill/>
          </a:ln>
        </p:spPr>
      </p:pic>
      <p:cxnSp>
        <p:nvCxnSpPr>
          <p:cNvPr id="389" name="Google Shape;389;p43"/>
          <p:cNvCxnSpPr/>
          <p:nvPr/>
        </p:nvCxnSpPr>
        <p:spPr>
          <a:xfrm>
            <a:off x="7441953" y="4292600"/>
            <a:ext cx="0" cy="1006475"/>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txBox="1"/>
          <p:nvPr>
            <p:ph idx="1" type="body"/>
          </p:nvPr>
        </p:nvSpPr>
        <p:spPr>
          <a:xfrm>
            <a:off x="5715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Lists:</a:t>
            </a:r>
            <a:endParaRPr/>
          </a:p>
          <a:p>
            <a:pPr indent="0" lvl="1" marL="393700" rtl="0" algn="l">
              <a:lnSpc>
                <a:spcPct val="100000"/>
              </a:lnSpc>
              <a:spcBef>
                <a:spcPts val="0"/>
              </a:spcBef>
              <a:spcAft>
                <a:spcPts val="0"/>
              </a:spcAft>
              <a:buSzPts val="2600"/>
              <a:buNone/>
            </a:pPr>
            <a:r>
              <a:t/>
            </a:r>
            <a:endParaRPr b="1"/>
          </a:p>
          <a:p>
            <a:pPr indent="-165100" lvl="1" marL="393700" rtl="0" algn="l">
              <a:lnSpc>
                <a:spcPct val="100000"/>
              </a:lnSpc>
              <a:spcBef>
                <a:spcPts val="0"/>
              </a:spcBef>
              <a:spcAft>
                <a:spcPts val="0"/>
              </a:spcAft>
              <a:buSzPts val="2600"/>
              <a:buFont typeface="Courier New"/>
              <a:buChar char="o"/>
            </a:pPr>
            <a:r>
              <a:rPr lang="en-US"/>
              <a:t> Many “operations” and “methods” available for lists:</a:t>
            </a:r>
            <a:endParaRPr/>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Font typeface="Courier New"/>
              <a:buNone/>
            </a:pPr>
            <a:r>
              <a:t/>
            </a:r>
            <a:endParaRPr i="1"/>
          </a:p>
          <a:p>
            <a:pPr indent="0" lvl="1" marL="393700" rtl="0" algn="l">
              <a:lnSpc>
                <a:spcPct val="100000"/>
              </a:lnSpc>
              <a:spcBef>
                <a:spcPts val="0"/>
              </a:spcBef>
              <a:spcAft>
                <a:spcPts val="0"/>
              </a:spcAft>
              <a:buSzPts val="2600"/>
              <a:buNone/>
            </a:pPr>
            <a:br>
              <a:rPr i="1" lang="en-US"/>
            </a:br>
            <a:br>
              <a:rPr lang="en-US"/>
            </a:br>
            <a:r>
              <a:rPr lang="en-US"/>
              <a:t>+ sort, concatenate, insert, sum and many more at:</a:t>
            </a:r>
            <a:br>
              <a:rPr lang="en-US"/>
            </a:br>
            <a:r>
              <a:rPr lang="en-US"/>
              <a:t> </a:t>
            </a:r>
            <a:r>
              <a:rPr lang="en-US" u="sng">
                <a:solidFill>
                  <a:schemeClr val="hlink"/>
                </a:solidFill>
                <a:hlinkClick r:id="rId3"/>
              </a:rPr>
              <a:t>https://docs.python.org/2/tutorial/datastructures.html#more-on-lists</a:t>
            </a:r>
            <a:br>
              <a:rPr lang="en-US"/>
            </a:br>
            <a:r>
              <a:rPr lang="en-US"/>
              <a:t>         </a:t>
            </a:r>
            <a:endParaRPr/>
          </a:p>
        </p:txBody>
      </p:sp>
      <p:cxnSp>
        <p:nvCxnSpPr>
          <p:cNvPr id="395" name="Google Shape;395;p4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396" name="Google Shape;396;p44"/>
          <p:cNvPicPr preferRelativeResize="0"/>
          <p:nvPr/>
        </p:nvPicPr>
        <p:blipFill rotWithShape="1">
          <a:blip r:embed="rId4">
            <a:alphaModFix/>
          </a:blip>
          <a:srcRect b="0" l="0" r="0" t="0"/>
          <a:stretch/>
        </p:blipFill>
        <p:spPr>
          <a:xfrm>
            <a:off x="11899900" y="9029700"/>
            <a:ext cx="533400" cy="533400"/>
          </a:xfrm>
          <a:prstGeom prst="rect">
            <a:avLst/>
          </a:prstGeom>
          <a:noFill/>
          <a:ln>
            <a:noFill/>
          </a:ln>
        </p:spPr>
      </p:pic>
      <p:pic>
        <p:nvPicPr>
          <p:cNvPr descr="image.png" id="397" name="Google Shape;397;p44"/>
          <p:cNvPicPr preferRelativeResize="0"/>
          <p:nvPr/>
        </p:nvPicPr>
        <p:blipFill rotWithShape="1">
          <a:blip r:embed="rId5">
            <a:alphaModFix/>
          </a:blip>
          <a:srcRect b="0" l="0" r="0" t="0"/>
          <a:stretch/>
        </p:blipFill>
        <p:spPr>
          <a:xfrm>
            <a:off x="596900" y="9042400"/>
            <a:ext cx="501650" cy="508000"/>
          </a:xfrm>
          <a:prstGeom prst="rect">
            <a:avLst/>
          </a:prstGeom>
          <a:noFill/>
          <a:ln>
            <a:noFill/>
          </a:ln>
        </p:spPr>
      </p:pic>
      <p:sp>
        <p:nvSpPr>
          <p:cNvPr id="398" name="Google Shape;398;p4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Lists</a:t>
            </a:r>
            <a:endParaRPr/>
          </a:p>
        </p:txBody>
      </p:sp>
      <p:graphicFrame>
        <p:nvGraphicFramePr>
          <p:cNvPr id="399" name="Google Shape;399;p44"/>
          <p:cNvGraphicFramePr/>
          <p:nvPr/>
        </p:nvGraphicFramePr>
        <p:xfrm>
          <a:off x="2403409" y="3585376"/>
          <a:ext cx="3000000" cy="3000000"/>
        </p:xfrm>
        <a:graphic>
          <a:graphicData uri="http://schemas.openxmlformats.org/drawingml/2006/table">
            <a:tbl>
              <a:tblPr bandRow="1" firstRow="1">
                <a:noFill/>
                <a:tableStyleId>{5415D288-FEA3-45AD-9B0D-EFB1C2783493}</a:tableStyleId>
              </a:tblPr>
              <a:tblGrid>
                <a:gridCol w="4105350"/>
                <a:gridCol w="4105350"/>
              </a:tblGrid>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Is the value in the list?</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100 in a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Is the value not in the list?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‘yellow’ not in a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Length of the list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len(a) = 4</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Index of an element </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a.index(‘red’) = 1</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Append element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a.append(10)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Reverse the list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a.reverse()</a:t>
                      </a:r>
                      <a:endParaRPr baseline="30000" sz="2800" u="none" cap="none" strike="noStrike"/>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idx="1" type="body"/>
          </p:nvPr>
        </p:nvSpPr>
        <p:spPr>
          <a:xfrm>
            <a:off x="558800" y="20701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Creating number sequences:</a:t>
            </a:r>
            <a:endParaRPr/>
          </a:p>
          <a:p>
            <a:pPr indent="-101600" lvl="1" marL="660400" rtl="0" algn="l">
              <a:lnSpc>
                <a:spcPct val="100000"/>
              </a:lnSpc>
              <a:spcBef>
                <a:spcPts val="0"/>
              </a:spcBef>
              <a:spcAft>
                <a:spcPts val="0"/>
              </a:spcAft>
              <a:buSzPts val="2600"/>
              <a:buFont typeface="Courier New"/>
              <a:buNone/>
            </a:pPr>
            <a:r>
              <a:t/>
            </a:r>
            <a:endParaRPr b="1"/>
          </a:p>
          <a:p>
            <a:pPr indent="-266700" lvl="1" marL="660400" rtl="0" algn="l">
              <a:lnSpc>
                <a:spcPct val="100000"/>
              </a:lnSpc>
              <a:spcBef>
                <a:spcPts val="0"/>
              </a:spcBef>
              <a:spcAft>
                <a:spcPts val="0"/>
              </a:spcAft>
              <a:buSzPts val="2600"/>
              <a:buFont typeface="Courier New"/>
              <a:buChar char="o"/>
            </a:pPr>
            <a:r>
              <a:rPr b="1" lang="en-US"/>
              <a:t>range(n) </a:t>
            </a:r>
            <a:r>
              <a:rPr lang="en-US"/>
              <a:t>for integer n &gt; 0 returns the list [0, 1, … n-1]</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1" lang="en-US"/>
              <a:t>range(m,n) </a:t>
            </a:r>
            <a:r>
              <a:rPr lang="en-US"/>
              <a:t>returns the list [m, m+1, … n-1]</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1" lang="en-US"/>
              <a:t>range(m,n,o) </a:t>
            </a:r>
            <a:r>
              <a:rPr lang="en-US"/>
              <a:t>returns the list [m, m+o, … n-1]</a:t>
            </a:r>
            <a:endParaRPr/>
          </a:p>
          <a:p>
            <a:pPr indent="0" lvl="1" marL="393700" rtl="0" algn="l">
              <a:lnSpc>
                <a:spcPct val="100000"/>
              </a:lnSpc>
              <a:spcBef>
                <a:spcPts val="0"/>
              </a:spcBef>
              <a:spcAft>
                <a:spcPts val="0"/>
              </a:spcAft>
              <a:buSzPts val="2600"/>
              <a:buNone/>
            </a:pPr>
            <a:r>
              <a:t/>
            </a:r>
            <a:endParaRPr/>
          </a:p>
        </p:txBody>
      </p:sp>
      <p:cxnSp>
        <p:nvCxnSpPr>
          <p:cNvPr id="405" name="Google Shape;405;p45"/>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06" name="Google Shape;406;p45"/>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07" name="Google Shape;407;p45"/>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08" name="Google Shape;408;p45"/>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Python Types: Range</a:t>
            </a:r>
            <a:endParaRPr b="0" i="0" sz="4800" u="none" cap="none" strike="noStrike">
              <a:solidFill>
                <a:srgbClr val="000000"/>
              </a:solidFill>
              <a:latin typeface="Helvetica Neue Light"/>
              <a:ea typeface="Helvetica Neue Light"/>
              <a:cs typeface="Helvetica Neue Light"/>
              <a:sym typeface="Helvetica Neue Light"/>
            </a:endParaRPr>
          </a:p>
        </p:txBody>
      </p:sp>
      <p:pic>
        <p:nvPicPr>
          <p:cNvPr id="409" name="Google Shape;409;p45"/>
          <p:cNvPicPr preferRelativeResize="0"/>
          <p:nvPr/>
        </p:nvPicPr>
        <p:blipFill rotWithShape="1">
          <a:blip r:embed="rId5">
            <a:alphaModFix/>
          </a:blip>
          <a:srcRect b="0" l="0" r="0" t="0"/>
          <a:stretch/>
        </p:blipFill>
        <p:spPr>
          <a:xfrm>
            <a:off x="3681247" y="3418212"/>
            <a:ext cx="4016375" cy="1134738"/>
          </a:xfrm>
          <a:prstGeom prst="rect">
            <a:avLst/>
          </a:prstGeom>
          <a:noFill/>
          <a:ln>
            <a:noFill/>
          </a:ln>
        </p:spPr>
      </p:pic>
      <p:cxnSp>
        <p:nvCxnSpPr>
          <p:cNvPr id="410" name="Google Shape;410;p45"/>
          <p:cNvCxnSpPr/>
          <p:nvPr/>
        </p:nvCxnSpPr>
        <p:spPr>
          <a:xfrm>
            <a:off x="7697622" y="3444882"/>
            <a:ext cx="0" cy="684206"/>
          </a:xfrm>
          <a:prstGeom prst="straightConnector1">
            <a:avLst/>
          </a:prstGeom>
          <a:noFill/>
          <a:ln cap="flat" cmpd="sng" w="19050">
            <a:solidFill>
              <a:srgbClr val="D8D8D8"/>
            </a:solidFill>
            <a:prstDash val="solid"/>
            <a:miter lim="400000"/>
            <a:headEnd len="sm" w="sm" type="none"/>
            <a:tailEnd len="sm" w="sm" type="none"/>
          </a:ln>
        </p:spPr>
      </p:cxnSp>
      <p:pic>
        <p:nvPicPr>
          <p:cNvPr id="411" name="Google Shape;411;p45"/>
          <p:cNvPicPr preferRelativeResize="0"/>
          <p:nvPr/>
        </p:nvPicPr>
        <p:blipFill rotWithShape="1">
          <a:blip r:embed="rId6">
            <a:alphaModFix/>
          </a:blip>
          <a:srcRect b="0" l="0" r="0" t="0"/>
          <a:stretch/>
        </p:blipFill>
        <p:spPr>
          <a:xfrm>
            <a:off x="3681247" y="5039590"/>
            <a:ext cx="3432175" cy="1197270"/>
          </a:xfrm>
          <a:prstGeom prst="rect">
            <a:avLst/>
          </a:prstGeom>
          <a:noFill/>
          <a:ln>
            <a:noFill/>
          </a:ln>
        </p:spPr>
      </p:pic>
      <p:cxnSp>
        <p:nvCxnSpPr>
          <p:cNvPr id="412" name="Google Shape;412;p45"/>
          <p:cNvCxnSpPr/>
          <p:nvPr/>
        </p:nvCxnSpPr>
        <p:spPr>
          <a:xfrm flipH="1">
            <a:off x="7113422" y="5092707"/>
            <a:ext cx="6184" cy="708018"/>
          </a:xfrm>
          <a:prstGeom prst="straightConnector1">
            <a:avLst/>
          </a:prstGeom>
          <a:noFill/>
          <a:ln cap="flat" cmpd="sng" w="19050">
            <a:solidFill>
              <a:srgbClr val="D8D8D8"/>
            </a:solidFill>
            <a:prstDash val="solid"/>
            <a:miter lim="400000"/>
            <a:headEnd len="sm" w="sm" type="none"/>
            <a:tailEnd len="sm" w="sm" type="none"/>
          </a:ln>
        </p:spPr>
      </p:cxnSp>
      <p:pic>
        <p:nvPicPr>
          <p:cNvPr id="413" name="Google Shape;413;p45"/>
          <p:cNvPicPr preferRelativeResize="0"/>
          <p:nvPr/>
        </p:nvPicPr>
        <p:blipFill rotWithShape="1">
          <a:blip r:embed="rId7">
            <a:alphaModFix/>
          </a:blip>
          <a:srcRect b="0" l="0" r="0" t="0"/>
          <a:stretch/>
        </p:blipFill>
        <p:spPr>
          <a:xfrm>
            <a:off x="3632200" y="7048787"/>
            <a:ext cx="3388887" cy="1053688"/>
          </a:xfrm>
          <a:prstGeom prst="rect">
            <a:avLst/>
          </a:prstGeom>
          <a:noFill/>
          <a:ln>
            <a:noFill/>
          </a:ln>
        </p:spPr>
      </p:pic>
      <p:cxnSp>
        <p:nvCxnSpPr>
          <p:cNvPr id="414" name="Google Shape;414;p45"/>
          <p:cNvCxnSpPr/>
          <p:nvPr/>
        </p:nvCxnSpPr>
        <p:spPr>
          <a:xfrm flipH="1">
            <a:off x="7017995" y="7077075"/>
            <a:ext cx="3092" cy="67973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Go to Exercise 1 section in your Jupyter Notebook</a:t>
            </a:r>
            <a:endParaRPr sz="2800"/>
          </a:p>
          <a:p>
            <a:pPr indent="-287215" lvl="0" marL="287215" rtl="0" algn="l">
              <a:lnSpc>
                <a:spcPct val="100000"/>
              </a:lnSpc>
              <a:spcBef>
                <a:spcPts val="0"/>
              </a:spcBef>
              <a:spcAft>
                <a:spcPts val="0"/>
              </a:spcAft>
              <a:buSzPts val="2800"/>
              <a:buFont typeface="Helvetica Neue"/>
              <a:buChar char=""/>
            </a:pPr>
            <a:r>
              <a:rPr lang="en-US" sz="2800"/>
              <a:t> Given a list L = [2, 3, 4, 5, 6]</a:t>
            </a:r>
            <a:endParaRPr sz="2400"/>
          </a:p>
          <a:p>
            <a:pPr indent="-114300" lvl="0" marL="266700" rtl="0" algn="l">
              <a:lnSpc>
                <a:spcPct val="100000"/>
              </a:lnSpc>
              <a:spcBef>
                <a:spcPts val="0"/>
              </a:spcBef>
              <a:spcAft>
                <a:spcPts val="0"/>
              </a:spcAft>
              <a:buSzPts val="2400"/>
              <a:buFont typeface="Helvetica Neue"/>
              <a:buNone/>
            </a:pPr>
            <a:r>
              <a:t/>
            </a:r>
            <a:endParaRPr sz="2400"/>
          </a:p>
          <a:p>
            <a:pPr indent="-266700" lvl="1" marL="660400" rtl="0" algn="l">
              <a:lnSpc>
                <a:spcPct val="100000"/>
              </a:lnSpc>
              <a:spcBef>
                <a:spcPts val="0"/>
              </a:spcBef>
              <a:spcAft>
                <a:spcPts val="0"/>
              </a:spcAft>
              <a:buSzPts val="2400"/>
              <a:buFont typeface="Courier New"/>
              <a:buChar char="o"/>
            </a:pPr>
            <a:r>
              <a:rPr lang="en-US"/>
              <a:t>Print the second item in this list.</a:t>
            </a:r>
            <a:endParaRPr/>
          </a:p>
          <a:p>
            <a:pPr indent="-266700" lvl="1" marL="660400" rtl="0" algn="l">
              <a:lnSpc>
                <a:spcPct val="100000"/>
              </a:lnSpc>
              <a:spcBef>
                <a:spcPts val="0"/>
              </a:spcBef>
              <a:spcAft>
                <a:spcPts val="0"/>
              </a:spcAft>
              <a:buSzPts val="2400"/>
              <a:buFont typeface="Courier New"/>
              <a:buChar char="o"/>
            </a:pPr>
            <a:r>
              <a:rPr lang="en-US"/>
              <a:t>Get the sum of all the values in this list.</a:t>
            </a:r>
            <a:endParaRPr/>
          </a:p>
          <a:p>
            <a:pPr indent="-266700" lvl="1" marL="660400" rtl="0" algn="l">
              <a:lnSpc>
                <a:spcPct val="100000"/>
              </a:lnSpc>
              <a:spcBef>
                <a:spcPts val="0"/>
              </a:spcBef>
              <a:spcAft>
                <a:spcPts val="0"/>
              </a:spcAft>
              <a:buSzPts val="2400"/>
              <a:buFont typeface="Courier New"/>
              <a:buChar char="o"/>
            </a:pPr>
            <a:r>
              <a:rPr lang="en-US"/>
              <a:t>Append value 7 after value 6 into the list.</a:t>
            </a:r>
            <a:endParaRPr/>
          </a:p>
          <a:p>
            <a:pPr indent="-266700" lvl="1" marL="660400" rtl="0" algn="l">
              <a:lnSpc>
                <a:spcPct val="100000"/>
              </a:lnSpc>
              <a:spcBef>
                <a:spcPts val="0"/>
              </a:spcBef>
              <a:spcAft>
                <a:spcPts val="0"/>
              </a:spcAft>
              <a:buSzPts val="2400"/>
              <a:buChar char="o"/>
            </a:pPr>
            <a:r>
              <a:rPr lang="en-US"/>
              <a:t>Using range, print all the even numbers from 4 to 12.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400"/>
              <a:buFont typeface="Courier New"/>
              <a:buChar char="o"/>
            </a:pPr>
            <a:r>
              <a:rPr lang="en-US"/>
              <a:t>Look at </a:t>
            </a:r>
            <a:r>
              <a:rPr lang="en-US" u="sng">
                <a:solidFill>
                  <a:schemeClr val="hlink"/>
                </a:solidFill>
                <a:hlinkClick r:id="rId3"/>
              </a:rPr>
              <a:t>https://docs.python.org/2/tutorial/datastructures.html#more-on-lists</a:t>
            </a:r>
            <a:r>
              <a:rPr lang="en-US"/>
              <a:t> for various methods available for list data type</a:t>
            </a:r>
            <a:endParaRPr/>
          </a:p>
        </p:txBody>
      </p:sp>
      <p:cxnSp>
        <p:nvCxnSpPr>
          <p:cNvPr id="420" name="Google Shape;420;p46"/>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21" name="Google Shape;421;p46"/>
          <p:cNvPicPr preferRelativeResize="0"/>
          <p:nvPr/>
        </p:nvPicPr>
        <p:blipFill rotWithShape="1">
          <a:blip r:embed="rId4">
            <a:alphaModFix/>
          </a:blip>
          <a:srcRect b="0" l="0" r="0" t="0"/>
          <a:stretch/>
        </p:blipFill>
        <p:spPr>
          <a:xfrm>
            <a:off x="11899900" y="9029700"/>
            <a:ext cx="533400" cy="533400"/>
          </a:xfrm>
          <a:prstGeom prst="rect">
            <a:avLst/>
          </a:prstGeom>
          <a:noFill/>
          <a:ln>
            <a:noFill/>
          </a:ln>
        </p:spPr>
      </p:pic>
      <p:pic>
        <p:nvPicPr>
          <p:cNvPr descr="image.png" id="422" name="Google Shape;422;p46"/>
          <p:cNvPicPr preferRelativeResize="0"/>
          <p:nvPr/>
        </p:nvPicPr>
        <p:blipFill rotWithShape="1">
          <a:blip r:embed="rId5">
            <a:alphaModFix/>
          </a:blip>
          <a:srcRect b="0" l="0" r="0" t="0"/>
          <a:stretch/>
        </p:blipFill>
        <p:spPr>
          <a:xfrm>
            <a:off x="596900" y="9042400"/>
            <a:ext cx="501650" cy="508000"/>
          </a:xfrm>
          <a:prstGeom prst="rect">
            <a:avLst/>
          </a:prstGeom>
          <a:noFill/>
          <a:ln>
            <a:noFill/>
          </a:ln>
        </p:spPr>
      </p:pic>
      <p:sp>
        <p:nvSpPr>
          <p:cNvPr id="423" name="Google Shape;423;p46"/>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Exercise # 1</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7"/>
          <p:cNvSpPr txBox="1"/>
          <p:nvPr>
            <p:ph idx="1" type="body"/>
          </p:nvPr>
        </p:nvSpPr>
        <p:spPr>
          <a:xfrm>
            <a:off x="5715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Strings:</a:t>
            </a:r>
            <a:endParaRPr/>
          </a:p>
          <a:p>
            <a:pPr indent="-101600" lvl="0" marL="266700" rtl="0" algn="l">
              <a:lnSpc>
                <a:spcPct val="100000"/>
              </a:lnSpc>
              <a:spcBef>
                <a:spcPts val="0"/>
              </a:spcBef>
              <a:spcAft>
                <a:spcPts val="0"/>
              </a:spcAft>
              <a:buSzPts val="2600"/>
              <a:buFont typeface="Helvetica Neue"/>
              <a:buNone/>
            </a:pPr>
            <a:r>
              <a:t/>
            </a:r>
            <a:endParaRPr b="1"/>
          </a:p>
          <a:p>
            <a:pPr indent="-254000" lvl="1" marL="660400" rtl="0" algn="l">
              <a:lnSpc>
                <a:spcPct val="100000"/>
              </a:lnSpc>
              <a:spcBef>
                <a:spcPts val="0"/>
              </a:spcBef>
              <a:spcAft>
                <a:spcPts val="0"/>
              </a:spcAft>
              <a:buSzPts val="2400"/>
              <a:buFont typeface="Courier New"/>
              <a:buChar char="o"/>
            </a:pPr>
            <a:r>
              <a:rPr lang="en-US"/>
              <a:t>Strings in Python are identified as a contiguous set of characters in between quotation marks.</a:t>
            </a:r>
            <a:endParaRPr/>
          </a:p>
          <a:p>
            <a:pPr indent="0" lvl="0" marL="660400" rtl="0" algn="l">
              <a:lnSpc>
                <a:spcPct val="100000"/>
              </a:lnSpc>
              <a:spcBef>
                <a:spcPts val="0"/>
              </a:spcBef>
              <a:spcAft>
                <a:spcPts val="0"/>
              </a:spcAft>
              <a:buNone/>
            </a:pPr>
            <a:r>
              <a:t/>
            </a:r>
            <a:endParaRPr/>
          </a:p>
          <a:p>
            <a:pPr indent="-254000" lvl="1" marL="660400" rtl="0" algn="l">
              <a:lnSpc>
                <a:spcPct val="100000"/>
              </a:lnSpc>
              <a:spcBef>
                <a:spcPts val="0"/>
              </a:spcBef>
              <a:spcAft>
                <a:spcPts val="0"/>
              </a:spcAft>
              <a:buSzPts val="2400"/>
              <a:buChar char="o"/>
            </a:pPr>
            <a:r>
              <a:rPr lang="en-US"/>
              <a:t>A String is a list of characters or </a:t>
            </a:r>
            <a:r>
              <a:rPr b="1" lang="en-US"/>
              <a:t>char </a:t>
            </a:r>
            <a:r>
              <a:rPr lang="en-US"/>
              <a:t>data types where each char specifies the symbol.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54000" lvl="1" marL="660400" rtl="0" algn="l">
              <a:lnSpc>
                <a:spcPct val="100000"/>
              </a:lnSpc>
              <a:spcBef>
                <a:spcPts val="0"/>
              </a:spcBef>
              <a:spcAft>
                <a:spcPts val="0"/>
              </a:spcAft>
              <a:buSzPts val="2400"/>
              <a:buFont typeface="Courier New"/>
              <a:buChar char="o"/>
            </a:pPr>
            <a:r>
              <a:rPr lang="en-US"/>
              <a:t>Example:</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54000" lvl="1" marL="660400" rtl="0" algn="l">
              <a:lnSpc>
                <a:spcPct val="100000"/>
              </a:lnSpc>
              <a:spcBef>
                <a:spcPts val="0"/>
              </a:spcBef>
              <a:spcAft>
                <a:spcPts val="0"/>
              </a:spcAft>
              <a:buSzPts val="2400"/>
              <a:buFont typeface="Courier New"/>
              <a:buChar char="o"/>
            </a:pPr>
            <a:r>
              <a:rPr lang="en-US"/>
              <a:t>In this example, we assign “ABCDEFG.” to variable string. And we print string. The result we get is still “ABCDEFG.” </a:t>
            </a:r>
            <a:endParaRPr/>
          </a:p>
          <a:p>
            <a:pPr indent="-101600" lvl="1" marL="660400" rtl="0" algn="l">
              <a:lnSpc>
                <a:spcPct val="100000"/>
              </a:lnSpc>
              <a:spcBef>
                <a:spcPts val="0"/>
              </a:spcBef>
              <a:spcAft>
                <a:spcPts val="0"/>
              </a:spcAft>
              <a:buSzPts val="2600"/>
              <a:buFont typeface="Courier New"/>
              <a:buNone/>
            </a:pPr>
            <a:r>
              <a:t/>
            </a:r>
            <a:endParaRPr/>
          </a:p>
          <a:p>
            <a:pPr indent="-254000" lvl="1" marL="660400" rtl="0" algn="l">
              <a:lnSpc>
                <a:spcPct val="100000"/>
              </a:lnSpc>
              <a:spcBef>
                <a:spcPts val="0"/>
              </a:spcBef>
              <a:spcAft>
                <a:spcPts val="0"/>
              </a:spcAft>
              <a:buSzPts val="2400"/>
              <a:buFont typeface="Courier New"/>
              <a:buChar char="o"/>
            </a:pPr>
            <a:r>
              <a:rPr lang="en-US"/>
              <a:t>You can use double “ or single ‘ quotation marks for strings in Python, they are equivalent.</a:t>
            </a:r>
            <a:endParaRPr/>
          </a:p>
        </p:txBody>
      </p:sp>
      <p:cxnSp>
        <p:nvCxnSpPr>
          <p:cNvPr id="429" name="Google Shape;429;p4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30" name="Google Shape;430;p4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31" name="Google Shape;431;p4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32" name="Google Shape;432;p4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Strings</a:t>
            </a:r>
            <a:endParaRPr/>
          </a:p>
        </p:txBody>
      </p:sp>
      <p:grpSp>
        <p:nvGrpSpPr>
          <p:cNvPr id="433" name="Google Shape;433;p47"/>
          <p:cNvGrpSpPr/>
          <p:nvPr/>
        </p:nvGrpSpPr>
        <p:grpSpPr>
          <a:xfrm>
            <a:off x="2995612" y="5138750"/>
            <a:ext cx="4981575" cy="1533525"/>
            <a:chOff x="2995612" y="5138750"/>
            <a:chExt cx="4981575" cy="1533525"/>
          </a:xfrm>
        </p:grpSpPr>
        <p:pic>
          <p:nvPicPr>
            <p:cNvPr id="434" name="Google Shape;434;p47"/>
            <p:cNvPicPr preferRelativeResize="0"/>
            <p:nvPr/>
          </p:nvPicPr>
          <p:blipFill rotWithShape="1">
            <a:blip r:embed="rId5">
              <a:alphaModFix/>
            </a:blip>
            <a:srcRect b="0" l="0" r="0" t="0"/>
            <a:stretch/>
          </p:blipFill>
          <p:spPr>
            <a:xfrm>
              <a:off x="2995612" y="5138750"/>
              <a:ext cx="4981575" cy="1533525"/>
            </a:xfrm>
            <a:prstGeom prst="rect">
              <a:avLst/>
            </a:prstGeom>
            <a:noFill/>
            <a:ln>
              <a:noFill/>
            </a:ln>
          </p:spPr>
        </p:pic>
        <p:cxnSp>
          <p:nvCxnSpPr>
            <p:cNvPr id="435" name="Google Shape;435;p47"/>
            <p:cNvCxnSpPr/>
            <p:nvPr/>
          </p:nvCxnSpPr>
          <p:spPr>
            <a:xfrm>
              <a:off x="7977187" y="5204982"/>
              <a:ext cx="0" cy="893700"/>
            </a:xfrm>
            <a:prstGeom prst="straightConnector1">
              <a:avLst/>
            </a:prstGeom>
            <a:noFill/>
            <a:ln cap="flat" cmpd="sng" w="19050">
              <a:solidFill>
                <a:srgbClr val="D8D8D8"/>
              </a:solidFill>
              <a:prstDash val="solid"/>
              <a:miter lim="400000"/>
              <a:headEnd len="sm" w="sm" type="none"/>
              <a:tailEnd len="sm" w="sm" type="none"/>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idx="1" type="body"/>
          </p:nvPr>
        </p:nvSpPr>
        <p:spPr>
          <a:xfrm>
            <a:off x="5715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Strings:</a:t>
            </a:r>
            <a:endParaRPr/>
          </a:p>
          <a:p>
            <a:pPr indent="0" lvl="1" marL="393700" rtl="0" algn="l">
              <a:lnSpc>
                <a:spcPct val="100000"/>
              </a:lnSpc>
              <a:spcBef>
                <a:spcPts val="0"/>
              </a:spcBef>
              <a:spcAft>
                <a:spcPts val="0"/>
              </a:spcAft>
              <a:buSzPts val="2600"/>
              <a:buNone/>
            </a:pPr>
            <a:r>
              <a:t/>
            </a:r>
            <a:endParaRPr b="1"/>
          </a:p>
          <a:p>
            <a:pPr indent="-165100" lvl="1" marL="393700" rtl="0" algn="l">
              <a:lnSpc>
                <a:spcPct val="100000"/>
              </a:lnSpc>
              <a:spcBef>
                <a:spcPts val="0"/>
              </a:spcBef>
              <a:spcAft>
                <a:spcPts val="0"/>
              </a:spcAft>
              <a:buSzPts val="2600"/>
              <a:buFont typeface="Courier New"/>
              <a:buChar char="o"/>
            </a:pPr>
            <a:r>
              <a:rPr lang="en-US"/>
              <a:t> Strings can be subscripted (indexed). This is because they are essentially lists of characters.</a:t>
            </a:r>
            <a:endParaRPr/>
          </a:p>
          <a:p>
            <a:pPr indent="0" lvl="1" marL="393700" rtl="0" algn="l">
              <a:lnSpc>
                <a:spcPct val="100000"/>
              </a:lnSpc>
              <a:spcBef>
                <a:spcPts val="0"/>
              </a:spcBef>
              <a:spcAft>
                <a:spcPts val="0"/>
              </a:spcAft>
              <a:buSzPts val="2600"/>
              <a:buFont typeface="Courier New"/>
              <a:buNone/>
            </a:pPr>
            <a:r>
              <a:t/>
            </a:r>
            <a:endParaRPr/>
          </a:p>
          <a:p>
            <a:pPr indent="-165100" lvl="1" marL="393700" rtl="0" algn="l">
              <a:lnSpc>
                <a:spcPct val="100000"/>
              </a:lnSpc>
              <a:spcBef>
                <a:spcPts val="0"/>
              </a:spcBef>
              <a:spcAft>
                <a:spcPts val="0"/>
              </a:spcAft>
              <a:buSzPts val="2600"/>
              <a:buFont typeface="Courier New"/>
              <a:buChar char="o"/>
            </a:pPr>
            <a:r>
              <a:rPr lang="en-US"/>
              <a:t> Example: In the string defined as str = “ABCDEFG.”, we query the </a:t>
            </a:r>
            <a:r>
              <a:rPr b="1" lang="en-US"/>
              <a:t>fifth</a:t>
            </a:r>
            <a:r>
              <a:rPr lang="en-US"/>
              <a:t> letter in this string.</a:t>
            </a:r>
            <a:endParaRPr/>
          </a:p>
        </p:txBody>
      </p:sp>
      <p:cxnSp>
        <p:nvCxnSpPr>
          <p:cNvPr id="441" name="Google Shape;441;p4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42" name="Google Shape;442;p4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43" name="Google Shape;443;p4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44" name="Google Shape;444;p4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Strings</a:t>
            </a:r>
            <a:endParaRPr/>
          </a:p>
        </p:txBody>
      </p:sp>
      <p:pic>
        <p:nvPicPr>
          <p:cNvPr id="445" name="Google Shape;445;p48"/>
          <p:cNvPicPr preferRelativeResize="0"/>
          <p:nvPr/>
        </p:nvPicPr>
        <p:blipFill rotWithShape="1">
          <a:blip r:embed="rId5">
            <a:alphaModFix/>
          </a:blip>
          <a:srcRect b="0" l="0" r="0" t="0"/>
          <a:stretch/>
        </p:blipFill>
        <p:spPr>
          <a:xfrm>
            <a:off x="1098550" y="5559425"/>
            <a:ext cx="4895850" cy="1581150"/>
          </a:xfrm>
          <a:prstGeom prst="rect">
            <a:avLst/>
          </a:prstGeom>
          <a:noFill/>
          <a:ln>
            <a:noFill/>
          </a:ln>
        </p:spPr>
      </p:pic>
      <p:cxnSp>
        <p:nvCxnSpPr>
          <p:cNvPr id="446" name="Google Shape;446;p48"/>
          <p:cNvCxnSpPr/>
          <p:nvPr/>
        </p:nvCxnSpPr>
        <p:spPr>
          <a:xfrm>
            <a:off x="5994400" y="5635307"/>
            <a:ext cx="0" cy="870268"/>
          </a:xfrm>
          <a:prstGeom prst="straightConnector1">
            <a:avLst/>
          </a:prstGeom>
          <a:noFill/>
          <a:ln cap="flat" cmpd="sng" w="19050">
            <a:solidFill>
              <a:srgbClr val="D8D8D8"/>
            </a:solidFill>
            <a:prstDash val="solid"/>
            <a:miter lim="400000"/>
            <a:headEnd len="sm" w="sm" type="none"/>
            <a:tailEnd len="sm" w="sm" type="none"/>
          </a:ln>
        </p:spPr>
      </p:cxnSp>
      <p:grpSp>
        <p:nvGrpSpPr>
          <p:cNvPr id="447" name="Google Shape;447;p48"/>
          <p:cNvGrpSpPr/>
          <p:nvPr/>
        </p:nvGrpSpPr>
        <p:grpSpPr>
          <a:xfrm>
            <a:off x="5993398" y="5856167"/>
            <a:ext cx="5156609" cy="1371720"/>
            <a:chOff x="0" y="-14289"/>
            <a:chExt cx="5156607" cy="1371719"/>
          </a:xfrm>
        </p:grpSpPr>
        <p:sp>
          <p:nvSpPr>
            <p:cNvPr id="448" name="Google Shape;448;p48"/>
            <p:cNvSpPr/>
            <p:nvPr/>
          </p:nvSpPr>
          <p:spPr>
            <a:xfrm>
              <a:off x="0" y="-14289"/>
              <a:ext cx="5156607" cy="1371719"/>
            </a:xfrm>
            <a:custGeom>
              <a:rect b="b" l="l" r="r" t="t"/>
              <a:pathLst>
                <a:path extrusionOk="0" h="19017" w="20588">
                  <a:moveTo>
                    <a:pt x="7028" y="4055"/>
                  </a:moveTo>
                  <a:cubicBezTo>
                    <a:pt x="9389" y="-246"/>
                    <a:pt x="14037" y="-1291"/>
                    <a:pt x="17409" y="1721"/>
                  </a:cubicBezTo>
                  <a:cubicBezTo>
                    <a:pt x="20781" y="4733"/>
                    <a:pt x="21600" y="10662"/>
                    <a:pt x="19239" y="14963"/>
                  </a:cubicBezTo>
                  <a:cubicBezTo>
                    <a:pt x="16877" y="19264"/>
                    <a:pt x="12230" y="20309"/>
                    <a:pt x="8858" y="17297"/>
                  </a:cubicBezTo>
                  <a:cubicBezTo>
                    <a:pt x="6369" y="15074"/>
                    <a:pt x="5187" y="11146"/>
                    <a:pt x="5871" y="7370"/>
                  </a:cubicBezTo>
                  <a:lnTo>
                    <a:pt x="0" y="2049"/>
                  </a:lnTo>
                  <a:close/>
                </a:path>
              </a:pathLst>
            </a:custGeom>
            <a:solidFill>
              <a:srgbClr val="CBCBCB"/>
            </a:solidFill>
            <a:ln cap="flat" cmpd="sng" w="254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000000"/>
                </a:buClr>
                <a:buSzPts val="1200"/>
                <a:buFont typeface="Helvetica Neue Light"/>
                <a:buNone/>
              </a:pPr>
              <a:r>
                <a:t/>
              </a:r>
              <a:endParaRPr b="0" i="0" sz="1200" u="none" cap="none" strike="noStrike">
                <a:solidFill>
                  <a:srgbClr val="000000"/>
                </a:solidFill>
                <a:latin typeface="Helvetica Neue"/>
                <a:ea typeface="Helvetica Neue"/>
                <a:cs typeface="Helvetica Neue"/>
                <a:sym typeface="Helvetica Neue"/>
              </a:endParaRPr>
            </a:p>
          </p:txBody>
        </p:sp>
        <p:sp>
          <p:nvSpPr>
            <p:cNvPr id="449" name="Google Shape;449;p48"/>
            <p:cNvSpPr txBox="1"/>
            <p:nvPr/>
          </p:nvSpPr>
          <p:spPr>
            <a:xfrm>
              <a:off x="1968746" y="200909"/>
              <a:ext cx="2641601" cy="1000273"/>
            </a:xfrm>
            <a:prstGeom prst="rect">
              <a:avLst/>
            </a:prstGeom>
            <a:noFill/>
            <a:ln>
              <a:noFill/>
            </a:ln>
          </p:spPr>
          <p:txBody>
            <a:bodyPr anchorCtr="0" anchor="t" bIns="38100" lIns="38100" spcFirstLastPara="1" rIns="38100" wrap="square" tIns="38100">
              <a:spAutoFit/>
            </a:bodyPr>
            <a:lstStyle/>
            <a:p>
              <a:pPr indent="0" lvl="0" marL="39949" marR="39949" rtl="0" algn="ctr">
                <a:lnSpc>
                  <a:spcPct val="100000"/>
                </a:lnSpc>
                <a:spcBef>
                  <a:spcPts val="0"/>
                </a:spcBef>
                <a:spcAft>
                  <a:spcPts val="0"/>
                </a:spcAft>
                <a:buClr>
                  <a:srgbClr val="FF2600"/>
                </a:buClr>
                <a:buSzPts val="2000"/>
                <a:buFont typeface="Helvetica Neue Light"/>
                <a:buNone/>
              </a:pPr>
              <a:r>
                <a:rPr b="1" i="0" lang="en-US" sz="2000" u="none" cap="none" strike="noStrike">
                  <a:solidFill>
                    <a:srgbClr val="FF2600"/>
                  </a:solidFill>
                  <a:latin typeface="Helvetica Neue"/>
                  <a:ea typeface="Helvetica Neue"/>
                  <a:cs typeface="Helvetica Neue"/>
                  <a:sym typeface="Helvetica Neue"/>
                </a:rPr>
                <a:t>Because it’s a list, first letter has index 0</a:t>
              </a:r>
              <a:endParaRPr b="1" i="0" sz="2000" u="none" cap="none" strike="noStrike">
                <a:solidFill>
                  <a:srgbClr val="FF2600"/>
                </a:solidFill>
                <a:latin typeface="Helvetica Neue"/>
                <a:ea typeface="Helvetica Neue"/>
                <a:cs typeface="Helvetica Neue"/>
                <a:sym typeface="Helvetica Neue"/>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9"/>
          <p:cNvSpPr txBox="1"/>
          <p:nvPr>
            <p:ph idx="1" type="body"/>
          </p:nvPr>
        </p:nvSpPr>
        <p:spPr>
          <a:xfrm>
            <a:off x="5715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Strings:</a:t>
            </a:r>
            <a:endParaRPr/>
          </a:p>
          <a:p>
            <a:pPr indent="0" lvl="1" marL="393700" rtl="0" algn="l">
              <a:lnSpc>
                <a:spcPct val="100000"/>
              </a:lnSpc>
              <a:spcBef>
                <a:spcPts val="0"/>
              </a:spcBef>
              <a:spcAft>
                <a:spcPts val="0"/>
              </a:spcAft>
              <a:buSzPts val="2600"/>
              <a:buNone/>
            </a:pPr>
            <a:r>
              <a:t/>
            </a:r>
            <a:endParaRPr b="1"/>
          </a:p>
          <a:p>
            <a:pPr indent="-165100" lvl="1" marL="393700" rtl="0" algn="l">
              <a:lnSpc>
                <a:spcPct val="100000"/>
              </a:lnSpc>
              <a:spcBef>
                <a:spcPts val="0"/>
              </a:spcBef>
              <a:spcAft>
                <a:spcPts val="0"/>
              </a:spcAft>
              <a:buSzPts val="2600"/>
              <a:buFont typeface="Courier New"/>
              <a:buChar char="o"/>
            </a:pPr>
            <a:r>
              <a:rPr lang="en-US"/>
              <a:t> Many “operations” and “methods” available for strings:</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Font typeface="Courier New"/>
              <a:buNone/>
            </a:pPr>
            <a:r>
              <a:t/>
            </a:r>
            <a:endParaRPr/>
          </a:p>
          <a:p>
            <a:pPr indent="0" lvl="1" marL="393700" rtl="0" algn="l">
              <a:lnSpc>
                <a:spcPct val="100000"/>
              </a:lnSpc>
              <a:spcBef>
                <a:spcPts val="0"/>
              </a:spcBef>
              <a:spcAft>
                <a:spcPts val="0"/>
              </a:spcAft>
              <a:buSzPts val="2600"/>
              <a:buNone/>
            </a:pPr>
            <a:br>
              <a:rPr lang="en-US"/>
            </a:br>
            <a:r>
              <a:rPr lang="en-US"/>
              <a:t>        and many more at</a:t>
            </a:r>
            <a:br>
              <a:rPr lang="en-US"/>
            </a:br>
            <a:r>
              <a:rPr lang="en-US"/>
              <a:t>        </a:t>
            </a:r>
            <a:r>
              <a:rPr lang="en-US" u="sng">
                <a:solidFill>
                  <a:schemeClr val="hlink"/>
                </a:solidFill>
                <a:hlinkClick r:id="rId3"/>
              </a:rPr>
              <a:t>https://docs.python.org/2/library/stdtypes.html#string-methods</a:t>
            </a:r>
            <a:br>
              <a:rPr lang="en-US"/>
            </a:br>
            <a:r>
              <a:rPr lang="en-US"/>
              <a:t>         </a:t>
            </a:r>
            <a:endParaRPr/>
          </a:p>
        </p:txBody>
      </p:sp>
      <p:cxnSp>
        <p:nvCxnSpPr>
          <p:cNvPr id="455" name="Google Shape;455;p4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56" name="Google Shape;456;p49"/>
          <p:cNvPicPr preferRelativeResize="0"/>
          <p:nvPr/>
        </p:nvPicPr>
        <p:blipFill rotWithShape="1">
          <a:blip r:embed="rId4">
            <a:alphaModFix/>
          </a:blip>
          <a:srcRect b="0" l="0" r="0" t="0"/>
          <a:stretch/>
        </p:blipFill>
        <p:spPr>
          <a:xfrm>
            <a:off x="11899900" y="9029700"/>
            <a:ext cx="533400" cy="533400"/>
          </a:xfrm>
          <a:prstGeom prst="rect">
            <a:avLst/>
          </a:prstGeom>
          <a:noFill/>
          <a:ln>
            <a:noFill/>
          </a:ln>
        </p:spPr>
      </p:pic>
      <p:pic>
        <p:nvPicPr>
          <p:cNvPr descr="image.png" id="457" name="Google Shape;457;p49"/>
          <p:cNvPicPr preferRelativeResize="0"/>
          <p:nvPr/>
        </p:nvPicPr>
        <p:blipFill rotWithShape="1">
          <a:blip r:embed="rId5">
            <a:alphaModFix/>
          </a:blip>
          <a:srcRect b="0" l="0" r="0" t="0"/>
          <a:stretch/>
        </p:blipFill>
        <p:spPr>
          <a:xfrm>
            <a:off x="596900" y="9042400"/>
            <a:ext cx="501650" cy="508000"/>
          </a:xfrm>
          <a:prstGeom prst="rect">
            <a:avLst/>
          </a:prstGeom>
          <a:noFill/>
          <a:ln>
            <a:noFill/>
          </a:ln>
        </p:spPr>
      </p:pic>
      <p:sp>
        <p:nvSpPr>
          <p:cNvPr id="458" name="Google Shape;458;p4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Strings</a:t>
            </a:r>
            <a:endParaRPr/>
          </a:p>
        </p:txBody>
      </p:sp>
      <p:graphicFrame>
        <p:nvGraphicFramePr>
          <p:cNvPr id="459" name="Google Shape;459;p49"/>
          <p:cNvGraphicFramePr/>
          <p:nvPr/>
        </p:nvGraphicFramePr>
        <p:xfrm>
          <a:off x="1517650" y="3673482"/>
          <a:ext cx="3000000" cy="3000000"/>
        </p:xfrm>
        <a:graphic>
          <a:graphicData uri="http://schemas.openxmlformats.org/drawingml/2006/table">
            <a:tbl>
              <a:tblPr bandRow="1" firstRow="1">
                <a:noFill/>
                <a:tableStyleId>{5415D288-FEA3-45AD-9B0D-EFB1C2783493}</a:tableStyleId>
              </a:tblPr>
              <a:tblGrid>
                <a:gridCol w="4991100"/>
                <a:gridCol w="4991100"/>
              </a:tblGrid>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Is the letter in the string?</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 in string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Is the substring in the string?</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‘CDE’ in string = True</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Length of the string</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len(string) = 8</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Index of a letter (first)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string.index(‘A’) = 0</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Append element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string + “Z” = “ABCDEFG.Z”</a:t>
                      </a:r>
                      <a:endParaRPr/>
                    </a:p>
                  </a:txBody>
                  <a:tcPr marT="45725" marB="45725" marR="91450" marL="91450"/>
                </a:tc>
              </a:tr>
              <a:tr h="595875">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Make lowercase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Helvetica Neue Light"/>
                        <a:buNone/>
                      </a:pPr>
                      <a:r>
                        <a:rPr lang="en-US" sz="2800" u="none" cap="none" strike="noStrike"/>
                        <a:t>string.lower() = “abcdefg.”</a:t>
                      </a:r>
                      <a:endParaRPr baseline="30000" sz="28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ph idx="1" type="body"/>
          </p:nvPr>
        </p:nvSpPr>
        <p:spPr>
          <a:xfrm>
            <a:off x="571500" y="4673600"/>
            <a:ext cx="11861700" cy="60579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000"/>
              <a:buChar char="•"/>
            </a:pPr>
            <a:r>
              <a:rPr lang="en-US" sz="3000"/>
              <a:t>A calculator can...</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perform arithmetic operations</a:t>
            </a:r>
            <a:endParaRPr/>
          </a:p>
          <a:p>
            <a:pPr indent="-266700" lvl="1" marL="660400" rtl="0" algn="l">
              <a:lnSpc>
                <a:spcPct val="100000"/>
              </a:lnSpc>
              <a:spcBef>
                <a:spcPts val="0"/>
              </a:spcBef>
              <a:spcAft>
                <a:spcPts val="0"/>
              </a:spcAft>
              <a:buSzPts val="2600"/>
              <a:buChar char="•"/>
            </a:pPr>
            <a:r>
              <a:rPr lang="en-US" strike="sngStrike"/>
              <a:t>perform logic operations</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store values in memory</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load values from memory</a:t>
            </a:r>
            <a:endParaRPr/>
          </a:p>
        </p:txBody>
      </p:sp>
      <p:cxnSp>
        <p:nvCxnSpPr>
          <p:cNvPr id="56" name="Google Shape;56;p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7" name="Google Shape;57;p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8" name="Google Shape;58;p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9" name="Google Shape;59;p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What does “</a:t>
            </a:r>
            <a:r>
              <a:rPr b="1" lang="en-US">
                <a:latin typeface="Helvetica Neue"/>
                <a:ea typeface="Helvetica Neue"/>
                <a:cs typeface="Helvetica Neue"/>
                <a:sym typeface="Helvetica Neue"/>
              </a:rPr>
              <a:t>programmable</a:t>
            </a:r>
            <a:r>
              <a:rPr b="0" i="0" lang="en-US" sz="4200" u="none" cap="none" strike="noStrike">
                <a:solidFill>
                  <a:srgbClr val="000000"/>
                </a:solidFill>
                <a:latin typeface="Helvetica Neue Light"/>
                <a:ea typeface="Helvetica Neue Light"/>
                <a:cs typeface="Helvetica Neue Light"/>
                <a:sym typeface="Helvetica Neue Light"/>
              </a:rPr>
              <a:t>” mean?</a:t>
            </a:r>
            <a:endParaRPr/>
          </a:p>
        </p:txBody>
      </p:sp>
      <p:sp>
        <p:nvSpPr>
          <p:cNvPr id="60" name="Google Shape;60;p8"/>
          <p:cNvSpPr txBox="1"/>
          <p:nvPr/>
        </p:nvSpPr>
        <p:spPr>
          <a:xfrm>
            <a:off x="6718300" y="4673600"/>
            <a:ext cx="5651500" cy="5194300"/>
          </a:xfrm>
          <a:prstGeom prst="rect">
            <a:avLst/>
          </a:prstGeom>
          <a:noFill/>
          <a:ln>
            <a:noFill/>
          </a:ln>
        </p:spPr>
        <p:txBody>
          <a:bodyPr anchorCtr="0" anchor="t" bIns="50800" lIns="50800" spcFirstLastPara="1" rIns="50800" wrap="square" tIns="50800">
            <a:noAutofit/>
          </a:bodyPr>
          <a:lstStyle/>
          <a:p>
            <a:pPr indent="-266700" lvl="0" marL="266700" marR="0" rtl="0" algn="l">
              <a:lnSpc>
                <a:spcPct val="100000"/>
              </a:lnSpc>
              <a:spcBef>
                <a:spcPts val="0"/>
              </a:spcBef>
              <a:spcAft>
                <a:spcPts val="0"/>
              </a:spcAft>
              <a:buClr>
                <a:srgbClr val="000000"/>
              </a:buClr>
              <a:buSzPts val="3000"/>
              <a:buFont typeface="Helvetica Neue"/>
              <a:buChar char="•"/>
            </a:pPr>
            <a:r>
              <a:rPr b="0" i="0" lang="en-US" sz="3000" u="none" cap="none" strike="noStrike">
                <a:solidFill>
                  <a:srgbClr val="000000"/>
                </a:solidFill>
                <a:latin typeface="Helvetica Neue"/>
                <a:ea typeface="Helvetica Neue"/>
                <a:cs typeface="Helvetica Neue"/>
                <a:sym typeface="Helvetica Neue"/>
              </a:rPr>
              <a:t>A computer can...</a:t>
            </a:r>
            <a:endParaRPr/>
          </a:p>
          <a:p>
            <a:pPr indent="-266700" lvl="2" marL="711200"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perform arithmetic operations</a:t>
            </a:r>
            <a:endParaRPr/>
          </a:p>
          <a:p>
            <a:pPr indent="-266700" lvl="2" marL="711200"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perform logic operations</a:t>
            </a:r>
            <a:endParaRPr/>
          </a:p>
          <a:p>
            <a:pPr indent="-266700" lvl="2" marL="711200"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store values in memory</a:t>
            </a:r>
            <a:endParaRPr/>
          </a:p>
          <a:p>
            <a:pPr indent="-266700" lvl="2" marL="711200"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load values from memory</a:t>
            </a:r>
            <a:endParaRPr/>
          </a:p>
        </p:txBody>
      </p:sp>
      <p:sp>
        <p:nvSpPr>
          <p:cNvPr id="61" name="Google Shape;61;p8"/>
          <p:cNvSpPr txBox="1"/>
          <p:nvPr/>
        </p:nvSpPr>
        <p:spPr>
          <a:xfrm>
            <a:off x="2197100" y="2066645"/>
            <a:ext cx="8610600" cy="2124355"/>
          </a:xfrm>
          <a:prstGeom prst="rect">
            <a:avLst/>
          </a:prstGeom>
          <a:noFill/>
          <a:ln>
            <a:noFill/>
          </a:ln>
        </p:spPr>
        <p:txBody>
          <a:bodyPr anchorCtr="0" anchor="b" bIns="50800" lIns="50800" spcFirstLastPara="1" rIns="50800" wrap="square" tIns="50800">
            <a:spAutoFit/>
          </a:bodyPr>
          <a:lstStyle/>
          <a:p>
            <a:pPr indent="0" lvl="1" marL="0" marR="0" rtl="0" algn="ctr">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A program is a “script” of operations stored in memory that tells a computer what to do.</a:t>
            </a:r>
            <a:endParaRPr/>
          </a:p>
          <a:p>
            <a:pPr indent="0" lvl="1" marL="0" marR="0" rtl="0" algn="ctr">
              <a:lnSpc>
                <a:spcPct val="100000"/>
              </a:lnSpc>
              <a:spcBef>
                <a:spcPts val="0"/>
              </a:spcBef>
              <a:spcAft>
                <a:spcPts val="0"/>
              </a:spcAft>
              <a:buClr>
                <a:srgbClr val="000000"/>
              </a:buClr>
              <a:buSzPts val="1200"/>
              <a:buFont typeface="Helvetica Neue"/>
              <a:buNone/>
            </a:pPr>
            <a:r>
              <a:t/>
            </a:r>
            <a:endParaRPr b="0" i="0" sz="1200" u="none" cap="none" strike="noStrike">
              <a:solidFill>
                <a:srgbClr val="000000"/>
              </a:solidFill>
              <a:latin typeface="Helvetica Neue"/>
              <a:ea typeface="Helvetica Neue"/>
              <a:cs typeface="Helvetica Neue"/>
              <a:sym typeface="Helvetica Neue"/>
            </a:endParaRPr>
          </a:p>
          <a:p>
            <a:pPr indent="0" lvl="1" marL="0" marR="0" rtl="0" algn="ctr">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Think of a program as a recipe for solving a problem. It’s a step-by-step procedure.</a:t>
            </a:r>
            <a:endParaRPr/>
          </a:p>
        </p:txBody>
      </p:sp>
      <p:sp>
        <p:nvSpPr>
          <p:cNvPr id="62" name="Google Shape;62;p8"/>
          <p:cNvSpPr txBox="1"/>
          <p:nvPr/>
        </p:nvSpPr>
        <p:spPr>
          <a:xfrm>
            <a:off x="563215" y="7299045"/>
            <a:ext cx="11878370" cy="1311556"/>
          </a:xfrm>
          <a:prstGeom prst="rect">
            <a:avLst/>
          </a:prstGeom>
          <a:noFill/>
          <a:ln>
            <a:noFill/>
          </a:ln>
        </p:spPr>
        <p:txBody>
          <a:bodyPr anchorCtr="0" anchor="b" bIns="50800" lIns="50800" spcFirstLastPara="1" rIns="50800" wrap="square" tIns="50800">
            <a:spAutoFit/>
          </a:bodyPr>
          <a:lstStyle/>
          <a:p>
            <a:pPr indent="0" lvl="1" marL="0" marR="0" rtl="0" algn="ctr">
              <a:lnSpc>
                <a:spcPct val="100000"/>
              </a:lnSpc>
              <a:spcBef>
                <a:spcPts val="0"/>
              </a:spcBef>
              <a:spcAft>
                <a:spcPts val="0"/>
              </a:spcAft>
              <a:buClr>
                <a:srgbClr val="E32400"/>
              </a:buClr>
              <a:buSzPts val="2600"/>
              <a:buFont typeface="Helvetica Neue"/>
              <a:buNone/>
            </a:pPr>
            <a:r>
              <a:rPr b="0" i="0" lang="en-US" sz="2600" u="none" cap="none" strike="noStrike">
                <a:solidFill>
                  <a:srgbClr val="E32400"/>
                </a:solidFill>
                <a:latin typeface="Helvetica Neue"/>
                <a:ea typeface="Helvetica Neue"/>
                <a:cs typeface="Helvetica Neue"/>
                <a:sym typeface="Helvetica Neue"/>
              </a:rPr>
              <a:t>Unlike a calculator, a computer can make choices about what to do.</a:t>
            </a:r>
            <a:endParaRPr/>
          </a:p>
          <a:p>
            <a:pPr indent="0" lvl="1" marL="0" marR="0" rtl="0" algn="ctr">
              <a:lnSpc>
                <a:spcPct val="100000"/>
              </a:lnSpc>
              <a:spcBef>
                <a:spcPts val="0"/>
              </a:spcBef>
              <a:spcAft>
                <a:spcPts val="0"/>
              </a:spcAft>
              <a:buClr>
                <a:srgbClr val="E32400"/>
              </a:buClr>
              <a:buSzPts val="2600"/>
              <a:buFont typeface="Helvetica Neue"/>
              <a:buNone/>
            </a:pPr>
            <a:r>
              <a:rPr b="0" i="0" lang="en-US" sz="2600" u="none" cap="none" strike="noStrike">
                <a:solidFill>
                  <a:srgbClr val="E32400"/>
                </a:solidFill>
                <a:latin typeface="Helvetica Neue"/>
                <a:ea typeface="Helvetica Neue"/>
                <a:cs typeface="Helvetica Neue"/>
                <a:sym typeface="Helvetica Neue"/>
              </a:rPr>
              <a:t>These are made using </a:t>
            </a:r>
            <a:r>
              <a:rPr b="0" i="0" lang="en-US" sz="2600" u="sng" cap="none" strike="noStrike">
                <a:solidFill>
                  <a:srgbClr val="E32400"/>
                </a:solidFill>
                <a:latin typeface="Helvetica Neue"/>
                <a:ea typeface="Helvetica Neue"/>
                <a:cs typeface="Helvetica Neue"/>
                <a:sym typeface="Helvetica Neue"/>
              </a:rPr>
              <a:t>branches</a:t>
            </a:r>
            <a:r>
              <a:rPr b="0" i="0" lang="en-US" sz="2600" u="none" cap="none" strike="noStrike">
                <a:solidFill>
                  <a:srgbClr val="E32400"/>
                </a:solidFill>
                <a:latin typeface="Helvetica Neue"/>
                <a:ea typeface="Helvetica Neue"/>
                <a:cs typeface="Helvetica Neue"/>
                <a:sym typeface="Helvetica Neue"/>
              </a:rPr>
              <a:t> and </a:t>
            </a:r>
            <a:r>
              <a:rPr b="0" i="0" lang="en-US" sz="2600" u="sng" cap="none" strike="noStrike">
                <a:solidFill>
                  <a:srgbClr val="E32400"/>
                </a:solidFill>
                <a:latin typeface="Helvetica Neue"/>
                <a:ea typeface="Helvetica Neue"/>
                <a:cs typeface="Helvetica Neue"/>
                <a:sym typeface="Helvetica Neue"/>
              </a:rPr>
              <a:t>loops</a:t>
            </a:r>
            <a:r>
              <a:rPr b="0" i="0" lang="en-US" sz="2600" u="none" cap="none" strike="noStrike">
                <a:solidFill>
                  <a:srgbClr val="E32400"/>
                </a:solidFill>
                <a:latin typeface="Helvetica Neue"/>
                <a:ea typeface="Helvetica Neue"/>
                <a:cs typeface="Helvetica Neue"/>
                <a:sym typeface="Helvetica Neue"/>
              </a:rPr>
              <a:t> in a procedure.</a:t>
            </a:r>
            <a:endParaRPr/>
          </a:p>
          <a:p>
            <a:pPr indent="0" lvl="1" marL="0" marR="0" rtl="0" algn="ctr">
              <a:lnSpc>
                <a:spcPct val="100000"/>
              </a:lnSpc>
              <a:spcBef>
                <a:spcPts val="0"/>
              </a:spcBef>
              <a:spcAft>
                <a:spcPts val="0"/>
              </a:spcAft>
              <a:buClr>
                <a:srgbClr val="E32400"/>
              </a:buClr>
              <a:buSzPts val="2600"/>
              <a:buFont typeface="Helvetica Neue"/>
              <a:buNone/>
            </a:pPr>
            <a:r>
              <a:rPr b="0" i="0" lang="en-US" sz="2600" u="none" cap="none" strike="noStrike">
                <a:solidFill>
                  <a:srgbClr val="E32400"/>
                </a:solidFill>
                <a:latin typeface="Helvetica Neue"/>
                <a:ea typeface="Helvetica Neue"/>
                <a:cs typeface="Helvetica Neue"/>
                <a:sym typeface="Helvetica Neue"/>
              </a:rPr>
              <a:t>Essentially, </a:t>
            </a:r>
            <a:r>
              <a:rPr b="0" i="0" lang="en-US" sz="2600" u="sng" cap="none" strike="noStrike">
                <a:solidFill>
                  <a:srgbClr val="E32400"/>
                </a:solidFill>
                <a:latin typeface="Helvetica Neue"/>
                <a:ea typeface="Helvetica Neue"/>
                <a:cs typeface="Helvetica Neue"/>
                <a:sym typeface="Helvetica Neue"/>
              </a:rPr>
              <a:t>decisions</a:t>
            </a:r>
            <a:r>
              <a:rPr b="0" i="0" lang="en-US" sz="2600" u="none" cap="none" strike="noStrike">
                <a:solidFill>
                  <a:srgbClr val="E32400"/>
                </a:solidFill>
                <a:latin typeface="Helvetica Neue"/>
                <a:ea typeface="Helvetica Neue"/>
                <a:cs typeface="Helvetica Neue"/>
                <a:sym typeface="Helvetica Neue"/>
              </a:rPr>
              <a:t> on what computation to do based on a </a:t>
            </a:r>
            <a:r>
              <a:rPr b="0" i="0" lang="en-US" sz="2600" u="sng" cap="none" strike="noStrike">
                <a:solidFill>
                  <a:srgbClr val="E32400"/>
                </a:solidFill>
                <a:latin typeface="Helvetica Neue"/>
                <a:ea typeface="Helvetica Neue"/>
                <a:cs typeface="Helvetica Neue"/>
                <a:sym typeface="Helvetica Neue"/>
              </a:rPr>
              <a:t>condition</a:t>
            </a:r>
            <a:r>
              <a:rPr b="0" i="0" lang="en-US" sz="2600" u="none" cap="none" strike="noStrike">
                <a:solidFill>
                  <a:srgbClr val="E32400"/>
                </a:solidFill>
                <a:latin typeface="Helvetica Neue"/>
                <a:ea typeface="Helvetica Neue"/>
                <a:cs typeface="Helvetica Neue"/>
                <a:sym typeface="Helvetica Neue"/>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Go to Exercise 2 section in your Jupyter Notebook</a:t>
            </a:r>
            <a:endParaRPr sz="2800"/>
          </a:p>
          <a:p>
            <a:pPr indent="-287215" lvl="0" marL="287215" rtl="0" algn="l">
              <a:lnSpc>
                <a:spcPct val="100000"/>
              </a:lnSpc>
              <a:spcBef>
                <a:spcPts val="0"/>
              </a:spcBef>
              <a:spcAft>
                <a:spcPts val="0"/>
              </a:spcAft>
              <a:buSzPts val="2800"/>
              <a:buFont typeface="Helvetica Neue"/>
              <a:buChar char=""/>
            </a:pPr>
            <a:r>
              <a:rPr lang="en-US" sz="2800"/>
              <a:t> Given a string S: “This is an example string”</a:t>
            </a:r>
            <a:endParaRPr/>
          </a:p>
          <a:p>
            <a:pPr indent="0" lvl="0" marL="0" rtl="0" algn="l">
              <a:lnSpc>
                <a:spcPct val="100000"/>
              </a:lnSpc>
              <a:spcBef>
                <a:spcPts val="0"/>
              </a:spcBef>
              <a:spcAft>
                <a:spcPts val="0"/>
              </a:spcAft>
              <a:buSzPts val="2400"/>
              <a:buNone/>
            </a:pPr>
            <a:r>
              <a:t/>
            </a:r>
            <a:endParaRPr sz="2400"/>
          </a:p>
          <a:p>
            <a:pPr indent="-266700" lvl="1" marL="660400" rtl="0" algn="l">
              <a:lnSpc>
                <a:spcPct val="100000"/>
              </a:lnSpc>
              <a:spcBef>
                <a:spcPts val="0"/>
              </a:spcBef>
              <a:spcAft>
                <a:spcPts val="0"/>
              </a:spcAft>
              <a:buSzPts val="2400"/>
              <a:buFont typeface="Courier New"/>
              <a:buChar char="o"/>
            </a:pPr>
            <a:r>
              <a:rPr lang="en-US"/>
              <a:t>Print the fifth letter in the string.</a:t>
            </a:r>
            <a:endParaRPr/>
          </a:p>
          <a:p>
            <a:pPr indent="-266700" lvl="1" marL="660400" rtl="0" algn="l">
              <a:lnSpc>
                <a:spcPct val="100000"/>
              </a:lnSpc>
              <a:spcBef>
                <a:spcPts val="0"/>
              </a:spcBef>
              <a:spcAft>
                <a:spcPts val="0"/>
              </a:spcAft>
              <a:buSzPts val="2400"/>
              <a:buFont typeface="Courier New"/>
              <a:buChar char="o"/>
            </a:pPr>
            <a:r>
              <a:rPr lang="en-US"/>
              <a:t>Capitalize all letters.</a:t>
            </a:r>
            <a:endParaRPr/>
          </a:p>
          <a:p>
            <a:pPr indent="-266700" lvl="1" marL="660400" rtl="0" algn="l">
              <a:lnSpc>
                <a:spcPct val="100000"/>
              </a:lnSpc>
              <a:spcBef>
                <a:spcPts val="0"/>
              </a:spcBef>
              <a:spcAft>
                <a:spcPts val="0"/>
              </a:spcAft>
              <a:buSzPts val="2400"/>
              <a:buFont typeface="Courier New"/>
              <a:buChar char="o"/>
            </a:pPr>
            <a:r>
              <a:rPr lang="en-US"/>
              <a:t>Replace spaces with hyphens (a bit more advance).</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400"/>
              <a:buFont typeface="Courier New"/>
              <a:buChar char="o"/>
            </a:pPr>
            <a:r>
              <a:rPr lang="en-US"/>
              <a:t>Look at </a:t>
            </a:r>
            <a:r>
              <a:rPr lang="en-US" u="sng">
                <a:solidFill>
                  <a:schemeClr val="hlink"/>
                </a:solidFill>
                <a:hlinkClick r:id="rId3"/>
              </a:rPr>
              <a:t>https://docs.python.org/2/library/stdtypes.html#string-methods</a:t>
            </a:r>
            <a:r>
              <a:rPr lang="en-US" u="sng"/>
              <a:t> </a:t>
            </a:r>
            <a:r>
              <a:rPr lang="en-US"/>
              <a:t>for various methods available for list data type</a:t>
            </a:r>
            <a:endParaRPr/>
          </a:p>
        </p:txBody>
      </p:sp>
      <p:cxnSp>
        <p:nvCxnSpPr>
          <p:cNvPr id="465" name="Google Shape;465;p5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66" name="Google Shape;466;p50"/>
          <p:cNvPicPr preferRelativeResize="0"/>
          <p:nvPr/>
        </p:nvPicPr>
        <p:blipFill rotWithShape="1">
          <a:blip r:embed="rId4">
            <a:alphaModFix/>
          </a:blip>
          <a:srcRect b="0" l="0" r="0" t="0"/>
          <a:stretch/>
        </p:blipFill>
        <p:spPr>
          <a:xfrm>
            <a:off x="11899900" y="9029700"/>
            <a:ext cx="533400" cy="533400"/>
          </a:xfrm>
          <a:prstGeom prst="rect">
            <a:avLst/>
          </a:prstGeom>
          <a:noFill/>
          <a:ln>
            <a:noFill/>
          </a:ln>
        </p:spPr>
      </p:pic>
      <p:pic>
        <p:nvPicPr>
          <p:cNvPr descr="image.png" id="467" name="Google Shape;467;p50"/>
          <p:cNvPicPr preferRelativeResize="0"/>
          <p:nvPr/>
        </p:nvPicPr>
        <p:blipFill rotWithShape="1">
          <a:blip r:embed="rId5">
            <a:alphaModFix/>
          </a:blip>
          <a:srcRect b="0" l="0" r="0" t="0"/>
          <a:stretch/>
        </p:blipFill>
        <p:spPr>
          <a:xfrm>
            <a:off x="596900" y="9042400"/>
            <a:ext cx="501650" cy="508000"/>
          </a:xfrm>
          <a:prstGeom prst="rect">
            <a:avLst/>
          </a:prstGeom>
          <a:noFill/>
          <a:ln>
            <a:noFill/>
          </a:ln>
        </p:spPr>
      </p:pic>
      <p:sp>
        <p:nvSpPr>
          <p:cNvPr id="468" name="Google Shape;468;p5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Exercise # 2</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1"/>
          <p:cNvSpPr txBox="1"/>
          <p:nvPr>
            <p:ph idx="1" type="body"/>
          </p:nvPr>
        </p:nvSpPr>
        <p:spPr>
          <a:xfrm>
            <a:off x="558800" y="2057400"/>
            <a:ext cx="11861700" cy="76962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lang="en-US"/>
              <a:t> </a:t>
            </a:r>
            <a:r>
              <a:rPr b="1" lang="en-US"/>
              <a:t>Dictionaries:</a:t>
            </a:r>
            <a:endParaRPr/>
          </a:p>
          <a:p>
            <a:pPr indent="-101600" lvl="0" marL="266700" rtl="0" algn="l">
              <a:lnSpc>
                <a:spcPct val="100000"/>
              </a:lnSpc>
              <a:spcBef>
                <a:spcPts val="0"/>
              </a:spcBef>
              <a:spcAft>
                <a:spcPts val="0"/>
              </a:spcAft>
              <a:buSzPts val="2600"/>
              <a:buFont typeface="Helvetica Neue"/>
              <a:buNone/>
            </a:pPr>
            <a:r>
              <a:t/>
            </a:r>
            <a:endParaRPr b="1"/>
          </a:p>
          <a:p>
            <a:pPr indent="-266700" lvl="1" marL="660400" rtl="0" algn="l">
              <a:lnSpc>
                <a:spcPct val="100000"/>
              </a:lnSpc>
              <a:spcBef>
                <a:spcPts val="0"/>
              </a:spcBef>
              <a:spcAft>
                <a:spcPts val="0"/>
              </a:spcAft>
              <a:buSzPts val="2600"/>
              <a:buFont typeface="Courier New"/>
              <a:buChar char="o"/>
            </a:pPr>
            <a:r>
              <a:rPr lang="en-US"/>
              <a:t>Represents a set of key-value pairs where keys are unique (i.e. numbers, strings) but values need not be. It’s not ordered.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Example: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2" marL="1104900" rtl="0" algn="l">
              <a:lnSpc>
                <a:spcPct val="100000"/>
              </a:lnSpc>
              <a:spcBef>
                <a:spcPts val="0"/>
              </a:spcBef>
              <a:spcAft>
                <a:spcPts val="0"/>
              </a:spcAft>
              <a:buSzPts val="2600"/>
              <a:buFont typeface="Courier New"/>
              <a:buNone/>
            </a:pPr>
            <a:r>
              <a:t/>
            </a:r>
            <a:endParaRPr/>
          </a:p>
          <a:p>
            <a:pPr indent="-101600" lvl="2" marL="11049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lang="en-US"/>
              <a:t>Updating a dictionary</a:t>
            </a:r>
            <a:endParaRPr/>
          </a:p>
        </p:txBody>
      </p:sp>
      <p:cxnSp>
        <p:nvCxnSpPr>
          <p:cNvPr id="474" name="Google Shape;474;p5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75" name="Google Shape;475;p5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76" name="Google Shape;476;p5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77" name="Google Shape;477;p5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Types: Dictionaries</a:t>
            </a:r>
            <a:endParaRPr/>
          </a:p>
        </p:txBody>
      </p:sp>
      <p:pic>
        <p:nvPicPr>
          <p:cNvPr id="478" name="Google Shape;478;p51"/>
          <p:cNvPicPr preferRelativeResize="0"/>
          <p:nvPr/>
        </p:nvPicPr>
        <p:blipFill rotWithShape="1">
          <a:blip r:embed="rId5">
            <a:alphaModFix/>
          </a:blip>
          <a:srcRect b="0" l="0" r="0" t="0"/>
          <a:stretch/>
        </p:blipFill>
        <p:spPr>
          <a:xfrm>
            <a:off x="2913063" y="4153339"/>
            <a:ext cx="8116888" cy="1874398"/>
          </a:xfrm>
          <a:prstGeom prst="rect">
            <a:avLst/>
          </a:prstGeom>
          <a:noFill/>
          <a:ln>
            <a:noFill/>
          </a:ln>
        </p:spPr>
      </p:pic>
      <p:cxnSp>
        <p:nvCxnSpPr>
          <p:cNvPr id="479" name="Google Shape;479;p51"/>
          <p:cNvCxnSpPr/>
          <p:nvPr/>
        </p:nvCxnSpPr>
        <p:spPr>
          <a:xfrm>
            <a:off x="11029951" y="4238307"/>
            <a:ext cx="0" cy="1044893"/>
          </a:xfrm>
          <a:prstGeom prst="straightConnector1">
            <a:avLst/>
          </a:prstGeom>
          <a:noFill/>
          <a:ln cap="flat" cmpd="sng" w="19050">
            <a:solidFill>
              <a:srgbClr val="D8D8D8"/>
            </a:solidFill>
            <a:prstDash val="solid"/>
            <a:miter lim="400000"/>
            <a:headEnd len="sm" w="sm" type="none"/>
            <a:tailEnd len="sm" w="sm" type="none"/>
          </a:ln>
        </p:spPr>
      </p:cxnSp>
      <p:pic>
        <p:nvPicPr>
          <p:cNvPr id="480" name="Google Shape;480;p51"/>
          <p:cNvPicPr preferRelativeResize="0"/>
          <p:nvPr/>
        </p:nvPicPr>
        <p:blipFill rotWithShape="1">
          <a:blip r:embed="rId6">
            <a:alphaModFix/>
          </a:blip>
          <a:srcRect b="0" l="0" r="0" t="0"/>
          <a:stretch/>
        </p:blipFill>
        <p:spPr>
          <a:xfrm>
            <a:off x="2913063" y="6888579"/>
            <a:ext cx="9183688" cy="1793042"/>
          </a:xfrm>
          <a:prstGeom prst="rect">
            <a:avLst/>
          </a:prstGeom>
          <a:noFill/>
          <a:ln>
            <a:noFill/>
          </a:ln>
        </p:spPr>
      </p:pic>
      <p:cxnSp>
        <p:nvCxnSpPr>
          <p:cNvPr id="481" name="Google Shape;481;p51"/>
          <p:cNvCxnSpPr/>
          <p:nvPr/>
        </p:nvCxnSpPr>
        <p:spPr>
          <a:xfrm>
            <a:off x="12096751" y="7016750"/>
            <a:ext cx="0" cy="122555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Exercise  # 3</a:t>
            </a:r>
            <a:endParaRPr/>
          </a:p>
        </p:txBody>
      </p:sp>
      <p:sp>
        <p:nvSpPr>
          <p:cNvPr id="487" name="Google Shape;487;p5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Go to Exercise 3 section in your Jupyter Notebook</a:t>
            </a:r>
            <a:endParaRPr sz="2800"/>
          </a:p>
          <a:p>
            <a:pPr indent="-287215" lvl="0" marL="287215" rtl="0" algn="l">
              <a:lnSpc>
                <a:spcPct val="100000"/>
              </a:lnSpc>
              <a:spcBef>
                <a:spcPts val="0"/>
              </a:spcBef>
              <a:spcAft>
                <a:spcPts val="0"/>
              </a:spcAft>
              <a:buSzPts val="2800"/>
              <a:buFont typeface="Helvetica Neue"/>
              <a:buChar char=""/>
            </a:pPr>
            <a:r>
              <a:rPr lang="en-US" sz="2800"/>
              <a:t> Given two dictionaries, D and E, do the following:</a:t>
            </a:r>
            <a:endParaRPr/>
          </a:p>
          <a:p>
            <a:pPr indent="0" lvl="0" marL="0" rtl="0" algn="l">
              <a:lnSpc>
                <a:spcPct val="100000"/>
              </a:lnSpc>
              <a:spcBef>
                <a:spcPts val="0"/>
              </a:spcBef>
              <a:spcAft>
                <a:spcPts val="0"/>
              </a:spcAft>
              <a:buSzPts val="2400"/>
              <a:buNone/>
            </a:pPr>
            <a:r>
              <a:t/>
            </a:r>
            <a:endParaRPr sz="2400"/>
          </a:p>
          <a:p>
            <a:pPr indent="-266700" lvl="1" marL="660400" rtl="0" algn="l">
              <a:lnSpc>
                <a:spcPct val="100000"/>
              </a:lnSpc>
              <a:spcBef>
                <a:spcPts val="0"/>
              </a:spcBef>
              <a:spcAft>
                <a:spcPts val="0"/>
              </a:spcAft>
              <a:buSzPts val="2600"/>
              <a:buChar char="•"/>
            </a:pPr>
            <a:r>
              <a:rPr lang="en-US"/>
              <a:t>Add John's and Tom's surnames with "Surname" as a key. (You choose the surname)</a:t>
            </a:r>
            <a:endParaRPr/>
          </a:p>
          <a:p>
            <a:pPr indent="-266700" lvl="1" marL="660400" rtl="0" algn="l">
              <a:lnSpc>
                <a:spcPct val="100000"/>
              </a:lnSpc>
              <a:spcBef>
                <a:spcPts val="0"/>
              </a:spcBef>
              <a:spcAft>
                <a:spcPts val="0"/>
              </a:spcAft>
              <a:buSzPts val="2600"/>
              <a:buChar char="•"/>
            </a:pPr>
            <a:r>
              <a:rPr lang="en-US"/>
              <a:t>Change John's city to NY.</a:t>
            </a:r>
            <a:endParaRPr/>
          </a:p>
          <a:p>
            <a:pPr indent="-266700" lvl="1" marL="660400" rtl="0" algn="l">
              <a:lnSpc>
                <a:spcPct val="100000"/>
              </a:lnSpc>
              <a:spcBef>
                <a:spcPts val="0"/>
              </a:spcBef>
              <a:spcAft>
                <a:spcPts val="0"/>
              </a:spcAft>
              <a:buSzPts val="2600"/>
              <a:buChar char="•"/>
            </a:pPr>
            <a:r>
              <a:rPr lang="en-US"/>
              <a:t>Create a list F with both dictionaries as it's elements.</a:t>
            </a:r>
            <a:endParaRPr/>
          </a:p>
          <a:p>
            <a:pPr indent="-266700" lvl="1" marL="660400" rtl="0" algn="l">
              <a:lnSpc>
                <a:spcPct val="100000"/>
              </a:lnSpc>
              <a:spcBef>
                <a:spcPts val="0"/>
              </a:spcBef>
              <a:spcAft>
                <a:spcPts val="0"/>
              </a:spcAft>
              <a:buSzPts val="2600"/>
              <a:buChar char="•"/>
            </a:pPr>
            <a:r>
              <a:rPr lang="en-US"/>
              <a:t>Print out the age of the first person on the list F.</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400"/>
              <a:buFont typeface="Courier New"/>
              <a:buChar char="o"/>
            </a:pPr>
            <a:r>
              <a:rPr lang="en-US"/>
              <a:t>Look at </a:t>
            </a:r>
            <a:r>
              <a:rPr lang="en-US" u="sng">
                <a:solidFill>
                  <a:schemeClr val="hlink"/>
                </a:solidFill>
                <a:hlinkClick r:id="rId3"/>
              </a:rPr>
              <a:t>https://www.programiz.com/python-programming/methods/dictionary</a:t>
            </a:r>
            <a:r>
              <a:rPr lang="en-US" u="sng"/>
              <a:t> </a:t>
            </a:r>
            <a:r>
              <a:rPr lang="en-US"/>
              <a:t>for various methods available for dictionary data type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7"/>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Programming languages provide various control structures that allow for more complicated execution paths instead of just sequential</a:t>
            </a:r>
            <a:endParaRPr/>
          </a:p>
          <a:p>
            <a:pPr indent="-266700" lvl="1" marL="660400" rtl="0" algn="l">
              <a:lnSpc>
                <a:spcPct val="100000"/>
              </a:lnSpc>
              <a:spcBef>
                <a:spcPts val="0"/>
              </a:spcBef>
              <a:spcAft>
                <a:spcPts val="0"/>
              </a:spcAft>
              <a:buSzPts val="2600"/>
              <a:buChar char="•"/>
            </a:pPr>
            <a:r>
              <a:rPr i="1" lang="en-US"/>
              <a:t>Make decisions</a:t>
            </a:r>
            <a:r>
              <a:rPr b="0" i="0" lang="en-US" sz="2600" u="none" cap="none" strike="noStrike">
                <a:solidFill>
                  <a:srgbClr val="000000"/>
                </a:solidFill>
                <a:latin typeface="Helvetica Neue"/>
                <a:ea typeface="Helvetica Neue"/>
                <a:cs typeface="Helvetica Neue"/>
                <a:sym typeface="Helvetica Neue"/>
              </a:rPr>
              <a:t> on what to do </a:t>
            </a:r>
            <a:r>
              <a:rPr i="1" lang="en-US"/>
              <a:t>dynamically </a:t>
            </a:r>
            <a:r>
              <a:rPr b="0" i="0" lang="en-US" sz="2600" u="none" cap="none" strike="noStrike">
                <a:solidFill>
                  <a:srgbClr val="000000"/>
                </a:solidFill>
                <a:latin typeface="Helvetica Neue"/>
                <a:ea typeface="Helvetica Neue"/>
                <a:cs typeface="Helvetica Neue"/>
                <a:sym typeface="Helvetica Neue"/>
              </a:rPr>
              <a:t>while the program runs!</a:t>
            </a:r>
            <a:endParaRPr/>
          </a:p>
        </p:txBody>
      </p:sp>
      <p:cxnSp>
        <p:nvCxnSpPr>
          <p:cNvPr id="493" name="Google Shape;493;p5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494" name="Google Shape;494;p5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495" name="Google Shape;495;p5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496" name="Google Shape;496;p5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Beyond Sequential Execution: Control Flow Tools</a:t>
            </a:r>
            <a:endParaRPr/>
          </a:p>
        </p:txBody>
      </p:sp>
      <p:pic>
        <p:nvPicPr>
          <p:cNvPr descr="Image" id="497" name="Google Shape;497;p57"/>
          <p:cNvPicPr preferRelativeResize="0"/>
          <p:nvPr/>
        </p:nvPicPr>
        <p:blipFill rotWithShape="1">
          <a:blip r:embed="rId5">
            <a:alphaModFix/>
          </a:blip>
          <a:srcRect b="0" l="0" r="0" t="0"/>
          <a:stretch/>
        </p:blipFill>
        <p:spPr>
          <a:xfrm>
            <a:off x="1839065" y="4255041"/>
            <a:ext cx="3740568" cy="4785103"/>
          </a:xfrm>
          <a:prstGeom prst="rect">
            <a:avLst/>
          </a:prstGeom>
          <a:noFill/>
          <a:ln>
            <a:noFill/>
          </a:ln>
        </p:spPr>
      </p:pic>
      <p:pic>
        <p:nvPicPr>
          <p:cNvPr descr="Image" id="498" name="Google Shape;498;p57"/>
          <p:cNvPicPr preferRelativeResize="0"/>
          <p:nvPr/>
        </p:nvPicPr>
        <p:blipFill rotWithShape="1">
          <a:blip r:embed="rId6">
            <a:alphaModFix/>
          </a:blip>
          <a:srcRect b="0" l="0" r="0" t="0"/>
          <a:stretch/>
        </p:blipFill>
        <p:spPr>
          <a:xfrm>
            <a:off x="7705499" y="4255041"/>
            <a:ext cx="4180091" cy="4785103"/>
          </a:xfrm>
          <a:prstGeom prst="rect">
            <a:avLst/>
          </a:prstGeom>
          <a:noFill/>
          <a:ln>
            <a:noFill/>
          </a:ln>
        </p:spPr>
      </p:pic>
      <p:sp>
        <p:nvSpPr>
          <p:cNvPr id="499" name="Google Shape;499;p57"/>
          <p:cNvSpPr txBox="1"/>
          <p:nvPr/>
        </p:nvSpPr>
        <p:spPr>
          <a:xfrm>
            <a:off x="10363200" y="8596501"/>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7">
                  <a:extLst>
                    <a:ext uri="{A12FA001-AC4F-418D-AE19-62706E023703}">
                      <ahyp:hlinkClr val="tx"/>
                    </a:ext>
                  </a:extLst>
                </a:hlinkClick>
              </a:rPr>
              <a:t>http://www.tutorialspoint.com/</a:t>
            </a:r>
            <a:endParaRPr/>
          </a:p>
        </p:txBody>
      </p:sp>
      <p:sp>
        <p:nvSpPr>
          <p:cNvPr id="500" name="Google Shape;500;p57"/>
          <p:cNvSpPr txBox="1"/>
          <p:nvPr/>
        </p:nvSpPr>
        <p:spPr>
          <a:xfrm>
            <a:off x="2627558" y="3652870"/>
            <a:ext cx="1532260" cy="5588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1" i="1" lang="en-US" sz="3000" u="none" cap="none" strike="noStrike">
                <a:solidFill>
                  <a:srgbClr val="000000"/>
                </a:solidFill>
                <a:latin typeface="Helvetica Neue"/>
                <a:ea typeface="Helvetica Neue"/>
                <a:cs typeface="Helvetica Neue"/>
                <a:sym typeface="Helvetica Neue"/>
              </a:rPr>
              <a:t>If…then</a:t>
            </a:r>
            <a:endParaRPr/>
          </a:p>
        </p:txBody>
      </p:sp>
      <p:sp>
        <p:nvSpPr>
          <p:cNvPr id="501" name="Google Shape;501;p57"/>
          <p:cNvSpPr txBox="1"/>
          <p:nvPr/>
        </p:nvSpPr>
        <p:spPr>
          <a:xfrm>
            <a:off x="7935161" y="3652870"/>
            <a:ext cx="1045221" cy="5588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1" i="1" lang="en-US" sz="3000" u="none" cap="none" strike="noStrike">
                <a:solidFill>
                  <a:srgbClr val="000000"/>
                </a:solidFill>
                <a:latin typeface="Helvetica Neue"/>
                <a:ea typeface="Helvetica Neue"/>
                <a:cs typeface="Helvetica Neue"/>
                <a:sym typeface="Helvetica Neue"/>
              </a:rPr>
              <a:t>Loop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idx="1" type="body"/>
          </p:nvPr>
        </p:nvSpPr>
        <p:spPr>
          <a:xfrm>
            <a:off x="571500" y="2324100"/>
            <a:ext cx="60072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Decision Making:</a:t>
            </a:r>
            <a:endParaRPr/>
          </a:p>
          <a:p>
            <a:pPr indent="-101600" lvl="0" marL="266700" rtl="0" algn="l">
              <a:lnSpc>
                <a:spcPct val="100000"/>
              </a:lnSpc>
              <a:spcBef>
                <a:spcPts val="0"/>
              </a:spcBef>
              <a:spcAft>
                <a:spcPts val="0"/>
              </a:spcAft>
              <a:buSzPts val="2600"/>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 Conditional constructs are used to incorporate </a:t>
            </a:r>
            <a:r>
              <a:rPr i="1" lang="en-US" u="sng"/>
              <a:t>decision making</a:t>
            </a:r>
            <a:r>
              <a:rPr b="0" i="0" lang="en-US" sz="2600" u="none" cap="none" strike="noStrike">
                <a:solidFill>
                  <a:srgbClr val="000000"/>
                </a:solidFill>
                <a:latin typeface="Helvetica Neue"/>
                <a:ea typeface="Helvetica Neue"/>
                <a:cs typeface="Helvetica Neue"/>
                <a:sym typeface="Helvetica Neue"/>
              </a:rPr>
              <a:t> into programs.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result of this decision making determines the sequence in which a program will execute </a:t>
            </a:r>
            <a:r>
              <a:rPr b="1" lang="en-US"/>
              <a:t>instructions</a:t>
            </a:r>
            <a:r>
              <a:rPr b="0" i="0" lang="en-US" sz="2600" u="none" cap="none" strike="noStrike">
                <a:solidFill>
                  <a:srgbClr val="000000"/>
                </a:solidFill>
                <a:latin typeface="Helvetica Neue"/>
                <a:ea typeface="Helvetica Neue"/>
                <a:cs typeface="Helvetica Neue"/>
                <a:sym typeface="Helvetica Neue"/>
              </a:rPr>
              <a:t>.</a:t>
            </a:r>
            <a:endParaRPr/>
          </a:p>
        </p:txBody>
      </p:sp>
      <p:cxnSp>
        <p:nvCxnSpPr>
          <p:cNvPr id="507" name="Google Shape;507;p5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08" name="Google Shape;508;p5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09" name="Google Shape;509;p5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10" name="Google Shape;510;p5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Decision Making</a:t>
            </a:r>
            <a:endParaRPr/>
          </a:p>
        </p:txBody>
      </p:sp>
      <p:pic>
        <p:nvPicPr>
          <p:cNvPr descr="280px-Wikipedia_article-creation-2.png" id="511" name="Google Shape;511;p58"/>
          <p:cNvPicPr preferRelativeResize="0"/>
          <p:nvPr/>
        </p:nvPicPr>
        <p:blipFill rotWithShape="1">
          <a:blip r:embed="rId5">
            <a:alphaModFix/>
          </a:blip>
          <a:srcRect b="0" l="0" r="0" t="0"/>
          <a:stretch/>
        </p:blipFill>
        <p:spPr>
          <a:xfrm>
            <a:off x="7188200" y="3276600"/>
            <a:ext cx="5038725" cy="4876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9"/>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0" i="0" lang="en-US" sz="2600" u="none" cap="none" strike="noStrike">
                <a:solidFill>
                  <a:srgbClr val="000000"/>
                </a:solidFill>
                <a:latin typeface="Helvetica Neue"/>
                <a:ea typeface="Helvetica Neue"/>
                <a:cs typeface="Helvetica Neue"/>
                <a:sym typeface="Helvetica Neue"/>
              </a:rPr>
              <a:t> </a:t>
            </a:r>
            <a:r>
              <a:rPr b="1" i="1" lang="en-US">
                <a:solidFill>
                  <a:srgbClr val="0433FF"/>
                </a:solidFill>
              </a:rPr>
              <a:t>if</a:t>
            </a:r>
            <a:r>
              <a:rPr b="0" i="0" lang="en-US" sz="2600" u="none" cap="none" strike="noStrike">
                <a:solidFill>
                  <a:srgbClr val="000000"/>
                </a:solidFill>
                <a:latin typeface="Helvetica Neue"/>
                <a:ea typeface="Helvetica Neue"/>
                <a:cs typeface="Helvetica Neue"/>
                <a:sym typeface="Helvetica Neue"/>
              </a:rPr>
              <a:t> </a:t>
            </a:r>
            <a:r>
              <a:rPr b="1" lang="en-US"/>
              <a:t>Statement</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a:t>
            </a:r>
            <a:r>
              <a:rPr b="1" lang="en-US"/>
              <a:t>if </a:t>
            </a:r>
            <a:r>
              <a:rPr b="0" i="0" lang="en-US" sz="2600" u="none" cap="none" strike="noStrike">
                <a:solidFill>
                  <a:srgbClr val="000000"/>
                </a:solidFill>
                <a:latin typeface="Helvetica Neue"/>
                <a:ea typeface="Helvetica Neue"/>
                <a:cs typeface="Helvetica Neue"/>
                <a:sym typeface="Helvetica Neue"/>
              </a:rPr>
              <a:t>statement contains a logical expression using which data is compared, and a decision is made based on the result of the comparison.</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Example: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In this example, we input integer 42, which is not less than 0, not equal to 0, and not equal to 1. Therefore, it falls into the option that “print ‘More’”.</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Any non-zero and non-null values are treated as TRUE by Python</a:t>
            </a:r>
            <a:endParaRPr/>
          </a:p>
        </p:txBody>
      </p:sp>
      <p:cxnSp>
        <p:nvCxnSpPr>
          <p:cNvPr id="517" name="Google Shape;517;p5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18" name="Google Shape;518;p5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19" name="Google Shape;519;p5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20" name="Google Shape;520;p5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Decision Making</a:t>
            </a:r>
            <a:endParaRPr/>
          </a:p>
        </p:txBody>
      </p:sp>
      <p:pic>
        <p:nvPicPr>
          <p:cNvPr descr="Screen shot 2011-02-23 at 8.png" id="521" name="Google Shape;521;p59"/>
          <p:cNvPicPr preferRelativeResize="0"/>
          <p:nvPr/>
        </p:nvPicPr>
        <p:blipFill rotWithShape="1">
          <a:blip r:embed="rId5">
            <a:alphaModFix/>
          </a:blip>
          <a:srcRect b="0" l="0" r="0" t="0"/>
          <a:stretch/>
        </p:blipFill>
        <p:spPr>
          <a:xfrm>
            <a:off x="3182391" y="4074616"/>
            <a:ext cx="7269709" cy="330090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lang="en-US"/>
              <a:t> </a:t>
            </a:r>
            <a:r>
              <a:rPr b="1" i="1" lang="en-US">
                <a:solidFill>
                  <a:srgbClr val="0433FF"/>
                </a:solidFill>
              </a:rPr>
              <a:t>for</a:t>
            </a:r>
            <a:r>
              <a:rPr b="1" lang="en-US"/>
              <a:t> statement</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a:t>
            </a:r>
            <a:r>
              <a:rPr b="1" lang="en-US"/>
              <a:t>for</a:t>
            </a:r>
            <a:r>
              <a:rPr b="0" i="0" lang="en-US" sz="2600" u="none" cap="none" strike="noStrike">
                <a:solidFill>
                  <a:srgbClr val="000000"/>
                </a:solidFill>
                <a:latin typeface="Helvetica Neue"/>
                <a:ea typeface="Helvetica Neue"/>
                <a:cs typeface="Helvetica Neue"/>
                <a:sym typeface="Helvetica Neue"/>
              </a:rPr>
              <a:t> loop in Python has the ability to iterate over the items of any sequence, such as a list, tuple, or a string.</a:t>
            </a:r>
            <a:endParaRPr/>
          </a:p>
        </p:txBody>
      </p:sp>
      <p:cxnSp>
        <p:nvCxnSpPr>
          <p:cNvPr id="527" name="Google Shape;527;p6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28" name="Google Shape;528;p6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29" name="Google Shape;529;p6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30" name="Google Shape;530;p6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Looping</a:t>
            </a:r>
            <a:endParaRPr/>
          </a:p>
        </p:txBody>
      </p:sp>
      <p:pic>
        <p:nvPicPr>
          <p:cNvPr descr="Image" id="531" name="Google Shape;531;p60"/>
          <p:cNvPicPr preferRelativeResize="0"/>
          <p:nvPr/>
        </p:nvPicPr>
        <p:blipFill rotWithShape="1">
          <a:blip r:embed="rId5">
            <a:alphaModFix/>
          </a:blip>
          <a:srcRect b="0" l="0" r="0" t="0"/>
          <a:stretch/>
        </p:blipFill>
        <p:spPr>
          <a:xfrm>
            <a:off x="4299446" y="3909814"/>
            <a:ext cx="5394240" cy="4879841"/>
          </a:xfrm>
          <a:prstGeom prst="rect">
            <a:avLst/>
          </a:prstGeom>
          <a:noFill/>
          <a:ln>
            <a:noFill/>
          </a:ln>
        </p:spPr>
      </p:pic>
      <p:sp>
        <p:nvSpPr>
          <p:cNvPr id="532" name="Google Shape;532;p60"/>
          <p:cNvSpPr txBox="1"/>
          <p:nvPr/>
        </p:nvSpPr>
        <p:spPr>
          <a:xfrm>
            <a:off x="8178800" y="8646566"/>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6">
                  <a:extLst>
                    <a:ext uri="{A12FA001-AC4F-418D-AE19-62706E023703}">
                      <ahyp:hlinkClr val="tx"/>
                    </a:ext>
                  </a:extLst>
                </a:hlinkClick>
              </a:rPr>
              <a:t>http://www.tutorialspoint.com/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lang="en-US"/>
              <a:t> </a:t>
            </a:r>
            <a:r>
              <a:rPr b="1" i="1" lang="en-US">
                <a:solidFill>
                  <a:srgbClr val="0433FF"/>
                </a:solidFill>
              </a:rPr>
              <a:t>for</a:t>
            </a:r>
            <a:r>
              <a:rPr b="1" lang="en-US"/>
              <a:t> statement</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a:t>
            </a:r>
            <a:r>
              <a:rPr b="1" lang="en-US"/>
              <a:t>for</a:t>
            </a:r>
            <a:r>
              <a:rPr b="0" i="0" lang="en-US" sz="2600" u="none" cap="none" strike="noStrike">
                <a:solidFill>
                  <a:srgbClr val="000000"/>
                </a:solidFill>
                <a:latin typeface="Helvetica Neue"/>
                <a:ea typeface="Helvetica Neue"/>
                <a:cs typeface="Helvetica Neue"/>
                <a:sym typeface="Helvetica Neue"/>
              </a:rPr>
              <a:t> loop in Python has the ability to iterate over the items of any sequence, such as a list or a string.</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Example:</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In this example, all the items in list a get printed. </a:t>
            </a:r>
            <a:endParaRPr/>
          </a:p>
          <a:p>
            <a:pPr indent="-266700" lvl="1" marL="660400" rtl="0" algn="l">
              <a:lnSpc>
                <a:spcPct val="100000"/>
              </a:lnSpc>
              <a:spcBef>
                <a:spcPts val="0"/>
              </a:spcBef>
              <a:spcAft>
                <a:spcPts val="0"/>
              </a:spcAft>
              <a:buSzPts val="2600"/>
              <a:buFont typeface="Courier New"/>
              <a:buChar char="o"/>
            </a:pPr>
            <a:r>
              <a:rPr i="1" lang="en-US"/>
              <a:t>len(x) </a:t>
            </a:r>
            <a:r>
              <a:rPr b="0" i="0" lang="en-US" sz="2600" u="none" cap="none" strike="noStrike">
                <a:solidFill>
                  <a:srgbClr val="000000"/>
                </a:solidFill>
                <a:latin typeface="Helvetica Neue"/>
                <a:ea typeface="Helvetica Neue"/>
                <a:cs typeface="Helvetica Neue"/>
                <a:sym typeface="Helvetica Neue"/>
              </a:rPr>
              <a:t>is a built-in function in Python, which returns the length of x.</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In this example, x is a string, such as “cat”. len(x) returns “cat”’s length, which is 3.</a:t>
            </a:r>
            <a:endParaRPr/>
          </a:p>
        </p:txBody>
      </p:sp>
      <p:cxnSp>
        <p:nvCxnSpPr>
          <p:cNvPr id="538" name="Google Shape;538;p6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39" name="Google Shape;539;p6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40" name="Google Shape;540;p6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41" name="Google Shape;541;p6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Looping</a:t>
            </a:r>
            <a:endParaRPr/>
          </a:p>
        </p:txBody>
      </p:sp>
      <p:pic>
        <p:nvPicPr>
          <p:cNvPr descr="Screen shot 2011-02-23 at 8.png" id="542" name="Google Shape;542;p61"/>
          <p:cNvPicPr preferRelativeResize="0"/>
          <p:nvPr/>
        </p:nvPicPr>
        <p:blipFill rotWithShape="1">
          <a:blip r:embed="rId5">
            <a:alphaModFix/>
          </a:blip>
          <a:srcRect b="0" l="0" r="0" t="0"/>
          <a:stretch/>
        </p:blipFill>
        <p:spPr>
          <a:xfrm>
            <a:off x="2882900" y="4089400"/>
            <a:ext cx="6858000" cy="2571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lang="en-US"/>
              <a:t> </a:t>
            </a:r>
            <a:r>
              <a:rPr b="1" i="1" lang="en-US">
                <a:solidFill>
                  <a:srgbClr val="0433FF"/>
                </a:solidFill>
              </a:rPr>
              <a:t>while</a:t>
            </a:r>
            <a:r>
              <a:rPr b="1" lang="en-US"/>
              <a:t> statement</a:t>
            </a:r>
            <a:endParaRPr/>
          </a:p>
          <a:p>
            <a:pPr indent="-266700" lvl="1" marL="660400" rtl="0" algn="l">
              <a:lnSpc>
                <a:spcPct val="100000"/>
              </a:lnSpc>
              <a:spcBef>
                <a:spcPts val="0"/>
              </a:spcBef>
              <a:spcAft>
                <a:spcPts val="0"/>
              </a:spcAft>
              <a:buSzPts val="2600"/>
              <a:buFont typeface="Courier New"/>
              <a:buChar char="o"/>
            </a:pPr>
            <a:r>
              <a:rPr lang="en-US"/>
              <a:t>The </a:t>
            </a:r>
            <a:r>
              <a:rPr b="1" lang="en-US"/>
              <a:t>while</a:t>
            </a:r>
            <a:r>
              <a:rPr lang="en-US"/>
              <a:t> loop in Python has the ability to iterate over a statement or group of statements while a given condition is TRUE</a:t>
            </a:r>
            <a:endParaRPr/>
          </a:p>
        </p:txBody>
      </p:sp>
      <p:cxnSp>
        <p:nvCxnSpPr>
          <p:cNvPr id="548" name="Google Shape;548;p6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49" name="Google Shape;549;p6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50" name="Google Shape;550;p6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51" name="Google Shape;551;p6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Looping</a:t>
            </a:r>
            <a:endParaRPr/>
          </a:p>
        </p:txBody>
      </p:sp>
      <p:pic>
        <p:nvPicPr>
          <p:cNvPr descr="Image" id="552" name="Google Shape;552;p62"/>
          <p:cNvPicPr preferRelativeResize="0"/>
          <p:nvPr/>
        </p:nvPicPr>
        <p:blipFill rotWithShape="1">
          <a:blip r:embed="rId5">
            <a:alphaModFix/>
          </a:blip>
          <a:srcRect b="0" l="0" r="0" t="0"/>
          <a:stretch/>
        </p:blipFill>
        <p:spPr>
          <a:xfrm>
            <a:off x="4838700" y="3795166"/>
            <a:ext cx="3340100" cy="5130801"/>
          </a:xfrm>
          <a:prstGeom prst="rect">
            <a:avLst/>
          </a:prstGeom>
          <a:noFill/>
          <a:ln>
            <a:noFill/>
          </a:ln>
        </p:spPr>
      </p:pic>
      <p:sp>
        <p:nvSpPr>
          <p:cNvPr id="553" name="Google Shape;553;p62"/>
          <p:cNvSpPr txBox="1"/>
          <p:nvPr/>
        </p:nvSpPr>
        <p:spPr>
          <a:xfrm>
            <a:off x="8178800" y="8646566"/>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6">
                  <a:extLst>
                    <a:ext uri="{A12FA001-AC4F-418D-AE19-62706E023703}">
                      <ahyp:hlinkClr val="tx"/>
                    </a:ext>
                  </a:extLst>
                </a:hlinkClick>
              </a:rPr>
              <a:t>http://www.tutorialspoint.com/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Helvetica Neue"/>
              <a:buChar char=""/>
            </a:pPr>
            <a:r>
              <a:rPr b="1" lang="en-US"/>
              <a:t> </a:t>
            </a:r>
            <a:r>
              <a:rPr b="1" i="1" lang="en-US">
                <a:solidFill>
                  <a:srgbClr val="0433FF"/>
                </a:solidFill>
              </a:rPr>
              <a:t>while</a:t>
            </a:r>
            <a:r>
              <a:rPr b="1" lang="en-US"/>
              <a:t> statement</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a:t>
            </a:r>
            <a:r>
              <a:rPr b="1" lang="en-US"/>
              <a:t>while</a:t>
            </a:r>
            <a:r>
              <a:rPr b="0" i="0" lang="en-US" sz="2600" u="none" cap="none" strike="noStrike">
                <a:solidFill>
                  <a:srgbClr val="000000"/>
                </a:solidFill>
                <a:latin typeface="Helvetica Neue"/>
                <a:ea typeface="Helvetica Neue"/>
                <a:cs typeface="Helvetica Neue"/>
                <a:sym typeface="Helvetica Neue"/>
              </a:rPr>
              <a:t> loop in Python has the ability to iterate over a statement or group of statements while a given condition is TRUE</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Example:</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Caution: “infinite loop” if a condition never becomes false.</a:t>
            </a:r>
            <a:endParaRPr/>
          </a:p>
        </p:txBody>
      </p:sp>
      <p:cxnSp>
        <p:nvCxnSpPr>
          <p:cNvPr id="559" name="Google Shape;559;p6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60" name="Google Shape;560;p6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61" name="Google Shape;561;p6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62" name="Google Shape;562;p6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Looping</a:t>
            </a:r>
            <a:endParaRPr/>
          </a:p>
        </p:txBody>
      </p:sp>
      <p:sp>
        <p:nvSpPr>
          <p:cNvPr id="563" name="Google Shape;563;p63"/>
          <p:cNvSpPr/>
          <p:nvPr/>
        </p:nvSpPr>
        <p:spPr>
          <a:xfrm>
            <a:off x="2794000" y="4126309"/>
            <a:ext cx="6858000" cy="1355825"/>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count </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6666"/>
                </a:solidFill>
                <a:latin typeface="Arial"/>
                <a:ea typeface="Arial"/>
                <a:cs typeface="Arial"/>
                <a:sym typeface="Arial"/>
              </a:rPr>
              <a:t>0</a:t>
            </a:r>
            <a:endParaRPr/>
          </a:p>
          <a:p>
            <a:pPr indent="0" lvl="0" marL="0" marR="0" rtl="0" algn="l">
              <a:lnSpc>
                <a:spcPct val="100000"/>
              </a:lnSpc>
              <a:spcBef>
                <a:spcPts val="0"/>
              </a:spcBef>
              <a:spcAft>
                <a:spcPts val="0"/>
              </a:spcAft>
              <a:buClr>
                <a:srgbClr val="011688"/>
              </a:buClr>
              <a:buSzPts val="1400"/>
              <a:buFont typeface="Arial"/>
              <a:buNone/>
            </a:pPr>
            <a:r>
              <a:rPr b="0" i="0" lang="en-US" sz="1400" u="none" cap="none" strike="noStrike">
                <a:solidFill>
                  <a:srgbClr val="011688"/>
                </a:solidFill>
                <a:latin typeface="Arial"/>
                <a:ea typeface="Arial"/>
                <a:cs typeface="Arial"/>
                <a:sym typeface="Arial"/>
              </a:rPr>
              <a:t>while</a:t>
            </a:r>
            <a:r>
              <a:rPr b="0" i="0" lang="en-US" sz="1400" u="none" cap="none" strike="noStrike">
                <a:solidFill>
                  <a:srgbClr val="313131"/>
                </a:solidFill>
                <a:latin typeface="Arial"/>
                <a:ea typeface="Arial"/>
                <a:cs typeface="Arial"/>
                <a:sym typeface="Arial"/>
              </a:rPr>
              <a:t> </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count </a:t>
            </a:r>
            <a:r>
              <a:rPr b="0" i="0" lang="en-US" sz="1400" u="none" cap="none" strike="noStrike">
                <a:solidFill>
                  <a:srgbClr val="666600"/>
                </a:solidFill>
                <a:latin typeface="Arial"/>
                <a:ea typeface="Arial"/>
                <a:cs typeface="Arial"/>
                <a:sym typeface="Arial"/>
              </a:rPr>
              <a:t>&lt;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6666"/>
                </a:solidFill>
                <a:latin typeface="Arial"/>
                <a:ea typeface="Arial"/>
                <a:cs typeface="Arial"/>
                <a:sym typeface="Arial"/>
              </a:rPr>
              <a:t>9</a:t>
            </a:r>
            <a:r>
              <a:rPr b="0" i="0" lang="en-US" sz="14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   </a:t>
            </a:r>
            <a:r>
              <a:rPr b="0" i="0" lang="en-US" sz="1400" u="none" cap="none" strike="noStrike">
                <a:solidFill>
                  <a:srgbClr val="011688"/>
                </a:solidFill>
                <a:latin typeface="Arial"/>
                <a:ea typeface="Arial"/>
                <a:cs typeface="Arial"/>
                <a:sym typeface="Arial"/>
              </a:rPr>
              <a:t>print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8800"/>
                </a:solidFill>
                <a:latin typeface="Arial"/>
                <a:ea typeface="Arial"/>
                <a:cs typeface="Arial"/>
                <a:sym typeface="Arial"/>
              </a:rPr>
              <a:t>'The count is:'</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 count</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   count </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 count </a:t>
            </a:r>
            <a:r>
              <a:rPr b="0" i="0" lang="en-US" sz="1400" u="none" cap="none" strike="noStrike">
                <a:solidFill>
                  <a:srgbClr val="666600"/>
                </a:solidFill>
                <a:latin typeface="Arial"/>
                <a:ea typeface="Arial"/>
                <a:cs typeface="Arial"/>
                <a:sym typeface="Arial"/>
              </a:rPr>
              <a: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6666"/>
                </a:solidFill>
                <a:latin typeface="Arial"/>
                <a:ea typeface="Arial"/>
                <a:cs typeface="Arial"/>
                <a:sym typeface="Arial"/>
              </a:rPr>
              <a:t>1</a:t>
            </a:r>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00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11688"/>
              </a:buClr>
              <a:buSzPts val="1400"/>
              <a:buFont typeface="Arial"/>
              <a:buNone/>
            </a:pPr>
            <a:r>
              <a:rPr b="0" i="0" lang="en-US" sz="1400" u="none" cap="none" strike="noStrike">
                <a:solidFill>
                  <a:srgbClr val="011688"/>
                </a:solidFill>
                <a:latin typeface="Arial"/>
                <a:ea typeface="Arial"/>
                <a:cs typeface="Arial"/>
                <a:sym typeface="Arial"/>
              </a:rPr>
              <a:t>print</a:t>
            </a:r>
            <a:r>
              <a:rPr b="0" i="0" lang="en-US" sz="1400" u="none" cap="none" strike="noStrike">
                <a:solidFill>
                  <a:srgbClr val="313131"/>
                </a:solidFill>
                <a:latin typeface="Arial"/>
                <a:ea typeface="Arial"/>
                <a:cs typeface="Arial"/>
                <a:sym typeface="Arial"/>
              </a:rPr>
              <a:t> </a:t>
            </a:r>
            <a:r>
              <a:rPr b="0" i="0" lang="en-US" sz="1400" u="none" cap="none" strike="noStrike">
                <a:solidFill>
                  <a:srgbClr val="008800"/>
                </a:solidFill>
                <a:latin typeface="Arial"/>
                <a:ea typeface="Arial"/>
                <a:cs typeface="Arial"/>
                <a:sym typeface="Arial"/>
              </a:rPr>
              <a:t>"Good bye!"</a:t>
            </a:r>
            <a:endParaRPr/>
          </a:p>
        </p:txBody>
      </p:sp>
      <p:sp>
        <p:nvSpPr>
          <p:cNvPr id="564" name="Google Shape;564;p63"/>
          <p:cNvSpPr/>
          <p:nvPr/>
        </p:nvSpPr>
        <p:spPr>
          <a:xfrm>
            <a:off x="2794000" y="5571033"/>
            <a:ext cx="6858000" cy="2511228"/>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0</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1</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2</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3</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4</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5</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6</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7</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The count is: 8</a:t>
            </a:r>
            <a:endParaRPr/>
          </a:p>
          <a:p>
            <a:pPr indent="0" lvl="0" marL="0" marR="0" rtl="0" algn="l">
              <a:lnSpc>
                <a:spcPct val="100000"/>
              </a:lnSpc>
              <a:spcBef>
                <a:spcPts val="0"/>
              </a:spcBef>
              <a:spcAft>
                <a:spcPts val="0"/>
              </a:spcAft>
              <a:buClr>
                <a:srgbClr val="313131"/>
              </a:buClr>
              <a:buSzPts val="1400"/>
              <a:buFont typeface="Arial"/>
              <a:buNone/>
            </a:pPr>
            <a:r>
              <a:rPr b="0" i="0" lang="en-US" sz="1400" u="none" cap="none" strike="noStrike">
                <a:solidFill>
                  <a:srgbClr val="313131"/>
                </a:solidFill>
                <a:latin typeface="Arial"/>
                <a:ea typeface="Arial"/>
                <a:cs typeface="Arial"/>
                <a:sym typeface="Arial"/>
              </a:rPr>
              <a:t>Good bye!</a:t>
            </a:r>
            <a:endParaRPr/>
          </a:p>
        </p:txBody>
      </p:sp>
      <p:sp>
        <p:nvSpPr>
          <p:cNvPr id="565" name="Google Shape;565;p63"/>
          <p:cNvSpPr txBox="1"/>
          <p:nvPr/>
        </p:nvSpPr>
        <p:spPr>
          <a:xfrm>
            <a:off x="9784500" y="7802860"/>
            <a:ext cx="2418300" cy="47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5">
                  <a:extLst>
                    <a:ext uri="{A12FA001-AC4F-418D-AE19-62706E023703}">
                      <ahyp:hlinkClr val="tx"/>
                    </a:ext>
                  </a:extLst>
                </a:hlinkClick>
              </a:rPr>
              <a:t>http://www.tutorialspoint.com/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9"/>
          <p:cNvSpPr txBox="1"/>
          <p:nvPr>
            <p:ph idx="1" type="body"/>
          </p:nvPr>
        </p:nvSpPr>
        <p:spPr>
          <a:xfrm>
            <a:off x="571500" y="2197100"/>
            <a:ext cx="118617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Charles Babbage originated the concept of and designed a mechanical programmable computer in 1837 called the “Analytical Engine”, but couldn’t finish it as the British Government ceased funding.</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The first programmable computers were not actually built until ~ 1940 using electromechanical relays (by German engineer Konrad Zuse)</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World's first electronic digital programmable computer (using vacuum tubes) was built by Eckert and Mauchly at U. Penn, but invention attributed to Atanasoff of Iowa State</a:t>
            </a:r>
            <a:endParaRPr/>
          </a:p>
        </p:txBody>
      </p:sp>
      <p:cxnSp>
        <p:nvCxnSpPr>
          <p:cNvPr id="68" name="Google Shape;68;p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9" name="Google Shape;69;p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0" name="Google Shape;70;p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1" name="Google Shape;71;p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A Bit of History:</a:t>
            </a:r>
            <a:br>
              <a:rPr b="0" i="0" lang="en-US" sz="4200" u="none" cap="none" strike="noStrike">
                <a:solidFill>
                  <a:srgbClr val="000000"/>
                </a:solidFill>
                <a:latin typeface="Helvetica Neue Light"/>
                <a:ea typeface="Helvetica Neue Light"/>
                <a:cs typeface="Helvetica Neue Light"/>
                <a:sym typeface="Helvetica Neue Light"/>
              </a:rPr>
            </a:br>
            <a:r>
              <a:rPr b="0" i="0" lang="en-US" sz="4200" u="none" cap="none" strike="noStrike">
                <a:solidFill>
                  <a:srgbClr val="000000"/>
                </a:solidFill>
                <a:latin typeface="Helvetica Neue Light"/>
                <a:ea typeface="Helvetica Neue Light"/>
                <a:cs typeface="Helvetica Neue Light"/>
                <a:sym typeface="Helvetica Neue Light"/>
              </a:rPr>
              <a:t>Who invented the programmable computer?</a:t>
            </a:r>
            <a:endParaRPr/>
          </a:p>
        </p:txBody>
      </p:sp>
      <p:pic>
        <p:nvPicPr>
          <p:cNvPr descr="Image" id="72" name="Google Shape;72;p9"/>
          <p:cNvPicPr preferRelativeResize="0"/>
          <p:nvPr/>
        </p:nvPicPr>
        <p:blipFill rotWithShape="1">
          <a:blip r:embed="rId5">
            <a:alphaModFix/>
          </a:blip>
          <a:srcRect b="0" l="0" r="0" t="0"/>
          <a:stretch/>
        </p:blipFill>
        <p:spPr>
          <a:xfrm>
            <a:off x="990600" y="5750292"/>
            <a:ext cx="2651269" cy="2542808"/>
          </a:xfrm>
          <a:prstGeom prst="rect">
            <a:avLst/>
          </a:prstGeom>
          <a:noFill/>
          <a:ln>
            <a:noFill/>
          </a:ln>
        </p:spPr>
      </p:pic>
      <p:sp>
        <p:nvSpPr>
          <p:cNvPr id="73" name="Google Shape;73;p9"/>
          <p:cNvSpPr txBox="1"/>
          <p:nvPr/>
        </p:nvSpPr>
        <p:spPr>
          <a:xfrm>
            <a:off x="454025" y="8343899"/>
            <a:ext cx="3622427" cy="4572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Reconstruction of Babbage's Analytical Engine, the first general-purpose programmable computer.</a:t>
            </a:r>
            <a:endParaRPr/>
          </a:p>
        </p:txBody>
      </p:sp>
      <p:pic>
        <p:nvPicPr>
          <p:cNvPr descr="Image" id="74" name="Google Shape;74;p9"/>
          <p:cNvPicPr preferRelativeResize="0"/>
          <p:nvPr/>
        </p:nvPicPr>
        <p:blipFill rotWithShape="1">
          <a:blip r:embed="rId6">
            <a:alphaModFix/>
          </a:blip>
          <a:srcRect b="0" l="0" r="0" t="0"/>
          <a:stretch/>
        </p:blipFill>
        <p:spPr>
          <a:xfrm>
            <a:off x="4753037" y="5750292"/>
            <a:ext cx="3381394" cy="2542808"/>
          </a:xfrm>
          <a:prstGeom prst="rect">
            <a:avLst/>
          </a:prstGeom>
          <a:noFill/>
          <a:ln>
            <a:noFill/>
          </a:ln>
        </p:spPr>
      </p:pic>
      <p:sp>
        <p:nvSpPr>
          <p:cNvPr id="75" name="Google Shape;75;p9"/>
          <p:cNvSpPr txBox="1"/>
          <p:nvPr/>
        </p:nvSpPr>
        <p:spPr>
          <a:xfrm>
            <a:off x="4076451" y="8350249"/>
            <a:ext cx="4868724" cy="4572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Replica of Zuse's Z3, the first fully automatic, digital (electromechanical) general-purpose programmable computer.</a:t>
            </a:r>
            <a:endParaRPr/>
          </a:p>
        </p:txBody>
      </p:sp>
      <p:pic>
        <p:nvPicPr>
          <p:cNvPr descr="Image" id="76" name="Google Shape;76;p9"/>
          <p:cNvPicPr preferRelativeResize="0"/>
          <p:nvPr/>
        </p:nvPicPr>
        <p:blipFill rotWithShape="1">
          <a:blip r:embed="rId7">
            <a:alphaModFix/>
          </a:blip>
          <a:srcRect b="0" l="0" r="0" t="0"/>
          <a:stretch/>
        </p:blipFill>
        <p:spPr>
          <a:xfrm>
            <a:off x="9080500" y="5750292"/>
            <a:ext cx="3369986" cy="2542808"/>
          </a:xfrm>
          <a:prstGeom prst="rect">
            <a:avLst/>
          </a:prstGeom>
          <a:noFill/>
          <a:ln>
            <a:noFill/>
          </a:ln>
        </p:spPr>
      </p:pic>
      <p:sp>
        <p:nvSpPr>
          <p:cNvPr id="77" name="Google Shape;77;p9"/>
          <p:cNvSpPr txBox="1"/>
          <p:nvPr/>
        </p:nvSpPr>
        <p:spPr>
          <a:xfrm>
            <a:off x="8242231" y="8432800"/>
            <a:ext cx="4868723" cy="2794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ENIAC, the first electronic general-purpose computer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cxnSp>
        <p:nvCxnSpPr>
          <p:cNvPr id="570" name="Google Shape;570;p6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71" name="Google Shape;571;p64"/>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72" name="Google Shape;572;p64"/>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73" name="Google Shape;573;p6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Loop Control Statements</a:t>
            </a:r>
            <a:endParaRPr/>
          </a:p>
        </p:txBody>
      </p:sp>
      <p:pic>
        <p:nvPicPr>
          <p:cNvPr descr="Image" id="574" name="Google Shape;574;p64"/>
          <p:cNvPicPr preferRelativeResize="0"/>
          <p:nvPr/>
        </p:nvPicPr>
        <p:blipFill rotWithShape="1">
          <a:blip r:embed="rId5">
            <a:alphaModFix/>
          </a:blip>
          <a:srcRect b="0" l="0" r="0" t="0"/>
          <a:stretch/>
        </p:blipFill>
        <p:spPr>
          <a:xfrm>
            <a:off x="1638300" y="2444005"/>
            <a:ext cx="3619500" cy="4203701"/>
          </a:xfrm>
          <a:prstGeom prst="rect">
            <a:avLst/>
          </a:prstGeom>
          <a:noFill/>
          <a:ln>
            <a:noFill/>
          </a:ln>
        </p:spPr>
      </p:pic>
      <p:pic>
        <p:nvPicPr>
          <p:cNvPr descr="Image" id="575" name="Google Shape;575;p64"/>
          <p:cNvPicPr preferRelativeResize="0"/>
          <p:nvPr/>
        </p:nvPicPr>
        <p:blipFill rotWithShape="1">
          <a:blip r:embed="rId6">
            <a:alphaModFix/>
          </a:blip>
          <a:srcRect b="0" l="0" r="0" t="0"/>
          <a:stretch/>
        </p:blipFill>
        <p:spPr>
          <a:xfrm>
            <a:off x="7670800" y="2444005"/>
            <a:ext cx="3619500" cy="4203701"/>
          </a:xfrm>
          <a:prstGeom prst="rect">
            <a:avLst/>
          </a:prstGeom>
          <a:noFill/>
          <a:ln>
            <a:noFill/>
          </a:ln>
        </p:spPr>
      </p:pic>
      <p:sp>
        <p:nvSpPr>
          <p:cNvPr id="576" name="Google Shape;576;p64"/>
          <p:cNvSpPr/>
          <p:nvPr/>
        </p:nvSpPr>
        <p:spPr>
          <a:xfrm>
            <a:off x="1638300" y="7115274"/>
            <a:ext cx="4379417" cy="1355825"/>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11688"/>
              </a:buClr>
              <a:buSzPts val="1500"/>
              <a:buFont typeface="Arial"/>
              <a:buNone/>
            </a:pPr>
            <a:r>
              <a:rPr b="0" i="0" lang="en-US" sz="1500" u="none" cap="none" strike="noStrike">
                <a:solidFill>
                  <a:srgbClr val="011688"/>
                </a:solidFill>
                <a:latin typeface="Arial"/>
                <a:ea typeface="Arial"/>
                <a:cs typeface="Arial"/>
                <a:sym typeface="Arial"/>
              </a:rPr>
              <a:t>for</a:t>
            </a:r>
            <a:r>
              <a:rPr b="0" i="0" lang="en-US" sz="1500" u="none" cap="none" strike="noStrike">
                <a:solidFill>
                  <a:srgbClr val="313131"/>
                </a:solidFill>
                <a:latin typeface="Arial"/>
                <a:ea typeface="Arial"/>
                <a:cs typeface="Arial"/>
                <a:sym typeface="Arial"/>
              </a:rPr>
              <a:t> letter </a:t>
            </a:r>
            <a:r>
              <a:rPr b="0" i="0" lang="en-US" sz="1500" u="none" cap="none" strike="noStrike">
                <a:solidFill>
                  <a:srgbClr val="011688"/>
                </a:solidFill>
                <a:latin typeface="Arial"/>
                <a:ea typeface="Arial"/>
                <a:cs typeface="Arial"/>
                <a:sym typeface="Arial"/>
              </a:rPr>
              <a:t>in</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'Python'</a:t>
            </a:r>
            <a:r>
              <a:rPr b="0" i="0" lang="en-US" sz="15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if</a:t>
            </a:r>
            <a:r>
              <a:rPr b="0" i="0" lang="en-US" sz="1500" u="none" cap="none" strike="noStrike">
                <a:solidFill>
                  <a:srgbClr val="313131"/>
                </a:solidFill>
                <a:latin typeface="Arial"/>
                <a:ea typeface="Arial"/>
                <a:cs typeface="Arial"/>
                <a:sym typeface="Arial"/>
              </a:rPr>
              <a:t> letter </a:t>
            </a:r>
            <a:r>
              <a:rPr b="0" i="0" lang="en-US" sz="1500" u="none" cap="none" strike="noStrike">
                <a:solidFill>
                  <a:srgbClr val="666600"/>
                </a:solidFill>
                <a:latin typeface="Arial"/>
                <a:ea typeface="Arial"/>
                <a:cs typeface="Arial"/>
                <a:sym typeface="Arial"/>
              </a:rPr>
              <a:t>==</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'h'</a:t>
            </a:r>
            <a:r>
              <a:rPr b="0" i="0" lang="en-US" sz="15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break</a:t>
            </a:r>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print</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'Current Letter :'</a:t>
            </a:r>
            <a:r>
              <a:rPr b="0" i="0" lang="en-US" sz="1500" u="none" cap="none" strike="noStrike">
                <a:solidFill>
                  <a:srgbClr val="666600"/>
                </a:solidFill>
                <a:latin typeface="Arial"/>
                <a:ea typeface="Arial"/>
                <a:cs typeface="Arial"/>
                <a:sym typeface="Arial"/>
              </a:rPr>
              <a:t>,</a:t>
            </a:r>
            <a:r>
              <a:rPr b="0" i="0" lang="en-US" sz="1500" u="none" cap="none" strike="noStrike">
                <a:solidFill>
                  <a:srgbClr val="313131"/>
                </a:solidFill>
                <a:latin typeface="Arial"/>
                <a:ea typeface="Arial"/>
                <a:cs typeface="Arial"/>
                <a:sym typeface="Arial"/>
              </a:rPr>
              <a:t> letter</a:t>
            </a:r>
            <a:endParaRPr/>
          </a:p>
        </p:txBody>
      </p:sp>
      <p:sp>
        <p:nvSpPr>
          <p:cNvPr id="577" name="Google Shape;577;p64"/>
          <p:cNvSpPr/>
          <p:nvPr/>
        </p:nvSpPr>
        <p:spPr>
          <a:xfrm>
            <a:off x="7520483" y="7115274"/>
            <a:ext cx="4379417" cy="1355825"/>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11688"/>
              </a:buClr>
              <a:buSzPts val="1500"/>
              <a:buFont typeface="Arial"/>
              <a:buNone/>
            </a:pPr>
            <a:r>
              <a:rPr b="0" i="0" lang="en-US" sz="1500" u="none" cap="none" strike="noStrike">
                <a:solidFill>
                  <a:srgbClr val="011688"/>
                </a:solidFill>
                <a:latin typeface="Arial"/>
                <a:ea typeface="Arial"/>
                <a:cs typeface="Arial"/>
                <a:sym typeface="Arial"/>
              </a:rPr>
              <a:t>for</a:t>
            </a:r>
            <a:r>
              <a:rPr b="0" i="0" lang="en-US" sz="1500" u="none" cap="none" strike="noStrike">
                <a:solidFill>
                  <a:srgbClr val="313131"/>
                </a:solidFill>
                <a:latin typeface="Arial"/>
                <a:ea typeface="Arial"/>
                <a:cs typeface="Arial"/>
                <a:sym typeface="Arial"/>
              </a:rPr>
              <a:t> letter </a:t>
            </a:r>
            <a:r>
              <a:rPr b="0" i="0" lang="en-US" sz="1500" u="none" cap="none" strike="noStrike">
                <a:solidFill>
                  <a:srgbClr val="011688"/>
                </a:solidFill>
                <a:latin typeface="Arial"/>
                <a:ea typeface="Arial"/>
                <a:cs typeface="Arial"/>
                <a:sym typeface="Arial"/>
              </a:rPr>
              <a:t>in</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'Python'</a:t>
            </a:r>
            <a:r>
              <a:rPr b="0" i="0" lang="en-US" sz="15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if</a:t>
            </a:r>
            <a:r>
              <a:rPr b="0" i="0" lang="en-US" sz="1500" u="none" cap="none" strike="noStrike">
                <a:solidFill>
                  <a:srgbClr val="313131"/>
                </a:solidFill>
                <a:latin typeface="Arial"/>
                <a:ea typeface="Arial"/>
                <a:cs typeface="Arial"/>
                <a:sym typeface="Arial"/>
              </a:rPr>
              <a:t> letter </a:t>
            </a:r>
            <a:r>
              <a:rPr b="0" i="0" lang="en-US" sz="1500" u="none" cap="none" strike="noStrike">
                <a:solidFill>
                  <a:srgbClr val="666600"/>
                </a:solidFill>
                <a:latin typeface="Arial"/>
                <a:ea typeface="Arial"/>
                <a:cs typeface="Arial"/>
                <a:sym typeface="Arial"/>
              </a:rPr>
              <a:t>==</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'h'</a:t>
            </a:r>
            <a:r>
              <a:rPr b="0" i="0" lang="en-US" sz="15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continue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500"/>
              <a:buFont typeface="Arial"/>
              <a:buNone/>
            </a:pPr>
            <a:r>
              <a:rPr b="0" i="0" lang="en-US" sz="1500" u="none" cap="none" strike="noStrike">
                <a:solidFill>
                  <a:srgbClr val="313131"/>
                </a:solidFill>
                <a:latin typeface="Arial"/>
                <a:ea typeface="Arial"/>
                <a:cs typeface="Arial"/>
                <a:sym typeface="Arial"/>
              </a:rPr>
              <a:t>   </a:t>
            </a:r>
            <a:r>
              <a:rPr b="0" i="0" lang="en-US" sz="1500" u="none" cap="none" strike="noStrike">
                <a:solidFill>
                  <a:srgbClr val="011688"/>
                </a:solidFill>
                <a:latin typeface="Arial"/>
                <a:ea typeface="Arial"/>
                <a:cs typeface="Arial"/>
                <a:sym typeface="Arial"/>
              </a:rPr>
              <a:t>print</a:t>
            </a:r>
            <a:r>
              <a:rPr b="0" i="0" lang="en-US" sz="1500" u="none" cap="none" strike="noStrike">
                <a:solidFill>
                  <a:srgbClr val="313131"/>
                </a:solidFill>
                <a:latin typeface="Arial"/>
                <a:ea typeface="Arial"/>
                <a:cs typeface="Arial"/>
                <a:sym typeface="Arial"/>
              </a:rPr>
              <a:t> </a:t>
            </a:r>
            <a:r>
              <a:rPr b="0" i="0" lang="en-US" sz="1500" u="none" cap="none" strike="noStrike">
                <a:solidFill>
                  <a:srgbClr val="008800"/>
                </a:solidFill>
                <a:latin typeface="Arial"/>
                <a:ea typeface="Arial"/>
                <a:cs typeface="Arial"/>
                <a:sym typeface="Arial"/>
              </a:rPr>
              <a:t>'Current Letter :'</a:t>
            </a:r>
            <a:r>
              <a:rPr b="0" i="0" lang="en-US" sz="1500" u="none" cap="none" strike="noStrike">
                <a:solidFill>
                  <a:srgbClr val="666600"/>
                </a:solidFill>
                <a:latin typeface="Arial"/>
                <a:ea typeface="Arial"/>
                <a:cs typeface="Arial"/>
                <a:sym typeface="Arial"/>
              </a:rPr>
              <a:t>,</a:t>
            </a:r>
            <a:r>
              <a:rPr b="0" i="0" lang="en-US" sz="1500" u="none" cap="none" strike="noStrike">
                <a:solidFill>
                  <a:srgbClr val="313131"/>
                </a:solidFill>
                <a:latin typeface="Arial"/>
                <a:ea typeface="Arial"/>
                <a:cs typeface="Arial"/>
                <a:sym typeface="Arial"/>
              </a:rPr>
              <a:t> letter</a:t>
            </a:r>
            <a:endParaRPr/>
          </a:p>
        </p:txBody>
      </p:sp>
      <p:sp>
        <p:nvSpPr>
          <p:cNvPr id="578" name="Google Shape;578;p64"/>
          <p:cNvSpPr txBox="1"/>
          <p:nvPr/>
        </p:nvSpPr>
        <p:spPr>
          <a:xfrm>
            <a:off x="1638300" y="8585398"/>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7">
                  <a:extLst>
                    <a:ext uri="{A12FA001-AC4F-418D-AE19-62706E023703}">
                      <ahyp:hlinkClr val="tx"/>
                    </a:ext>
                  </a:extLst>
                </a:hlinkClick>
              </a:rPr>
              <a:t>http://www.tutorialspoint.com/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a:t>
            </a:r>
            <a:r>
              <a:rPr lang="en-US" sz="2400"/>
              <a:t>Given the list G (of dictionaries) below, do the following:</a:t>
            </a:r>
            <a:endParaRPr/>
          </a:p>
          <a:p>
            <a:pPr indent="0" lvl="0" marL="0" rtl="0" algn="l">
              <a:lnSpc>
                <a:spcPct val="100000"/>
              </a:lnSpc>
              <a:spcBef>
                <a:spcPts val="0"/>
              </a:spcBef>
              <a:spcAft>
                <a:spcPts val="0"/>
              </a:spcAft>
              <a:buSzPts val="2400"/>
              <a:buNone/>
            </a:pPr>
            <a:r>
              <a:t/>
            </a:r>
            <a:endParaRPr sz="2400"/>
          </a:p>
          <a:p>
            <a:pPr indent="-266700" lvl="1" marL="660400" rtl="0" algn="l">
              <a:lnSpc>
                <a:spcPct val="100000"/>
              </a:lnSpc>
              <a:spcBef>
                <a:spcPts val="0"/>
              </a:spcBef>
              <a:spcAft>
                <a:spcPts val="0"/>
              </a:spcAft>
              <a:buSzPts val="2600"/>
              <a:buChar char="•"/>
            </a:pPr>
            <a:r>
              <a:rPr lang="en-US"/>
              <a:t>Write a for loop that prints out all names.</a:t>
            </a:r>
            <a:endParaRPr/>
          </a:p>
          <a:p>
            <a:pPr indent="-266700" lvl="1" marL="660400" rtl="0" algn="l">
              <a:lnSpc>
                <a:spcPct val="100000"/>
              </a:lnSpc>
              <a:spcBef>
                <a:spcPts val="0"/>
              </a:spcBef>
              <a:spcAft>
                <a:spcPts val="0"/>
              </a:spcAft>
              <a:buSzPts val="2600"/>
              <a:buChar char="•"/>
            </a:pPr>
            <a:r>
              <a:rPr lang="en-US"/>
              <a:t>Write another for loop that adds up all ages and print the sum at the end.</a:t>
            </a:r>
            <a:endParaRPr/>
          </a:p>
        </p:txBody>
      </p:sp>
      <p:cxnSp>
        <p:nvCxnSpPr>
          <p:cNvPr id="584" name="Google Shape;584;p65"/>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585" name="Google Shape;585;p65"/>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586" name="Google Shape;586;p65"/>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587" name="Google Shape;587;p65"/>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Exercise # </a:t>
            </a:r>
            <a:r>
              <a:rPr lang="en-US" sz="4800"/>
              <a:t>4</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a:t>
            </a:r>
            <a:r>
              <a:rPr lang="en-US" sz="2400"/>
              <a:t>Given the list D (of integers) below, do the following:</a:t>
            </a:r>
            <a:endParaRPr/>
          </a:p>
          <a:p>
            <a:pPr indent="0" lvl="0" marL="0" rtl="0" algn="l">
              <a:lnSpc>
                <a:spcPct val="100000"/>
              </a:lnSpc>
              <a:spcBef>
                <a:spcPts val="0"/>
              </a:spcBef>
              <a:spcAft>
                <a:spcPts val="0"/>
              </a:spcAft>
              <a:buSzPts val="2400"/>
              <a:buNone/>
            </a:pPr>
            <a:r>
              <a:t/>
            </a:r>
            <a:endParaRPr sz="2400"/>
          </a:p>
          <a:p>
            <a:pPr indent="-266700" lvl="1" marL="660400" rtl="0" algn="l">
              <a:lnSpc>
                <a:spcPct val="100000"/>
              </a:lnSpc>
              <a:spcBef>
                <a:spcPts val="0"/>
              </a:spcBef>
              <a:spcAft>
                <a:spcPts val="0"/>
              </a:spcAft>
              <a:buSzPts val="2600"/>
              <a:buChar char="•"/>
            </a:pPr>
            <a:r>
              <a:rPr lang="en-US"/>
              <a:t>Print only those values that are positive in the list</a:t>
            </a:r>
            <a:endParaRPr/>
          </a:p>
        </p:txBody>
      </p:sp>
      <p:sp>
        <p:nvSpPr>
          <p:cNvPr id="593" name="Google Shape;593;p66"/>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sz="4800"/>
              <a:t>Exercise # 5 </a:t>
            </a:r>
            <a:endParaRPr sz="4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e3e3e59433_0_1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Defining and Calling Functions:</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 A </a:t>
            </a:r>
            <a:r>
              <a:rPr b="1" lang="en-US"/>
              <a:t>function</a:t>
            </a:r>
            <a:r>
              <a:rPr b="0" i="0" lang="en-US" sz="2600" u="none" cap="none" strike="noStrike">
                <a:solidFill>
                  <a:srgbClr val="000000"/>
                </a:solidFill>
                <a:latin typeface="Helvetica Neue"/>
                <a:ea typeface="Helvetica Neue"/>
                <a:cs typeface="Helvetica Neue"/>
                <a:sym typeface="Helvetica Neue"/>
              </a:rPr>
              <a:t> is a block of organized, </a:t>
            </a:r>
            <a:r>
              <a:rPr i="1" lang="en-US"/>
              <a:t>reusable</a:t>
            </a:r>
            <a:r>
              <a:rPr b="0" i="0" lang="en-US" sz="2600" u="none" cap="none" strike="noStrike">
                <a:solidFill>
                  <a:srgbClr val="000000"/>
                </a:solidFill>
                <a:latin typeface="Helvetica Neue"/>
                <a:ea typeface="Helvetica Neue"/>
                <a:cs typeface="Helvetica Neue"/>
                <a:sym typeface="Helvetica Neue"/>
              </a:rPr>
              <a:t> code that is used to perform a single, related action.</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 Functions provides better </a:t>
            </a:r>
            <a:r>
              <a:rPr i="1" lang="en-US"/>
              <a:t>abstraction</a:t>
            </a:r>
            <a:r>
              <a:rPr b="0" i="0" lang="en-US" sz="2600" u="none" cap="none" strike="noStrike">
                <a:solidFill>
                  <a:srgbClr val="000000"/>
                </a:solidFill>
                <a:latin typeface="Helvetica Neue"/>
                <a:ea typeface="Helvetica Neue"/>
                <a:cs typeface="Helvetica Neue"/>
                <a:sym typeface="Helvetica Neue"/>
              </a:rPr>
              <a:t> and </a:t>
            </a:r>
            <a:r>
              <a:rPr i="1" lang="en-US"/>
              <a:t>modularity</a:t>
            </a:r>
            <a:r>
              <a:rPr b="0" i="0" lang="en-US" sz="2600" u="none" cap="none" strike="noStrike">
                <a:solidFill>
                  <a:srgbClr val="000000"/>
                </a:solidFill>
                <a:latin typeface="Helvetica Neue"/>
                <a:ea typeface="Helvetica Neue"/>
                <a:cs typeface="Helvetica Neue"/>
                <a:sym typeface="Helvetica Neue"/>
              </a:rPr>
              <a:t> for your application and a high degree of code reusing</a:t>
            </a:r>
            <a:endParaRPr/>
          </a:p>
          <a:p>
            <a:pPr indent="-266700" lvl="2" marL="11049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Makes your code simpler and easier to read!</a:t>
            </a:r>
            <a:endParaRPr/>
          </a:p>
          <a:p>
            <a:pPr indent="-266700" lvl="1" marL="6604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 Calling a function: Once the basic structure is finalized, you can execute it by calling it from another function or directly from the Python prompt.</a:t>
            </a:r>
            <a:endParaRPr/>
          </a:p>
        </p:txBody>
      </p:sp>
      <p:cxnSp>
        <p:nvCxnSpPr>
          <p:cNvPr id="599" name="Google Shape;599;ge3e3e59433_0_13"/>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00" name="Google Shape;600;ge3e3e59433_0_1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01" name="Google Shape;601;ge3e3e59433_0_1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02" name="Google Shape;602;ge3e3e59433_0_13"/>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lang="en-US" sz="4800"/>
              <a:t>Python Basics: Functions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e3e3e59433_0_21"/>
          <p:cNvSpPr txBox="1"/>
          <p:nvPr>
            <p:ph idx="1" type="body"/>
          </p:nvPr>
        </p:nvSpPr>
        <p:spPr>
          <a:xfrm>
            <a:off x="635000" y="2324100"/>
            <a:ext cx="118617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Font typeface="Courier New"/>
              <a:buChar char="o"/>
            </a:pPr>
            <a:r>
              <a:rPr lang="en-US"/>
              <a:t>By defining a function, we can put a routine into this function, and we will be able to execute this routine simply by calling this function.</a:t>
            </a:r>
            <a:endParaRPr/>
          </a:p>
          <a:p>
            <a:pPr indent="-101600" lvl="0" marL="266700" rtl="0" algn="l">
              <a:lnSpc>
                <a:spcPct val="100000"/>
              </a:lnSpc>
              <a:spcBef>
                <a:spcPts val="0"/>
              </a:spcBef>
              <a:spcAft>
                <a:spcPts val="0"/>
              </a:spcAft>
              <a:buSzPts val="2600"/>
              <a:buFont typeface="Courier New"/>
              <a:buNone/>
            </a:pPr>
            <a:r>
              <a:t/>
            </a:r>
            <a:endParaRPr/>
          </a:p>
          <a:p>
            <a:pPr indent="-266700" lvl="0" marL="266700" rtl="0" algn="l">
              <a:lnSpc>
                <a:spcPct val="100000"/>
              </a:lnSpc>
              <a:spcBef>
                <a:spcPts val="0"/>
              </a:spcBef>
              <a:spcAft>
                <a:spcPts val="0"/>
              </a:spcAft>
              <a:buSzPts val="2600"/>
              <a:buFont typeface="Courier New"/>
              <a:buChar char="o"/>
            </a:pPr>
            <a:r>
              <a:rPr lang="en-US"/>
              <a:t>For example, we introduce a function “add5”, which adds 5 onto the integer we passed into the function.</a:t>
            </a:r>
            <a:endParaRPr/>
          </a:p>
          <a:p>
            <a:pPr indent="0" lvl="0" marL="266700" rtl="0" algn="l">
              <a:lnSpc>
                <a:spcPct val="100000"/>
              </a:lnSpc>
              <a:spcBef>
                <a:spcPts val="0"/>
              </a:spcBef>
              <a:spcAft>
                <a:spcPts val="0"/>
              </a:spcAft>
              <a:buNone/>
            </a:pPr>
            <a:r>
              <a:t/>
            </a:r>
            <a:endParaRPr/>
          </a:p>
          <a:p>
            <a:pPr indent="-266700" lvl="0" marL="266700" rtl="0" algn="l">
              <a:lnSpc>
                <a:spcPct val="100000"/>
              </a:lnSpc>
              <a:spcBef>
                <a:spcPts val="0"/>
              </a:spcBef>
              <a:spcAft>
                <a:spcPts val="0"/>
              </a:spcAft>
              <a:buSzPts val="2600"/>
              <a:buChar char="o"/>
            </a:pPr>
            <a:r>
              <a:rPr lang="en-US"/>
              <a:t>The keyword return specifies the value return by the function. Functions do not have to return a value. </a:t>
            </a:r>
            <a:endParaRPr/>
          </a:p>
          <a:p>
            <a:pPr indent="0" lvl="0" marL="0" rtl="0" algn="l">
              <a:lnSpc>
                <a:spcPct val="100000"/>
              </a:lnSpc>
              <a:spcBef>
                <a:spcPts val="0"/>
              </a:spcBef>
              <a:spcAft>
                <a:spcPts val="0"/>
              </a:spcAft>
              <a:buNone/>
            </a:pPr>
            <a:r>
              <a:t/>
            </a:r>
            <a:endParaRPr/>
          </a:p>
          <a:p>
            <a:pPr indent="-101600" lvl="0" marL="266700" rtl="0" algn="l">
              <a:lnSpc>
                <a:spcPct val="100000"/>
              </a:lnSpc>
              <a:spcBef>
                <a:spcPts val="0"/>
              </a:spcBef>
              <a:spcAft>
                <a:spcPts val="0"/>
              </a:spcAft>
              <a:buSzPts val="2600"/>
              <a:buFont typeface="Courier New"/>
              <a:buNone/>
            </a:pPr>
            <a:r>
              <a:t/>
            </a:r>
            <a:endParaRPr/>
          </a:p>
          <a:p>
            <a:pPr indent="-266700" lvl="0" marL="266700" rtl="0" algn="l">
              <a:lnSpc>
                <a:spcPct val="100000"/>
              </a:lnSpc>
              <a:spcBef>
                <a:spcPts val="0"/>
              </a:spcBef>
              <a:spcAft>
                <a:spcPts val="0"/>
              </a:spcAft>
              <a:buSzPts val="2600"/>
              <a:buFont typeface="Courier New"/>
              <a:buChar char="o"/>
            </a:pPr>
            <a:r>
              <a:rPr lang="en-US"/>
              <a:t>Example:</a:t>
            </a:r>
            <a:endParaRPr/>
          </a:p>
          <a:p>
            <a:pPr indent="0" lvl="1" marL="393700" rtl="0" algn="l">
              <a:lnSpc>
                <a:spcPct val="100000"/>
              </a:lnSpc>
              <a:spcBef>
                <a:spcPts val="0"/>
              </a:spcBef>
              <a:spcAft>
                <a:spcPts val="0"/>
              </a:spcAft>
              <a:buSzPts val="2600"/>
              <a:buNone/>
            </a:pPr>
            <a:r>
              <a:t/>
            </a:r>
            <a:endParaRPr/>
          </a:p>
          <a:p>
            <a:pPr indent="0" lvl="1" marL="393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Font typeface="Courier New"/>
              <a:buChar char="o"/>
            </a:pPr>
            <a:r>
              <a:rPr lang="en-US"/>
              <a:t>In this function, x is the integer we passed into the function. And the function will return the value of x+5 back.</a:t>
            </a:r>
            <a:endParaRPr/>
          </a:p>
          <a:p>
            <a:pPr indent="-266700" lvl="0" marL="266700" rtl="0" algn="l">
              <a:lnSpc>
                <a:spcPct val="100000"/>
              </a:lnSpc>
              <a:spcBef>
                <a:spcPts val="0"/>
              </a:spcBef>
              <a:spcAft>
                <a:spcPts val="0"/>
              </a:spcAft>
              <a:buSzPts val="2600"/>
              <a:buNone/>
            </a:pPr>
            <a:r>
              <a:rPr lang="en-US"/>
              <a:t>	</a:t>
            </a:r>
            <a:endParaRPr/>
          </a:p>
        </p:txBody>
      </p:sp>
      <p:cxnSp>
        <p:nvCxnSpPr>
          <p:cNvPr id="608" name="Google Shape;608;ge3e3e59433_0_21"/>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09" name="Google Shape;609;ge3e3e59433_0_2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10" name="Google Shape;610;ge3e3e59433_0_2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11" name="Google Shape;611;ge3e3e59433_0_21"/>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Defining Functions</a:t>
            </a:r>
            <a:endParaRPr/>
          </a:p>
        </p:txBody>
      </p:sp>
      <p:grpSp>
        <p:nvGrpSpPr>
          <p:cNvPr id="612" name="Google Shape;612;ge3e3e59433_0_21"/>
          <p:cNvGrpSpPr/>
          <p:nvPr/>
        </p:nvGrpSpPr>
        <p:grpSpPr>
          <a:xfrm>
            <a:off x="2491800" y="6019404"/>
            <a:ext cx="3419475" cy="954272"/>
            <a:chOff x="2768600" y="5175854"/>
            <a:chExt cx="3419475" cy="954272"/>
          </a:xfrm>
        </p:grpSpPr>
        <p:pic>
          <p:nvPicPr>
            <p:cNvPr id="613" name="Google Shape;613;ge3e3e59433_0_21"/>
            <p:cNvPicPr preferRelativeResize="0"/>
            <p:nvPr/>
          </p:nvPicPr>
          <p:blipFill rotWithShape="1">
            <a:blip r:embed="rId5">
              <a:alphaModFix/>
            </a:blip>
            <a:srcRect b="0" l="0" r="0" t="0"/>
            <a:stretch/>
          </p:blipFill>
          <p:spPr>
            <a:xfrm>
              <a:off x="2768600" y="5175854"/>
              <a:ext cx="3419475" cy="954272"/>
            </a:xfrm>
            <a:prstGeom prst="rect">
              <a:avLst/>
            </a:prstGeom>
            <a:noFill/>
            <a:ln>
              <a:noFill/>
            </a:ln>
          </p:spPr>
        </p:pic>
        <p:cxnSp>
          <p:nvCxnSpPr>
            <p:cNvPr id="614" name="Google Shape;614;ge3e3e59433_0_21"/>
            <p:cNvCxnSpPr/>
            <p:nvPr/>
          </p:nvCxnSpPr>
          <p:spPr>
            <a:xfrm>
              <a:off x="6188075" y="5281577"/>
              <a:ext cx="0" cy="742800"/>
            </a:xfrm>
            <a:prstGeom prst="straightConnector1">
              <a:avLst/>
            </a:prstGeom>
            <a:noFill/>
            <a:ln cap="flat" cmpd="sng" w="19050">
              <a:solidFill>
                <a:srgbClr val="D8D8D8"/>
              </a:solidFill>
              <a:prstDash val="solid"/>
              <a:miter lim="400000"/>
              <a:headEnd len="sm" w="sm" type="none"/>
              <a:tailEnd len="sm" w="sm" type="none"/>
            </a:ln>
          </p:spPr>
        </p:cxn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e3e3e59433_0_3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To call the function add5 we just defined, we simply do:</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By passing number 10 into the add5 function, 5 is added.</a:t>
            </a:r>
            <a:endParaRPr/>
          </a:p>
          <a:p>
            <a:pPr indent="-266700" lvl="0" marL="266700" rtl="0" algn="l">
              <a:lnSpc>
                <a:spcPct val="100000"/>
              </a:lnSpc>
              <a:spcBef>
                <a:spcPts val="0"/>
              </a:spcBef>
              <a:spcAft>
                <a:spcPts val="0"/>
              </a:spcAft>
              <a:buSzPts val="2600"/>
              <a:buFont typeface="Courier New"/>
              <a:buChar char="o"/>
            </a:pPr>
            <a:r>
              <a:rPr b="0" i="0" lang="en-US" sz="2600" u="none" cap="none" strike="noStrike">
                <a:solidFill>
                  <a:srgbClr val="000000"/>
                </a:solidFill>
                <a:latin typeface="Helvetica Neue"/>
                <a:ea typeface="Helvetica Neue"/>
                <a:cs typeface="Helvetica Neue"/>
                <a:sym typeface="Helvetica Neue"/>
              </a:rPr>
              <a:t>The result then equals to 15.</a:t>
            </a:r>
            <a:endParaRPr/>
          </a:p>
        </p:txBody>
      </p:sp>
      <p:cxnSp>
        <p:nvCxnSpPr>
          <p:cNvPr id="620" name="Google Shape;620;ge3e3e59433_0_31"/>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21" name="Google Shape;621;ge3e3e59433_0_3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22" name="Google Shape;622;ge3e3e59433_0_3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23" name="Google Shape;623;ge3e3e59433_0_31"/>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Calling the Function</a:t>
            </a:r>
            <a:endParaRPr/>
          </a:p>
        </p:txBody>
      </p:sp>
      <p:pic>
        <p:nvPicPr>
          <p:cNvPr descr="image.png" id="624" name="Google Shape;624;ge3e3e59433_0_31"/>
          <p:cNvPicPr preferRelativeResize="0"/>
          <p:nvPr/>
        </p:nvPicPr>
        <p:blipFill rotWithShape="1">
          <a:blip r:embed="rId5">
            <a:alphaModFix/>
          </a:blip>
          <a:srcRect b="0" l="0" r="0" t="0"/>
          <a:stretch/>
        </p:blipFill>
        <p:spPr>
          <a:xfrm>
            <a:off x="858837" y="7083425"/>
            <a:ext cx="10979153" cy="908050"/>
          </a:xfrm>
          <a:prstGeom prst="rect">
            <a:avLst/>
          </a:prstGeom>
          <a:noFill/>
          <a:ln>
            <a:noFill/>
          </a:ln>
        </p:spPr>
      </p:pic>
      <p:pic>
        <p:nvPicPr>
          <p:cNvPr id="625" name="Google Shape;625;ge3e3e59433_0_31"/>
          <p:cNvPicPr preferRelativeResize="0"/>
          <p:nvPr/>
        </p:nvPicPr>
        <p:blipFill rotWithShape="1">
          <a:blip r:embed="rId6">
            <a:alphaModFix/>
          </a:blip>
          <a:srcRect b="0" l="0" r="0" t="0"/>
          <a:stretch/>
        </p:blipFill>
        <p:spPr>
          <a:xfrm>
            <a:off x="3636536" y="2937155"/>
            <a:ext cx="4438650" cy="1533525"/>
          </a:xfrm>
          <a:prstGeom prst="rect">
            <a:avLst/>
          </a:prstGeom>
          <a:noFill/>
          <a:ln>
            <a:noFill/>
          </a:ln>
        </p:spPr>
      </p:pic>
      <p:cxnSp>
        <p:nvCxnSpPr>
          <p:cNvPr id="626" name="Google Shape;626;ge3e3e59433_0_31"/>
          <p:cNvCxnSpPr/>
          <p:nvPr/>
        </p:nvCxnSpPr>
        <p:spPr>
          <a:xfrm>
            <a:off x="8075186" y="3008840"/>
            <a:ext cx="0" cy="872400"/>
          </a:xfrm>
          <a:prstGeom prst="straightConnector1">
            <a:avLst/>
          </a:prstGeom>
          <a:noFill/>
          <a:ln cap="flat" cmpd="sng" w="19050">
            <a:solidFill>
              <a:srgbClr val="D8D8D8"/>
            </a:solidFill>
            <a:prstDash val="solid"/>
            <a:miter lim="400000"/>
            <a:headEnd len="sm" w="sm" type="none"/>
            <a:tailEnd len="sm" w="sm"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e3e3e59433_0_4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a:t>
            </a:r>
            <a:r>
              <a:rPr lang="en-US" sz="2400"/>
              <a:t>Write a function that does the following things:</a:t>
            </a:r>
            <a:endParaRPr/>
          </a:p>
          <a:p>
            <a:pPr indent="-114300" lvl="0" marL="266700" rtl="0" algn="l">
              <a:lnSpc>
                <a:spcPct val="100000"/>
              </a:lnSpc>
              <a:spcBef>
                <a:spcPts val="0"/>
              </a:spcBef>
              <a:spcAft>
                <a:spcPts val="0"/>
              </a:spcAft>
              <a:buSzPts val="2400"/>
              <a:buFont typeface="Helvetica Neue"/>
              <a:buNone/>
            </a:pPr>
            <a:r>
              <a:t/>
            </a:r>
            <a:endParaRPr sz="2400"/>
          </a:p>
          <a:p>
            <a:pPr indent="-266700" lvl="1" marL="660400" rtl="0" algn="l">
              <a:lnSpc>
                <a:spcPct val="100000"/>
              </a:lnSpc>
              <a:spcBef>
                <a:spcPts val="0"/>
              </a:spcBef>
              <a:spcAft>
                <a:spcPts val="0"/>
              </a:spcAft>
              <a:buSzPts val="2400"/>
              <a:buFont typeface="Courier New"/>
              <a:buChar char="o"/>
            </a:pPr>
            <a:r>
              <a:rPr lang="en-US" sz="2400"/>
              <a:t>The function takes a number x into the function.</a:t>
            </a:r>
            <a:endParaRPr/>
          </a:p>
          <a:p>
            <a:pPr indent="-266700" lvl="1" marL="660400" rtl="0" algn="l">
              <a:lnSpc>
                <a:spcPct val="100000"/>
              </a:lnSpc>
              <a:spcBef>
                <a:spcPts val="0"/>
              </a:spcBef>
              <a:spcAft>
                <a:spcPts val="0"/>
              </a:spcAft>
              <a:buSzPts val="2400"/>
              <a:buFont typeface="Courier New"/>
              <a:buChar char="o"/>
            </a:pPr>
            <a:r>
              <a:rPr lang="en-US" sz="2400"/>
              <a:t>In the function, deduct 10 from x.</a:t>
            </a:r>
            <a:endParaRPr/>
          </a:p>
          <a:p>
            <a:pPr indent="-266700" lvl="1" marL="660400" rtl="0" algn="l">
              <a:lnSpc>
                <a:spcPct val="100000"/>
              </a:lnSpc>
              <a:spcBef>
                <a:spcPts val="0"/>
              </a:spcBef>
              <a:spcAft>
                <a:spcPts val="0"/>
              </a:spcAft>
              <a:buSzPts val="2400"/>
              <a:buFont typeface="Courier New"/>
              <a:buChar char="o"/>
            </a:pPr>
            <a:r>
              <a:rPr lang="en-US" sz="2400"/>
              <a:t>If the result of the deduction is greater than equal to 0, the function returns 1.</a:t>
            </a:r>
            <a:endParaRPr/>
          </a:p>
          <a:p>
            <a:pPr indent="-266700" lvl="1" marL="660400" rtl="0" algn="l">
              <a:lnSpc>
                <a:spcPct val="100000"/>
              </a:lnSpc>
              <a:spcBef>
                <a:spcPts val="0"/>
              </a:spcBef>
              <a:spcAft>
                <a:spcPts val="0"/>
              </a:spcAft>
              <a:buSzPts val="2400"/>
              <a:buFont typeface="Courier New"/>
              <a:buChar char="o"/>
            </a:pPr>
            <a:r>
              <a:rPr lang="en-US" sz="2400"/>
              <a:t>If the result of the deduction is less than 0, the function return 0.</a:t>
            </a:r>
            <a:endParaRPr/>
          </a:p>
        </p:txBody>
      </p:sp>
      <p:cxnSp>
        <p:nvCxnSpPr>
          <p:cNvPr id="632" name="Google Shape;632;ge3e3e59433_0_42"/>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33" name="Google Shape;633;ge3e3e59433_0_4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34" name="Google Shape;634;ge3e3e59433_0_4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35" name="Google Shape;635;ge3e3e59433_0_42"/>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Exercise # </a:t>
            </a:r>
            <a:r>
              <a:rPr lang="en-US" sz="4800"/>
              <a:t>6</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cxnSp>
        <p:nvCxnSpPr>
          <p:cNvPr id="640" name="Google Shape;640;p67"/>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41" name="Google Shape;641;p67"/>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42" name="Google Shape;642;p67"/>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43" name="Google Shape;643;p67"/>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Recap with an Abstract View of a Computer </a:t>
            </a:r>
            <a:endParaRPr/>
          </a:p>
        </p:txBody>
      </p:sp>
      <p:graphicFrame>
        <p:nvGraphicFramePr>
          <p:cNvPr id="644" name="Google Shape;644;p67"/>
          <p:cNvGraphicFramePr/>
          <p:nvPr/>
        </p:nvGraphicFramePr>
        <p:xfrm>
          <a:off x="7485408" y="3137197"/>
          <a:ext cx="3000000" cy="3000000"/>
        </p:xfrm>
        <a:graphic>
          <a:graphicData uri="http://schemas.openxmlformats.org/drawingml/2006/table">
            <a:tbl>
              <a:tblPr firstCol="1" firstRow="1">
                <a:noFill/>
                <a:tableStyleId>{4ECF761A-B63E-442D-A438-07472396FE49}</a:tableStyleId>
              </a:tblPr>
              <a:tblGrid>
                <a:gridCol w="861550"/>
                <a:gridCol w="1661425"/>
                <a:gridCol w="2841600"/>
              </a:tblGrid>
              <a:tr h="534600">
                <a:tc>
                  <a:txBody>
                    <a:bodyPr/>
                    <a:lstStyle/>
                    <a:p>
                      <a:pPr indent="0" lvl="0" marL="0" marR="0" rtl="0" algn="ctr">
                        <a:lnSpc>
                          <a:spcPct val="100000"/>
                        </a:lnSpc>
                        <a:spcBef>
                          <a:spcPts val="0"/>
                        </a:spcBef>
                        <a:spcAft>
                          <a:spcPts val="0"/>
                        </a:spcAft>
                        <a:buClr>
                          <a:srgbClr val="FFFFFF"/>
                        </a:buClr>
                        <a:buSzPts val="1520"/>
                        <a:buFont typeface="Lemon"/>
                        <a:buNone/>
                      </a:pPr>
                      <a:r>
                        <a:rPr lang="en-US" sz="1520" u="none" cap="none" strike="noStrike">
                          <a:solidFill>
                            <a:srgbClr val="FFFFFF"/>
                          </a:solidFill>
                          <a:latin typeface="Lemon"/>
                          <a:ea typeface="Lemon"/>
                          <a:cs typeface="Lemon"/>
                          <a:sym typeface="Lemon"/>
                        </a:rPr>
                        <a:t>Location</a:t>
                      </a:r>
                      <a:endParaRPr/>
                    </a:p>
                  </a:txBody>
                  <a:tcPr marT="50800" marB="50800" marR="50800" marL="50800" anchor="ctr">
                    <a:lnL cap="flat" cmpd="sng" w="12700">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FFFFFF"/>
                        </a:buClr>
                        <a:buSzPts val="1520"/>
                        <a:buFont typeface="Lemon"/>
                        <a:buNone/>
                      </a:pPr>
                      <a:r>
                        <a:rPr lang="en-US" sz="1520" u="none" cap="none" strike="noStrike">
                          <a:solidFill>
                            <a:srgbClr val="FFFFFF"/>
                          </a:solidFill>
                          <a:latin typeface="Lemon"/>
                          <a:ea typeface="Lemon"/>
                          <a:cs typeface="Lemon"/>
                          <a:sym typeface="Lemon"/>
                        </a:rPr>
                        <a:t>Variable</a:t>
                      </a:r>
                      <a:br>
                        <a:rPr lang="en-US" sz="1520" u="none" cap="none" strike="noStrike">
                          <a:solidFill>
                            <a:srgbClr val="FFFFFF"/>
                          </a:solidFill>
                          <a:latin typeface="Lemon"/>
                          <a:ea typeface="Lemon"/>
                          <a:cs typeface="Lemon"/>
                          <a:sym typeface="Lemon"/>
                        </a:rPr>
                      </a:br>
                      <a:r>
                        <a:rPr lang="en-US" sz="1520" u="none" cap="none" strike="noStrike">
                          <a:solidFill>
                            <a:srgbClr val="FFFFFF"/>
                          </a:solidFill>
                          <a:latin typeface="Lemon"/>
                          <a:ea typeface="Lemon"/>
                          <a:cs typeface="Lemon"/>
                          <a:sym typeface="Lemon"/>
                        </a:rPr>
                        <a:t>Name</a:t>
                      </a:r>
                      <a:endParaRPr/>
                    </a:p>
                  </a:txBody>
                  <a:tcPr marT="50800" marB="50800" marR="50800" marL="50800" anchor="ctr"/>
                </a:tc>
                <a:tc>
                  <a:txBody>
                    <a:bodyPr/>
                    <a:lstStyle/>
                    <a:p>
                      <a:pPr indent="0" lvl="0" marL="0" marR="0" rtl="0" algn="ctr">
                        <a:lnSpc>
                          <a:spcPct val="100000"/>
                        </a:lnSpc>
                        <a:spcBef>
                          <a:spcPts val="0"/>
                        </a:spcBef>
                        <a:spcAft>
                          <a:spcPts val="0"/>
                        </a:spcAft>
                        <a:buClr>
                          <a:srgbClr val="FFFFFF"/>
                        </a:buClr>
                        <a:buSzPts val="1520"/>
                        <a:buFont typeface="Lemon"/>
                        <a:buNone/>
                      </a:pPr>
                      <a:r>
                        <a:rPr lang="en-US" sz="1520" u="none" cap="none" strike="noStrike">
                          <a:solidFill>
                            <a:srgbClr val="FFFFFF"/>
                          </a:solidFill>
                          <a:latin typeface="Lemon"/>
                          <a:ea typeface="Lemon"/>
                          <a:cs typeface="Lemon"/>
                          <a:sym typeface="Lemon"/>
                        </a:rPr>
                        <a:t>Value</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0</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welcomeString</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“Hello World”</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1</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4200"/>
                        <a:buFont typeface="Lemon"/>
                        <a:buNone/>
                      </a:pPr>
                      <a:r>
                        <a:t/>
                      </a:r>
                      <a:endParaRPr sz="42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4200"/>
                        <a:buFont typeface="Lemon"/>
                        <a:buNone/>
                      </a:pPr>
                      <a:r>
                        <a:t/>
                      </a:r>
                      <a:endParaRPr sz="4200" u="none" cap="none" strike="noStrike"/>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2</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eliteFloat</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1336.99999</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3</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my_numbers</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[1, 2, 3, 4, 5]</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4</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fullName</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[“Mark”, “Gottscho”]</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5</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uni</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“UCLA"</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6</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4200"/>
                        <a:buFont typeface="Lemon"/>
                        <a:buNone/>
                      </a:pPr>
                      <a:r>
                        <a:t/>
                      </a:r>
                      <a:endParaRPr sz="4200" u="none" cap="none" strike="noStrike"/>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-28</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7</a:t>
                      </a:r>
                      <a:endParaRPr/>
                    </a:p>
                  </a:txBody>
                  <a:tcPr marT="50800" marB="50800" marR="50800" marL="50800" anchor="ct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website</a:t>
                      </a:r>
                      <a:endParaRPr/>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1520"/>
                        <a:buFont typeface="Lemon"/>
                        <a:buNone/>
                      </a:pPr>
                      <a:r>
                        <a:rPr lang="en-US" sz="1520" u="none" cap="none" strike="noStrike">
                          <a:latin typeface="Lemon"/>
                          <a:ea typeface="Lemon"/>
                          <a:cs typeface="Lemon"/>
                          <a:sym typeface="Lemon"/>
                        </a:rPr>
                        <a:t>“</a:t>
                      </a:r>
                      <a:r>
                        <a:rPr lang="en-US" sz="1520" u="sng" cap="none" strike="noStrike">
                          <a:solidFill>
                            <a:schemeClr val="hlink"/>
                          </a:solidFill>
                          <a:hlinkClick r:id="rId5"/>
                        </a:rPr>
                        <a:t>www.google.com</a:t>
                      </a:r>
                      <a:r>
                        <a:rPr lang="en-US" sz="1520" u="none" cap="none" strike="noStrike">
                          <a:latin typeface="Lemon"/>
                          <a:ea typeface="Lemon"/>
                          <a:cs typeface="Lemon"/>
                          <a:sym typeface="Lemon"/>
                        </a:rPr>
                        <a:t>”</a:t>
                      </a:r>
                      <a:endParaRPr/>
                    </a:p>
                  </a:txBody>
                  <a:tcPr marT="50800" marB="50800" marR="50800" marL="50800" anchor="ctr">
                    <a:lnR cap="flat" cmpd="sng" w="12700">
                      <a:solidFill>
                        <a:srgbClr val="000000"/>
                      </a:solidFill>
                      <a:prstDash val="solid"/>
                      <a:round/>
                      <a:headEnd len="sm" w="sm" type="none"/>
                      <a:tailEnd len="sm" w="sm" type="none"/>
                    </a:lnR>
                  </a:tcPr>
                </a:tc>
              </a:tr>
              <a:tr h="534600">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8</a:t>
                      </a:r>
                      <a:endParaRPr/>
                    </a:p>
                  </a:txBody>
                  <a:tcPr marT="50800" marB="50800" marR="50800" marL="50800" anchor="ct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negativeInt</a:t>
                      </a:r>
                      <a:endParaRPr/>
                    </a:p>
                  </a:txBody>
                  <a:tcPr marT="50800" marB="50800" marR="50800" marL="50800" anchor="ct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44444"/>
                        </a:buClr>
                        <a:buSzPts val="1520"/>
                        <a:buFont typeface="Lemon"/>
                        <a:buNone/>
                      </a:pPr>
                      <a:r>
                        <a:rPr lang="en-US" sz="1520" u="none" cap="none" strike="noStrike">
                          <a:solidFill>
                            <a:srgbClr val="444444"/>
                          </a:solidFill>
                          <a:latin typeface="Lemon"/>
                          <a:ea typeface="Lemon"/>
                          <a:cs typeface="Lemon"/>
                          <a:sym typeface="Lemon"/>
                        </a:rPr>
                        <a:t>-1</a:t>
                      </a:r>
                      <a:endParaRPr/>
                    </a:p>
                  </a:txBody>
                  <a:tcPr marT="50800" marB="50800" marR="50800" marL="50800" anchor="ctr">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bl>
          </a:graphicData>
        </a:graphic>
      </p:graphicFrame>
      <p:sp>
        <p:nvSpPr>
          <p:cNvPr id="645" name="Google Shape;645;p67"/>
          <p:cNvSpPr txBox="1"/>
          <p:nvPr/>
        </p:nvSpPr>
        <p:spPr>
          <a:xfrm>
            <a:off x="1351715" y="2986087"/>
            <a:ext cx="6019256" cy="68072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welcomeString = “Hello World”</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eliteFloat = 1337 - 0.00001</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fullName = [“Mark, “Gottscho”]</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if fullName[1] == “Gottscho”:</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uni = “UCLA”</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else:</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uni = “unknown”</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website = “</a:t>
            </a:r>
            <a:r>
              <a:rPr b="0" i="0" lang="en-US" sz="1400" u="sng" cap="none" strike="noStrike">
                <a:solidFill>
                  <a:srgbClr val="000000"/>
                </a:solidFill>
                <a:latin typeface="Lemon"/>
                <a:ea typeface="Lemon"/>
                <a:cs typeface="Lemon"/>
                <a:sym typeface="Lemon"/>
                <a:hlinkClick r:id="rId6">
                  <a:extLst>
                    <a:ext uri="{A12FA001-AC4F-418D-AE19-62706E023703}">
                      <ahyp:hlinkClr val="tx"/>
                    </a:ext>
                  </a:extLst>
                </a:hlinkClick>
              </a:rPr>
              <a:t>www.google.com</a:t>
            </a:r>
            <a:r>
              <a:rPr b="0" i="0" lang="en-US" sz="1400" u="none" cap="none" strike="noStrike">
                <a:solidFill>
                  <a:srgbClr val="000000"/>
                </a:solidFill>
                <a:latin typeface="Lemon"/>
                <a:ea typeface="Lemon"/>
                <a:cs typeface="Lemon"/>
                <a:sym typeface="Lemon"/>
              </a:rPr>
              <a:t>”</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print welcomeString</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Hello World</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print “Searching on “ + website + “ is useful!”</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Searching on </a:t>
            </a:r>
            <a:r>
              <a:rPr b="0" i="0" lang="en-US" sz="1400" u="sng" cap="none" strike="noStrike">
                <a:solidFill>
                  <a:srgbClr val="000000"/>
                </a:solidFill>
                <a:latin typeface="Lemon"/>
                <a:ea typeface="Lemon"/>
                <a:cs typeface="Lemon"/>
                <a:sym typeface="Lemon"/>
                <a:hlinkClick r:id="rId7">
                  <a:extLst>
                    <a:ext uri="{A12FA001-AC4F-418D-AE19-62706E023703}">
                      <ahyp:hlinkClr val="tx"/>
                    </a:ext>
                  </a:extLst>
                </a:hlinkClick>
              </a:rPr>
              <a:t>www.google.com</a:t>
            </a:r>
            <a:r>
              <a:rPr b="0" i="0" lang="en-US" sz="1400" u="none" cap="none" strike="noStrike">
                <a:solidFill>
                  <a:srgbClr val="000000"/>
                </a:solidFill>
                <a:latin typeface="Lemon"/>
                <a:ea typeface="Lemon"/>
                <a:cs typeface="Lemon"/>
                <a:sym typeface="Lemon"/>
              </a:rPr>
              <a:t> is useful!</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print str(eliteFloat) + “ is close to 1337”</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1336.99999 is close to 1337</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negativeInt = -28</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if negativeInt &lt; 0:</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print “&lt; 0”</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&lt; 0</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my_numbers = [1, 2, 3, 4, 5]</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for i in range(0,5):</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 print my_numbers[i]</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1</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2</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3</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4</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5</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 negativeInt = -1</a:t>
            </a:r>
            <a:endParaRPr/>
          </a:p>
          <a:p>
            <a:pPr indent="0" lvl="0" marL="0" marR="0" rtl="0" algn="l">
              <a:lnSpc>
                <a:spcPct val="100000"/>
              </a:lnSpc>
              <a:spcBef>
                <a:spcPts val="0"/>
              </a:spcBef>
              <a:spcAft>
                <a:spcPts val="0"/>
              </a:spcAft>
              <a:buClr>
                <a:srgbClr val="000000"/>
              </a:buClr>
              <a:buSzPts val="1400"/>
              <a:buFont typeface="Lemon"/>
              <a:buNone/>
            </a:pPr>
            <a:r>
              <a:rPr b="0" i="0" lang="en-US" sz="1400" u="none" cap="none" strike="noStrike">
                <a:solidFill>
                  <a:srgbClr val="000000"/>
                </a:solidFill>
                <a:latin typeface="Lemon"/>
                <a:ea typeface="Lemon"/>
                <a:cs typeface="Lemon"/>
                <a:sym typeface="Lemon"/>
              </a:rPr>
              <a:t>&gt;&gt;&gt;</a:t>
            </a:r>
            <a:endParaRPr/>
          </a:p>
          <a:p>
            <a:pPr indent="0" lvl="0" marL="0" marR="0" rtl="0" algn="l">
              <a:lnSpc>
                <a:spcPct val="100000"/>
              </a:lnSpc>
              <a:spcBef>
                <a:spcPts val="0"/>
              </a:spcBef>
              <a:spcAft>
                <a:spcPts val="0"/>
              </a:spcAft>
              <a:buClr>
                <a:srgbClr val="000000"/>
              </a:buClr>
              <a:buSzPts val="1200"/>
              <a:buFont typeface="Lemon"/>
              <a:buNone/>
            </a:pPr>
            <a:r>
              <a:t/>
            </a:r>
            <a:endParaRPr b="0" i="0" sz="1200" u="none" cap="none" strike="noStrike">
              <a:solidFill>
                <a:srgbClr val="000000"/>
              </a:solidFill>
              <a:latin typeface="Helvetica Neue"/>
              <a:ea typeface="Helvetica Neue"/>
              <a:cs typeface="Helvetica Neue"/>
              <a:sym typeface="Helvetica Neue"/>
            </a:endParaRPr>
          </a:p>
        </p:txBody>
      </p:sp>
      <p:sp>
        <p:nvSpPr>
          <p:cNvPr id="646" name="Google Shape;646;p67"/>
          <p:cNvSpPr txBox="1"/>
          <p:nvPr/>
        </p:nvSpPr>
        <p:spPr>
          <a:xfrm>
            <a:off x="1763417" y="1988343"/>
            <a:ext cx="5195852" cy="10160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Processor</a:t>
            </a:r>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(executes steps in program)</a:t>
            </a:r>
            <a:endParaRPr/>
          </a:p>
        </p:txBody>
      </p:sp>
      <p:sp>
        <p:nvSpPr>
          <p:cNvPr id="647" name="Google Shape;647;p67"/>
          <p:cNvSpPr txBox="1"/>
          <p:nvPr/>
        </p:nvSpPr>
        <p:spPr>
          <a:xfrm>
            <a:off x="7401042" y="1988343"/>
            <a:ext cx="5364585" cy="10160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Memory</a:t>
            </a:r>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(stores progress of program)</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8"/>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 </a:t>
            </a:r>
            <a:r>
              <a:rPr b="1" lang="en-US"/>
              <a:t>module</a:t>
            </a:r>
            <a:r>
              <a:rPr b="0" i="0" lang="en-US" sz="2600" u="none" cap="none" strike="noStrike">
                <a:solidFill>
                  <a:srgbClr val="000000"/>
                </a:solidFill>
                <a:latin typeface="Helvetica Neue"/>
                <a:ea typeface="Helvetica Neue"/>
                <a:cs typeface="Helvetica Neue"/>
                <a:sym typeface="Helvetica Neue"/>
              </a:rPr>
              <a:t> is a file consisting of Python code which can define functions, variables etc. </a:t>
            </a:r>
            <a:endParaRPr/>
          </a:p>
          <a:p>
            <a:pPr indent="-266700" lvl="1" marL="660400" rtl="0" algn="l">
              <a:lnSpc>
                <a:spcPct val="100000"/>
              </a:lnSpc>
              <a:spcBef>
                <a:spcPts val="0"/>
              </a:spcBef>
              <a:spcAft>
                <a:spcPts val="0"/>
              </a:spcAft>
              <a:buSzPts val="2400"/>
              <a:buFont typeface="Courier New"/>
              <a:buChar char="o"/>
            </a:pPr>
            <a:r>
              <a:rPr lang="en-US" sz="2400"/>
              <a:t>The code for a module named </a:t>
            </a:r>
            <a:r>
              <a:rPr i="1" lang="en-US"/>
              <a:t>mname</a:t>
            </a:r>
            <a:r>
              <a:rPr lang="en-US" sz="2400"/>
              <a:t> normally resides in the file </a:t>
            </a:r>
            <a:r>
              <a:rPr i="1" lang="en-US"/>
              <a:t>mname.py </a:t>
            </a:r>
            <a:r>
              <a:rPr lang="en-US" sz="2400"/>
              <a:t>which is searched for in selected folders on the computer</a:t>
            </a:r>
            <a:endParaRPr/>
          </a:p>
          <a:p>
            <a:pPr indent="-266700" lvl="1" marL="660400" rtl="0" algn="l">
              <a:lnSpc>
                <a:spcPct val="100000"/>
              </a:lnSpc>
              <a:spcBef>
                <a:spcPts val="0"/>
              </a:spcBef>
              <a:spcAft>
                <a:spcPts val="0"/>
              </a:spcAft>
              <a:buSzPts val="2400"/>
              <a:buFont typeface="Courier New"/>
              <a:buChar char="o"/>
            </a:pPr>
            <a:r>
              <a:rPr lang="en-US" sz="2400"/>
              <a:t>Any Python source file can be used as as a module by executing an </a:t>
            </a:r>
            <a:r>
              <a:rPr b="1" lang="en-US"/>
              <a:t>import</a:t>
            </a:r>
            <a:r>
              <a:rPr lang="en-US" sz="2400"/>
              <a:t> statement in some other Python source file.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101600" lvl="1" marL="660400" rtl="0" algn="l">
              <a:lnSpc>
                <a:spcPct val="100000"/>
              </a:lnSpc>
              <a:spcBef>
                <a:spcPts val="0"/>
              </a:spcBef>
              <a:spcAft>
                <a:spcPts val="0"/>
              </a:spcAft>
              <a:buSzPts val="2600"/>
              <a:buFont typeface="Courier New"/>
              <a:buNone/>
            </a:pPr>
            <a:r>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To prevent confusion with same variable and function names being used in different modules, they belong to a module’s </a:t>
            </a:r>
            <a:r>
              <a:rPr b="1" lang="en-US"/>
              <a:t>namespace </a:t>
            </a:r>
            <a:r>
              <a:rPr b="0" i="0" lang="en-US" sz="2600" u="none" cap="none" strike="noStrike">
                <a:solidFill>
                  <a:srgbClr val="000000"/>
                </a:solidFill>
                <a:latin typeface="Helvetica Neue"/>
                <a:ea typeface="Helvetica Neue"/>
                <a:cs typeface="Helvetica Neue"/>
                <a:sym typeface="Helvetica Neue"/>
              </a:rPr>
              <a:t>which is a dictionary of variable names (keys) and their corresponding objects (values).</a:t>
            </a:r>
            <a:endParaRPr b="1"/>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Each function has its own </a:t>
            </a:r>
            <a:r>
              <a:rPr i="1" lang="en-US"/>
              <a:t>local namespace</a:t>
            </a:r>
            <a:r>
              <a:rPr b="0" i="0" lang="en-US" sz="2600" u="none" cap="none" strike="noStrike">
                <a:solidFill>
                  <a:srgbClr val="000000"/>
                </a:solidFill>
                <a:latin typeface="Helvetica Neue"/>
                <a:ea typeface="Helvetica Neue"/>
                <a:cs typeface="Helvetica Neue"/>
                <a:sym typeface="Helvetica Neue"/>
              </a:rPr>
              <a:t>, and a Python statement can directly access variables in the </a:t>
            </a:r>
            <a:r>
              <a:rPr i="1" lang="en-US"/>
              <a:t>local namespace</a:t>
            </a:r>
            <a:r>
              <a:rPr b="0" i="0" lang="en-US" sz="2600" u="none" cap="none" strike="noStrike">
                <a:solidFill>
                  <a:srgbClr val="000000"/>
                </a:solidFill>
                <a:latin typeface="Helvetica Neue"/>
                <a:ea typeface="Helvetica Neue"/>
                <a:cs typeface="Helvetica Neue"/>
                <a:sym typeface="Helvetica Neue"/>
              </a:rPr>
              <a:t> and in a </a:t>
            </a:r>
            <a:r>
              <a:rPr i="1" lang="en-US"/>
              <a:t>global namespace</a:t>
            </a:r>
            <a:r>
              <a:rPr b="0" i="0" lang="en-US" sz="2600" u="none" cap="none" strike="noStrike">
                <a:solidFill>
                  <a:srgbClr val="000000"/>
                </a:solidFill>
                <a:latin typeface="Helvetica Neue"/>
                <a:ea typeface="Helvetica Neue"/>
                <a:cs typeface="Helvetica Neue"/>
                <a:sym typeface="Helvetica Neue"/>
              </a:rPr>
              <a:t>.</a:t>
            </a:r>
            <a:endParaRPr/>
          </a:p>
        </p:txBody>
      </p:sp>
      <p:cxnSp>
        <p:nvCxnSpPr>
          <p:cNvPr id="653" name="Google Shape;653;p68"/>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54" name="Google Shape;654;p68"/>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55" name="Google Shape;655;p68"/>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56" name="Google Shape;656;p68"/>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Python Modules and Namespaces</a:t>
            </a:r>
            <a:endParaRPr/>
          </a:p>
        </p:txBody>
      </p:sp>
      <p:sp>
        <p:nvSpPr>
          <p:cNvPr id="657" name="Google Shape;657;p68"/>
          <p:cNvSpPr/>
          <p:nvPr/>
        </p:nvSpPr>
        <p:spPr>
          <a:xfrm>
            <a:off x="2768600" y="4786403"/>
            <a:ext cx="6858000" cy="890489"/>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 file: support.py</a:t>
            </a:r>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def</a:t>
            </a:r>
            <a:r>
              <a:rPr b="0" i="0" lang="en-US" sz="1200" u="none" cap="none" strike="noStrike">
                <a:solidFill>
                  <a:srgbClr val="313131"/>
                </a:solidFill>
                <a:latin typeface="Arial"/>
                <a:ea typeface="Arial"/>
                <a:cs typeface="Arial"/>
                <a:sym typeface="Arial"/>
              </a:rPr>
              <a:t> print_func</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par </a:t>
            </a:r>
            <a:r>
              <a:rPr b="0" i="0" lang="en-US" sz="12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   </a:t>
            </a:r>
            <a:r>
              <a:rPr b="0" i="0" lang="en-US" sz="1200" u="none" cap="none" strike="noStrike">
                <a:solidFill>
                  <a:srgbClr val="011688"/>
                </a:solidFill>
                <a:latin typeface="Arial"/>
                <a:ea typeface="Arial"/>
                <a:cs typeface="Arial"/>
                <a:sym typeface="Arial"/>
              </a:rPr>
              <a:t>print</a:t>
            </a:r>
            <a:r>
              <a:rPr lang="en-US" sz="1200">
                <a:solidFill>
                  <a:srgbClr val="313131"/>
                </a:solidFill>
              </a:rPr>
              <a:t>(</a:t>
            </a:r>
            <a:r>
              <a:rPr b="0" i="0" lang="en-US" sz="1200" u="none" cap="none" strike="noStrike">
                <a:solidFill>
                  <a:srgbClr val="008800"/>
                </a:solidFill>
                <a:latin typeface="Arial"/>
                <a:ea typeface="Arial"/>
                <a:cs typeface="Arial"/>
                <a:sym typeface="Arial"/>
              </a:rPr>
              <a:t>"Hello :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par)</a:t>
            </a:r>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   </a:t>
            </a:r>
            <a:r>
              <a:rPr b="0" i="0" lang="en-US" sz="1200" u="none" cap="none" strike="noStrike">
                <a:solidFill>
                  <a:srgbClr val="011688"/>
                </a:solidFill>
                <a:latin typeface="Arial"/>
                <a:ea typeface="Arial"/>
                <a:cs typeface="Arial"/>
                <a:sym typeface="Arial"/>
              </a:rPr>
              <a:t>return</a:t>
            </a:r>
            <a:endParaRPr/>
          </a:p>
        </p:txBody>
      </p:sp>
      <p:sp>
        <p:nvSpPr>
          <p:cNvPr id="658" name="Google Shape;658;p68"/>
          <p:cNvSpPr/>
          <p:nvPr/>
        </p:nvSpPr>
        <p:spPr>
          <a:xfrm>
            <a:off x="2768600" y="5815103"/>
            <a:ext cx="6858000" cy="890489"/>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 some other file</a:t>
            </a:r>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import</a:t>
            </a:r>
            <a:r>
              <a:rPr b="0" i="0" lang="en-US" sz="1200" u="none" cap="none" strike="noStrike">
                <a:solidFill>
                  <a:srgbClr val="313131"/>
                </a:solidFill>
                <a:latin typeface="Arial"/>
                <a:ea typeface="Arial"/>
                <a:cs typeface="Arial"/>
                <a:sym typeface="Arial"/>
              </a:rPr>
              <a:t> support</a:t>
            </a:r>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Now one can call function defined in that module as follows</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support</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print_func</a:t>
            </a:r>
            <a:r>
              <a:rPr b="0" i="0" lang="en-US" sz="1200" u="none" cap="none" strike="noStrike">
                <a:solidFill>
                  <a:srgbClr val="666600"/>
                </a:solidFill>
                <a:latin typeface="Arial"/>
                <a:ea typeface="Arial"/>
                <a:cs typeface="Arial"/>
                <a:sym typeface="Arial"/>
              </a:rPr>
              <a:t>(</a:t>
            </a:r>
            <a:r>
              <a:rPr b="0" i="0" lang="en-US" sz="1200" u="none" cap="none" strike="noStrike">
                <a:solidFill>
                  <a:srgbClr val="008800"/>
                </a:solidFill>
                <a:latin typeface="Arial"/>
                <a:ea typeface="Arial"/>
                <a:cs typeface="Arial"/>
                <a:sym typeface="Arial"/>
              </a:rPr>
              <a:t>"Zara"</a:t>
            </a:r>
            <a:r>
              <a:rPr b="0" i="0" lang="en-US" sz="1200" u="none" cap="none" strike="noStrike">
                <a:solidFill>
                  <a:srgbClr val="666600"/>
                </a:solidFill>
                <a:latin typeface="Arial"/>
                <a:ea typeface="Arial"/>
                <a:cs typeface="Arial"/>
                <a:sym typeface="Arial"/>
              </a:rPr>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9"/>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Printing to the Screen</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Reading Keyboard Input: </a:t>
            </a:r>
            <a:r>
              <a:rPr i="1" lang="en-US"/>
              <a:t>input</a:t>
            </a:r>
            <a:r>
              <a:rPr i="1" lang="en-US"/>
              <a:t>([prompt])</a:t>
            </a:r>
            <a:endParaRPr/>
          </a:p>
          <a:p>
            <a:pPr indent="-101600" lvl="0" marL="266700" rtl="0" algn="l">
              <a:lnSpc>
                <a:spcPct val="100000"/>
              </a:lnSpc>
              <a:spcBef>
                <a:spcPts val="0"/>
              </a:spcBef>
              <a:spcAft>
                <a:spcPts val="0"/>
              </a:spcAft>
              <a:buSzPts val="2600"/>
              <a:buNone/>
            </a:pPr>
            <a:r>
              <a:t/>
            </a:r>
            <a:endParaRPr i="1"/>
          </a:p>
          <a:p>
            <a:pPr indent="-101600" lvl="0" marL="266700" rtl="0" algn="l">
              <a:lnSpc>
                <a:spcPct val="100000"/>
              </a:lnSpc>
              <a:spcBef>
                <a:spcPts val="0"/>
              </a:spcBef>
              <a:spcAft>
                <a:spcPts val="0"/>
              </a:spcAft>
              <a:buSzPts val="2600"/>
              <a:buNone/>
            </a:pPr>
            <a:r>
              <a:t/>
            </a:r>
            <a:endParaRPr i="1"/>
          </a:p>
          <a:p>
            <a:pPr indent="-101600" lvl="0" marL="266700" rtl="0" algn="l">
              <a:lnSpc>
                <a:spcPct val="100000"/>
              </a:lnSpc>
              <a:spcBef>
                <a:spcPts val="0"/>
              </a:spcBef>
              <a:spcAft>
                <a:spcPts val="0"/>
              </a:spcAft>
              <a:buSzPts val="2600"/>
              <a:buNone/>
            </a:pPr>
            <a:r>
              <a:t/>
            </a:r>
            <a:endParaRPr i="1"/>
          </a:p>
          <a:p>
            <a:pPr indent="-101600" lvl="0" marL="266700" rtl="0" algn="l">
              <a:lnSpc>
                <a:spcPct val="100000"/>
              </a:lnSpc>
              <a:spcBef>
                <a:spcPts val="0"/>
              </a:spcBef>
              <a:spcAft>
                <a:spcPts val="0"/>
              </a:spcAft>
              <a:buSzPts val="2600"/>
              <a:buNone/>
            </a:pPr>
            <a:r>
              <a:t/>
            </a:r>
            <a:endParaRPr i="1"/>
          </a:p>
          <a:p>
            <a:pPr indent="-101600" lvl="0" marL="266700" rtl="0" algn="l">
              <a:lnSpc>
                <a:spcPct val="100000"/>
              </a:lnSpc>
              <a:spcBef>
                <a:spcPts val="0"/>
              </a:spcBef>
              <a:spcAft>
                <a:spcPts val="0"/>
              </a:spcAft>
              <a:buSzPts val="2600"/>
              <a:buNone/>
            </a:pPr>
            <a:r>
              <a:t/>
            </a:r>
            <a:endParaRPr i="1"/>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Reading and Writing Files</a:t>
            </a:r>
            <a:endParaRPr/>
          </a:p>
        </p:txBody>
      </p:sp>
      <p:cxnSp>
        <p:nvCxnSpPr>
          <p:cNvPr id="664" name="Google Shape;664;p69"/>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65" name="Google Shape;665;p69"/>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66" name="Google Shape;666;p69"/>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67" name="Google Shape;667;p69"/>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Interacting with the External World</a:t>
            </a:r>
            <a:br>
              <a:rPr b="0" i="0" lang="en-US" sz="4200" u="none" cap="none" strike="noStrike">
                <a:solidFill>
                  <a:srgbClr val="000000"/>
                </a:solidFill>
                <a:latin typeface="Helvetica Neue Light"/>
                <a:ea typeface="Helvetica Neue Light"/>
                <a:cs typeface="Helvetica Neue Light"/>
                <a:sym typeface="Helvetica Neue Light"/>
              </a:rPr>
            </a:br>
            <a:r>
              <a:rPr i="1" lang="en-US" sz="3500">
                <a:latin typeface="Helvetica Neue"/>
                <a:ea typeface="Helvetica Neue"/>
                <a:cs typeface="Helvetica Neue"/>
                <a:sym typeface="Helvetica Neue"/>
              </a:rPr>
              <a:t>(Users, Files, Computers on the Internet …)</a:t>
            </a:r>
            <a:endParaRPr/>
          </a:p>
        </p:txBody>
      </p:sp>
      <p:sp>
        <p:nvSpPr>
          <p:cNvPr id="668" name="Google Shape;668;p69"/>
          <p:cNvSpPr/>
          <p:nvPr/>
        </p:nvSpPr>
        <p:spPr>
          <a:xfrm>
            <a:off x="1524000" y="2995703"/>
            <a:ext cx="6858000" cy="789733"/>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9D5B30"/>
              </a:buClr>
              <a:buSzPts val="1200"/>
              <a:buFont typeface="Arial"/>
              <a:buNone/>
            </a:pPr>
            <a:r>
              <a:rPr b="0" i="0" lang="en-US" sz="1200" u="none" cap="none" strike="noStrike">
                <a:solidFill>
                  <a:srgbClr val="9D5B30"/>
                </a:solidFill>
                <a:latin typeface="Arial"/>
                <a:ea typeface="Arial"/>
                <a:cs typeface="Arial"/>
                <a:sym typeface="Arial"/>
              </a:rPr>
              <a:t>&gt;&gt;&gt;</a:t>
            </a:r>
            <a:r>
              <a:rPr b="0" i="0" lang="en-US" sz="1200" u="none" cap="none" strike="noStrike">
                <a:solidFill>
                  <a:srgbClr val="008800"/>
                </a:solidFill>
                <a:latin typeface="Arial"/>
                <a:ea typeface="Arial"/>
                <a:cs typeface="Arial"/>
                <a:sym typeface="Arial"/>
              </a:rPr>
              <a:t> </a:t>
            </a:r>
            <a:r>
              <a:rPr b="0" i="0" lang="en-US" sz="1200" u="none" cap="none" strike="noStrike">
                <a:solidFill>
                  <a:srgbClr val="011688"/>
                </a:solidFill>
                <a:latin typeface="Arial"/>
                <a:ea typeface="Arial"/>
                <a:cs typeface="Arial"/>
                <a:sym typeface="Arial"/>
              </a:rPr>
              <a:t>print</a:t>
            </a:r>
            <a:r>
              <a:rPr lang="en-US" sz="1200">
                <a:solidFill>
                  <a:srgbClr val="313131"/>
                </a:solidFill>
              </a:rPr>
              <a:t>(</a:t>
            </a:r>
            <a:r>
              <a:rPr b="0" i="0" lang="en-US" sz="1200" u="none" cap="none" strike="noStrike">
                <a:solidFill>
                  <a:srgbClr val="008800"/>
                </a:solidFill>
                <a:latin typeface="Arial"/>
                <a:ea typeface="Arial"/>
                <a:cs typeface="Arial"/>
                <a:sym typeface="Arial"/>
              </a:rPr>
              <a:t>"Python is really a great language,"</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008800"/>
                </a:solidFill>
                <a:latin typeface="Arial"/>
                <a:ea typeface="Arial"/>
                <a:cs typeface="Arial"/>
                <a:sym typeface="Arial"/>
              </a:rPr>
              <a:t>"isn't it?”</a:t>
            </a:r>
            <a:r>
              <a:rPr lang="en-US" sz="1200">
                <a:solidFill>
                  <a:srgbClr val="666600"/>
                </a:solidFill>
              </a:rPr>
              <a:t>)</a:t>
            </a:r>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Python is really a great language, isn't it?</a:t>
            </a:r>
            <a:endParaRPr/>
          </a:p>
        </p:txBody>
      </p:sp>
      <p:sp>
        <p:nvSpPr>
          <p:cNvPr id="669" name="Google Shape;669;p69"/>
          <p:cNvSpPr/>
          <p:nvPr/>
        </p:nvSpPr>
        <p:spPr>
          <a:xfrm>
            <a:off x="1524000" y="4499901"/>
            <a:ext cx="6858000" cy="789732"/>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file.py</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str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lang="en-US" sz="1200">
                <a:solidFill>
                  <a:srgbClr val="313131"/>
                </a:solidFill>
              </a:rPr>
              <a:t>input</a:t>
            </a:r>
            <a:r>
              <a:rPr b="0" i="0" lang="en-US" sz="1200" u="none" cap="none" strike="noStrike">
                <a:solidFill>
                  <a:srgbClr val="666600"/>
                </a:solidFill>
                <a:latin typeface="Arial"/>
                <a:ea typeface="Arial"/>
                <a:cs typeface="Arial"/>
                <a:sym typeface="Arial"/>
              </a:rPr>
              <a:t>(</a:t>
            </a:r>
            <a:r>
              <a:rPr b="0" i="0" lang="en-US" sz="1200" u="none" cap="none" strike="noStrike">
                <a:solidFill>
                  <a:srgbClr val="008800"/>
                </a:solidFill>
                <a:latin typeface="Arial"/>
                <a:ea typeface="Arial"/>
                <a:cs typeface="Arial"/>
                <a:sym typeface="Arial"/>
              </a:rPr>
              <a:t>"Enter your input: "</a:t>
            </a:r>
            <a:r>
              <a:rPr b="0" i="0" lang="en-US" sz="12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print</a:t>
            </a:r>
            <a:r>
              <a:rPr lang="en-US" sz="1200">
                <a:solidFill>
                  <a:srgbClr val="313131"/>
                </a:solidFill>
              </a:rPr>
              <a:t>(</a:t>
            </a:r>
            <a:r>
              <a:rPr b="0" i="0" lang="en-US" sz="1200" u="none" cap="none" strike="noStrike">
                <a:solidFill>
                  <a:srgbClr val="008800"/>
                </a:solidFill>
                <a:latin typeface="Arial"/>
                <a:ea typeface="Arial"/>
                <a:cs typeface="Arial"/>
                <a:sym typeface="Arial"/>
              </a:rPr>
              <a:t>"Received input is :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str)</a:t>
            </a:r>
            <a:endParaRPr/>
          </a:p>
        </p:txBody>
      </p:sp>
      <p:sp>
        <p:nvSpPr>
          <p:cNvPr id="670" name="Google Shape;670;p69"/>
          <p:cNvSpPr/>
          <p:nvPr/>
        </p:nvSpPr>
        <p:spPr>
          <a:xfrm>
            <a:off x="1524000" y="5402684"/>
            <a:ext cx="6858000" cy="789732"/>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7F1455"/>
              </a:buClr>
              <a:buSzPts val="1200"/>
              <a:buFont typeface="Arial"/>
              <a:buNone/>
            </a:pPr>
            <a:r>
              <a:rPr b="0" i="0" lang="en-US" sz="1200" u="none" cap="none" strike="noStrike">
                <a:solidFill>
                  <a:srgbClr val="7F1455"/>
                </a:solidFill>
                <a:latin typeface="Arial"/>
                <a:ea typeface="Arial"/>
                <a:cs typeface="Arial"/>
                <a:sym typeface="Arial"/>
              </a:rPr>
              <a:t>Enter</a:t>
            </a:r>
            <a:r>
              <a:rPr b="0" i="0" lang="en-US" sz="1200" u="none" cap="none" strike="noStrike">
                <a:solidFill>
                  <a:srgbClr val="313131"/>
                </a:solidFill>
                <a:latin typeface="Arial"/>
                <a:ea typeface="Arial"/>
                <a:cs typeface="Arial"/>
                <a:sym typeface="Arial"/>
              </a:rPr>
              <a:t> your input</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7F1455"/>
                </a:solidFill>
                <a:latin typeface="Arial"/>
                <a:ea typeface="Arial"/>
                <a:cs typeface="Arial"/>
                <a:sym typeface="Arial"/>
              </a:rPr>
              <a:t>Hello</a:t>
            </a:r>
            <a:r>
              <a:rPr b="0" i="0" lang="en-US" sz="1200" u="none" cap="none" strike="noStrike">
                <a:solidFill>
                  <a:srgbClr val="313131"/>
                </a:solidFill>
                <a:latin typeface="Arial"/>
                <a:ea typeface="Arial"/>
                <a:cs typeface="Arial"/>
                <a:sym typeface="Arial"/>
              </a:rPr>
              <a:t> </a:t>
            </a:r>
            <a:r>
              <a:rPr b="0" i="0" lang="en-US" sz="1200" u="none" cap="none" strike="noStrike">
                <a:solidFill>
                  <a:srgbClr val="7F1455"/>
                </a:solidFill>
                <a:latin typeface="Arial"/>
                <a:ea typeface="Arial"/>
                <a:cs typeface="Arial"/>
                <a:sym typeface="Arial"/>
              </a:rPr>
              <a:t>Python</a:t>
            </a:r>
            <a:endParaRPr/>
          </a:p>
          <a:p>
            <a:pPr indent="0" lvl="0" marL="0" marR="0" rtl="0" algn="l">
              <a:lnSpc>
                <a:spcPct val="100000"/>
              </a:lnSpc>
              <a:spcBef>
                <a:spcPts val="0"/>
              </a:spcBef>
              <a:spcAft>
                <a:spcPts val="0"/>
              </a:spcAft>
              <a:buClr>
                <a:srgbClr val="7F1455"/>
              </a:buClr>
              <a:buSzPts val="1200"/>
              <a:buFont typeface="Arial"/>
              <a:buNone/>
            </a:pPr>
            <a:r>
              <a:rPr b="0" i="0" lang="en-US" sz="1200" u="none" cap="none" strike="noStrike">
                <a:solidFill>
                  <a:srgbClr val="7F1455"/>
                </a:solidFill>
                <a:latin typeface="Arial"/>
                <a:ea typeface="Arial"/>
                <a:cs typeface="Arial"/>
                <a:sym typeface="Arial"/>
              </a:rPr>
              <a:t>Received</a:t>
            </a:r>
            <a:r>
              <a:rPr b="0" i="0" lang="en-US" sz="1200" u="none" cap="none" strike="noStrike">
                <a:solidFill>
                  <a:srgbClr val="313131"/>
                </a:solidFill>
                <a:latin typeface="Arial"/>
                <a:ea typeface="Arial"/>
                <a:cs typeface="Arial"/>
                <a:sym typeface="Arial"/>
              </a:rPr>
              <a:t> input </a:t>
            </a:r>
            <a:r>
              <a:rPr b="0" i="0" lang="en-US" sz="1200" u="none" cap="none" strike="noStrike">
                <a:solidFill>
                  <a:srgbClr val="011688"/>
                </a:solidFill>
                <a:latin typeface="Arial"/>
                <a:ea typeface="Arial"/>
                <a:cs typeface="Arial"/>
                <a:sym typeface="Arial"/>
              </a:rPr>
              <a:t>is</a:t>
            </a:r>
            <a:r>
              <a:rPr b="0" i="0" lang="en-US" sz="1200" u="none" cap="none" strike="noStrike">
                <a:solidFill>
                  <a:srgbClr val="313131"/>
                </a:solidFill>
                <a:latin typeface="Arial"/>
                <a:ea typeface="Arial"/>
                <a:cs typeface="Arial"/>
                <a:sym typeface="Arial"/>
              </a:rPr>
              <a:t>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7F1455"/>
                </a:solidFill>
                <a:latin typeface="Arial"/>
                <a:ea typeface="Arial"/>
                <a:cs typeface="Arial"/>
                <a:sym typeface="Arial"/>
              </a:rPr>
              <a:t>Hello</a:t>
            </a:r>
            <a:r>
              <a:rPr b="0" i="0" lang="en-US" sz="1200" u="none" cap="none" strike="noStrike">
                <a:solidFill>
                  <a:srgbClr val="313131"/>
                </a:solidFill>
                <a:latin typeface="Arial"/>
                <a:ea typeface="Arial"/>
                <a:cs typeface="Arial"/>
                <a:sym typeface="Arial"/>
              </a:rPr>
              <a:t> </a:t>
            </a:r>
            <a:r>
              <a:rPr b="0" i="0" lang="en-US" sz="1200" u="none" cap="none" strike="noStrike">
                <a:solidFill>
                  <a:srgbClr val="7F1455"/>
                </a:solidFill>
                <a:latin typeface="Arial"/>
                <a:ea typeface="Arial"/>
                <a:cs typeface="Arial"/>
                <a:sym typeface="Arial"/>
              </a:rPr>
              <a:t>Python</a:t>
            </a:r>
            <a:endParaRPr/>
          </a:p>
        </p:txBody>
      </p:sp>
      <p:sp>
        <p:nvSpPr>
          <p:cNvPr id="671" name="Google Shape;671;p69"/>
          <p:cNvSpPr/>
          <p:nvPr/>
        </p:nvSpPr>
        <p:spPr>
          <a:xfrm>
            <a:off x="847725" y="6977484"/>
            <a:ext cx="5778649" cy="1624460"/>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#!/usr/bin/python</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Open a file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open</a:t>
            </a:r>
            <a:r>
              <a:rPr b="0" i="0" lang="en-US" sz="1200" u="none" cap="none" strike="noStrike">
                <a:solidFill>
                  <a:srgbClr val="666600"/>
                </a:solidFill>
                <a:latin typeface="Arial"/>
                <a:ea typeface="Arial"/>
                <a:cs typeface="Arial"/>
                <a:sym typeface="Arial"/>
              </a:rPr>
              <a:t>(</a:t>
            </a:r>
            <a:r>
              <a:rPr b="0" i="0" lang="en-US" sz="1200" u="none" cap="none" strike="noStrike">
                <a:solidFill>
                  <a:srgbClr val="008800"/>
                </a:solidFill>
                <a:latin typeface="Arial"/>
                <a:ea typeface="Arial"/>
                <a:cs typeface="Arial"/>
                <a:sym typeface="Arial"/>
              </a:rPr>
              <a:t>"foo.txt"</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008800"/>
                </a:solidFill>
                <a:latin typeface="Arial"/>
                <a:ea typeface="Arial"/>
                <a:cs typeface="Arial"/>
                <a:sym typeface="Arial"/>
              </a:rPr>
              <a:t>"wb"</a:t>
            </a:r>
            <a:r>
              <a:rPr b="0" i="0" lang="en-US" sz="12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write</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008800"/>
                </a:solidFill>
                <a:latin typeface="Arial"/>
                <a:ea typeface="Arial"/>
                <a:cs typeface="Arial"/>
                <a:sym typeface="Arial"/>
              </a:rPr>
              <a:t>"Python is a great language.\nYeah its great!!\n"</a:t>
            </a:r>
            <a:r>
              <a:rPr b="0" i="0" lang="en-US" sz="12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Close opend file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close</a:t>
            </a:r>
            <a:r>
              <a:rPr b="0" i="0" lang="en-US" sz="1200" u="none" cap="none" strike="noStrike">
                <a:solidFill>
                  <a:srgbClr val="666600"/>
                </a:solidFill>
                <a:latin typeface="Arial"/>
                <a:ea typeface="Arial"/>
                <a:cs typeface="Arial"/>
                <a:sym typeface="Arial"/>
              </a:rPr>
              <a:t>()</a:t>
            </a:r>
            <a:endParaRPr/>
          </a:p>
        </p:txBody>
      </p:sp>
      <p:sp>
        <p:nvSpPr>
          <p:cNvPr id="672" name="Google Shape;672;p69"/>
          <p:cNvSpPr/>
          <p:nvPr/>
        </p:nvSpPr>
        <p:spPr>
          <a:xfrm>
            <a:off x="6854825" y="6972978"/>
            <a:ext cx="5778649" cy="1633473"/>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#!/usr/bin/python</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Open a file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open</a:t>
            </a:r>
            <a:r>
              <a:rPr b="0" i="0" lang="en-US" sz="1200" u="none" cap="none" strike="noStrike">
                <a:solidFill>
                  <a:srgbClr val="666600"/>
                </a:solidFill>
                <a:latin typeface="Arial"/>
                <a:ea typeface="Arial"/>
                <a:cs typeface="Arial"/>
                <a:sym typeface="Arial"/>
              </a:rPr>
              <a:t>(</a:t>
            </a:r>
            <a:r>
              <a:rPr b="0" i="0" lang="en-US" sz="1200" u="none" cap="none" strike="noStrike">
                <a:solidFill>
                  <a:srgbClr val="008800"/>
                </a:solidFill>
                <a:latin typeface="Arial"/>
                <a:ea typeface="Arial"/>
                <a:cs typeface="Arial"/>
                <a:sym typeface="Arial"/>
              </a:rPr>
              <a:t>"foo.txt"</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a:t>
            </a:r>
            <a:r>
              <a:rPr b="0" i="0" lang="en-US" sz="1200" u="none" cap="none" strike="noStrike">
                <a:solidFill>
                  <a:srgbClr val="008800"/>
                </a:solidFill>
                <a:latin typeface="Arial"/>
                <a:ea typeface="Arial"/>
                <a:cs typeface="Arial"/>
                <a:sym typeface="Arial"/>
              </a:rPr>
              <a:t>"r+"</a:t>
            </a:r>
            <a:r>
              <a:rPr b="0" i="0" lang="en-US" sz="1200" u="none" cap="none" strike="noStrike">
                <a:solidFill>
                  <a:srgbClr val="666600"/>
                </a:solidFill>
                <a:latin typeface="Arial"/>
                <a:ea typeface="Arial"/>
                <a:cs typeface="Arial"/>
                <a:sym typeface="Arial"/>
              </a:rPr>
              <a:t>)</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str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fo</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read</a:t>
            </a:r>
            <a:r>
              <a:rPr b="0" i="0" lang="en-US" sz="1200" u="none" cap="none" strike="noStrike">
                <a:solidFill>
                  <a:srgbClr val="666600"/>
                </a:solidFill>
                <a:latin typeface="Arial"/>
                <a:ea typeface="Arial"/>
                <a:cs typeface="Arial"/>
                <a:sym typeface="Arial"/>
              </a:rPr>
              <a:t>(</a:t>
            </a:r>
            <a:r>
              <a:rPr b="0" i="0" lang="en-US" sz="1200" u="none" cap="none" strike="noStrike">
                <a:solidFill>
                  <a:srgbClr val="006666"/>
                </a:solidFill>
                <a:latin typeface="Arial"/>
                <a:ea typeface="Arial"/>
                <a:cs typeface="Arial"/>
                <a:sym typeface="Arial"/>
              </a:rPr>
              <a:t>10</a:t>
            </a:r>
            <a:r>
              <a:rPr b="0" i="0" lang="en-US" sz="1200" u="none" cap="none" strike="noStrike">
                <a:solidFill>
                  <a:srgbClr val="666600"/>
                </a:solidFill>
                <a:latin typeface="Arial"/>
                <a:ea typeface="Arial"/>
                <a:cs typeface="Arial"/>
                <a:sym typeface="Arial"/>
              </a:rPr>
              <a:t>);</a:t>
            </a:r>
            <a:endParaRPr/>
          </a:p>
          <a:p>
            <a:pPr indent="0" lvl="0" marL="0" marR="0" rtl="0" algn="l">
              <a:lnSpc>
                <a:spcPct val="100000"/>
              </a:lnSpc>
              <a:spcBef>
                <a:spcPts val="0"/>
              </a:spcBef>
              <a:spcAft>
                <a:spcPts val="0"/>
              </a:spcAft>
              <a:buClr>
                <a:srgbClr val="011688"/>
              </a:buClr>
              <a:buSzPts val="1200"/>
              <a:buFont typeface="Arial"/>
              <a:buNone/>
            </a:pPr>
            <a:r>
              <a:rPr b="0" i="0" lang="en-US" sz="1200" u="none" cap="none" strike="noStrike">
                <a:solidFill>
                  <a:srgbClr val="011688"/>
                </a:solidFill>
                <a:latin typeface="Arial"/>
                <a:ea typeface="Arial"/>
                <a:cs typeface="Arial"/>
                <a:sym typeface="Arial"/>
              </a:rPr>
              <a:t>print</a:t>
            </a:r>
            <a:r>
              <a:rPr lang="en-US" sz="1200">
                <a:solidFill>
                  <a:srgbClr val="313131"/>
                </a:solidFill>
              </a:rPr>
              <a:t>(</a:t>
            </a:r>
            <a:r>
              <a:rPr b="0" i="0" lang="en-US" sz="1200" u="none" cap="none" strike="noStrike">
                <a:solidFill>
                  <a:srgbClr val="008800"/>
                </a:solidFill>
                <a:latin typeface="Arial"/>
                <a:ea typeface="Arial"/>
                <a:cs typeface="Arial"/>
                <a:sym typeface="Arial"/>
              </a:rPr>
              <a:t>"Read String is : "</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 str)</a:t>
            </a:r>
            <a:endParaRPr/>
          </a:p>
          <a:p>
            <a:pPr indent="0" lvl="0" marL="0" marR="0" rtl="0" algn="l">
              <a:lnSpc>
                <a:spcPct val="100000"/>
              </a:lnSpc>
              <a:spcBef>
                <a:spcPts val="0"/>
              </a:spcBef>
              <a:spcAft>
                <a:spcPts val="0"/>
              </a:spcAft>
              <a:buClr>
                <a:srgbClr val="880F00"/>
              </a:buClr>
              <a:buSzPts val="1200"/>
              <a:buFont typeface="Arial"/>
              <a:buNone/>
            </a:pPr>
            <a:r>
              <a:rPr b="0" i="0" lang="en-US" sz="1200" u="none" cap="none" strike="noStrike">
                <a:solidFill>
                  <a:srgbClr val="880F00"/>
                </a:solidFill>
                <a:latin typeface="Arial"/>
                <a:ea typeface="Arial"/>
                <a:cs typeface="Arial"/>
                <a:sym typeface="Arial"/>
              </a:rPr>
              <a:t># Close opend file</a:t>
            </a:r>
            <a:endParaRPr b="0" i="0" sz="1200" u="none" cap="none" strike="noStrike">
              <a:solidFill>
                <a:srgbClr val="31313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13131"/>
              </a:buClr>
              <a:buSzPts val="1200"/>
              <a:buFont typeface="Arial"/>
              <a:buNone/>
            </a:pPr>
            <a:r>
              <a:rPr b="0" i="0" lang="en-US" sz="1200" u="none" cap="none" strike="noStrike">
                <a:solidFill>
                  <a:srgbClr val="313131"/>
                </a:solidFill>
                <a:latin typeface="Arial"/>
                <a:ea typeface="Arial"/>
                <a:cs typeface="Arial"/>
                <a:sym typeface="Arial"/>
              </a:rPr>
              <a:t>fo</a:t>
            </a:r>
            <a:r>
              <a:rPr b="0" i="0" lang="en-US" sz="1200" u="none" cap="none" strike="noStrike">
                <a:solidFill>
                  <a:srgbClr val="666600"/>
                </a:solidFill>
                <a:latin typeface="Arial"/>
                <a:ea typeface="Arial"/>
                <a:cs typeface="Arial"/>
                <a:sym typeface="Arial"/>
              </a:rPr>
              <a:t>.</a:t>
            </a:r>
            <a:r>
              <a:rPr b="0" i="0" lang="en-US" sz="1200" u="none" cap="none" strike="noStrike">
                <a:solidFill>
                  <a:srgbClr val="313131"/>
                </a:solidFill>
                <a:latin typeface="Arial"/>
                <a:ea typeface="Arial"/>
                <a:cs typeface="Arial"/>
                <a:sym typeface="Arial"/>
              </a:rPr>
              <a:t>close</a:t>
            </a:r>
            <a:r>
              <a:rPr b="0" i="0" lang="en-US" sz="1200" u="none" cap="none" strike="noStrike">
                <a:solidFill>
                  <a:srgbClr val="666600"/>
                </a:solidFill>
                <a:latin typeface="Arial"/>
                <a:ea typeface="Arial"/>
                <a:cs typeface="Arial"/>
                <a:sym typeface="Arial"/>
              </a:rPr>
              <a:t>()</a:t>
            </a:r>
            <a:endParaRPr/>
          </a:p>
        </p:txBody>
      </p:sp>
      <p:sp>
        <p:nvSpPr>
          <p:cNvPr id="673" name="Google Shape;673;p69"/>
          <p:cNvSpPr txBox="1"/>
          <p:nvPr/>
        </p:nvSpPr>
        <p:spPr>
          <a:xfrm>
            <a:off x="847725" y="8682471"/>
            <a:ext cx="241823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5">
                  <a:extLst>
                    <a:ext uri="{A12FA001-AC4F-418D-AE19-62706E023703}">
                      <ahyp:hlinkClr val="tx"/>
                    </a:ext>
                  </a:extLst>
                </a:hlinkClick>
              </a:rPr>
              <a:t>http://www.tutorialspoint.com/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idx="1" type="body"/>
          </p:nvPr>
        </p:nvSpPr>
        <p:spPr>
          <a:xfrm>
            <a:off x="571500" y="2184400"/>
            <a:ext cx="87066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500"/>
              <a:buChar char="•"/>
            </a:pPr>
            <a:r>
              <a:rPr lang="en-US" sz="2500"/>
              <a:t>British mathematician and a father of computer science: helped crack German encryption in WW2 using the Enigma computing machine</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500"/>
              <a:buChar char="•"/>
            </a:pPr>
            <a:r>
              <a:rPr lang="en-US" sz="2500"/>
              <a:t>Invented a hypothetical computing machine called the “Turing Machine” that helped formalize the theoretical limits of mechanical computation or algorithms, i.e. what sorts of things can be computed</a:t>
            </a:r>
            <a:br>
              <a:rPr lang="en-US" sz="2500"/>
            </a:br>
            <a:endParaRPr/>
          </a:p>
          <a:p>
            <a:pPr indent="-266700" lvl="0" marL="266700" rtl="0" algn="l">
              <a:lnSpc>
                <a:spcPct val="100000"/>
              </a:lnSpc>
              <a:spcBef>
                <a:spcPts val="0"/>
              </a:spcBef>
              <a:spcAft>
                <a:spcPts val="0"/>
              </a:spcAft>
              <a:buSzPts val="2500"/>
              <a:buChar char="•"/>
            </a:pPr>
            <a:r>
              <a:rPr lang="en-US" sz="2500"/>
              <a:t>Universal Turing Machine == A Turing Machine that is able to simulate any other Turing Machine</a:t>
            </a:r>
            <a:endParaRPr/>
          </a:p>
          <a:p>
            <a:pPr indent="-266700" lvl="1" marL="660400" rtl="0" algn="l">
              <a:lnSpc>
                <a:spcPct val="100000"/>
              </a:lnSpc>
              <a:spcBef>
                <a:spcPts val="0"/>
              </a:spcBef>
              <a:spcAft>
                <a:spcPts val="0"/>
              </a:spcAft>
              <a:buSzPts val="2500"/>
              <a:buChar char="•"/>
            </a:pPr>
            <a:r>
              <a:rPr lang="en-US" sz="2500"/>
              <a:t>Every real-world computer can be simulated by a UTM</a:t>
            </a:r>
            <a:br>
              <a:rPr lang="en-US" sz="2500"/>
            </a:br>
            <a:endParaRPr/>
          </a:p>
          <a:p>
            <a:pPr indent="-266700" lvl="0" marL="266700" rtl="0" algn="l">
              <a:lnSpc>
                <a:spcPct val="100000"/>
              </a:lnSpc>
              <a:spcBef>
                <a:spcPts val="0"/>
              </a:spcBef>
              <a:spcAft>
                <a:spcPts val="0"/>
              </a:spcAft>
              <a:buSzPts val="2500"/>
              <a:buChar char="•"/>
            </a:pPr>
            <a:r>
              <a:rPr lang="en-US" sz="2500"/>
              <a:t>A real world computer or a programming language is called “Turing Complete” if it can simulate a UTM, or equivalently compute anything that can be computed</a:t>
            </a:r>
            <a:endParaRPr/>
          </a:p>
        </p:txBody>
      </p:sp>
      <p:cxnSp>
        <p:nvCxnSpPr>
          <p:cNvPr id="83" name="Google Shape;83;p1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84" name="Google Shape;84;p1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85" name="Google Shape;85;p1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86" name="Google Shape;86;p1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History: Alan Turing</a:t>
            </a:r>
            <a:endParaRPr/>
          </a:p>
        </p:txBody>
      </p:sp>
      <p:pic>
        <p:nvPicPr>
          <p:cNvPr descr="Image" id="87" name="Google Shape;87;p10"/>
          <p:cNvPicPr preferRelativeResize="0"/>
          <p:nvPr/>
        </p:nvPicPr>
        <p:blipFill rotWithShape="1">
          <a:blip r:embed="rId5">
            <a:alphaModFix/>
          </a:blip>
          <a:srcRect b="0" l="0" r="0" t="0"/>
          <a:stretch/>
        </p:blipFill>
        <p:spPr>
          <a:xfrm>
            <a:off x="10486975" y="2592782"/>
            <a:ext cx="1960565" cy="2623489"/>
          </a:xfrm>
          <a:prstGeom prst="rect">
            <a:avLst/>
          </a:prstGeom>
          <a:noFill/>
          <a:ln>
            <a:noFill/>
          </a:ln>
        </p:spPr>
      </p:pic>
      <p:pic>
        <p:nvPicPr>
          <p:cNvPr descr="Image" id="88" name="Google Shape;88;p10"/>
          <p:cNvPicPr preferRelativeResize="0"/>
          <p:nvPr/>
        </p:nvPicPr>
        <p:blipFill rotWithShape="1">
          <a:blip r:embed="rId6">
            <a:alphaModFix/>
          </a:blip>
          <a:srcRect b="0" l="0" r="0" t="0"/>
          <a:stretch/>
        </p:blipFill>
        <p:spPr>
          <a:xfrm>
            <a:off x="9400296" y="5832615"/>
            <a:ext cx="3502493" cy="262348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0"/>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Reading from Web Servers using url lib module</a:t>
            </a:r>
            <a:endParaRPr/>
          </a:p>
        </p:txBody>
      </p:sp>
      <p:cxnSp>
        <p:nvCxnSpPr>
          <p:cNvPr id="679" name="Google Shape;679;p70"/>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80" name="Google Shape;680;p70"/>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681" name="Google Shape;681;p70"/>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682" name="Google Shape;682;p70"/>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Interacting with the External World</a:t>
            </a:r>
            <a:br>
              <a:rPr b="0" i="0" lang="en-US" sz="4200" u="none" cap="none" strike="noStrike">
                <a:solidFill>
                  <a:srgbClr val="000000"/>
                </a:solidFill>
                <a:latin typeface="Helvetica Neue Light"/>
                <a:ea typeface="Helvetica Neue Light"/>
                <a:cs typeface="Helvetica Neue Light"/>
                <a:sym typeface="Helvetica Neue Light"/>
              </a:rPr>
            </a:br>
            <a:r>
              <a:rPr i="1" lang="en-US" sz="3500">
                <a:latin typeface="Helvetica Neue"/>
                <a:ea typeface="Helvetica Neue"/>
                <a:cs typeface="Helvetica Neue"/>
                <a:sym typeface="Helvetica Neue"/>
              </a:rPr>
              <a:t>(Users, Files, Computers on the Internet …)</a:t>
            </a:r>
            <a:endParaRPr/>
          </a:p>
        </p:txBody>
      </p:sp>
      <p:sp>
        <p:nvSpPr>
          <p:cNvPr id="683" name="Google Shape;683;p70"/>
          <p:cNvSpPr/>
          <p:nvPr/>
        </p:nvSpPr>
        <p:spPr>
          <a:xfrm>
            <a:off x="1905000" y="2906803"/>
            <a:ext cx="6858000" cy="2249439"/>
          </a:xfrm>
          <a:prstGeom prst="rect">
            <a:avLst/>
          </a:prstGeom>
          <a:solidFill>
            <a:srgbClr val="EEEEEE"/>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97A7"/>
              </a:buClr>
              <a:buSzPts val="1800"/>
              <a:buFont typeface="Times"/>
              <a:buNone/>
            </a:pPr>
            <a:r>
              <a:rPr b="0" i="0" lang="en-US" sz="1800" u="none" cap="none" strike="noStrike">
                <a:solidFill>
                  <a:srgbClr val="0097A7"/>
                </a:solidFill>
                <a:latin typeface="Times"/>
                <a:ea typeface="Times"/>
                <a:cs typeface="Times"/>
                <a:sym typeface="Times"/>
              </a:rPr>
              <a:t>def</a:t>
            </a:r>
            <a:r>
              <a:rPr b="0" i="0" lang="en-US" sz="1800" u="none" cap="none" strike="noStrike">
                <a:solidFill>
                  <a:srgbClr val="455A64"/>
                </a:solidFill>
                <a:latin typeface="Times"/>
                <a:ea typeface="Times"/>
                <a:cs typeface="Times"/>
                <a:sym typeface="Times"/>
              </a:rPr>
              <a:t> wget(url):</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a:t>
            </a:r>
            <a:r>
              <a:rPr b="0" i="0" lang="en-US" sz="1800" u="none" cap="none" strike="noStrike">
                <a:solidFill>
                  <a:srgbClr val="0097A7"/>
                </a:solidFill>
                <a:latin typeface="Times"/>
                <a:ea typeface="Times"/>
                <a:cs typeface="Times"/>
                <a:sym typeface="Times"/>
              </a:rPr>
              <a:t>try</a:t>
            </a:r>
            <a:r>
              <a:rPr b="0" i="0" lang="en-US" sz="1800" u="none" cap="none" strike="noStrike">
                <a:solidFill>
                  <a:srgbClr val="455A64"/>
                </a:solidFill>
                <a:latin typeface="Times"/>
                <a:ea typeface="Times"/>
                <a:cs typeface="Times"/>
                <a:sym typeface="Times"/>
              </a:rPr>
              <a:t>:</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ufile = urllib.urlopen(url)</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a:t>
            </a:r>
            <a:r>
              <a:rPr b="0" i="0" lang="en-US" sz="1800" u="none" cap="none" strike="noStrike">
                <a:solidFill>
                  <a:srgbClr val="0097A7"/>
                </a:solidFill>
                <a:latin typeface="Times"/>
                <a:ea typeface="Times"/>
                <a:cs typeface="Times"/>
                <a:sym typeface="Times"/>
              </a:rPr>
              <a:t>if</a:t>
            </a:r>
            <a:r>
              <a:rPr b="0" i="0" lang="en-US" sz="1800" u="none" cap="none" strike="noStrike">
                <a:solidFill>
                  <a:srgbClr val="455A64"/>
                </a:solidFill>
                <a:latin typeface="Times"/>
                <a:ea typeface="Times"/>
                <a:cs typeface="Times"/>
                <a:sym typeface="Times"/>
              </a:rPr>
              <a:t> ufile.info().gettype() == </a:t>
            </a:r>
            <a:r>
              <a:rPr b="0" i="0" lang="en-US" sz="1800" u="none" cap="none" strike="noStrike">
                <a:solidFill>
                  <a:srgbClr val="689F38"/>
                </a:solidFill>
                <a:latin typeface="Times"/>
                <a:ea typeface="Times"/>
                <a:cs typeface="Times"/>
                <a:sym typeface="Times"/>
              </a:rPr>
              <a:t>'text/html'</a:t>
            </a:r>
            <a:r>
              <a:rPr b="0" i="0" lang="en-US" sz="1800" u="none" cap="none" strike="noStrike">
                <a:solidFill>
                  <a:srgbClr val="455A64"/>
                </a:solidFill>
                <a:latin typeface="Times"/>
                <a:ea typeface="Times"/>
                <a:cs typeface="Times"/>
                <a:sym typeface="Times"/>
              </a:rPr>
              <a:t>:</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a:t>
            </a:r>
            <a:r>
              <a:rPr b="0" i="0" lang="en-US" sz="1800" u="none" cap="none" strike="noStrike">
                <a:solidFill>
                  <a:srgbClr val="0097A7"/>
                </a:solidFill>
                <a:latin typeface="Times"/>
                <a:ea typeface="Times"/>
                <a:cs typeface="Times"/>
                <a:sym typeface="Times"/>
              </a:rPr>
              <a:t>print</a:t>
            </a:r>
            <a:r>
              <a:rPr b="0" i="0" lang="en-US" sz="1800" u="none" cap="none" strike="noStrike">
                <a:solidFill>
                  <a:srgbClr val="455A64"/>
                </a:solidFill>
                <a:latin typeface="Times"/>
                <a:ea typeface="Times"/>
                <a:cs typeface="Times"/>
                <a:sym typeface="Times"/>
              </a:rPr>
              <a:t> ufile.read()</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a:t>
            </a:r>
            <a:r>
              <a:rPr b="0" i="0" lang="en-US" sz="1800" u="none" cap="none" strike="noStrike">
                <a:solidFill>
                  <a:srgbClr val="0097A7"/>
                </a:solidFill>
                <a:latin typeface="Times"/>
                <a:ea typeface="Times"/>
                <a:cs typeface="Times"/>
                <a:sym typeface="Times"/>
              </a:rPr>
              <a:t>except</a:t>
            </a:r>
            <a:r>
              <a:rPr b="0" i="0" lang="en-US" sz="1800" u="none" cap="none" strike="noStrike">
                <a:solidFill>
                  <a:srgbClr val="455A64"/>
                </a:solidFill>
                <a:latin typeface="Times"/>
                <a:ea typeface="Times"/>
                <a:cs typeface="Times"/>
                <a:sym typeface="Times"/>
              </a:rPr>
              <a:t> </a:t>
            </a:r>
            <a:r>
              <a:rPr b="0" i="0" lang="en-US" sz="1800" u="none" cap="none" strike="noStrike">
                <a:solidFill>
                  <a:srgbClr val="9C27B0"/>
                </a:solidFill>
                <a:latin typeface="Times"/>
                <a:ea typeface="Times"/>
                <a:cs typeface="Times"/>
                <a:sym typeface="Times"/>
              </a:rPr>
              <a:t>IOError</a:t>
            </a:r>
            <a:r>
              <a:rPr b="0" i="0" lang="en-US" sz="1800" u="none" cap="none" strike="noStrike">
                <a:solidFill>
                  <a:srgbClr val="455A64"/>
                </a:solidFill>
                <a:latin typeface="Times"/>
                <a:ea typeface="Times"/>
                <a:cs typeface="Times"/>
                <a:sym typeface="Times"/>
              </a:rPr>
              <a:t>:</a:t>
            </a:r>
            <a:endParaRPr/>
          </a:p>
          <a:p>
            <a:pPr indent="0" lvl="0" marL="0" marR="0" rtl="0" algn="l">
              <a:lnSpc>
                <a:spcPct val="100000"/>
              </a:lnSpc>
              <a:spcBef>
                <a:spcPts val="0"/>
              </a:spcBef>
              <a:spcAft>
                <a:spcPts val="0"/>
              </a:spcAft>
              <a:buClr>
                <a:srgbClr val="455A64"/>
              </a:buClr>
              <a:buSzPts val="1800"/>
              <a:buFont typeface="Times"/>
              <a:buNone/>
            </a:pPr>
            <a:r>
              <a:rPr b="0" i="0" lang="en-US" sz="1800" u="none" cap="none" strike="noStrike">
                <a:solidFill>
                  <a:srgbClr val="455A64"/>
                </a:solidFill>
                <a:latin typeface="Times"/>
                <a:ea typeface="Times"/>
                <a:cs typeface="Times"/>
                <a:sym typeface="Times"/>
              </a:rPr>
              <a:t>    </a:t>
            </a:r>
            <a:r>
              <a:rPr b="0" i="0" lang="en-US" sz="1800" u="none" cap="none" strike="noStrike">
                <a:solidFill>
                  <a:srgbClr val="0097A7"/>
                </a:solidFill>
                <a:latin typeface="Times"/>
                <a:ea typeface="Times"/>
                <a:cs typeface="Times"/>
                <a:sym typeface="Times"/>
              </a:rPr>
              <a:t>print</a:t>
            </a:r>
            <a:r>
              <a:rPr b="0" i="0" lang="en-US" sz="1800" u="none" cap="none" strike="noStrike">
                <a:solidFill>
                  <a:srgbClr val="455A64"/>
                </a:solidFill>
                <a:latin typeface="Times"/>
                <a:ea typeface="Times"/>
                <a:cs typeface="Times"/>
                <a:sym typeface="Times"/>
              </a:rPr>
              <a:t> </a:t>
            </a:r>
            <a:r>
              <a:rPr b="0" i="0" lang="en-US" sz="1800" u="none" cap="none" strike="noStrike">
                <a:solidFill>
                  <a:srgbClr val="689F38"/>
                </a:solidFill>
                <a:latin typeface="Times"/>
                <a:ea typeface="Times"/>
                <a:cs typeface="Times"/>
                <a:sym typeface="Times"/>
              </a:rPr>
              <a:t>'problem reading url:'</a:t>
            </a:r>
            <a:r>
              <a:rPr b="0" i="0" lang="en-US" sz="1800" u="none" cap="none" strike="noStrike">
                <a:solidFill>
                  <a:srgbClr val="455A64"/>
                </a:solidFill>
                <a:latin typeface="Times"/>
                <a:ea typeface="Times"/>
                <a:cs typeface="Times"/>
                <a:sym typeface="Times"/>
              </a:rPr>
              <a:t>, url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ge3e3e59433_0_6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87215" lvl="0" marL="287215" rtl="0" algn="l">
              <a:lnSpc>
                <a:spcPct val="100000"/>
              </a:lnSpc>
              <a:spcBef>
                <a:spcPts val="0"/>
              </a:spcBef>
              <a:spcAft>
                <a:spcPts val="0"/>
              </a:spcAft>
              <a:buSzPts val="2800"/>
              <a:buFont typeface="Helvetica Neue"/>
              <a:buChar char=""/>
            </a:pPr>
            <a:r>
              <a:rPr lang="en-US" sz="2800"/>
              <a:t> </a:t>
            </a:r>
            <a:r>
              <a:rPr lang="en-US" sz="2400"/>
              <a:t>Write code that does the following things:</a:t>
            </a:r>
            <a:endParaRPr/>
          </a:p>
          <a:p>
            <a:pPr indent="-114300" lvl="0" marL="266700" rtl="0" algn="l">
              <a:lnSpc>
                <a:spcPct val="100000"/>
              </a:lnSpc>
              <a:spcBef>
                <a:spcPts val="0"/>
              </a:spcBef>
              <a:spcAft>
                <a:spcPts val="0"/>
              </a:spcAft>
              <a:buSzPts val="2400"/>
              <a:buFont typeface="Helvetica Neue"/>
              <a:buNone/>
            </a:pPr>
            <a:r>
              <a:t/>
            </a:r>
            <a:endParaRPr sz="2400"/>
          </a:p>
          <a:p>
            <a:pPr indent="-266700" lvl="1" marL="660400" rtl="0" algn="l">
              <a:lnSpc>
                <a:spcPct val="100000"/>
              </a:lnSpc>
              <a:spcBef>
                <a:spcPts val="0"/>
              </a:spcBef>
              <a:spcAft>
                <a:spcPts val="0"/>
              </a:spcAft>
              <a:buSzPts val="2400"/>
              <a:buFont typeface="Courier New"/>
              <a:buChar char="o"/>
            </a:pPr>
            <a:r>
              <a:rPr lang="en-US" sz="2400"/>
              <a:t>Takes a raw input string and request for a number</a:t>
            </a:r>
            <a:endParaRPr sz="2400"/>
          </a:p>
          <a:p>
            <a:pPr indent="-266700" lvl="1" marL="660400" rtl="0" algn="l">
              <a:lnSpc>
                <a:spcPct val="100000"/>
              </a:lnSpc>
              <a:spcBef>
                <a:spcPts val="0"/>
              </a:spcBef>
              <a:spcAft>
                <a:spcPts val="0"/>
              </a:spcAft>
              <a:buSzPts val="2400"/>
              <a:buChar char="o"/>
            </a:pPr>
            <a:r>
              <a:rPr lang="en-US" sz="2400"/>
              <a:t>Check if input string is a number</a:t>
            </a:r>
            <a:endParaRPr sz="2400"/>
          </a:p>
          <a:p>
            <a:pPr indent="-266700" lvl="1" marL="660400" rtl="0" algn="l">
              <a:lnSpc>
                <a:spcPct val="100000"/>
              </a:lnSpc>
              <a:spcBef>
                <a:spcPts val="0"/>
              </a:spcBef>
              <a:spcAft>
                <a:spcPts val="0"/>
              </a:spcAft>
              <a:buSzPts val="2400"/>
              <a:buChar char="o"/>
            </a:pPr>
            <a:r>
              <a:rPr lang="en-US" sz="2400"/>
              <a:t>Convert input string to int</a:t>
            </a:r>
            <a:endParaRPr sz="2400"/>
          </a:p>
          <a:p>
            <a:pPr indent="-266700" lvl="1" marL="660400" rtl="0" algn="l">
              <a:lnSpc>
                <a:spcPct val="100000"/>
              </a:lnSpc>
              <a:spcBef>
                <a:spcPts val="0"/>
              </a:spcBef>
              <a:spcAft>
                <a:spcPts val="0"/>
              </a:spcAft>
              <a:buSzPts val="2400"/>
              <a:buChar char="o"/>
            </a:pPr>
            <a:r>
              <a:rPr lang="en-US" sz="2400"/>
              <a:t>Use python’s intrinsic math library to get the square root of the input number.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279400" lvl="1" marL="660400" rtl="0" algn="l">
              <a:spcBef>
                <a:spcPts val="0"/>
              </a:spcBef>
              <a:spcAft>
                <a:spcPts val="0"/>
              </a:spcAft>
              <a:buClr>
                <a:schemeClr val="dk1"/>
              </a:buClr>
              <a:buSzPts val="2600"/>
              <a:buFont typeface="Courier New"/>
              <a:buChar char="o"/>
            </a:pPr>
            <a:r>
              <a:rPr lang="en-US">
                <a:solidFill>
                  <a:schemeClr val="dk1"/>
                </a:solidFill>
              </a:rPr>
              <a:t>Look at </a:t>
            </a:r>
            <a:r>
              <a:rPr lang="en-US" u="sng">
                <a:solidFill>
                  <a:schemeClr val="hlink"/>
                </a:solidFill>
                <a:hlinkClick r:id="rId3"/>
              </a:rPr>
              <a:t>https://docs.python.org/3/library/math.html</a:t>
            </a:r>
            <a:r>
              <a:rPr lang="en-US">
                <a:solidFill>
                  <a:schemeClr val="dk1"/>
                </a:solidFill>
              </a:rPr>
              <a:t> for information on python’s math library</a:t>
            </a:r>
            <a:endParaRPr>
              <a:solidFill>
                <a:schemeClr val="dk1"/>
              </a:solidFill>
            </a:endParaRPr>
          </a:p>
          <a:p>
            <a:pPr indent="-279400" lvl="1" marL="660400" rtl="0" algn="l">
              <a:spcBef>
                <a:spcPts val="0"/>
              </a:spcBef>
              <a:spcAft>
                <a:spcPts val="0"/>
              </a:spcAft>
              <a:buClr>
                <a:schemeClr val="dk1"/>
              </a:buClr>
              <a:buSzPts val="2600"/>
              <a:buChar char="o"/>
            </a:pPr>
            <a:r>
              <a:rPr lang="en-US">
                <a:solidFill>
                  <a:schemeClr val="dk1"/>
                </a:solidFill>
              </a:rPr>
              <a:t>Look at </a:t>
            </a:r>
            <a:r>
              <a:rPr lang="en-US" u="sng">
                <a:solidFill>
                  <a:schemeClr val="hlink"/>
                </a:solidFill>
                <a:hlinkClick r:id="rId4"/>
              </a:rPr>
              <a:t>https://docs.python.org/3/library/stdtypes.html#string-methods</a:t>
            </a:r>
            <a:r>
              <a:rPr lang="en-US">
                <a:solidFill>
                  <a:schemeClr val="dk1"/>
                </a:solidFill>
              </a:rPr>
              <a:t> for string functions</a:t>
            </a:r>
            <a:endParaRPr>
              <a:solidFill>
                <a:schemeClr val="dk1"/>
              </a:solidFill>
            </a:endParaRPr>
          </a:p>
          <a:p>
            <a:pPr indent="0" lvl="0" marL="660400" rtl="0" algn="l">
              <a:lnSpc>
                <a:spcPct val="100000"/>
              </a:lnSpc>
              <a:spcBef>
                <a:spcPts val="0"/>
              </a:spcBef>
              <a:spcAft>
                <a:spcPts val="0"/>
              </a:spcAft>
              <a:buNone/>
            </a:pPr>
            <a:r>
              <a:t/>
            </a:r>
            <a:endParaRPr sz="2400"/>
          </a:p>
          <a:p>
            <a:pPr indent="0" lvl="0" marL="660400" rtl="0" algn="l">
              <a:lnSpc>
                <a:spcPct val="100000"/>
              </a:lnSpc>
              <a:spcBef>
                <a:spcPts val="0"/>
              </a:spcBef>
              <a:spcAft>
                <a:spcPts val="0"/>
              </a:spcAft>
              <a:buNone/>
            </a:pPr>
            <a:r>
              <a:t/>
            </a:r>
            <a:endParaRPr sz="2400"/>
          </a:p>
          <a:p>
            <a:pPr indent="0" lvl="0" marL="660400" rtl="0" algn="l">
              <a:lnSpc>
                <a:spcPct val="100000"/>
              </a:lnSpc>
              <a:spcBef>
                <a:spcPts val="0"/>
              </a:spcBef>
              <a:spcAft>
                <a:spcPts val="0"/>
              </a:spcAft>
              <a:buNone/>
            </a:pPr>
            <a:r>
              <a:t/>
            </a:r>
            <a:endParaRPr sz="2400"/>
          </a:p>
        </p:txBody>
      </p:sp>
      <p:cxnSp>
        <p:nvCxnSpPr>
          <p:cNvPr id="689" name="Google Shape;689;ge3e3e59433_0_63"/>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90" name="Google Shape;690;ge3e3e59433_0_63"/>
          <p:cNvPicPr preferRelativeResize="0"/>
          <p:nvPr/>
        </p:nvPicPr>
        <p:blipFill rotWithShape="1">
          <a:blip r:embed="rId5">
            <a:alphaModFix/>
          </a:blip>
          <a:srcRect b="0" l="0" r="0" t="0"/>
          <a:stretch/>
        </p:blipFill>
        <p:spPr>
          <a:xfrm>
            <a:off x="11899900" y="9029700"/>
            <a:ext cx="533400" cy="533400"/>
          </a:xfrm>
          <a:prstGeom prst="rect">
            <a:avLst/>
          </a:prstGeom>
          <a:noFill/>
          <a:ln>
            <a:noFill/>
          </a:ln>
        </p:spPr>
      </p:pic>
      <p:pic>
        <p:nvPicPr>
          <p:cNvPr descr="image.png" id="691" name="Google Shape;691;ge3e3e59433_0_63"/>
          <p:cNvPicPr preferRelativeResize="0"/>
          <p:nvPr/>
        </p:nvPicPr>
        <p:blipFill rotWithShape="1">
          <a:blip r:embed="rId6">
            <a:alphaModFix/>
          </a:blip>
          <a:srcRect b="0" l="0" r="0" t="0"/>
          <a:stretch/>
        </p:blipFill>
        <p:spPr>
          <a:xfrm>
            <a:off x="596900" y="9042400"/>
            <a:ext cx="501650" cy="508000"/>
          </a:xfrm>
          <a:prstGeom prst="rect">
            <a:avLst/>
          </a:prstGeom>
          <a:noFill/>
          <a:ln>
            <a:noFill/>
          </a:ln>
        </p:spPr>
      </p:pic>
      <p:sp>
        <p:nvSpPr>
          <p:cNvPr id="692" name="Google Shape;692;ge3e3e59433_0_63"/>
          <p:cNvSpPr txBox="1"/>
          <p:nvPr>
            <p:ph type="title"/>
          </p:nvPr>
        </p:nvSpPr>
        <p:spPr>
          <a:xfrm>
            <a:off x="571500" y="0"/>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800"/>
              <a:buFont typeface="Helvetica Neue Light"/>
              <a:buNone/>
            </a:pPr>
            <a:r>
              <a:rPr b="0" i="0" lang="en-US" sz="4800" u="none" cap="none" strike="noStrike">
                <a:solidFill>
                  <a:srgbClr val="000000"/>
                </a:solidFill>
                <a:latin typeface="Helvetica Neue Light"/>
                <a:ea typeface="Helvetica Neue Light"/>
                <a:cs typeface="Helvetica Neue Light"/>
                <a:sym typeface="Helvetica Neue Light"/>
              </a:rPr>
              <a:t>Exercise # </a:t>
            </a:r>
            <a:r>
              <a:rPr lang="en-US" sz="4800"/>
              <a:t>7</a:t>
            </a:r>
            <a:endParaRPr b="0" i="0" sz="4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b="1" lang="en-US"/>
              <a:t>matplotlib: </a:t>
            </a:r>
            <a:r>
              <a:rPr b="0" i="0" lang="en-US" sz="2600" u="none" cap="none" strike="noStrike">
                <a:solidFill>
                  <a:srgbClr val="000000"/>
                </a:solidFill>
                <a:latin typeface="Helvetica Neue"/>
                <a:ea typeface="Helvetica Neue"/>
                <a:cs typeface="Helvetica Neue"/>
                <a:sym typeface="Helvetica Neue"/>
              </a:rPr>
              <a:t>a python 2D plotting library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b="1" lang="en-US"/>
              <a:t>NumPy: </a:t>
            </a:r>
            <a:r>
              <a:rPr b="0" i="0" lang="en-US" sz="2600" u="none" cap="none" strike="noStrike">
                <a:solidFill>
                  <a:srgbClr val="000000"/>
                </a:solidFill>
                <a:latin typeface="Helvetica Neue"/>
                <a:ea typeface="Helvetica Neue"/>
                <a:cs typeface="Helvetica Neue"/>
                <a:sym typeface="Helvetica Neue"/>
              </a:rPr>
              <a:t>computing with n-dimensional arrays</a:t>
            </a:r>
            <a:endParaRPr/>
          </a:p>
          <a:p>
            <a:pPr indent="-266700" lvl="0" marL="266700" rtl="0" algn="l">
              <a:lnSpc>
                <a:spcPct val="100000"/>
              </a:lnSpc>
              <a:spcBef>
                <a:spcPts val="0"/>
              </a:spcBef>
              <a:spcAft>
                <a:spcPts val="0"/>
              </a:spcAft>
              <a:buSzPts val="2600"/>
              <a:buChar char="•"/>
            </a:pPr>
            <a:r>
              <a:rPr b="1" lang="en-US"/>
              <a:t>SciPy: </a:t>
            </a:r>
            <a:r>
              <a:rPr b="0" i="0" lang="en-US" sz="2600" u="none" cap="none" strike="noStrike">
                <a:solidFill>
                  <a:srgbClr val="000000"/>
                </a:solidFill>
                <a:latin typeface="Helvetica Neue"/>
                <a:ea typeface="Helvetica Neue"/>
                <a:cs typeface="Helvetica Neue"/>
                <a:sym typeface="Helvetica Neue"/>
              </a:rPr>
              <a:t>numerical integration and optimization</a:t>
            </a:r>
            <a:endParaRPr/>
          </a:p>
          <a:p>
            <a:pPr indent="-266700" lvl="0" marL="266700" rtl="0" algn="l">
              <a:lnSpc>
                <a:spcPct val="100000"/>
              </a:lnSpc>
              <a:spcBef>
                <a:spcPts val="0"/>
              </a:spcBef>
              <a:spcAft>
                <a:spcPts val="0"/>
              </a:spcAft>
              <a:buSzPts val="2600"/>
              <a:buChar char="•"/>
            </a:pPr>
            <a:r>
              <a:rPr b="1" lang="en-US"/>
              <a:t>Sympy: </a:t>
            </a:r>
            <a:r>
              <a:rPr b="0" i="0" lang="en-US" sz="2600" u="none" cap="none" strike="noStrike">
                <a:solidFill>
                  <a:srgbClr val="000000"/>
                </a:solidFill>
                <a:latin typeface="Helvetica Neue"/>
                <a:ea typeface="Helvetica Neue"/>
                <a:cs typeface="Helvetica Neue"/>
                <a:sym typeface="Helvetica Neue"/>
              </a:rPr>
              <a:t>symbolic mathematics</a:t>
            </a:r>
            <a:endParaRPr/>
          </a:p>
          <a:p>
            <a:pPr indent="-266700" lvl="0" marL="266700" rtl="0" algn="l">
              <a:lnSpc>
                <a:spcPct val="100000"/>
              </a:lnSpc>
              <a:spcBef>
                <a:spcPts val="0"/>
              </a:spcBef>
              <a:spcAft>
                <a:spcPts val="0"/>
              </a:spcAft>
              <a:buSzPts val="2600"/>
              <a:buChar char="•"/>
            </a:pPr>
            <a:r>
              <a:rPr b="1" lang="en-US"/>
              <a:t>scikit-learn: </a:t>
            </a:r>
            <a:r>
              <a:rPr b="0" i="0" lang="en-US" sz="2600" u="none" cap="none" strike="noStrike">
                <a:solidFill>
                  <a:srgbClr val="000000"/>
                </a:solidFill>
                <a:latin typeface="Helvetica Neue"/>
                <a:ea typeface="Helvetica Neue"/>
                <a:cs typeface="Helvetica Neue"/>
                <a:sym typeface="Helvetica Neue"/>
              </a:rPr>
              <a:t>data mining and machine learning</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b="1" lang="en-US"/>
              <a:t>pygame, pyget: </a:t>
            </a:r>
            <a:r>
              <a:rPr b="0" i="0" lang="en-US" sz="2600" u="none" cap="none" strike="noStrike">
                <a:solidFill>
                  <a:srgbClr val="000000"/>
                </a:solidFill>
                <a:latin typeface="Helvetica Neue"/>
                <a:ea typeface="Helvetica Neue"/>
                <a:cs typeface="Helvetica Neue"/>
                <a:sym typeface="Helvetica Neue"/>
              </a:rPr>
              <a:t>games</a:t>
            </a:r>
            <a:endParaRPr/>
          </a:p>
          <a:p>
            <a:pPr indent="-266700" lvl="0" marL="2667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and many many more…</a:t>
            </a:r>
            <a:endParaRPr/>
          </a:p>
        </p:txBody>
      </p:sp>
      <p:cxnSp>
        <p:nvCxnSpPr>
          <p:cNvPr id="698" name="Google Shape;698;p7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699" name="Google Shape;699;p7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00" name="Google Shape;700;p7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01" name="Google Shape;701;p7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Some Very Useful Python Modules</a:t>
            </a:r>
            <a:endParaRPr/>
          </a:p>
        </p:txBody>
      </p:sp>
      <p:pic>
        <p:nvPicPr>
          <p:cNvPr descr="Image" id="702" name="Google Shape;702;p71"/>
          <p:cNvPicPr preferRelativeResize="0"/>
          <p:nvPr/>
        </p:nvPicPr>
        <p:blipFill rotWithShape="1">
          <a:blip r:embed="rId5">
            <a:alphaModFix/>
          </a:blip>
          <a:srcRect b="0" l="0" r="0" t="0"/>
          <a:stretch/>
        </p:blipFill>
        <p:spPr>
          <a:xfrm>
            <a:off x="1697594" y="2790920"/>
            <a:ext cx="7792699" cy="1576690"/>
          </a:xfrm>
          <a:prstGeom prst="rect">
            <a:avLst/>
          </a:prstGeom>
          <a:noFill/>
          <a:ln>
            <a:noFill/>
          </a:ln>
        </p:spPr>
      </p:pic>
      <p:pic>
        <p:nvPicPr>
          <p:cNvPr descr="Image" id="703" name="Google Shape;703;p71"/>
          <p:cNvPicPr preferRelativeResize="0"/>
          <p:nvPr/>
        </p:nvPicPr>
        <p:blipFill rotWithShape="1">
          <a:blip r:embed="rId6">
            <a:alphaModFix/>
          </a:blip>
          <a:srcRect b="0" l="0" r="0" t="0"/>
          <a:stretch/>
        </p:blipFill>
        <p:spPr>
          <a:xfrm>
            <a:off x="1697594" y="5909869"/>
            <a:ext cx="2803882" cy="1432091"/>
          </a:xfrm>
          <a:prstGeom prst="rect">
            <a:avLst/>
          </a:prstGeom>
          <a:noFill/>
          <a:ln>
            <a:noFill/>
          </a:ln>
        </p:spPr>
      </p:pic>
      <p:pic>
        <p:nvPicPr>
          <p:cNvPr descr="Image" id="704" name="Google Shape;704;p71"/>
          <p:cNvPicPr preferRelativeResize="0"/>
          <p:nvPr/>
        </p:nvPicPr>
        <p:blipFill rotWithShape="1">
          <a:blip r:embed="rId7">
            <a:alphaModFix/>
          </a:blip>
          <a:srcRect b="0" l="0" r="0" t="0"/>
          <a:stretch/>
        </p:blipFill>
        <p:spPr>
          <a:xfrm>
            <a:off x="4631673" y="5909869"/>
            <a:ext cx="3086991" cy="1576690"/>
          </a:xfrm>
          <a:prstGeom prst="rect">
            <a:avLst/>
          </a:prstGeom>
          <a:noFill/>
          <a:ln>
            <a:noFill/>
          </a:ln>
        </p:spPr>
      </p:pic>
      <p:pic>
        <p:nvPicPr>
          <p:cNvPr descr="Image" id="705" name="Google Shape;705;p71"/>
          <p:cNvPicPr preferRelativeResize="0"/>
          <p:nvPr/>
        </p:nvPicPr>
        <p:blipFill rotWithShape="1">
          <a:blip r:embed="rId8">
            <a:alphaModFix/>
          </a:blip>
          <a:srcRect b="10765" l="23724" r="21404" t="10775"/>
          <a:stretch/>
        </p:blipFill>
        <p:spPr>
          <a:xfrm>
            <a:off x="8103335" y="5964613"/>
            <a:ext cx="1321378" cy="132260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2"/>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lang="en-US"/>
              <a:t>Pig Latin is a language game, where you move the first letter of the word to the end and add "ay." So "Python" becomes "ythonpay."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Write a program in </a:t>
            </a:r>
            <a:r>
              <a:rPr b="1" lang="en-US"/>
              <a:t>Assignment 1 </a:t>
            </a:r>
            <a:r>
              <a:rPr lang="en-US"/>
              <a:t>section in jupyter notebook, which when run will prompt the user with the phrase “Enter a word:”, and then output the word entered by the user translated into Pig Latin in lowercase unless the user’s entry is empty, non-alphabetical, or has multiple word in which case the output should be “Error: incorrect input”.</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Hint: break into your code into separate functions for getting user input, validating the input, translating it into Pig Latin etc.</a:t>
            </a:r>
            <a:endParaRPr/>
          </a:p>
        </p:txBody>
      </p:sp>
      <p:cxnSp>
        <p:nvCxnSpPr>
          <p:cNvPr id="711" name="Google Shape;711;p7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12" name="Google Shape;712;p7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13" name="Google Shape;713;p7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14" name="Google Shape;714;p7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Assignment #1:</a:t>
            </a:r>
            <a:br>
              <a:rPr b="0" i="0" lang="en-US" sz="4200" u="none" cap="none" strike="noStrike">
                <a:solidFill>
                  <a:srgbClr val="000000"/>
                </a:solidFill>
                <a:latin typeface="Helvetica Neue Light"/>
                <a:ea typeface="Helvetica Neue Light"/>
                <a:cs typeface="Helvetica Neue Light"/>
                <a:sym typeface="Helvetica Neue Light"/>
              </a:rPr>
            </a:br>
            <a:r>
              <a:rPr b="0" i="0" lang="en-US" sz="4200" u="none" cap="none" strike="noStrike">
                <a:solidFill>
                  <a:srgbClr val="000000"/>
                </a:solidFill>
                <a:latin typeface="Helvetica Neue Light"/>
                <a:ea typeface="Helvetica Neue Light"/>
                <a:cs typeface="Helvetica Neue Light"/>
                <a:sym typeface="Helvetica Neue Light"/>
              </a:rPr>
              <a:t>English Word to Pig Latin Translator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i="1" lang="en-US"/>
              <a:t>Mean</a:t>
            </a:r>
            <a:r>
              <a:rPr lang="en-US"/>
              <a:t>, </a:t>
            </a:r>
            <a:r>
              <a:rPr i="1" lang="en-US"/>
              <a:t>mode</a:t>
            </a:r>
            <a:r>
              <a:rPr lang="en-US"/>
              <a:t>, and </a:t>
            </a:r>
            <a:r>
              <a:rPr i="1" lang="en-US"/>
              <a:t>median</a:t>
            </a:r>
            <a:r>
              <a:rPr lang="en-US"/>
              <a:t> are three common statistics of a set of numbers.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Write a program in </a:t>
            </a:r>
            <a:r>
              <a:rPr b="1" lang="en-US"/>
              <a:t>Assignment 2 </a:t>
            </a:r>
            <a:r>
              <a:rPr lang="en-US"/>
              <a:t>section in jupyter notebook, which when run will prompt the user with the phrase “Enter a comma separated list of numbers:”, and then output on three separate lines the mean, mode, and median of the entered numbers as “Mean = …”, “Mode = …” and “Median = …”. The user may enter numbers as integers or real.</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Hint: Break into your code into separate functions for getting user input, computing mean, computing mode, computing median etc. Consider using the function </a:t>
            </a:r>
            <a:r>
              <a:rPr i="1" lang="en-US"/>
              <a:t>input()</a:t>
            </a:r>
            <a:r>
              <a:rPr lang="en-US"/>
              <a:t> instead of </a:t>
            </a:r>
            <a:r>
              <a:rPr i="1" lang="en-US"/>
              <a:t>raw_input()</a:t>
            </a:r>
            <a:r>
              <a:rPr lang="en-US"/>
              <a:t>- look up on the web as to how it works.</a:t>
            </a:r>
            <a:endParaRPr/>
          </a:p>
        </p:txBody>
      </p:sp>
      <p:cxnSp>
        <p:nvCxnSpPr>
          <p:cNvPr id="720" name="Google Shape;720;p7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21" name="Google Shape;721;p7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22" name="Google Shape;722;p7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23" name="Google Shape;723;p7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Assignment #2:</a:t>
            </a:r>
            <a:br>
              <a:rPr b="0" i="0" lang="en-US" sz="4200" u="none" cap="none" strike="noStrike">
                <a:solidFill>
                  <a:srgbClr val="000000"/>
                </a:solidFill>
                <a:latin typeface="Helvetica Neue Light"/>
                <a:ea typeface="Helvetica Neue Light"/>
                <a:cs typeface="Helvetica Neue Light"/>
                <a:sym typeface="Helvetica Neue Light"/>
              </a:rPr>
            </a:br>
            <a:r>
              <a:rPr b="0" i="0" lang="en-US" sz="4200" u="none" cap="none" strike="noStrike">
                <a:solidFill>
                  <a:srgbClr val="000000"/>
                </a:solidFill>
                <a:latin typeface="Helvetica Neue Light"/>
                <a:ea typeface="Helvetica Neue Light"/>
                <a:cs typeface="Helvetica Neue Light"/>
                <a:sym typeface="Helvetica Neue Light"/>
              </a:rPr>
              <a:t>Compute Statistics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ge3e3e59433_0_73"/>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lang="en-US"/>
              <a:t>Tic-tac-toe is a two player game played over a 3 by 3 grid where players taking turns making the spaces on the grid and the first play to place 3 of their </a:t>
            </a:r>
            <a:r>
              <a:rPr lang="en-US"/>
              <a:t>marks in a diagonal, horizontal, or vertical row is the winner. </a:t>
            </a:r>
            <a:endParaRPr/>
          </a:p>
          <a:p>
            <a:pPr indent="-101600" lvl="1" marL="6604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Write a program in </a:t>
            </a:r>
            <a:r>
              <a:rPr b="1" lang="en-US"/>
              <a:t>Assignment 3 </a:t>
            </a:r>
            <a:r>
              <a:rPr lang="en-US"/>
              <a:t>section in jupyter notebook, which will start a game of tic-tac-toe and print out the initial 3 by 3 board. It will then prompt a player to provide the location of their mark. By default, the first player will always put “X”. After every valid player input, the board is updated and printed. Make sure to check that a player’s move is valid otherwise the player has to make another input. This continues until either the game reaches a stalemate or one player is the winner. </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Hint: Which data type would you use to store the board? </a:t>
            </a:r>
            <a:endParaRPr/>
          </a:p>
        </p:txBody>
      </p:sp>
      <p:cxnSp>
        <p:nvCxnSpPr>
          <p:cNvPr id="729" name="Google Shape;729;ge3e3e59433_0_73"/>
          <p:cNvCxnSpPr/>
          <p:nvPr/>
        </p:nvCxnSpPr>
        <p:spPr>
          <a:xfrm>
            <a:off x="647700" y="1968500"/>
            <a:ext cx="11709300" cy="1500"/>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30" name="Google Shape;730;ge3e3e59433_0_7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31" name="Google Shape;731;ge3e3e59433_0_7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32" name="Google Shape;732;ge3e3e59433_0_73"/>
          <p:cNvSpPr txBox="1"/>
          <p:nvPr>
            <p:ph type="title"/>
          </p:nvPr>
        </p:nvSpPr>
        <p:spPr>
          <a:xfrm>
            <a:off x="571550" y="-46175"/>
            <a:ext cx="11861700" cy="17271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Assignment #3:</a:t>
            </a:r>
            <a:br>
              <a:rPr lang="en-US"/>
            </a:br>
            <a:r>
              <a:rPr lang="en-US"/>
              <a:t>Tic-Tac-Toe</a:t>
            </a:r>
            <a:endParaRPr/>
          </a:p>
        </p:txBody>
      </p:sp>
      <p:pic>
        <p:nvPicPr>
          <p:cNvPr id="733" name="Google Shape;733;ge3e3e59433_0_73"/>
          <p:cNvPicPr preferRelativeResize="0"/>
          <p:nvPr/>
        </p:nvPicPr>
        <p:blipFill>
          <a:blip r:embed="rId5">
            <a:alphaModFix/>
          </a:blip>
          <a:stretch>
            <a:fillRect/>
          </a:stretch>
        </p:blipFill>
        <p:spPr>
          <a:xfrm>
            <a:off x="10273900" y="221850"/>
            <a:ext cx="1905000" cy="16954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7" name="Shape 737"/>
        <p:cNvGrpSpPr/>
        <p:nvPr/>
      </p:nvGrpSpPr>
      <p:grpSpPr>
        <a:xfrm>
          <a:off x="0" y="0"/>
          <a:ext cx="0" cy="0"/>
          <a:chOff x="0" y="0"/>
          <a:chExt cx="0" cy="0"/>
        </a:xfrm>
      </p:grpSpPr>
      <p:sp>
        <p:nvSpPr>
          <p:cNvPr id="738" name="Google Shape;738;p74"/>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2600"/>
              <a:buChar char="•"/>
            </a:pPr>
            <a:r>
              <a:rPr lang="en-US"/>
              <a:t>The relative frequencies (i.e. fractions of the total) of different letters in a document are very useful for a variety of purposes, such as compressing the document, encrypting it etc.</a:t>
            </a:r>
            <a:endParaRPr/>
          </a:p>
          <a:p>
            <a:pPr indent="-101600" lvl="1" marL="6604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Write a program which when run will prompt the user with the phrase “Enter a URL:”, analyze the text at the URL, and then output a sorted (highest to lowest) listing of different English (a-z, A-Z) and numeric (0-9) characters and their respective fraction of the total one per line in the format “character fraction”. Count upper and lowercase versions of a character to be equivalent, and ignore any characters other that a-z, A-Z, 0-9. Print “Error reading URL” if the URL is not reachable or if it returns data of type other than something that starts with “text/”.</a:t>
            </a:r>
            <a:endParaRPr/>
          </a:p>
          <a:p>
            <a:pPr indent="-101600" lvl="0" marL="2667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2600"/>
              <a:buChar char="•"/>
            </a:pPr>
            <a:r>
              <a:rPr lang="en-US"/>
              <a:t>Hint: what data type would you use?</a:t>
            </a:r>
            <a:endParaRPr/>
          </a:p>
        </p:txBody>
      </p:sp>
      <p:cxnSp>
        <p:nvCxnSpPr>
          <p:cNvPr id="739" name="Google Shape;739;p74"/>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740" name="Google Shape;740;p74"/>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741" name="Google Shape;741;p74"/>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742" name="Google Shape;742;p74"/>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lang="en-US"/>
              <a:t>Extra Assignment :</a:t>
            </a:r>
            <a:br>
              <a:rPr lang="en-US"/>
            </a:br>
            <a:r>
              <a:rPr lang="en-US"/>
              <a:t>Frequency Analysis of Documents on the Web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txBox="1"/>
          <p:nvPr>
            <p:ph idx="1" type="body"/>
          </p:nvPr>
        </p:nvSpPr>
        <p:spPr>
          <a:xfrm>
            <a:off x="571500" y="2257575"/>
            <a:ext cx="11861700" cy="66276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“A decision on which path to take based on some condition”</a:t>
            </a:r>
            <a:endParaRPr/>
          </a:p>
        </p:txBody>
      </p:sp>
      <p:cxnSp>
        <p:nvCxnSpPr>
          <p:cNvPr id="94" name="Google Shape;94;p11"/>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95" name="Google Shape;95;p11"/>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96" name="Google Shape;96;p11"/>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97" name="Google Shape;97;p11"/>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Conditional Branches</a:t>
            </a:r>
            <a:endParaRPr/>
          </a:p>
        </p:txBody>
      </p:sp>
      <p:pic>
        <p:nvPicPr>
          <p:cNvPr descr="droppedImage.png" id="98" name="Google Shape;98;p11"/>
          <p:cNvPicPr preferRelativeResize="0"/>
          <p:nvPr/>
        </p:nvPicPr>
        <p:blipFill rotWithShape="1">
          <a:blip r:embed="rId5">
            <a:alphaModFix/>
          </a:blip>
          <a:srcRect b="0" l="0" r="0" t="0"/>
          <a:stretch/>
        </p:blipFill>
        <p:spPr>
          <a:xfrm>
            <a:off x="2867107" y="3200400"/>
            <a:ext cx="7254793" cy="560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idx="1" type="body"/>
          </p:nvPr>
        </p:nvSpPr>
        <p:spPr>
          <a:xfrm>
            <a:off x="571500" y="4508500"/>
            <a:ext cx="11861700" cy="74295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How about machine language</a:t>
            </a:r>
            <a:endParaRPr/>
          </a:p>
          <a:p>
            <a:pPr indent="0" lvl="0" marL="0" rtl="0" algn="l">
              <a:lnSpc>
                <a:spcPct val="100000"/>
              </a:lnSpc>
              <a:spcBef>
                <a:spcPts val="0"/>
              </a:spcBef>
              <a:spcAft>
                <a:spcPts val="0"/>
              </a:spcAft>
              <a:buClr>
                <a:srgbClr val="000000"/>
              </a:buClr>
              <a:buSzPts val="2600"/>
              <a:buFont typeface="Helvetica Neue"/>
              <a:buNone/>
            </a:pPr>
            <a:r>
              <a:rPr b="0" i="0" lang="en-US" sz="2600" u="none" cap="none" strike="noStrike">
                <a:solidFill>
                  <a:srgbClr val="000000"/>
                </a:solidFill>
                <a:latin typeface="Helvetica Neue"/>
                <a:ea typeface="Helvetica Neue"/>
                <a:cs typeface="Helvetica Neue"/>
                <a:sym typeface="Helvetica Neue"/>
              </a:rPr>
              <a:t> (</a:t>
            </a:r>
            <a:r>
              <a:rPr b="1" lang="en-US"/>
              <a:t>assembly code</a:t>
            </a:r>
            <a:r>
              <a:rPr b="0" i="0" lang="en-US" sz="2600" u="none" cap="none" strike="noStrike">
                <a:solidFill>
                  <a:srgbClr val="000000"/>
                </a:solidFill>
                <a:latin typeface="Helvetica Neue"/>
                <a:ea typeface="Helvetica Neue"/>
                <a:cs typeface="Helvetica Neue"/>
                <a:sym typeface="Helvetica Neue"/>
              </a:rPr>
              <a:t>) instead?</a:t>
            </a:r>
            <a:endParaRPr/>
          </a:p>
        </p:txBody>
      </p:sp>
      <p:cxnSp>
        <p:nvCxnSpPr>
          <p:cNvPr id="104" name="Google Shape;104;p12"/>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05" name="Google Shape;105;p12"/>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06" name="Google Shape;106;p12"/>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07" name="Google Shape;107;p12"/>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How can we express a program?</a:t>
            </a:r>
            <a:endParaRPr/>
          </a:p>
        </p:txBody>
      </p:sp>
      <p:sp>
        <p:nvSpPr>
          <p:cNvPr id="108" name="Google Shape;108;p12"/>
          <p:cNvSpPr txBox="1"/>
          <p:nvPr/>
        </p:nvSpPr>
        <p:spPr>
          <a:xfrm>
            <a:off x="944722" y="5626100"/>
            <a:ext cx="5637065" cy="34544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pass_door: </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ld register_1, door_status</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ld register_2, door_open</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beq register_1, register_2, holding</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call pull_door</a:t>
            </a:r>
            <a:endParaRPr/>
          </a:p>
          <a:p>
            <a:pPr indent="0" lvl="0" marL="0" marR="0" rtl="0" algn="l">
              <a:lnSpc>
                <a:spcPct val="100000"/>
              </a:lnSpc>
              <a:spcBef>
                <a:spcPts val="0"/>
              </a:spcBef>
              <a:spcAft>
                <a:spcPts val="0"/>
              </a:spcAft>
              <a:buClr>
                <a:srgbClr val="000000"/>
              </a:buClr>
              <a:buSzPts val="1200"/>
              <a:buFont typeface="Courier"/>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holding: </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 </a:t>
            </a:r>
            <a:endParaRPr/>
          </a:p>
          <a:p>
            <a:pPr indent="0" lvl="0" marL="0" marR="0" rtl="0" algn="l">
              <a:lnSpc>
                <a:spcPct val="100000"/>
              </a:lnSpc>
              <a:spcBef>
                <a:spcPts val="0"/>
              </a:spcBef>
              <a:spcAft>
                <a:spcPts val="0"/>
              </a:spcAft>
              <a:buClr>
                <a:srgbClr val="000000"/>
              </a:buClr>
              <a:buSzPts val="1200"/>
              <a:buFont typeface="Courier"/>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pull_door:</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 </a:t>
            </a:r>
            <a:endParaRPr/>
          </a:p>
        </p:txBody>
      </p:sp>
      <p:sp>
        <p:nvSpPr>
          <p:cNvPr id="109" name="Google Shape;109;p12"/>
          <p:cNvSpPr txBox="1"/>
          <p:nvPr/>
        </p:nvSpPr>
        <p:spPr>
          <a:xfrm>
            <a:off x="6921500" y="5930899"/>
            <a:ext cx="5753100" cy="1778001"/>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load contents from memory into register</a:t>
            </a:r>
            <a:endParaRPr/>
          </a:p>
          <a:p>
            <a:pPr indent="0" lvl="0" marL="0" marR="0" rtl="0" algn="l">
              <a:lnSpc>
                <a:spcPct val="100000"/>
              </a:lnSpc>
              <a:spcBef>
                <a:spcPts val="0"/>
              </a:spcBef>
              <a:spcAft>
                <a:spcPts val="0"/>
              </a:spcAft>
              <a:buClr>
                <a:srgbClr val="000000"/>
              </a:buClr>
              <a:buSzPts val="1800"/>
              <a:buFont typeface="Courier"/>
              <a:buNone/>
            </a:pPr>
            <a:br>
              <a:rPr b="0" i="0" lang="en-US" sz="1800" u="none" cap="none" strike="noStrike">
                <a:solidFill>
                  <a:srgbClr val="000000"/>
                </a:solidFill>
                <a:latin typeface="Courier"/>
                <a:ea typeface="Courier"/>
                <a:cs typeface="Courier"/>
                <a:sym typeface="Courier"/>
              </a:rPr>
            </a:br>
            <a:r>
              <a:rPr b="0" i="0" lang="en-US" sz="1800" u="none" cap="none" strike="noStrike">
                <a:solidFill>
                  <a:srgbClr val="000000"/>
                </a:solidFill>
                <a:latin typeface="Courier"/>
                <a:ea typeface="Courier"/>
                <a:cs typeface="Courier"/>
                <a:sym typeface="Courier"/>
              </a:rPr>
              <a:t># if register 1 and 2 are</a:t>
            </a:r>
            <a:endParaRPr/>
          </a:p>
          <a:p>
            <a:pPr indent="0" lvl="0" marL="0" marR="0" rtl="0" algn="l">
              <a:lnSpc>
                <a:spcPct val="100000"/>
              </a:lnSpc>
              <a:spcBef>
                <a:spcPts val="0"/>
              </a:spcBef>
              <a:spcAft>
                <a:spcPts val="0"/>
              </a:spcAft>
              <a:buClr>
                <a:srgbClr val="000000"/>
              </a:buClr>
              <a:buSzPts val="1800"/>
              <a:buFont typeface="Courier"/>
              <a:buNone/>
            </a:pPr>
            <a:r>
              <a:rPr b="0" i="0" lang="en-US" sz="1800" u="none" cap="none" strike="noStrike">
                <a:solidFill>
                  <a:srgbClr val="000000"/>
                </a:solidFill>
                <a:latin typeface="Courier"/>
                <a:ea typeface="Courier"/>
                <a:cs typeface="Courier"/>
                <a:sym typeface="Courier"/>
              </a:rPr>
              <a:t>  equal, go to (branch to) label</a:t>
            </a:r>
            <a:br>
              <a:rPr b="0" i="0" lang="en-US" sz="1800" u="none" cap="none" strike="noStrike">
                <a:solidFill>
                  <a:srgbClr val="000000"/>
                </a:solidFill>
                <a:latin typeface="Courier"/>
                <a:ea typeface="Courier"/>
                <a:cs typeface="Courier"/>
                <a:sym typeface="Courier"/>
              </a:rPr>
            </a:br>
            <a:r>
              <a:rPr b="0" i="0" lang="en-US" sz="1800" u="none" cap="none" strike="noStrike">
                <a:solidFill>
                  <a:srgbClr val="000000"/>
                </a:solidFill>
                <a:latin typeface="Courier"/>
                <a:ea typeface="Courier"/>
                <a:cs typeface="Courier"/>
                <a:sym typeface="Courier"/>
              </a:rPr>
              <a:t>  “holding”</a:t>
            </a:r>
            <a:endParaRPr/>
          </a:p>
        </p:txBody>
      </p:sp>
      <p:cxnSp>
        <p:nvCxnSpPr>
          <p:cNvPr id="110" name="Google Shape;110;p12"/>
          <p:cNvCxnSpPr/>
          <p:nvPr/>
        </p:nvCxnSpPr>
        <p:spPr>
          <a:xfrm>
            <a:off x="9798049" y="5248508"/>
            <a:ext cx="1" cy="740199"/>
          </a:xfrm>
          <a:prstGeom prst="straightConnector1">
            <a:avLst/>
          </a:prstGeom>
          <a:noFill/>
          <a:ln cap="flat" cmpd="sng" w="63500">
            <a:solidFill>
              <a:schemeClr val="accent1"/>
            </a:solidFill>
            <a:prstDash val="solid"/>
            <a:miter lim="400000"/>
            <a:headEnd len="sm" w="sm" type="none"/>
            <a:tailEnd len="med" w="med" type="triangle"/>
          </a:ln>
        </p:spPr>
      </p:cxnSp>
      <p:sp>
        <p:nvSpPr>
          <p:cNvPr id="111" name="Google Shape;111;p12"/>
          <p:cNvSpPr txBox="1"/>
          <p:nvPr/>
        </p:nvSpPr>
        <p:spPr>
          <a:xfrm>
            <a:off x="6782978" y="4438650"/>
            <a:ext cx="6030144" cy="736601"/>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100"/>
              <a:buFont typeface="Helvetica Neue"/>
              <a:buNone/>
            </a:pPr>
            <a:r>
              <a:rPr b="1" i="0" lang="en-US" sz="2100" u="none" cap="none" strike="noStrike">
                <a:solidFill>
                  <a:srgbClr val="000000"/>
                </a:solidFill>
                <a:latin typeface="Helvetica Neue"/>
                <a:ea typeface="Helvetica Neue"/>
                <a:cs typeface="Helvetica Neue"/>
                <a:sym typeface="Helvetica Neue"/>
              </a:rPr>
              <a:t>Code comments</a:t>
            </a:r>
            <a:r>
              <a:rPr b="0" i="0" lang="en-US" sz="2100" u="none" cap="none" strike="noStrike">
                <a:solidFill>
                  <a:srgbClr val="000000"/>
                </a:solidFill>
                <a:latin typeface="Helvetica Neue"/>
                <a:ea typeface="Helvetica Neue"/>
                <a:cs typeface="Helvetica Neue"/>
                <a:sym typeface="Helvetica Neue"/>
              </a:rPr>
              <a:t> — human-readable </a:t>
            </a:r>
            <a:endParaRPr/>
          </a:p>
          <a:p>
            <a:pPr indent="0" lvl="0" marL="0" marR="0" rtl="0" algn="ctr">
              <a:lnSpc>
                <a:spcPct val="100000"/>
              </a:lnSpc>
              <a:spcBef>
                <a:spcPts val="0"/>
              </a:spcBef>
              <a:spcAft>
                <a:spcPts val="0"/>
              </a:spcAft>
              <a:buClr>
                <a:srgbClr val="000000"/>
              </a:buClr>
              <a:buSzPts val="2100"/>
              <a:buFont typeface="Helvetica Neue"/>
              <a:buNone/>
            </a:pPr>
            <a:r>
              <a:rPr b="0" i="0" lang="en-US" sz="2100" u="none" cap="none" strike="noStrike">
                <a:solidFill>
                  <a:srgbClr val="000000"/>
                </a:solidFill>
                <a:latin typeface="Helvetica Neue"/>
                <a:ea typeface="Helvetica Neue"/>
                <a:cs typeface="Helvetica Neue"/>
                <a:sym typeface="Helvetica Neue"/>
              </a:rPr>
              <a:t>explanations that don’t do anything in the program</a:t>
            </a:r>
            <a:endParaRPr/>
          </a:p>
        </p:txBody>
      </p:sp>
      <p:sp>
        <p:nvSpPr>
          <p:cNvPr id="112" name="Google Shape;112;p12"/>
          <p:cNvSpPr txBox="1"/>
          <p:nvPr/>
        </p:nvSpPr>
        <p:spPr>
          <a:xfrm>
            <a:off x="430820" y="2918618"/>
            <a:ext cx="12155860" cy="3937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 10101001000000101011111 0010101 00011 10100101001 0100 100100100 0000000000 …</a:t>
            </a:r>
            <a:endParaRPr/>
          </a:p>
        </p:txBody>
      </p:sp>
      <p:sp>
        <p:nvSpPr>
          <p:cNvPr id="113" name="Google Shape;113;p12"/>
          <p:cNvSpPr txBox="1"/>
          <p:nvPr/>
        </p:nvSpPr>
        <p:spPr>
          <a:xfrm>
            <a:off x="4554080" y="2008187"/>
            <a:ext cx="5543119" cy="904823"/>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600"/>
              <a:buFont typeface="Helvetica Neue"/>
              <a:buNone/>
            </a:pPr>
            <a:r>
              <a:rPr b="1" i="0" lang="en-US" sz="2600" u="none" cap="none" strike="noStrike">
                <a:solidFill>
                  <a:srgbClr val="000000"/>
                </a:solidFill>
                <a:latin typeface="Helvetica Neue"/>
                <a:ea typeface="Helvetica Neue"/>
                <a:cs typeface="Helvetica Neue"/>
                <a:sym typeface="Helvetica Neue"/>
              </a:rPr>
              <a:t>Using real machine code (binary)?</a:t>
            </a:r>
            <a:endParaRPr/>
          </a:p>
          <a:p>
            <a:pPr indent="0" lvl="0" marL="0" marR="0" rtl="0" algn="l">
              <a:lnSpc>
                <a:spcPct val="100000"/>
              </a:lnSpc>
              <a:spcBef>
                <a:spcPts val="0"/>
              </a:spcBef>
              <a:spcAft>
                <a:spcPts val="0"/>
              </a:spcAft>
              <a:buClr>
                <a:srgbClr val="000000"/>
              </a:buClr>
              <a:buSzPts val="2600"/>
              <a:buFont typeface="Helvetica Neue"/>
              <a:buNone/>
            </a:pPr>
            <a:r>
              <a:rPr b="1" i="0" lang="en-US" sz="2600" u="none" cap="none" strike="noStrike">
                <a:solidFill>
                  <a:srgbClr val="000000"/>
                </a:solidFill>
                <a:latin typeface="Helvetica Neue"/>
                <a:ea typeface="Helvetica Neue"/>
                <a:cs typeface="Helvetica Neue"/>
                <a:sym typeface="Helvetica Neue"/>
              </a:rPr>
              <a:t>      1: “on”           0: “off”</a:t>
            </a:r>
            <a:endParaRPr/>
          </a:p>
        </p:txBody>
      </p:sp>
      <p:sp>
        <p:nvSpPr>
          <p:cNvPr id="114" name="Google Shape;114;p12"/>
          <p:cNvSpPr txBox="1"/>
          <p:nvPr/>
        </p:nvSpPr>
        <p:spPr>
          <a:xfrm>
            <a:off x="1814499" y="3363261"/>
            <a:ext cx="10203562" cy="498423"/>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600"/>
              <a:buFont typeface="Helvetica Neue"/>
              <a:buNone/>
            </a:pPr>
            <a:r>
              <a:rPr b="1" i="0" lang="en-US" sz="2600" u="none" cap="none" strike="noStrike">
                <a:solidFill>
                  <a:srgbClr val="000000"/>
                </a:solidFill>
                <a:latin typeface="Helvetica Neue"/>
                <a:ea typeface="Helvetica Neue"/>
                <a:cs typeface="Helvetica Neue"/>
                <a:sym typeface="Helvetica Neue"/>
              </a:rPr>
              <a:t>How do we humans do anything with this? Surely a better way…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3"/>
          <p:cNvSpPr txBox="1"/>
          <p:nvPr>
            <p:ph idx="1" type="body"/>
          </p:nvPr>
        </p:nvSpPr>
        <p:spPr>
          <a:xfrm>
            <a:off x="568325" y="2324100"/>
            <a:ext cx="11861700" cy="7429500"/>
          </a:xfrm>
          <a:prstGeom prst="rect">
            <a:avLst/>
          </a:prstGeom>
          <a:noFill/>
          <a:ln>
            <a:noFill/>
          </a:ln>
        </p:spPr>
        <p:txBody>
          <a:bodyPr anchorCtr="0" anchor="t" bIns="50800" lIns="50800" spcFirstLastPara="1" rIns="50800" wrap="square" tIns="50800">
            <a:noAutofit/>
          </a:bodyPr>
          <a:lstStyle/>
          <a:p>
            <a:pPr indent="-266700" lvl="0" marL="266700" rtl="0" algn="l">
              <a:lnSpc>
                <a:spcPct val="100000"/>
              </a:lnSpc>
              <a:spcBef>
                <a:spcPts val="0"/>
              </a:spcBef>
              <a:spcAft>
                <a:spcPts val="0"/>
              </a:spcAft>
              <a:buSzPts val="3300"/>
              <a:buChar char="•"/>
            </a:pPr>
            <a:r>
              <a:rPr lang="en-US" sz="3300"/>
              <a:t>We </a:t>
            </a:r>
            <a:r>
              <a:rPr lang="en-US" sz="3300"/>
              <a:t>actually </a:t>
            </a:r>
            <a:r>
              <a:rPr lang="en-US" sz="3300"/>
              <a:t>code in high-level, human-readable </a:t>
            </a:r>
            <a:r>
              <a:rPr b="1" lang="en-US"/>
              <a:t>programming languages</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Allow us to express programs in a way that is closer to natural languages</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Provide libraries of commonly-used sub-tasks (functions)</a:t>
            </a:r>
            <a:endParaRPr/>
          </a:p>
          <a:p>
            <a:pPr indent="-266700" lvl="1" marL="660400" rtl="0" algn="l">
              <a:lnSpc>
                <a:spcPct val="100000"/>
              </a:lnSpc>
              <a:spcBef>
                <a:spcPts val="0"/>
              </a:spcBef>
              <a:spcAft>
                <a:spcPts val="0"/>
              </a:spcAft>
              <a:buSzPts val="2600"/>
              <a:buChar char="•"/>
            </a:pPr>
            <a:r>
              <a:rPr b="1" lang="en-US"/>
              <a:t>Translate high level code into machine code</a:t>
            </a:r>
            <a:r>
              <a:rPr b="0" i="0" lang="en-US" sz="2600" u="none" cap="none" strike="noStrike">
                <a:solidFill>
                  <a:srgbClr val="000000"/>
                </a:solidFill>
                <a:latin typeface="Helvetica Neue"/>
                <a:ea typeface="Helvetica Neue"/>
                <a:cs typeface="Helvetica Neue"/>
                <a:sym typeface="Helvetica Neue"/>
              </a:rPr>
              <a:t> through compilers or interpreters</a:t>
            </a:r>
            <a:endParaRPr/>
          </a:p>
          <a:p>
            <a:pPr indent="-101600" lvl="1" marL="660400" rtl="0" algn="l">
              <a:lnSpc>
                <a:spcPct val="100000"/>
              </a:lnSpc>
              <a:spcBef>
                <a:spcPts val="0"/>
              </a:spcBef>
              <a:spcAft>
                <a:spcPts val="0"/>
              </a:spcAft>
              <a:buSzPts val="2600"/>
              <a:buNone/>
            </a:pPr>
            <a:r>
              <a:t/>
            </a:r>
            <a:endParaRPr/>
          </a:p>
          <a:p>
            <a:pPr indent="-266700" lvl="0" marL="266700" rtl="0" algn="l">
              <a:lnSpc>
                <a:spcPct val="100000"/>
              </a:lnSpc>
              <a:spcBef>
                <a:spcPts val="0"/>
              </a:spcBef>
              <a:spcAft>
                <a:spcPts val="0"/>
              </a:spcAft>
              <a:buSzPts val="3300"/>
              <a:buChar char="•"/>
            </a:pPr>
            <a:r>
              <a:rPr lang="en-US" sz="3300"/>
              <a:t>Given a language providing…</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function definitions and calls, </a:t>
            </a:r>
            <a:r>
              <a:rPr lang="en-US">
                <a:solidFill>
                  <a:srgbClr val="FF4013"/>
                </a:solidFill>
              </a:rPr>
              <a:t>f(x)</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 library function, </a:t>
            </a:r>
            <a:r>
              <a:rPr lang="en-US">
                <a:solidFill>
                  <a:srgbClr val="E32400"/>
                </a:solidFill>
              </a:rPr>
              <a:t>print(“text”)</a:t>
            </a:r>
            <a:endParaRPr>
              <a:solidFill>
                <a:srgbClr val="FF4013"/>
              </a:solidFill>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comparisons, </a:t>
            </a:r>
            <a:r>
              <a:rPr lang="en-US">
                <a:solidFill>
                  <a:srgbClr val="E32400"/>
                </a:solidFill>
              </a:rPr>
              <a:t>x == y</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assignments, </a:t>
            </a:r>
            <a:r>
              <a:rPr lang="en-US">
                <a:solidFill>
                  <a:srgbClr val="E32400"/>
                </a:solidFill>
              </a:rPr>
              <a:t>x = y</a:t>
            </a:r>
            <a:endParaRPr/>
          </a:p>
          <a:p>
            <a:pPr indent="-266700" lvl="1" marL="660400" rtl="0" algn="l">
              <a:lnSpc>
                <a:spcPct val="100000"/>
              </a:lnSpc>
              <a:spcBef>
                <a:spcPts val="0"/>
              </a:spcBef>
              <a:spcAft>
                <a:spcPts val="0"/>
              </a:spcAft>
              <a:buSzPts val="2600"/>
              <a:buChar char="•"/>
            </a:pPr>
            <a:r>
              <a:rPr b="0" i="0" lang="en-US" sz="2600" u="none" cap="none" strike="noStrike">
                <a:solidFill>
                  <a:srgbClr val="000000"/>
                </a:solidFill>
                <a:latin typeface="Helvetica Neue"/>
                <a:ea typeface="Helvetica Neue"/>
                <a:cs typeface="Helvetica Neue"/>
                <a:sym typeface="Helvetica Neue"/>
              </a:rPr>
              <a:t>conditional statements, </a:t>
            </a:r>
            <a:r>
              <a:rPr lang="en-US">
                <a:solidFill>
                  <a:srgbClr val="FF4013"/>
                </a:solidFill>
              </a:rPr>
              <a:t>if (condition) ... else …</a:t>
            </a:r>
            <a:endParaRPr/>
          </a:p>
          <a:p>
            <a:pPr indent="-101600" lvl="1" marL="660400" rtl="0" algn="l">
              <a:lnSpc>
                <a:spcPct val="100000"/>
              </a:lnSpc>
              <a:spcBef>
                <a:spcPts val="0"/>
              </a:spcBef>
              <a:spcAft>
                <a:spcPts val="0"/>
              </a:spcAft>
              <a:buSzPts val="2600"/>
              <a:buNone/>
            </a:pPr>
            <a:r>
              <a:t/>
            </a:r>
            <a:endParaRPr>
              <a:solidFill>
                <a:srgbClr val="FF4013"/>
              </a:solidFill>
            </a:endParaRPr>
          </a:p>
          <a:p>
            <a:pPr indent="-266700" lvl="0" marL="266700" rtl="0" algn="l">
              <a:lnSpc>
                <a:spcPct val="100000"/>
              </a:lnSpc>
              <a:spcBef>
                <a:spcPts val="0"/>
              </a:spcBef>
              <a:spcAft>
                <a:spcPts val="0"/>
              </a:spcAft>
              <a:buSzPts val="3000"/>
              <a:buChar char="•"/>
            </a:pPr>
            <a:r>
              <a:rPr lang="en-US" sz="3000"/>
              <a:t>…how can we write the “pass door” program?</a:t>
            </a:r>
            <a:endParaRPr/>
          </a:p>
        </p:txBody>
      </p:sp>
      <p:cxnSp>
        <p:nvCxnSpPr>
          <p:cNvPr id="120" name="Google Shape;120;p13"/>
          <p:cNvCxnSpPr/>
          <p:nvPr/>
        </p:nvCxnSpPr>
        <p:spPr>
          <a:xfrm>
            <a:off x="647700" y="1968500"/>
            <a:ext cx="11709400" cy="1588"/>
          </a:xfrm>
          <a:prstGeom prst="straightConnector1">
            <a:avLst/>
          </a:prstGeom>
          <a:noFill/>
          <a:ln cap="flat" cmpd="sng" w="12700">
            <a:solidFill>
              <a:srgbClr val="9A9A9A"/>
            </a:solidFill>
            <a:prstDash val="solid"/>
            <a:miter lim="400000"/>
            <a:headEnd len="sm" w="sm" type="none"/>
            <a:tailEnd len="sm" w="sm" type="none"/>
          </a:ln>
        </p:spPr>
      </p:cxnSp>
      <p:pic>
        <p:nvPicPr>
          <p:cNvPr descr="image.png" id="121" name="Google Shape;121;p13"/>
          <p:cNvPicPr preferRelativeResize="0"/>
          <p:nvPr/>
        </p:nvPicPr>
        <p:blipFill rotWithShape="1">
          <a:blip r:embed="rId3">
            <a:alphaModFix/>
          </a:blip>
          <a:srcRect b="0" l="0" r="0" t="0"/>
          <a:stretch/>
        </p:blipFill>
        <p:spPr>
          <a:xfrm>
            <a:off x="11899900" y="9029700"/>
            <a:ext cx="533400" cy="533400"/>
          </a:xfrm>
          <a:prstGeom prst="rect">
            <a:avLst/>
          </a:prstGeom>
          <a:noFill/>
          <a:ln>
            <a:noFill/>
          </a:ln>
        </p:spPr>
      </p:pic>
      <p:pic>
        <p:nvPicPr>
          <p:cNvPr descr="image.png" id="122" name="Google Shape;122;p13"/>
          <p:cNvPicPr preferRelativeResize="0"/>
          <p:nvPr/>
        </p:nvPicPr>
        <p:blipFill rotWithShape="1">
          <a:blip r:embed="rId4">
            <a:alphaModFix/>
          </a:blip>
          <a:srcRect b="0" l="0" r="0" t="0"/>
          <a:stretch/>
        </p:blipFill>
        <p:spPr>
          <a:xfrm>
            <a:off x="596900" y="9042400"/>
            <a:ext cx="501650" cy="508000"/>
          </a:xfrm>
          <a:prstGeom prst="rect">
            <a:avLst/>
          </a:prstGeom>
          <a:noFill/>
          <a:ln>
            <a:noFill/>
          </a:ln>
        </p:spPr>
      </p:pic>
      <p:sp>
        <p:nvSpPr>
          <p:cNvPr id="123" name="Google Shape;123;p13"/>
          <p:cNvSpPr txBox="1"/>
          <p:nvPr>
            <p:ph type="title"/>
          </p:nvPr>
        </p:nvSpPr>
        <p:spPr>
          <a:xfrm>
            <a:off x="571500" y="0"/>
            <a:ext cx="11861800" cy="1727200"/>
          </a:xfrm>
          <a:prstGeom prst="rect">
            <a:avLst/>
          </a:prstGeom>
          <a:noFill/>
          <a:ln>
            <a:noFill/>
          </a:ln>
        </p:spPr>
        <p:txBody>
          <a:bodyPr anchorCtr="0" anchor="b" bIns="50800" lIns="50800" spcFirstLastPara="1" rIns="50800" wrap="square" tIns="50800">
            <a:no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Can we do better still?</a:t>
            </a:r>
            <a:endParaRPr/>
          </a:p>
        </p:txBody>
      </p:sp>
      <p:pic>
        <p:nvPicPr>
          <p:cNvPr descr="Image" id="124" name="Google Shape;124;p13"/>
          <p:cNvPicPr preferRelativeResize="0"/>
          <p:nvPr/>
        </p:nvPicPr>
        <p:blipFill rotWithShape="1">
          <a:blip r:embed="rId5">
            <a:alphaModFix/>
          </a:blip>
          <a:srcRect b="0" l="0" r="0" t="0"/>
          <a:stretch/>
        </p:blipFill>
        <p:spPr>
          <a:xfrm>
            <a:off x="8086030" y="4883150"/>
            <a:ext cx="4660901" cy="2692400"/>
          </a:xfrm>
          <a:prstGeom prst="rect">
            <a:avLst/>
          </a:prstGeom>
          <a:noFill/>
          <a:ln>
            <a:noFill/>
          </a:ln>
        </p:spPr>
      </p:pic>
      <p:sp>
        <p:nvSpPr>
          <p:cNvPr id="125" name="Google Shape;125;p13"/>
          <p:cNvSpPr txBox="1"/>
          <p:nvPr/>
        </p:nvSpPr>
        <p:spPr>
          <a:xfrm>
            <a:off x="8588920" y="7308850"/>
            <a:ext cx="3849962"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1" lang="en-US" sz="1200" u="none" cap="none" strike="noStrike">
                <a:solidFill>
                  <a:srgbClr val="000000"/>
                </a:solidFill>
                <a:latin typeface="Helvetica Neue"/>
                <a:ea typeface="Helvetica Neue"/>
                <a:cs typeface="Helvetica Neue"/>
                <a:sym typeface="Helvetica Neue"/>
              </a:rPr>
              <a:t>Ref: </a:t>
            </a:r>
            <a:r>
              <a:rPr b="0" i="1" lang="en-US" sz="1200" u="sng" cap="none" strike="noStrike">
                <a:solidFill>
                  <a:srgbClr val="000000"/>
                </a:solidFill>
                <a:latin typeface="Helvetica Neue"/>
                <a:ea typeface="Helvetica Neue"/>
                <a:cs typeface="Helvetica Neue"/>
                <a:sym typeface="Helvetica Neue"/>
                <a:hlinkClick r:id="rId6">
                  <a:extLst>
                    <a:ext uri="{A12FA001-AC4F-418D-AE19-62706E023703}">
                      <ahyp:hlinkClr val="tx"/>
                    </a:ext>
                  </a:extLst>
                </a:hlinkClick>
              </a:rPr>
              <a:t>http://shawnbiddle.com/js101/slides/class1.html#/6</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wromaszkan</dc:creator>
</cp:coreProperties>
</file>