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media/image20.jpg" ContentType="image/jpg"/>
  <Override PartName="/ppt/notesSlides/notesSlide24.xml" ContentType="application/vnd.openxmlformats-officedocument.presentationml.notesSlide+xml"/>
  <Override PartName="/ppt/media/image21.jpg" ContentType="image/jpg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4"/>
    <p:sldMasterId id="2147483669" r:id="rId5"/>
    <p:sldMasterId id="2147483671" r:id="rId6"/>
  </p:sldMasterIdLst>
  <p:notesMasterIdLst>
    <p:notesMasterId r:id="rId3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95" r:id="rId19"/>
    <p:sldId id="293" r:id="rId20"/>
    <p:sldId id="294" r:id="rId21"/>
    <p:sldId id="268" r:id="rId22"/>
    <p:sldId id="269" r:id="rId23"/>
    <p:sldId id="270" r:id="rId24"/>
    <p:sldId id="292" r:id="rId25"/>
    <p:sldId id="297" r:id="rId26"/>
    <p:sldId id="285" r:id="rId27"/>
    <p:sldId id="286" r:id="rId28"/>
    <p:sldId id="287" r:id="rId29"/>
    <p:sldId id="288" r:id="rId30"/>
    <p:sldId id="296" r:id="rId31"/>
    <p:sldId id="289" r:id="rId32"/>
    <p:sldId id="290" r:id="rId33"/>
    <p:sldId id="291" r:id="rId34"/>
    <p:sldId id="279" r:id="rId35"/>
    <p:sldId id="284" r:id="rId36"/>
  </p:sldIdLst>
  <p:sldSz cx="13004800" cy="97536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entury Gothic" panose="020B0502020202020204" pitchFamily="34" charset="0"/>
      <p:regular r:id="rId42"/>
      <p:bold r:id="rId43"/>
      <p:italic r:id="rId44"/>
      <p:boldItalic r:id="rId45"/>
    </p:embeddedFont>
    <p:embeddedFont>
      <p:font typeface="Helvetica Neue" panose="020B0604020202020204" charset="0"/>
      <p:regular r:id="rId46"/>
      <p:bold r:id="rId47"/>
      <p:italic r:id="rId48"/>
      <p:boldItalic r:id="rId49"/>
    </p:embeddedFont>
    <p:embeddedFont>
      <p:font typeface="Helvetica Neue Light" panose="020B0604020202020204" charset="0"/>
      <p:regular r:id="rId50"/>
      <p:bold r:id="rId51"/>
      <p:italic r:id="rId52"/>
      <p:boldItalic r:id="rId53"/>
    </p:embeddedFont>
    <p:embeddedFont>
      <p:font typeface="Tahoma" panose="020B0604030504040204" pitchFamily="34" charset="0"/>
      <p:regular r:id="rId54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tong Ou" initials="BO" lastIdx="1" clrIdx="0">
    <p:extLst>
      <p:ext uri="{19B8F6BF-5375-455C-9EA6-DF929625EA0E}">
        <p15:presenceInfo xmlns:p15="http://schemas.microsoft.com/office/powerpoint/2012/main" userId="58b477b5db9af2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86915" autoAdjust="0"/>
  </p:normalViewPr>
  <p:slideViewPr>
    <p:cSldViewPr snapToGrid="0" snapToObjects="1">
      <p:cViewPr varScale="1">
        <p:scale>
          <a:sx n="100" d="100"/>
          <a:sy n="100" d="100"/>
        </p:scale>
        <p:origin x="23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2.fntdata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2.xml"/><Relationship Id="rId51" Type="http://schemas.openxmlformats.org/officeDocument/2006/relationships/font" Target="fonts/font1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font" Target="fonts/font12.fntdata"/><Relationship Id="rId57" Type="http://schemas.openxmlformats.org/officeDocument/2006/relationships/presProps" Target="pres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61733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77612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1082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586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08106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5347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0507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06239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775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84308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356313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Helvetica Neue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Helvetica Neue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4754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71500" y="1574800"/>
            <a:ext cx="11861800" cy="2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71500" y="1574800"/>
            <a:ext cx="11861800" cy="2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4914900" y="673100"/>
            <a:ext cx="3175000" cy="118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 rot="5400000">
            <a:off x="7642225" y="3400425"/>
            <a:ext cx="6616700" cy="296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 rot="5400000">
            <a:off x="1635125" y="511175"/>
            <a:ext cx="6616700" cy="874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71500" y="1400783"/>
            <a:ext cx="11861700" cy="83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00" cy="1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3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2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300" cy="5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2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00" cy="5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7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50875" y="388937"/>
            <a:ext cx="42783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084762" y="388937"/>
            <a:ext cx="7269300" cy="8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00" cy="6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700" cy="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2549525" y="871537"/>
            <a:ext cx="78027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700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7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2787699" y="107999"/>
            <a:ext cx="7429500" cy="118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6073749" y="3394049"/>
            <a:ext cx="97536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66749" y="504899"/>
            <a:ext cx="9753600" cy="87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8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6082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78244"/>
            <a:ext cx="13004800" cy="4875596"/>
          </a:xfrm>
          <a:custGeom>
            <a:avLst/>
            <a:gdLst/>
            <a:ahLst/>
            <a:cxnLst/>
            <a:rect l="l" t="t" r="r" b="b"/>
            <a:pathLst>
              <a:path w="9144000" h="2571115">
                <a:moveTo>
                  <a:pt x="9144000" y="0"/>
                </a:moveTo>
                <a:lnTo>
                  <a:pt x="0" y="0"/>
                </a:lnTo>
                <a:lnTo>
                  <a:pt x="0" y="2570988"/>
                </a:lnTo>
                <a:lnTo>
                  <a:pt x="9144000" y="2570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 sz="1991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3711" y="3033009"/>
            <a:ext cx="10457375" cy="1050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27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7"/>
            <a:ext cx="91033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48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1231" y="3431244"/>
            <a:ext cx="6402335" cy="1181862"/>
          </a:xfrm>
        </p:spPr>
        <p:txBody>
          <a:bodyPr lIns="0" tIns="0" rIns="0" bIns="0"/>
          <a:lstStyle>
            <a:lvl1pPr>
              <a:defRPr sz="768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186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1231" y="3431244"/>
            <a:ext cx="6402335" cy="1181862"/>
          </a:xfrm>
        </p:spPr>
        <p:txBody>
          <a:bodyPr lIns="0" tIns="0" rIns="0" bIns="0"/>
          <a:lstStyle>
            <a:lvl1pPr>
              <a:defRPr sz="768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9100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1231" y="3431244"/>
            <a:ext cx="6402335" cy="1181862"/>
          </a:xfrm>
        </p:spPr>
        <p:txBody>
          <a:bodyPr lIns="0" tIns="0" rIns="0" bIns="0"/>
          <a:lstStyle>
            <a:lvl1pPr>
              <a:defRPr sz="768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9136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275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71500" y="1574800"/>
            <a:ext cx="11861800" cy="2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71500" y="5016500"/>
            <a:ext cx="5854700" cy="31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6578600" y="5016500"/>
            <a:ext cx="5854700" cy="31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71500" y="1574800"/>
            <a:ext cx="11861800" cy="2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7700" y="4749800"/>
            <a:ext cx="11709400" cy="0"/>
          </a:xfrm>
          <a:prstGeom prst="straightConnector1">
            <a:avLst/>
          </a:prstGeom>
          <a:noFill/>
          <a:ln w="1270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571500" y="1574800"/>
            <a:ext cx="11861800" cy="2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014913" y="8462963"/>
            <a:ext cx="62865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09600" y="342900"/>
            <a:ext cx="2044700" cy="20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091738" y="8186738"/>
            <a:ext cx="2667000" cy="12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5678488" y="8661400"/>
            <a:ext cx="23844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entury Gothic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Variability Expedition</a:t>
            </a:r>
            <a:endParaRPr/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44500" y="8267700"/>
            <a:ext cx="1016000" cy="10207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7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700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568641"/>
            <a:ext cx="13004800" cy="185439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 sz="1991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1231" y="3431244"/>
            <a:ext cx="6402335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9083" y="2294263"/>
            <a:ext cx="116347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9"/>
            <a:ext cx="416153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9"/>
            <a:ext cx="299110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9"/>
            <a:ext cx="299110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645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50230">
        <a:defRPr>
          <a:latin typeface="+mn-lt"/>
          <a:ea typeface="+mn-ea"/>
          <a:cs typeface="+mn-cs"/>
        </a:defRPr>
      </a:lvl2pPr>
      <a:lvl3pPr marL="1300460">
        <a:defRPr>
          <a:latin typeface="+mn-lt"/>
          <a:ea typeface="+mn-ea"/>
          <a:cs typeface="+mn-cs"/>
        </a:defRPr>
      </a:lvl3pPr>
      <a:lvl4pPr marL="1950690">
        <a:defRPr>
          <a:latin typeface="+mn-lt"/>
          <a:ea typeface="+mn-ea"/>
          <a:cs typeface="+mn-cs"/>
        </a:defRPr>
      </a:lvl4pPr>
      <a:lvl5pPr marL="2600919">
        <a:defRPr>
          <a:latin typeface="+mn-lt"/>
          <a:ea typeface="+mn-ea"/>
          <a:cs typeface="+mn-cs"/>
        </a:defRPr>
      </a:lvl5pPr>
      <a:lvl6pPr marL="3251149">
        <a:defRPr>
          <a:latin typeface="+mn-lt"/>
          <a:ea typeface="+mn-ea"/>
          <a:cs typeface="+mn-cs"/>
        </a:defRPr>
      </a:lvl6pPr>
      <a:lvl7pPr marL="3901379">
        <a:defRPr>
          <a:latin typeface="+mn-lt"/>
          <a:ea typeface="+mn-ea"/>
          <a:cs typeface="+mn-cs"/>
        </a:defRPr>
      </a:lvl7pPr>
      <a:lvl8pPr marL="4551609">
        <a:defRPr>
          <a:latin typeface="+mn-lt"/>
          <a:ea typeface="+mn-ea"/>
          <a:cs typeface="+mn-cs"/>
        </a:defRPr>
      </a:lvl8pPr>
      <a:lvl9pPr marL="520183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50230">
        <a:defRPr>
          <a:latin typeface="+mn-lt"/>
          <a:ea typeface="+mn-ea"/>
          <a:cs typeface="+mn-cs"/>
        </a:defRPr>
      </a:lvl2pPr>
      <a:lvl3pPr marL="1300460">
        <a:defRPr>
          <a:latin typeface="+mn-lt"/>
          <a:ea typeface="+mn-ea"/>
          <a:cs typeface="+mn-cs"/>
        </a:defRPr>
      </a:lvl3pPr>
      <a:lvl4pPr marL="1950690">
        <a:defRPr>
          <a:latin typeface="+mn-lt"/>
          <a:ea typeface="+mn-ea"/>
          <a:cs typeface="+mn-cs"/>
        </a:defRPr>
      </a:lvl4pPr>
      <a:lvl5pPr marL="2600919">
        <a:defRPr>
          <a:latin typeface="+mn-lt"/>
          <a:ea typeface="+mn-ea"/>
          <a:cs typeface="+mn-cs"/>
        </a:defRPr>
      </a:lvl5pPr>
      <a:lvl6pPr marL="3251149">
        <a:defRPr>
          <a:latin typeface="+mn-lt"/>
          <a:ea typeface="+mn-ea"/>
          <a:cs typeface="+mn-cs"/>
        </a:defRPr>
      </a:lvl6pPr>
      <a:lvl7pPr marL="3901379">
        <a:defRPr>
          <a:latin typeface="+mn-lt"/>
          <a:ea typeface="+mn-ea"/>
          <a:cs typeface="+mn-cs"/>
        </a:defRPr>
      </a:lvl7pPr>
      <a:lvl8pPr marL="4551609">
        <a:defRPr>
          <a:latin typeface="+mn-lt"/>
          <a:ea typeface="+mn-ea"/>
          <a:cs typeface="+mn-cs"/>
        </a:defRPr>
      </a:lvl8pPr>
      <a:lvl9pPr marL="520183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tianmu1995@g.ucl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iototeko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openweathermap.org/data/2.5/weathe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api.openweathermap.org/data/2.5/weather?lat=xxx&amp;lon=xxx&amp;units=Imperial&amp;appid=xx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pi.openweathermap.org/data/2.5/weather?lat=34.0635363&amp;lon=-118.4455592&amp;units=Imperial&amp;appid=a3276b42c9fbb481824cd2e6c23dd95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LA-LACC-21/M3-Databases_WebAP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api.openweathermap.org/data/2.5/weather?lat=34.0635363&amp;lon=-118.4455592&amp;units=Imperial&amp;appid=a3276b42c9fbb481824cd2e6c23dd953" TargetMode="External"/><Relationship Id="rId4" Type="http://schemas.openxmlformats.org/officeDocument/2006/relationships/hyperlink" Target="https://jsonformatter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host.com/api/v1/user/1/citi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www.myhost.com/api/v1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googleapis.com/maps/api/place/findplacefromtext/json?input=Los%20Angeles&amp;inputtype=textquery&amp;fields=photos,formatted_address,name,rating,opening_hours,geometry&amp;key=%20AIzaSyD8wnikJHxQUBzztfsD8RvkV_wJAgi1-d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search/hotels+near+me/@34.0635363,-118.4455592,15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hyperlink" Target="https://maps.googleapis.com/maps/api/place/nearbysearch/json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search/hotels+near+me/@34.0635363,-118.4455592,15z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maps.googleapis.com/maps/api/place/nearbysearch/json?location=34.0635363,-118.4455592&amp;radius=1000&amp;type=hotels&amp;keyword=stay&amp;key=%20AIzaSyD8wnikJHxQUBzztfsD8RvkV_wJAgi1-d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571500" y="1574800"/>
            <a:ext cx="11861700" cy="26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Helvetica Neue"/>
                <a:ea typeface="Helvetica Neue"/>
                <a:cs typeface="Helvetica Neue"/>
                <a:sym typeface="Helvetica Neue"/>
              </a:rPr>
              <a:t>Introduction to Web API &amp; Database</a:t>
            </a:r>
            <a:endParaRPr lang="en-US" sz="42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0" y="5029200"/>
            <a:ext cx="130047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-US" altLang="zh-CN" sz="2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Tianmu Li, Julian de Gortari</a:t>
            </a:r>
            <a:endParaRPr sz="2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-US" sz="2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UCLA Computer Science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-US" sz="2600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litianmu1995@g.ucla.edu</a:t>
            </a:r>
            <a:r>
              <a:rPr lang="en-US" sz="2600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2600" b="0" i="0" u="sng" dirty="0">
                <a:effectLst/>
                <a:latin typeface="Helvetica Neue" panose="020B0604020202020204" charset="0"/>
                <a:hlinkClick r:id="rId4"/>
              </a:rPr>
              <a:t>kiototeko@gmail.com</a:t>
            </a:r>
            <a:b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  <a:t>07/18/2021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38050" y="1322958"/>
            <a:ext cx="11861700" cy="83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Loosely Coupled</a:t>
            </a:r>
            <a:endParaRPr/>
          </a:p>
          <a:p>
            <a: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Ease of Integration</a:t>
            </a:r>
            <a:endParaRPr/>
          </a:p>
          <a:p>
            <a: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Service Reuse</a:t>
            </a:r>
            <a:endParaRPr/>
          </a:p>
          <a:p>
            <a:pPr marL="266700" lvl="0" indent="6350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266700" lvl="0" indent="6350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Benefits of Web API</a:t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1534275" y="4798975"/>
            <a:ext cx="2175300" cy="3762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User Application 1 1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6165150" y="3352825"/>
            <a:ext cx="1668900" cy="3762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Web API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6165150" y="4800625"/>
            <a:ext cx="1668900" cy="3762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Web API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6165150" y="6172225"/>
            <a:ext cx="1668900" cy="3762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Web API 3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15" name="Shape 215"/>
          <p:cNvCxnSpPr>
            <a:stCxn id="211" idx="3"/>
            <a:endCxn id="212" idx="1"/>
          </p:cNvCxnSpPr>
          <p:nvPr/>
        </p:nvCxnSpPr>
        <p:spPr>
          <a:xfrm rot="10800000" flipH="1">
            <a:off x="3709575" y="3541075"/>
            <a:ext cx="2455500" cy="144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16" name="Shape 216"/>
          <p:cNvCxnSpPr>
            <a:stCxn id="211" idx="3"/>
            <a:endCxn id="213" idx="1"/>
          </p:cNvCxnSpPr>
          <p:nvPr/>
        </p:nvCxnSpPr>
        <p:spPr>
          <a:xfrm>
            <a:off x="3709575" y="4987075"/>
            <a:ext cx="2455500" cy="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17" name="Shape 217"/>
          <p:cNvCxnSpPr>
            <a:stCxn id="211" idx="3"/>
            <a:endCxn id="214" idx="1"/>
          </p:cNvCxnSpPr>
          <p:nvPr/>
        </p:nvCxnSpPr>
        <p:spPr>
          <a:xfrm>
            <a:off x="3709575" y="4987075"/>
            <a:ext cx="2455500" cy="137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18" name="Shape 218"/>
          <p:cNvSpPr txBox="1"/>
          <p:nvPr/>
        </p:nvSpPr>
        <p:spPr>
          <a:xfrm>
            <a:off x="6165150" y="7848625"/>
            <a:ext cx="1668900" cy="3762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Web API 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6802875" y="6694250"/>
            <a:ext cx="1115400" cy="90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.</a:t>
            </a:r>
            <a:endParaRPr sz="2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.</a:t>
            </a:r>
            <a:endParaRPr sz="2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.</a:t>
            </a:r>
            <a:endParaRPr sz="2000" b="1"/>
          </a:p>
        </p:txBody>
      </p:sp>
      <p:cxnSp>
        <p:nvCxnSpPr>
          <p:cNvPr id="220" name="Shape 220"/>
          <p:cNvCxnSpPr/>
          <p:nvPr/>
        </p:nvCxnSpPr>
        <p:spPr>
          <a:xfrm>
            <a:off x="3766325" y="4975675"/>
            <a:ext cx="2342100" cy="276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21" name="Shape 221"/>
          <p:cNvSpPr txBox="1"/>
          <p:nvPr/>
        </p:nvSpPr>
        <p:spPr>
          <a:xfrm>
            <a:off x="1534275" y="6551575"/>
            <a:ext cx="2175300" cy="3762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User Application 2 1 1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22" name="Shape 222"/>
          <p:cNvCxnSpPr>
            <a:stCxn id="221" idx="3"/>
            <a:endCxn id="213" idx="1"/>
          </p:cNvCxnSpPr>
          <p:nvPr/>
        </p:nvCxnSpPr>
        <p:spPr>
          <a:xfrm rot="10800000" flipH="1">
            <a:off x="3709575" y="4988875"/>
            <a:ext cx="2455500" cy="175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23" name="Shape 223"/>
          <p:cNvCxnSpPr>
            <a:stCxn id="221" idx="3"/>
            <a:endCxn id="214" idx="1"/>
          </p:cNvCxnSpPr>
          <p:nvPr/>
        </p:nvCxnSpPr>
        <p:spPr>
          <a:xfrm rot="10800000" flipH="1">
            <a:off x="3709575" y="6360475"/>
            <a:ext cx="2455500" cy="37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API History</a:t>
            </a: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571500" y="929728"/>
            <a:ext cx="11861700" cy="83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Web API evolved from traditional web services. Web Services are complex and have some components with similar functionalities:</a:t>
            </a:r>
            <a:br>
              <a:rPr lang="en-US" dirty="0"/>
            </a:br>
            <a:endParaRPr dirty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Web Services Description Language (WSDL)</a:t>
            </a:r>
            <a:r>
              <a:rPr lang="en-US" dirty="0"/>
              <a:t>: Describes how to call a web service, what are the input parameters and what data structure to return.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Simple Object Access Protocol (SOAP)</a:t>
            </a:r>
            <a:r>
              <a:rPr lang="en-US" dirty="0"/>
              <a:t>: Used to exchange information in web services.</a:t>
            </a:r>
            <a:br>
              <a:rPr lang="en-US" dirty="0"/>
            </a:br>
            <a:r>
              <a:rPr lang="en-US" b="1" dirty="0"/>
              <a:t>Web Service Registry: </a:t>
            </a:r>
            <a:r>
              <a:rPr lang="en-US" dirty="0"/>
              <a:t>Web service providers publish services to it, and consumers use it to locate them.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Earlier information exchange, data and response was mostly in extensible markup language (XML) format. Today most of the web services functionality is provided using a web API which is implemented by a remote server.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Web API is easier to use, design and implement than Web Services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ED4624-598D-49AB-A18D-583BD937E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337" y="6655770"/>
            <a:ext cx="7072518" cy="20561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 of Web API</a:t>
            </a:r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571500" y="1400783"/>
            <a:ext cx="11861700" cy="83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6700" lvl="0" indent="635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In order to get functionality, we should know:</a:t>
            </a:r>
            <a:endParaRPr sz="3000" dirty="0"/>
          </a:p>
          <a:p>
            <a:pPr marL="266700" lvl="0" indent="6350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266700" lvl="0" indent="635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Required:</a:t>
            </a:r>
            <a:endParaRPr b="1" dirty="0"/>
          </a:p>
          <a:p>
            <a:pPr>
              <a:spcBef>
                <a:spcPts val="600"/>
              </a:spcBef>
              <a:buAutoNum type="arabicPeriod"/>
            </a:pPr>
            <a:r>
              <a:rPr lang="en-US" dirty="0"/>
              <a:t>From where to get the service?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Service URL of the API.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 err="1">
                <a:solidFill>
                  <a:srgbClr val="0000FF"/>
                </a:solidFill>
              </a:rPr>
              <a:t>Eg.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https://maps.googleapis.com/maps/api/place/nearbysearch/json</a:t>
            </a:r>
            <a:endParaRPr sz="18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dirty="0"/>
              <a:t>What is the format of the request?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Specifying query and input data etc.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 err="1">
                <a:solidFill>
                  <a:srgbClr val="0000FF"/>
                </a:solidFill>
              </a:rPr>
              <a:t>Eg.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location=34.0635363,-118.4455592&amp;radius=1000&amp;type=hotels</a:t>
            </a:r>
            <a:endParaRPr dirty="0">
              <a:solidFill>
                <a:srgbClr val="0000FF"/>
              </a:solidFill>
            </a:endParaRPr>
          </a:p>
          <a:p>
            <a:pPr>
              <a:buAutoNum type="arabicPeriod"/>
            </a:pPr>
            <a:r>
              <a:rPr lang="en-US" dirty="0"/>
              <a:t>What is the response format?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Response can be a string, XML or Json </a:t>
            </a:r>
            <a:br>
              <a:rPr lang="en-US" dirty="0"/>
            </a:br>
            <a:r>
              <a:rPr lang="en-US" dirty="0" err="1">
                <a:solidFill>
                  <a:srgbClr val="0000FF"/>
                </a:solidFill>
              </a:rPr>
              <a:t>Eg.</a:t>
            </a:r>
            <a:r>
              <a:rPr lang="en-US" dirty="0">
                <a:solidFill>
                  <a:srgbClr val="0000FF"/>
                </a:solidFill>
              </a:rPr>
              <a:t> Google places API returns result in Json format.</a:t>
            </a:r>
            <a:br>
              <a:rPr lang="en-US" dirty="0"/>
            </a:br>
            <a:endParaRPr dirty="0"/>
          </a:p>
          <a:p>
            <a:pPr marL="266700" lvl="0" indent="635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Optional:</a:t>
            </a:r>
            <a:endParaRPr b="1" dirty="0"/>
          </a:p>
          <a:p>
            <a: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AutoNum type="arabicPeriod"/>
            </a:pPr>
            <a:r>
              <a:rPr lang="en-US" dirty="0"/>
              <a:t>How to differentiate between different users or restrict service access?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Allowed users vs not allowed. Authentication. </a:t>
            </a:r>
            <a:r>
              <a:rPr lang="en-US" dirty="0" err="1">
                <a:solidFill>
                  <a:srgbClr val="0000FF"/>
                </a:solidFill>
              </a:rPr>
              <a:t>Eg</a:t>
            </a:r>
            <a:r>
              <a:rPr lang="en-US" dirty="0">
                <a:solidFill>
                  <a:srgbClr val="0000FF"/>
                </a:solidFill>
              </a:rPr>
              <a:t>: key</a:t>
            </a:r>
            <a:endParaRPr dirty="0">
              <a:solidFill>
                <a:srgbClr val="0000FF"/>
              </a:solidFill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dirty="0"/>
              <a:t>Error codes in the request?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Inform user if anything is missing in the request. Error codes.</a:t>
            </a:r>
            <a:endParaRPr dirty="0">
              <a:solidFill>
                <a:srgbClr val="0000FF"/>
              </a:solidFill>
            </a:endParaRPr>
          </a:p>
          <a:p>
            <a:pPr marL="266700" lvl="0" indent="6350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266700" lvl="0" indent="6350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D529-6A61-4AC5-BBB9-19EEE2B3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Locator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4BCE6-C5E1-451B-B9D6-03F2DD1BA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Uniform Resource Locator (URL) is a web address used to identify resources on the Web.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Hypertext Transfer Protocol (HTTP) specifies the rules followed by a requester in order to retrieve content from a server.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3420DFE-0678-45DC-AF40-7069051D8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97" y="3807527"/>
            <a:ext cx="12312770" cy="24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5E68-D95B-49DA-A8A4-115715F5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3345D-A29D-49A1-94E8-BE746BB4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</a:t>
            </a:r>
            <a:r>
              <a:rPr lang="en-US" b="1" dirty="0"/>
              <a:t>JSON </a:t>
            </a:r>
            <a:r>
              <a:rPr lang="en-US" dirty="0"/>
              <a:t>and </a:t>
            </a:r>
            <a:r>
              <a:rPr lang="en-US" b="1" dirty="0"/>
              <a:t>XML </a:t>
            </a:r>
            <a:r>
              <a:rPr lang="en-US" dirty="0"/>
              <a:t>can be used to receive data from a web server.</a:t>
            </a:r>
          </a:p>
          <a:p>
            <a:endParaRPr lang="en-US" dirty="0"/>
          </a:p>
          <a:p>
            <a:r>
              <a:rPr lang="en-US" b="1" dirty="0"/>
              <a:t>JSON </a:t>
            </a:r>
            <a:r>
              <a:rPr lang="en-US" dirty="0"/>
              <a:t>is a very simple format that has two pieces: </a:t>
            </a:r>
            <a:r>
              <a:rPr lang="en-US" b="1" dirty="0"/>
              <a:t>keys </a:t>
            </a:r>
            <a:r>
              <a:rPr lang="en-US" dirty="0"/>
              <a:t>and </a:t>
            </a:r>
            <a:r>
              <a:rPr lang="en-US" b="1" dirty="0"/>
              <a:t>values</a:t>
            </a:r>
            <a:r>
              <a:rPr lang="en-US" dirty="0"/>
              <a:t>. </a:t>
            </a:r>
            <a:r>
              <a:rPr lang="en-US" b="1" dirty="0"/>
              <a:t>Keys represent an attribute</a:t>
            </a:r>
            <a:r>
              <a:rPr lang="en-US" dirty="0"/>
              <a:t> about the object being described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XML </a:t>
            </a:r>
            <a:r>
              <a:rPr lang="en-US" dirty="0"/>
              <a:t>always starts with a root node, and inside it are more "child" nodes. The name of each </a:t>
            </a:r>
            <a:r>
              <a:rPr lang="en-US" b="1" dirty="0"/>
              <a:t>node tells us the attribute</a:t>
            </a:r>
            <a:r>
              <a:rPr lang="en-US" dirty="0"/>
              <a:t> of an object being described (like the key in JSON) and the data inside is the actual detail (like the value in JSON).</a:t>
            </a:r>
          </a:p>
        </p:txBody>
      </p:sp>
      <p:pic>
        <p:nvPicPr>
          <p:cNvPr id="4" name="Picture 4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2427D01F-D2CE-4143-AD9F-AC60771A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391" y="3527302"/>
            <a:ext cx="7139476" cy="1744387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D150EF9-CE4E-41A7-AD4D-E5FD631BE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390" y="7590448"/>
            <a:ext cx="7180372" cy="178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2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5E68-D95B-49DA-A8A4-115715F5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3345D-A29D-49A1-94E8-BE746BB4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XML is much more difficult to parse than JSON</a:t>
            </a:r>
          </a:p>
          <a:p>
            <a:r>
              <a:rPr lang="en-US" dirty="0"/>
              <a:t>JSON can be parsed into a ready-to-use JavaScript object.</a:t>
            </a:r>
          </a:p>
          <a:p>
            <a:pPr>
              <a:buNone/>
            </a:pPr>
            <a:endParaRPr lang="en-US" dirty="0"/>
          </a:p>
          <a:p>
            <a:pPr marL="63500" indent="0">
              <a:buNone/>
            </a:pPr>
            <a:r>
              <a:rPr lang="en-US" dirty="0"/>
              <a:t>For a pizza order:</a:t>
            </a:r>
          </a:p>
          <a:p>
            <a:pPr marL="63500" indent="0">
              <a:buNone/>
            </a:pPr>
            <a:endParaRPr lang="en-US" dirty="0"/>
          </a:p>
          <a:p>
            <a:r>
              <a:rPr lang="en-US" b="1" dirty="0"/>
              <a:t>JSON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35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XML</a:t>
            </a:r>
            <a:endParaRPr lang="en-US" dirty="0"/>
          </a:p>
        </p:txBody>
      </p:sp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F12A2AC-6829-42A1-A67D-0304EB9AB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970" y="3852844"/>
            <a:ext cx="6975894" cy="1735917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2AD628D7-C9CC-4B3A-A376-6B299F3CD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990" y="6238803"/>
            <a:ext cx="5626340" cy="326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4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1</a:t>
            </a:r>
            <a:endParaRPr dirty="0"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571500" y="1400783"/>
            <a:ext cx="11861700" cy="83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6700" indent="63500">
              <a:buNone/>
            </a:pPr>
            <a:r>
              <a:rPr lang="en-US" b="1" dirty="0"/>
              <a:t>Goal</a:t>
            </a:r>
            <a:r>
              <a:rPr lang="en-US" dirty="0"/>
              <a:t>: Use the weather API of </a:t>
            </a:r>
            <a:r>
              <a:rPr lang="en-US" b="1" i="1" dirty="0">
                <a:solidFill>
                  <a:srgbClr val="000000"/>
                </a:solidFill>
              </a:rPr>
              <a:t>openweathermap.org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to get the current weather details of a place.</a:t>
            </a:r>
            <a:endParaRPr dirty="0">
              <a:solidFill>
                <a:srgbClr val="000000"/>
              </a:solidFill>
            </a:endParaRPr>
          </a:p>
          <a:p>
            <a:pPr marL="266700" lvl="0" indent="6350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66700" indent="63500">
              <a:spcBef>
                <a:spcPts val="600"/>
              </a:spcBef>
              <a:buNone/>
            </a:pPr>
            <a:r>
              <a:rPr lang="en-US" b="1" dirty="0">
                <a:solidFill>
                  <a:srgbClr val="000000"/>
                </a:solidFill>
              </a:rPr>
              <a:t>Procedure</a:t>
            </a:r>
            <a:r>
              <a:rPr lang="en-US" dirty="0">
                <a:solidFill>
                  <a:srgbClr val="000000"/>
                </a:solidFill>
              </a:rPr>
              <a:t>: Put the query URL in a correct format in the browser and get some results.</a:t>
            </a:r>
            <a:endParaRPr dirty="0">
              <a:solidFill>
                <a:srgbClr val="000000"/>
              </a:solidFill>
            </a:endParaRPr>
          </a:p>
          <a:p>
            <a:pPr marL="266700" lvl="0" indent="635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Steps</a:t>
            </a:r>
            <a:r>
              <a:rPr lang="en-US" dirty="0">
                <a:solidFill>
                  <a:srgbClr val="000000"/>
                </a:solidFill>
              </a:rPr>
              <a:t>: </a:t>
            </a:r>
            <a:endParaRPr dirty="0">
              <a:solidFill>
                <a:srgbClr val="000000"/>
              </a:solidFill>
            </a:endParaRPr>
          </a:p>
          <a:p>
            <a: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Query url: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http://api.openweathermap.org/data/2.5/weather</a:t>
            </a:r>
            <a:endParaRPr dirty="0">
              <a:solidFill>
                <a:srgbClr val="000000"/>
              </a:solidFill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Sample query: </a:t>
            </a:r>
            <a:r>
              <a:rPr lang="en-US" sz="1500" u="sng" dirty="0">
                <a:solidFill>
                  <a:schemeClr val="hlink"/>
                </a:solidFill>
                <a:hlinkClick r:id="rId4"/>
              </a:rPr>
              <a:t>http://api.openweathermap.org/data/2.5/weather?lat=xxx&amp;lon=xxx&amp;units=Imperial&amp;appid=xxx</a:t>
            </a:r>
            <a:endParaRPr sz="1500" dirty="0">
              <a:solidFill>
                <a:srgbClr val="FF0000"/>
              </a:solidFill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Put latitude and longitude of a place of your choice.</a:t>
            </a:r>
            <a:endParaRPr dirty="0">
              <a:solidFill>
                <a:srgbClr val="000000"/>
              </a:solidFill>
            </a:endParaRPr>
          </a:p>
          <a:p>
            <a:pPr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Include </a:t>
            </a:r>
            <a:r>
              <a:rPr lang="en-US" b="1" dirty="0" err="1">
                <a:solidFill>
                  <a:srgbClr val="000000"/>
                </a:solidFill>
              </a:rPr>
              <a:t>appid</a:t>
            </a:r>
            <a:r>
              <a:rPr lang="en-US" dirty="0">
                <a:solidFill>
                  <a:srgbClr val="000000"/>
                </a:solidFill>
              </a:rPr>
              <a:t> (used for authentication)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use: </a:t>
            </a:r>
            <a:r>
              <a:rPr lang="en-US" dirty="0" err="1">
                <a:solidFill>
                  <a:srgbClr val="FF0000"/>
                </a:solidFill>
              </a:rPr>
              <a:t>appid</a:t>
            </a:r>
            <a:r>
              <a:rPr lang="en-US" dirty="0">
                <a:solidFill>
                  <a:srgbClr val="FF0000"/>
                </a:solidFill>
              </a:rPr>
              <a:t>=a3276b42c9fbb481824cd2e6c23dd953</a:t>
            </a:r>
            <a:endParaRPr dirty="0">
              <a:solidFill>
                <a:srgbClr val="FF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Sample output:</a:t>
            </a:r>
            <a:endParaRPr dirty="0"/>
          </a:p>
        </p:txBody>
      </p:sp>
      <p:sp>
        <p:nvSpPr>
          <p:cNvPr id="253" name="Shape 253"/>
          <p:cNvSpPr txBox="1"/>
          <p:nvPr/>
        </p:nvSpPr>
        <p:spPr>
          <a:xfrm>
            <a:off x="855150" y="1177375"/>
            <a:ext cx="11439000" cy="10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Query URL to use:</a:t>
            </a:r>
            <a:endParaRPr sz="18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99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http://api.openweathermap.org/data/2.5/weather?</a:t>
            </a:r>
            <a:r>
              <a:rPr lang="en-US" altLang="zh-CN" sz="24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lat=34.0635363</a:t>
            </a:r>
            <a:r>
              <a:rPr lang="en-US" altLang="zh-CN" sz="2400" dirty="0">
                <a:solidFill>
                  <a:srgbClr val="0099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lang="en-US" altLang="zh-CN" sz="24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lon=-118.4455592</a:t>
            </a:r>
            <a:r>
              <a:rPr lang="en-US" altLang="zh-CN" sz="2400" dirty="0">
                <a:solidFill>
                  <a:srgbClr val="0099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lang="en-US" altLang="zh-CN" sz="2400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units=Imperial</a:t>
            </a:r>
            <a:r>
              <a:rPr lang="en-US" altLang="zh-CN" sz="2400" dirty="0">
                <a:solidFill>
                  <a:srgbClr val="0099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lang="en-US" altLang="zh-CN" sz="2400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appid=a3276b42c9fbb481824cd2e6c23dd953</a:t>
            </a:r>
            <a:endParaRPr lang="en-US" sz="1800" dirty="0">
              <a:solidFill>
                <a:srgbClr val="FFC000"/>
              </a:solidFill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E286ED7-0C59-4624-ABA8-DAD662AF5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223" y="2243275"/>
            <a:ext cx="4269007" cy="7053675"/>
          </a:xfrm>
          <a:prstGeom prst="rect">
            <a:avLst/>
          </a:prstGeom>
        </p:spPr>
      </p:pic>
      <p:sp>
        <p:nvSpPr>
          <p:cNvPr id="252" name="Shape 252"/>
          <p:cNvSpPr/>
          <p:nvPr/>
        </p:nvSpPr>
        <p:spPr>
          <a:xfrm>
            <a:off x="4283850" y="6066320"/>
            <a:ext cx="2634186" cy="163680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2: Using Web API in Python</a:t>
            </a:r>
            <a:endParaRPr dirty="0"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571500" y="1400775"/>
            <a:ext cx="12094500" cy="83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6700" lvl="0" indent="635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 Query and receiving data:</a:t>
            </a:r>
            <a:endParaRPr dirty="0"/>
          </a:p>
          <a:p>
            <a:pPr marL="266700" lvl="0" indent="6350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AutoNum type="arabicParenR"/>
            </a:pPr>
            <a:r>
              <a:rPr lang="en-US" dirty="0"/>
              <a:t>Import the notebooks in Google </a:t>
            </a:r>
            <a:r>
              <a:rPr lang="en-US" dirty="0" err="1"/>
              <a:t>Colab</a:t>
            </a:r>
            <a:r>
              <a:rPr lang="en-US" dirty="0"/>
              <a:t> from the following url: </a:t>
            </a:r>
            <a:r>
              <a:rPr lang="en-US" dirty="0">
                <a:hlinkClick r:id="rId3"/>
              </a:rPr>
              <a:t>https://github.com/UCLA-LACC-21/M3-Databases_WebAPI</a:t>
            </a:r>
            <a:endParaRPr lang="en-US" dirty="0"/>
          </a:p>
          <a:p>
            <a: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AutoNum type="arabicParenR"/>
            </a:pPr>
            <a:r>
              <a:rPr lang="en-US" dirty="0"/>
              <a:t>Open exercise_2_web_21.ipynb</a:t>
            </a: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endParaRPr lang="en-US" altLang="zh-CN"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endParaRPr lang="en-US" altLang="zh-CN"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endParaRPr lang="en-US" altLang="zh-CN"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endParaRPr lang="en-US" altLang="zh-CN"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endParaRPr lang="en-US" altLang="zh-CN"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endParaRPr lang="en-US" altLang="zh-CN"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endParaRPr lang="en-US" altLang="zh-CN"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endParaRPr lang="en-US" altLang="zh-CN"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endParaRPr lang="en-US" altLang="zh-CN"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endParaRPr lang="en-US" altLang="zh-CN"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endParaRPr lang="en-US" altLang="zh-CN"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-US" dirty="0"/>
              <a:t>P</a:t>
            </a:r>
            <a:r>
              <a:rPr lang="en-US" altLang="zh-CN" dirty="0"/>
              <a:t>ut the output inside an online JSON editor: </a:t>
            </a:r>
            <a:r>
              <a:rPr lang="en-US" altLang="zh-CN" dirty="0">
                <a:hlinkClick r:id="rId4"/>
              </a:rPr>
              <a:t>https://jsonformatter.org/</a:t>
            </a:r>
            <a:endParaRPr lang="en-US" altLang="zh-CN"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-US" dirty="0"/>
              <a:t>Try modifying the </a:t>
            </a:r>
            <a:r>
              <a:rPr lang="en-US" dirty="0" err="1"/>
              <a:t>url</a:t>
            </a:r>
            <a:r>
              <a:rPr lang="en-US" dirty="0"/>
              <a:t> to get different responses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388700" y="4026392"/>
            <a:ext cx="10460100" cy="3717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</a:rPr>
              <a:t>Codes: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import requests</a:t>
            </a:r>
            <a:endParaRPr sz="1800" b="1" dirty="0"/>
          </a:p>
          <a:p>
            <a:r>
              <a:rPr lang="en-US" sz="1800" b="1" dirty="0" err="1"/>
              <a:t>url</a:t>
            </a:r>
            <a:r>
              <a:rPr lang="en-US" sz="1800" b="1" dirty="0"/>
              <a:t>=</a:t>
            </a:r>
            <a:r>
              <a:rPr lang="en-US" altLang="zh-CN" sz="1800" b="1" dirty="0"/>
              <a:t>”</a:t>
            </a:r>
            <a:r>
              <a:rPr lang="en-US" altLang="zh-CN" sz="18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http://api.openweathermap.org/data/2.5/</a:t>
            </a:r>
            <a:r>
              <a:rPr lang="en-US" altLang="zh-CN" sz="1800" b="1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weather?lat</a:t>
            </a:r>
            <a:r>
              <a:rPr lang="en-US" altLang="zh-CN" sz="18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=34.0635363&amp;lon=-118.4455592&amp;units=</a:t>
            </a:r>
            <a:r>
              <a:rPr lang="en-US" altLang="zh-CN" sz="1800" b="1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Imperial&amp;appid</a:t>
            </a:r>
            <a:r>
              <a:rPr lang="en-US" altLang="zh-CN" sz="18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=a3276b42c9fbb481824cd2e6c23dd953</a:t>
            </a:r>
            <a:r>
              <a:rPr lang="en-US" altLang="zh-CN" sz="1800" b="1" dirty="0"/>
              <a:t>”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response = </a:t>
            </a:r>
            <a:r>
              <a:rPr lang="en-US" sz="1800" b="1" dirty="0" err="1"/>
              <a:t>requests.get</a:t>
            </a:r>
            <a:r>
              <a:rPr lang="en-US" sz="1800" b="1" dirty="0"/>
              <a:t>(</a:t>
            </a:r>
            <a:r>
              <a:rPr lang="en-US" sz="1800" b="1" dirty="0" err="1"/>
              <a:t>url</a:t>
            </a:r>
            <a:r>
              <a:rPr lang="en-US" sz="1800" b="1" dirty="0"/>
              <a:t>)</a:t>
            </a:r>
            <a:endParaRPr sz="18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print(</a:t>
            </a:r>
            <a:r>
              <a:rPr lang="en-US" sz="1800" b="1" dirty="0" err="1"/>
              <a:t>response.text</a:t>
            </a:r>
            <a:r>
              <a:rPr lang="en-US" sz="1800" b="1" dirty="0"/>
              <a:t>)</a:t>
            </a:r>
            <a:endParaRPr sz="18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</a:rPr>
              <a:t>Output:</a:t>
            </a:r>
            <a:endParaRPr sz="1800" b="1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800" dirty="0"/>
              <a:t>{"</a:t>
            </a:r>
            <a:r>
              <a:rPr lang="en-US" altLang="zh-CN" sz="1800" dirty="0" err="1"/>
              <a:t>coord</a:t>
            </a:r>
            <a:r>
              <a:rPr lang="en-US" altLang="zh-CN" sz="1800" dirty="0"/>
              <a:t>":{"</a:t>
            </a:r>
            <a:r>
              <a:rPr lang="en-US" altLang="zh-CN" sz="1800" dirty="0" err="1"/>
              <a:t>lon</a:t>
            </a:r>
            <a:r>
              <a:rPr lang="en-US" altLang="zh-CN" sz="1800" dirty="0"/>
              <a:t>":-118.45,"lat":34.06},"weather":[{"id":803,"main":"Clouds","description":"broken clouds","icon":"04n"}],"</a:t>
            </a:r>
            <a:r>
              <a:rPr lang="en-US" altLang="zh-CN" sz="1800" dirty="0" err="1"/>
              <a:t>base":"stations","main</a:t>
            </a:r>
            <a:r>
              <a:rPr lang="en-US" altLang="zh-CN" sz="1800" dirty="0"/>
              <a:t>":{"temp":70.38,"feels_like":74.5,"temp_min":64.4,"temp_max":84.2,"pressure":1014,"humidity":93},"visibility":12874,"wind":{"speed":4.7,"deg":200},"clouds":{"all":75},"dt":1594442381,"sys":{"type":1,"id":5872,"country":"US","sunrise":1594385442,"sunset":1594436844},"</a:t>
            </a:r>
            <a:r>
              <a:rPr lang="en-US" altLang="zh-CN" sz="1800" dirty="0" err="1"/>
              <a:t>timezone</a:t>
            </a:r>
            <a:r>
              <a:rPr lang="en-US" altLang="zh-CN" sz="1800" dirty="0"/>
              <a:t>":-25200,"id":5408522,"name":"Westwood, Los Angeles","cod":200}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5EEC4-AEB3-4F7F-A6D2-9C38338F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vs Front-end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6728A-A71C-4EAF-8FE9-CDFDCCC3F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use an API on your project, you will divide the </a:t>
            </a:r>
            <a:r>
              <a:rPr lang="en-US" b="1" dirty="0"/>
              <a:t>visual part (front-end)</a:t>
            </a:r>
            <a:r>
              <a:rPr lang="en-US" dirty="0"/>
              <a:t> from the </a:t>
            </a:r>
            <a:r>
              <a:rPr lang="en-US" b="1" dirty="0"/>
              <a:t>server (back-end) </a:t>
            </a:r>
            <a:r>
              <a:rPr lang="en-US" dirty="0"/>
              <a:t>that processes data. </a:t>
            </a:r>
          </a:p>
          <a:p>
            <a:endParaRPr lang="en-US"/>
          </a:p>
          <a:p>
            <a:r>
              <a:rPr lang="en-US" dirty="0"/>
              <a:t>It means that your application will be at least divided into two projects.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3DBD49-5FDC-42A0-81A5-9282017307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01" t="40590" r="7934" b="369"/>
          <a:stretch/>
        </p:blipFill>
        <p:spPr>
          <a:xfrm>
            <a:off x="1514496" y="4019680"/>
            <a:ext cx="9960687" cy="36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7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-US"/>
              <a:t>Overview of Lecture</a:t>
            </a:r>
            <a:endParaRPr sz="4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571500" y="1041050"/>
            <a:ext cx="11861700" cy="8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Part-1: Introduction to Web API</a:t>
            </a:r>
            <a:endParaRPr sz="2500" dirty="0">
              <a:solidFill>
                <a:srgbClr val="000000"/>
              </a:solidFill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Helvetica Neue"/>
              <a:buChar char="•"/>
            </a:pPr>
            <a:r>
              <a:rPr lang="en-US" sz="2500" dirty="0">
                <a:solidFill>
                  <a:srgbClr val="000000"/>
                </a:solidFill>
              </a:rPr>
              <a:t>Web API: Simple Example</a:t>
            </a:r>
            <a:endParaRPr sz="2500" dirty="0">
              <a:solidFill>
                <a:srgbClr val="000000"/>
              </a:solidFill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 dirty="0">
                <a:solidFill>
                  <a:srgbClr val="000000"/>
                </a:solidFill>
              </a:rPr>
              <a:t>Web API vs Website</a:t>
            </a:r>
            <a:endParaRPr sz="2500" dirty="0">
              <a:solidFill>
                <a:srgbClr val="000000"/>
              </a:solidFill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 dirty="0">
                <a:solidFill>
                  <a:srgbClr val="000000"/>
                </a:solidFill>
              </a:rPr>
              <a:t>Exercise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 dirty="0">
                <a:solidFill>
                  <a:srgbClr val="000000"/>
                </a:solidFill>
              </a:rPr>
              <a:t>Introduction to REST API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 dirty="0">
                <a:solidFill>
                  <a:srgbClr val="000000"/>
                </a:solidFill>
              </a:rPr>
              <a:t>Working with REST API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 dirty="0">
                <a:solidFill>
                  <a:srgbClr val="000000"/>
                </a:solidFill>
              </a:rPr>
              <a:t>Exercise</a:t>
            </a:r>
            <a:endParaRPr sz="25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000000"/>
                </a:solidFill>
              </a:rPr>
              <a:t>Part 1 Summary:</a:t>
            </a:r>
            <a:r>
              <a:rPr lang="en-US" sz="2500" dirty="0">
                <a:solidFill>
                  <a:srgbClr val="000000"/>
                </a:solidFill>
              </a:rPr>
              <a:t> Web API’s are part of larger ecosystem of web development. We will try to try to touch its basics and introduce the Web API’s.</a:t>
            </a:r>
            <a:endParaRPr sz="25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000000"/>
                </a:solidFill>
              </a:rPr>
              <a:t>Part-2: Project using Web API and MongoDB.</a:t>
            </a:r>
            <a:endParaRPr sz="25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E7D7-7DAB-4BCA-9ECB-221569CD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65900"/>
            <a:ext cx="11861700" cy="827397"/>
          </a:xfrm>
        </p:spPr>
        <p:txBody>
          <a:bodyPr/>
          <a:lstStyle/>
          <a:p>
            <a:r>
              <a:rPr lang="en-US"/>
              <a:t>Client-side vs Server-side Scripts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4AD59CD-077B-49EB-8A78-0059827D8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8" b="14966"/>
          <a:stretch/>
        </p:blipFill>
        <p:spPr>
          <a:xfrm>
            <a:off x="2905766" y="1006033"/>
            <a:ext cx="5855375" cy="858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9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REST API</a:t>
            </a:r>
            <a:endParaRPr dirty="0"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571500" y="1400775"/>
            <a:ext cx="12094500" cy="73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5080" indent="-457200">
              <a:lnSpc>
                <a:spcPct val="152000"/>
              </a:lnSpc>
            </a:pPr>
            <a:r>
              <a:rPr lang="en-US" sz="2800" b="1" u="sng" spc="-220" dirty="0" err="1">
                <a:solidFill>
                  <a:schemeClr val="tx1"/>
                </a:solidFill>
                <a:uFill>
                  <a:solidFill>
                    <a:srgbClr val="695D46"/>
                  </a:solidFill>
                </a:uFill>
                <a:latin typeface="Tahoma"/>
                <a:cs typeface="Tahoma"/>
              </a:rPr>
              <a:t>RE</a:t>
            </a:r>
            <a:r>
              <a:rPr lang="en-US" sz="2800" spc="80" dirty="0" err="1">
                <a:solidFill>
                  <a:schemeClr val="tx1"/>
                </a:solidFill>
                <a:latin typeface="Arial"/>
                <a:cs typeface="Arial"/>
              </a:rPr>
              <a:t>prese</a:t>
            </a:r>
            <a:r>
              <a:rPr lang="en-US" sz="2800" spc="140" dirty="0" err="1">
                <a:solidFill>
                  <a:schemeClr val="tx1"/>
                </a:solidFill>
                <a:latin typeface="Arial"/>
                <a:cs typeface="Arial"/>
              </a:rPr>
              <a:t>ntational</a:t>
            </a:r>
            <a:r>
              <a:rPr lang="en-US" sz="2800" spc="14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2800" b="1" u="sng" spc="45" dirty="0">
                <a:solidFill>
                  <a:schemeClr val="tx1"/>
                </a:solidFill>
                <a:uFill>
                  <a:solidFill>
                    <a:srgbClr val="695D46"/>
                  </a:solidFill>
                </a:uFill>
                <a:latin typeface="Tahoma"/>
                <a:cs typeface="Tahoma"/>
              </a:rPr>
              <a:t>S</a:t>
            </a:r>
            <a:r>
              <a:rPr lang="en-US" sz="2800" spc="45" dirty="0">
                <a:solidFill>
                  <a:schemeClr val="tx1"/>
                </a:solidFill>
                <a:latin typeface="Arial"/>
                <a:cs typeface="Arial"/>
              </a:rPr>
              <a:t>tate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800" b="1" u="sng" spc="90" dirty="0">
                <a:solidFill>
                  <a:schemeClr val="tx1"/>
                </a:solidFill>
                <a:uFill>
                  <a:solidFill>
                    <a:srgbClr val="695D46"/>
                  </a:solidFill>
                </a:uFill>
                <a:latin typeface="Tahoma"/>
                <a:cs typeface="Tahoma"/>
              </a:rPr>
              <a:t>T</a:t>
            </a:r>
            <a:r>
              <a:rPr lang="en-US" sz="2800" spc="90" dirty="0">
                <a:solidFill>
                  <a:schemeClr val="tx1"/>
                </a:solidFill>
                <a:latin typeface="Arial"/>
                <a:cs typeface="Arial"/>
              </a:rPr>
              <a:t>ransfer</a:t>
            </a:r>
          </a:p>
          <a:p>
            <a:pPr marR="5080" indent="-457200">
              <a:lnSpc>
                <a:spcPct val="152000"/>
              </a:lnSpc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An </a:t>
            </a:r>
            <a:r>
              <a:rPr lang="en-US" altLang="zh-CN" sz="2800" dirty="0">
                <a:solidFill>
                  <a:schemeClr val="tx1"/>
                </a:solidFill>
                <a:latin typeface="Arial"/>
                <a:cs typeface="Arial"/>
              </a:rPr>
              <a:t>architectural style invented by Roy Fielding</a:t>
            </a:r>
          </a:p>
          <a:p>
            <a:pPr marR="5080" indent="-457200">
              <a:lnSpc>
                <a:spcPct val="152000"/>
              </a:lnSpc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Based on web-standards and the </a:t>
            </a:r>
            <a:r>
              <a:rPr lang="en-US" sz="2800" b="1" dirty="0">
                <a:solidFill>
                  <a:schemeClr val="tx1"/>
                </a:solidFill>
                <a:latin typeface="Arial"/>
                <a:cs typeface="Arial"/>
              </a:rPr>
              <a:t>HTTP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 protocol</a:t>
            </a:r>
          </a:p>
          <a:p>
            <a:pPr marR="5080" indent="-457200">
              <a:lnSpc>
                <a:spcPct val="152000"/>
              </a:lnSpc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In a REST based architecture everything is a </a:t>
            </a:r>
            <a:r>
              <a:rPr lang="en-US" sz="2800" b="1" dirty="0">
                <a:solidFill>
                  <a:schemeClr val="tx1"/>
                </a:solidFill>
                <a:latin typeface="Arial"/>
                <a:cs typeface="Arial"/>
              </a:rPr>
              <a:t>Resource</a:t>
            </a:r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R="5080" indent="-457200">
              <a:lnSpc>
                <a:spcPct val="152000"/>
              </a:lnSpc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Resources are identified by global IDs (which are typically </a:t>
            </a:r>
            <a:r>
              <a:rPr lang="en-US" sz="2800" b="1" dirty="0">
                <a:solidFill>
                  <a:schemeClr val="tx1"/>
                </a:solidFill>
                <a:latin typeface="Arial"/>
                <a:cs typeface="Arial"/>
              </a:rPr>
              <a:t>URIs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 or </a:t>
            </a:r>
            <a:r>
              <a:rPr lang="en-US" sz="2800" b="1" dirty="0">
                <a:solidFill>
                  <a:schemeClr val="tx1"/>
                </a:solidFill>
                <a:latin typeface="Arial"/>
                <a:cs typeface="Arial"/>
              </a:rPr>
              <a:t>URLs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</a:p>
          <a:p>
            <a:pPr marR="5080" indent="-457200">
              <a:lnSpc>
                <a:spcPct val="152000"/>
              </a:lnSpc>
            </a:pPr>
            <a:r>
              <a:rPr lang="en-US" sz="2800" b="1" dirty="0">
                <a:solidFill>
                  <a:schemeClr val="tx1"/>
                </a:solidFill>
                <a:latin typeface="Arial"/>
                <a:cs typeface="Arial"/>
              </a:rPr>
              <a:t>Stateless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 in nature. Excellent for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225472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 Methods</a:t>
            </a:r>
            <a:endParaRPr dirty="0"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571500" y="1400775"/>
            <a:ext cx="12094500" cy="73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5080" indent="-457200">
              <a:lnSpc>
                <a:spcPct val="152000"/>
              </a:lnSpc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The </a:t>
            </a:r>
            <a:r>
              <a:rPr lang="en-US" sz="2800" i="1" dirty="0">
                <a:solidFill>
                  <a:schemeClr val="tx1"/>
                </a:solidFill>
                <a:latin typeface="Arial"/>
                <a:cs typeface="Arial"/>
              </a:rPr>
              <a:t>PUT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2800" i="1" dirty="0">
                <a:solidFill>
                  <a:schemeClr val="tx1"/>
                </a:solidFill>
                <a:latin typeface="Arial"/>
                <a:cs typeface="Arial"/>
              </a:rPr>
              <a:t>GET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2800" i="1" dirty="0">
                <a:solidFill>
                  <a:schemeClr val="tx1"/>
                </a:solidFill>
                <a:latin typeface="Arial"/>
                <a:cs typeface="Arial"/>
              </a:rPr>
              <a:t>POST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 and </a:t>
            </a:r>
            <a:r>
              <a:rPr lang="en-US" sz="2800" i="1" dirty="0">
                <a:solidFill>
                  <a:schemeClr val="tx1"/>
                </a:solidFill>
                <a:latin typeface="Arial"/>
                <a:cs typeface="Arial"/>
              </a:rPr>
              <a:t>DELETE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 methods are typically used in REST based architectures. The following table explains these operations:</a:t>
            </a:r>
          </a:p>
          <a:p>
            <a:pPr marR="5080" indent="-457200">
              <a:lnSpc>
                <a:spcPct val="152000"/>
              </a:lnSpc>
            </a:pPr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A5A3B77-F18D-4C85-BC06-EAD3792D9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12220"/>
              </p:ext>
            </p:extLst>
          </p:nvPr>
        </p:nvGraphicFramePr>
        <p:xfrm>
          <a:off x="987635" y="4056760"/>
          <a:ext cx="11678365" cy="3741039"/>
        </p:xfrm>
        <a:graphic>
          <a:graphicData uri="http://schemas.openxmlformats.org/drawingml/2006/table">
            <a:tbl>
              <a:tblPr firstRow="1" bandRow="1"/>
              <a:tblGrid>
                <a:gridCol w="243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769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9144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5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HT</a:t>
                      </a:r>
                      <a:r>
                        <a:rPr sz="25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5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2500" b="1" spc="-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25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et</a:t>
                      </a:r>
                      <a:r>
                        <a:rPr sz="25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od</a:t>
                      </a:r>
                      <a:endParaRPr sz="2500">
                        <a:latin typeface="Tahoma"/>
                        <a:cs typeface="Tahoma"/>
                      </a:endParaRPr>
                    </a:p>
                  </a:txBody>
                  <a:tcPr marL="0" marR="0" marT="1097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9144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5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CRU</a:t>
                      </a:r>
                      <a:r>
                        <a:rPr sz="25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500" b="1" spc="-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Operati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on</a:t>
                      </a:r>
                      <a:endParaRPr sz="2500">
                        <a:latin typeface="Tahoma"/>
                        <a:cs typeface="Tahoma"/>
                      </a:endParaRPr>
                    </a:p>
                  </a:txBody>
                  <a:tcPr marL="0" marR="0" marT="1097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5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Description</a:t>
                      </a:r>
                      <a:endParaRPr sz="2500" dirty="0">
                        <a:latin typeface="Tahoma"/>
                        <a:cs typeface="Tahoma"/>
                      </a:endParaRPr>
                    </a:p>
                  </a:txBody>
                  <a:tcPr marL="0" marR="0" marT="1097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69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9144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500" spc="-114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POST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097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9144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500" spc="-114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INSERT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097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2500" spc="2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Adds</a:t>
                      </a:r>
                      <a:r>
                        <a:rPr sz="2500" spc="-5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500" spc="-5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some input </a:t>
                      </a:r>
                      <a:r>
                        <a:rPr lang="en-US" sz="2500" spc="10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500" spc="-5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4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2500" spc="-4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4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existing</a:t>
                      </a:r>
                      <a:r>
                        <a:rPr sz="2500" spc="-7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4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resource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1097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69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500" spc="-7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PUT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10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500" spc="-8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UPDATE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10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500" spc="4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Overrides</a:t>
                      </a:r>
                      <a:r>
                        <a:rPr sz="2500" spc="-5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500" spc="-5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an </a:t>
                      </a:r>
                      <a:r>
                        <a:rPr lang="en-US" sz="2500" spc="4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existing</a:t>
                      </a:r>
                      <a:r>
                        <a:rPr sz="2500" spc="-7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4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resource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10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027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500" spc="-13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GET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10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500" spc="-16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SELECT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10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92075" marR="6540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500" spc="-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Fetches</a:t>
                      </a:r>
                      <a:r>
                        <a:rPr sz="2500" spc="-3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500" spc="-4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3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resource.</a:t>
                      </a:r>
                      <a:r>
                        <a:rPr sz="2500" spc="-3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500" spc="-4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4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resource</a:t>
                      </a:r>
                      <a:r>
                        <a:rPr sz="2500" spc="-3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2500" spc="-484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nev</a:t>
                      </a:r>
                      <a:r>
                        <a:rPr sz="2500" spc="-1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50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500" spc="-3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1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50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500" spc="-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50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nged</a:t>
                      </a:r>
                      <a:r>
                        <a:rPr sz="2500" spc="-3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via</a:t>
                      </a:r>
                      <a:r>
                        <a:rPr sz="2500" spc="-5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500" spc="-3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1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500" spc="-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50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500" spc="-3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requ</a:t>
                      </a:r>
                      <a:r>
                        <a:rPr sz="2500" spc="-1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500" spc="-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st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10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69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500" spc="-13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DELETE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10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500" spc="-13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DELETE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10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500" spc="2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Deletes</a:t>
                      </a:r>
                      <a:r>
                        <a:rPr sz="2500" spc="-5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500" spc="-7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45" dirty="0">
                          <a:solidFill>
                            <a:srgbClr val="695D46"/>
                          </a:solidFill>
                          <a:latin typeface="Arial"/>
                          <a:cs typeface="Arial"/>
                        </a:rPr>
                        <a:t>resource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110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314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449" y="1925043"/>
            <a:ext cx="5611932" cy="818970"/>
          </a:xfrm>
          <a:prstGeom prst="rect">
            <a:avLst/>
          </a:prstGeom>
        </p:spPr>
        <p:txBody>
          <a:bodyPr spcFirstLastPara="1" vert="horz" wrap="square" lIns="0" tIns="18062" rIns="0" bIns="0" rtlCol="0" anchor="b" anchorCtr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5120" spc="-256" dirty="0"/>
              <a:t>HTTP</a:t>
            </a:r>
            <a:r>
              <a:rPr sz="5120" spc="-100" dirty="0"/>
              <a:t> </a:t>
            </a:r>
            <a:r>
              <a:rPr sz="5120" spc="-370" dirty="0"/>
              <a:t>Request</a:t>
            </a:r>
            <a:r>
              <a:rPr sz="5120" spc="-114" dirty="0"/>
              <a:t> </a:t>
            </a:r>
            <a:r>
              <a:rPr sz="5120" spc="-326" dirty="0"/>
              <a:t>Example:</a:t>
            </a:r>
            <a:endParaRPr sz="5120"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858" y="3215083"/>
            <a:ext cx="11653665" cy="441362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449" y="1925043"/>
            <a:ext cx="5944277" cy="818970"/>
          </a:xfrm>
          <a:prstGeom prst="rect">
            <a:avLst/>
          </a:prstGeom>
        </p:spPr>
        <p:txBody>
          <a:bodyPr spcFirstLastPara="1" vert="horz" wrap="square" lIns="0" tIns="18062" rIns="0" bIns="0" rtlCol="0" anchor="b" anchorCtr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5120" spc="-256" dirty="0"/>
              <a:t>HTTP</a:t>
            </a:r>
            <a:r>
              <a:rPr sz="5120" spc="-100" dirty="0"/>
              <a:t> </a:t>
            </a:r>
            <a:r>
              <a:rPr sz="5120" spc="-377" dirty="0"/>
              <a:t>Response</a:t>
            </a:r>
            <a:r>
              <a:rPr sz="5120" spc="-114" dirty="0"/>
              <a:t> </a:t>
            </a:r>
            <a:r>
              <a:rPr sz="5120" spc="-326" dirty="0"/>
              <a:t>Example:</a:t>
            </a:r>
            <a:endParaRPr sz="512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644" y="3279145"/>
            <a:ext cx="11703088" cy="42571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EA050E6A-0C07-452F-9ECA-9B2AA9CC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14" y="2030380"/>
            <a:ext cx="11740230" cy="568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8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449" y="1927600"/>
            <a:ext cx="4820806" cy="80614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5120" spc="-256" dirty="0"/>
              <a:t>HTTP</a:t>
            </a:r>
            <a:r>
              <a:rPr sz="5120" spc="-100" dirty="0"/>
              <a:t> </a:t>
            </a:r>
            <a:r>
              <a:rPr sz="5120" spc="-228" dirty="0"/>
              <a:t>REST</a:t>
            </a:r>
            <a:r>
              <a:rPr sz="5120" spc="-114" dirty="0"/>
              <a:t> </a:t>
            </a:r>
            <a:r>
              <a:rPr sz="5120" spc="-341" dirty="0"/>
              <a:t>Request:</a:t>
            </a:r>
            <a:endParaRPr sz="5120" dirty="0"/>
          </a:p>
        </p:txBody>
      </p:sp>
      <p:grpSp>
        <p:nvGrpSpPr>
          <p:cNvPr id="3" name="object 3"/>
          <p:cNvGrpSpPr/>
          <p:nvPr/>
        </p:nvGrpSpPr>
        <p:grpSpPr>
          <a:xfrm>
            <a:off x="996763" y="3013591"/>
            <a:ext cx="10593493" cy="746873"/>
            <a:chOff x="700849" y="1261681"/>
            <a:chExt cx="7448550" cy="525145"/>
          </a:xfrm>
        </p:grpSpPr>
        <p:sp>
          <p:nvSpPr>
            <p:cNvPr id="4" name="object 4"/>
            <p:cNvSpPr/>
            <p:nvPr/>
          </p:nvSpPr>
          <p:spPr>
            <a:xfrm>
              <a:off x="705612" y="1266444"/>
              <a:ext cx="7439025" cy="515620"/>
            </a:xfrm>
            <a:custGeom>
              <a:avLst/>
              <a:gdLst/>
              <a:ahLst/>
              <a:cxnLst/>
              <a:rect l="l" t="t" r="r" b="b"/>
              <a:pathLst>
                <a:path w="7439025" h="515619">
                  <a:moveTo>
                    <a:pt x="7438644" y="0"/>
                  </a:moveTo>
                  <a:lnTo>
                    <a:pt x="0" y="0"/>
                  </a:lnTo>
                  <a:lnTo>
                    <a:pt x="0" y="515112"/>
                  </a:lnTo>
                  <a:lnTo>
                    <a:pt x="7438644" y="515112"/>
                  </a:lnTo>
                  <a:lnTo>
                    <a:pt x="7438644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pPr defTabSz="1300460">
                <a:buClrTx/>
              </a:pPr>
              <a:endParaRPr sz="256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05612" y="1266444"/>
              <a:ext cx="7439025" cy="515620"/>
            </a:xfrm>
            <a:custGeom>
              <a:avLst/>
              <a:gdLst/>
              <a:ahLst/>
              <a:cxnLst/>
              <a:rect l="l" t="t" r="r" b="b"/>
              <a:pathLst>
                <a:path w="7439025" h="515619">
                  <a:moveTo>
                    <a:pt x="0" y="515112"/>
                  </a:moveTo>
                  <a:lnTo>
                    <a:pt x="7438644" y="515112"/>
                  </a:lnTo>
                  <a:lnTo>
                    <a:pt x="7438644" y="0"/>
                  </a:lnTo>
                  <a:lnTo>
                    <a:pt x="0" y="0"/>
                  </a:lnTo>
                  <a:lnTo>
                    <a:pt x="0" y="515112"/>
                  </a:lnTo>
                  <a:close/>
                </a:path>
              </a:pathLst>
            </a:custGeom>
            <a:ln w="914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pPr defTabSz="1300460">
                <a:buClrTx/>
              </a:pPr>
              <a:endParaRPr sz="256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15089" y="3154928"/>
            <a:ext cx="8267079" cy="41219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 defTabSz="1300460">
              <a:spcBef>
                <a:spcPts val="142"/>
              </a:spcBef>
              <a:buClrTx/>
            </a:pPr>
            <a:r>
              <a:rPr sz="2560" b="1" kern="1200" spc="-100" dirty="0">
                <a:solidFill>
                  <a:srgbClr val="FFFFFF"/>
                </a:solidFill>
                <a:latin typeface="Tahoma"/>
                <a:ea typeface="+mn-ea"/>
                <a:cs typeface="Tahoma"/>
              </a:rPr>
              <a:t>GET</a:t>
            </a:r>
            <a:r>
              <a:rPr sz="2560" b="1" kern="1200" spc="576" dirty="0">
                <a:solidFill>
                  <a:srgbClr val="FFFFFF"/>
                </a:solidFill>
                <a:latin typeface="Tahoma"/>
                <a:ea typeface="+mn-ea"/>
                <a:cs typeface="Tahoma"/>
              </a:rPr>
              <a:t> </a:t>
            </a:r>
            <a:r>
              <a:rPr sz="2560" b="1" kern="1200" spc="-92" dirty="0">
                <a:solidFill>
                  <a:srgbClr val="FFFFFF"/>
                </a:solidFill>
                <a:latin typeface="Tahoma"/>
                <a:ea typeface="+mn-ea"/>
                <a:cs typeface="Tahoma"/>
              </a:rPr>
              <a:t>https:</a:t>
            </a:r>
            <a:r>
              <a:rPr sz="2560" b="1" kern="1200" spc="-92" dirty="0">
                <a:solidFill>
                  <a:srgbClr val="FFFFFF"/>
                </a:solidFill>
                <a:latin typeface="Tahoma"/>
                <a:ea typeface="+mn-ea"/>
                <a:cs typeface="Tahoma"/>
                <a:hlinkClick r:id="rId3"/>
              </a:rPr>
              <a:t>//www.myhost.com/api/v1/</a:t>
            </a:r>
            <a:r>
              <a:rPr sz="2560" b="1" kern="1200" spc="-92" dirty="0">
                <a:solidFill>
                  <a:srgbClr val="FFFFFF"/>
                </a:solidFill>
                <a:latin typeface="Tahoma"/>
                <a:ea typeface="+mn-ea"/>
                <a:cs typeface="Tahoma"/>
              </a:rPr>
              <a:t>u</a:t>
            </a:r>
            <a:r>
              <a:rPr sz="2560" b="1" kern="1200" spc="-92" dirty="0">
                <a:solidFill>
                  <a:srgbClr val="FFFFFF"/>
                </a:solidFill>
                <a:latin typeface="Tahoma"/>
                <a:ea typeface="+mn-ea"/>
                <a:cs typeface="Tahoma"/>
                <a:hlinkClick r:id="rId3"/>
              </a:rPr>
              <a:t>ser/</a:t>
            </a:r>
            <a:r>
              <a:rPr sz="2560" b="1" kern="1200" spc="-92" dirty="0">
                <a:solidFill>
                  <a:srgbClr val="FFFFFF"/>
                </a:solidFill>
                <a:latin typeface="Tahoma"/>
                <a:ea typeface="+mn-ea"/>
                <a:cs typeface="Tahoma"/>
              </a:rPr>
              <a:t>1</a:t>
            </a:r>
            <a:r>
              <a:rPr sz="2560" b="1" kern="1200" spc="-92" dirty="0">
                <a:solidFill>
                  <a:srgbClr val="FFFFFF"/>
                </a:solidFill>
                <a:latin typeface="Tahoma"/>
                <a:ea typeface="+mn-ea"/>
                <a:cs typeface="Tahoma"/>
                <a:hlinkClick r:id="rId3"/>
              </a:rPr>
              <a:t>/cities</a:t>
            </a:r>
            <a:endParaRPr sz="2560" kern="1200">
              <a:solidFill>
                <a:prstClr val="black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9910" y="3557354"/>
            <a:ext cx="180622" cy="629468"/>
          </a:xfrm>
          <a:custGeom>
            <a:avLst/>
            <a:gdLst/>
            <a:ahLst/>
            <a:cxnLst/>
            <a:rect l="l" t="t" r="r" b="b"/>
            <a:pathLst>
              <a:path w="127000" h="442594">
                <a:moveTo>
                  <a:pt x="0" y="311912"/>
                </a:moveTo>
                <a:lnTo>
                  <a:pt x="56337" y="442341"/>
                </a:lnTo>
                <a:lnTo>
                  <a:pt x="121354" y="328549"/>
                </a:lnTo>
                <a:lnTo>
                  <a:pt x="69024" y="328549"/>
                </a:lnTo>
                <a:lnTo>
                  <a:pt x="56349" y="327787"/>
                </a:lnTo>
                <a:lnTo>
                  <a:pt x="57055" y="315112"/>
                </a:lnTo>
                <a:lnTo>
                  <a:pt x="0" y="311912"/>
                </a:lnTo>
                <a:close/>
              </a:path>
              <a:path w="127000" h="442594">
                <a:moveTo>
                  <a:pt x="57055" y="315112"/>
                </a:moveTo>
                <a:lnTo>
                  <a:pt x="56349" y="327787"/>
                </a:lnTo>
                <a:lnTo>
                  <a:pt x="69024" y="328549"/>
                </a:lnTo>
                <a:lnTo>
                  <a:pt x="69733" y="315823"/>
                </a:lnTo>
                <a:lnTo>
                  <a:pt x="57055" y="315112"/>
                </a:lnTo>
                <a:close/>
              </a:path>
              <a:path w="127000" h="442594">
                <a:moveTo>
                  <a:pt x="69733" y="315823"/>
                </a:moveTo>
                <a:lnTo>
                  <a:pt x="69024" y="328549"/>
                </a:lnTo>
                <a:lnTo>
                  <a:pt x="121354" y="328549"/>
                </a:lnTo>
                <a:lnTo>
                  <a:pt x="126796" y="319024"/>
                </a:lnTo>
                <a:lnTo>
                  <a:pt x="69733" y="315823"/>
                </a:lnTo>
                <a:close/>
              </a:path>
              <a:path w="127000" h="442594">
                <a:moveTo>
                  <a:pt x="74599" y="0"/>
                </a:moveTo>
                <a:lnTo>
                  <a:pt x="57055" y="315112"/>
                </a:lnTo>
                <a:lnTo>
                  <a:pt x="69733" y="315823"/>
                </a:lnTo>
                <a:lnTo>
                  <a:pt x="87274" y="762"/>
                </a:lnTo>
                <a:lnTo>
                  <a:pt x="74599" y="0"/>
                </a:lnTo>
                <a:close/>
              </a:path>
            </a:pathLst>
          </a:custGeom>
          <a:solidFill>
            <a:srgbClr val="695D46"/>
          </a:solidFill>
        </p:spPr>
        <p:txBody>
          <a:bodyPr wrap="square" lIns="0" tIns="0" rIns="0" bIns="0" rtlCol="0"/>
          <a:lstStyle/>
          <a:p>
            <a:pPr defTabSz="1300460">
              <a:buClrTx/>
            </a:pPr>
            <a:endParaRPr sz="256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5089" y="4212689"/>
            <a:ext cx="8910638" cy="410654"/>
          </a:xfrm>
          <a:prstGeom prst="rect">
            <a:avLst/>
          </a:prstGeom>
        </p:spPr>
        <p:txBody>
          <a:bodyPr vert="horz" wrap="square" lIns="0" tIns="18062" rIns="0" bIns="0" rtlCol="0" anchor="t">
            <a:spAutoFit/>
          </a:bodyPr>
          <a:lstStyle/>
          <a:p>
            <a:pPr marL="17780" defTabSz="1300460">
              <a:spcBef>
                <a:spcPts val="142"/>
              </a:spcBef>
              <a:buClrTx/>
            </a:pPr>
            <a:r>
              <a:rPr sz="2550" kern="1200" spc="-50" dirty="0">
                <a:ea typeface="+mn-ea"/>
              </a:rPr>
              <a:t>Read</a:t>
            </a:r>
            <a:r>
              <a:rPr sz="2550" kern="1200" spc="590" dirty="0">
                <a:ea typeface="+mn-ea"/>
              </a:rPr>
              <a:t> </a:t>
            </a:r>
            <a:r>
              <a:rPr lang="en-US" sz="2550" kern="1200" spc="-78" dirty="0">
                <a:ea typeface="+mn-ea"/>
              </a:rPr>
              <a:t>information from all </a:t>
            </a:r>
            <a:r>
              <a:rPr sz="2550" kern="1200" spc="107" dirty="0">
                <a:ea typeface="+mn-ea"/>
              </a:rPr>
              <a:t>the</a:t>
            </a:r>
            <a:r>
              <a:rPr sz="2550" kern="1200" spc="-50" dirty="0">
                <a:ea typeface="+mn-ea"/>
              </a:rPr>
              <a:t> </a:t>
            </a:r>
            <a:r>
              <a:rPr sz="2550" kern="1200" spc="36" dirty="0">
                <a:ea typeface="+mn-ea"/>
              </a:rPr>
              <a:t>cities</a:t>
            </a:r>
            <a:r>
              <a:rPr sz="2550" kern="1200" spc="-71" dirty="0">
                <a:ea typeface="+mn-ea"/>
              </a:rPr>
              <a:t> </a:t>
            </a:r>
            <a:r>
              <a:rPr sz="2550" kern="1200" spc="156" dirty="0">
                <a:ea typeface="+mn-ea"/>
              </a:rPr>
              <a:t>for</a:t>
            </a:r>
            <a:r>
              <a:rPr sz="2550" kern="1200" spc="-50" dirty="0">
                <a:ea typeface="+mn-ea"/>
              </a:rPr>
              <a:t> </a:t>
            </a:r>
            <a:r>
              <a:rPr lang="en-US" sz="2550" kern="1200" spc="-50" dirty="0">
                <a:ea typeface="+mn-ea"/>
              </a:rPr>
              <a:t>a </a:t>
            </a:r>
            <a:r>
              <a:rPr lang="en-US" sz="2550" kern="1200" spc="71" dirty="0">
                <a:ea typeface="+mn-ea"/>
              </a:rPr>
              <a:t>user</a:t>
            </a:r>
            <a:r>
              <a:rPr sz="2550" kern="1200" spc="-50" dirty="0">
                <a:ea typeface="+mn-ea"/>
              </a:rPr>
              <a:t> </a:t>
            </a:r>
            <a:r>
              <a:rPr sz="2550" kern="1200" spc="71" dirty="0">
                <a:ea typeface="+mn-ea"/>
              </a:rPr>
              <a:t>whose</a:t>
            </a:r>
            <a:r>
              <a:rPr sz="2550" kern="1200" spc="-71" dirty="0">
                <a:ea typeface="+mn-ea"/>
              </a:rPr>
              <a:t> </a:t>
            </a:r>
            <a:r>
              <a:rPr sz="2550" kern="1200" spc="107" dirty="0">
                <a:ea typeface="+mn-ea"/>
              </a:rPr>
              <a:t>id</a:t>
            </a:r>
            <a:r>
              <a:rPr sz="2550" kern="1200" spc="-71" dirty="0">
                <a:ea typeface="+mn-ea"/>
              </a:rPr>
              <a:t> </a:t>
            </a:r>
            <a:r>
              <a:rPr sz="2550" kern="1200" spc="7" dirty="0">
                <a:ea typeface="+mn-ea"/>
              </a:rPr>
              <a:t>is</a:t>
            </a:r>
            <a:r>
              <a:rPr sz="2550" kern="1200" spc="-78" dirty="0">
                <a:ea typeface="+mn-ea"/>
              </a:rPr>
              <a:t> </a:t>
            </a:r>
            <a:r>
              <a:rPr sz="2550" kern="1200" spc="36" dirty="0">
                <a:ea typeface="+mn-ea"/>
              </a:rPr>
              <a:t>1</a:t>
            </a:r>
            <a:endParaRPr lang="en-US" sz="2550" kern="1200"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 flipH="1">
            <a:off x="7240169" y="3556127"/>
            <a:ext cx="496267" cy="750093"/>
          </a:xfrm>
          <a:custGeom>
            <a:avLst/>
            <a:gdLst/>
            <a:ahLst/>
            <a:cxnLst/>
            <a:rect l="l" t="t" r="r" b="b"/>
            <a:pathLst>
              <a:path w="312420" h="469900">
                <a:moveTo>
                  <a:pt x="16763" y="328930"/>
                </a:moveTo>
                <a:lnTo>
                  <a:pt x="0" y="469900"/>
                </a:lnTo>
                <a:lnTo>
                  <a:pt x="122808" y="398780"/>
                </a:lnTo>
                <a:lnTo>
                  <a:pt x="91188" y="377951"/>
                </a:lnTo>
                <a:lnTo>
                  <a:pt x="68071" y="377951"/>
                </a:lnTo>
                <a:lnTo>
                  <a:pt x="57530" y="370967"/>
                </a:lnTo>
                <a:lnTo>
                  <a:pt x="64501" y="360373"/>
                </a:lnTo>
                <a:lnTo>
                  <a:pt x="16763" y="328930"/>
                </a:lnTo>
                <a:close/>
              </a:path>
              <a:path w="312420" h="469900">
                <a:moveTo>
                  <a:pt x="64501" y="360373"/>
                </a:moveTo>
                <a:lnTo>
                  <a:pt x="57530" y="370967"/>
                </a:lnTo>
                <a:lnTo>
                  <a:pt x="68071" y="377951"/>
                </a:lnTo>
                <a:lnTo>
                  <a:pt x="75059" y="367328"/>
                </a:lnTo>
                <a:lnTo>
                  <a:pt x="64501" y="360373"/>
                </a:lnTo>
                <a:close/>
              </a:path>
              <a:path w="312420" h="469900">
                <a:moveTo>
                  <a:pt x="75059" y="367328"/>
                </a:moveTo>
                <a:lnTo>
                  <a:pt x="68071" y="377951"/>
                </a:lnTo>
                <a:lnTo>
                  <a:pt x="91188" y="377951"/>
                </a:lnTo>
                <a:lnTo>
                  <a:pt x="75059" y="367328"/>
                </a:lnTo>
                <a:close/>
              </a:path>
              <a:path w="312420" h="469900">
                <a:moveTo>
                  <a:pt x="301625" y="0"/>
                </a:moveTo>
                <a:lnTo>
                  <a:pt x="64501" y="360373"/>
                </a:lnTo>
                <a:lnTo>
                  <a:pt x="75059" y="367328"/>
                </a:lnTo>
                <a:lnTo>
                  <a:pt x="312165" y="6858"/>
                </a:lnTo>
                <a:lnTo>
                  <a:pt x="301625" y="0"/>
                </a:lnTo>
                <a:close/>
              </a:path>
            </a:pathLst>
          </a:custGeom>
          <a:solidFill>
            <a:srgbClr val="695D46"/>
          </a:solidFill>
        </p:spPr>
        <p:txBody>
          <a:bodyPr wrap="square" lIns="0" tIns="0" rIns="0" bIns="0" rtlCol="0"/>
          <a:lstStyle/>
          <a:p>
            <a:pPr defTabSz="1300460">
              <a:buClrTx/>
            </a:pPr>
            <a:endParaRPr sz="256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23043" y="4949411"/>
            <a:ext cx="10595300" cy="2369762"/>
            <a:chOff x="719327" y="2622804"/>
            <a:chExt cx="7449820" cy="1666239"/>
          </a:xfrm>
        </p:grpSpPr>
        <p:sp>
          <p:nvSpPr>
            <p:cNvPr id="11" name="object 11"/>
            <p:cNvSpPr/>
            <p:nvPr/>
          </p:nvSpPr>
          <p:spPr>
            <a:xfrm>
              <a:off x="723899" y="2627376"/>
              <a:ext cx="7440295" cy="1656714"/>
            </a:xfrm>
            <a:custGeom>
              <a:avLst/>
              <a:gdLst/>
              <a:ahLst/>
              <a:cxnLst/>
              <a:rect l="l" t="t" r="r" b="b"/>
              <a:pathLst>
                <a:path w="7440295" h="1656714">
                  <a:moveTo>
                    <a:pt x="7440168" y="0"/>
                  </a:moveTo>
                  <a:lnTo>
                    <a:pt x="276097" y="0"/>
                  </a:lnTo>
                  <a:lnTo>
                    <a:pt x="226467" y="4446"/>
                  </a:lnTo>
                  <a:lnTo>
                    <a:pt x="179756" y="17268"/>
                  </a:lnTo>
                  <a:lnTo>
                    <a:pt x="136744" y="37686"/>
                  </a:lnTo>
                  <a:lnTo>
                    <a:pt x="98209" y="64920"/>
                  </a:lnTo>
                  <a:lnTo>
                    <a:pt x="64933" y="98194"/>
                  </a:lnTo>
                  <a:lnTo>
                    <a:pt x="37694" y="136727"/>
                  </a:lnTo>
                  <a:lnTo>
                    <a:pt x="17272" y="179741"/>
                  </a:lnTo>
                  <a:lnTo>
                    <a:pt x="4448" y="226457"/>
                  </a:lnTo>
                  <a:lnTo>
                    <a:pt x="0" y="276098"/>
                  </a:lnTo>
                  <a:lnTo>
                    <a:pt x="0" y="1656588"/>
                  </a:lnTo>
                  <a:lnTo>
                    <a:pt x="7164070" y="1656588"/>
                  </a:lnTo>
                  <a:lnTo>
                    <a:pt x="7213710" y="1652139"/>
                  </a:lnTo>
                  <a:lnTo>
                    <a:pt x="7260426" y="1639313"/>
                  </a:lnTo>
                  <a:lnTo>
                    <a:pt x="7303440" y="1618890"/>
                  </a:lnTo>
                  <a:lnTo>
                    <a:pt x="7341973" y="1591650"/>
                  </a:lnTo>
                  <a:lnTo>
                    <a:pt x="7375247" y="1558372"/>
                  </a:lnTo>
                  <a:lnTo>
                    <a:pt x="7402481" y="1519838"/>
                  </a:lnTo>
                  <a:lnTo>
                    <a:pt x="7422899" y="1476826"/>
                  </a:lnTo>
                  <a:lnTo>
                    <a:pt x="7435721" y="1430116"/>
                  </a:lnTo>
                  <a:lnTo>
                    <a:pt x="7440168" y="1380490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4DB6AC"/>
            </a:solidFill>
          </p:spPr>
          <p:txBody>
            <a:bodyPr wrap="square" lIns="0" tIns="0" rIns="0" bIns="0" rtlCol="0"/>
            <a:lstStyle/>
            <a:p>
              <a:pPr defTabSz="1300460">
                <a:buClrTx/>
              </a:pPr>
              <a:endParaRPr sz="256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23899" y="2627376"/>
              <a:ext cx="7440295" cy="1656714"/>
            </a:xfrm>
            <a:custGeom>
              <a:avLst/>
              <a:gdLst/>
              <a:ahLst/>
              <a:cxnLst/>
              <a:rect l="l" t="t" r="r" b="b"/>
              <a:pathLst>
                <a:path w="7440295" h="1656714">
                  <a:moveTo>
                    <a:pt x="276097" y="0"/>
                  </a:moveTo>
                  <a:lnTo>
                    <a:pt x="7440168" y="0"/>
                  </a:lnTo>
                  <a:lnTo>
                    <a:pt x="7440168" y="1380490"/>
                  </a:lnTo>
                  <a:lnTo>
                    <a:pt x="7435721" y="1430116"/>
                  </a:lnTo>
                  <a:lnTo>
                    <a:pt x="7422899" y="1476826"/>
                  </a:lnTo>
                  <a:lnTo>
                    <a:pt x="7402481" y="1519838"/>
                  </a:lnTo>
                  <a:lnTo>
                    <a:pt x="7375247" y="1558372"/>
                  </a:lnTo>
                  <a:lnTo>
                    <a:pt x="7341973" y="1591650"/>
                  </a:lnTo>
                  <a:lnTo>
                    <a:pt x="7303440" y="1618890"/>
                  </a:lnTo>
                  <a:lnTo>
                    <a:pt x="7260426" y="1639313"/>
                  </a:lnTo>
                  <a:lnTo>
                    <a:pt x="7213710" y="1652139"/>
                  </a:lnTo>
                  <a:lnTo>
                    <a:pt x="7164070" y="1656588"/>
                  </a:lnTo>
                  <a:lnTo>
                    <a:pt x="0" y="1656588"/>
                  </a:lnTo>
                  <a:lnTo>
                    <a:pt x="0" y="276098"/>
                  </a:lnTo>
                  <a:lnTo>
                    <a:pt x="4448" y="226457"/>
                  </a:lnTo>
                  <a:lnTo>
                    <a:pt x="17272" y="179741"/>
                  </a:lnTo>
                  <a:lnTo>
                    <a:pt x="37694" y="136727"/>
                  </a:lnTo>
                  <a:lnTo>
                    <a:pt x="64933" y="98194"/>
                  </a:lnTo>
                  <a:lnTo>
                    <a:pt x="98209" y="64920"/>
                  </a:lnTo>
                  <a:lnTo>
                    <a:pt x="136744" y="37686"/>
                  </a:lnTo>
                  <a:lnTo>
                    <a:pt x="179756" y="17268"/>
                  </a:lnTo>
                  <a:lnTo>
                    <a:pt x="226467" y="4446"/>
                  </a:lnTo>
                  <a:lnTo>
                    <a:pt x="276097" y="0"/>
                  </a:lnTo>
                  <a:close/>
                </a:path>
              </a:pathLst>
            </a:custGeom>
            <a:ln w="9143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pPr defTabSz="1300460">
                <a:buClrTx/>
              </a:pPr>
              <a:endParaRPr sz="256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30969" y="5234793"/>
            <a:ext cx="6748949" cy="2755192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 defTabSz="1300460">
              <a:spcBef>
                <a:spcPts val="135"/>
              </a:spcBef>
              <a:buClrTx/>
            </a:pPr>
            <a:r>
              <a:rPr sz="2276" kern="1200" spc="-171" dirty="0">
                <a:solidFill>
                  <a:srgbClr val="F3F3F3"/>
                </a:solidFill>
                <a:ea typeface="+mn-ea"/>
              </a:rPr>
              <a:t>GET</a:t>
            </a:r>
            <a:r>
              <a:rPr sz="2276" kern="1200" spc="-28" dirty="0">
                <a:solidFill>
                  <a:srgbClr val="F3F3F3"/>
                </a:solidFill>
                <a:ea typeface="+mn-ea"/>
              </a:rPr>
              <a:t> </a:t>
            </a:r>
            <a:r>
              <a:rPr sz="2276" kern="1200" spc="100" dirty="0">
                <a:solidFill>
                  <a:srgbClr val="F3F3F3"/>
                </a:solidFill>
                <a:ea typeface="+mn-ea"/>
              </a:rPr>
              <a:t>/</a:t>
            </a:r>
            <a:r>
              <a:rPr sz="2276" kern="1200" spc="213" dirty="0">
                <a:solidFill>
                  <a:srgbClr val="F3F3F3"/>
                </a:solidFill>
                <a:ea typeface="+mn-ea"/>
              </a:rPr>
              <a:t>u</a:t>
            </a:r>
            <a:r>
              <a:rPr sz="2276" kern="1200" spc="-64" dirty="0">
                <a:solidFill>
                  <a:srgbClr val="F3F3F3"/>
                </a:solidFill>
                <a:ea typeface="+mn-ea"/>
              </a:rPr>
              <a:t>s</a:t>
            </a:r>
            <a:r>
              <a:rPr sz="2276" kern="1200" spc="121" dirty="0">
                <a:solidFill>
                  <a:srgbClr val="F3F3F3"/>
                </a:solidFill>
                <a:ea typeface="+mn-ea"/>
              </a:rPr>
              <a:t>er/1</a:t>
            </a:r>
            <a:r>
              <a:rPr sz="2276" kern="1200" spc="78" dirty="0">
                <a:solidFill>
                  <a:srgbClr val="F3F3F3"/>
                </a:solidFill>
                <a:ea typeface="+mn-ea"/>
              </a:rPr>
              <a:t>/</a:t>
            </a:r>
            <a:r>
              <a:rPr sz="2276" kern="1200" spc="57" dirty="0">
                <a:solidFill>
                  <a:srgbClr val="F3F3F3"/>
                </a:solidFill>
                <a:ea typeface="+mn-ea"/>
              </a:rPr>
              <a:t>cit</a:t>
            </a:r>
            <a:r>
              <a:rPr sz="2276" kern="1200" spc="43" dirty="0">
                <a:solidFill>
                  <a:srgbClr val="F3F3F3"/>
                </a:solidFill>
                <a:ea typeface="+mn-ea"/>
              </a:rPr>
              <a:t>i</a:t>
            </a:r>
            <a:r>
              <a:rPr sz="2276" kern="1200" spc="-36" dirty="0">
                <a:solidFill>
                  <a:srgbClr val="F3F3F3"/>
                </a:solidFill>
                <a:ea typeface="+mn-ea"/>
              </a:rPr>
              <a:t>e</a:t>
            </a:r>
            <a:r>
              <a:rPr sz="2276" kern="1200" spc="-28" dirty="0">
                <a:solidFill>
                  <a:srgbClr val="F3F3F3"/>
                </a:solidFill>
                <a:ea typeface="+mn-ea"/>
              </a:rPr>
              <a:t>s</a:t>
            </a:r>
            <a:r>
              <a:rPr sz="2276" kern="1200" spc="-57" dirty="0">
                <a:solidFill>
                  <a:srgbClr val="F3F3F3"/>
                </a:solidFill>
                <a:ea typeface="+mn-ea"/>
              </a:rPr>
              <a:t> </a:t>
            </a:r>
            <a:r>
              <a:rPr sz="2276" kern="1200" spc="149" dirty="0">
                <a:solidFill>
                  <a:srgbClr val="F3F3F3"/>
                </a:solidFill>
                <a:ea typeface="+mn-ea"/>
              </a:rPr>
              <a:t>htt</a:t>
            </a:r>
            <a:r>
              <a:rPr sz="2276" kern="1200" spc="128" dirty="0">
                <a:solidFill>
                  <a:srgbClr val="F3F3F3"/>
                </a:solidFill>
                <a:ea typeface="+mn-ea"/>
              </a:rPr>
              <a:t>p</a:t>
            </a:r>
            <a:r>
              <a:rPr sz="2276" kern="1200" spc="50" dirty="0">
                <a:solidFill>
                  <a:srgbClr val="F3F3F3"/>
                </a:solidFill>
                <a:ea typeface="+mn-ea"/>
              </a:rPr>
              <a:t>/1.1</a:t>
            </a:r>
            <a:endParaRPr sz="2276" kern="1200">
              <a:solidFill>
                <a:prstClr val="black"/>
              </a:solidFill>
              <a:ea typeface="+mn-ea"/>
            </a:endParaRPr>
          </a:p>
          <a:p>
            <a:pPr marL="18062" marR="1650861" defTabSz="1300460">
              <a:buClrTx/>
            </a:pPr>
            <a:r>
              <a:rPr sz="2276" kern="1200" spc="57" dirty="0">
                <a:solidFill>
                  <a:srgbClr val="F3F3F3"/>
                </a:solidFill>
                <a:ea typeface="+mn-ea"/>
              </a:rPr>
              <a:t>host: </a:t>
            </a:r>
            <a:r>
              <a:rPr sz="2276" kern="1200" spc="85" dirty="0">
                <a:solidFill>
                  <a:srgbClr val="F3F3F3"/>
                </a:solidFill>
                <a:ea typeface="+mn-ea"/>
              </a:rPr>
              <a:t>https:</a:t>
            </a:r>
            <a:r>
              <a:rPr sz="2276" kern="1200" spc="85" dirty="0">
                <a:solidFill>
                  <a:srgbClr val="F3F3F3"/>
                </a:solidFill>
                <a:ea typeface="+mn-ea"/>
                <a:hlinkClick r:id="rId4"/>
              </a:rPr>
              <a:t>//ww</a:t>
            </a:r>
            <a:r>
              <a:rPr sz="2276" kern="1200" spc="85" dirty="0">
                <a:solidFill>
                  <a:srgbClr val="F3F3F3"/>
                </a:solidFill>
                <a:ea typeface="+mn-ea"/>
              </a:rPr>
              <a:t>w.</a:t>
            </a:r>
            <a:r>
              <a:rPr sz="2276" kern="1200" spc="85" dirty="0">
                <a:solidFill>
                  <a:srgbClr val="F3F3F3"/>
                </a:solidFill>
                <a:ea typeface="+mn-ea"/>
                <a:hlinkClick r:id="rId4"/>
              </a:rPr>
              <a:t>myhost.com/api/v1 </a:t>
            </a:r>
            <a:r>
              <a:rPr sz="2276" kern="1200" spc="-612" dirty="0">
                <a:solidFill>
                  <a:srgbClr val="F3F3F3"/>
                </a:solidFill>
                <a:ea typeface="+mn-ea"/>
              </a:rPr>
              <a:t> </a:t>
            </a:r>
            <a:r>
              <a:rPr sz="2276" kern="1200" spc="28" dirty="0">
                <a:solidFill>
                  <a:srgbClr val="F3F3F3"/>
                </a:solidFill>
                <a:ea typeface="+mn-ea"/>
              </a:rPr>
              <a:t>Content-Type: </a:t>
            </a:r>
            <a:r>
              <a:rPr sz="2276" kern="1200" spc="71" dirty="0">
                <a:solidFill>
                  <a:srgbClr val="F3F3F3"/>
                </a:solidFill>
                <a:ea typeface="+mn-ea"/>
              </a:rPr>
              <a:t>application/json </a:t>
            </a:r>
            <a:r>
              <a:rPr sz="2276" kern="1200" spc="78" dirty="0">
                <a:solidFill>
                  <a:srgbClr val="F3F3F3"/>
                </a:solidFill>
                <a:ea typeface="+mn-ea"/>
              </a:rPr>
              <a:t> </a:t>
            </a:r>
            <a:r>
              <a:rPr sz="2276" kern="1200" spc="7" dirty="0">
                <a:solidFill>
                  <a:srgbClr val="F3F3F3"/>
                </a:solidFill>
                <a:ea typeface="+mn-ea"/>
              </a:rPr>
              <a:t>Accept-Language:</a:t>
            </a:r>
            <a:r>
              <a:rPr sz="2276" kern="1200" spc="-28" dirty="0">
                <a:solidFill>
                  <a:srgbClr val="F3F3F3"/>
                </a:solidFill>
                <a:ea typeface="+mn-ea"/>
              </a:rPr>
              <a:t> </a:t>
            </a:r>
            <a:r>
              <a:rPr sz="2276" kern="1200" spc="36" dirty="0">
                <a:solidFill>
                  <a:srgbClr val="F3F3F3"/>
                </a:solidFill>
                <a:ea typeface="+mn-ea"/>
              </a:rPr>
              <a:t>us-en</a:t>
            </a:r>
            <a:endParaRPr sz="2276" kern="1200">
              <a:solidFill>
                <a:prstClr val="black"/>
              </a:solidFill>
              <a:ea typeface="+mn-ea"/>
            </a:endParaRPr>
          </a:p>
          <a:p>
            <a:pPr marL="18062" defTabSz="1300460">
              <a:buClrTx/>
            </a:pPr>
            <a:r>
              <a:rPr sz="2276" kern="1200" spc="21" dirty="0">
                <a:solidFill>
                  <a:srgbClr val="F3F3F3"/>
                </a:solidFill>
                <a:ea typeface="+mn-ea"/>
              </a:rPr>
              <a:t>state_id:</a:t>
            </a:r>
            <a:r>
              <a:rPr sz="2276" kern="1200" spc="-135" dirty="0">
                <a:solidFill>
                  <a:srgbClr val="F3F3F3"/>
                </a:solidFill>
                <a:ea typeface="+mn-ea"/>
              </a:rPr>
              <a:t> </a:t>
            </a:r>
            <a:r>
              <a:rPr sz="2276" kern="1200" spc="28" dirty="0">
                <a:solidFill>
                  <a:srgbClr val="F3F3F3"/>
                </a:solidFill>
                <a:ea typeface="+mn-ea"/>
              </a:rPr>
              <a:t>2</a:t>
            </a:r>
            <a:endParaRPr sz="2276" kern="1200">
              <a:solidFill>
                <a:prstClr val="black"/>
              </a:solidFill>
              <a:ea typeface="+mn-ea"/>
            </a:endParaRPr>
          </a:p>
          <a:p>
            <a:pPr defTabSz="1300460">
              <a:spcBef>
                <a:spcPts val="78"/>
              </a:spcBef>
              <a:buClrTx/>
            </a:pPr>
            <a:endParaRPr sz="4053" kern="1200">
              <a:solidFill>
                <a:prstClr val="black"/>
              </a:solidFill>
              <a:ea typeface="+mn-ea"/>
            </a:endParaRPr>
          </a:p>
          <a:p>
            <a:pPr marL="3609679" defTabSz="1300460">
              <a:buClrTx/>
            </a:pPr>
            <a:r>
              <a:rPr sz="2276" kern="1200" spc="-85" dirty="0">
                <a:solidFill>
                  <a:srgbClr val="695D46"/>
                </a:solidFill>
                <a:ea typeface="+mn-ea"/>
              </a:rPr>
              <a:t>HT</a:t>
            </a:r>
            <a:r>
              <a:rPr sz="2276" kern="1200" spc="-71" dirty="0">
                <a:solidFill>
                  <a:srgbClr val="695D46"/>
                </a:solidFill>
                <a:ea typeface="+mn-ea"/>
              </a:rPr>
              <a:t>T</a:t>
            </a:r>
            <a:r>
              <a:rPr sz="2276" kern="1200" spc="-156" dirty="0">
                <a:solidFill>
                  <a:srgbClr val="695D46"/>
                </a:solidFill>
                <a:ea typeface="+mn-ea"/>
              </a:rPr>
              <a:t>P</a:t>
            </a:r>
            <a:r>
              <a:rPr sz="2276" kern="1200" spc="-57" dirty="0">
                <a:solidFill>
                  <a:srgbClr val="695D46"/>
                </a:solidFill>
                <a:ea typeface="+mn-ea"/>
              </a:rPr>
              <a:t> </a:t>
            </a:r>
            <a:r>
              <a:rPr sz="2276" kern="1200" spc="-242" dirty="0">
                <a:solidFill>
                  <a:srgbClr val="695D46"/>
                </a:solidFill>
                <a:ea typeface="+mn-ea"/>
              </a:rPr>
              <a:t>RES</a:t>
            </a:r>
            <a:r>
              <a:rPr sz="2276" kern="1200" spc="-213" dirty="0">
                <a:solidFill>
                  <a:srgbClr val="695D46"/>
                </a:solidFill>
                <a:ea typeface="+mn-ea"/>
              </a:rPr>
              <a:t>T</a:t>
            </a:r>
            <a:r>
              <a:rPr sz="2276" kern="1200" spc="-36" dirty="0">
                <a:solidFill>
                  <a:srgbClr val="695D46"/>
                </a:solidFill>
                <a:ea typeface="+mn-ea"/>
              </a:rPr>
              <a:t> </a:t>
            </a:r>
            <a:r>
              <a:rPr sz="2276" kern="1200" spc="-78" dirty="0">
                <a:solidFill>
                  <a:srgbClr val="695D46"/>
                </a:solidFill>
                <a:ea typeface="+mn-ea"/>
              </a:rPr>
              <a:t>API</a:t>
            </a:r>
            <a:r>
              <a:rPr sz="2276" kern="1200" spc="-43" dirty="0">
                <a:solidFill>
                  <a:srgbClr val="695D46"/>
                </a:solidFill>
                <a:ea typeface="+mn-ea"/>
              </a:rPr>
              <a:t> </a:t>
            </a:r>
            <a:r>
              <a:rPr sz="2276" kern="1200" spc="-50" dirty="0">
                <a:solidFill>
                  <a:srgbClr val="695D46"/>
                </a:solidFill>
                <a:ea typeface="+mn-ea"/>
              </a:rPr>
              <a:t>Re</a:t>
            </a:r>
            <a:r>
              <a:rPr sz="2276" kern="1200" spc="-28" dirty="0">
                <a:solidFill>
                  <a:srgbClr val="695D46"/>
                </a:solidFill>
                <a:ea typeface="+mn-ea"/>
              </a:rPr>
              <a:t>q</a:t>
            </a:r>
            <a:r>
              <a:rPr sz="2276" kern="1200" spc="64" dirty="0">
                <a:solidFill>
                  <a:srgbClr val="695D46"/>
                </a:solidFill>
                <a:ea typeface="+mn-ea"/>
              </a:rPr>
              <a:t>u</a:t>
            </a:r>
            <a:r>
              <a:rPr sz="2276" kern="1200" spc="71" dirty="0">
                <a:solidFill>
                  <a:srgbClr val="695D46"/>
                </a:solidFill>
                <a:ea typeface="+mn-ea"/>
              </a:rPr>
              <a:t>e</a:t>
            </a:r>
            <a:r>
              <a:rPr sz="2276" kern="1200" spc="-64" dirty="0">
                <a:solidFill>
                  <a:srgbClr val="695D46"/>
                </a:solidFill>
                <a:ea typeface="+mn-ea"/>
              </a:rPr>
              <a:t>s</a:t>
            </a:r>
            <a:r>
              <a:rPr sz="2276" kern="1200" spc="162" dirty="0">
                <a:solidFill>
                  <a:srgbClr val="695D46"/>
                </a:solidFill>
                <a:ea typeface="+mn-ea"/>
              </a:rPr>
              <a:t>t</a:t>
            </a:r>
            <a:endParaRPr sz="2276" kern="1200">
              <a:solidFill>
                <a:prstClr val="black"/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450" y="1927600"/>
            <a:ext cx="5154957" cy="80614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5120" spc="-256" dirty="0"/>
              <a:t>HTTP</a:t>
            </a:r>
            <a:r>
              <a:rPr sz="5120" spc="-100" dirty="0"/>
              <a:t> </a:t>
            </a:r>
            <a:r>
              <a:rPr sz="5120" spc="-228" dirty="0"/>
              <a:t>REST</a:t>
            </a:r>
            <a:r>
              <a:rPr sz="5120" spc="-114" dirty="0"/>
              <a:t> </a:t>
            </a:r>
            <a:r>
              <a:rPr sz="5120" spc="-384" dirty="0"/>
              <a:t>Respo</a:t>
            </a:r>
            <a:r>
              <a:rPr sz="5120" spc="-398" dirty="0"/>
              <a:t>n</a:t>
            </a:r>
            <a:r>
              <a:rPr sz="5120" spc="-256" dirty="0"/>
              <a:t>se:</a:t>
            </a:r>
            <a:endParaRPr sz="5120"/>
          </a:p>
        </p:txBody>
      </p:sp>
      <p:grpSp>
        <p:nvGrpSpPr>
          <p:cNvPr id="3" name="object 3"/>
          <p:cNvGrpSpPr/>
          <p:nvPr/>
        </p:nvGrpSpPr>
        <p:grpSpPr>
          <a:xfrm>
            <a:off x="797356" y="3219500"/>
            <a:ext cx="11395456" cy="4188629"/>
            <a:chOff x="560641" y="1406461"/>
            <a:chExt cx="8012430" cy="2945130"/>
          </a:xfrm>
        </p:grpSpPr>
        <p:sp>
          <p:nvSpPr>
            <p:cNvPr id="4" name="object 4"/>
            <p:cNvSpPr/>
            <p:nvPr/>
          </p:nvSpPr>
          <p:spPr>
            <a:xfrm>
              <a:off x="565404" y="1411224"/>
              <a:ext cx="8002905" cy="2935605"/>
            </a:xfrm>
            <a:custGeom>
              <a:avLst/>
              <a:gdLst/>
              <a:ahLst/>
              <a:cxnLst/>
              <a:rect l="l" t="t" r="r" b="b"/>
              <a:pathLst>
                <a:path w="8002905" h="2935604">
                  <a:moveTo>
                    <a:pt x="8002524" y="0"/>
                  </a:moveTo>
                  <a:lnTo>
                    <a:pt x="489204" y="0"/>
                  </a:lnTo>
                  <a:lnTo>
                    <a:pt x="442090" y="2239"/>
                  </a:lnTo>
                  <a:lnTo>
                    <a:pt x="396243" y="8822"/>
                  </a:lnTo>
                  <a:lnTo>
                    <a:pt x="351869" y="19543"/>
                  </a:lnTo>
                  <a:lnTo>
                    <a:pt x="309172" y="34197"/>
                  </a:lnTo>
                  <a:lnTo>
                    <a:pt x="268356" y="52578"/>
                  </a:lnTo>
                  <a:lnTo>
                    <a:pt x="229628" y="74481"/>
                  </a:lnTo>
                  <a:lnTo>
                    <a:pt x="193192" y="99702"/>
                  </a:lnTo>
                  <a:lnTo>
                    <a:pt x="159253" y="128034"/>
                  </a:lnTo>
                  <a:lnTo>
                    <a:pt x="128016" y="159273"/>
                  </a:lnTo>
                  <a:lnTo>
                    <a:pt x="99687" y="193214"/>
                  </a:lnTo>
                  <a:lnTo>
                    <a:pt x="74469" y="229651"/>
                  </a:lnTo>
                  <a:lnTo>
                    <a:pt x="52569" y="268379"/>
                  </a:lnTo>
                  <a:lnTo>
                    <a:pt x="34190" y="309193"/>
                  </a:lnTo>
                  <a:lnTo>
                    <a:pt x="19539" y="351887"/>
                  </a:lnTo>
                  <a:lnTo>
                    <a:pt x="8821" y="396257"/>
                  </a:lnTo>
                  <a:lnTo>
                    <a:pt x="2239" y="442098"/>
                  </a:lnTo>
                  <a:lnTo>
                    <a:pt x="0" y="489203"/>
                  </a:lnTo>
                  <a:lnTo>
                    <a:pt x="0" y="2935224"/>
                  </a:lnTo>
                  <a:lnTo>
                    <a:pt x="7513320" y="2935224"/>
                  </a:lnTo>
                  <a:lnTo>
                    <a:pt x="7560425" y="2932984"/>
                  </a:lnTo>
                  <a:lnTo>
                    <a:pt x="7606266" y="2926402"/>
                  </a:lnTo>
                  <a:lnTo>
                    <a:pt x="7650636" y="2915684"/>
                  </a:lnTo>
                  <a:lnTo>
                    <a:pt x="7693330" y="2901033"/>
                  </a:lnTo>
                  <a:lnTo>
                    <a:pt x="7734144" y="2882654"/>
                  </a:lnTo>
                  <a:lnTo>
                    <a:pt x="7772872" y="2860754"/>
                  </a:lnTo>
                  <a:lnTo>
                    <a:pt x="7809309" y="2835536"/>
                  </a:lnTo>
                  <a:lnTo>
                    <a:pt x="7843250" y="2807207"/>
                  </a:lnTo>
                  <a:lnTo>
                    <a:pt x="7874489" y="2775970"/>
                  </a:lnTo>
                  <a:lnTo>
                    <a:pt x="7902821" y="2742031"/>
                  </a:lnTo>
                  <a:lnTo>
                    <a:pt x="7928042" y="2705595"/>
                  </a:lnTo>
                  <a:lnTo>
                    <a:pt x="7949945" y="2666867"/>
                  </a:lnTo>
                  <a:lnTo>
                    <a:pt x="7968326" y="2626051"/>
                  </a:lnTo>
                  <a:lnTo>
                    <a:pt x="7982980" y="2583354"/>
                  </a:lnTo>
                  <a:lnTo>
                    <a:pt x="7993701" y="2538980"/>
                  </a:lnTo>
                  <a:lnTo>
                    <a:pt x="8000284" y="2493133"/>
                  </a:lnTo>
                  <a:lnTo>
                    <a:pt x="8002524" y="2446020"/>
                  </a:lnTo>
                  <a:lnTo>
                    <a:pt x="8002524" y="0"/>
                  </a:lnTo>
                  <a:close/>
                </a:path>
              </a:pathLst>
            </a:custGeom>
            <a:solidFill>
              <a:srgbClr val="4DB6AC"/>
            </a:solidFill>
          </p:spPr>
          <p:txBody>
            <a:bodyPr wrap="square" lIns="0" tIns="0" rIns="0" bIns="0" rtlCol="0"/>
            <a:lstStyle/>
            <a:p>
              <a:pPr defTabSz="1300460">
                <a:buClrTx/>
              </a:pPr>
              <a:endParaRPr sz="256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65404" y="1411224"/>
              <a:ext cx="8002905" cy="2935605"/>
            </a:xfrm>
            <a:custGeom>
              <a:avLst/>
              <a:gdLst/>
              <a:ahLst/>
              <a:cxnLst/>
              <a:rect l="l" t="t" r="r" b="b"/>
              <a:pathLst>
                <a:path w="8002905" h="2935604">
                  <a:moveTo>
                    <a:pt x="489204" y="0"/>
                  </a:moveTo>
                  <a:lnTo>
                    <a:pt x="8002524" y="0"/>
                  </a:lnTo>
                  <a:lnTo>
                    <a:pt x="8002524" y="2446020"/>
                  </a:lnTo>
                  <a:lnTo>
                    <a:pt x="8000284" y="2493133"/>
                  </a:lnTo>
                  <a:lnTo>
                    <a:pt x="7993701" y="2538980"/>
                  </a:lnTo>
                  <a:lnTo>
                    <a:pt x="7982980" y="2583354"/>
                  </a:lnTo>
                  <a:lnTo>
                    <a:pt x="7968326" y="2626051"/>
                  </a:lnTo>
                  <a:lnTo>
                    <a:pt x="7949945" y="2666867"/>
                  </a:lnTo>
                  <a:lnTo>
                    <a:pt x="7928042" y="2705595"/>
                  </a:lnTo>
                  <a:lnTo>
                    <a:pt x="7902821" y="2742031"/>
                  </a:lnTo>
                  <a:lnTo>
                    <a:pt x="7874489" y="2775970"/>
                  </a:lnTo>
                  <a:lnTo>
                    <a:pt x="7843250" y="2807207"/>
                  </a:lnTo>
                  <a:lnTo>
                    <a:pt x="7809309" y="2835536"/>
                  </a:lnTo>
                  <a:lnTo>
                    <a:pt x="7772872" y="2860754"/>
                  </a:lnTo>
                  <a:lnTo>
                    <a:pt x="7734144" y="2882654"/>
                  </a:lnTo>
                  <a:lnTo>
                    <a:pt x="7693330" y="2901033"/>
                  </a:lnTo>
                  <a:lnTo>
                    <a:pt x="7650636" y="2915684"/>
                  </a:lnTo>
                  <a:lnTo>
                    <a:pt x="7606266" y="2926402"/>
                  </a:lnTo>
                  <a:lnTo>
                    <a:pt x="7560425" y="2932984"/>
                  </a:lnTo>
                  <a:lnTo>
                    <a:pt x="7513320" y="2935224"/>
                  </a:lnTo>
                  <a:lnTo>
                    <a:pt x="0" y="2935224"/>
                  </a:lnTo>
                  <a:lnTo>
                    <a:pt x="0" y="489203"/>
                  </a:lnTo>
                  <a:lnTo>
                    <a:pt x="2239" y="442098"/>
                  </a:lnTo>
                  <a:lnTo>
                    <a:pt x="8821" y="396257"/>
                  </a:lnTo>
                  <a:lnTo>
                    <a:pt x="19539" y="351887"/>
                  </a:lnTo>
                  <a:lnTo>
                    <a:pt x="34190" y="309193"/>
                  </a:lnTo>
                  <a:lnTo>
                    <a:pt x="52569" y="268379"/>
                  </a:lnTo>
                  <a:lnTo>
                    <a:pt x="74469" y="229651"/>
                  </a:lnTo>
                  <a:lnTo>
                    <a:pt x="99687" y="193214"/>
                  </a:lnTo>
                  <a:lnTo>
                    <a:pt x="128016" y="159273"/>
                  </a:lnTo>
                  <a:lnTo>
                    <a:pt x="159253" y="128034"/>
                  </a:lnTo>
                  <a:lnTo>
                    <a:pt x="193192" y="99702"/>
                  </a:lnTo>
                  <a:lnTo>
                    <a:pt x="229628" y="74481"/>
                  </a:lnTo>
                  <a:lnTo>
                    <a:pt x="268356" y="52578"/>
                  </a:lnTo>
                  <a:lnTo>
                    <a:pt x="309172" y="34197"/>
                  </a:lnTo>
                  <a:lnTo>
                    <a:pt x="351869" y="19543"/>
                  </a:lnTo>
                  <a:lnTo>
                    <a:pt x="396243" y="8822"/>
                  </a:lnTo>
                  <a:lnTo>
                    <a:pt x="442090" y="2239"/>
                  </a:lnTo>
                  <a:lnTo>
                    <a:pt x="489204" y="0"/>
                  </a:lnTo>
                  <a:close/>
                </a:path>
              </a:pathLst>
            </a:custGeom>
            <a:ln w="914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pPr defTabSz="1300460">
                <a:buClrTx/>
              </a:pPr>
              <a:endParaRPr sz="256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18990" y="3373301"/>
            <a:ext cx="9762631" cy="4637759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91213" defTabSz="1300460">
              <a:spcBef>
                <a:spcPts val="135"/>
              </a:spcBef>
              <a:buClrTx/>
            </a:pPr>
            <a:r>
              <a:rPr sz="2276" kern="1200" spc="-21" dirty="0">
                <a:solidFill>
                  <a:srgbClr val="FFFFFF"/>
                </a:solidFill>
                <a:ea typeface="+mn-ea"/>
              </a:rPr>
              <a:t>HTTP/1.1</a:t>
            </a:r>
            <a:r>
              <a:rPr sz="2276" kern="1200" spc="-64" dirty="0">
                <a:solidFill>
                  <a:srgbClr val="FFFFFF"/>
                </a:solidFill>
                <a:ea typeface="+mn-ea"/>
              </a:rPr>
              <a:t> </a:t>
            </a:r>
            <a:r>
              <a:rPr sz="2276" kern="1200" spc="21" dirty="0">
                <a:solidFill>
                  <a:srgbClr val="FFFFFF"/>
                </a:solidFill>
                <a:ea typeface="+mn-ea"/>
              </a:rPr>
              <a:t>200</a:t>
            </a:r>
            <a:r>
              <a:rPr sz="2276" kern="1200" spc="-50" dirty="0">
                <a:solidFill>
                  <a:srgbClr val="FFFFFF"/>
                </a:solidFill>
                <a:ea typeface="+mn-ea"/>
              </a:rPr>
              <a:t> </a:t>
            </a:r>
            <a:r>
              <a:rPr sz="2276" kern="1200" spc="-64" dirty="0">
                <a:solidFill>
                  <a:srgbClr val="FFFFFF"/>
                </a:solidFill>
                <a:ea typeface="+mn-ea"/>
              </a:rPr>
              <a:t>OK</a:t>
            </a:r>
            <a:r>
              <a:rPr sz="2276" kern="1200" spc="-57" dirty="0">
                <a:solidFill>
                  <a:srgbClr val="FFFFFF"/>
                </a:solidFill>
                <a:ea typeface="+mn-ea"/>
              </a:rPr>
              <a:t> </a:t>
            </a:r>
            <a:r>
              <a:rPr sz="2276" kern="1200" dirty="0">
                <a:solidFill>
                  <a:srgbClr val="FFFFFF"/>
                </a:solidFill>
                <a:ea typeface="+mn-ea"/>
              </a:rPr>
              <a:t>(285ms)</a:t>
            </a:r>
            <a:endParaRPr sz="2276" kern="1200">
              <a:solidFill>
                <a:prstClr val="black"/>
              </a:solidFill>
              <a:ea typeface="+mn-ea"/>
            </a:endParaRPr>
          </a:p>
          <a:p>
            <a:pPr marL="91213" defTabSz="1300460">
              <a:buClrTx/>
            </a:pPr>
            <a:r>
              <a:rPr sz="2276" kern="1200" spc="28" dirty="0">
                <a:solidFill>
                  <a:srgbClr val="FFFFFF"/>
                </a:solidFill>
                <a:ea typeface="+mn-ea"/>
              </a:rPr>
              <a:t>Date:</a:t>
            </a:r>
            <a:r>
              <a:rPr sz="2276" kern="1200" spc="-57" dirty="0">
                <a:solidFill>
                  <a:srgbClr val="FFFFFF"/>
                </a:solidFill>
                <a:ea typeface="+mn-ea"/>
              </a:rPr>
              <a:t> </a:t>
            </a:r>
            <a:r>
              <a:rPr sz="2276" kern="1200" spc="-21" dirty="0">
                <a:solidFill>
                  <a:srgbClr val="FFFFFF"/>
                </a:solidFill>
                <a:ea typeface="+mn-ea"/>
              </a:rPr>
              <a:t>Fri,</a:t>
            </a:r>
            <a:r>
              <a:rPr sz="2276" kern="1200" spc="-71" dirty="0">
                <a:solidFill>
                  <a:srgbClr val="FFFFFF"/>
                </a:solidFill>
                <a:ea typeface="+mn-ea"/>
              </a:rPr>
              <a:t> </a:t>
            </a:r>
            <a:r>
              <a:rPr sz="2276" kern="1200" spc="28" dirty="0">
                <a:solidFill>
                  <a:srgbClr val="FFFFFF"/>
                </a:solidFill>
                <a:ea typeface="+mn-ea"/>
              </a:rPr>
              <a:t>21</a:t>
            </a:r>
            <a:r>
              <a:rPr sz="2276" kern="1200" spc="-71" dirty="0">
                <a:solidFill>
                  <a:srgbClr val="FFFFFF"/>
                </a:solidFill>
                <a:ea typeface="+mn-ea"/>
              </a:rPr>
              <a:t> </a:t>
            </a:r>
            <a:r>
              <a:rPr sz="2276" kern="1200" spc="71" dirty="0">
                <a:solidFill>
                  <a:srgbClr val="FFFFFF"/>
                </a:solidFill>
                <a:ea typeface="+mn-ea"/>
              </a:rPr>
              <a:t>Apr</a:t>
            </a:r>
            <a:r>
              <a:rPr sz="2276" kern="1200" spc="-64" dirty="0">
                <a:solidFill>
                  <a:srgbClr val="FFFFFF"/>
                </a:solidFill>
                <a:ea typeface="+mn-ea"/>
              </a:rPr>
              <a:t> </a:t>
            </a:r>
            <a:r>
              <a:rPr sz="2276" kern="1200" spc="28" dirty="0">
                <a:solidFill>
                  <a:srgbClr val="FFFFFF"/>
                </a:solidFill>
                <a:ea typeface="+mn-ea"/>
              </a:rPr>
              <a:t>2017</a:t>
            </a:r>
            <a:r>
              <a:rPr sz="2276" kern="1200" spc="-50" dirty="0">
                <a:solidFill>
                  <a:srgbClr val="FFFFFF"/>
                </a:solidFill>
                <a:ea typeface="+mn-ea"/>
              </a:rPr>
              <a:t> </a:t>
            </a:r>
            <a:r>
              <a:rPr sz="2276" kern="1200" spc="7" dirty="0">
                <a:solidFill>
                  <a:srgbClr val="FFFFFF"/>
                </a:solidFill>
                <a:ea typeface="+mn-ea"/>
              </a:rPr>
              <a:t>10:27:20</a:t>
            </a:r>
            <a:r>
              <a:rPr sz="2276" kern="1200" spc="-57" dirty="0">
                <a:solidFill>
                  <a:srgbClr val="FFFFFF"/>
                </a:solidFill>
                <a:ea typeface="+mn-ea"/>
              </a:rPr>
              <a:t> </a:t>
            </a:r>
            <a:r>
              <a:rPr sz="2276" kern="1200" spc="-36" dirty="0">
                <a:solidFill>
                  <a:srgbClr val="FFFFFF"/>
                </a:solidFill>
                <a:ea typeface="+mn-ea"/>
              </a:rPr>
              <a:t>GMT</a:t>
            </a:r>
            <a:endParaRPr sz="2276" kern="1200">
              <a:solidFill>
                <a:prstClr val="black"/>
              </a:solidFill>
              <a:ea typeface="+mn-ea"/>
            </a:endParaRPr>
          </a:p>
          <a:p>
            <a:pPr marL="91213" marR="1311295" defTabSz="1300460">
              <a:buClrTx/>
            </a:pPr>
            <a:r>
              <a:rPr sz="2276" kern="1200" spc="7" dirty="0">
                <a:solidFill>
                  <a:srgbClr val="FFFFFF"/>
                </a:solidFill>
                <a:ea typeface="+mn-ea"/>
              </a:rPr>
              <a:t>Server: </a:t>
            </a:r>
            <a:r>
              <a:rPr sz="2276" kern="1200" spc="21" dirty="0">
                <a:solidFill>
                  <a:srgbClr val="FFFFFF"/>
                </a:solidFill>
                <a:ea typeface="+mn-ea"/>
              </a:rPr>
              <a:t>Apache/2.4.6 </a:t>
            </a:r>
            <a:r>
              <a:rPr sz="2276" kern="1200" spc="-50" dirty="0">
                <a:solidFill>
                  <a:srgbClr val="FFFFFF"/>
                </a:solidFill>
                <a:ea typeface="+mn-ea"/>
              </a:rPr>
              <a:t>(CentOS) </a:t>
            </a:r>
            <a:r>
              <a:rPr sz="2276" kern="1200" dirty="0">
                <a:solidFill>
                  <a:srgbClr val="FFFFFF"/>
                </a:solidFill>
                <a:ea typeface="+mn-ea"/>
              </a:rPr>
              <a:t>OpenSSL/1.0.1e-fips </a:t>
            </a:r>
            <a:r>
              <a:rPr sz="2276" kern="1200" spc="-7" dirty="0">
                <a:solidFill>
                  <a:srgbClr val="FFFFFF"/>
                </a:solidFill>
                <a:ea typeface="+mn-ea"/>
              </a:rPr>
              <a:t>PHP/7.0.16 </a:t>
            </a:r>
            <a:r>
              <a:rPr sz="2276" kern="1200" spc="-612" dirty="0">
                <a:solidFill>
                  <a:srgbClr val="FFFFFF"/>
                </a:solidFill>
                <a:ea typeface="+mn-ea"/>
              </a:rPr>
              <a:t> </a:t>
            </a:r>
            <a:r>
              <a:rPr sz="2276" kern="1200" dirty="0">
                <a:solidFill>
                  <a:srgbClr val="FFFFFF"/>
                </a:solidFill>
                <a:ea typeface="+mn-ea"/>
              </a:rPr>
              <a:t>X-Powered-By:</a:t>
            </a:r>
            <a:r>
              <a:rPr sz="2276" kern="1200" spc="-21" dirty="0">
                <a:solidFill>
                  <a:srgbClr val="FFFFFF"/>
                </a:solidFill>
                <a:ea typeface="+mn-ea"/>
              </a:rPr>
              <a:t> </a:t>
            </a:r>
            <a:r>
              <a:rPr sz="2276" kern="1200" spc="-7" dirty="0">
                <a:solidFill>
                  <a:srgbClr val="FFFFFF"/>
                </a:solidFill>
                <a:ea typeface="+mn-ea"/>
              </a:rPr>
              <a:t>PHP/7.0.16</a:t>
            </a:r>
            <a:endParaRPr sz="2276" kern="1200">
              <a:solidFill>
                <a:prstClr val="black"/>
              </a:solidFill>
              <a:ea typeface="+mn-ea"/>
            </a:endParaRPr>
          </a:p>
          <a:p>
            <a:pPr marL="91213" defTabSz="1300460">
              <a:spcBef>
                <a:spcPts val="7"/>
              </a:spcBef>
              <a:buClrTx/>
            </a:pPr>
            <a:r>
              <a:rPr sz="2276" kern="1200" spc="50" dirty="0">
                <a:solidFill>
                  <a:srgbClr val="FFFFFF"/>
                </a:solidFill>
                <a:ea typeface="+mn-ea"/>
              </a:rPr>
              <a:t>Content-Length:</a:t>
            </a:r>
            <a:r>
              <a:rPr sz="2276" kern="1200" spc="-71" dirty="0">
                <a:solidFill>
                  <a:srgbClr val="FFFFFF"/>
                </a:solidFill>
                <a:ea typeface="+mn-ea"/>
              </a:rPr>
              <a:t> </a:t>
            </a:r>
            <a:r>
              <a:rPr sz="2276" kern="1200" spc="21" dirty="0">
                <a:solidFill>
                  <a:srgbClr val="FFFFFF"/>
                </a:solidFill>
                <a:ea typeface="+mn-ea"/>
              </a:rPr>
              <a:t>109</a:t>
            </a:r>
            <a:endParaRPr sz="2276" kern="1200">
              <a:solidFill>
                <a:prstClr val="black"/>
              </a:solidFill>
              <a:ea typeface="+mn-ea"/>
            </a:endParaRPr>
          </a:p>
          <a:p>
            <a:pPr marL="91213" defTabSz="1300460">
              <a:buClrTx/>
            </a:pPr>
            <a:r>
              <a:rPr sz="2276" kern="1200" dirty="0">
                <a:solidFill>
                  <a:srgbClr val="FFFFFF"/>
                </a:solidFill>
                <a:ea typeface="+mn-ea"/>
              </a:rPr>
              <a:t>Keep-Alive:</a:t>
            </a:r>
            <a:r>
              <a:rPr sz="2276" kern="1200" spc="-85" dirty="0">
                <a:solidFill>
                  <a:srgbClr val="FFFFFF"/>
                </a:solidFill>
                <a:ea typeface="+mn-ea"/>
              </a:rPr>
              <a:t> </a:t>
            </a:r>
            <a:r>
              <a:rPr sz="2276" kern="1200" spc="71" dirty="0">
                <a:solidFill>
                  <a:srgbClr val="FFFFFF"/>
                </a:solidFill>
                <a:ea typeface="+mn-ea"/>
              </a:rPr>
              <a:t>timeout=5,</a:t>
            </a:r>
            <a:r>
              <a:rPr sz="2276" kern="1200" spc="-71" dirty="0">
                <a:solidFill>
                  <a:srgbClr val="FFFFFF"/>
                </a:solidFill>
                <a:ea typeface="+mn-ea"/>
              </a:rPr>
              <a:t> </a:t>
            </a:r>
            <a:r>
              <a:rPr sz="2276" kern="1200" spc="43" dirty="0">
                <a:solidFill>
                  <a:srgbClr val="FFFFFF"/>
                </a:solidFill>
                <a:ea typeface="+mn-ea"/>
              </a:rPr>
              <a:t>max=100</a:t>
            </a:r>
            <a:endParaRPr sz="2276" kern="1200">
              <a:solidFill>
                <a:prstClr val="black"/>
              </a:solidFill>
              <a:ea typeface="+mn-ea"/>
            </a:endParaRPr>
          </a:p>
          <a:p>
            <a:pPr marL="91213" defTabSz="1300460">
              <a:buClrTx/>
            </a:pPr>
            <a:r>
              <a:rPr sz="2276" kern="1200" spc="43" dirty="0">
                <a:solidFill>
                  <a:srgbClr val="FFFFFF"/>
                </a:solidFill>
                <a:ea typeface="+mn-ea"/>
              </a:rPr>
              <a:t>Connection:</a:t>
            </a:r>
            <a:r>
              <a:rPr sz="2276" kern="1200" spc="-28" dirty="0">
                <a:solidFill>
                  <a:srgbClr val="FFFFFF"/>
                </a:solidFill>
                <a:ea typeface="+mn-ea"/>
              </a:rPr>
              <a:t> </a:t>
            </a:r>
            <a:r>
              <a:rPr sz="2276" kern="1200" dirty="0">
                <a:solidFill>
                  <a:srgbClr val="FFFFFF"/>
                </a:solidFill>
                <a:ea typeface="+mn-ea"/>
              </a:rPr>
              <a:t>Keep-Alive</a:t>
            </a:r>
            <a:endParaRPr sz="2276" kern="1200">
              <a:solidFill>
                <a:prstClr val="black"/>
              </a:solidFill>
              <a:ea typeface="+mn-ea"/>
            </a:endParaRPr>
          </a:p>
          <a:p>
            <a:pPr marL="91213" defTabSz="1300460">
              <a:buClrTx/>
            </a:pPr>
            <a:r>
              <a:rPr sz="2276" kern="1200" spc="36" dirty="0">
                <a:solidFill>
                  <a:srgbClr val="FFFFFF"/>
                </a:solidFill>
                <a:ea typeface="+mn-ea"/>
              </a:rPr>
              <a:t>Content-Type:</a:t>
            </a:r>
            <a:r>
              <a:rPr sz="2276" kern="1200" spc="-36" dirty="0">
                <a:solidFill>
                  <a:srgbClr val="FFFFFF"/>
                </a:solidFill>
                <a:ea typeface="+mn-ea"/>
              </a:rPr>
              <a:t> </a:t>
            </a:r>
            <a:r>
              <a:rPr sz="2276" kern="1200" spc="64" dirty="0">
                <a:solidFill>
                  <a:srgbClr val="FFFFFF"/>
                </a:solidFill>
                <a:ea typeface="+mn-ea"/>
              </a:rPr>
              <a:t>application/json;</a:t>
            </a:r>
            <a:r>
              <a:rPr sz="2276" kern="1200" spc="-85" dirty="0">
                <a:solidFill>
                  <a:srgbClr val="FFFFFF"/>
                </a:solidFill>
                <a:ea typeface="+mn-ea"/>
              </a:rPr>
              <a:t> </a:t>
            </a:r>
            <a:r>
              <a:rPr sz="2276" kern="1200" spc="-7" dirty="0">
                <a:solidFill>
                  <a:srgbClr val="FFFFFF"/>
                </a:solidFill>
                <a:ea typeface="+mn-ea"/>
              </a:rPr>
              <a:t>charset=UTF-8</a:t>
            </a:r>
            <a:endParaRPr sz="2276" kern="1200">
              <a:solidFill>
                <a:prstClr val="black"/>
              </a:solidFill>
              <a:ea typeface="+mn-ea"/>
            </a:endParaRPr>
          </a:p>
          <a:p>
            <a:pPr defTabSz="1300460">
              <a:spcBef>
                <a:spcPts val="28"/>
              </a:spcBef>
              <a:buClrTx/>
            </a:pPr>
            <a:endParaRPr sz="2347" kern="1200">
              <a:solidFill>
                <a:prstClr val="black"/>
              </a:solidFill>
              <a:ea typeface="+mn-ea"/>
            </a:endParaRPr>
          </a:p>
          <a:p>
            <a:pPr marL="18062" defTabSz="1300460">
              <a:buClrTx/>
            </a:pPr>
            <a:r>
              <a:rPr sz="2276" kern="1200" spc="21" dirty="0">
                <a:solidFill>
                  <a:srgbClr val="FFFFFF"/>
                </a:solidFill>
                <a:ea typeface="+mn-ea"/>
              </a:rPr>
              <a:t>{"status":"success","message":"City</a:t>
            </a:r>
            <a:endParaRPr sz="2276" kern="1200">
              <a:solidFill>
                <a:prstClr val="black"/>
              </a:solidFill>
              <a:ea typeface="+mn-ea"/>
            </a:endParaRPr>
          </a:p>
          <a:p>
            <a:pPr marL="18062" defTabSz="1300460">
              <a:buClrTx/>
            </a:pPr>
            <a:r>
              <a:rPr sz="2276" kern="1200" spc="43" dirty="0">
                <a:solidFill>
                  <a:srgbClr val="FFFFFF"/>
                </a:solidFill>
                <a:ea typeface="+mn-ea"/>
              </a:rPr>
              <a:t>List","data":[{"city_name":"Visakhapatnam"},{"city_name":"Vijayawada"}]}</a:t>
            </a:r>
            <a:endParaRPr sz="2276" kern="1200">
              <a:solidFill>
                <a:prstClr val="black"/>
              </a:solidFill>
              <a:ea typeface="+mn-ea"/>
            </a:endParaRPr>
          </a:p>
          <a:p>
            <a:pPr defTabSz="1300460">
              <a:spcBef>
                <a:spcPts val="64"/>
              </a:spcBef>
              <a:buClrTx/>
            </a:pPr>
            <a:endParaRPr sz="2560" kern="1200">
              <a:solidFill>
                <a:prstClr val="black"/>
              </a:solidFill>
              <a:ea typeface="+mn-ea"/>
            </a:endParaRPr>
          </a:p>
          <a:p>
            <a:pPr marL="3718050" defTabSz="1300460">
              <a:buClrTx/>
            </a:pPr>
            <a:r>
              <a:rPr sz="2276" kern="1200" spc="-85" dirty="0">
                <a:solidFill>
                  <a:srgbClr val="695D46"/>
                </a:solidFill>
                <a:ea typeface="+mn-ea"/>
              </a:rPr>
              <a:t>HT</a:t>
            </a:r>
            <a:r>
              <a:rPr sz="2276" kern="1200" spc="-71" dirty="0">
                <a:solidFill>
                  <a:srgbClr val="695D46"/>
                </a:solidFill>
                <a:ea typeface="+mn-ea"/>
              </a:rPr>
              <a:t>T</a:t>
            </a:r>
            <a:r>
              <a:rPr sz="2276" kern="1200" spc="-156" dirty="0">
                <a:solidFill>
                  <a:srgbClr val="695D46"/>
                </a:solidFill>
                <a:ea typeface="+mn-ea"/>
              </a:rPr>
              <a:t>P</a:t>
            </a:r>
            <a:r>
              <a:rPr sz="2276" kern="1200" spc="-57" dirty="0">
                <a:solidFill>
                  <a:srgbClr val="695D46"/>
                </a:solidFill>
                <a:ea typeface="+mn-ea"/>
              </a:rPr>
              <a:t> </a:t>
            </a:r>
            <a:r>
              <a:rPr sz="2276" kern="1200" spc="-242" dirty="0">
                <a:solidFill>
                  <a:srgbClr val="695D46"/>
                </a:solidFill>
                <a:ea typeface="+mn-ea"/>
              </a:rPr>
              <a:t>RES</a:t>
            </a:r>
            <a:r>
              <a:rPr sz="2276" kern="1200" spc="-213" dirty="0">
                <a:solidFill>
                  <a:srgbClr val="695D46"/>
                </a:solidFill>
                <a:ea typeface="+mn-ea"/>
              </a:rPr>
              <a:t>T</a:t>
            </a:r>
            <a:r>
              <a:rPr sz="2276" kern="1200" spc="-36" dirty="0">
                <a:solidFill>
                  <a:srgbClr val="695D46"/>
                </a:solidFill>
                <a:ea typeface="+mn-ea"/>
              </a:rPr>
              <a:t> </a:t>
            </a:r>
            <a:r>
              <a:rPr sz="2276" kern="1200" spc="-78" dirty="0">
                <a:solidFill>
                  <a:srgbClr val="695D46"/>
                </a:solidFill>
                <a:ea typeface="+mn-ea"/>
              </a:rPr>
              <a:t>API</a:t>
            </a:r>
            <a:r>
              <a:rPr sz="2276" kern="1200" spc="-43" dirty="0">
                <a:solidFill>
                  <a:srgbClr val="695D46"/>
                </a:solidFill>
                <a:ea typeface="+mn-ea"/>
              </a:rPr>
              <a:t> </a:t>
            </a:r>
            <a:r>
              <a:rPr sz="2276" kern="1200" spc="-7" dirty="0">
                <a:solidFill>
                  <a:srgbClr val="695D46"/>
                </a:solidFill>
                <a:ea typeface="+mn-ea"/>
              </a:rPr>
              <a:t>Response</a:t>
            </a:r>
            <a:endParaRPr sz="2276" kern="1200">
              <a:solidFill>
                <a:prstClr val="black"/>
              </a:solidFill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8214" y="6335505"/>
            <a:ext cx="10143744" cy="70443"/>
          </a:xfrm>
          <a:custGeom>
            <a:avLst/>
            <a:gdLst/>
            <a:ahLst/>
            <a:cxnLst/>
            <a:rect l="l" t="t" r="r" b="b"/>
            <a:pathLst>
              <a:path w="7132320" h="49529">
                <a:moveTo>
                  <a:pt x="0" y="49149"/>
                </a:moveTo>
                <a:lnTo>
                  <a:pt x="7132193" y="0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pPr defTabSz="1300460">
              <a:buClrTx/>
            </a:pPr>
            <a:endParaRPr sz="256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3: Building a Web API Server</a:t>
            </a:r>
            <a:endParaRPr dirty="0"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571500" y="1400775"/>
            <a:ext cx="12094500" cy="83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AutoNum type="arabicParenR"/>
            </a:pPr>
            <a:r>
              <a:rPr lang="en-US" sz="2400" dirty="0"/>
              <a:t>Execute the provided notebook (exercise_3.ipynb) and open the URL in the output of the last cell (look for http://{</a:t>
            </a:r>
            <a:r>
              <a:rPr lang="en-US" sz="2400" i="1" dirty="0"/>
              <a:t>random_string</a:t>
            </a:r>
            <a:r>
              <a:rPr lang="en-US" sz="2400" dirty="0"/>
              <a:t>}.ngrok.io).</a:t>
            </a:r>
          </a:p>
          <a:p>
            <a: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AutoNum type="arabicParenR"/>
            </a:pPr>
            <a:endParaRPr lang="en-US" sz="2400" dirty="0"/>
          </a:p>
          <a:p>
            <a:pPr>
              <a:spcBef>
                <a:spcPts val="600"/>
              </a:spcBef>
              <a:buAutoNum type="arabicParenR"/>
            </a:pPr>
            <a:r>
              <a:rPr lang="en-US" sz="2400" dirty="0"/>
              <a:t>On another webpage, append to the previous URL the string /</a:t>
            </a:r>
            <a:r>
              <a:rPr lang="en-US" sz="2400" dirty="0" err="1"/>
              <a:t>weather?lat</a:t>
            </a:r>
            <a:r>
              <a:rPr lang="en-US" sz="2400" dirty="0"/>
              <a:t>={</a:t>
            </a:r>
            <a:r>
              <a:rPr lang="en-US" sz="2400" i="1" dirty="0"/>
              <a:t>latitude</a:t>
            </a:r>
            <a:r>
              <a:rPr lang="en-US" sz="2400" dirty="0"/>
              <a:t>}&amp;</a:t>
            </a:r>
            <a:r>
              <a:rPr lang="en-US" sz="2400" dirty="0" err="1"/>
              <a:t>lon</a:t>
            </a:r>
            <a:r>
              <a:rPr lang="en-US" sz="2400" dirty="0"/>
              <a:t>={</a:t>
            </a:r>
            <a:r>
              <a:rPr lang="en-US" sz="2400" i="1" dirty="0"/>
              <a:t>longitude</a:t>
            </a:r>
            <a:r>
              <a:rPr lang="en-US" sz="2400" dirty="0"/>
              <a:t>}. Observe the response.</a:t>
            </a:r>
            <a:endParaRPr lang="en-US" sz="2400" i="1"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endParaRPr lang="en-US" altLang="zh-CN" sz="2400"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-US" altLang="zh-CN" sz="2400" dirty="0"/>
              <a:t>Modify the code to query weather data given the provided latitude and longitude values.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b="1" dirty="0"/>
              <a:t>Optional</a:t>
            </a: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endParaRPr lang="en-US" sz="2400"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-US" sz="2400" dirty="0"/>
              <a:t>Enable different coordinate formats. Instead of </a:t>
            </a:r>
            <a:r>
              <a:rPr lang="en-US" sz="2400" dirty="0" err="1"/>
              <a:t>lat</a:t>
            </a:r>
            <a:r>
              <a:rPr lang="en-US" sz="2400" dirty="0"/>
              <a:t>={</a:t>
            </a:r>
            <a:r>
              <a:rPr lang="en-US" sz="2400" i="1" dirty="0"/>
              <a:t>latitude</a:t>
            </a:r>
            <a:r>
              <a:rPr lang="en-US" sz="2400" dirty="0"/>
              <a:t>}&amp;</a:t>
            </a:r>
            <a:r>
              <a:rPr lang="en-US" sz="2400" dirty="0" err="1"/>
              <a:t>lon</a:t>
            </a:r>
            <a:r>
              <a:rPr lang="en-US" sz="2400" dirty="0"/>
              <a:t>={</a:t>
            </a:r>
            <a:r>
              <a:rPr lang="en-US" sz="2400" i="1" dirty="0"/>
              <a:t>longitude</a:t>
            </a:r>
            <a:r>
              <a:rPr lang="en-US" sz="2400" dirty="0"/>
              <a:t>}, also try to make it work with location={</a:t>
            </a:r>
            <a:r>
              <a:rPr lang="en-US" sz="2400" i="1" dirty="0"/>
              <a:t>latitude</a:t>
            </a:r>
            <a:r>
              <a:rPr lang="en-US" sz="2400" dirty="0"/>
              <a:t>}, {</a:t>
            </a:r>
            <a:r>
              <a:rPr lang="en-US" sz="2400" i="1" dirty="0"/>
              <a:t>longitude</a:t>
            </a:r>
            <a:r>
              <a:rPr lang="en-US" sz="2400" dirty="0"/>
              <a:t>}.</a:t>
            </a: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endParaRPr lang="en-US" sz="2400" dirty="0"/>
          </a:p>
          <a:p>
            <a:pPr>
              <a:buAutoNum type="arabicParenR"/>
            </a:pPr>
            <a:r>
              <a:rPr lang="en-US" sz="2400" dirty="0"/>
              <a:t>Enable input of city names. If the name of a place is provided instead of its coordinates, retrieve its coordinates using Google Places API (slide 8), and then use them to query its weather data.</a:t>
            </a:r>
            <a:br>
              <a:rPr lang="en-US" sz="2400" dirty="0"/>
            </a:br>
            <a:r>
              <a:rPr lang="en-US" sz="2400" dirty="0"/>
              <a:t>Example query for the coordinates of Los Angeles: </a:t>
            </a:r>
            <a:r>
              <a:rPr lang="en-US" sz="2400" dirty="0">
                <a:hlinkClick r:id="rId3"/>
              </a:rPr>
              <a:t>https://maps.googleapis.com/maps/api/place/findplacefromtext/json?input=Los%20Angeles&amp;inputtype=textquery&amp;fields=photos,formatted_address,name,rating,opening_hours,geometry&amp;key=%20AIzaSyD8wnikJHxQUBzztfsD8RvkV_wJAgi1-d8</a:t>
            </a:r>
            <a:endParaRPr lang="en-US" sz="2400"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61332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NoSQL Databases: MongoDB</a:t>
            </a: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571500" y="1400783"/>
            <a:ext cx="11861700" cy="83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NoSQL: </a:t>
            </a:r>
            <a:r>
              <a:rPr lang="en-US"/>
              <a:t>Used to Store data which is not in tabular form and is semi-structured.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Eg: Json data. 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Also called not only SQL.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Today, used increasingly to store big data in web applications.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MongoDB:</a:t>
            </a:r>
            <a:r>
              <a:rPr lang="en-US"/>
              <a:t> MongoDB is a </a:t>
            </a:r>
            <a:r>
              <a:rPr lang="en-US" b="1"/>
              <a:t>document database</a:t>
            </a:r>
            <a:r>
              <a:rPr lang="en-US"/>
              <a:t> with the scalability and flexibility that you want with the querying and indexing that you need.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Json data items are stored in documents. Documents are similar to tables. Every Json data item is equivalent to row.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API : Simple Example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571500" y="1400783"/>
            <a:ext cx="11861700" cy="83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6700" indent="0">
              <a:buNone/>
            </a:pPr>
            <a:r>
              <a:rPr lang="en-US" dirty="0"/>
              <a:t>Application programming interface (API): Defines a method of communication between various software components. </a:t>
            </a:r>
            <a:endParaRPr dirty="0"/>
          </a:p>
          <a:p>
            <a:pPr marL="266700" indent="0">
              <a:spcBef>
                <a:spcPts val="600"/>
              </a:spcBef>
              <a:buNone/>
            </a:pPr>
            <a:r>
              <a:rPr lang="en-US" b="1" dirty="0"/>
              <a:t>Simple terms:</a:t>
            </a:r>
            <a:r>
              <a:rPr lang="en-US" dirty="0"/>
              <a:t> </a:t>
            </a:r>
            <a:r>
              <a:rPr lang="en-US" i="1" dirty="0"/>
              <a:t>Web API</a:t>
            </a:r>
            <a:r>
              <a:rPr lang="en-US" dirty="0"/>
              <a:t> provides ways of using computing facilities over the internet (Query data, Store data, perform calculations, etc.).</a:t>
            </a:r>
            <a:endParaRPr/>
          </a:p>
          <a:p>
            <a:pPr marL="2667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Web API is an evolution of a web service.</a:t>
            </a:r>
            <a:endParaRPr dirty="0"/>
          </a:p>
        </p:txBody>
      </p:sp>
      <p:grpSp>
        <p:nvGrpSpPr>
          <p:cNvPr id="107" name="Shape 107"/>
          <p:cNvGrpSpPr/>
          <p:nvPr/>
        </p:nvGrpSpPr>
        <p:grpSpPr>
          <a:xfrm>
            <a:off x="1024650" y="3440350"/>
            <a:ext cx="11423501" cy="3610675"/>
            <a:chOff x="1024650" y="2983150"/>
            <a:chExt cx="11423501" cy="3610675"/>
          </a:xfrm>
        </p:grpSpPr>
        <p:cxnSp>
          <p:nvCxnSpPr>
            <p:cNvPr id="108" name="Shape 108"/>
            <p:cNvCxnSpPr/>
            <p:nvPr/>
          </p:nvCxnSpPr>
          <p:spPr>
            <a:xfrm>
              <a:off x="4434250" y="4489375"/>
              <a:ext cx="3787200" cy="291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" name="Shape 109"/>
            <p:cNvCxnSpPr/>
            <p:nvPr/>
          </p:nvCxnSpPr>
          <p:spPr>
            <a:xfrm rot="10800000">
              <a:off x="4359575" y="5799250"/>
              <a:ext cx="3837600" cy="114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10" name="Shape 110"/>
            <p:cNvGrpSpPr/>
            <p:nvPr/>
          </p:nvGrpSpPr>
          <p:grpSpPr>
            <a:xfrm>
              <a:off x="1024650" y="2983150"/>
              <a:ext cx="11423501" cy="3610675"/>
              <a:chOff x="1024650" y="2983150"/>
              <a:chExt cx="11423501" cy="3610675"/>
            </a:xfrm>
          </p:grpSpPr>
          <p:pic>
            <p:nvPicPr>
              <p:cNvPr id="111" name="Shape 111" descr="Computer Images - Public Domain Pictures - Page 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024650" y="4217738"/>
                <a:ext cx="3252000" cy="21611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" name="Shape 112" descr="File:World wide web.jpg - Wikimedia Commons"/>
              <p:cNvPicPr preferRelativeResize="0"/>
              <p:nvPr/>
            </p:nvPicPr>
            <p:blipFill rotWithShape="1">
              <a:blip r:embed="rId4">
                <a:alphaModFix/>
              </a:blip>
              <a:srcRect l="8969" t="12668" r="12277" b="12676"/>
              <a:stretch/>
            </p:blipFill>
            <p:spPr>
              <a:xfrm>
                <a:off x="8232850" y="2983150"/>
                <a:ext cx="4215301" cy="35149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" name="Shape 113"/>
              <p:cNvSpPr txBox="1"/>
              <p:nvPr/>
            </p:nvSpPr>
            <p:spPr>
              <a:xfrm>
                <a:off x="4552550" y="3787325"/>
                <a:ext cx="3252000" cy="59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>
                    <a:solidFill>
                      <a:srgbClr val="0000FF"/>
                    </a:solidFill>
                  </a:rPr>
                  <a:t>Hi, this is Mr. Sandy.  Can you tell me nearby hotels ?</a:t>
                </a:r>
                <a:endParaRPr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14" name="Shape 114"/>
              <p:cNvSpPr txBox="1"/>
              <p:nvPr/>
            </p:nvSpPr>
            <p:spPr>
              <a:xfrm>
                <a:off x="4628750" y="5997125"/>
                <a:ext cx="3252000" cy="59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>
                    <a:solidFill>
                      <a:srgbClr val="0000FF"/>
                    </a:solidFill>
                  </a:rPr>
                  <a:t>Hello, Mr. Sandy. The nearby hotels are </a:t>
                </a:r>
                <a:r>
                  <a:rPr lang="en-US" b="1">
                    <a:solidFill>
                      <a:srgbClr val="FF0000"/>
                    </a:solidFill>
                  </a:rPr>
                  <a:t>Waldorf Astoria Beverly Hills, </a:t>
                </a:r>
                <a:r>
                  <a:rPr lang="en-US" b="1">
                    <a:solidFill>
                      <a:srgbClr val="9900FF"/>
                    </a:solidFill>
                  </a:rPr>
                  <a:t>Royal Palace Westwood Hotel, </a:t>
                </a:r>
                <a:r>
                  <a:rPr lang="en-US" b="1">
                    <a:solidFill>
                      <a:srgbClr val="FF0000"/>
                    </a:solidFill>
                  </a:rPr>
                  <a:t>Holiday Inn Express West Los Angeles. </a:t>
                </a:r>
                <a:endParaRPr b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15" name="Shape 115"/>
          <p:cNvSpPr txBox="1"/>
          <p:nvPr/>
        </p:nvSpPr>
        <p:spPr>
          <a:xfrm>
            <a:off x="3696500" y="7607150"/>
            <a:ext cx="66798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Example: Web API to search nearby hotels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Part-3: Project using Web </a:t>
            </a:r>
            <a:r>
              <a:rPr lang="en-US" altLang="zh-CN" dirty="0"/>
              <a:t>API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571500" y="1400775"/>
            <a:ext cx="11861700" cy="81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6700" indent="63500">
              <a:buNone/>
            </a:pPr>
            <a:r>
              <a:rPr lang="en-US" b="1" dirty="0"/>
              <a:t>Goal</a:t>
            </a:r>
            <a:r>
              <a:rPr lang="en-US" dirty="0"/>
              <a:t>: Given a location as input, find the hotels within a 10 Km range along with their weather conditions. </a:t>
            </a:r>
            <a:endParaRPr dirty="0"/>
          </a:p>
          <a:p>
            <a: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AutoNum type="alphaLcParenR"/>
            </a:pPr>
            <a:r>
              <a:rPr lang="en-US" dirty="0"/>
              <a:t>How many hotels did you get within 10 KM range.</a:t>
            </a:r>
            <a:endParaRPr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lphaLcParenR"/>
            </a:pPr>
            <a:r>
              <a:rPr lang="en-US" dirty="0"/>
              <a:t>Find the hotel with best rating.</a:t>
            </a:r>
            <a:endParaRPr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AutoNum type="alphaLcParenR"/>
            </a:pPr>
            <a:r>
              <a:rPr lang="en-US" dirty="0">
                <a:solidFill>
                  <a:srgbClr val="000000"/>
                </a:solidFill>
              </a:rPr>
              <a:t>Which hotel/hotels have the highest temperature.</a:t>
            </a:r>
            <a:endParaRPr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266700" lvl="0" indent="635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266700" lvl="0" indent="635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Procedure</a:t>
            </a:r>
            <a:r>
              <a:rPr lang="en-US" dirty="0"/>
              <a:t>: </a:t>
            </a:r>
          </a:p>
          <a:p>
            <a:pPr marL="266700" lvl="0" indent="635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1. Modify the Web API in the previous notebook to find nearby hotels given a place name.</a:t>
            </a:r>
          </a:p>
          <a:p>
            <a:pPr marL="266700" lvl="0" indent="635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2. Sort the hotels given their ratings.</a:t>
            </a:r>
          </a:p>
          <a:p>
            <a:pPr marL="266700" lvl="0" indent="635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3. Find the location of all the hotels.</a:t>
            </a:r>
          </a:p>
          <a:p>
            <a:pPr marL="266700" lvl="0" indent="635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3. Query weather information of all the hotels.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266700" lvl="0" indent="6350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Web API Example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571500" y="1400781"/>
            <a:ext cx="118617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6700" indent="0">
              <a:buNone/>
            </a:pPr>
            <a:r>
              <a:rPr lang="en-US" b="1" dirty="0">
                <a:solidFill>
                  <a:srgbClr val="B7B7B7"/>
                </a:solidFill>
              </a:rPr>
              <a:t>Simple terms:</a:t>
            </a:r>
            <a:r>
              <a:rPr lang="en-US" dirty="0">
                <a:solidFill>
                  <a:srgbClr val="B7B7B7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Web API provides ways of using computing facilities over the internet (Query data, Store data, perform calculations, etc.). </a:t>
            </a:r>
            <a:endParaRPr lang="en-US">
              <a:solidFill>
                <a:schemeClr val="accent1"/>
              </a:solidFill>
            </a:endParaRPr>
          </a:p>
          <a:p>
            <a:pPr marL="2667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  <a:p>
            <a:pPr marL="2667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4617409" y="2153026"/>
            <a:ext cx="8232917" cy="1921228"/>
            <a:chOff x="1024650" y="2983150"/>
            <a:chExt cx="11423501" cy="3610653"/>
          </a:xfrm>
        </p:grpSpPr>
        <p:pic>
          <p:nvPicPr>
            <p:cNvPr id="124" name="Shape 124" descr="Computer Images - Public Domain Pictures - Page 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24650" y="4217738"/>
              <a:ext cx="3252000" cy="2161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Shape 125" descr="File:World wide web.jpg - Wikimedia Commons"/>
            <p:cNvPicPr preferRelativeResize="0"/>
            <p:nvPr/>
          </p:nvPicPr>
          <p:blipFill rotWithShape="1">
            <a:blip r:embed="rId4">
              <a:alphaModFix/>
            </a:blip>
            <a:srcRect l="8969" t="12668" r="12277" b="12676"/>
            <a:stretch/>
          </p:blipFill>
          <p:spPr>
            <a:xfrm>
              <a:off x="8232850" y="2983150"/>
              <a:ext cx="4215301" cy="35149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6" name="Shape 126"/>
            <p:cNvCxnSpPr/>
            <p:nvPr/>
          </p:nvCxnSpPr>
          <p:spPr>
            <a:xfrm>
              <a:off x="4434250" y="4489375"/>
              <a:ext cx="3787200" cy="291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7" name="Shape 127"/>
            <p:cNvSpPr txBox="1"/>
            <p:nvPr/>
          </p:nvSpPr>
          <p:spPr>
            <a:xfrm>
              <a:off x="4552550" y="3500913"/>
              <a:ext cx="3252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100" b="1" dirty="0">
                  <a:solidFill>
                    <a:srgbClr val="0000FF"/>
                  </a:solidFill>
                </a:rPr>
                <a:t>Hi, this is Mr. XX.  Can you tell me nearby hotels ?</a:t>
              </a:r>
              <a:endParaRPr sz="11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28" name="Shape 128"/>
            <p:cNvCxnSpPr/>
            <p:nvPr/>
          </p:nvCxnSpPr>
          <p:spPr>
            <a:xfrm rot="10800000">
              <a:off x="4359575" y="5799250"/>
              <a:ext cx="3837600" cy="114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9" name="Shape 129"/>
            <p:cNvSpPr txBox="1"/>
            <p:nvPr/>
          </p:nvSpPr>
          <p:spPr>
            <a:xfrm>
              <a:off x="4628736" y="5997103"/>
              <a:ext cx="39186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100" b="1" dirty="0">
                  <a:solidFill>
                    <a:srgbClr val="0000FF"/>
                  </a:solidFill>
                </a:rPr>
                <a:t>Hello, Mr. XX. The nearby hotels are </a:t>
              </a:r>
              <a:r>
                <a:rPr lang="en-US" sz="1100" b="1" dirty="0">
                  <a:solidFill>
                    <a:srgbClr val="FF0000"/>
                  </a:solidFill>
                </a:rPr>
                <a:t>Waldorf Astoria Beverly Hills, </a:t>
              </a:r>
              <a:r>
                <a:rPr lang="en-US" sz="1100" b="1" dirty="0">
                  <a:solidFill>
                    <a:srgbClr val="9900FF"/>
                  </a:solidFill>
                </a:rPr>
                <a:t>Royal Palace Westwood Hotel, </a:t>
              </a:r>
              <a:r>
                <a:rPr lang="en-US" sz="1100" b="1" dirty="0">
                  <a:solidFill>
                    <a:srgbClr val="FF0000"/>
                  </a:solidFill>
                </a:rPr>
                <a:t>Holiday Inn Express West Los Angeles. </a:t>
              </a:r>
              <a:endParaRPr sz="1100" b="1">
                <a:solidFill>
                  <a:srgbClr val="FF0000"/>
                </a:solidFill>
              </a:endParaRPr>
            </a:p>
          </p:txBody>
        </p:sp>
      </p:grpSp>
      <p:sp>
        <p:nvSpPr>
          <p:cNvPr id="130" name="Shape 130"/>
          <p:cNvSpPr txBox="1"/>
          <p:nvPr/>
        </p:nvSpPr>
        <p:spPr>
          <a:xfrm>
            <a:off x="609600" y="4941650"/>
            <a:ext cx="11823600" cy="45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are the different components of the web API in this example ?</a:t>
            </a:r>
            <a:endParaRPr sz="240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Hint: </a:t>
            </a:r>
            <a:b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Communicate/Contact to remote server?</a:t>
            </a:r>
            <a:b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How to understand what we are sending and receiving?</a:t>
            </a:r>
            <a:b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What is my query?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Few other things: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 How to know we are serving the right person ?</a:t>
            </a:r>
            <a:b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Web API Example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71500" y="1400781"/>
            <a:ext cx="118617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6700" indent="0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rgbClr val="B7B7B7"/>
                </a:solidFill>
              </a:rPr>
              <a:t>Simple terms:</a:t>
            </a:r>
            <a:r>
              <a:rPr lang="en-US" dirty="0">
                <a:solidFill>
                  <a:srgbClr val="B7B7B7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Web API provides ways of using computing facilities over the internet (Query data, Store data, perform calculations, etc.). </a:t>
            </a:r>
          </a:p>
          <a:p>
            <a:pPr marL="266700" lvl="0" indent="0"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-US" dirty="0"/>
          </a:p>
          <a:p>
            <a:pPr marL="266700" lvl="0" indent="0">
              <a:spcAft>
                <a:spcPts val="0"/>
              </a:spcAft>
              <a:buSzPts val="1100"/>
              <a:buFont typeface="Arial"/>
              <a:buNone/>
            </a:pPr>
            <a:endParaRPr lang="en-US" dirty="0">
              <a:solidFill>
                <a:srgbClr val="B7B7B7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4617409" y="2153026"/>
            <a:ext cx="8232917" cy="1921228"/>
            <a:chOff x="1024650" y="2983150"/>
            <a:chExt cx="11423501" cy="3610653"/>
          </a:xfrm>
        </p:grpSpPr>
        <p:pic>
          <p:nvPicPr>
            <p:cNvPr id="139" name="Shape 139" descr="Computer Images - Public Domain Pictures - Page 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24650" y="4217738"/>
              <a:ext cx="3252000" cy="2161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Shape 140" descr="File:World wide web.jpg - Wikimedia Commons"/>
            <p:cNvPicPr preferRelativeResize="0"/>
            <p:nvPr/>
          </p:nvPicPr>
          <p:blipFill rotWithShape="1">
            <a:blip r:embed="rId4">
              <a:alphaModFix/>
            </a:blip>
            <a:srcRect l="8969" t="12668" r="12277" b="12676"/>
            <a:stretch/>
          </p:blipFill>
          <p:spPr>
            <a:xfrm>
              <a:off x="8232850" y="2983150"/>
              <a:ext cx="4215301" cy="35149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1" name="Shape 141"/>
            <p:cNvCxnSpPr/>
            <p:nvPr/>
          </p:nvCxnSpPr>
          <p:spPr>
            <a:xfrm>
              <a:off x="4434250" y="4489375"/>
              <a:ext cx="3787200" cy="291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2" name="Shape 142"/>
            <p:cNvSpPr txBox="1"/>
            <p:nvPr/>
          </p:nvSpPr>
          <p:spPr>
            <a:xfrm>
              <a:off x="4552550" y="3500913"/>
              <a:ext cx="3252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100" b="1" dirty="0">
                  <a:solidFill>
                    <a:srgbClr val="0000FF"/>
                  </a:solidFill>
                </a:rPr>
                <a:t>Hi, this is Mr. XX.  Can you tell me nearby hotels ?</a:t>
              </a:r>
              <a:endParaRPr sz="11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43" name="Shape 143"/>
            <p:cNvCxnSpPr/>
            <p:nvPr/>
          </p:nvCxnSpPr>
          <p:spPr>
            <a:xfrm rot="10800000">
              <a:off x="4359575" y="5799250"/>
              <a:ext cx="3837600" cy="114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4" name="Shape 144"/>
            <p:cNvSpPr txBox="1"/>
            <p:nvPr/>
          </p:nvSpPr>
          <p:spPr>
            <a:xfrm>
              <a:off x="4628736" y="5997103"/>
              <a:ext cx="39186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100" b="1" dirty="0">
                  <a:solidFill>
                    <a:srgbClr val="0000FF"/>
                  </a:solidFill>
                </a:rPr>
                <a:t>Hello, Mr. XX. The nearby hotels are </a:t>
              </a:r>
              <a:r>
                <a:rPr lang="en-US" sz="1100" b="1" dirty="0">
                  <a:solidFill>
                    <a:srgbClr val="FF0000"/>
                  </a:solidFill>
                </a:rPr>
                <a:t>Waldorf Astoria Beverly Hills, </a:t>
              </a:r>
              <a:r>
                <a:rPr lang="en-US" sz="1100" b="1" dirty="0">
                  <a:solidFill>
                    <a:srgbClr val="9900FF"/>
                  </a:solidFill>
                </a:rPr>
                <a:t>Royal Palace Westwood Hotel, </a:t>
              </a:r>
              <a:r>
                <a:rPr lang="en-US" sz="1100" b="1" dirty="0">
                  <a:solidFill>
                    <a:srgbClr val="FF0000"/>
                  </a:solidFill>
                </a:rPr>
                <a:t>Holiday Inn Express West Los Angeles. </a:t>
              </a:r>
              <a:endParaRPr sz="1100" b="1">
                <a:solidFill>
                  <a:srgbClr val="FF0000"/>
                </a:solidFill>
              </a:endParaRPr>
            </a:p>
          </p:txBody>
        </p:sp>
      </p:grpSp>
      <p:sp>
        <p:nvSpPr>
          <p:cNvPr id="145" name="Shape 145"/>
          <p:cNvSpPr txBox="1"/>
          <p:nvPr/>
        </p:nvSpPr>
        <p:spPr>
          <a:xfrm>
            <a:off x="609600" y="4941650"/>
            <a:ext cx="12395200" cy="45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ea typeface="Helvetica Neue"/>
                <a:sym typeface="Helvetica Neue"/>
              </a:rPr>
              <a:t>What are the different components of the web API in this example ?</a:t>
            </a:r>
            <a:endParaRPr lang="en-US" sz="2400" dirty="0">
              <a:ea typeface="Helvetica Neue"/>
              <a:sym typeface="Helvetica Neue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0000"/>
              </a:solidFill>
              <a:latin typeface="Helvetica Neue"/>
              <a:ea typeface="Helvetica Neue"/>
              <a:cs typeface="Helvetica Neue"/>
            </a:endParaRPr>
          </a:p>
          <a:p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Hint: </a:t>
            </a:r>
            <a:b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Communicate/Contact to </a:t>
            </a:r>
            <a:r>
              <a:rPr lang="en-US" altLang="zh-CN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server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  </a:t>
            </a:r>
            <a:r>
              <a:rPr lang="en-US" sz="2000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 protocols (HTTP)</a:t>
            </a:r>
            <a:br>
              <a:rPr lang="en-US" sz="2000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altLang="zh-CN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understand what we are sending and receiving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   </a:t>
            </a:r>
            <a:r>
              <a:rPr lang="en-US" sz="2000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Formatted request &amp; response (Generally: Json)</a:t>
            </a:r>
            <a:br>
              <a:rPr lang="en-US" sz="2000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000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my query? </a:t>
            </a:r>
            <a:r>
              <a:rPr lang="en-US" sz="2000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request: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Hotels close to me (close by how much, and what is my location?)</a:t>
            </a:r>
            <a:endParaRPr sz="2000" dirty="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Few other things: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 How to know we are serving the right person ?  </a:t>
            </a:r>
            <a:r>
              <a:rPr lang="en-US" sz="2000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Authentication</a:t>
            </a:r>
            <a:br>
              <a:rPr lang="en-US" sz="2000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000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dirty="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Verifying that the service requester is actually MR. XX.</a:t>
            </a:r>
            <a:br>
              <a:rPr lang="en-US" sz="2000" dirty="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API vs Website</a:t>
            </a: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71500" y="1011675"/>
            <a:ext cx="11861700" cy="22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A Website is a collection of similar web pages. A Web page is a document displayed by a web browser.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A Website may or may not use a web API to query and get data from multiple servers. </a:t>
            </a:r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i="1" dirty="0">
                <a:solidFill>
                  <a:srgbClr val="9900FF"/>
                </a:solidFill>
              </a:rPr>
              <a:t>Website takes care of data presentation for users, but a web API doesn’t do that.</a:t>
            </a: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l="4278" t="13224"/>
          <a:stretch/>
        </p:blipFill>
        <p:spPr>
          <a:xfrm>
            <a:off x="723900" y="3190700"/>
            <a:ext cx="11473402" cy="5613451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API vs Website</a:t>
            </a: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571613" y="881975"/>
            <a:ext cx="12516029" cy="24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i="1" dirty="0">
                <a:solidFill>
                  <a:srgbClr val="9900FF"/>
                </a:solidFill>
              </a:rPr>
              <a:t>Website takes care of data presentation for users, but a web API doesn’t do that.</a:t>
            </a:r>
            <a:endParaRPr lang="en-US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WebPage</a:t>
            </a:r>
            <a:r>
              <a:rPr lang="en-US" dirty="0"/>
              <a:t>: </a:t>
            </a: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https://www.google.com/maps/search/hotels+near+me/@34.0635363,-118.4455592,15z</a:t>
            </a:r>
            <a:endParaRPr sz="2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Query: Hotels near me, what is my location </a:t>
            </a:r>
            <a:r>
              <a:rPr lang="en-US" sz="2000" dirty="0"/>
              <a:t>(Where to find hotels)</a:t>
            </a:r>
            <a:r>
              <a:rPr lang="en-US" dirty="0"/>
              <a:t> &amp; at what distance </a:t>
            </a:r>
            <a:r>
              <a:rPr lang="en-US" sz="2000" dirty="0"/>
              <a:t>(In how much area to search).</a:t>
            </a:r>
            <a:endParaRPr sz="2000" dirty="0"/>
          </a:p>
        </p:txBody>
      </p:sp>
      <p:sp>
        <p:nvSpPr>
          <p:cNvPr id="161" name="Shape 161"/>
          <p:cNvSpPr/>
          <p:nvPr/>
        </p:nvSpPr>
        <p:spPr>
          <a:xfrm>
            <a:off x="6700725" y="1468875"/>
            <a:ext cx="1919700" cy="415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Shape 162"/>
          <p:cNvSpPr/>
          <p:nvPr/>
        </p:nvSpPr>
        <p:spPr>
          <a:xfrm>
            <a:off x="8834325" y="1468875"/>
            <a:ext cx="3080400" cy="415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1958525" y="1468875"/>
            <a:ext cx="384300" cy="415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" name="Shape 164"/>
          <p:cNvCxnSpPr>
            <a:stCxn id="165" idx="3"/>
          </p:cNvCxnSpPr>
          <p:nvPr/>
        </p:nvCxnSpPr>
        <p:spPr>
          <a:xfrm>
            <a:off x="5003252" y="5250501"/>
            <a:ext cx="4915800" cy="21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6" name="Shape 166"/>
          <p:cNvSpPr txBox="1"/>
          <p:nvPr/>
        </p:nvSpPr>
        <p:spPr>
          <a:xfrm>
            <a:off x="5342100" y="5267525"/>
            <a:ext cx="27303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Hotels are UCLA Tiverton House, ...</a:t>
            </a:r>
            <a:endParaRPr/>
          </a:p>
        </p:txBody>
      </p:sp>
      <p:grpSp>
        <p:nvGrpSpPr>
          <p:cNvPr id="167" name="Shape 167"/>
          <p:cNvGrpSpPr/>
          <p:nvPr/>
        </p:nvGrpSpPr>
        <p:grpSpPr>
          <a:xfrm>
            <a:off x="583650" y="3486563"/>
            <a:ext cx="11478600" cy="4308388"/>
            <a:chOff x="583650" y="3486563"/>
            <a:chExt cx="11478600" cy="4308388"/>
          </a:xfrm>
        </p:grpSpPr>
        <p:sp>
          <p:nvSpPr>
            <p:cNvPr id="168" name="Shape 168"/>
            <p:cNvSpPr/>
            <p:nvPr/>
          </p:nvSpPr>
          <p:spPr>
            <a:xfrm>
              <a:off x="583650" y="3501950"/>
              <a:ext cx="11478600" cy="429300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Shape 169"/>
            <p:cNvGrpSpPr/>
            <p:nvPr/>
          </p:nvGrpSpPr>
          <p:grpSpPr>
            <a:xfrm>
              <a:off x="645250" y="3486563"/>
              <a:ext cx="11284782" cy="3940438"/>
              <a:chOff x="492850" y="3181763"/>
              <a:chExt cx="11284782" cy="3940438"/>
            </a:xfrm>
          </p:grpSpPr>
          <p:pic>
            <p:nvPicPr>
              <p:cNvPr id="165" name="Shape 165"/>
              <p:cNvPicPr preferRelativeResize="0"/>
              <p:nvPr/>
            </p:nvPicPr>
            <p:blipFill rotWithShape="1">
              <a:blip r:embed="rId4">
                <a:alphaModFix/>
              </a:blip>
              <a:srcRect l="4278" t="13224"/>
              <a:stretch/>
            </p:blipFill>
            <p:spPr>
              <a:xfrm>
                <a:off x="492850" y="3797500"/>
                <a:ext cx="4358002" cy="22964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" name="Shape 170"/>
              <p:cNvSpPr txBox="1"/>
              <p:nvPr/>
            </p:nvSpPr>
            <p:spPr>
              <a:xfrm>
                <a:off x="5337300" y="5721500"/>
                <a:ext cx="3657600" cy="14007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/>
                  <a:t>Google Places    Web API</a:t>
                </a:r>
                <a:endParaRPr sz="3500"/>
              </a:p>
            </p:txBody>
          </p:sp>
          <p:sp>
            <p:nvSpPr>
              <p:cNvPr id="171" name="Shape 171"/>
              <p:cNvSpPr txBox="1"/>
              <p:nvPr/>
            </p:nvSpPr>
            <p:spPr>
              <a:xfrm>
                <a:off x="5265900" y="4124525"/>
                <a:ext cx="3800400" cy="53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Query: Hotels near 34.0635, -118.445 and Range R and API Key</a:t>
                </a:r>
                <a:endParaRPr/>
              </a:p>
            </p:txBody>
          </p:sp>
          <p:sp>
            <p:nvSpPr>
              <p:cNvPr id="172" name="Shape 172"/>
              <p:cNvSpPr txBox="1"/>
              <p:nvPr/>
            </p:nvSpPr>
            <p:spPr>
              <a:xfrm>
                <a:off x="571500" y="6251625"/>
                <a:ext cx="3800400" cy="53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/>
                  <a:t>Web Page displays data in web browser</a:t>
                </a:r>
                <a:endParaRPr sz="1600"/>
              </a:p>
            </p:txBody>
          </p:sp>
          <p:sp>
            <p:nvSpPr>
              <p:cNvPr id="173" name="Shape 173"/>
              <p:cNvSpPr txBox="1"/>
              <p:nvPr/>
            </p:nvSpPr>
            <p:spPr>
              <a:xfrm>
                <a:off x="5238775" y="3181763"/>
                <a:ext cx="3457800" cy="85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u="sng">
                    <a:solidFill>
                      <a:schemeClr val="hlink"/>
                    </a:solidFill>
                    <a:latin typeface="Calibri"/>
                    <a:ea typeface="Calibri"/>
                    <a:cs typeface="Calibri"/>
                    <a:sym typeface="Calibri"/>
                    <a:hlinkClick r:id="rId5"/>
                  </a:rPr>
                  <a:t>https://maps.googleapis.com/maps/api/place/nearbysearch/json</a:t>
                </a:r>
                <a:endParaRPr sz="150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4" name="Shape 174" descr="Free vector graphic: Server, Web, Network, Data - Free Image on ...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0055765" y="3921080"/>
                <a:ext cx="1721867" cy="19114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" name="Shape 175"/>
              <p:cNvSpPr txBox="1"/>
              <p:nvPr/>
            </p:nvSpPr>
            <p:spPr>
              <a:xfrm>
                <a:off x="10098300" y="6093900"/>
                <a:ext cx="1636800" cy="53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/>
                  <a:t>Google Server</a:t>
                </a:r>
                <a:endParaRPr sz="160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API vs Website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223423" y="881975"/>
            <a:ext cx="12781849" cy="3987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i="1" dirty="0">
                <a:solidFill>
                  <a:srgbClr val="9900FF"/>
                </a:solidFill>
              </a:rPr>
              <a:t>Website takes care of data presentation for users, but a web API doesn’t do that.</a:t>
            </a:r>
            <a:endParaRPr lang="en-US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WebPage</a:t>
            </a:r>
            <a:r>
              <a:rPr lang="en-US" dirty="0"/>
              <a:t>: </a:t>
            </a: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https://www.google.com/maps/search/hotels+near+me/@34.0635363,-118.4455592,15z</a:t>
            </a:r>
            <a:endParaRPr sz="2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To See Web API Data:</a:t>
            </a:r>
            <a:endParaRPr sz="2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https://maps.googleapis.com/maps/api/place/nearbysearch/json?location=34.0635363,-118.4455592&amp;radius=1000&amp;type=hotels&amp;keyword=stay&amp;key=%20AIzaSyD8wnikJHxQUBzztfsD8RvkV_wJAgi1-d8</a:t>
            </a:r>
            <a:endParaRPr lang="en-US" sz="2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endParaRPr sz="2000" dirty="0"/>
          </a:p>
        </p:txBody>
      </p:sp>
      <p:sp>
        <p:nvSpPr>
          <p:cNvPr id="184" name="Shape 184"/>
          <p:cNvSpPr/>
          <p:nvPr/>
        </p:nvSpPr>
        <p:spPr>
          <a:xfrm>
            <a:off x="6313440" y="1468875"/>
            <a:ext cx="1919700" cy="415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5" name="Shape 185"/>
          <p:cNvSpPr/>
          <p:nvPr/>
        </p:nvSpPr>
        <p:spPr>
          <a:xfrm>
            <a:off x="8487807" y="1468875"/>
            <a:ext cx="3080400" cy="415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11571240" y="1468875"/>
            <a:ext cx="384300" cy="415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5">
            <a:alphaModFix/>
          </a:blip>
          <a:srcRect l="38550" t="47014" r="18909" b="23220"/>
          <a:stretch/>
        </p:blipFill>
        <p:spPr>
          <a:xfrm>
            <a:off x="6502350" y="4264168"/>
            <a:ext cx="6416125" cy="253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4A813A-009F-4387-B9D6-CE5F4CF68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90" y="2792925"/>
            <a:ext cx="5978360" cy="6743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5171875" y="3761350"/>
            <a:ext cx="7354200" cy="2658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571500" y="1400783"/>
            <a:ext cx="11861700" cy="83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6700" indent="0">
              <a:spcBef>
                <a:spcPts val="600"/>
              </a:spcBef>
              <a:buNone/>
            </a:pPr>
            <a:r>
              <a:rPr lang="en-US" dirty="0"/>
              <a:t>Simple terms: </a:t>
            </a:r>
            <a:r>
              <a:rPr lang="en-US" i="1" dirty="0"/>
              <a:t>Web API</a:t>
            </a:r>
            <a:r>
              <a:rPr lang="en-US" dirty="0"/>
              <a:t> provides ways of using computing facilities over the internet (Query data, Store data, perform calculations, etc.).</a:t>
            </a:r>
          </a:p>
          <a:p>
            <a:pPr marL="26670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Computer/Cluster/Cloud far away from user, may provide different functionalities to a user by offering a </a:t>
            </a:r>
            <a:r>
              <a:rPr lang="en-US" i="1" dirty="0"/>
              <a:t>Web API. </a:t>
            </a:r>
            <a:r>
              <a:rPr lang="en-US" dirty="0"/>
              <a:t>It is a concept not a technology. 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This functionality may be:</a:t>
            </a:r>
            <a:endParaRPr dirty="0"/>
          </a:p>
          <a:p>
            <a: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-US" dirty="0"/>
              <a:t>Saving data.</a:t>
            </a:r>
            <a:endParaRPr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dirty="0"/>
              <a:t>Running computations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eg.</a:t>
            </a:r>
            <a:r>
              <a:rPr lang="en-US" dirty="0"/>
              <a:t> query, transformations,</a:t>
            </a:r>
            <a:br>
              <a:rPr lang="en-US" dirty="0"/>
            </a:br>
            <a:r>
              <a:rPr lang="en-US" dirty="0"/>
              <a:t>calculations).</a:t>
            </a:r>
            <a:endParaRPr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dirty="0"/>
              <a:t>Returning results (data).</a:t>
            </a:r>
            <a:endParaRPr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dirty="0"/>
              <a:t>Or multiple of above.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Definition: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i="1" dirty="0"/>
              <a:t>Web API</a:t>
            </a:r>
            <a:r>
              <a:rPr lang="en-US" dirty="0"/>
              <a:t> is an application programming interface for a web server. Web API doesn’t include web server implementation details.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  <p:grpSp>
        <p:nvGrpSpPr>
          <p:cNvPr id="195" name="Shape 195"/>
          <p:cNvGrpSpPr/>
          <p:nvPr/>
        </p:nvGrpSpPr>
        <p:grpSpPr>
          <a:xfrm>
            <a:off x="5406872" y="3921080"/>
            <a:ext cx="6824710" cy="1911438"/>
            <a:chOff x="4863834" y="4577650"/>
            <a:chExt cx="7162042" cy="2132825"/>
          </a:xfrm>
        </p:grpSpPr>
        <p:pic>
          <p:nvPicPr>
            <p:cNvPr id="196" name="Shape 196" descr="Computer Images - Public Domain Pictures - Page 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63834" y="5352100"/>
              <a:ext cx="2343716" cy="11499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7" name="Shape 197"/>
            <p:cNvCxnSpPr/>
            <p:nvPr/>
          </p:nvCxnSpPr>
          <p:spPr>
            <a:xfrm rot="10800000">
              <a:off x="7250475" y="5924075"/>
              <a:ext cx="2905200" cy="33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98" name="Shape 198" descr="Free vector graphic: Server, Web, Network, Data - Free Image on ...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218900" y="4577650"/>
              <a:ext cx="1806976" cy="2132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Defining Web API</a:t>
            </a: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5852800" y="5966300"/>
            <a:ext cx="6510900" cy="259500"/>
            <a:chOff x="5852800" y="5966300"/>
            <a:chExt cx="6510900" cy="259500"/>
          </a:xfrm>
        </p:grpSpPr>
        <p:sp>
          <p:nvSpPr>
            <p:cNvPr id="201" name="Shape 201"/>
            <p:cNvSpPr txBox="1"/>
            <p:nvPr/>
          </p:nvSpPr>
          <p:spPr>
            <a:xfrm>
              <a:off x="5852800" y="5966300"/>
              <a:ext cx="22437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Consumer</a:t>
              </a:r>
              <a:endParaRPr/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10120000" y="5966300"/>
              <a:ext cx="22437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Web API Service Provider</a:t>
              </a:r>
              <a:endParaRPr/>
            </a:p>
          </p:txBody>
        </p:sp>
      </p:grpSp>
      <p:sp>
        <p:nvSpPr>
          <p:cNvPr id="203" name="Shape 203"/>
          <p:cNvSpPr txBox="1"/>
          <p:nvPr/>
        </p:nvSpPr>
        <p:spPr>
          <a:xfrm>
            <a:off x="8291200" y="4747100"/>
            <a:ext cx="22437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API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316062A11DD84183150B2DAB01B10B" ma:contentTypeVersion="7" ma:contentTypeDescription="Create a new document." ma:contentTypeScope="" ma:versionID="a302e649bbffd899ace7e9de9d20d0c3">
  <xsd:schema xmlns:xsd="http://www.w3.org/2001/XMLSchema" xmlns:xs="http://www.w3.org/2001/XMLSchema" xmlns:p="http://schemas.microsoft.com/office/2006/metadata/properties" xmlns:ns3="ecae0573-6fc8-4e84-a1ea-17238678db91" xmlns:ns4="718007b8-fcec-414f-be89-3b3838928180" targetNamespace="http://schemas.microsoft.com/office/2006/metadata/properties" ma:root="true" ma:fieldsID="734c7609eecabf9953a21148cf17da8c" ns3:_="" ns4:_="">
    <xsd:import namespace="ecae0573-6fc8-4e84-a1ea-17238678db91"/>
    <xsd:import namespace="718007b8-fcec-414f-be89-3b38389281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e0573-6fc8-4e84-a1ea-17238678db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07b8-fcec-414f-be89-3b383892818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62854A-D23B-4372-BDFA-4672A2B61F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ae0573-6fc8-4e84-a1ea-17238678db91"/>
    <ds:schemaRef ds:uri="718007b8-fcec-414f-be89-3b38389281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8FEBBF-C809-4B71-A6B9-E5AF6B04A7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377F36-BCB0-49E4-B3C4-A42D7036FED9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718007b8-fcec-414f-be89-3b3838928180"/>
    <ds:schemaRef ds:uri="ecae0573-6fc8-4e84-a1ea-17238678db91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2604</Words>
  <Application>Microsoft Office PowerPoint</Application>
  <PresentationFormat>Custom</PresentationFormat>
  <Paragraphs>310</Paragraphs>
  <Slides>30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Tahoma</vt:lpstr>
      <vt:lpstr>Helvetica Neue Light</vt:lpstr>
      <vt:lpstr>Century Gothic</vt:lpstr>
      <vt:lpstr>Helvetica Neue</vt:lpstr>
      <vt:lpstr>Calibri</vt:lpstr>
      <vt:lpstr>1_Title &amp; Subtitle</vt:lpstr>
      <vt:lpstr>Title &amp; Bullets</vt:lpstr>
      <vt:lpstr>Office Theme</vt:lpstr>
      <vt:lpstr>Introduction to Web API &amp; Database</vt:lpstr>
      <vt:lpstr>Overview of Lecture</vt:lpstr>
      <vt:lpstr>Web API : Simple Example</vt:lpstr>
      <vt:lpstr>Web API Example </vt:lpstr>
      <vt:lpstr>Web API Example </vt:lpstr>
      <vt:lpstr>Web API vs Website</vt:lpstr>
      <vt:lpstr>Web API vs Website</vt:lpstr>
      <vt:lpstr>Web API vs Website</vt:lpstr>
      <vt:lpstr>Defining Web API</vt:lpstr>
      <vt:lpstr>Benefits of Web API</vt:lpstr>
      <vt:lpstr>Web API History</vt:lpstr>
      <vt:lpstr>Components of Web API</vt:lpstr>
      <vt:lpstr>Uniform Resource Locator</vt:lpstr>
      <vt:lpstr>Response Format</vt:lpstr>
      <vt:lpstr>Response Format</vt:lpstr>
      <vt:lpstr>Exercise 1</vt:lpstr>
      <vt:lpstr>Sample output:</vt:lpstr>
      <vt:lpstr>Exercise 2: Using Web API in Python</vt:lpstr>
      <vt:lpstr>Back-end vs Front-end</vt:lpstr>
      <vt:lpstr>Client-side vs Server-side Scripts</vt:lpstr>
      <vt:lpstr>Introduction to REST API</vt:lpstr>
      <vt:lpstr>HTTP Methods</vt:lpstr>
      <vt:lpstr>HTTP Request Example:</vt:lpstr>
      <vt:lpstr>HTTP Response Example:</vt:lpstr>
      <vt:lpstr>PowerPoint Presentation</vt:lpstr>
      <vt:lpstr>HTTP REST Request:</vt:lpstr>
      <vt:lpstr>HTTP REST Response:</vt:lpstr>
      <vt:lpstr>Exercise 3: Building a Web API Server</vt:lpstr>
      <vt:lpstr>NoSQL Databases: MongoDB</vt:lpstr>
      <vt:lpstr>Part-3: Project using Web API.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API &amp; Database</dc:title>
  <dc:creator>Tianmu Li</dc:creator>
  <cp:lastModifiedBy>LiTianmu</cp:lastModifiedBy>
  <cp:revision>278</cp:revision>
  <dcterms:modified xsi:type="dcterms:W3CDTF">2021-07-19T16:31:38Z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0x010100B9316062A11DD84183150B2DAB01B10B</vt:lpwstr>
  </property>
</Properties>
</file>