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9946-E6A6-46CC-869B-EEEAFC533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38429F-5A3B-471B-9507-B505FF120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DA4323-28F4-4DA5-A4EC-FCF4C7FD6642}"/>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63761F07-AEDF-41C7-9099-60A99DADDD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73F9E-4046-444A-A448-EDC5DB5A3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246746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6575-CD05-4B27-ACF1-D15904C828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B02F20-0ED8-4197-8355-E737872325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636F6-7307-4C50-88BC-32E599A52143}"/>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62D6B6AD-736F-4F0A-8A02-32D21B2FB4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B95DE-750F-4639-B26C-F18DFEC0A002}"/>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402675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90FCD-D7DF-4678-A413-4C47A89BBE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C20557-B4BB-4AD1-A914-846939828D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CEDBCE-5346-4CD4-84CC-7C3DFBD6738A}"/>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277D314B-A2E3-41ED-A405-7BBF62172F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D17B4B-8D80-4F76-91C9-0997B099493F}"/>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51632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FD6-AC21-412D-A004-D4535CEC4B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1F8FB5-565F-4727-A6AE-1096C5B71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DD27A1-3AAC-4962-9B26-02C79BC4CD57}"/>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7D559471-F397-4124-A90B-A02386C61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EC8FC-3816-4518-997C-091BE2AD0CB8}"/>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0101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5076-E57A-4114-8696-46671A0F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123047-6AF0-486E-B51E-C498544AE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78E8F0-D1E5-4E54-9A3A-C46624054767}"/>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7CCA1431-6F17-4398-BA87-2AD93A5142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0E263B-7B58-4402-979C-EA2DF03D40C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84681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618-51E5-4D9E-8C16-D36EB31370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2E8047-08A1-44AC-84A6-7D4220EC45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98E257-3B9F-4AA6-A627-8A30633555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E39588-C2C0-446C-A711-51958F7F0F51}"/>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6" name="Footer Placeholder 5">
            <a:extLst>
              <a:ext uri="{FF2B5EF4-FFF2-40B4-BE49-F238E27FC236}">
                <a16:creationId xmlns:a16="http://schemas.microsoft.com/office/drawing/2014/main" id="{D65F211D-5AFF-48B9-BF83-5A497E537C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834F58-68E1-48CE-89D2-42FD31964CE5}"/>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57380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57C9-113E-42A3-8D84-E29D9F8D0F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BAF37B-3FA9-49D6-B8F0-0474D069A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4B1F63-59E6-4361-B3BC-B209BA7D50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31394D-BA32-4FE2-B12A-831C512C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941D0F-4466-4369-B9D8-0ECCD07105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8739EE-6D7A-42B1-B0AA-4D157DA3D2D5}"/>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8" name="Footer Placeholder 7">
            <a:extLst>
              <a:ext uri="{FF2B5EF4-FFF2-40B4-BE49-F238E27FC236}">
                <a16:creationId xmlns:a16="http://schemas.microsoft.com/office/drawing/2014/main" id="{09776FA2-EFFD-4E6B-B3A7-6149433EB7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C80182-A40E-4EA3-B61A-13A05059FDD3}"/>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77687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3313-7008-4A5B-8C81-C28182640D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47E470-F232-4972-9281-A635AB246346}"/>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4" name="Footer Placeholder 3">
            <a:extLst>
              <a:ext uri="{FF2B5EF4-FFF2-40B4-BE49-F238E27FC236}">
                <a16:creationId xmlns:a16="http://schemas.microsoft.com/office/drawing/2014/main" id="{58B72109-0C2D-45B6-B7F8-A2BB432F98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AE4145-1F0A-41CA-ABFB-145A9FA3DF47}"/>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399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40A75-C6A2-429B-AB56-E20CD8C4A74E}"/>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3" name="Footer Placeholder 2">
            <a:extLst>
              <a:ext uri="{FF2B5EF4-FFF2-40B4-BE49-F238E27FC236}">
                <a16:creationId xmlns:a16="http://schemas.microsoft.com/office/drawing/2014/main" id="{71C51614-146A-4C64-9691-39F88C2CD5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038DE7-9900-41C1-90A3-F93F8A9849BE}"/>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7637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19A9-1DA6-49F7-97DD-DF17400F7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6983C3-78BC-4C40-9E39-FB628E817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8AF879-4243-453A-980A-EC9BD3980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44F90-73E7-49BC-A5CE-93BA9E606D7B}"/>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6" name="Footer Placeholder 5">
            <a:extLst>
              <a:ext uri="{FF2B5EF4-FFF2-40B4-BE49-F238E27FC236}">
                <a16:creationId xmlns:a16="http://schemas.microsoft.com/office/drawing/2014/main" id="{C2615142-2E59-4605-B5D0-14F918342A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D1D821-1D15-48FE-9707-6307175C4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78468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6A1C-D0DE-46B3-9D75-A5266C078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855A9C-78C3-46F2-808F-B753BD83A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000E0E-0C75-4AF4-88FC-6D8B031C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217667-E992-4DDA-8F05-21FEA0FA74C1}"/>
              </a:ext>
            </a:extLst>
          </p:cNvPr>
          <p:cNvSpPr>
            <a:spLocks noGrp="1"/>
          </p:cNvSpPr>
          <p:nvPr>
            <p:ph type="dt" sz="half" idx="10"/>
          </p:nvPr>
        </p:nvSpPr>
        <p:spPr/>
        <p:txBody>
          <a:bodyPr/>
          <a:lstStyle/>
          <a:p>
            <a:fld id="{B086A20D-3C9F-4CE3-9503-9D9729E2E273}" type="datetimeFigureOut">
              <a:rPr lang="en-GB" smtClean="0"/>
              <a:t>20/03/2018</a:t>
            </a:fld>
            <a:endParaRPr lang="en-GB"/>
          </a:p>
        </p:txBody>
      </p:sp>
      <p:sp>
        <p:nvSpPr>
          <p:cNvPr id="6" name="Footer Placeholder 5">
            <a:extLst>
              <a:ext uri="{FF2B5EF4-FFF2-40B4-BE49-F238E27FC236}">
                <a16:creationId xmlns:a16="http://schemas.microsoft.com/office/drawing/2014/main" id="{DD14FFA7-043B-4200-A239-4E65F29A7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D91F4-223F-4A67-87B2-BE05EA323720}"/>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37893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B4D88-70E8-4FF0-BA1F-96E34E4A7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B76D17-DBF4-4DDB-B461-1CE5251D7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760677-FB78-42F3-86EE-B1A606816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6A20D-3C9F-4CE3-9503-9D9729E2E273}" type="datetimeFigureOut">
              <a:rPr lang="en-GB" smtClean="0"/>
              <a:t>20/03/2018</a:t>
            </a:fld>
            <a:endParaRPr lang="en-GB"/>
          </a:p>
        </p:txBody>
      </p:sp>
      <p:sp>
        <p:nvSpPr>
          <p:cNvPr id="5" name="Footer Placeholder 4">
            <a:extLst>
              <a:ext uri="{FF2B5EF4-FFF2-40B4-BE49-F238E27FC236}">
                <a16:creationId xmlns:a16="http://schemas.microsoft.com/office/drawing/2014/main" id="{F182B306-16AB-4855-BBA3-3377BC31F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9F4C06-C944-4848-AFD7-E76F1FE79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DDF17-06F8-4BBA-B710-B86EFB9023AF}" type="slidenum">
              <a:rPr lang="en-GB" smtClean="0"/>
              <a:t>‹#›</a:t>
            </a:fld>
            <a:endParaRPr lang="en-GB"/>
          </a:p>
        </p:txBody>
      </p:sp>
    </p:spTree>
    <p:extLst>
      <p:ext uri="{BB962C8B-B14F-4D97-AF65-F5344CB8AC3E}">
        <p14:creationId xmlns:p14="http://schemas.microsoft.com/office/powerpoint/2010/main" val="598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D53A-F27E-467A-B3A0-7FA0EDA3EA83}"/>
              </a:ext>
            </a:extLst>
          </p:cNvPr>
          <p:cNvSpPr>
            <a:spLocks noGrp="1"/>
          </p:cNvSpPr>
          <p:nvPr>
            <p:ph type="ctrTitle"/>
          </p:nvPr>
        </p:nvSpPr>
        <p:spPr/>
        <p:txBody>
          <a:bodyPr>
            <a:normAutofit fontScale="90000"/>
          </a:bodyPr>
          <a:lstStyle/>
          <a:p>
            <a:br>
              <a:rPr lang="en-GB" dirty="0"/>
            </a:br>
            <a:r>
              <a:rPr lang="en-GB" dirty="0"/>
              <a:t> </a:t>
            </a:r>
            <a:r>
              <a:rPr lang="en-GB" b="1" dirty="0"/>
              <a:t>Team 14: GOSH: App for child growth charts in R </a:t>
            </a:r>
            <a:endParaRPr lang="en-GB" dirty="0"/>
          </a:p>
        </p:txBody>
      </p:sp>
      <p:sp>
        <p:nvSpPr>
          <p:cNvPr id="3" name="Subtitle 2">
            <a:extLst>
              <a:ext uri="{FF2B5EF4-FFF2-40B4-BE49-F238E27FC236}">
                <a16:creationId xmlns:a16="http://schemas.microsoft.com/office/drawing/2014/main" id="{37934211-B17B-428B-A6B9-42B2F014B983}"/>
              </a:ext>
            </a:extLst>
          </p:cNvPr>
          <p:cNvSpPr>
            <a:spLocks noGrp="1"/>
          </p:cNvSpPr>
          <p:nvPr>
            <p:ph type="subTitle" idx="1"/>
          </p:nvPr>
        </p:nvSpPr>
        <p:spPr/>
        <p:txBody>
          <a:bodyPr/>
          <a:lstStyle/>
          <a:p>
            <a:r>
              <a:rPr lang="en-GB" dirty="0"/>
              <a:t>Team Members: </a:t>
            </a:r>
            <a:r>
              <a:rPr lang="en-GB" dirty="0" err="1"/>
              <a:t>Rajan</a:t>
            </a:r>
            <a:r>
              <a:rPr lang="en-GB" dirty="0"/>
              <a:t> Hirani, Saleh Khalil, Sander Da Mata Miranda</a:t>
            </a:r>
          </a:p>
          <a:p>
            <a:r>
              <a:rPr lang="en-GB" dirty="0"/>
              <a:t>Client: Professor Tim Cole</a:t>
            </a:r>
          </a:p>
        </p:txBody>
      </p:sp>
    </p:spTree>
    <p:extLst>
      <p:ext uri="{BB962C8B-B14F-4D97-AF65-F5344CB8AC3E}">
        <p14:creationId xmlns:p14="http://schemas.microsoft.com/office/powerpoint/2010/main" val="37865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5F2-81D5-431C-A979-11B7E3CC1CB4}"/>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4C011452-263A-4EC6-B79F-6BA0DEB76DB3}"/>
              </a:ext>
            </a:extLst>
          </p:cNvPr>
          <p:cNvSpPr>
            <a:spLocks noGrp="1"/>
          </p:cNvSpPr>
          <p:nvPr>
            <p:ph idx="1"/>
          </p:nvPr>
        </p:nvSpPr>
        <p:spPr/>
        <p:txBody>
          <a:bodyPr/>
          <a:lstStyle/>
          <a:p>
            <a:r>
              <a:rPr lang="en-GB" dirty="0"/>
              <a:t>Project type: R Project</a:t>
            </a:r>
          </a:p>
          <a:p>
            <a:r>
              <a:rPr lang="en-GB" dirty="0"/>
              <a:t>Project Goal: The current problem is that generating these growth charts are complex as there are other factors that can affect growth, such as sex (boys and girls), ethnicity etc. The project goal is to create an application to eliminate paper-based growth charts.</a:t>
            </a:r>
          </a:p>
          <a:p>
            <a:r>
              <a:rPr lang="en-GB" dirty="0"/>
              <a:t>Front End Technology: R, </a:t>
            </a:r>
            <a:r>
              <a:rPr lang="en-GB" dirty="0" err="1"/>
              <a:t>RShiny</a:t>
            </a:r>
            <a:endParaRPr lang="en-GB" dirty="0"/>
          </a:p>
          <a:p>
            <a:r>
              <a:rPr lang="en-GB" dirty="0"/>
              <a:t>Back End Technology: Not Applicable</a:t>
            </a:r>
          </a:p>
          <a:p>
            <a:r>
              <a:rPr lang="en-GB" dirty="0"/>
              <a:t>Web Hosting: Not Applicable as of yet</a:t>
            </a:r>
          </a:p>
          <a:p>
            <a:endParaRPr lang="en-GB" dirty="0"/>
          </a:p>
          <a:p>
            <a:endParaRPr lang="en-GB" dirty="0"/>
          </a:p>
        </p:txBody>
      </p:sp>
    </p:spTree>
    <p:extLst>
      <p:ext uri="{BB962C8B-B14F-4D97-AF65-F5344CB8AC3E}">
        <p14:creationId xmlns:p14="http://schemas.microsoft.com/office/powerpoint/2010/main" val="5951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19E1-18B3-4D09-BE08-75D88DD0D7C6}"/>
              </a:ext>
            </a:extLst>
          </p:cNvPr>
          <p:cNvSpPr>
            <a:spLocks noGrp="1"/>
          </p:cNvSpPr>
          <p:nvPr>
            <p:ph type="title"/>
          </p:nvPr>
        </p:nvSpPr>
        <p:spPr/>
        <p:txBody>
          <a:bodyPr/>
          <a:lstStyle/>
          <a:p>
            <a:r>
              <a:rPr lang="en-GB" dirty="0"/>
              <a:t>Achievement</a:t>
            </a:r>
          </a:p>
        </p:txBody>
      </p:sp>
      <p:graphicFrame>
        <p:nvGraphicFramePr>
          <p:cNvPr id="4" name="Content Placeholder 3">
            <a:extLst>
              <a:ext uri="{FF2B5EF4-FFF2-40B4-BE49-F238E27FC236}">
                <a16:creationId xmlns:a16="http://schemas.microsoft.com/office/drawing/2014/main" id="{E1B67B15-F486-4E1E-B0C1-AEB6DE4DBF7C}"/>
              </a:ext>
            </a:extLst>
          </p:cNvPr>
          <p:cNvGraphicFramePr>
            <a:graphicFrameLocks noGrp="1"/>
          </p:cNvGraphicFramePr>
          <p:nvPr>
            <p:ph idx="1"/>
            <p:extLst>
              <p:ext uri="{D42A27DB-BD31-4B8C-83A1-F6EECF244321}">
                <p14:modId xmlns:p14="http://schemas.microsoft.com/office/powerpoint/2010/main" val="3233472366"/>
              </p:ext>
            </p:extLst>
          </p:nvPr>
        </p:nvGraphicFramePr>
        <p:xfrm>
          <a:off x="838200" y="1825625"/>
          <a:ext cx="10515600" cy="2494280"/>
        </p:xfrm>
        <a:graphic>
          <a:graphicData uri="http://schemas.openxmlformats.org/drawingml/2006/table">
            <a:tbl>
              <a:tblPr firstRow="1" bandRow="1">
                <a:tableStyleId>{073A0DAA-6AF3-43AB-8588-CEC1D06C72B9}</a:tableStyleId>
              </a:tblPr>
              <a:tblGrid>
                <a:gridCol w="697302">
                  <a:extLst>
                    <a:ext uri="{9D8B030D-6E8A-4147-A177-3AD203B41FA5}">
                      <a16:colId xmlns:a16="http://schemas.microsoft.com/office/drawing/2014/main" val="770887982"/>
                    </a:ext>
                  </a:extLst>
                </a:gridCol>
                <a:gridCol w="6481313">
                  <a:extLst>
                    <a:ext uri="{9D8B030D-6E8A-4147-A177-3AD203B41FA5}">
                      <a16:colId xmlns:a16="http://schemas.microsoft.com/office/drawing/2014/main" val="824291389"/>
                    </a:ext>
                  </a:extLst>
                </a:gridCol>
                <a:gridCol w="902898">
                  <a:extLst>
                    <a:ext uri="{9D8B030D-6E8A-4147-A177-3AD203B41FA5}">
                      <a16:colId xmlns:a16="http://schemas.microsoft.com/office/drawing/2014/main" val="2712578476"/>
                    </a:ext>
                  </a:extLst>
                </a:gridCol>
                <a:gridCol w="920151">
                  <a:extLst>
                    <a:ext uri="{9D8B030D-6E8A-4147-A177-3AD203B41FA5}">
                      <a16:colId xmlns:a16="http://schemas.microsoft.com/office/drawing/2014/main" val="3087177795"/>
                    </a:ext>
                  </a:extLst>
                </a:gridCol>
                <a:gridCol w="1513936">
                  <a:extLst>
                    <a:ext uri="{9D8B030D-6E8A-4147-A177-3AD203B41FA5}">
                      <a16:colId xmlns:a16="http://schemas.microsoft.com/office/drawing/2014/main" val="1223661922"/>
                    </a:ext>
                  </a:extLst>
                </a:gridCol>
              </a:tblGrid>
              <a:tr h="370840">
                <a:tc>
                  <a:txBody>
                    <a:bodyPr/>
                    <a:lstStyle/>
                    <a:p>
                      <a:r>
                        <a:rPr lang="en-GB" dirty="0"/>
                        <a:t>ID</a:t>
                      </a:r>
                    </a:p>
                  </a:txBody>
                  <a:tcPr/>
                </a:tc>
                <a:tc>
                  <a:txBody>
                    <a:bodyPr/>
                    <a:lstStyle/>
                    <a:p>
                      <a:r>
                        <a:rPr lang="en-GB" dirty="0"/>
                        <a:t>Requirements</a:t>
                      </a:r>
                    </a:p>
                  </a:txBody>
                  <a:tcPr/>
                </a:tc>
                <a:tc>
                  <a:txBody>
                    <a:bodyPr/>
                    <a:lstStyle/>
                    <a:p>
                      <a:r>
                        <a:rPr lang="en-GB" dirty="0"/>
                        <a:t>Priority</a:t>
                      </a:r>
                    </a:p>
                  </a:txBody>
                  <a:tcPr/>
                </a:tc>
                <a:tc>
                  <a:txBody>
                    <a:bodyPr/>
                    <a:lstStyle/>
                    <a:p>
                      <a:r>
                        <a:rPr lang="en-GB" dirty="0"/>
                        <a:t>State</a:t>
                      </a:r>
                    </a:p>
                  </a:txBody>
                  <a:tcPr/>
                </a:tc>
                <a:tc>
                  <a:txBody>
                    <a:bodyPr/>
                    <a:lstStyle/>
                    <a:p>
                      <a:r>
                        <a:rPr lang="en-GB" dirty="0"/>
                        <a:t>Contributors</a:t>
                      </a:r>
                    </a:p>
                  </a:txBody>
                  <a:tcPr/>
                </a:tc>
                <a:extLst>
                  <a:ext uri="{0D108BD9-81ED-4DB2-BD59-A6C34878D82A}">
                    <a16:rowId xmlns:a16="http://schemas.microsoft.com/office/drawing/2014/main" val="2192509536"/>
                  </a:ext>
                </a:extLst>
              </a:tr>
              <a:tr h="370840">
                <a:tc>
                  <a:txBody>
                    <a:bodyPr/>
                    <a:lstStyle/>
                    <a:p>
                      <a:pPr algn="ctr"/>
                      <a:r>
                        <a:rPr lang="en-GB" dirty="0"/>
                        <a:t>1</a:t>
                      </a:r>
                    </a:p>
                  </a:txBody>
                  <a:tcPr/>
                </a:tc>
                <a:tc>
                  <a:txBody>
                    <a:bodyPr/>
                    <a:lstStyle/>
                    <a:p>
                      <a:r>
                        <a:rPr lang="en-GB" sz="1800" b="0" i="0" u="none" strike="noStrike" kern="1200" baseline="0" dirty="0">
                          <a:solidFill>
                            <a:schemeClr val="dk1"/>
                          </a:solidFill>
                          <a:latin typeface="+mn-lt"/>
                          <a:ea typeface="+mn-ea"/>
                          <a:cs typeface="+mn-cs"/>
                        </a:rPr>
                        <a:t>Plotting of serial measurements of an individual on a normal growth chart with centile detection</a:t>
                      </a:r>
                    </a:p>
                  </a:txBody>
                  <a:tcPr/>
                </a:tc>
                <a:tc>
                  <a:txBody>
                    <a:bodyPr/>
                    <a:lstStyle/>
                    <a:p>
                      <a:r>
                        <a:rPr lang="en-GB" dirty="0"/>
                        <a:t>Must</a:t>
                      </a:r>
                    </a:p>
                  </a:txBody>
                  <a:tcPr/>
                </a:tc>
                <a:tc>
                  <a:txBody>
                    <a:bodyPr/>
                    <a:lstStyle/>
                    <a:p>
                      <a:pPr algn="ctr"/>
                      <a:r>
                        <a:rPr lang="en-GB" sz="1800" b="1" kern="1200" dirty="0">
                          <a:solidFill>
                            <a:schemeClr val="dk1"/>
                          </a:solidFill>
                          <a:effectLst/>
                          <a:latin typeface="+mn-lt"/>
                          <a:ea typeface="+mn-ea"/>
                          <a:cs typeface="+mn-cs"/>
                        </a:rPr>
                        <a:t>✓</a:t>
                      </a:r>
                      <a:endParaRPr lang="en-GB" dirty="0"/>
                    </a:p>
                  </a:txBody>
                  <a:tcPr anchor="ctr"/>
                </a:tc>
                <a:tc>
                  <a:txBody>
                    <a:bodyPr/>
                    <a:lstStyle/>
                    <a:p>
                      <a:r>
                        <a:rPr lang="en-GB" dirty="0"/>
                        <a:t>All</a:t>
                      </a:r>
                    </a:p>
                  </a:txBody>
                  <a:tcPr/>
                </a:tc>
                <a:extLst>
                  <a:ext uri="{0D108BD9-81ED-4DB2-BD59-A6C34878D82A}">
                    <a16:rowId xmlns:a16="http://schemas.microsoft.com/office/drawing/2014/main" val="4233636367"/>
                  </a:ext>
                </a:extLst>
              </a:tr>
              <a:tr h="370840">
                <a:tc>
                  <a:txBody>
                    <a:bodyPr/>
                    <a:lstStyle/>
                    <a:p>
                      <a:pPr algn="ctr"/>
                      <a:r>
                        <a:rPr lang="en-GB" dirty="0"/>
                        <a:t>2</a:t>
                      </a:r>
                    </a:p>
                  </a:txBody>
                  <a:tcPr/>
                </a:tc>
                <a:tc>
                  <a:txBody>
                    <a:bodyPr/>
                    <a:lstStyle/>
                    <a:p>
                      <a:r>
                        <a:rPr lang="en-GB" dirty="0"/>
                        <a:t>Plot height and weight growth charts</a:t>
                      </a:r>
                    </a:p>
                  </a:txBody>
                  <a:tcPr/>
                </a:tc>
                <a:tc>
                  <a:txBody>
                    <a:bodyPr/>
                    <a:lstStyle/>
                    <a:p>
                      <a:r>
                        <a:rPr lang="en-GB" dirty="0"/>
                        <a:t>Must</a:t>
                      </a:r>
                    </a:p>
                  </a:txBody>
                  <a:tcPr/>
                </a:tc>
                <a:tc>
                  <a:txBody>
                    <a:bodyPr/>
                    <a:lstStyle/>
                    <a:p>
                      <a:pPr algn="ctr"/>
                      <a:r>
                        <a:rPr lang="en-GB" sz="1800" b="1" kern="1200" dirty="0">
                          <a:solidFill>
                            <a:schemeClr val="dk1"/>
                          </a:solidFill>
                          <a:effectLst/>
                          <a:latin typeface="+mn-lt"/>
                          <a:ea typeface="+mn-ea"/>
                          <a:cs typeface="+mn-cs"/>
                        </a:rPr>
                        <a:t>✓</a:t>
                      </a:r>
                      <a:endParaRPr lang="en-GB" dirty="0"/>
                    </a:p>
                  </a:txBody>
                  <a:tcPr anchor="ctr"/>
                </a:tc>
                <a:tc>
                  <a:txBody>
                    <a:bodyPr/>
                    <a:lstStyle/>
                    <a:p>
                      <a:r>
                        <a:rPr lang="en-GB" dirty="0" err="1"/>
                        <a:t>Rajan</a:t>
                      </a:r>
                      <a:r>
                        <a:rPr lang="en-GB" dirty="0"/>
                        <a:t>, Saleh</a:t>
                      </a:r>
                    </a:p>
                  </a:txBody>
                  <a:tcPr/>
                </a:tc>
                <a:extLst>
                  <a:ext uri="{0D108BD9-81ED-4DB2-BD59-A6C34878D82A}">
                    <a16:rowId xmlns:a16="http://schemas.microsoft.com/office/drawing/2014/main" val="1795206852"/>
                  </a:ext>
                </a:extLst>
              </a:tr>
              <a:tr h="370840">
                <a:tc>
                  <a:txBody>
                    <a:bodyPr/>
                    <a:lstStyle/>
                    <a:p>
                      <a:pPr algn="ctr"/>
                      <a:r>
                        <a:rPr lang="en-GB" dirty="0"/>
                        <a:t>3</a:t>
                      </a:r>
                    </a:p>
                  </a:txBody>
                  <a:tcPr/>
                </a:tc>
                <a:tc>
                  <a:txBody>
                    <a:bodyPr/>
                    <a:lstStyle/>
                    <a:p>
                      <a:r>
                        <a:rPr lang="en-GB" sz="1800" b="0" i="0" u="none" strike="noStrike" kern="1200" baseline="0" dirty="0">
                          <a:solidFill>
                            <a:schemeClr val="dk1"/>
                          </a:solidFill>
                          <a:latin typeface="+mn-lt"/>
                          <a:ea typeface="+mn-ea"/>
                          <a:cs typeface="+mn-cs"/>
                        </a:rPr>
                        <a:t>Have web app functionality</a:t>
                      </a:r>
                    </a:p>
                  </a:txBody>
                  <a:tcPr/>
                </a:tc>
                <a:tc>
                  <a:txBody>
                    <a:bodyPr/>
                    <a:lstStyle/>
                    <a:p>
                      <a:r>
                        <a:rPr lang="en-GB" dirty="0"/>
                        <a:t>Must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a:t>
                      </a:r>
                    </a:p>
                  </a:txBody>
                  <a:tcPr anchor="ctr"/>
                </a:tc>
                <a:tc>
                  <a:txBody>
                    <a:bodyPr/>
                    <a:lstStyle/>
                    <a:p>
                      <a:r>
                        <a:rPr lang="en-GB" dirty="0"/>
                        <a:t>All</a:t>
                      </a:r>
                    </a:p>
                  </a:txBody>
                  <a:tcPr/>
                </a:tc>
                <a:extLst>
                  <a:ext uri="{0D108BD9-81ED-4DB2-BD59-A6C34878D82A}">
                    <a16:rowId xmlns:a16="http://schemas.microsoft.com/office/drawing/2014/main" val="1269302171"/>
                  </a:ext>
                </a:extLst>
              </a:tr>
              <a:tr h="370840">
                <a:tc>
                  <a:txBody>
                    <a:bodyPr/>
                    <a:lstStyle/>
                    <a:p>
                      <a:pPr algn="ctr"/>
                      <a:r>
                        <a:rPr lang="en-GB" dirty="0"/>
                        <a:t>4</a:t>
                      </a:r>
                    </a:p>
                  </a:txBody>
                  <a:tcPr/>
                </a:tc>
                <a:tc>
                  <a:txBody>
                    <a:bodyPr/>
                    <a:lstStyle/>
                    <a:p>
                      <a:r>
                        <a:rPr lang="en-GB" sz="1800" b="0" i="0" u="none" strike="noStrike" kern="1200" baseline="0" dirty="0">
                          <a:solidFill>
                            <a:schemeClr val="dk1"/>
                          </a:solidFill>
                          <a:latin typeface="+mn-lt"/>
                          <a:ea typeface="+mn-ea"/>
                          <a:cs typeface="+mn-cs"/>
                        </a:rPr>
                        <a:t>Use GOSH’s data to produce growth charts</a:t>
                      </a:r>
                    </a:p>
                  </a:txBody>
                  <a:tcPr/>
                </a:tc>
                <a:tc>
                  <a:txBody>
                    <a:bodyPr/>
                    <a:lstStyle/>
                    <a:p>
                      <a:r>
                        <a:rPr lang="en-GB" dirty="0"/>
                        <a:t>Must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a:t>
                      </a:r>
                      <a:endParaRPr lang="en-GB" dirty="0"/>
                    </a:p>
                  </a:txBody>
                  <a:tcPr anchor="ctr"/>
                </a:tc>
                <a:tc>
                  <a:txBody>
                    <a:bodyPr/>
                    <a:lstStyle/>
                    <a:p>
                      <a:r>
                        <a:rPr lang="en-GB" dirty="0" err="1"/>
                        <a:t>Rajan</a:t>
                      </a:r>
                      <a:r>
                        <a:rPr lang="en-GB" dirty="0"/>
                        <a:t>, Saleh</a:t>
                      </a:r>
                    </a:p>
                  </a:txBody>
                  <a:tcPr/>
                </a:tc>
                <a:extLst>
                  <a:ext uri="{0D108BD9-81ED-4DB2-BD59-A6C34878D82A}">
                    <a16:rowId xmlns:a16="http://schemas.microsoft.com/office/drawing/2014/main" val="1733368181"/>
                  </a:ext>
                </a:extLst>
              </a:tr>
              <a:tr h="370840">
                <a:tc>
                  <a:txBody>
                    <a:bodyPr/>
                    <a:lstStyle/>
                    <a:p>
                      <a:pPr algn="ctr"/>
                      <a:r>
                        <a:rPr lang="en-GB" dirty="0"/>
                        <a:t>5</a:t>
                      </a:r>
                    </a:p>
                  </a:txBody>
                  <a:tcPr/>
                </a:tc>
                <a:tc>
                  <a:txBody>
                    <a:bodyPr/>
                    <a:lstStyle/>
                    <a:p>
                      <a:r>
                        <a:rPr lang="en-GB" sz="1800" b="0" i="0" u="none" strike="noStrike" kern="1200" baseline="0" dirty="0">
                          <a:solidFill>
                            <a:schemeClr val="dk1"/>
                          </a:solidFill>
                          <a:latin typeface="+mn-lt"/>
                          <a:ea typeface="+mn-ea"/>
                          <a:cs typeface="+mn-cs"/>
                        </a:rPr>
                        <a:t>Show some sort of growth trajectory using the data that is inputted</a:t>
                      </a:r>
                    </a:p>
                  </a:txBody>
                  <a:tcPr/>
                </a:tc>
                <a:tc>
                  <a:txBody>
                    <a:bodyPr/>
                    <a:lstStyle/>
                    <a:p>
                      <a:r>
                        <a:rPr lang="en-GB" dirty="0"/>
                        <a:t>Should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a:t>
                      </a:r>
                      <a:endParaRPr lang="en-GB" dirty="0"/>
                    </a:p>
                  </a:txBody>
                  <a:tcPr anchor="ctr"/>
                </a:tc>
                <a:tc>
                  <a:txBody>
                    <a:bodyPr/>
                    <a:lstStyle/>
                    <a:p>
                      <a:r>
                        <a:rPr lang="en-GB" dirty="0"/>
                        <a:t>All</a:t>
                      </a:r>
                    </a:p>
                  </a:txBody>
                  <a:tcPr/>
                </a:tc>
                <a:extLst>
                  <a:ext uri="{0D108BD9-81ED-4DB2-BD59-A6C34878D82A}">
                    <a16:rowId xmlns:a16="http://schemas.microsoft.com/office/drawing/2014/main" val="1083152109"/>
                  </a:ext>
                </a:extLst>
              </a:tr>
            </a:tbl>
          </a:graphicData>
        </a:graphic>
      </p:graphicFrame>
    </p:spTree>
    <p:extLst>
      <p:ext uri="{BB962C8B-B14F-4D97-AF65-F5344CB8AC3E}">
        <p14:creationId xmlns:p14="http://schemas.microsoft.com/office/powerpoint/2010/main" val="6873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4D89-D056-43CC-AFB3-09CF082A0688}"/>
              </a:ext>
            </a:extLst>
          </p:cNvPr>
          <p:cNvSpPr>
            <a:spLocks noGrp="1"/>
          </p:cNvSpPr>
          <p:nvPr>
            <p:ph type="title"/>
          </p:nvPr>
        </p:nvSpPr>
        <p:spPr/>
        <p:txBody>
          <a:bodyPr/>
          <a:lstStyle/>
          <a:p>
            <a:r>
              <a:rPr lang="en-GB" dirty="0"/>
              <a:t>Achievement cont.</a:t>
            </a:r>
          </a:p>
        </p:txBody>
      </p:sp>
      <p:graphicFrame>
        <p:nvGraphicFramePr>
          <p:cNvPr id="4" name="Content Placeholder 3">
            <a:extLst>
              <a:ext uri="{FF2B5EF4-FFF2-40B4-BE49-F238E27FC236}">
                <a16:creationId xmlns:a16="http://schemas.microsoft.com/office/drawing/2014/main" id="{42966FDC-6F9B-4B2B-8150-C3A041249603}"/>
              </a:ext>
            </a:extLst>
          </p:cNvPr>
          <p:cNvGraphicFramePr>
            <a:graphicFrameLocks noGrp="1"/>
          </p:cNvGraphicFramePr>
          <p:nvPr>
            <p:ph idx="1"/>
            <p:extLst>
              <p:ext uri="{D42A27DB-BD31-4B8C-83A1-F6EECF244321}">
                <p14:modId xmlns:p14="http://schemas.microsoft.com/office/powerpoint/2010/main" val="3063862932"/>
              </p:ext>
            </p:extLst>
          </p:nvPr>
        </p:nvGraphicFramePr>
        <p:xfrm>
          <a:off x="838200" y="1825625"/>
          <a:ext cx="10515600" cy="3830320"/>
        </p:xfrm>
        <a:graphic>
          <a:graphicData uri="http://schemas.openxmlformats.org/drawingml/2006/table">
            <a:tbl>
              <a:tblPr firstRow="1" bandRow="1">
                <a:tableStyleId>{073A0DAA-6AF3-43AB-8588-CEC1D06C72B9}</a:tableStyleId>
              </a:tblPr>
              <a:tblGrid>
                <a:gridCol w="559279">
                  <a:extLst>
                    <a:ext uri="{9D8B030D-6E8A-4147-A177-3AD203B41FA5}">
                      <a16:colId xmlns:a16="http://schemas.microsoft.com/office/drawing/2014/main" val="1978185630"/>
                    </a:ext>
                  </a:extLst>
                </a:gridCol>
                <a:gridCol w="6078747">
                  <a:extLst>
                    <a:ext uri="{9D8B030D-6E8A-4147-A177-3AD203B41FA5}">
                      <a16:colId xmlns:a16="http://schemas.microsoft.com/office/drawing/2014/main" val="4192390252"/>
                    </a:ext>
                  </a:extLst>
                </a:gridCol>
                <a:gridCol w="994914">
                  <a:extLst>
                    <a:ext uri="{9D8B030D-6E8A-4147-A177-3AD203B41FA5}">
                      <a16:colId xmlns:a16="http://schemas.microsoft.com/office/drawing/2014/main" val="4032520868"/>
                    </a:ext>
                  </a:extLst>
                </a:gridCol>
                <a:gridCol w="862641">
                  <a:extLst>
                    <a:ext uri="{9D8B030D-6E8A-4147-A177-3AD203B41FA5}">
                      <a16:colId xmlns:a16="http://schemas.microsoft.com/office/drawing/2014/main" val="996999482"/>
                    </a:ext>
                  </a:extLst>
                </a:gridCol>
                <a:gridCol w="2020019">
                  <a:extLst>
                    <a:ext uri="{9D8B030D-6E8A-4147-A177-3AD203B41FA5}">
                      <a16:colId xmlns:a16="http://schemas.microsoft.com/office/drawing/2014/main" val="2926729426"/>
                    </a:ext>
                  </a:extLst>
                </a:gridCol>
              </a:tblGrid>
              <a:tr h="370840">
                <a:tc>
                  <a:txBody>
                    <a:bodyPr/>
                    <a:lstStyle/>
                    <a:p>
                      <a:r>
                        <a:rPr lang="en-GB" dirty="0"/>
                        <a:t>ID</a:t>
                      </a:r>
                    </a:p>
                  </a:txBody>
                  <a:tcPr/>
                </a:tc>
                <a:tc>
                  <a:txBody>
                    <a:bodyPr/>
                    <a:lstStyle/>
                    <a:p>
                      <a:r>
                        <a:rPr lang="en-GB" dirty="0"/>
                        <a:t>Requirements</a:t>
                      </a:r>
                    </a:p>
                  </a:txBody>
                  <a:tcPr/>
                </a:tc>
                <a:tc>
                  <a:txBody>
                    <a:bodyPr/>
                    <a:lstStyle/>
                    <a:p>
                      <a:r>
                        <a:rPr lang="en-GB" dirty="0"/>
                        <a:t>Priority</a:t>
                      </a:r>
                    </a:p>
                  </a:txBody>
                  <a:tcPr/>
                </a:tc>
                <a:tc>
                  <a:txBody>
                    <a:bodyPr/>
                    <a:lstStyle/>
                    <a:p>
                      <a:r>
                        <a:rPr lang="en-GB" dirty="0"/>
                        <a:t>State</a:t>
                      </a:r>
                    </a:p>
                  </a:txBody>
                  <a:tcPr/>
                </a:tc>
                <a:tc>
                  <a:txBody>
                    <a:bodyPr/>
                    <a:lstStyle/>
                    <a:p>
                      <a:r>
                        <a:rPr lang="en-GB" dirty="0"/>
                        <a:t>Contributors</a:t>
                      </a:r>
                    </a:p>
                  </a:txBody>
                  <a:tcPr/>
                </a:tc>
                <a:extLst>
                  <a:ext uri="{0D108BD9-81ED-4DB2-BD59-A6C34878D82A}">
                    <a16:rowId xmlns:a16="http://schemas.microsoft.com/office/drawing/2014/main" val="1259002403"/>
                  </a:ext>
                </a:extLst>
              </a:tr>
              <a:tr h="370840">
                <a:tc>
                  <a:txBody>
                    <a:bodyPr/>
                    <a:lstStyle/>
                    <a:p>
                      <a:r>
                        <a:rPr lang="en-GB" dirty="0"/>
                        <a:t>6</a:t>
                      </a:r>
                    </a:p>
                  </a:txBody>
                  <a:tcPr/>
                </a:tc>
                <a:tc>
                  <a:txBody>
                    <a:bodyPr/>
                    <a:lstStyle/>
                    <a:p>
                      <a:r>
                        <a:rPr lang="en-GB" sz="1800" b="0" i="0" u="none" strike="noStrike" kern="1200" baseline="0" dirty="0">
                          <a:solidFill>
                            <a:schemeClr val="dk1"/>
                          </a:solidFill>
                          <a:latin typeface="+mn-lt"/>
                          <a:ea typeface="+mn-ea"/>
                          <a:cs typeface="+mn-cs"/>
                        </a:rPr>
                        <a:t>Integrated with SMART on FHIR so it can be compatible with any health centre that uses SMART on FHIR for their data storage </a:t>
                      </a:r>
                    </a:p>
                  </a:txBody>
                  <a:tcPr/>
                </a:tc>
                <a:tc>
                  <a:txBody>
                    <a:bodyPr/>
                    <a:lstStyle/>
                    <a:p>
                      <a:r>
                        <a:rPr lang="en-GB" dirty="0"/>
                        <a:t>Should</a:t>
                      </a:r>
                    </a:p>
                  </a:txBody>
                  <a:tcPr/>
                </a:tc>
                <a:tc>
                  <a:txBody>
                    <a:bodyPr/>
                    <a:lstStyle/>
                    <a:p>
                      <a:pPr algn="ctr"/>
                      <a:r>
                        <a:rPr lang="en-GB" sz="1800" b="1" kern="1200" dirty="0">
                          <a:solidFill>
                            <a:schemeClr val="dk1"/>
                          </a:solidFill>
                          <a:effectLst/>
                          <a:latin typeface="+mn-lt"/>
                          <a:ea typeface="+mn-ea"/>
                          <a:cs typeface="+mn-cs"/>
                        </a:rPr>
                        <a:t>X</a:t>
                      </a:r>
                      <a:endParaRPr lang="en-GB" dirty="0"/>
                    </a:p>
                  </a:txBody>
                  <a:tcPr anchor="ctr"/>
                </a:tc>
                <a:tc>
                  <a:txBody>
                    <a:bodyPr/>
                    <a:lstStyle/>
                    <a:p>
                      <a:r>
                        <a:rPr lang="en-GB" dirty="0"/>
                        <a:t>All</a:t>
                      </a:r>
                    </a:p>
                  </a:txBody>
                  <a:tcPr/>
                </a:tc>
                <a:extLst>
                  <a:ext uri="{0D108BD9-81ED-4DB2-BD59-A6C34878D82A}">
                    <a16:rowId xmlns:a16="http://schemas.microsoft.com/office/drawing/2014/main" val="3813573055"/>
                  </a:ext>
                </a:extLst>
              </a:tr>
              <a:tr h="370840">
                <a:tc>
                  <a:txBody>
                    <a:bodyPr/>
                    <a:lstStyle/>
                    <a:p>
                      <a:r>
                        <a:rPr lang="en-GB" dirty="0"/>
                        <a:t>7</a:t>
                      </a:r>
                    </a:p>
                  </a:txBody>
                  <a:tcPr/>
                </a:tc>
                <a:tc>
                  <a:txBody>
                    <a:bodyPr/>
                    <a:lstStyle/>
                    <a:p>
                      <a:r>
                        <a:rPr lang="en-GB" sz="1800" b="0" i="0" u="none" strike="noStrike" kern="1200" baseline="0" dirty="0">
                          <a:solidFill>
                            <a:schemeClr val="dk1"/>
                          </a:solidFill>
                          <a:latin typeface="+mn-lt"/>
                          <a:ea typeface="+mn-ea"/>
                          <a:cs typeface="+mn-cs"/>
                        </a:rPr>
                        <a:t>Have some functionality to output data to files or in a pdf format </a:t>
                      </a:r>
                    </a:p>
                  </a:txBody>
                  <a:tcPr/>
                </a:tc>
                <a:tc>
                  <a:txBody>
                    <a:bodyPr/>
                    <a:lstStyle/>
                    <a:p>
                      <a:r>
                        <a:rPr lang="en-GB" dirty="0"/>
                        <a:t>Could</a:t>
                      </a:r>
                    </a:p>
                  </a:txBody>
                  <a:tcPr/>
                </a:tc>
                <a:tc>
                  <a:txBody>
                    <a:bodyPr/>
                    <a:lstStyle/>
                    <a:p>
                      <a:pPr algn="ctr"/>
                      <a:r>
                        <a:rPr lang="en-GB" b="1" dirty="0"/>
                        <a:t>X</a:t>
                      </a:r>
                    </a:p>
                    <a:p>
                      <a:pPr algn="ctr"/>
                      <a:r>
                        <a:rPr lang="en-GB" sz="1400" b="0" dirty="0"/>
                        <a:t>Plot to .</a:t>
                      </a:r>
                      <a:r>
                        <a:rPr lang="en-GB" sz="1400" b="0" dirty="0" err="1"/>
                        <a:t>png</a:t>
                      </a:r>
                      <a:r>
                        <a:rPr lang="en-GB" sz="1400" b="0" dirty="0"/>
                        <a:t> file</a:t>
                      </a:r>
                    </a:p>
                  </a:txBody>
                  <a:tcPr anchor="ctr"/>
                </a:tc>
                <a:tc>
                  <a:txBody>
                    <a:bodyPr/>
                    <a:lstStyle/>
                    <a:p>
                      <a:r>
                        <a:rPr lang="en-GB" dirty="0"/>
                        <a:t>All</a:t>
                      </a:r>
                    </a:p>
                  </a:txBody>
                  <a:tcPr/>
                </a:tc>
                <a:extLst>
                  <a:ext uri="{0D108BD9-81ED-4DB2-BD59-A6C34878D82A}">
                    <a16:rowId xmlns:a16="http://schemas.microsoft.com/office/drawing/2014/main" val="1358007505"/>
                  </a:ext>
                </a:extLst>
              </a:tr>
              <a:tr h="370840">
                <a:tc>
                  <a:txBody>
                    <a:bodyPr/>
                    <a:lstStyle/>
                    <a:p>
                      <a:r>
                        <a:rPr lang="en-GB" dirty="0"/>
                        <a:t>8</a:t>
                      </a:r>
                    </a:p>
                  </a:txBody>
                  <a:tcPr/>
                </a:tc>
                <a:tc>
                  <a:txBody>
                    <a:bodyPr/>
                    <a:lstStyle/>
                    <a:p>
                      <a:r>
                        <a:rPr lang="en-GB" sz="1800" b="0" i="0" u="none" strike="noStrike" kern="1200" baseline="0" dirty="0">
                          <a:solidFill>
                            <a:schemeClr val="dk1"/>
                          </a:solidFill>
                          <a:latin typeface="+mn-lt"/>
                          <a:ea typeface="+mn-ea"/>
                          <a:cs typeface="+mn-cs"/>
                        </a:rPr>
                        <a:t>Have some functionality for data security</a:t>
                      </a:r>
                    </a:p>
                  </a:txBody>
                  <a:tcPr/>
                </a:tc>
                <a:tc>
                  <a:txBody>
                    <a:bodyPr/>
                    <a:lstStyle/>
                    <a:p>
                      <a:r>
                        <a:rPr lang="en-GB" dirty="0"/>
                        <a:t>Could</a:t>
                      </a:r>
                    </a:p>
                  </a:txBody>
                  <a:tcPr/>
                </a:tc>
                <a:tc>
                  <a:txBody>
                    <a:bodyPr/>
                    <a:lstStyle/>
                    <a:p>
                      <a:pPr algn="ctr"/>
                      <a:r>
                        <a:rPr lang="en-GB" sz="1800" b="1" kern="1200" dirty="0">
                          <a:solidFill>
                            <a:schemeClr val="dk1"/>
                          </a:solidFill>
                          <a:effectLst/>
                          <a:latin typeface="+mn-lt"/>
                          <a:ea typeface="+mn-ea"/>
                          <a:cs typeface="+mn-cs"/>
                        </a:rPr>
                        <a:t>X</a:t>
                      </a:r>
                      <a:endParaRPr lang="en-GB" dirty="0"/>
                    </a:p>
                  </a:txBody>
                  <a:tcPr anchor="ctr"/>
                </a:tc>
                <a:tc>
                  <a:txBody>
                    <a:bodyPr/>
                    <a:lstStyle/>
                    <a:p>
                      <a:r>
                        <a:rPr lang="en-GB" dirty="0"/>
                        <a:t>All</a:t>
                      </a:r>
                    </a:p>
                  </a:txBody>
                  <a:tcPr/>
                </a:tc>
                <a:extLst>
                  <a:ext uri="{0D108BD9-81ED-4DB2-BD59-A6C34878D82A}">
                    <a16:rowId xmlns:a16="http://schemas.microsoft.com/office/drawing/2014/main" val="1313268742"/>
                  </a:ext>
                </a:extLst>
              </a:tr>
              <a:tr h="370840">
                <a:tc>
                  <a:txBody>
                    <a:bodyPr/>
                    <a:lstStyle/>
                    <a:p>
                      <a:r>
                        <a:rPr lang="en-GB" dirty="0"/>
                        <a:t>9</a:t>
                      </a:r>
                    </a:p>
                  </a:txBody>
                  <a:tcPr/>
                </a:tc>
                <a:tc>
                  <a:txBody>
                    <a:bodyPr/>
                    <a:lstStyle/>
                    <a:p>
                      <a:r>
                        <a:rPr lang="en-GB" sz="1800" b="0" i="0" u="none" strike="noStrike" kern="1200" baseline="0" dirty="0">
                          <a:solidFill>
                            <a:schemeClr val="dk1"/>
                          </a:solidFill>
                          <a:latin typeface="+mn-lt"/>
                          <a:ea typeface="+mn-ea"/>
                          <a:cs typeface="+mn-cs"/>
                        </a:rPr>
                        <a:t>Have some functionality for the application to run in a mobile browser </a:t>
                      </a:r>
                    </a:p>
                  </a:txBody>
                  <a:tcPr/>
                </a:tc>
                <a:tc>
                  <a:txBody>
                    <a:bodyPr/>
                    <a:lstStyle/>
                    <a:p>
                      <a:r>
                        <a:rPr lang="en-GB" dirty="0"/>
                        <a:t>Could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a:t>
                      </a:r>
                      <a:endParaRPr lang="en-GB" dirty="0"/>
                    </a:p>
                  </a:txBody>
                  <a:tcPr anchor="ctr"/>
                </a:tc>
                <a:tc>
                  <a:txBody>
                    <a:bodyPr/>
                    <a:lstStyle/>
                    <a:p>
                      <a:r>
                        <a:rPr lang="en-GB" dirty="0"/>
                        <a:t>All</a:t>
                      </a:r>
                    </a:p>
                  </a:txBody>
                  <a:tcPr/>
                </a:tc>
                <a:extLst>
                  <a:ext uri="{0D108BD9-81ED-4DB2-BD59-A6C34878D82A}">
                    <a16:rowId xmlns:a16="http://schemas.microsoft.com/office/drawing/2014/main" val="1722722966"/>
                  </a:ext>
                </a:extLst>
              </a:tr>
              <a:tr h="370840">
                <a:tc gridSpan="2">
                  <a:txBody>
                    <a:bodyPr/>
                    <a:lstStyle/>
                    <a:p>
                      <a:r>
                        <a:rPr lang="en-GB" sz="1800" b="1" kern="1200" dirty="0">
                          <a:solidFill>
                            <a:schemeClr val="dk1"/>
                          </a:solidFill>
                          <a:effectLst/>
                          <a:latin typeface="+mn-lt"/>
                          <a:ea typeface="+mn-ea"/>
                          <a:cs typeface="+mn-cs"/>
                        </a:rPr>
                        <a:t>Key Functionalities (must have and should have)</a:t>
                      </a:r>
                      <a:endParaRPr lang="en-GB" dirty="0"/>
                    </a:p>
                  </a:txBody>
                  <a:tcPr/>
                </a:tc>
                <a:tc hMerge="1">
                  <a:txBody>
                    <a:bodyPr/>
                    <a:lstStyle/>
                    <a:p>
                      <a:endParaRPr lang="en-GB"/>
                    </a:p>
                  </a:txBody>
                  <a:tcPr/>
                </a:tc>
                <a:tc gridSpan="3">
                  <a:txBody>
                    <a:bodyPr/>
                    <a:lstStyle/>
                    <a:p>
                      <a:r>
                        <a:rPr lang="en-GB" sz="1800" b="1" kern="1200" dirty="0">
                          <a:solidFill>
                            <a:schemeClr val="dk1"/>
                          </a:solidFill>
                          <a:effectLst/>
                          <a:latin typeface="+mn-lt"/>
                          <a:ea typeface="+mn-ea"/>
                          <a:cs typeface="+mn-cs"/>
                        </a:rPr>
                        <a:t>83%</a:t>
                      </a:r>
                      <a:r>
                        <a:rPr lang="en-GB" sz="1800" kern="1200" dirty="0">
                          <a:solidFill>
                            <a:schemeClr val="dk1"/>
                          </a:solidFill>
                          <a:effectLst/>
                          <a:latin typeface="+mn-lt"/>
                          <a:ea typeface="+mn-ea"/>
                          <a:cs typeface="+mn-cs"/>
                        </a:rPr>
                        <a:t> completed</a:t>
                      </a:r>
                      <a:endParaRPr lang="en-GB" dirty="0"/>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59041664"/>
                  </a:ext>
                </a:extLst>
              </a:tr>
              <a:tr h="370840">
                <a:tc gridSpan="2">
                  <a:txBody>
                    <a:bodyPr/>
                    <a:lstStyle/>
                    <a:p>
                      <a:r>
                        <a:rPr lang="en-GB" sz="1800" b="1" kern="1200" dirty="0">
                          <a:solidFill>
                            <a:schemeClr val="dk1"/>
                          </a:solidFill>
                          <a:effectLst/>
                          <a:latin typeface="+mn-lt"/>
                          <a:ea typeface="+mn-ea"/>
                          <a:cs typeface="+mn-cs"/>
                        </a:rPr>
                        <a:t>Optional Functionalities (could have)</a:t>
                      </a:r>
                      <a:endParaRPr lang="en-GB" dirty="0"/>
                    </a:p>
                  </a:txBody>
                  <a:tcPr/>
                </a:tc>
                <a:tc hMerge="1">
                  <a:txBody>
                    <a:bodyPr/>
                    <a:lstStyle/>
                    <a:p>
                      <a:endParaRPr lang="en-GB" dirty="0"/>
                    </a:p>
                  </a:txBody>
                  <a:tcPr/>
                </a:tc>
                <a:tc gridSpan="3">
                  <a:txBody>
                    <a:bodyPr/>
                    <a:lstStyle/>
                    <a:p>
                      <a:r>
                        <a:rPr lang="en-GB" sz="1800" b="1" kern="1200" dirty="0">
                          <a:solidFill>
                            <a:schemeClr val="dk1"/>
                          </a:solidFill>
                          <a:effectLst/>
                          <a:latin typeface="+mn-lt"/>
                          <a:ea typeface="+mn-ea"/>
                          <a:cs typeface="+mn-cs"/>
                        </a:rPr>
                        <a:t>33%</a:t>
                      </a:r>
                      <a:r>
                        <a:rPr lang="en-GB" sz="1800" kern="1200" dirty="0">
                          <a:solidFill>
                            <a:schemeClr val="dk1"/>
                          </a:solidFill>
                          <a:effectLst/>
                          <a:latin typeface="+mn-lt"/>
                          <a:ea typeface="+mn-ea"/>
                          <a:cs typeface="+mn-cs"/>
                        </a:rPr>
                        <a:t> completed</a:t>
                      </a:r>
                      <a:endParaRPr lang="en-GB" dirty="0"/>
                    </a:p>
                  </a:txBody>
                  <a:tcPr/>
                </a:tc>
                <a:tc hMerge="1">
                  <a:txBody>
                    <a:bodyPr/>
                    <a:lstStyle/>
                    <a:p>
                      <a:pPr algn="ctr"/>
                      <a:endParaRPr lang="en-GB" dirty="0"/>
                    </a:p>
                  </a:txBody>
                  <a:tcPr anchor="ctr"/>
                </a:tc>
                <a:tc hMerge="1">
                  <a:txBody>
                    <a:bodyPr/>
                    <a:lstStyle/>
                    <a:p>
                      <a:endParaRPr lang="en-GB" dirty="0"/>
                    </a:p>
                  </a:txBody>
                  <a:tcPr/>
                </a:tc>
                <a:extLst>
                  <a:ext uri="{0D108BD9-81ED-4DB2-BD59-A6C34878D82A}">
                    <a16:rowId xmlns:a16="http://schemas.microsoft.com/office/drawing/2014/main" val="2014570538"/>
                  </a:ext>
                </a:extLst>
              </a:tr>
            </a:tbl>
          </a:graphicData>
        </a:graphic>
      </p:graphicFrame>
    </p:spTree>
    <p:extLst>
      <p:ext uri="{BB962C8B-B14F-4D97-AF65-F5344CB8AC3E}">
        <p14:creationId xmlns:p14="http://schemas.microsoft.com/office/powerpoint/2010/main" val="28886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44F-8793-402A-AEDC-B4DCECE760C1}"/>
              </a:ext>
            </a:extLst>
          </p:cNvPr>
          <p:cNvSpPr>
            <a:spLocks noGrp="1"/>
          </p:cNvSpPr>
          <p:nvPr>
            <p:ph type="title"/>
          </p:nvPr>
        </p:nvSpPr>
        <p:spPr/>
        <p:txBody>
          <a:bodyPr/>
          <a:lstStyle/>
          <a:p>
            <a:r>
              <a:rPr lang="en-GB" dirty="0"/>
              <a:t>Contribution Distribution</a:t>
            </a:r>
          </a:p>
        </p:txBody>
      </p:sp>
      <p:graphicFrame>
        <p:nvGraphicFramePr>
          <p:cNvPr id="7" name="Content Placeholder 6">
            <a:extLst>
              <a:ext uri="{FF2B5EF4-FFF2-40B4-BE49-F238E27FC236}">
                <a16:creationId xmlns:a16="http://schemas.microsoft.com/office/drawing/2014/main" id="{9C5132BC-ED2D-4274-BFF6-BEB4E6656A61}"/>
              </a:ext>
            </a:extLst>
          </p:cNvPr>
          <p:cNvGraphicFramePr>
            <a:graphicFrameLocks noGrp="1"/>
          </p:cNvGraphicFramePr>
          <p:nvPr>
            <p:ph idx="1"/>
            <p:extLst>
              <p:ext uri="{D42A27DB-BD31-4B8C-83A1-F6EECF244321}">
                <p14:modId xmlns:p14="http://schemas.microsoft.com/office/powerpoint/2010/main" val="101751403"/>
              </p:ext>
            </p:extLst>
          </p:nvPr>
        </p:nvGraphicFramePr>
        <p:xfrm>
          <a:off x="838200" y="1825625"/>
          <a:ext cx="10515600" cy="388112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4178894640"/>
                    </a:ext>
                  </a:extLst>
                </a:gridCol>
                <a:gridCol w="2628900">
                  <a:extLst>
                    <a:ext uri="{9D8B030D-6E8A-4147-A177-3AD203B41FA5}">
                      <a16:colId xmlns:a16="http://schemas.microsoft.com/office/drawing/2014/main" val="1964206854"/>
                    </a:ext>
                  </a:extLst>
                </a:gridCol>
                <a:gridCol w="2628900">
                  <a:extLst>
                    <a:ext uri="{9D8B030D-6E8A-4147-A177-3AD203B41FA5}">
                      <a16:colId xmlns:a16="http://schemas.microsoft.com/office/drawing/2014/main" val="15438558"/>
                    </a:ext>
                  </a:extLst>
                </a:gridCol>
                <a:gridCol w="2628900">
                  <a:extLst>
                    <a:ext uri="{9D8B030D-6E8A-4147-A177-3AD203B41FA5}">
                      <a16:colId xmlns:a16="http://schemas.microsoft.com/office/drawing/2014/main" val="2262567500"/>
                    </a:ext>
                  </a:extLst>
                </a:gridCol>
              </a:tblGrid>
              <a:tr h="370840">
                <a:tc>
                  <a:txBody>
                    <a:bodyPr/>
                    <a:lstStyle/>
                    <a:p>
                      <a:r>
                        <a:rPr lang="en-GB" dirty="0"/>
                        <a:t>Work Packages</a:t>
                      </a:r>
                    </a:p>
                  </a:txBody>
                  <a:tcPr/>
                </a:tc>
                <a:tc>
                  <a:txBody>
                    <a:bodyPr/>
                    <a:lstStyle/>
                    <a:p>
                      <a:r>
                        <a:rPr lang="en-GB" dirty="0" err="1"/>
                        <a:t>Rajan</a:t>
                      </a:r>
                      <a:endParaRPr lang="en-GB" dirty="0"/>
                    </a:p>
                  </a:txBody>
                  <a:tcPr/>
                </a:tc>
                <a:tc>
                  <a:txBody>
                    <a:bodyPr/>
                    <a:lstStyle/>
                    <a:p>
                      <a:r>
                        <a:rPr lang="en-GB" dirty="0"/>
                        <a:t>Saleh</a:t>
                      </a:r>
                    </a:p>
                  </a:txBody>
                  <a:tcPr/>
                </a:tc>
                <a:tc>
                  <a:txBody>
                    <a:bodyPr/>
                    <a:lstStyle/>
                    <a:p>
                      <a:r>
                        <a:rPr lang="en-GB" dirty="0"/>
                        <a:t>Sander</a:t>
                      </a:r>
                    </a:p>
                  </a:txBody>
                  <a:tcPr/>
                </a:tc>
                <a:extLst>
                  <a:ext uri="{0D108BD9-81ED-4DB2-BD59-A6C34878D82A}">
                    <a16:rowId xmlns:a16="http://schemas.microsoft.com/office/drawing/2014/main" val="1894950277"/>
                  </a:ext>
                </a:extLst>
              </a:tr>
              <a:tr h="370840">
                <a:tc>
                  <a:txBody>
                    <a:bodyPr/>
                    <a:lstStyle/>
                    <a:p>
                      <a:r>
                        <a:rPr lang="en-GB" dirty="0"/>
                        <a:t>Client Liaison</a:t>
                      </a:r>
                    </a:p>
                  </a:txBody>
                  <a:tcPr/>
                </a:tc>
                <a:tc>
                  <a:txBody>
                    <a:bodyPr/>
                    <a:lstStyle/>
                    <a:p>
                      <a:r>
                        <a:rPr lang="en-GB" dirty="0"/>
                        <a:t>33%</a:t>
                      </a:r>
                    </a:p>
                  </a:txBody>
                  <a:tcPr/>
                </a:tc>
                <a:tc>
                  <a:txBody>
                    <a:bodyPr/>
                    <a:lstStyle/>
                    <a:p>
                      <a:r>
                        <a:rPr lang="en-GB" dirty="0"/>
                        <a:t>33%</a:t>
                      </a:r>
                    </a:p>
                  </a:txBody>
                  <a:tcPr/>
                </a:tc>
                <a:tc>
                  <a:txBody>
                    <a:bodyPr/>
                    <a:lstStyle/>
                    <a:p>
                      <a:r>
                        <a:rPr lang="en-GB" dirty="0"/>
                        <a:t>33%</a:t>
                      </a:r>
                    </a:p>
                  </a:txBody>
                  <a:tcPr/>
                </a:tc>
                <a:extLst>
                  <a:ext uri="{0D108BD9-81ED-4DB2-BD59-A6C34878D82A}">
                    <a16:rowId xmlns:a16="http://schemas.microsoft.com/office/drawing/2014/main" val="824022824"/>
                  </a:ext>
                </a:extLst>
              </a:tr>
              <a:tr h="370840">
                <a:tc>
                  <a:txBody>
                    <a:bodyPr/>
                    <a:lstStyle/>
                    <a:p>
                      <a:r>
                        <a:rPr lang="en-GB" dirty="0"/>
                        <a:t>Requirement Analysis</a:t>
                      </a:r>
                    </a:p>
                  </a:txBody>
                  <a:tcPr/>
                </a:tc>
                <a:tc>
                  <a:txBody>
                    <a:bodyPr/>
                    <a:lstStyle/>
                    <a:p>
                      <a:r>
                        <a:rPr lang="en-GB" dirty="0"/>
                        <a:t>33%</a:t>
                      </a:r>
                    </a:p>
                  </a:txBody>
                  <a:tcPr/>
                </a:tc>
                <a:tc>
                  <a:txBody>
                    <a:bodyPr/>
                    <a:lstStyle/>
                    <a:p>
                      <a:r>
                        <a:rPr lang="en-GB" dirty="0"/>
                        <a:t>33%</a:t>
                      </a:r>
                    </a:p>
                  </a:txBody>
                  <a:tcPr/>
                </a:tc>
                <a:tc>
                  <a:txBody>
                    <a:bodyPr/>
                    <a:lstStyle/>
                    <a:p>
                      <a:r>
                        <a:rPr lang="en-GB" dirty="0"/>
                        <a:t>33%</a:t>
                      </a:r>
                    </a:p>
                  </a:txBody>
                  <a:tcPr/>
                </a:tc>
                <a:extLst>
                  <a:ext uri="{0D108BD9-81ED-4DB2-BD59-A6C34878D82A}">
                    <a16:rowId xmlns:a16="http://schemas.microsoft.com/office/drawing/2014/main" val="977074472"/>
                  </a:ext>
                </a:extLst>
              </a:tr>
              <a:tr h="370840">
                <a:tc>
                  <a:txBody>
                    <a:bodyPr/>
                    <a:lstStyle/>
                    <a:p>
                      <a:r>
                        <a:rPr lang="en-GB" dirty="0"/>
                        <a:t>Research</a:t>
                      </a:r>
                    </a:p>
                  </a:txBody>
                  <a:tcPr/>
                </a:tc>
                <a:tc>
                  <a:txBody>
                    <a:bodyPr/>
                    <a:lstStyle/>
                    <a:p>
                      <a:r>
                        <a:rPr lang="en-GB" dirty="0"/>
                        <a:t>20%</a:t>
                      </a:r>
                    </a:p>
                  </a:txBody>
                  <a:tcPr/>
                </a:tc>
                <a:tc>
                  <a:txBody>
                    <a:bodyPr/>
                    <a:lstStyle/>
                    <a:p>
                      <a:r>
                        <a:rPr lang="en-GB" dirty="0"/>
                        <a:t>40%</a:t>
                      </a:r>
                    </a:p>
                  </a:txBody>
                  <a:tcPr/>
                </a:tc>
                <a:tc>
                  <a:txBody>
                    <a:bodyPr/>
                    <a:lstStyle/>
                    <a:p>
                      <a:r>
                        <a:rPr lang="en-GB" dirty="0"/>
                        <a:t>40%</a:t>
                      </a:r>
                    </a:p>
                  </a:txBody>
                  <a:tcPr/>
                </a:tc>
                <a:extLst>
                  <a:ext uri="{0D108BD9-81ED-4DB2-BD59-A6C34878D82A}">
                    <a16:rowId xmlns:a16="http://schemas.microsoft.com/office/drawing/2014/main" val="366167139"/>
                  </a:ext>
                </a:extLst>
              </a:tr>
              <a:tr h="370840">
                <a:tc>
                  <a:txBody>
                    <a:bodyPr/>
                    <a:lstStyle/>
                    <a:p>
                      <a:r>
                        <a:rPr lang="en-GB" dirty="0"/>
                        <a:t>UI Design</a:t>
                      </a:r>
                    </a:p>
                  </a:txBody>
                  <a:tcPr/>
                </a:tc>
                <a:tc>
                  <a:txBody>
                    <a:bodyPr/>
                    <a:lstStyle/>
                    <a:p>
                      <a:r>
                        <a:rPr lang="en-GB" dirty="0"/>
                        <a:t>25%</a:t>
                      </a:r>
                    </a:p>
                  </a:txBody>
                  <a:tcPr/>
                </a:tc>
                <a:tc>
                  <a:txBody>
                    <a:bodyPr/>
                    <a:lstStyle/>
                    <a:p>
                      <a:r>
                        <a:rPr lang="en-GB" dirty="0"/>
                        <a:t>50%</a:t>
                      </a:r>
                    </a:p>
                  </a:txBody>
                  <a:tcPr/>
                </a:tc>
                <a:tc>
                  <a:txBody>
                    <a:bodyPr/>
                    <a:lstStyle/>
                    <a:p>
                      <a:r>
                        <a:rPr lang="en-GB" dirty="0"/>
                        <a:t>25%</a:t>
                      </a:r>
                    </a:p>
                  </a:txBody>
                  <a:tcPr/>
                </a:tc>
                <a:extLst>
                  <a:ext uri="{0D108BD9-81ED-4DB2-BD59-A6C34878D82A}">
                    <a16:rowId xmlns:a16="http://schemas.microsoft.com/office/drawing/2014/main" val="4116880714"/>
                  </a:ext>
                </a:extLst>
              </a:tr>
              <a:tr h="370840">
                <a:tc>
                  <a:txBody>
                    <a:bodyPr/>
                    <a:lstStyle/>
                    <a:p>
                      <a:r>
                        <a:rPr lang="en-GB" dirty="0"/>
                        <a:t>Programming</a:t>
                      </a:r>
                    </a:p>
                  </a:txBody>
                  <a:tcPr/>
                </a:tc>
                <a:tc>
                  <a:txBody>
                    <a:bodyPr/>
                    <a:lstStyle/>
                    <a:p>
                      <a:r>
                        <a:rPr lang="en-GB" dirty="0"/>
                        <a:t>45%</a:t>
                      </a:r>
                    </a:p>
                  </a:txBody>
                  <a:tcPr/>
                </a:tc>
                <a:tc>
                  <a:txBody>
                    <a:bodyPr/>
                    <a:lstStyle/>
                    <a:p>
                      <a:r>
                        <a:rPr lang="en-GB" dirty="0"/>
                        <a:t>30%</a:t>
                      </a:r>
                    </a:p>
                  </a:txBody>
                  <a:tcPr/>
                </a:tc>
                <a:tc>
                  <a:txBody>
                    <a:bodyPr/>
                    <a:lstStyle/>
                    <a:p>
                      <a:r>
                        <a:rPr lang="en-GB" dirty="0"/>
                        <a:t>25%</a:t>
                      </a:r>
                    </a:p>
                  </a:txBody>
                  <a:tcPr/>
                </a:tc>
                <a:extLst>
                  <a:ext uri="{0D108BD9-81ED-4DB2-BD59-A6C34878D82A}">
                    <a16:rowId xmlns:a16="http://schemas.microsoft.com/office/drawing/2014/main" val="489481568"/>
                  </a:ext>
                </a:extLst>
              </a:tr>
              <a:tr h="370840">
                <a:tc>
                  <a:txBody>
                    <a:bodyPr/>
                    <a:lstStyle/>
                    <a:p>
                      <a:r>
                        <a:rPr lang="en-GB" dirty="0"/>
                        <a:t>Progress Reports</a:t>
                      </a:r>
                    </a:p>
                  </a:txBody>
                  <a:tcPr/>
                </a:tc>
                <a:tc>
                  <a:txBody>
                    <a:bodyPr/>
                    <a:lstStyle/>
                    <a:p>
                      <a:r>
                        <a:rPr lang="en-GB" dirty="0"/>
                        <a:t>33%</a:t>
                      </a:r>
                    </a:p>
                  </a:txBody>
                  <a:tcPr/>
                </a:tc>
                <a:tc>
                  <a:txBody>
                    <a:bodyPr/>
                    <a:lstStyle/>
                    <a:p>
                      <a:r>
                        <a:rPr lang="en-GB" dirty="0"/>
                        <a:t>33%</a:t>
                      </a:r>
                    </a:p>
                  </a:txBody>
                  <a:tcPr/>
                </a:tc>
                <a:tc>
                  <a:txBody>
                    <a:bodyPr/>
                    <a:lstStyle/>
                    <a:p>
                      <a:r>
                        <a:rPr lang="en-GB" dirty="0"/>
                        <a:t>33%</a:t>
                      </a:r>
                    </a:p>
                  </a:txBody>
                  <a:tcPr/>
                </a:tc>
                <a:extLst>
                  <a:ext uri="{0D108BD9-81ED-4DB2-BD59-A6C34878D82A}">
                    <a16:rowId xmlns:a16="http://schemas.microsoft.com/office/drawing/2014/main" val="1804132369"/>
                  </a:ext>
                </a:extLst>
              </a:tr>
              <a:tr h="370840">
                <a:tc>
                  <a:txBody>
                    <a:bodyPr/>
                    <a:lstStyle/>
                    <a:p>
                      <a:r>
                        <a:rPr lang="en-GB" b="1" dirty="0"/>
                        <a:t>Overall Contribution</a:t>
                      </a:r>
                    </a:p>
                  </a:txBody>
                  <a:tcPr/>
                </a:tc>
                <a:tc>
                  <a:txBody>
                    <a:bodyPr/>
                    <a:lstStyle/>
                    <a:p>
                      <a:r>
                        <a:rPr lang="en-GB" b="1" dirty="0"/>
                        <a:t>40%</a:t>
                      </a:r>
                    </a:p>
                  </a:txBody>
                  <a:tcPr/>
                </a:tc>
                <a:tc>
                  <a:txBody>
                    <a:bodyPr/>
                    <a:lstStyle/>
                    <a:p>
                      <a:r>
                        <a:rPr lang="en-GB" b="1" dirty="0"/>
                        <a:t>35%</a:t>
                      </a:r>
                    </a:p>
                  </a:txBody>
                  <a:tcPr/>
                </a:tc>
                <a:tc>
                  <a:txBody>
                    <a:bodyPr/>
                    <a:lstStyle/>
                    <a:p>
                      <a:r>
                        <a:rPr lang="en-GB" b="1" dirty="0"/>
                        <a:t>25%</a:t>
                      </a:r>
                    </a:p>
                  </a:txBody>
                  <a:tcPr/>
                </a:tc>
                <a:extLst>
                  <a:ext uri="{0D108BD9-81ED-4DB2-BD59-A6C34878D82A}">
                    <a16:rowId xmlns:a16="http://schemas.microsoft.com/office/drawing/2014/main" val="3292265375"/>
                  </a:ext>
                </a:extLst>
              </a:tr>
              <a:tr h="370840">
                <a:tc>
                  <a:txBody>
                    <a:bodyPr/>
                    <a:lstStyle/>
                    <a:p>
                      <a:r>
                        <a:rPr lang="en-GB" b="1" dirty="0"/>
                        <a:t>Roles</a:t>
                      </a:r>
                    </a:p>
                  </a:txBody>
                  <a:tcPr/>
                </a:tc>
                <a:tc>
                  <a:txBody>
                    <a:bodyPr/>
                    <a:lstStyle/>
                    <a:p>
                      <a:r>
                        <a:rPr lang="en-GB" b="1" dirty="0"/>
                        <a:t>Report Editor, Programmer, Front End Developer</a:t>
                      </a:r>
                    </a:p>
                  </a:txBody>
                  <a:tcPr/>
                </a:tc>
                <a:tc>
                  <a:txBody>
                    <a:bodyPr/>
                    <a:lstStyle/>
                    <a:p>
                      <a:r>
                        <a:rPr lang="en-GB" b="1" dirty="0"/>
                        <a:t>UI Designer, Researcher, Programmer, Tester</a:t>
                      </a:r>
                    </a:p>
                  </a:txBody>
                  <a:tcPr/>
                </a:tc>
                <a:tc>
                  <a:txBody>
                    <a:bodyPr/>
                    <a:lstStyle/>
                    <a:p>
                      <a:r>
                        <a:rPr lang="en-GB" b="1" dirty="0"/>
                        <a:t>Tester, Researcher, Report Editor, Programmer</a:t>
                      </a:r>
                    </a:p>
                  </a:txBody>
                  <a:tcPr/>
                </a:tc>
                <a:extLst>
                  <a:ext uri="{0D108BD9-81ED-4DB2-BD59-A6C34878D82A}">
                    <a16:rowId xmlns:a16="http://schemas.microsoft.com/office/drawing/2014/main" val="1185112174"/>
                  </a:ext>
                </a:extLst>
              </a:tr>
            </a:tbl>
          </a:graphicData>
        </a:graphic>
      </p:graphicFrame>
    </p:spTree>
    <p:extLst>
      <p:ext uri="{BB962C8B-B14F-4D97-AF65-F5344CB8AC3E}">
        <p14:creationId xmlns:p14="http://schemas.microsoft.com/office/powerpoint/2010/main" val="57190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Widescreen</PresentationFormat>
  <Paragraphs>108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Team 14: GOSH: App for child growth charts in R </vt:lpstr>
      <vt:lpstr>Abstract</vt:lpstr>
      <vt:lpstr>Achievement</vt:lpstr>
      <vt:lpstr>Achievement cont.</vt:lpstr>
      <vt:lpstr>Contribution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14: GOSH: App for child growth charts in R </dc:title>
  <dc:creator>Dinesh Hirani</dc:creator>
  <cp:lastModifiedBy>Dinesh Hirani</cp:lastModifiedBy>
  <cp:revision>26</cp:revision>
  <dcterms:created xsi:type="dcterms:W3CDTF">2018-03-05T09:30:25Z</dcterms:created>
  <dcterms:modified xsi:type="dcterms:W3CDTF">2018-03-20T10:57:19Z</dcterms:modified>
</cp:coreProperties>
</file>