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9946-E6A6-46CC-869B-EEEAFC533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C38429F-5A3B-471B-9507-B505FF120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DA4323-28F4-4DA5-A4EC-FCF4C7FD6642}"/>
              </a:ext>
            </a:extLst>
          </p:cNvPr>
          <p:cNvSpPr>
            <a:spLocks noGrp="1"/>
          </p:cNvSpPr>
          <p:nvPr>
            <p:ph type="dt" sz="half" idx="10"/>
          </p:nvPr>
        </p:nvSpPr>
        <p:spPr/>
        <p:txBody>
          <a:bodyPr/>
          <a:lstStyle/>
          <a:p>
            <a:fld id="{B086A20D-3C9F-4CE3-9503-9D9729E2E273}" type="datetimeFigureOut">
              <a:rPr lang="en-GB" smtClean="0"/>
              <a:t>20/04/2018</a:t>
            </a:fld>
            <a:endParaRPr lang="en-GB"/>
          </a:p>
        </p:txBody>
      </p:sp>
      <p:sp>
        <p:nvSpPr>
          <p:cNvPr id="5" name="Footer Placeholder 4">
            <a:extLst>
              <a:ext uri="{FF2B5EF4-FFF2-40B4-BE49-F238E27FC236}">
                <a16:creationId xmlns:a16="http://schemas.microsoft.com/office/drawing/2014/main" id="{63761F07-AEDF-41C7-9099-60A99DADDD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A73F9E-4046-444A-A448-EDC5DB5A3AAD}"/>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246746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6575-CD05-4B27-ACF1-D15904C828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B02F20-0ED8-4197-8355-E737872325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C636F6-7307-4C50-88BC-32E599A52143}"/>
              </a:ext>
            </a:extLst>
          </p:cNvPr>
          <p:cNvSpPr>
            <a:spLocks noGrp="1"/>
          </p:cNvSpPr>
          <p:nvPr>
            <p:ph type="dt" sz="half" idx="10"/>
          </p:nvPr>
        </p:nvSpPr>
        <p:spPr/>
        <p:txBody>
          <a:bodyPr/>
          <a:lstStyle/>
          <a:p>
            <a:fld id="{B086A20D-3C9F-4CE3-9503-9D9729E2E273}" type="datetimeFigureOut">
              <a:rPr lang="en-GB" smtClean="0"/>
              <a:t>20/04/2018</a:t>
            </a:fld>
            <a:endParaRPr lang="en-GB"/>
          </a:p>
        </p:txBody>
      </p:sp>
      <p:sp>
        <p:nvSpPr>
          <p:cNvPr id="5" name="Footer Placeholder 4">
            <a:extLst>
              <a:ext uri="{FF2B5EF4-FFF2-40B4-BE49-F238E27FC236}">
                <a16:creationId xmlns:a16="http://schemas.microsoft.com/office/drawing/2014/main" id="{62D6B6AD-736F-4F0A-8A02-32D21B2FB4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AB95DE-750F-4639-B26C-F18DFEC0A002}"/>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402675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90FCD-D7DF-4678-A413-4C47A89BBE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C20557-B4BB-4AD1-A914-846939828D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CEDBCE-5346-4CD4-84CC-7C3DFBD6738A}"/>
              </a:ext>
            </a:extLst>
          </p:cNvPr>
          <p:cNvSpPr>
            <a:spLocks noGrp="1"/>
          </p:cNvSpPr>
          <p:nvPr>
            <p:ph type="dt" sz="half" idx="10"/>
          </p:nvPr>
        </p:nvSpPr>
        <p:spPr/>
        <p:txBody>
          <a:bodyPr/>
          <a:lstStyle/>
          <a:p>
            <a:fld id="{B086A20D-3C9F-4CE3-9503-9D9729E2E273}" type="datetimeFigureOut">
              <a:rPr lang="en-GB" smtClean="0"/>
              <a:t>20/04/2018</a:t>
            </a:fld>
            <a:endParaRPr lang="en-GB"/>
          </a:p>
        </p:txBody>
      </p:sp>
      <p:sp>
        <p:nvSpPr>
          <p:cNvPr id="5" name="Footer Placeholder 4">
            <a:extLst>
              <a:ext uri="{FF2B5EF4-FFF2-40B4-BE49-F238E27FC236}">
                <a16:creationId xmlns:a16="http://schemas.microsoft.com/office/drawing/2014/main" id="{277D314B-A2E3-41ED-A405-7BBF62172F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D17B4B-8D80-4F76-91C9-0997B099493F}"/>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351632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DFD6-AC21-412D-A004-D4535CEC4B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1F8FB5-565F-4727-A6AE-1096C5B710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DD27A1-3AAC-4962-9B26-02C79BC4CD57}"/>
              </a:ext>
            </a:extLst>
          </p:cNvPr>
          <p:cNvSpPr>
            <a:spLocks noGrp="1"/>
          </p:cNvSpPr>
          <p:nvPr>
            <p:ph type="dt" sz="half" idx="10"/>
          </p:nvPr>
        </p:nvSpPr>
        <p:spPr/>
        <p:txBody>
          <a:bodyPr/>
          <a:lstStyle/>
          <a:p>
            <a:fld id="{B086A20D-3C9F-4CE3-9503-9D9729E2E273}" type="datetimeFigureOut">
              <a:rPr lang="en-GB" smtClean="0"/>
              <a:t>20/04/2018</a:t>
            </a:fld>
            <a:endParaRPr lang="en-GB"/>
          </a:p>
        </p:txBody>
      </p:sp>
      <p:sp>
        <p:nvSpPr>
          <p:cNvPr id="5" name="Footer Placeholder 4">
            <a:extLst>
              <a:ext uri="{FF2B5EF4-FFF2-40B4-BE49-F238E27FC236}">
                <a16:creationId xmlns:a16="http://schemas.microsoft.com/office/drawing/2014/main" id="{7D559471-F397-4124-A90B-A02386C61D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9EC8FC-3816-4518-997C-091BE2AD0CB8}"/>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90101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5076-E57A-4114-8696-46671A0F8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123047-6AF0-486E-B51E-C498544AE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78E8F0-D1E5-4E54-9A3A-C46624054767}"/>
              </a:ext>
            </a:extLst>
          </p:cNvPr>
          <p:cNvSpPr>
            <a:spLocks noGrp="1"/>
          </p:cNvSpPr>
          <p:nvPr>
            <p:ph type="dt" sz="half" idx="10"/>
          </p:nvPr>
        </p:nvSpPr>
        <p:spPr/>
        <p:txBody>
          <a:bodyPr/>
          <a:lstStyle/>
          <a:p>
            <a:fld id="{B086A20D-3C9F-4CE3-9503-9D9729E2E273}" type="datetimeFigureOut">
              <a:rPr lang="en-GB" smtClean="0"/>
              <a:t>20/04/2018</a:t>
            </a:fld>
            <a:endParaRPr lang="en-GB"/>
          </a:p>
        </p:txBody>
      </p:sp>
      <p:sp>
        <p:nvSpPr>
          <p:cNvPr id="5" name="Footer Placeholder 4">
            <a:extLst>
              <a:ext uri="{FF2B5EF4-FFF2-40B4-BE49-F238E27FC236}">
                <a16:creationId xmlns:a16="http://schemas.microsoft.com/office/drawing/2014/main" id="{7CCA1431-6F17-4398-BA87-2AD93A5142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0E263B-7B58-4402-979C-EA2DF03D40CD}"/>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384681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6618-51E5-4D9E-8C16-D36EB31370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2E8047-08A1-44AC-84A6-7D4220EC45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98E257-3B9F-4AA6-A627-8A30633555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CE39588-C2C0-446C-A711-51958F7F0F51}"/>
              </a:ext>
            </a:extLst>
          </p:cNvPr>
          <p:cNvSpPr>
            <a:spLocks noGrp="1"/>
          </p:cNvSpPr>
          <p:nvPr>
            <p:ph type="dt" sz="half" idx="10"/>
          </p:nvPr>
        </p:nvSpPr>
        <p:spPr/>
        <p:txBody>
          <a:bodyPr/>
          <a:lstStyle/>
          <a:p>
            <a:fld id="{B086A20D-3C9F-4CE3-9503-9D9729E2E273}" type="datetimeFigureOut">
              <a:rPr lang="en-GB" smtClean="0"/>
              <a:t>20/04/2018</a:t>
            </a:fld>
            <a:endParaRPr lang="en-GB"/>
          </a:p>
        </p:txBody>
      </p:sp>
      <p:sp>
        <p:nvSpPr>
          <p:cNvPr id="6" name="Footer Placeholder 5">
            <a:extLst>
              <a:ext uri="{FF2B5EF4-FFF2-40B4-BE49-F238E27FC236}">
                <a16:creationId xmlns:a16="http://schemas.microsoft.com/office/drawing/2014/main" id="{D65F211D-5AFF-48B9-BF83-5A497E537C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834F58-68E1-48CE-89D2-42FD31964CE5}"/>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57380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57C9-113E-42A3-8D84-E29D9F8D0FD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BAF37B-3FA9-49D6-B8F0-0474D069A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4B1F63-59E6-4361-B3BC-B209BA7D50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31394D-BA32-4FE2-B12A-831C512C9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941D0F-4466-4369-B9D8-0ECCD07105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8739EE-6D7A-42B1-B0AA-4D157DA3D2D5}"/>
              </a:ext>
            </a:extLst>
          </p:cNvPr>
          <p:cNvSpPr>
            <a:spLocks noGrp="1"/>
          </p:cNvSpPr>
          <p:nvPr>
            <p:ph type="dt" sz="half" idx="10"/>
          </p:nvPr>
        </p:nvSpPr>
        <p:spPr/>
        <p:txBody>
          <a:bodyPr/>
          <a:lstStyle/>
          <a:p>
            <a:fld id="{B086A20D-3C9F-4CE3-9503-9D9729E2E273}" type="datetimeFigureOut">
              <a:rPr lang="en-GB" smtClean="0"/>
              <a:t>20/04/2018</a:t>
            </a:fld>
            <a:endParaRPr lang="en-GB"/>
          </a:p>
        </p:txBody>
      </p:sp>
      <p:sp>
        <p:nvSpPr>
          <p:cNvPr id="8" name="Footer Placeholder 7">
            <a:extLst>
              <a:ext uri="{FF2B5EF4-FFF2-40B4-BE49-F238E27FC236}">
                <a16:creationId xmlns:a16="http://schemas.microsoft.com/office/drawing/2014/main" id="{09776FA2-EFFD-4E6B-B3A7-6149433EB76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EC80182-A40E-4EA3-B61A-13A05059FDD3}"/>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377687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3313-7008-4A5B-8C81-C28182640D9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47E470-F232-4972-9281-A635AB246346}"/>
              </a:ext>
            </a:extLst>
          </p:cNvPr>
          <p:cNvSpPr>
            <a:spLocks noGrp="1"/>
          </p:cNvSpPr>
          <p:nvPr>
            <p:ph type="dt" sz="half" idx="10"/>
          </p:nvPr>
        </p:nvSpPr>
        <p:spPr/>
        <p:txBody>
          <a:bodyPr/>
          <a:lstStyle/>
          <a:p>
            <a:fld id="{B086A20D-3C9F-4CE3-9503-9D9729E2E273}" type="datetimeFigureOut">
              <a:rPr lang="en-GB" smtClean="0"/>
              <a:t>20/04/2018</a:t>
            </a:fld>
            <a:endParaRPr lang="en-GB"/>
          </a:p>
        </p:txBody>
      </p:sp>
      <p:sp>
        <p:nvSpPr>
          <p:cNvPr id="4" name="Footer Placeholder 3">
            <a:extLst>
              <a:ext uri="{FF2B5EF4-FFF2-40B4-BE49-F238E27FC236}">
                <a16:creationId xmlns:a16="http://schemas.microsoft.com/office/drawing/2014/main" id="{58B72109-0C2D-45B6-B7F8-A2BB432F98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AE4145-1F0A-41CA-ABFB-145A9FA3DF47}"/>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9399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40A75-C6A2-429B-AB56-E20CD8C4A74E}"/>
              </a:ext>
            </a:extLst>
          </p:cNvPr>
          <p:cNvSpPr>
            <a:spLocks noGrp="1"/>
          </p:cNvSpPr>
          <p:nvPr>
            <p:ph type="dt" sz="half" idx="10"/>
          </p:nvPr>
        </p:nvSpPr>
        <p:spPr/>
        <p:txBody>
          <a:bodyPr/>
          <a:lstStyle/>
          <a:p>
            <a:fld id="{B086A20D-3C9F-4CE3-9503-9D9729E2E273}" type="datetimeFigureOut">
              <a:rPr lang="en-GB" smtClean="0"/>
              <a:t>20/04/2018</a:t>
            </a:fld>
            <a:endParaRPr lang="en-GB"/>
          </a:p>
        </p:txBody>
      </p:sp>
      <p:sp>
        <p:nvSpPr>
          <p:cNvPr id="3" name="Footer Placeholder 2">
            <a:extLst>
              <a:ext uri="{FF2B5EF4-FFF2-40B4-BE49-F238E27FC236}">
                <a16:creationId xmlns:a16="http://schemas.microsoft.com/office/drawing/2014/main" id="{71C51614-146A-4C64-9691-39F88C2CD5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038DE7-9900-41C1-90A3-F93F8A9849BE}"/>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76376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19A9-1DA6-49F7-97DD-DF17400F72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6983C3-78BC-4C40-9E39-FB628E817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8AF879-4243-453A-980A-EC9BD3980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044F90-73E7-49BC-A5CE-93BA9E606D7B}"/>
              </a:ext>
            </a:extLst>
          </p:cNvPr>
          <p:cNvSpPr>
            <a:spLocks noGrp="1"/>
          </p:cNvSpPr>
          <p:nvPr>
            <p:ph type="dt" sz="half" idx="10"/>
          </p:nvPr>
        </p:nvSpPr>
        <p:spPr/>
        <p:txBody>
          <a:bodyPr/>
          <a:lstStyle/>
          <a:p>
            <a:fld id="{B086A20D-3C9F-4CE3-9503-9D9729E2E273}" type="datetimeFigureOut">
              <a:rPr lang="en-GB" smtClean="0"/>
              <a:t>20/04/2018</a:t>
            </a:fld>
            <a:endParaRPr lang="en-GB"/>
          </a:p>
        </p:txBody>
      </p:sp>
      <p:sp>
        <p:nvSpPr>
          <p:cNvPr id="6" name="Footer Placeholder 5">
            <a:extLst>
              <a:ext uri="{FF2B5EF4-FFF2-40B4-BE49-F238E27FC236}">
                <a16:creationId xmlns:a16="http://schemas.microsoft.com/office/drawing/2014/main" id="{C2615142-2E59-4605-B5D0-14F918342A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D1D821-1D15-48FE-9707-6307175C4AAD}"/>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78468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6A1C-D0DE-46B3-9D75-A5266C078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7855A9C-78C3-46F2-808F-B753BD83A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0000E0E-0C75-4AF4-88FC-6D8B031C3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217667-E992-4DDA-8F05-21FEA0FA74C1}"/>
              </a:ext>
            </a:extLst>
          </p:cNvPr>
          <p:cNvSpPr>
            <a:spLocks noGrp="1"/>
          </p:cNvSpPr>
          <p:nvPr>
            <p:ph type="dt" sz="half" idx="10"/>
          </p:nvPr>
        </p:nvSpPr>
        <p:spPr/>
        <p:txBody>
          <a:bodyPr/>
          <a:lstStyle/>
          <a:p>
            <a:fld id="{B086A20D-3C9F-4CE3-9503-9D9729E2E273}" type="datetimeFigureOut">
              <a:rPr lang="en-GB" smtClean="0"/>
              <a:t>20/04/2018</a:t>
            </a:fld>
            <a:endParaRPr lang="en-GB"/>
          </a:p>
        </p:txBody>
      </p:sp>
      <p:sp>
        <p:nvSpPr>
          <p:cNvPr id="6" name="Footer Placeholder 5">
            <a:extLst>
              <a:ext uri="{FF2B5EF4-FFF2-40B4-BE49-F238E27FC236}">
                <a16:creationId xmlns:a16="http://schemas.microsoft.com/office/drawing/2014/main" id="{DD14FFA7-043B-4200-A239-4E65F29A79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6D91F4-223F-4A67-87B2-BE05EA323720}"/>
              </a:ext>
            </a:extLst>
          </p:cNvPr>
          <p:cNvSpPr>
            <a:spLocks noGrp="1"/>
          </p:cNvSpPr>
          <p:nvPr>
            <p:ph type="sldNum" sz="quarter" idx="12"/>
          </p:nvPr>
        </p:nvSpPr>
        <p:spPr/>
        <p:txBody>
          <a:bodyPr/>
          <a:lstStyle/>
          <a:p>
            <a:fld id="{C8ADDF17-06F8-4BBA-B710-B86EFB9023AF}" type="slidenum">
              <a:rPr lang="en-GB" smtClean="0"/>
              <a:t>‹#›</a:t>
            </a:fld>
            <a:endParaRPr lang="en-GB"/>
          </a:p>
        </p:txBody>
      </p:sp>
    </p:spTree>
    <p:extLst>
      <p:ext uri="{BB962C8B-B14F-4D97-AF65-F5344CB8AC3E}">
        <p14:creationId xmlns:p14="http://schemas.microsoft.com/office/powerpoint/2010/main" val="137893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B4D88-70E8-4FF0-BA1F-96E34E4A7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B76D17-DBF4-4DDB-B461-1CE5251D7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760677-FB78-42F3-86EE-B1A606816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6A20D-3C9F-4CE3-9503-9D9729E2E273}" type="datetimeFigureOut">
              <a:rPr lang="en-GB" smtClean="0"/>
              <a:t>20/04/2018</a:t>
            </a:fld>
            <a:endParaRPr lang="en-GB"/>
          </a:p>
        </p:txBody>
      </p:sp>
      <p:sp>
        <p:nvSpPr>
          <p:cNvPr id="5" name="Footer Placeholder 4">
            <a:extLst>
              <a:ext uri="{FF2B5EF4-FFF2-40B4-BE49-F238E27FC236}">
                <a16:creationId xmlns:a16="http://schemas.microsoft.com/office/drawing/2014/main" id="{F182B306-16AB-4855-BBA3-3377BC31F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09F4C06-C944-4848-AFD7-E76F1FE795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DDF17-06F8-4BBA-B710-B86EFB9023AF}" type="slidenum">
              <a:rPr lang="en-GB" smtClean="0"/>
              <a:t>‹#›</a:t>
            </a:fld>
            <a:endParaRPr lang="en-GB"/>
          </a:p>
        </p:txBody>
      </p:sp>
    </p:spTree>
    <p:extLst>
      <p:ext uri="{BB962C8B-B14F-4D97-AF65-F5344CB8AC3E}">
        <p14:creationId xmlns:p14="http://schemas.microsoft.com/office/powerpoint/2010/main" val="598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cl-cs-team14.shinyapps.io/GrowthChar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D53A-F27E-467A-B3A0-7FA0EDA3EA83}"/>
              </a:ext>
            </a:extLst>
          </p:cNvPr>
          <p:cNvSpPr>
            <a:spLocks noGrp="1"/>
          </p:cNvSpPr>
          <p:nvPr>
            <p:ph type="ctrTitle"/>
          </p:nvPr>
        </p:nvSpPr>
        <p:spPr/>
        <p:txBody>
          <a:bodyPr>
            <a:normAutofit fontScale="90000"/>
          </a:bodyPr>
          <a:lstStyle/>
          <a:p>
            <a:br>
              <a:rPr lang="en-GB" dirty="0"/>
            </a:br>
            <a:r>
              <a:rPr lang="en-GB" dirty="0"/>
              <a:t> </a:t>
            </a:r>
            <a:r>
              <a:rPr lang="en-GB" b="1" dirty="0"/>
              <a:t>Team 14: GOSH: App for child growth charts in R </a:t>
            </a:r>
            <a:endParaRPr lang="en-GB" dirty="0"/>
          </a:p>
        </p:txBody>
      </p:sp>
      <p:sp>
        <p:nvSpPr>
          <p:cNvPr id="3" name="Subtitle 2">
            <a:extLst>
              <a:ext uri="{FF2B5EF4-FFF2-40B4-BE49-F238E27FC236}">
                <a16:creationId xmlns:a16="http://schemas.microsoft.com/office/drawing/2014/main" id="{37934211-B17B-428B-A6B9-42B2F014B983}"/>
              </a:ext>
            </a:extLst>
          </p:cNvPr>
          <p:cNvSpPr>
            <a:spLocks noGrp="1"/>
          </p:cNvSpPr>
          <p:nvPr>
            <p:ph type="subTitle" idx="1"/>
          </p:nvPr>
        </p:nvSpPr>
        <p:spPr/>
        <p:txBody>
          <a:bodyPr/>
          <a:lstStyle/>
          <a:p>
            <a:r>
              <a:rPr lang="en-GB" dirty="0"/>
              <a:t>Team Members: </a:t>
            </a:r>
            <a:r>
              <a:rPr lang="en-GB" dirty="0" err="1"/>
              <a:t>Rajan</a:t>
            </a:r>
            <a:r>
              <a:rPr lang="en-GB" dirty="0"/>
              <a:t> Hirani, Saleh Khalil, Sander Da Mata Miranda</a:t>
            </a:r>
          </a:p>
          <a:p>
            <a:r>
              <a:rPr lang="en-GB" dirty="0"/>
              <a:t>Client: Professor Tim Cole</a:t>
            </a:r>
          </a:p>
        </p:txBody>
      </p:sp>
    </p:spTree>
    <p:extLst>
      <p:ext uri="{BB962C8B-B14F-4D97-AF65-F5344CB8AC3E}">
        <p14:creationId xmlns:p14="http://schemas.microsoft.com/office/powerpoint/2010/main" val="37865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05F2-81D5-431C-A979-11B7E3CC1CB4}"/>
              </a:ext>
            </a:extLst>
          </p:cNvPr>
          <p:cNvSpPr>
            <a:spLocks noGrp="1"/>
          </p:cNvSpPr>
          <p:nvPr>
            <p:ph type="title"/>
          </p:nvPr>
        </p:nvSpPr>
        <p:spPr/>
        <p:txBody>
          <a:bodyPr/>
          <a:lstStyle/>
          <a:p>
            <a:r>
              <a:rPr lang="en-GB" dirty="0"/>
              <a:t>Abstract</a:t>
            </a:r>
          </a:p>
        </p:txBody>
      </p:sp>
      <p:sp>
        <p:nvSpPr>
          <p:cNvPr id="3" name="Content Placeholder 2">
            <a:extLst>
              <a:ext uri="{FF2B5EF4-FFF2-40B4-BE49-F238E27FC236}">
                <a16:creationId xmlns:a16="http://schemas.microsoft.com/office/drawing/2014/main" id="{4C011452-263A-4EC6-B79F-6BA0DEB76DB3}"/>
              </a:ext>
            </a:extLst>
          </p:cNvPr>
          <p:cNvSpPr>
            <a:spLocks noGrp="1"/>
          </p:cNvSpPr>
          <p:nvPr>
            <p:ph idx="1"/>
          </p:nvPr>
        </p:nvSpPr>
        <p:spPr/>
        <p:txBody>
          <a:bodyPr/>
          <a:lstStyle/>
          <a:p>
            <a:r>
              <a:rPr lang="en-GB" dirty="0"/>
              <a:t>Project type: R Project</a:t>
            </a:r>
          </a:p>
          <a:p>
            <a:r>
              <a:rPr lang="en-GB" dirty="0"/>
              <a:t>Project Goal: The current problem is that generating these growth charts are complex as there are other factors that can affect growth, such as sex (boys and girls), ethnicity etc. The project goal is to create an application to eliminate paper-based growth charts.</a:t>
            </a:r>
          </a:p>
          <a:p>
            <a:r>
              <a:rPr lang="en-GB" dirty="0"/>
              <a:t>Front End Technology: R, </a:t>
            </a:r>
            <a:r>
              <a:rPr lang="en-GB" dirty="0" err="1"/>
              <a:t>RShiny</a:t>
            </a:r>
            <a:endParaRPr lang="en-GB" dirty="0"/>
          </a:p>
          <a:p>
            <a:r>
              <a:rPr lang="en-GB" dirty="0"/>
              <a:t>Back End Technology: Not Applicable</a:t>
            </a:r>
          </a:p>
          <a:p>
            <a:r>
              <a:rPr lang="en-GB" dirty="0"/>
              <a:t>Web Hosting: Shiny Server</a:t>
            </a:r>
          </a:p>
          <a:p>
            <a:endParaRPr lang="en-GB" dirty="0"/>
          </a:p>
          <a:p>
            <a:endParaRPr lang="en-GB" dirty="0"/>
          </a:p>
        </p:txBody>
      </p:sp>
    </p:spTree>
    <p:extLst>
      <p:ext uri="{BB962C8B-B14F-4D97-AF65-F5344CB8AC3E}">
        <p14:creationId xmlns:p14="http://schemas.microsoft.com/office/powerpoint/2010/main" val="59514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19E1-18B3-4D09-BE08-75D88DD0D7C6}"/>
              </a:ext>
            </a:extLst>
          </p:cNvPr>
          <p:cNvSpPr>
            <a:spLocks noGrp="1"/>
          </p:cNvSpPr>
          <p:nvPr>
            <p:ph type="title"/>
          </p:nvPr>
        </p:nvSpPr>
        <p:spPr/>
        <p:txBody>
          <a:bodyPr/>
          <a:lstStyle/>
          <a:p>
            <a:r>
              <a:rPr lang="en-GB" dirty="0"/>
              <a:t>Achievement</a:t>
            </a:r>
          </a:p>
        </p:txBody>
      </p:sp>
      <p:graphicFrame>
        <p:nvGraphicFramePr>
          <p:cNvPr id="11" name="Content Placeholder 10">
            <a:extLst>
              <a:ext uri="{FF2B5EF4-FFF2-40B4-BE49-F238E27FC236}">
                <a16:creationId xmlns:a16="http://schemas.microsoft.com/office/drawing/2014/main" id="{990E3BF1-9ADE-4D98-A40B-6C66D1CD7B1D}"/>
              </a:ext>
            </a:extLst>
          </p:cNvPr>
          <p:cNvGraphicFramePr>
            <a:graphicFrameLocks noGrp="1"/>
          </p:cNvGraphicFramePr>
          <p:nvPr>
            <p:ph idx="1"/>
            <p:extLst>
              <p:ext uri="{D42A27DB-BD31-4B8C-83A1-F6EECF244321}">
                <p14:modId xmlns:p14="http://schemas.microsoft.com/office/powerpoint/2010/main" val="1235244814"/>
              </p:ext>
            </p:extLst>
          </p:nvPr>
        </p:nvGraphicFramePr>
        <p:xfrm>
          <a:off x="569343" y="1564256"/>
          <a:ext cx="11254597" cy="4618003"/>
        </p:xfrm>
        <a:graphic>
          <a:graphicData uri="http://schemas.openxmlformats.org/drawingml/2006/table">
            <a:tbl>
              <a:tblPr firstRow="1" firstCol="1" bandRow="1"/>
              <a:tblGrid>
                <a:gridCol w="634132">
                  <a:extLst>
                    <a:ext uri="{9D8B030D-6E8A-4147-A177-3AD203B41FA5}">
                      <a16:colId xmlns:a16="http://schemas.microsoft.com/office/drawing/2014/main" val="2355724005"/>
                    </a:ext>
                  </a:extLst>
                </a:gridCol>
                <a:gridCol w="6080429">
                  <a:extLst>
                    <a:ext uri="{9D8B030D-6E8A-4147-A177-3AD203B41FA5}">
                      <a16:colId xmlns:a16="http://schemas.microsoft.com/office/drawing/2014/main" val="803992164"/>
                    </a:ext>
                  </a:extLst>
                </a:gridCol>
                <a:gridCol w="1496702">
                  <a:extLst>
                    <a:ext uri="{9D8B030D-6E8A-4147-A177-3AD203B41FA5}">
                      <a16:colId xmlns:a16="http://schemas.microsoft.com/office/drawing/2014/main" val="2476985859"/>
                    </a:ext>
                  </a:extLst>
                </a:gridCol>
                <a:gridCol w="1195863">
                  <a:extLst>
                    <a:ext uri="{9D8B030D-6E8A-4147-A177-3AD203B41FA5}">
                      <a16:colId xmlns:a16="http://schemas.microsoft.com/office/drawing/2014/main" val="3803120977"/>
                    </a:ext>
                  </a:extLst>
                </a:gridCol>
                <a:gridCol w="1847471">
                  <a:extLst>
                    <a:ext uri="{9D8B030D-6E8A-4147-A177-3AD203B41FA5}">
                      <a16:colId xmlns:a16="http://schemas.microsoft.com/office/drawing/2014/main" val="207762723"/>
                    </a:ext>
                  </a:extLst>
                </a:gridCol>
              </a:tblGrid>
              <a:tr h="271768">
                <a:tc>
                  <a:txBody>
                    <a:bodyPr/>
                    <a:lstStyle/>
                    <a:p>
                      <a:pPr algn="ctr">
                        <a:lnSpc>
                          <a:spcPct val="150000"/>
                        </a:lnSpc>
                        <a:spcAft>
                          <a:spcPts val="0"/>
                        </a:spcAft>
                      </a:pPr>
                      <a:r>
                        <a:rPr lang="en-GB" sz="10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ID</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50000"/>
                        </a:lnSpc>
                        <a:spcAft>
                          <a:spcPts val="0"/>
                        </a:spcAft>
                      </a:pPr>
                      <a:r>
                        <a:rPr lang="en-GB" sz="10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Requirements</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50000"/>
                        </a:lnSpc>
                        <a:spcAft>
                          <a:spcPts val="0"/>
                        </a:spcAft>
                      </a:pPr>
                      <a:r>
                        <a:rPr lang="en-GB" sz="10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Priority</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50000"/>
                        </a:lnSpc>
                        <a:spcAft>
                          <a:spcPts val="0"/>
                        </a:spcAft>
                      </a:pPr>
                      <a:r>
                        <a:rPr lang="en-GB" sz="10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State</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50000"/>
                        </a:lnSpc>
                        <a:spcAft>
                          <a:spcPts val="0"/>
                        </a:spcAft>
                      </a:pPr>
                      <a:r>
                        <a:rPr lang="en-GB" sz="10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Contributors</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78247657"/>
                  </a:ext>
                </a:extLst>
              </a:tr>
              <a:tr h="507887">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1</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Plotting of serial measurements of an individual on a normal growth chart with centile detection</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Must</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 </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613384042"/>
                  </a:ext>
                </a:extLst>
              </a:tr>
              <a:tr h="271768">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2</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Plot height and weight growth charts</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Must</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119400702"/>
                  </a:ext>
                </a:extLst>
              </a:tr>
              <a:tr h="271768">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3</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Have web app functionality</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Must</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309663048"/>
                  </a:ext>
                </a:extLst>
              </a:tr>
              <a:tr h="271768">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4</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Use GOSH’s data to produce growth charts</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Must</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979406599"/>
                  </a:ext>
                </a:extLst>
              </a:tr>
              <a:tr h="386109">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5</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Show some sort of growth trajectory using the data that is inputted</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Should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Rajan</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1951304675"/>
                  </a:ext>
                </a:extLst>
              </a:tr>
              <a:tr h="1043444">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6</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000" dirty="0">
                          <a:effectLst/>
                          <a:latin typeface="Calibri" panose="020F0502020204030204" pitchFamily="34" charset="0"/>
                          <a:ea typeface="DengXian" panose="02010600030101010101" pitchFamily="2" charset="-122"/>
                          <a:cs typeface="Times New Roman" panose="02020603050405020304" pitchFamily="18" charset="0"/>
                        </a:rPr>
                        <a:t>Integrated with SMART on FHIR so it can be compatible with any health centre that uses SMART on FHIR for their data storage </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Should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 </a:t>
                      </a:r>
                    </a:p>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X</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 </a:t>
                      </a:r>
                    </a:p>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 </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688642201"/>
                  </a:ext>
                </a:extLst>
              </a:tr>
              <a:tr h="404827">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7</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000" dirty="0">
                          <a:effectLst/>
                          <a:latin typeface="Calibri" panose="020F0502020204030204" pitchFamily="34" charset="0"/>
                          <a:ea typeface="DengXian" panose="02010600030101010101" pitchFamily="2" charset="-122"/>
                          <a:cs typeface="Times New Roman" panose="02020603050405020304" pitchFamily="18" charset="0"/>
                        </a:rPr>
                        <a:t>Have some functionality to output data to files or in a pdf format </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Could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X</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357002462"/>
                  </a:ext>
                </a:extLst>
              </a:tr>
              <a:tr h="271768">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8</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Have some functionality for data security</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Could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X</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04802970"/>
                  </a:ext>
                </a:extLst>
              </a:tr>
              <a:tr h="373360">
                <a:tc>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9</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Have some functionality for the application to run in a mobile browser </a:t>
                      </a:r>
                    </a:p>
                  </a:txBody>
                  <a:tcPr marL="57983" marR="57983"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Could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b="1">
                          <a:effectLst/>
                          <a:latin typeface="Segoe UI Symbol" panose="020B0502040204020203" pitchFamily="34" charset="0"/>
                          <a:ea typeface="DengXian" panose="02010600030101010101" pitchFamily="2" charset="-122"/>
                          <a:cs typeface="Segoe UI Symbol" panose="020B0502040204020203" pitchFamily="34" charset="0"/>
                        </a:rPr>
                        <a:t>✓</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gn="ctr">
                        <a:lnSpc>
                          <a:spcPct val="150000"/>
                        </a:lnSpc>
                        <a:spcAft>
                          <a:spcPts val="0"/>
                        </a:spcAft>
                      </a:pPr>
                      <a:r>
                        <a:rPr lang="en-GB" sz="1000">
                          <a:effectLst/>
                          <a:latin typeface="Calibri" panose="020F0502020204030204" pitchFamily="34" charset="0"/>
                          <a:ea typeface="DengXian" panose="02010600030101010101" pitchFamily="2" charset="-122"/>
                          <a:cs typeface="Times New Roman" panose="02020603050405020304" pitchFamily="18" charset="0"/>
                        </a:rPr>
                        <a:t>All</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3446382832"/>
                  </a:ext>
                </a:extLst>
              </a:tr>
              <a:tr h="271768">
                <a:tc gridSpan="2">
                  <a:txBody>
                    <a:bodyPr/>
                    <a:lstStyle/>
                    <a:p>
                      <a:pP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Key Functionalities (must have and should have)</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xBody>
                    <a:bodyPr/>
                    <a:lstStyle/>
                    <a:p>
                      <a:endParaRPr lang="en-GB"/>
                    </a:p>
                  </a:txBody>
                  <a:tcPr/>
                </a:tc>
                <a:tc gridSpan="3">
                  <a:txBody>
                    <a:bodyPr/>
                    <a:lstStyle/>
                    <a:p>
                      <a:pPr algn="ct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83%</a:t>
                      </a:r>
                      <a:r>
                        <a:rPr lang="en-GB" sz="1000">
                          <a:effectLst/>
                          <a:latin typeface="Calibri" panose="020F0502020204030204" pitchFamily="34" charset="0"/>
                          <a:ea typeface="DengXian" panose="02010600030101010101" pitchFamily="2" charset="-122"/>
                          <a:cs typeface="Times New Roman" panose="02020603050405020304" pitchFamily="18" charset="0"/>
                        </a:rPr>
                        <a:t> completed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44597866"/>
                  </a:ext>
                </a:extLst>
              </a:tr>
              <a:tr h="271768">
                <a:tc gridSpan="2">
                  <a:txBody>
                    <a:bodyPr/>
                    <a:lstStyle/>
                    <a:p>
                      <a:pPr>
                        <a:lnSpc>
                          <a:spcPct val="150000"/>
                        </a:lnSpc>
                        <a:spcAft>
                          <a:spcPts val="0"/>
                        </a:spcAft>
                      </a:pPr>
                      <a:r>
                        <a:rPr lang="en-GB" sz="1000" b="1">
                          <a:effectLst/>
                          <a:latin typeface="Calibri" panose="020F0502020204030204" pitchFamily="34" charset="0"/>
                          <a:ea typeface="DengXian" panose="02010600030101010101" pitchFamily="2" charset="-122"/>
                          <a:cs typeface="Times New Roman" panose="02020603050405020304" pitchFamily="18" charset="0"/>
                        </a:rPr>
                        <a:t>Optional Functionalities (could have)</a:t>
                      </a:r>
                      <a:endParaRPr lang="en-GB" sz="1000">
                        <a:effectLst/>
                        <a:latin typeface="Calibri" panose="020F0502020204030204" pitchFamily="34" charset="0"/>
                        <a:ea typeface="DengXian" panose="02010600030101010101" pitchFamily="2" charset="-122"/>
                        <a:cs typeface="Times New Roman" panose="02020603050405020304" pitchFamily="18" charset="0"/>
                      </a:endParaRP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hMerge="1">
                  <a:txBody>
                    <a:bodyPr/>
                    <a:lstStyle/>
                    <a:p>
                      <a:endParaRPr lang="en-GB"/>
                    </a:p>
                  </a:txBody>
                  <a:tcPr/>
                </a:tc>
                <a:tc gridSpan="3">
                  <a:txBody>
                    <a:bodyPr/>
                    <a:lstStyle/>
                    <a:p>
                      <a:pPr algn="ctr">
                        <a:lnSpc>
                          <a:spcPct val="150000"/>
                        </a:lnSpc>
                        <a:spcAft>
                          <a:spcPts val="0"/>
                        </a:spcAft>
                      </a:pPr>
                      <a:r>
                        <a:rPr lang="en-GB" sz="1000" b="1" dirty="0">
                          <a:effectLst/>
                          <a:latin typeface="Calibri" panose="020F0502020204030204" pitchFamily="34" charset="0"/>
                          <a:ea typeface="DengXian" panose="02010600030101010101" pitchFamily="2" charset="-122"/>
                          <a:cs typeface="Times New Roman" panose="02020603050405020304" pitchFamily="18" charset="0"/>
                        </a:rPr>
                        <a:t>33%</a:t>
                      </a:r>
                      <a:r>
                        <a:rPr lang="en-GB" sz="1000" dirty="0">
                          <a:effectLst/>
                          <a:latin typeface="Calibri" panose="020F0502020204030204" pitchFamily="34" charset="0"/>
                          <a:ea typeface="DengXian" panose="02010600030101010101" pitchFamily="2" charset="-122"/>
                          <a:cs typeface="Times New Roman" panose="02020603050405020304" pitchFamily="18" charset="0"/>
                        </a:rPr>
                        <a:t> completed</a:t>
                      </a:r>
                    </a:p>
                  </a:txBody>
                  <a:tcPr marL="57983" marR="57983"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81122158"/>
                  </a:ext>
                </a:extLst>
              </a:tr>
            </a:tbl>
          </a:graphicData>
        </a:graphic>
      </p:graphicFrame>
    </p:spTree>
    <p:extLst>
      <p:ext uri="{BB962C8B-B14F-4D97-AF65-F5344CB8AC3E}">
        <p14:creationId xmlns:p14="http://schemas.microsoft.com/office/powerpoint/2010/main" val="6873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D44F-8793-402A-AEDC-B4DCECE760C1}"/>
              </a:ext>
            </a:extLst>
          </p:cNvPr>
          <p:cNvSpPr>
            <a:spLocks noGrp="1"/>
          </p:cNvSpPr>
          <p:nvPr>
            <p:ph type="title"/>
          </p:nvPr>
        </p:nvSpPr>
        <p:spPr/>
        <p:txBody>
          <a:bodyPr/>
          <a:lstStyle/>
          <a:p>
            <a:r>
              <a:rPr lang="en-GB" dirty="0"/>
              <a:t>Contribution Distribution</a:t>
            </a:r>
          </a:p>
        </p:txBody>
      </p:sp>
      <p:graphicFrame>
        <p:nvGraphicFramePr>
          <p:cNvPr id="5" name="Content Placeholder 4">
            <a:extLst>
              <a:ext uri="{FF2B5EF4-FFF2-40B4-BE49-F238E27FC236}">
                <a16:creationId xmlns:a16="http://schemas.microsoft.com/office/drawing/2014/main" id="{6C2F26C1-3F1A-43C2-AC1E-57DA94A3742D}"/>
              </a:ext>
            </a:extLst>
          </p:cNvPr>
          <p:cNvGraphicFramePr>
            <a:graphicFrameLocks noGrp="1"/>
          </p:cNvGraphicFramePr>
          <p:nvPr>
            <p:ph idx="1"/>
            <p:extLst>
              <p:ext uri="{D42A27DB-BD31-4B8C-83A1-F6EECF244321}">
                <p14:modId xmlns:p14="http://schemas.microsoft.com/office/powerpoint/2010/main" val="2793872493"/>
              </p:ext>
            </p:extLst>
          </p:nvPr>
        </p:nvGraphicFramePr>
        <p:xfrm>
          <a:off x="943155" y="1897811"/>
          <a:ext cx="10863536" cy="4416722"/>
        </p:xfrm>
        <a:graphic>
          <a:graphicData uri="http://schemas.openxmlformats.org/drawingml/2006/table">
            <a:tbl>
              <a:tblPr firstRow="1" firstCol="1" bandRow="1"/>
              <a:tblGrid>
                <a:gridCol w="2715884">
                  <a:extLst>
                    <a:ext uri="{9D8B030D-6E8A-4147-A177-3AD203B41FA5}">
                      <a16:colId xmlns:a16="http://schemas.microsoft.com/office/drawing/2014/main" val="2885471328"/>
                    </a:ext>
                  </a:extLst>
                </a:gridCol>
                <a:gridCol w="2715884">
                  <a:extLst>
                    <a:ext uri="{9D8B030D-6E8A-4147-A177-3AD203B41FA5}">
                      <a16:colId xmlns:a16="http://schemas.microsoft.com/office/drawing/2014/main" val="1254684408"/>
                    </a:ext>
                  </a:extLst>
                </a:gridCol>
                <a:gridCol w="2715884">
                  <a:extLst>
                    <a:ext uri="{9D8B030D-6E8A-4147-A177-3AD203B41FA5}">
                      <a16:colId xmlns:a16="http://schemas.microsoft.com/office/drawing/2014/main" val="3247492103"/>
                    </a:ext>
                  </a:extLst>
                </a:gridCol>
                <a:gridCol w="2715884">
                  <a:extLst>
                    <a:ext uri="{9D8B030D-6E8A-4147-A177-3AD203B41FA5}">
                      <a16:colId xmlns:a16="http://schemas.microsoft.com/office/drawing/2014/main" val="1550401870"/>
                    </a:ext>
                  </a:extLst>
                </a:gridCol>
              </a:tblGrid>
              <a:tr h="312907">
                <a:tc>
                  <a:txBody>
                    <a:bodyPr/>
                    <a:lstStyle/>
                    <a:p>
                      <a:pPr>
                        <a:lnSpc>
                          <a:spcPct val="150000"/>
                        </a:lnSpc>
                        <a:spcAft>
                          <a:spcPts val="0"/>
                        </a:spcAft>
                      </a:pPr>
                      <a:r>
                        <a:rPr lang="en-GB"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Work packages</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nSpc>
                          <a:spcPct val="150000"/>
                        </a:lnSpc>
                        <a:spcAft>
                          <a:spcPts val="0"/>
                        </a:spcAft>
                      </a:pPr>
                      <a:r>
                        <a:rPr lang="en-GB"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Rajan</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nSpc>
                          <a:spcPct val="150000"/>
                        </a:lnSpc>
                        <a:spcAft>
                          <a:spcPts val="0"/>
                        </a:spcAft>
                      </a:pPr>
                      <a:r>
                        <a:rPr lang="en-GB"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Saleh</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nSpc>
                          <a:spcPct val="150000"/>
                        </a:lnSpc>
                        <a:spcAft>
                          <a:spcPts val="0"/>
                        </a:spcAft>
                      </a:pPr>
                      <a:r>
                        <a:rPr lang="en-GB" sz="1200" b="1">
                          <a:solidFill>
                            <a:srgbClr val="FFFFFF"/>
                          </a:solidFill>
                          <a:effectLst/>
                          <a:latin typeface="Calibri" panose="020F0502020204030204" pitchFamily="34" charset="0"/>
                          <a:ea typeface="DengXian" panose="02010600030101010101" pitchFamily="2" charset="-122"/>
                          <a:cs typeface="Times New Roman" panose="02020603050405020304" pitchFamily="18" charset="0"/>
                        </a:rPr>
                        <a:t>Sander</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230148936"/>
                  </a:ext>
                </a:extLst>
              </a:tr>
              <a:tr h="312907">
                <a:tc>
                  <a:txBody>
                    <a:bodyPr/>
                    <a:lstStyle/>
                    <a:p>
                      <a:pPr>
                        <a:lnSpc>
                          <a:spcPct val="150000"/>
                        </a:lnSpc>
                        <a:spcAft>
                          <a:spcPts val="0"/>
                        </a:spcAft>
                      </a:pPr>
                      <a:r>
                        <a:rPr lang="en-GB" sz="1200" b="1">
                          <a:solidFill>
                            <a:srgbClr val="333333"/>
                          </a:solidFill>
                          <a:effectLst/>
                          <a:latin typeface="Calibri" panose="020F0502020204030204" pitchFamily="34" charset="0"/>
                          <a:ea typeface="Times New Roman" panose="02020603050405020304" pitchFamily="18" charset="0"/>
                          <a:cs typeface="Helvetica" panose="020B0604020202020204" pitchFamily="34" charset="0"/>
                        </a:rPr>
                        <a:t>Client liaison</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569809413"/>
                  </a:ext>
                </a:extLst>
              </a:tr>
              <a:tr h="312907">
                <a:tc>
                  <a:txBody>
                    <a:bodyPr/>
                    <a:lstStyle/>
                    <a:p>
                      <a:pPr>
                        <a:lnSpc>
                          <a:spcPct val="150000"/>
                        </a:lnSpc>
                        <a:spcAft>
                          <a:spcPts val="0"/>
                        </a:spcAft>
                      </a:pPr>
                      <a:r>
                        <a:rPr lang="en-GB" sz="1200" b="1">
                          <a:solidFill>
                            <a:srgbClr val="333333"/>
                          </a:solidFill>
                          <a:effectLst/>
                          <a:latin typeface="Calibri" panose="020F0502020204030204" pitchFamily="34" charset="0"/>
                          <a:ea typeface="Times New Roman" panose="02020603050405020304" pitchFamily="18" charset="0"/>
                          <a:cs typeface="Helvetica" panose="020B0604020202020204" pitchFamily="34" charset="0"/>
                        </a:rPr>
                        <a:t>Requirement analysis</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40090336"/>
                  </a:ext>
                </a:extLst>
              </a:tr>
              <a:tr h="312907">
                <a:tc>
                  <a:txBody>
                    <a:bodyPr/>
                    <a:lstStyle/>
                    <a:p>
                      <a:pPr>
                        <a:lnSpc>
                          <a:spcPct val="150000"/>
                        </a:lnSpc>
                        <a:spcAft>
                          <a:spcPts val="0"/>
                        </a:spcAft>
                      </a:pPr>
                      <a:r>
                        <a:rPr lang="en-GB" sz="1200" b="1">
                          <a:solidFill>
                            <a:srgbClr val="333333"/>
                          </a:solidFill>
                          <a:effectLst/>
                          <a:latin typeface="Calibri" panose="020F0502020204030204" pitchFamily="34" charset="0"/>
                          <a:ea typeface="Times New Roman" panose="02020603050405020304" pitchFamily="18" charset="0"/>
                          <a:cs typeface="Helvetica" panose="020B0604020202020204" pitchFamily="34" charset="0"/>
                        </a:rPr>
                        <a:t>Research</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20%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40%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40%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4116568708"/>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UI Design</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25%</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50%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25%</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707760556"/>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Programming</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40%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828706179"/>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Testing</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715560524"/>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Progress Report</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343190412"/>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Technical Report </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33%</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361031067"/>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Poster Design</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100%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986176239"/>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Video Editing</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100%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a:effectLst/>
                          <a:latin typeface="Calibri" panose="020F0502020204030204" pitchFamily="34" charset="0"/>
                          <a:ea typeface="DengXian" panose="02010600030101010101" pitchFamily="2" charset="-122"/>
                          <a:cs typeface="Times New Roman" panose="02020603050405020304" pitchFamily="18" charset="0"/>
                        </a:rPr>
                        <a:t>0%</a:t>
                      </a: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658845608"/>
                  </a:ext>
                </a:extLst>
              </a:tr>
              <a:tr h="312907">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Overall contribution</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40%</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30%</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30%</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351412902"/>
                  </a:ext>
                </a:extLst>
              </a:tr>
              <a:tr h="661838">
                <a:tc>
                  <a:txBody>
                    <a:bodyPr/>
                    <a:lstStyle/>
                    <a:p>
                      <a:pPr>
                        <a:lnSpc>
                          <a:spcPct val="150000"/>
                        </a:lnSpc>
                        <a:spcAft>
                          <a:spcPts val="0"/>
                        </a:spcAft>
                      </a:pPr>
                      <a:r>
                        <a:rPr lang="en-GB" sz="1200" b="1" dirty="0">
                          <a:effectLst/>
                          <a:latin typeface="Calibri" panose="020F0502020204030204" pitchFamily="34" charset="0"/>
                          <a:ea typeface="DengXian" panose="02010600030101010101" pitchFamily="2" charset="-122"/>
                          <a:cs typeface="Times New Roman" panose="02020603050405020304" pitchFamily="18" charset="0"/>
                        </a:rPr>
                        <a:t>Roles</a:t>
                      </a:r>
                      <a:endParaRPr lang="en-GB"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Report Editor, Programmer, Front End Developer</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b="1">
                          <a:effectLst/>
                          <a:latin typeface="Calibri" panose="020F0502020204030204" pitchFamily="34" charset="0"/>
                          <a:ea typeface="DengXian" panose="02010600030101010101" pitchFamily="2" charset="-122"/>
                          <a:cs typeface="Times New Roman" panose="02020603050405020304" pitchFamily="18" charset="0"/>
                        </a:rPr>
                        <a:t>UI Designer, Researcher, Programmer</a:t>
                      </a:r>
                      <a:endParaRPr lang="en-GB"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GB" sz="1200" b="1" dirty="0">
                          <a:effectLst/>
                          <a:latin typeface="Calibri" panose="020F0502020204030204" pitchFamily="34" charset="0"/>
                          <a:ea typeface="DengXian" panose="02010600030101010101" pitchFamily="2" charset="-122"/>
                          <a:cs typeface="Times New Roman" panose="02020603050405020304" pitchFamily="18" charset="0"/>
                        </a:rPr>
                        <a:t>Report Editor, Programmer, Tester</a:t>
                      </a:r>
                      <a:endParaRPr lang="en-GB"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843416551"/>
                  </a:ext>
                </a:extLst>
              </a:tr>
            </a:tbl>
          </a:graphicData>
        </a:graphic>
      </p:graphicFrame>
    </p:spTree>
    <p:extLst>
      <p:ext uri="{BB962C8B-B14F-4D97-AF65-F5344CB8AC3E}">
        <p14:creationId xmlns:p14="http://schemas.microsoft.com/office/powerpoint/2010/main" val="57190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56AE-B70C-4904-9F7E-4C6217E4E281}"/>
              </a:ext>
            </a:extLst>
          </p:cNvPr>
          <p:cNvSpPr>
            <a:spLocks noGrp="1"/>
          </p:cNvSpPr>
          <p:nvPr>
            <p:ph type="title"/>
          </p:nvPr>
        </p:nvSpPr>
        <p:spPr/>
        <p:txBody>
          <a:bodyPr/>
          <a:lstStyle/>
          <a:p>
            <a:r>
              <a:rPr lang="en-GB" dirty="0"/>
              <a:t>Application URL</a:t>
            </a:r>
          </a:p>
        </p:txBody>
      </p:sp>
      <p:sp>
        <p:nvSpPr>
          <p:cNvPr id="3" name="Content Placeholder 2">
            <a:extLst>
              <a:ext uri="{FF2B5EF4-FFF2-40B4-BE49-F238E27FC236}">
                <a16:creationId xmlns:a16="http://schemas.microsoft.com/office/drawing/2014/main" id="{09372F17-5C69-407D-9B28-1CE5176F33D0}"/>
              </a:ext>
            </a:extLst>
          </p:cNvPr>
          <p:cNvSpPr>
            <a:spLocks noGrp="1"/>
          </p:cNvSpPr>
          <p:nvPr>
            <p:ph idx="1"/>
          </p:nvPr>
        </p:nvSpPr>
        <p:spPr/>
        <p:txBody>
          <a:bodyPr/>
          <a:lstStyle/>
          <a:p>
            <a:r>
              <a:rPr lang="en-GB" dirty="0">
                <a:hlinkClick r:id="rId2"/>
              </a:rPr>
              <a:t>https://ucl-cs-team14.shinyapps.io/GrowthCharts/</a:t>
            </a:r>
            <a:r>
              <a:rPr lang="en-GB" dirty="0"/>
              <a:t> </a:t>
            </a:r>
          </a:p>
        </p:txBody>
      </p:sp>
    </p:spTree>
    <p:extLst>
      <p:ext uri="{BB962C8B-B14F-4D97-AF65-F5344CB8AC3E}">
        <p14:creationId xmlns:p14="http://schemas.microsoft.com/office/powerpoint/2010/main" val="1931254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Words>
  <Application>Microsoft Office PowerPoint</Application>
  <PresentationFormat>Widescreen</PresentationFormat>
  <Paragraphs>123</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DengXian</vt:lpstr>
      <vt:lpstr>Arial</vt:lpstr>
      <vt:lpstr>Calibri</vt:lpstr>
      <vt:lpstr>Calibri Light</vt:lpstr>
      <vt:lpstr>Helvetica</vt:lpstr>
      <vt:lpstr>Segoe UI Symbol</vt:lpstr>
      <vt:lpstr>Times New Roman</vt:lpstr>
      <vt:lpstr>Office Theme</vt:lpstr>
      <vt:lpstr>  Team 14: GOSH: App for child growth charts in R </vt:lpstr>
      <vt:lpstr>Abstract</vt:lpstr>
      <vt:lpstr>Achievement</vt:lpstr>
      <vt:lpstr>Contribution Distribution</vt:lpstr>
      <vt:lpstr>Application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14: GOSH: App for child growth charts in R</dc:title>
  <dc:creator>Dinesh Hirani</dc:creator>
  <cp:lastModifiedBy>Dinesh Hirani</cp:lastModifiedBy>
  <cp:revision>31</cp:revision>
  <dcterms:created xsi:type="dcterms:W3CDTF">2018-03-05T09:30:25Z</dcterms:created>
  <dcterms:modified xsi:type="dcterms:W3CDTF">2018-04-20T11:24:36Z</dcterms:modified>
</cp:coreProperties>
</file>