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B_E47407F6.xml" ContentType="application/vnd.ms-powerpoint.comments+xml"/>
  <Override PartName="/ppt/comments/modernComment_124_5F760161.xml" ContentType="application/vnd.ms-powerpoint.comments+xml"/>
  <Override PartName="/ppt/comments/modernComment_10D_C809D7C5.xml" ContentType="application/vnd.ms-powerpoint.comments+xml"/>
  <Override PartName="/ppt/notesSlides/notesSlide1.xml" ContentType="application/vnd.openxmlformats-officedocument.presentationml.notesSlide+xml"/>
  <Override PartName="/ppt/comments/modernComment_112_857B7237.xml" ContentType="application/vnd.ms-powerpoint.comments+xml"/>
  <Override PartName="/ppt/comments/modernComment_114_6AF2ADC8.xml" ContentType="application/vnd.ms-powerpoint.comments+xml"/>
  <Override PartName="/ppt/comments/modernComment_10E_8EA749EE.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5_1214F257.xml" ContentType="application/vnd.ms-powerpoint.comments+xml"/>
  <Override PartName="/ppt/notesSlides/notesSlide4.xml" ContentType="application/vnd.openxmlformats-officedocument.presentationml.notesSlide+xml"/>
  <Override PartName="/ppt/comments/modernComment_11A_BA969C4A.xml" ContentType="application/vnd.ms-powerpoint.comments+xml"/>
  <Override PartName="/ppt/comments/modernComment_125_5B01B142.xml" ContentType="application/vnd.ms-powerpoint.comments+xml"/>
  <Override PartName="/ppt/notesSlides/notesSlide5.xml" ContentType="application/vnd.openxmlformats-officedocument.presentationml.notesSlide+xml"/>
  <Override PartName="/ppt/comments/modernComment_127_1C7F4070.xml" ContentType="application/vnd.ms-powerpoint.comments+xml"/>
  <Override PartName="/ppt/notesSlides/notesSlide6.xml" ContentType="application/vnd.openxmlformats-officedocument.presentationml.notesSlide+xml"/>
  <Override PartName="/ppt/comments/modernComment_122_5F80DAC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63" r:id="rId5"/>
    <p:sldId id="264" r:id="rId6"/>
    <p:sldId id="265" r:id="rId7"/>
    <p:sldId id="266" r:id="rId8"/>
    <p:sldId id="267" r:id="rId9"/>
    <p:sldId id="292" r:id="rId10"/>
    <p:sldId id="268" r:id="rId11"/>
    <p:sldId id="269" r:id="rId12"/>
    <p:sldId id="274" r:id="rId13"/>
    <p:sldId id="276" r:id="rId14"/>
    <p:sldId id="278" r:id="rId15"/>
    <p:sldId id="270" r:id="rId16"/>
    <p:sldId id="279" r:id="rId17"/>
    <p:sldId id="277" r:id="rId18"/>
    <p:sldId id="281" r:id="rId19"/>
    <p:sldId id="282" r:id="rId20"/>
    <p:sldId id="283" r:id="rId21"/>
    <p:sldId id="293" r:id="rId22"/>
    <p:sldId id="297" r:id="rId23"/>
    <p:sldId id="284" r:id="rId24"/>
    <p:sldId id="294" r:id="rId25"/>
    <p:sldId id="295" r:id="rId26"/>
    <p:sldId id="296" r:id="rId27"/>
    <p:sldId id="272" r:id="rId28"/>
    <p:sldId id="288" r:id="rId29"/>
    <p:sldId id="290" r:id="rId30"/>
    <p:sldId id="291" r:id="rId31"/>
    <p:sldId id="298" r:id="rId3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3C7B94-458C-7EBE-813B-4A722EE99B92}" name="Frédéric Vogels" initials="FV" userId="32dc27131c13f3d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04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4DD4C-AB47-4697-BE9F-2E2E415AF669}" v="6" dt="2022-09-05T14:18:23.184"/>
    <p1510:client id="{66079357-EDA4-4F7C-ADA7-FDF71713AB2D}" v="3" dt="2022-09-06T10:53:55.733"/>
    <p1510:client id="{B64D0B69-0693-4720-89CC-CD1890D3A8F4}" v="2" dt="2022-10-26T15:50:39.978"/>
    <p1510:client id="{DD920371-F42F-45A4-94D0-10CA837F9831}" v="1" dt="2022-09-06T07:25:49.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314" autoAdjust="0"/>
  </p:normalViewPr>
  <p:slideViewPr>
    <p:cSldViewPr snapToGrid="0">
      <p:cViewPr varScale="1">
        <p:scale>
          <a:sx n="146" d="100"/>
          <a:sy n="146" d="100"/>
        </p:scale>
        <p:origin x="20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hat Erdogan" userId="d3585989-f11d-4da8-a3b2-052048102345" providerId="ADAL" clId="{66079357-EDA4-4F7C-ADA7-FDF71713AB2D}"/>
    <pc:docChg chg="custSel addSld modSld">
      <pc:chgData name="Serhat Erdogan" userId="d3585989-f11d-4da8-a3b2-052048102345" providerId="ADAL" clId="{66079357-EDA4-4F7C-ADA7-FDF71713AB2D}" dt="2022-09-06T10:55:49.919" v="249" actId="12"/>
      <pc:docMkLst>
        <pc:docMk/>
      </pc:docMkLst>
      <pc:sldChg chg="addSp modSp add mod">
        <pc:chgData name="Serhat Erdogan" userId="d3585989-f11d-4da8-a3b2-052048102345" providerId="ADAL" clId="{66079357-EDA4-4F7C-ADA7-FDF71713AB2D}" dt="2022-09-06T10:52:50.903" v="5" actId="207"/>
        <pc:sldMkLst>
          <pc:docMk/>
          <pc:sldMk cId="379793643" sldId="297"/>
        </pc:sldMkLst>
        <pc:spChg chg="add mod">
          <ac:chgData name="Serhat Erdogan" userId="d3585989-f11d-4da8-a3b2-052048102345" providerId="ADAL" clId="{66079357-EDA4-4F7C-ADA7-FDF71713AB2D}" dt="2022-09-06T10:52:50.903" v="5" actId="207"/>
          <ac:spMkLst>
            <pc:docMk/>
            <pc:sldMk cId="379793643" sldId="297"/>
            <ac:spMk id="10" creationId="{77237C38-2CAF-4E90-A307-8C73782EAF9A}"/>
          </ac:spMkLst>
        </pc:spChg>
        <pc:spChg chg="add mod">
          <ac:chgData name="Serhat Erdogan" userId="d3585989-f11d-4da8-a3b2-052048102345" providerId="ADAL" clId="{66079357-EDA4-4F7C-ADA7-FDF71713AB2D}" dt="2022-09-06T10:52:23.522" v="2" actId="1076"/>
          <ac:spMkLst>
            <pc:docMk/>
            <pc:sldMk cId="379793643" sldId="297"/>
            <ac:spMk id="11" creationId="{AC09F739-83D7-458E-8120-D2251C43C777}"/>
          </ac:spMkLst>
        </pc:spChg>
      </pc:sldChg>
      <pc:sldChg chg="modSp add mod">
        <pc:chgData name="Serhat Erdogan" userId="d3585989-f11d-4da8-a3b2-052048102345" providerId="ADAL" clId="{66079357-EDA4-4F7C-ADA7-FDF71713AB2D}" dt="2022-09-06T10:55:49.919" v="249" actId="12"/>
        <pc:sldMkLst>
          <pc:docMk/>
          <pc:sldMk cId="2888696852" sldId="298"/>
        </pc:sldMkLst>
        <pc:spChg chg="mod">
          <ac:chgData name="Serhat Erdogan" userId="d3585989-f11d-4da8-a3b2-052048102345" providerId="ADAL" clId="{66079357-EDA4-4F7C-ADA7-FDF71713AB2D}" dt="2022-09-06T10:54:26.509" v="33" actId="20577"/>
          <ac:spMkLst>
            <pc:docMk/>
            <pc:sldMk cId="2888696852" sldId="298"/>
            <ac:spMk id="2" creationId="{30AF865A-8181-4DAA-A1EF-5D642527395C}"/>
          </ac:spMkLst>
        </pc:spChg>
        <pc:spChg chg="mod">
          <ac:chgData name="Serhat Erdogan" userId="d3585989-f11d-4da8-a3b2-052048102345" providerId="ADAL" clId="{66079357-EDA4-4F7C-ADA7-FDF71713AB2D}" dt="2022-09-06T10:55:49.919" v="249" actId="12"/>
          <ac:spMkLst>
            <pc:docMk/>
            <pc:sldMk cId="2888696852" sldId="298"/>
            <ac:spMk id="3" creationId="{3FF93CCA-E9DD-47C9-8EE0-1190EA64BA3D}"/>
          </ac:spMkLst>
        </pc:spChg>
      </pc:sldChg>
    </pc:docChg>
  </pc:docChgLst>
  <pc:docChgLst>
    <pc:chgData name="Serhat Erdogan" userId="S::u0139490@ucll.be::d3585989-f11d-4da8-a3b2-052048102345" providerId="AD" clId="Web-{DD920371-F42F-45A4-94D0-10CA837F9831}"/>
    <pc:docChg chg="modSld">
      <pc:chgData name="Serhat Erdogan" userId="S::u0139490@ucll.be::d3585989-f11d-4da8-a3b2-052048102345" providerId="AD" clId="Web-{DD920371-F42F-45A4-94D0-10CA837F9831}" dt="2022-09-06T07:25:49.022" v="0" actId="20577"/>
      <pc:docMkLst>
        <pc:docMk/>
      </pc:docMkLst>
      <pc:sldChg chg="modSp">
        <pc:chgData name="Serhat Erdogan" userId="S::u0139490@ucll.be::d3585989-f11d-4da8-a3b2-052048102345" providerId="AD" clId="Web-{DD920371-F42F-45A4-94D0-10CA837F9831}" dt="2022-09-06T07:25:49.022" v="0" actId="20577"/>
        <pc:sldMkLst>
          <pc:docMk/>
          <pc:sldMk cId="3846791363" sldId="288"/>
        </pc:sldMkLst>
        <pc:spChg chg="mod">
          <ac:chgData name="Serhat Erdogan" userId="S::u0139490@ucll.be::d3585989-f11d-4da8-a3b2-052048102345" providerId="AD" clId="Web-{DD920371-F42F-45A4-94D0-10CA837F9831}" dt="2022-09-06T07:25:49.022" v="0" actId="20577"/>
          <ac:spMkLst>
            <pc:docMk/>
            <pc:sldMk cId="3846791363" sldId="288"/>
            <ac:spMk id="6" creationId="{E9712E0A-F845-4FDC-9545-35166028D1F9}"/>
          </ac:spMkLst>
        </pc:spChg>
      </pc:sldChg>
    </pc:docChg>
  </pc:docChgLst>
  <pc:docChgLst>
    <pc:chgData name="Serhat Erdogan" userId="d3585989-f11d-4da8-a3b2-052048102345" providerId="ADAL" clId="{C68D53A7-7E1D-44DF-8EA7-1ECB9B7A9741}"/>
    <pc:docChg chg="undo custSel addSld delSld modSld sldOrd">
      <pc:chgData name="Serhat Erdogan" userId="d3585989-f11d-4da8-a3b2-052048102345" providerId="ADAL" clId="{C68D53A7-7E1D-44DF-8EA7-1ECB9B7A9741}" dt="2022-09-04T10:25:37.035" v="371" actId="20577"/>
      <pc:docMkLst>
        <pc:docMk/>
      </pc:docMkLst>
      <pc:sldChg chg="modSp mod">
        <pc:chgData name="Serhat Erdogan" userId="d3585989-f11d-4da8-a3b2-052048102345" providerId="ADAL" clId="{C68D53A7-7E1D-44DF-8EA7-1ECB9B7A9741}" dt="2022-08-18T09:43:09.403" v="28" actId="20577"/>
        <pc:sldMkLst>
          <pc:docMk/>
          <pc:sldMk cId="2870223515" sldId="265"/>
        </pc:sldMkLst>
        <pc:spChg chg="mod">
          <ac:chgData name="Serhat Erdogan" userId="d3585989-f11d-4da8-a3b2-052048102345" providerId="ADAL" clId="{C68D53A7-7E1D-44DF-8EA7-1ECB9B7A9741}" dt="2022-08-18T09:43:09.403" v="28" actId="20577"/>
          <ac:spMkLst>
            <pc:docMk/>
            <pc:sldMk cId="2870223515" sldId="265"/>
            <ac:spMk id="2" creationId="{30AF865A-8181-4DAA-A1EF-5D642527395C}"/>
          </ac:spMkLst>
        </pc:spChg>
      </pc:sldChg>
      <pc:sldChg chg="addSp delSp modSp mod">
        <pc:chgData name="Serhat Erdogan" userId="d3585989-f11d-4da8-a3b2-052048102345" providerId="ADAL" clId="{C68D53A7-7E1D-44DF-8EA7-1ECB9B7A9741}" dt="2022-08-22T11:31:04.165" v="72"/>
        <pc:sldMkLst>
          <pc:docMk/>
          <pc:sldMk cId="3396212568" sldId="266"/>
        </pc:sldMkLst>
        <pc:spChg chg="mod">
          <ac:chgData name="Serhat Erdogan" userId="d3585989-f11d-4da8-a3b2-052048102345" providerId="ADAL" clId="{C68D53A7-7E1D-44DF-8EA7-1ECB9B7A9741}" dt="2022-08-18T09:43:39.942" v="30" actId="20577"/>
          <ac:spMkLst>
            <pc:docMk/>
            <pc:sldMk cId="3396212568" sldId="266"/>
            <ac:spMk id="3" creationId="{3FF93CCA-E9DD-47C9-8EE0-1190EA64BA3D}"/>
          </ac:spMkLst>
        </pc:spChg>
        <pc:spChg chg="mod">
          <ac:chgData name="Serhat Erdogan" userId="d3585989-f11d-4da8-a3b2-052048102345" providerId="ADAL" clId="{C68D53A7-7E1D-44DF-8EA7-1ECB9B7A9741}" dt="2022-08-22T11:31:04.165" v="72"/>
          <ac:spMkLst>
            <pc:docMk/>
            <pc:sldMk cId="3396212568" sldId="266"/>
            <ac:spMk id="4" creationId="{7CC1C2F9-1C01-49D4-9F3C-653CF627E3C8}"/>
          </ac:spMkLst>
        </pc:spChg>
        <pc:spChg chg="add del">
          <ac:chgData name="Serhat Erdogan" userId="d3585989-f11d-4da8-a3b2-052048102345" providerId="ADAL" clId="{C68D53A7-7E1D-44DF-8EA7-1ECB9B7A9741}" dt="2022-08-22T11:29:18.191" v="49"/>
          <ac:spMkLst>
            <pc:docMk/>
            <pc:sldMk cId="3396212568" sldId="266"/>
            <ac:spMk id="5" creationId="{ADC0DDE3-E71E-4289-B0B6-E3E55AB35916}"/>
          </ac:spMkLst>
        </pc:spChg>
      </pc:sldChg>
      <pc:sldChg chg="modSp mod">
        <pc:chgData name="Serhat Erdogan" userId="d3585989-f11d-4da8-a3b2-052048102345" providerId="ADAL" clId="{C68D53A7-7E1D-44DF-8EA7-1ECB9B7A9741}" dt="2022-09-04T10:24:00.769" v="324" actId="20577"/>
        <pc:sldMkLst>
          <pc:docMk/>
          <pc:sldMk cId="1997427286" sldId="268"/>
        </pc:sldMkLst>
        <pc:spChg chg="mod">
          <ac:chgData name="Serhat Erdogan" userId="d3585989-f11d-4da8-a3b2-052048102345" providerId="ADAL" clId="{C68D53A7-7E1D-44DF-8EA7-1ECB9B7A9741}" dt="2022-09-04T10:24:00.769" v="324" actId="20577"/>
          <ac:spMkLst>
            <pc:docMk/>
            <pc:sldMk cId="1997427286" sldId="268"/>
            <ac:spMk id="3" creationId="{3FF93CCA-E9DD-47C9-8EE0-1190EA64BA3D}"/>
          </ac:spMkLst>
        </pc:spChg>
      </pc:sldChg>
      <pc:sldChg chg="modSp mod">
        <pc:chgData name="Serhat Erdogan" userId="d3585989-f11d-4da8-a3b2-052048102345" providerId="ADAL" clId="{C68D53A7-7E1D-44DF-8EA7-1ECB9B7A9741}" dt="2022-09-04T10:24:11.032" v="346" actId="20577"/>
        <pc:sldMkLst>
          <pc:docMk/>
          <pc:sldMk cId="3356088261" sldId="269"/>
        </pc:sldMkLst>
        <pc:spChg chg="mod">
          <ac:chgData name="Serhat Erdogan" userId="d3585989-f11d-4da8-a3b2-052048102345" providerId="ADAL" clId="{C68D53A7-7E1D-44DF-8EA7-1ECB9B7A9741}" dt="2022-09-04T10:24:11.032" v="346" actId="20577"/>
          <ac:spMkLst>
            <pc:docMk/>
            <pc:sldMk cId="3356088261" sldId="269"/>
            <ac:spMk id="3" creationId="{3FF93CCA-E9DD-47C9-8EE0-1190EA64BA3D}"/>
          </ac:spMkLst>
        </pc:spChg>
      </pc:sldChg>
      <pc:sldChg chg="modSp mod">
        <pc:chgData name="Serhat Erdogan" userId="d3585989-f11d-4da8-a3b2-052048102345" providerId="ADAL" clId="{C68D53A7-7E1D-44DF-8EA7-1ECB9B7A9741}" dt="2022-09-04T10:25:37.035" v="371" actId="20577"/>
        <pc:sldMkLst>
          <pc:docMk/>
          <pc:sldMk cId="2393328110" sldId="270"/>
        </pc:sldMkLst>
        <pc:spChg chg="mod">
          <ac:chgData name="Serhat Erdogan" userId="d3585989-f11d-4da8-a3b2-052048102345" providerId="ADAL" clId="{C68D53A7-7E1D-44DF-8EA7-1ECB9B7A9741}" dt="2022-09-04T10:25:37.035" v="371" actId="20577"/>
          <ac:spMkLst>
            <pc:docMk/>
            <pc:sldMk cId="2393328110" sldId="270"/>
            <ac:spMk id="3" creationId="{3FF93CCA-E9DD-47C9-8EE0-1190EA64BA3D}"/>
          </ac:spMkLst>
        </pc:spChg>
      </pc:sldChg>
      <pc:sldChg chg="modSp del mod">
        <pc:chgData name="Serhat Erdogan" userId="d3585989-f11d-4da8-a3b2-052048102345" providerId="ADAL" clId="{C68D53A7-7E1D-44DF-8EA7-1ECB9B7A9741}" dt="2022-08-18T09:58:09.169" v="42" actId="47"/>
        <pc:sldMkLst>
          <pc:docMk/>
          <pc:sldMk cId="411656238" sldId="271"/>
        </pc:sldMkLst>
        <pc:spChg chg="mod">
          <ac:chgData name="Serhat Erdogan" userId="d3585989-f11d-4da8-a3b2-052048102345" providerId="ADAL" clId="{C68D53A7-7E1D-44DF-8EA7-1ECB9B7A9741}" dt="2022-08-18T09:58:07.798" v="41" actId="20577"/>
          <ac:spMkLst>
            <pc:docMk/>
            <pc:sldMk cId="411656238" sldId="271"/>
            <ac:spMk id="3" creationId="{3FF93CCA-E9DD-47C9-8EE0-1190EA64BA3D}"/>
          </ac:spMkLst>
        </pc:spChg>
      </pc:sldChg>
      <pc:sldChg chg="modSp mod modShow">
        <pc:chgData name="Serhat Erdogan" userId="d3585989-f11d-4da8-a3b2-052048102345" providerId="ADAL" clId="{C68D53A7-7E1D-44DF-8EA7-1ECB9B7A9741}" dt="2022-09-04T10:25:24.609" v="367" actId="20577"/>
        <pc:sldMkLst>
          <pc:docMk/>
          <pc:sldMk cId="1757986677" sldId="272"/>
        </pc:sldMkLst>
        <pc:spChg chg="mod">
          <ac:chgData name="Serhat Erdogan" userId="d3585989-f11d-4da8-a3b2-052048102345" providerId="ADAL" clId="{C68D53A7-7E1D-44DF-8EA7-1ECB9B7A9741}" dt="2022-09-04T10:25:24.609" v="367" actId="20577"/>
          <ac:spMkLst>
            <pc:docMk/>
            <pc:sldMk cId="1757986677" sldId="272"/>
            <ac:spMk id="3" creationId="{3FF93CCA-E9DD-47C9-8EE0-1190EA64BA3D}"/>
          </ac:spMkLst>
        </pc:spChg>
      </pc:sldChg>
      <pc:sldChg chg="del">
        <pc:chgData name="Serhat Erdogan" userId="d3585989-f11d-4da8-a3b2-052048102345" providerId="ADAL" clId="{C68D53A7-7E1D-44DF-8EA7-1ECB9B7A9741}" dt="2022-08-22T10:48:20.834" v="46" actId="47"/>
        <pc:sldMkLst>
          <pc:docMk/>
          <pc:sldMk cId="1740833054" sldId="273"/>
        </pc:sldMkLst>
      </pc:sldChg>
      <pc:sldChg chg="del">
        <pc:chgData name="Serhat Erdogan" userId="d3585989-f11d-4da8-a3b2-052048102345" providerId="ADAL" clId="{C68D53A7-7E1D-44DF-8EA7-1ECB9B7A9741}" dt="2022-08-22T10:48:30.194" v="47" actId="47"/>
        <pc:sldMkLst>
          <pc:docMk/>
          <pc:sldMk cId="2653029728" sldId="275"/>
        </pc:sldMkLst>
      </pc:sldChg>
      <pc:sldChg chg="del mod modShow">
        <pc:chgData name="Serhat Erdogan" userId="d3585989-f11d-4da8-a3b2-052048102345" providerId="ADAL" clId="{C68D53A7-7E1D-44DF-8EA7-1ECB9B7A9741}" dt="2022-08-18T09:58:00.145" v="39" actId="47"/>
        <pc:sldMkLst>
          <pc:docMk/>
          <pc:sldMk cId="1325487148" sldId="285"/>
        </pc:sldMkLst>
      </pc:sldChg>
      <pc:sldChg chg="del mod modShow">
        <pc:chgData name="Serhat Erdogan" userId="d3585989-f11d-4da8-a3b2-052048102345" providerId="ADAL" clId="{C68D53A7-7E1D-44DF-8EA7-1ECB9B7A9741}" dt="2022-08-18T09:58:00.145" v="39" actId="47"/>
        <pc:sldMkLst>
          <pc:docMk/>
          <pc:sldMk cId="3966535027" sldId="286"/>
        </pc:sldMkLst>
      </pc:sldChg>
      <pc:sldChg chg="del mod modShow">
        <pc:chgData name="Serhat Erdogan" userId="d3585989-f11d-4da8-a3b2-052048102345" providerId="ADAL" clId="{C68D53A7-7E1D-44DF-8EA7-1ECB9B7A9741}" dt="2022-08-18T09:58:00.145" v="39" actId="47"/>
        <pc:sldMkLst>
          <pc:docMk/>
          <pc:sldMk cId="4028802430" sldId="287"/>
        </pc:sldMkLst>
      </pc:sldChg>
      <pc:sldChg chg="modSp mod">
        <pc:chgData name="Serhat Erdogan" userId="d3585989-f11d-4da8-a3b2-052048102345" providerId="ADAL" clId="{C68D53A7-7E1D-44DF-8EA7-1ECB9B7A9741}" dt="2022-08-18T09:53:19.156" v="36" actId="20577"/>
        <pc:sldMkLst>
          <pc:docMk/>
          <pc:sldMk cId="3846791363" sldId="288"/>
        </pc:sldMkLst>
        <pc:spChg chg="mod">
          <ac:chgData name="Serhat Erdogan" userId="d3585989-f11d-4da8-a3b2-052048102345" providerId="ADAL" clId="{C68D53A7-7E1D-44DF-8EA7-1ECB9B7A9741}" dt="2022-08-18T09:53:19.156" v="36" actId="20577"/>
          <ac:spMkLst>
            <pc:docMk/>
            <pc:sldMk cId="3846791363" sldId="288"/>
            <ac:spMk id="6" creationId="{E9712E0A-F845-4FDC-9545-35166028D1F9}"/>
          </ac:spMkLst>
        </pc:spChg>
      </pc:sldChg>
      <pc:sldChg chg="del">
        <pc:chgData name="Serhat Erdogan" userId="d3585989-f11d-4da8-a3b2-052048102345" providerId="ADAL" clId="{C68D53A7-7E1D-44DF-8EA7-1ECB9B7A9741}" dt="2022-08-18T09:51:57.454" v="34" actId="47"/>
        <pc:sldMkLst>
          <pc:docMk/>
          <pc:sldMk cId="141051817" sldId="289"/>
        </pc:sldMkLst>
      </pc:sldChg>
      <pc:sldChg chg="modSp add mod ord">
        <pc:chgData name="Serhat Erdogan" userId="d3585989-f11d-4da8-a3b2-052048102345" providerId="ADAL" clId="{C68D53A7-7E1D-44DF-8EA7-1ECB9B7A9741}" dt="2022-09-04T10:25:15.889" v="365" actId="20577"/>
        <pc:sldMkLst>
          <pc:docMk/>
          <pc:sldMk cId="1601569121" sldId="292"/>
        </pc:sldMkLst>
        <pc:spChg chg="mod">
          <ac:chgData name="Serhat Erdogan" userId="d3585989-f11d-4da8-a3b2-052048102345" providerId="ADAL" clId="{C68D53A7-7E1D-44DF-8EA7-1ECB9B7A9741}" dt="2022-08-30T12:16:29.368" v="79" actId="20577"/>
          <ac:spMkLst>
            <pc:docMk/>
            <pc:sldMk cId="1601569121" sldId="292"/>
            <ac:spMk id="2" creationId="{30AF865A-8181-4DAA-A1EF-5D642527395C}"/>
          </ac:spMkLst>
        </pc:spChg>
        <pc:spChg chg="mod">
          <ac:chgData name="Serhat Erdogan" userId="d3585989-f11d-4da8-a3b2-052048102345" providerId="ADAL" clId="{C68D53A7-7E1D-44DF-8EA7-1ECB9B7A9741}" dt="2022-09-04T10:25:15.889" v="365" actId="20577"/>
          <ac:spMkLst>
            <pc:docMk/>
            <pc:sldMk cId="1601569121" sldId="292"/>
            <ac:spMk id="3" creationId="{3FF93CCA-E9DD-47C9-8EE0-1190EA64BA3D}"/>
          </ac:spMkLst>
        </pc:spChg>
      </pc:sldChg>
      <pc:sldChg chg="modSp add mod">
        <pc:chgData name="Serhat Erdogan" userId="d3585989-f11d-4da8-a3b2-052048102345" providerId="ADAL" clId="{C68D53A7-7E1D-44DF-8EA7-1ECB9B7A9741}" dt="2022-09-04T10:11:11.851" v="302" actId="20577"/>
        <pc:sldMkLst>
          <pc:docMk/>
          <pc:sldMk cId="1526837570" sldId="293"/>
        </pc:sldMkLst>
        <pc:spChg chg="mod">
          <ac:chgData name="Serhat Erdogan" userId="d3585989-f11d-4da8-a3b2-052048102345" providerId="ADAL" clId="{C68D53A7-7E1D-44DF-8EA7-1ECB9B7A9741}" dt="2022-09-04T10:11:11.851" v="302" actId="20577"/>
          <ac:spMkLst>
            <pc:docMk/>
            <pc:sldMk cId="1526837570" sldId="293"/>
            <ac:spMk id="2" creationId="{30AF865A-8181-4DAA-A1EF-5D642527395C}"/>
          </ac:spMkLst>
        </pc:spChg>
      </pc:sldChg>
      <pc:sldChg chg="modSp add mod">
        <pc:chgData name="Serhat Erdogan" userId="d3585989-f11d-4da8-a3b2-052048102345" providerId="ADAL" clId="{C68D53A7-7E1D-44DF-8EA7-1ECB9B7A9741}" dt="2022-09-04T10:25:29.574" v="369" actId="20577"/>
        <pc:sldMkLst>
          <pc:docMk/>
          <pc:sldMk cId="899202760" sldId="294"/>
        </pc:sldMkLst>
        <pc:spChg chg="mod">
          <ac:chgData name="Serhat Erdogan" userId="d3585989-f11d-4da8-a3b2-052048102345" providerId="ADAL" clId="{C68D53A7-7E1D-44DF-8EA7-1ECB9B7A9741}" dt="2022-09-04T10:25:29.574" v="369" actId="20577"/>
          <ac:spMkLst>
            <pc:docMk/>
            <pc:sldMk cId="899202760" sldId="294"/>
            <ac:spMk id="3" creationId="{3FF93CCA-E9DD-47C9-8EE0-1190EA64BA3D}"/>
          </ac:spMkLst>
        </pc:spChg>
      </pc:sldChg>
      <pc:sldChg chg="add">
        <pc:chgData name="Serhat Erdogan" userId="d3585989-f11d-4da8-a3b2-052048102345" providerId="ADAL" clId="{C68D53A7-7E1D-44DF-8EA7-1ECB9B7A9741}" dt="2022-09-04T10:24:55.290" v="358"/>
        <pc:sldMkLst>
          <pc:docMk/>
          <pc:sldMk cId="478101616" sldId="295"/>
        </pc:sldMkLst>
      </pc:sldChg>
      <pc:sldChg chg="add">
        <pc:chgData name="Serhat Erdogan" userId="d3585989-f11d-4da8-a3b2-052048102345" providerId="ADAL" clId="{C68D53A7-7E1D-44DF-8EA7-1ECB9B7A9741}" dt="2022-09-04T10:24:55.290" v="358"/>
        <pc:sldMkLst>
          <pc:docMk/>
          <pc:sldMk cId="378862282" sldId="296"/>
        </pc:sldMkLst>
      </pc:sldChg>
    </pc:docChg>
  </pc:docChgLst>
  <pc:docChgLst>
    <pc:chgData name="Serhat Erdogan" userId="S::u0139490@ucll.be::d3585989-f11d-4da8-a3b2-052048102345" providerId="AD" clId="Web-{3A04DD4C-AB47-4697-BE9F-2E2E415AF669}"/>
    <pc:docChg chg="modSld">
      <pc:chgData name="Serhat Erdogan" userId="S::u0139490@ucll.be::d3585989-f11d-4da8-a3b2-052048102345" providerId="AD" clId="Web-{3A04DD4C-AB47-4697-BE9F-2E2E415AF669}" dt="2022-09-05T14:18:23.184" v="5" actId="20577"/>
      <pc:docMkLst>
        <pc:docMk/>
      </pc:docMkLst>
      <pc:sldChg chg="modSp">
        <pc:chgData name="Serhat Erdogan" userId="S::u0139490@ucll.be::d3585989-f11d-4da8-a3b2-052048102345" providerId="AD" clId="Web-{3A04DD4C-AB47-4697-BE9F-2E2E415AF669}" dt="2022-09-05T14:18:23.184" v="5" actId="20577"/>
        <pc:sldMkLst>
          <pc:docMk/>
          <pc:sldMk cId="1601569121" sldId="292"/>
        </pc:sldMkLst>
        <pc:spChg chg="mod">
          <ac:chgData name="Serhat Erdogan" userId="S::u0139490@ucll.be::d3585989-f11d-4da8-a3b2-052048102345" providerId="AD" clId="Web-{3A04DD4C-AB47-4697-BE9F-2E2E415AF669}" dt="2022-09-05T14:18:23.184" v="5" actId="20577"/>
          <ac:spMkLst>
            <pc:docMk/>
            <pc:sldMk cId="1601569121" sldId="292"/>
            <ac:spMk id="2" creationId="{30AF865A-8181-4DAA-A1EF-5D642527395C}"/>
          </ac:spMkLst>
        </pc:spChg>
      </pc:sldChg>
    </pc:docChg>
  </pc:docChgLst>
  <pc:docChgLst>
    <pc:chgData name="Serhat Erdogan" userId="d3585989-f11d-4da8-a3b2-052048102345" providerId="ADAL" clId="{C8F9C4FF-F01A-494C-B051-7923B8073498}"/>
    <pc:docChg chg="undo custSel modSld">
      <pc:chgData name="Serhat Erdogan" userId="d3585989-f11d-4da8-a3b2-052048102345" providerId="ADAL" clId="{C8F9C4FF-F01A-494C-B051-7923B8073498}" dt="2022-06-21T14:05:34.442" v="42" actId="20577"/>
      <pc:docMkLst>
        <pc:docMk/>
      </pc:docMkLst>
      <pc:sldChg chg="modSp mod">
        <pc:chgData name="Serhat Erdogan" userId="d3585989-f11d-4da8-a3b2-052048102345" providerId="ADAL" clId="{C8F9C4FF-F01A-494C-B051-7923B8073498}" dt="2022-06-21T13:18:08.525" v="0" actId="207"/>
        <pc:sldMkLst>
          <pc:docMk/>
          <pc:sldMk cId="1794289096" sldId="276"/>
        </pc:sldMkLst>
        <pc:spChg chg="mod">
          <ac:chgData name="Serhat Erdogan" userId="d3585989-f11d-4da8-a3b2-052048102345" providerId="ADAL" clId="{C8F9C4FF-F01A-494C-B051-7923B8073498}" dt="2022-06-21T13:18:08.525" v="0" actId="207"/>
          <ac:spMkLst>
            <pc:docMk/>
            <pc:sldMk cId="1794289096" sldId="276"/>
            <ac:spMk id="6" creationId="{E9712E0A-F845-4FDC-9545-35166028D1F9}"/>
          </ac:spMkLst>
        </pc:spChg>
      </pc:sldChg>
      <pc:sldChg chg="modSp mod">
        <pc:chgData name="Serhat Erdogan" userId="d3585989-f11d-4da8-a3b2-052048102345" providerId="ADAL" clId="{C8F9C4FF-F01A-494C-B051-7923B8073498}" dt="2022-06-21T14:05:34.442" v="42" actId="20577"/>
        <pc:sldMkLst>
          <pc:docMk/>
          <pc:sldMk cId="3974547601" sldId="281"/>
        </pc:sldMkLst>
        <pc:spChg chg="mod">
          <ac:chgData name="Serhat Erdogan" userId="d3585989-f11d-4da8-a3b2-052048102345" providerId="ADAL" clId="{C8F9C4FF-F01A-494C-B051-7923B8073498}" dt="2022-06-21T14:05:34.442" v="42" actId="20577"/>
          <ac:spMkLst>
            <pc:docMk/>
            <pc:sldMk cId="3974547601" sldId="281"/>
            <ac:spMk id="21" creationId="{3969C9BE-3708-4982-86EB-C8F10E8C0D83}"/>
          </ac:spMkLst>
        </pc:spChg>
        <pc:spChg chg="mod">
          <ac:chgData name="Serhat Erdogan" userId="d3585989-f11d-4da8-a3b2-052048102345" providerId="ADAL" clId="{C8F9C4FF-F01A-494C-B051-7923B8073498}" dt="2022-06-21T14:04:58.558" v="39" actId="1036"/>
          <ac:spMkLst>
            <pc:docMk/>
            <pc:sldMk cId="3974547601" sldId="281"/>
            <ac:spMk id="27" creationId="{A468E3D7-06DE-4FED-A5D1-E5C3E0DC9205}"/>
          </ac:spMkLst>
        </pc:spChg>
      </pc:sldChg>
      <pc:sldChg chg="addSp delSp modSp mod">
        <pc:chgData name="Serhat Erdogan" userId="d3585989-f11d-4da8-a3b2-052048102345" providerId="ADAL" clId="{C8F9C4FF-F01A-494C-B051-7923B8073498}" dt="2022-06-21T13:49:43.100" v="37"/>
        <pc:sldMkLst>
          <pc:docMk/>
          <pc:sldMk cId="4240380044" sldId="283"/>
        </pc:sldMkLst>
        <pc:spChg chg="add del mod">
          <ac:chgData name="Serhat Erdogan" userId="d3585989-f11d-4da8-a3b2-052048102345" providerId="ADAL" clId="{C8F9C4FF-F01A-494C-B051-7923B8073498}" dt="2022-06-21T13:49:11.222" v="23"/>
          <ac:spMkLst>
            <pc:docMk/>
            <pc:sldMk cId="4240380044" sldId="283"/>
            <ac:spMk id="6" creationId="{368C250B-3632-4C39-ACF8-410B44037B15}"/>
          </ac:spMkLst>
        </pc:spChg>
        <pc:spChg chg="mod">
          <ac:chgData name="Serhat Erdogan" userId="d3585989-f11d-4da8-a3b2-052048102345" providerId="ADAL" clId="{C8F9C4FF-F01A-494C-B051-7923B8073498}" dt="2022-06-21T13:49:43.100" v="37"/>
          <ac:spMkLst>
            <pc:docMk/>
            <pc:sldMk cId="4240380044" sldId="283"/>
            <ac:spMk id="7" creationId="{462495D6-490E-4384-A950-1C6B7D7AA28D}"/>
          </ac:spMkLst>
        </pc:spChg>
        <pc:spChg chg="mod">
          <ac:chgData name="Serhat Erdogan" userId="d3585989-f11d-4da8-a3b2-052048102345" providerId="ADAL" clId="{C8F9C4FF-F01A-494C-B051-7923B8073498}" dt="2022-06-21T13:40:59.057" v="21" actId="20577"/>
          <ac:spMkLst>
            <pc:docMk/>
            <pc:sldMk cId="4240380044" sldId="283"/>
            <ac:spMk id="8" creationId="{B022A03A-AB5D-44E1-BC1E-1CEEFE6D7256}"/>
          </ac:spMkLst>
        </pc:spChg>
        <pc:graphicFrameChg chg="add del mod">
          <ac:chgData name="Serhat Erdogan" userId="d3585989-f11d-4da8-a3b2-052048102345" providerId="ADAL" clId="{C8F9C4FF-F01A-494C-B051-7923B8073498}" dt="2022-06-21T13:49:11.222" v="23"/>
          <ac:graphicFrameMkLst>
            <pc:docMk/>
            <pc:sldMk cId="4240380044" sldId="283"/>
            <ac:graphicFrameMk id="4" creationId="{E43275ED-9543-4A3E-8DD2-40D8C21E46AA}"/>
          </ac:graphicFrameMkLst>
        </pc:graphicFrameChg>
      </pc:sldChg>
    </pc:docChg>
  </pc:docChgLst>
  <pc:docChgLst>
    <pc:chgData name="Serhat Erdogan" userId="S::u0139490@ucll.be::d3585989-f11d-4da8-a3b2-052048102345" providerId="AD" clId="Web-{B64D0B69-0693-4720-89CC-CD1890D3A8F4}"/>
    <pc:docChg chg="modSld">
      <pc:chgData name="Serhat Erdogan" userId="S::u0139490@ucll.be::d3585989-f11d-4da8-a3b2-052048102345" providerId="AD" clId="Web-{B64D0B69-0693-4720-89CC-CD1890D3A8F4}" dt="2022-10-26T15:50:39.978" v="1" actId="20577"/>
      <pc:docMkLst>
        <pc:docMk/>
      </pc:docMkLst>
      <pc:sldChg chg="modSp">
        <pc:chgData name="Serhat Erdogan" userId="S::u0139490@ucll.be::d3585989-f11d-4da8-a3b2-052048102345" providerId="AD" clId="Web-{B64D0B69-0693-4720-89CC-CD1890D3A8F4}" dt="2022-10-26T15:50:39.978" v="1" actId="20577"/>
        <pc:sldMkLst>
          <pc:docMk/>
          <pc:sldMk cId="1601569121" sldId="292"/>
        </pc:sldMkLst>
        <pc:spChg chg="mod">
          <ac:chgData name="Serhat Erdogan" userId="S::u0139490@ucll.be::d3585989-f11d-4da8-a3b2-052048102345" providerId="AD" clId="Web-{B64D0B69-0693-4720-89CC-CD1890D3A8F4}" dt="2022-10-26T15:50:39.978" v="1" actId="20577"/>
          <ac:spMkLst>
            <pc:docMk/>
            <pc:sldMk cId="1601569121" sldId="292"/>
            <ac:spMk id="3" creationId="{3FF93CCA-E9DD-47C9-8EE0-1190EA64BA3D}"/>
          </ac:spMkLst>
        </pc:spChg>
      </pc:sldChg>
    </pc:docChg>
  </pc:docChgLst>
</pc:chgInfo>
</file>

<file path=ppt/comments/modernComment_10B_E47407F6.xml><?xml version="1.0" encoding="utf-8"?>
<p188:cmLst xmlns:a="http://schemas.openxmlformats.org/drawingml/2006/main" xmlns:r="http://schemas.openxmlformats.org/officeDocument/2006/relationships" xmlns:p188="http://schemas.microsoft.com/office/powerpoint/2018/8/main">
  <p188:cm id="{442B8EB3-839D-4D72-9E8F-0DEE0B755A96}" authorId="{C03C7B94-458C-7EBE-813B-4A722EE99B92}" created="2023-02-01T09:27:06.035">
    <ac:txMkLst xmlns:ac="http://schemas.microsoft.com/office/drawing/2013/main/command">
      <pc:docMk xmlns:pc="http://schemas.microsoft.com/office/powerpoint/2013/main/command"/>
      <pc:sldMk xmlns:pc="http://schemas.microsoft.com/office/powerpoint/2013/main/command" cId="3832809462" sldId="267"/>
      <ac:spMk id="4" creationId="{C6C786D7-1363-4341-8B82-77377E228E11}"/>
      <ac:txMk cp="39" len="24">
        <ac:context len="259" hash="2622208298"/>
      </ac:txMk>
    </ac:txMkLst>
    <p188:pos x="3226126" y="987198"/>
    <p188:txBody>
      <a:bodyPr/>
      <a:lstStyle/>
      <a:p>
        <a:r>
          <a:rPr lang="en-US"/>
          <a:t>Very confusing, unclear as to what 'this' refers to: to the current line (statement), current method, current object, etc. If you want to point something and call it a class, point at Names directly</a:t>
        </a:r>
      </a:p>
    </p188:txBody>
  </p188:cm>
  <p188:cm id="{C54CD9B6-A3D8-492E-9D49-A889F51110D7}" authorId="{C03C7B94-458C-7EBE-813B-4A722EE99B92}" created="2023-02-01T09:28:05.780">
    <ac:txMkLst xmlns:ac="http://schemas.microsoft.com/office/drawing/2013/main/command">
      <pc:docMk xmlns:pc="http://schemas.microsoft.com/office/powerpoint/2013/main/command"/>
      <pc:sldMk xmlns:pc="http://schemas.microsoft.com/office/powerpoint/2013/main/command" cId="3832809462" sldId="267"/>
      <ac:spMk id="4" creationId="{C6C786D7-1363-4341-8B82-77377E228E11}"/>
      <ac:txMk cp="87" len="3">
        <ac:context len="259" hash="2622208298"/>
      </ac:txMk>
    </ac:txMkLst>
    <p188:pos x="894406" y="1548901"/>
    <p188:txBody>
      <a:bodyPr/>
      <a:lstStyle/>
      <a:p>
        <a:r>
          <a:rPr lang="en-US"/>
          <a:t>Confusing. Why reuse the name 'add'?</a:t>
        </a:r>
      </a:p>
    </p188:txBody>
  </p188:cm>
  <p188:cm id="{C529C41B-AED1-4F91-BB3E-4B29290A35AA}" authorId="{C03C7B94-458C-7EBE-813B-4A722EE99B92}" created="2023-02-01T09:29:15.532">
    <ac:txMkLst xmlns:ac="http://schemas.microsoft.com/office/drawing/2013/main/command">
      <pc:docMk xmlns:pc="http://schemas.microsoft.com/office/powerpoint/2013/main/command"/>
      <pc:sldMk xmlns:pc="http://schemas.microsoft.com/office/powerpoint/2013/main/command" cId="3832809462" sldId="267"/>
      <ac:spMk id="4" creationId="{C6C786D7-1363-4341-8B82-77377E228E11}"/>
      <ac:txMk cp="6" len="5">
        <ac:context len="259" hash="2622208298"/>
      </ac:txMk>
    </ac:txMkLst>
    <p188:pos x="1338543" y="203426"/>
    <p188:txBody>
      <a:bodyPr/>
      <a:lstStyle/>
      <a:p>
        <a:r>
          <a:rPr lang="en-US"/>
          <a:t>Strange name for a class that does nothing related to "Names".</a:t>
        </a:r>
      </a:p>
    </p188:txBody>
  </p188:cm>
  <p188:cm id="{A8DB9E5D-C6A8-446A-BE6E-BF885FD98BEB}" authorId="{C03C7B94-458C-7EBE-813B-4A722EE99B92}" created="2023-02-01T09:29:27.369">
    <ac:txMkLst xmlns:ac="http://schemas.microsoft.com/office/drawing/2013/main/command">
      <pc:docMk xmlns:pc="http://schemas.microsoft.com/office/powerpoint/2013/main/command"/>
      <pc:sldMk xmlns:pc="http://schemas.microsoft.com/office/powerpoint/2013/main/command" cId="3832809462" sldId="267"/>
      <ac:spMk id="4" creationId="{C6C786D7-1363-4341-8B82-77377E228E11}"/>
      <ac:txMk cp="107" len="11">
        <ac:context len="259" hash="2622208298"/>
      </ac:txMk>
    </ac:txMkLst>
    <p188:pos x="1593269" y="1770969"/>
    <p188:txBody>
      <a:bodyPr/>
      <a:lstStyle/>
      <a:p>
        <a:r>
          <a:rPr lang="en-US"/>
          <a:t>Indentation is wrong</a:t>
        </a:r>
      </a:p>
    </p188:txBody>
  </p188:cm>
  <p188:cm id="{C133D6DF-1C67-4005-AC58-A6CEFF37D3FD}" authorId="{C03C7B94-458C-7EBE-813B-4A722EE99B92}" created="2023-02-01T09:30:51.513">
    <ac:txMkLst xmlns:ac="http://schemas.microsoft.com/office/drawing/2013/main/command">
      <pc:docMk xmlns:pc="http://schemas.microsoft.com/office/powerpoint/2013/main/command"/>
      <pc:sldMk xmlns:pc="http://schemas.microsoft.com/office/powerpoint/2013/main/command" cId="3832809462" sldId="267"/>
      <ac:spMk id="4" creationId="{C6C786D7-1363-4341-8B82-77377E228E11}"/>
      <ac:txMk cp="120" len="13">
        <ac:context len="259" hash="2622208298"/>
      </ac:txMk>
    </ac:txMkLst>
    <p188:pos x="1671646" y="2208575"/>
    <p188:txBody>
      <a:bodyPr/>
      <a:lstStyle/>
      <a:p>
        <a:r>
          <a:rPr lang="en-US"/>
          <a:t>Don’t use the term 'class method' here, that's something entirely different</a:t>
        </a:r>
      </a:p>
    </p188:txBody>
  </p188:cm>
  <p188:cm id="{C7088ED4-C42E-4621-BE18-52FF205F94A0}" authorId="{C03C7B94-458C-7EBE-813B-4A722EE99B92}" created="2023-02-01T09:32:21.079">
    <ac:txMkLst xmlns:ac="http://schemas.microsoft.com/office/drawing/2013/main/command">
      <pc:docMk xmlns:pc="http://schemas.microsoft.com/office/powerpoint/2013/main/command"/>
      <pc:sldMk xmlns:pc="http://schemas.microsoft.com/office/powerpoint/2013/main/command" cId="3832809462" sldId="267"/>
      <ac:spMk id="4" creationId="{C6C786D7-1363-4341-8B82-77377E228E11}"/>
      <ac:txMk cp="162" len="6">
        <ac:context len="259" hash="2622208298"/>
      </ac:txMk>
    </ac:txMkLst>
    <p188:pos x="783372" y="2430643"/>
    <p188:txBody>
      <a:bodyPr/>
      <a:lstStyle/>
      <a:p>
        <a:r>
          <a:rPr lang="en-US"/>
          <a:t>Not a great name, 'object' already exists in python and refers to a class. It's like naming a variable 'Object' in java, it's confusing.</a:t>
        </a:r>
      </a:p>
    </p188:txBody>
  </p188:cm>
</p188:cmLst>
</file>

<file path=ppt/comments/modernComment_10D_C809D7C5.xml><?xml version="1.0" encoding="utf-8"?>
<p188:cmLst xmlns:a="http://schemas.openxmlformats.org/drawingml/2006/main" xmlns:r="http://schemas.openxmlformats.org/officeDocument/2006/relationships" xmlns:p188="http://schemas.microsoft.com/office/powerpoint/2018/8/main">
  <p188:cm id="{000D7FA0-6D6E-4B87-A030-5B6FC82BC5E5}" authorId="{C03C7B94-458C-7EBE-813B-4A722EE99B92}" created="2023-02-01T13:03:33.833">
    <ac:txMkLst xmlns:ac="http://schemas.microsoft.com/office/drawing/2013/main/command">
      <pc:docMk xmlns:pc="http://schemas.microsoft.com/office/powerpoint/2013/main/command"/>
      <pc:sldMk xmlns:pc="http://schemas.microsoft.com/office/powerpoint/2013/main/command" cId="3356088261" sldId="269"/>
      <ac:spMk id="3" creationId="{3FF93CCA-E9DD-47C9-8EE0-1190EA64BA3D}"/>
      <ac:txMk cp="67" len="9">
        <ac:context len="130" hash="3187443657"/>
      </ac:txMk>
    </ac:txMkLst>
    <p188:pos x="1650274" y="1607683"/>
    <p188:txBody>
      <a:bodyPr/>
      <a:lstStyle/>
      <a:p>
        <a:r>
          <a:rPr lang="en-US"/>
          <a:t>Exercise, not excercise</a:t>
        </a:r>
      </a:p>
    </p188:txBody>
  </p188:cm>
</p188:cmLst>
</file>

<file path=ppt/comments/modernComment_10E_8EA749EE.xml><?xml version="1.0" encoding="utf-8"?>
<p188:cmLst xmlns:a="http://schemas.openxmlformats.org/drawingml/2006/main" xmlns:r="http://schemas.openxmlformats.org/officeDocument/2006/relationships" xmlns:p188="http://schemas.microsoft.com/office/powerpoint/2018/8/main">
  <p188:cm id="{2BAAE4FB-FAE0-485D-BA94-3D9D9A0EFD0D}" authorId="{C03C7B94-458C-7EBE-813B-4A722EE99B92}" created="2023-02-01T13:03:18.374">
    <pc:sldMkLst xmlns:pc="http://schemas.microsoft.com/office/powerpoint/2013/main/command">
      <pc:docMk/>
      <pc:sldMk cId="2393328110" sldId="270"/>
    </pc:sldMkLst>
    <p188:txBody>
      <a:bodyPr/>
      <a:lstStyle/>
      <a:p>
        <a:r>
          <a:rPr lang="en-US"/>
          <a:t>It three bullet points will be discussed at once, there shouldn't be three separate bullet points to begin with
Reorganize so that every section corresponds to one bullet point</a:t>
        </a:r>
      </a:p>
    </p188:txBody>
  </p188:cm>
</p188:cmLst>
</file>

<file path=ppt/comments/modernComment_112_857B7237.xml><?xml version="1.0" encoding="utf-8"?>
<p188:cmLst xmlns:a="http://schemas.openxmlformats.org/drawingml/2006/main" xmlns:r="http://schemas.openxmlformats.org/officeDocument/2006/relationships" xmlns:p188="http://schemas.microsoft.com/office/powerpoint/2018/8/main">
  <p188:cm id="{1EF8ECAE-A312-4232-BD08-1E49517D22B7}" authorId="{C03C7B94-458C-7EBE-813B-4A722EE99B92}" created="2023-02-01T13:00:53.144">
    <ac:txMkLst xmlns:ac="http://schemas.microsoft.com/office/drawing/2013/main/command">
      <pc:docMk xmlns:pc="http://schemas.microsoft.com/office/powerpoint/2013/main/command"/>
      <pc:sldMk xmlns:pc="http://schemas.microsoft.com/office/powerpoint/2013/main/command" cId="2239459895" sldId="274"/>
      <ac:spMk id="2" creationId="{30AF865A-8181-4DAA-A1EF-5D642527395C}"/>
      <ac:txMk cp="0" len="52">
        <ac:context len="53" hash="756762548"/>
      </ac:txMk>
    </ac:txMkLst>
    <p188:pos x="9749246" y="218645"/>
    <p188:txBody>
      <a:bodyPr/>
      <a:lstStyle/>
      <a:p>
        <a:r>
          <a:rPr lang="en-US"/>
          <a:t>Ignore meddling opleidingshoofden and dump this slide
It makes no sense at all</a:t>
        </a:r>
      </a:p>
    </p188:txBody>
  </p188:cm>
</p188:cmLst>
</file>

<file path=ppt/comments/modernComment_114_6AF2ADC8.xml><?xml version="1.0" encoding="utf-8"?>
<p188:cmLst xmlns:a="http://schemas.openxmlformats.org/drawingml/2006/main" xmlns:r="http://schemas.openxmlformats.org/officeDocument/2006/relationships" xmlns:p188="http://schemas.microsoft.com/office/powerpoint/2018/8/main">
  <p188:cm id="{AE60B224-BE01-40F0-AA1B-923F189F777E}" authorId="{C03C7B94-458C-7EBE-813B-4A722EE99B92}" created="2023-02-01T13:01:45.355">
    <ac:deMkLst xmlns:ac="http://schemas.microsoft.com/office/drawing/2013/main/command">
      <pc:docMk xmlns:pc="http://schemas.microsoft.com/office/powerpoint/2013/main/command"/>
      <pc:sldMk xmlns:pc="http://schemas.microsoft.com/office/powerpoint/2013/main/command" cId="1794289096" sldId="276"/>
      <ac:picMk id="7" creationId="{0E6C823A-0638-43DC-945F-84FC89B7EC15}"/>
    </ac:deMkLst>
    <p188:txBody>
      <a:bodyPr/>
      <a:lstStyle/>
      <a:p>
        <a:r>
          <a:rPr lang="en-US"/>
          <a:t>Slightly unfortunate that the arrows do not follow the uml standards</a:t>
        </a:r>
      </a:p>
    </p188:txBody>
  </p188:cm>
</p188:cmLst>
</file>

<file path=ppt/comments/modernComment_115_1214F257.xml><?xml version="1.0" encoding="utf-8"?>
<p188:cmLst xmlns:a="http://schemas.openxmlformats.org/drawingml/2006/main" xmlns:r="http://schemas.openxmlformats.org/officeDocument/2006/relationships" xmlns:p188="http://schemas.microsoft.com/office/powerpoint/2018/8/main">
  <p188:cm id="{951A442C-1A5C-4F5A-B861-C0E34F58BD07}" authorId="{C03C7B94-458C-7EBE-813B-4A722EE99B92}" created="2023-02-01T13:05:03.062">
    <ac:txMkLst xmlns:ac="http://schemas.microsoft.com/office/drawing/2013/main/command">
      <pc:docMk xmlns:pc="http://schemas.microsoft.com/office/powerpoint/2013/main/command"/>
      <pc:sldMk xmlns:pc="http://schemas.microsoft.com/office/powerpoint/2013/main/command" cId="303362647" sldId="277"/>
      <ac:spMk id="7" creationId="{644006D2-1481-4220-B9D3-5CA7D07466EB}"/>
      <ac:txMk cp="134" len="16">
        <ac:context len="317" hash="3370418868"/>
      </ac:txMk>
    </ac:txMkLst>
    <p188:pos x="2277291" y="1990727"/>
    <p188:txBody>
      <a:bodyPr/>
      <a:lstStyle/>
      <a:p>
        <a:r>
          <a:rPr lang="en-US"/>
          <a:t>follow PEP8
should be print_information</a:t>
        </a:r>
      </a:p>
    </p188:txBody>
  </p188:cm>
  <p188:cm id="{191F4774-33DA-4F15-8029-CD0BFA39FA2D}" authorId="{C03C7B94-458C-7EBE-813B-4A722EE99B92}" created="2023-02-01T13:07:50.140">
    <ac:txMkLst xmlns:ac="http://schemas.microsoft.com/office/drawing/2013/main/command">
      <pc:docMk xmlns:pc="http://schemas.microsoft.com/office/powerpoint/2013/main/command"/>
      <pc:sldMk xmlns:pc="http://schemas.microsoft.com/office/powerpoint/2013/main/command" cId="303362647" sldId="277"/>
      <ac:spMk id="2" creationId="{30AF865A-8181-4DAA-A1EF-5D642527395C}"/>
      <ac:txMk cp="0" len="11">
        <ac:context len="12" hash="2148212672"/>
      </ac:txMk>
    </ac:txMkLst>
    <p188:pos x="3048000" y="516618"/>
    <p188:txBody>
      <a:bodyPr/>
      <a:lstStyle/>
      <a:p>
        <a:r>
          <a:rPr lang="en-US"/>
          <a:t>This is indeed a bad example, as the classes have *everything* in common
There simply is no need here to have separate classes for the different animals
Dump the printInformation method, it's useless
Replace it by animal-specific functionality
All animals have to be fed (shared functionality that should be factored out to a superclass), cows can be milked, sheep can be shaved, etc.</a:t>
        </a:r>
      </a:p>
    </p188:txBody>
  </p188:cm>
</p188:cmLst>
</file>

<file path=ppt/comments/modernComment_11A_BA969C4A.xml><?xml version="1.0" encoding="utf-8"?>
<p188:cmLst xmlns:a="http://schemas.openxmlformats.org/drawingml/2006/main" xmlns:r="http://schemas.openxmlformats.org/officeDocument/2006/relationships" xmlns:p188="http://schemas.microsoft.com/office/powerpoint/2018/8/main">
  <p188:cm id="{FA6DAB76-1513-42D4-97E6-1173CF4BD28A}" authorId="{C03C7B94-458C-7EBE-813B-4A722EE99B92}" created="2023-02-01T13:09:48.721">
    <ac:txMkLst xmlns:ac="http://schemas.microsoft.com/office/drawing/2013/main/command">
      <pc:docMk xmlns:pc="http://schemas.microsoft.com/office/powerpoint/2013/main/command"/>
      <pc:sldMk xmlns:pc="http://schemas.microsoft.com/office/powerpoint/2013/main/command" cId="3130432586" sldId="282"/>
      <ac:spMk id="6" creationId="{E9712E0A-F845-4FDC-9545-35166028D1F9}"/>
      <ac:txMk cp="371" len="12">
        <ac:context len="544" hash="3072518342"/>
      </ac:txMk>
    </ac:txMkLst>
    <p188:pos x="2477589" y="2630942"/>
    <p188:txBody>
      <a:bodyPr/>
      <a:lstStyle/>
      <a:p>
        <a:r>
          <a:rPr lang="en-US"/>
          <a:t>This does not apply to python at all
Remove this</a:t>
        </a:r>
      </a:p>
    </p188:txBody>
  </p188:cm>
</p188:cmLst>
</file>

<file path=ppt/comments/modernComment_122_5F80DACF.xml><?xml version="1.0" encoding="utf-8"?>
<p188:cmLst xmlns:a="http://schemas.openxmlformats.org/drawingml/2006/main" xmlns:r="http://schemas.openxmlformats.org/officeDocument/2006/relationships" xmlns:p188="http://schemas.microsoft.com/office/powerpoint/2018/8/main">
  <p188:cm id="{F0320497-5B4C-468A-B2F4-CAD0E5AD9A7F}" authorId="{C03C7B94-458C-7EBE-813B-4A722EE99B92}" created="2023-02-01T13:21:23.140">
    <ac:txMkLst xmlns:ac="http://schemas.microsoft.com/office/drawing/2013/main/command">
      <pc:docMk xmlns:pc="http://schemas.microsoft.com/office/powerpoint/2013/main/command"/>
      <pc:sldMk xmlns:pc="http://schemas.microsoft.com/office/powerpoint/2013/main/command" cId="1602280143" sldId="290"/>
      <ac:spMk id="2" creationId="{30AF865A-8181-4DAA-A1EF-5D642527395C}"/>
      <ac:txMk cp="0" len="7">
        <ac:context len="24" hash="29971213"/>
      </ac:txMk>
    </ac:txMkLst>
    <p188:pos x="1970314" y="516618"/>
    <p188:txBody>
      <a:bodyPr/>
      <a:lstStyle/>
      <a:p>
        <a:r>
          <a:rPr lang="en-US"/>
          <a:t>Better example needed
An example should be intuitive and natural. Here, it makes no sense to say that a printInformation is different for dogs.
A typical example would be a Shape hierarchy, with area() being defined differently for different shapes.
This example relies on preexisting knowledge (they're taught about computing area when they're 10), so the only new information would be how to model it in python.</a:t>
        </a:r>
      </a:p>
    </p188:txBody>
  </p188:cm>
</p188:cmLst>
</file>

<file path=ppt/comments/modernComment_124_5F760161.xml><?xml version="1.0" encoding="utf-8"?>
<p188:cmLst xmlns:a="http://schemas.openxmlformats.org/drawingml/2006/main" xmlns:r="http://schemas.openxmlformats.org/officeDocument/2006/relationships" xmlns:p188="http://schemas.microsoft.com/office/powerpoint/2018/8/main">
  <p188:cm id="{124A6BD3-EB34-4CEF-AF10-0279FED77F28}" authorId="{C03C7B94-458C-7EBE-813B-4A722EE99B92}" created="2023-02-01T09:50:01.949">
    <ac:txMkLst xmlns:ac="http://schemas.microsoft.com/office/drawing/2013/main/command">
      <pc:docMk xmlns:pc="http://schemas.microsoft.com/office/powerpoint/2013/main/command"/>
      <pc:sldMk xmlns:pc="http://schemas.microsoft.com/office/powerpoint/2013/main/command" cId="1601569121" sldId="292"/>
      <ac:spMk id="3" creationId="{3FF93CCA-E9DD-47C9-8EE0-1190EA64BA3D}"/>
      <ac:txMk cp="23" len="9">
        <ac:context len="216" hash="276386286"/>
      </ac:txMk>
    </ac:txMkLst>
    <p188:pos x="5334000" y="203426"/>
    <p188:txBody>
      <a:bodyPr/>
      <a:lstStyle/>
      <a:p>
        <a:r>
          <a:rPr lang="en-US"/>
          <a:t>Implement -&gt; use</a:t>
        </a:r>
      </a:p>
    </p188:txBody>
  </p188:cm>
  <p188:cm id="{C72A5E0F-073B-4616-81B2-AF28AA2AB92C}" authorId="{C03C7B94-458C-7EBE-813B-4A722EE99B92}" created="2023-02-01T09:52:54.018">
    <ac:txMkLst xmlns:ac="http://schemas.microsoft.com/office/drawing/2013/main/command">
      <pc:docMk xmlns:pc="http://schemas.microsoft.com/office/powerpoint/2013/main/command"/>
      <pc:sldMk xmlns:pc="http://schemas.microsoft.com/office/powerpoint/2013/main/command" cId="1601569121" sldId="292"/>
      <ac:spMk id="3" creationId="{3FF93CCA-E9DD-47C9-8EE0-1190EA64BA3D}"/>
      <ac:txMk cp="127" len="30">
        <ac:context len="216" hash="276386286"/>
      </ac:txMk>
    </ac:txMkLst>
    <p188:pos x="9017726" y="1098232"/>
    <p188:txBody>
      <a:bodyPr/>
      <a:lstStyle/>
      <a:p>
        <a:r>
          <a:rPr lang="en-US"/>
          <a:t>There is only one type of inheritance which can be applied in different ways
It's like saying there are different kinds of lists: empty lists, lists with one element, lists with two or more elements, and lists containing lists. It's a useless distinction to make.</a:t>
        </a:r>
      </a:p>
    </p188:txBody>
  </p188:cm>
  <p188:cm id="{E1E57945-7136-4128-8F6D-F2E46701FF3C}" authorId="{C03C7B94-458C-7EBE-813B-4A722EE99B92}" created="2023-02-01T09:55:43.365">
    <ac:txMkLst xmlns:ac="http://schemas.microsoft.com/office/drawing/2013/main/command">
      <pc:docMk xmlns:pc="http://schemas.microsoft.com/office/powerpoint/2013/main/command"/>
      <pc:sldMk xmlns:pc="http://schemas.microsoft.com/office/powerpoint/2013/main/command" cId="1601569121" sldId="292"/>
      <ac:spMk id="3" creationId="{3FF93CCA-E9DD-47C9-8EE0-1190EA64BA3D}"/>
      <ac:txMk cp="159" len="54">
        <ac:context len="216" hash="276386286"/>
      </ac:txMk>
    </ac:txMkLst>
    <p188:pos x="8501743" y="1607683"/>
    <p188:txBody>
      <a:bodyPr/>
      <a:lstStyle/>
      <a:p>
        <a:r>
          <a:rPr lang="en-US"/>
          <a:t>Sentence is badly constructed</a:t>
        </a:r>
      </a:p>
    </p188:txBody>
  </p188:cm>
</p188:cmLst>
</file>

<file path=ppt/comments/modernComment_125_5B01B142.xml><?xml version="1.0" encoding="utf-8"?>
<p188:cmLst xmlns:a="http://schemas.openxmlformats.org/drawingml/2006/main" xmlns:r="http://schemas.openxmlformats.org/officeDocument/2006/relationships" xmlns:p188="http://schemas.microsoft.com/office/powerpoint/2018/8/main">
  <p188:cm id="{8E546D06-8B50-4CCF-AD23-7A210950F567}" authorId="{C03C7B94-458C-7EBE-813B-4A722EE99B92}" created="2023-02-01T13:14:33.759">
    <ac:deMkLst xmlns:ac="http://schemas.microsoft.com/office/drawing/2013/main/command">
      <pc:docMk xmlns:pc="http://schemas.microsoft.com/office/powerpoint/2013/main/command"/>
      <pc:sldMk xmlns:pc="http://schemas.microsoft.com/office/powerpoint/2013/main/command" cId="1526837570" sldId="293"/>
      <ac:spMk id="2" creationId="{30AF865A-8181-4DAA-A1EF-5D642527395C}"/>
    </ac:deMkLst>
    <p188:txBody>
      <a:bodyPr/>
      <a:lstStyle/>
      <a:p>
        <a:r>
          <a:rPr lang="en-US"/>
          <a:t>Better example desperately needed
The purpose of an example is also to show *need* and not simply to force the use of a concept
Here using super() actually makes the class even less useful as suddenly you can't name your dog anymore
If it's too difficult to find a realistic example, then maybe it's just not useful to explain the concept</a:t>
        </a:r>
      </a:p>
    </p188:txBody>
  </p188:cm>
</p188:cmLst>
</file>

<file path=ppt/comments/modernComment_127_1C7F4070.xml><?xml version="1.0" encoding="utf-8"?>
<p188:cmLst xmlns:a="http://schemas.openxmlformats.org/drawingml/2006/main" xmlns:r="http://schemas.openxmlformats.org/officeDocument/2006/relationships" xmlns:p188="http://schemas.microsoft.com/office/powerpoint/2018/8/main">
  <p188:cm id="{797686AB-B46B-4428-987B-E277AA010FAE}" authorId="{C03C7B94-458C-7EBE-813B-4A722EE99B92}" created="2023-02-01T13:16:45.477">
    <ac:txMkLst xmlns:ac="http://schemas.microsoft.com/office/drawing/2013/main/command">
      <pc:docMk xmlns:pc="http://schemas.microsoft.com/office/powerpoint/2013/main/command"/>
      <pc:sldMk xmlns:pc="http://schemas.microsoft.com/office/powerpoint/2013/main/command" cId="478101616" sldId="295"/>
      <ac:spMk id="2" creationId="{30AF865A-8181-4DAA-A1EF-5D642527395C}"/>
      <ac:txMk cp="0" len="20">
        <ac:context len="21" hash="3332426499"/>
      </ac:txMk>
    </ac:txMkLst>
    <p188:pos x="4569823" y="516618"/>
    <p188:txBody>
      <a:bodyPr/>
      <a:lstStyle/>
      <a:p>
        <a:r>
          <a:rPr lang="en-US"/>
          <a:t>Drop this section completely
Multiple inheritance is way too advanced and complicated. There's a reason why few languages provide it.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D8AB-82A5-452A-8852-52C8026DDD64}" type="datetimeFigureOut">
              <a:rPr lang="en-US" smtClean="0"/>
              <a:t>01-Feb-23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D81E3-8A75-42F6-A177-7CFA6F5B4196}" type="slidenum">
              <a:rPr lang="en-US" smtClean="0"/>
              <a:t>‹#›</a:t>
            </a:fld>
            <a:endParaRPr lang="en-US"/>
          </a:p>
        </p:txBody>
      </p:sp>
    </p:spTree>
    <p:extLst>
      <p:ext uri="{BB962C8B-B14F-4D97-AF65-F5344CB8AC3E}">
        <p14:creationId xmlns:p14="http://schemas.microsoft.com/office/powerpoint/2010/main" val="344349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Asking</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think</a:t>
            </a:r>
            <a:r>
              <a:rPr lang="nl-BE" dirty="0"/>
              <a:t> </a:t>
            </a:r>
            <a:r>
              <a:rPr lang="nl-BE" dirty="0" err="1"/>
              <a:t>inheritance</a:t>
            </a:r>
            <a:r>
              <a:rPr lang="nl-BE" dirty="0"/>
              <a:t> means, let </a:t>
            </a:r>
            <a:r>
              <a:rPr lang="nl-BE" dirty="0" err="1"/>
              <a:t>them</a:t>
            </a:r>
            <a:r>
              <a:rPr lang="nl-BE" dirty="0"/>
              <a:t> </a:t>
            </a:r>
            <a:r>
              <a:rPr lang="nl-BE" dirty="0" err="1"/>
              <a:t>figure</a:t>
            </a:r>
            <a:r>
              <a:rPr lang="nl-BE" dirty="0"/>
              <a:t> out </a:t>
            </a:r>
            <a:r>
              <a:rPr lang="nl-BE" dirty="0" err="1"/>
              <a:t>and</a:t>
            </a:r>
            <a:r>
              <a:rPr lang="nl-BE" dirty="0"/>
              <a:t> </a:t>
            </a:r>
            <a:r>
              <a:rPr lang="nl-BE" dirty="0" err="1"/>
              <a:t>think</a:t>
            </a:r>
            <a:r>
              <a:rPr lang="nl-BE" dirty="0"/>
              <a:t> </a:t>
            </a:r>
            <a:r>
              <a:rPr lang="nl-BE" dirty="0" err="1"/>
              <a:t>about</a:t>
            </a:r>
            <a:r>
              <a:rPr lang="nl-BE" dirty="0"/>
              <a:t> </a:t>
            </a:r>
            <a:r>
              <a:rPr lang="nl-BE" dirty="0" err="1"/>
              <a:t>this</a:t>
            </a:r>
            <a:r>
              <a:rPr lang="nl-BE" dirty="0"/>
              <a:t> topic first. </a:t>
            </a:r>
            <a:r>
              <a:rPr lang="nl-BE" dirty="0" err="1"/>
              <a:t>Hopefully</a:t>
            </a:r>
            <a:r>
              <a:rPr lang="nl-BE" dirty="0"/>
              <a:t> </a:t>
            </a:r>
            <a:r>
              <a:rPr lang="nl-BE" dirty="0" err="1"/>
              <a:t>some</a:t>
            </a:r>
            <a:r>
              <a:rPr lang="nl-BE" dirty="0"/>
              <a:t> </a:t>
            </a:r>
            <a:r>
              <a:rPr lang="nl-BE" dirty="0" err="1"/>
              <a:t>will</a:t>
            </a:r>
            <a:r>
              <a:rPr lang="nl-BE" dirty="0"/>
              <a:t> say </a:t>
            </a:r>
            <a:r>
              <a:rPr lang="nl-BE" dirty="0" err="1"/>
              <a:t>inheriting</a:t>
            </a:r>
            <a:r>
              <a:rPr lang="nl-BE" dirty="0"/>
              <a:t> </a:t>
            </a:r>
            <a:r>
              <a:rPr lang="en-US" b="0" i="0" dirty="0">
                <a:solidFill>
                  <a:srgbClr val="202124"/>
                </a:solidFill>
                <a:effectLst/>
                <a:latin typeface="arial" panose="020B0604020202020204" pitchFamily="34" charset="0"/>
              </a:rPr>
              <a:t>characteristics </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9</a:t>
            </a:fld>
            <a:endParaRPr lang="en-US"/>
          </a:p>
        </p:txBody>
      </p:sp>
    </p:spTree>
    <p:extLst>
      <p:ext uri="{BB962C8B-B14F-4D97-AF65-F5344CB8AC3E}">
        <p14:creationId xmlns:p14="http://schemas.microsoft.com/office/powerpoint/2010/main" val="107689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Let </a:t>
            </a:r>
            <a:r>
              <a:rPr lang="nl-BE" dirty="0" err="1"/>
              <a:t>the</a:t>
            </a:r>
            <a:r>
              <a:rPr lang="nl-BE" dirty="0"/>
              <a:t> </a:t>
            </a:r>
            <a:r>
              <a:rPr lang="nl-BE" dirty="0" err="1"/>
              <a:t>students</a:t>
            </a:r>
            <a:r>
              <a:rPr lang="nl-BE" dirty="0"/>
              <a:t> </a:t>
            </a:r>
            <a:r>
              <a:rPr lang="nl-BE" dirty="0" err="1"/>
              <a:t>think</a:t>
            </a:r>
            <a:r>
              <a:rPr lang="nl-BE" dirty="0"/>
              <a:t> first </a:t>
            </a:r>
            <a:r>
              <a:rPr lang="nl-BE" dirty="0" err="1"/>
              <a:t>before</a:t>
            </a:r>
            <a:r>
              <a:rPr lang="nl-BE" dirty="0"/>
              <a:t> </a:t>
            </a:r>
            <a:r>
              <a:rPr lang="nl-BE" dirty="0" err="1"/>
              <a:t>going</a:t>
            </a:r>
            <a:r>
              <a:rPr lang="nl-BE" dirty="0"/>
              <a:t> </a:t>
            </a:r>
            <a:r>
              <a:rPr lang="nl-BE" dirty="0" err="1"/>
              <a:t>further</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13</a:t>
            </a:fld>
            <a:endParaRPr lang="en-US"/>
          </a:p>
        </p:txBody>
      </p:sp>
    </p:spTree>
    <p:extLst>
      <p:ext uri="{BB962C8B-B14F-4D97-AF65-F5344CB8AC3E}">
        <p14:creationId xmlns:p14="http://schemas.microsoft.com/office/powerpoint/2010/main" val="108378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see</a:t>
            </a:r>
            <a:r>
              <a:rPr lang="nl-BE" dirty="0"/>
              <a:t> </a:t>
            </a:r>
            <a:r>
              <a:rPr lang="nl-BE" dirty="0" err="1"/>
              <a:t>and</a:t>
            </a:r>
            <a:r>
              <a:rPr lang="nl-BE" dirty="0"/>
              <a:t> </a:t>
            </a:r>
            <a:r>
              <a:rPr lang="nl-BE" dirty="0" err="1"/>
              <a:t>what</a:t>
            </a:r>
            <a:r>
              <a:rPr lang="nl-BE" dirty="0"/>
              <a:t> </a:t>
            </a:r>
            <a:r>
              <a:rPr lang="nl-BE" dirty="0" err="1"/>
              <a:t>can</a:t>
            </a:r>
            <a:r>
              <a:rPr lang="nl-BE" dirty="0"/>
              <a:t> </a:t>
            </a:r>
            <a:r>
              <a:rPr lang="nl-BE" dirty="0" err="1"/>
              <a:t>be</a:t>
            </a:r>
            <a:r>
              <a:rPr lang="nl-BE" dirty="0"/>
              <a:t> </a:t>
            </a:r>
            <a:r>
              <a:rPr lang="nl-BE" dirty="0" err="1"/>
              <a:t>better</a:t>
            </a:r>
            <a:r>
              <a:rPr lang="nl-BE" dirty="0"/>
              <a:t>.</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14</a:t>
            </a:fld>
            <a:endParaRPr lang="en-US"/>
          </a:p>
        </p:txBody>
      </p:sp>
    </p:spTree>
    <p:extLst>
      <p:ext uri="{BB962C8B-B14F-4D97-AF65-F5344CB8AC3E}">
        <p14:creationId xmlns:p14="http://schemas.microsoft.com/office/powerpoint/2010/main" val="16736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see</a:t>
            </a:r>
            <a:r>
              <a:rPr lang="nl-BE" dirty="0"/>
              <a:t> </a:t>
            </a:r>
            <a:r>
              <a:rPr lang="nl-BE" dirty="0" err="1"/>
              <a:t>and</a:t>
            </a:r>
            <a:r>
              <a:rPr lang="nl-BE" dirty="0"/>
              <a:t> </a:t>
            </a:r>
            <a:r>
              <a:rPr lang="nl-BE" dirty="0" err="1"/>
              <a:t>what</a:t>
            </a:r>
            <a:r>
              <a:rPr lang="nl-BE" dirty="0"/>
              <a:t> </a:t>
            </a:r>
            <a:r>
              <a:rPr lang="nl-BE" dirty="0" err="1"/>
              <a:t>can</a:t>
            </a:r>
            <a:r>
              <a:rPr lang="nl-BE" dirty="0"/>
              <a:t> </a:t>
            </a:r>
            <a:r>
              <a:rPr lang="nl-BE" dirty="0" err="1"/>
              <a:t>be</a:t>
            </a:r>
            <a:r>
              <a:rPr lang="nl-BE" dirty="0"/>
              <a:t> </a:t>
            </a:r>
            <a:r>
              <a:rPr lang="nl-BE" dirty="0" err="1"/>
              <a:t>better</a:t>
            </a:r>
            <a:r>
              <a:rPr lang="nl-BE" dirty="0"/>
              <a:t>.</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15</a:t>
            </a:fld>
            <a:endParaRPr lang="en-US"/>
          </a:p>
        </p:txBody>
      </p:sp>
    </p:spTree>
    <p:extLst>
      <p:ext uri="{BB962C8B-B14F-4D97-AF65-F5344CB8AC3E}">
        <p14:creationId xmlns:p14="http://schemas.microsoft.com/office/powerpoint/2010/main" val="119812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Small </a:t>
            </a:r>
            <a:r>
              <a:rPr lang="nl-BE" dirty="0" err="1"/>
              <a:t>exercise</a:t>
            </a:r>
            <a:r>
              <a:rPr lang="nl-BE" dirty="0"/>
              <a:t> </a:t>
            </a:r>
            <a:r>
              <a:rPr lang="nl-BE" dirty="0" err="1"/>
              <a:t>so</a:t>
            </a:r>
            <a:r>
              <a:rPr lang="nl-BE" dirty="0"/>
              <a:t> </a:t>
            </a:r>
            <a:r>
              <a:rPr lang="nl-BE" dirty="0" err="1"/>
              <a:t>that</a:t>
            </a:r>
            <a:r>
              <a:rPr lang="nl-BE" dirty="0"/>
              <a:t> </a:t>
            </a:r>
            <a:r>
              <a:rPr lang="nl-BE" dirty="0" err="1"/>
              <a:t>the</a:t>
            </a:r>
            <a:r>
              <a:rPr lang="nl-BE" dirty="0"/>
              <a:t> </a:t>
            </a:r>
            <a:r>
              <a:rPr lang="nl-BE" dirty="0" err="1"/>
              <a:t>students</a:t>
            </a:r>
            <a:r>
              <a:rPr lang="nl-BE" dirty="0"/>
              <a:t> </a:t>
            </a:r>
            <a:r>
              <a:rPr lang="nl-BE" dirty="0" err="1"/>
              <a:t>understand</a:t>
            </a:r>
            <a:r>
              <a:rPr lang="nl-BE" dirty="0"/>
              <a:t> </a:t>
            </a:r>
            <a:r>
              <a:rPr lang="nl-BE" dirty="0" err="1"/>
              <a:t>it</a:t>
            </a:r>
            <a:r>
              <a:rPr lang="nl-BE" dirty="0"/>
              <a:t> </a:t>
            </a:r>
            <a:r>
              <a:rPr lang="nl-BE" dirty="0" err="1"/>
              <a:t>better</a:t>
            </a:r>
            <a:r>
              <a:rPr lang="nl-BE" dirty="0"/>
              <a:t> </a:t>
            </a:r>
            <a:r>
              <a:rPr lang="nl-BE" dirty="0" err="1"/>
              <a:t>and</a:t>
            </a:r>
            <a:r>
              <a:rPr lang="nl-BE" dirty="0"/>
              <a:t> we </a:t>
            </a:r>
            <a:r>
              <a:rPr lang="nl-BE" dirty="0" err="1"/>
              <a:t>can</a:t>
            </a:r>
            <a:r>
              <a:rPr lang="nl-BE" dirty="0"/>
              <a:t> go </a:t>
            </a:r>
            <a:r>
              <a:rPr lang="nl-BE" dirty="0" err="1"/>
              <a:t>further</a:t>
            </a:r>
            <a:r>
              <a:rPr lang="nl-BE" dirty="0"/>
              <a:t> </a:t>
            </a:r>
            <a:r>
              <a:rPr lang="nl-BE" dirty="0" err="1"/>
              <a:t>with</a:t>
            </a:r>
            <a:r>
              <a:rPr lang="nl-BE" dirty="0"/>
              <a:t> </a:t>
            </a:r>
            <a:r>
              <a:rPr lang="nl-BE" dirty="0" err="1"/>
              <a:t>the</a:t>
            </a:r>
            <a:r>
              <a:rPr lang="nl-BE" dirty="0"/>
              <a:t> </a:t>
            </a:r>
            <a:r>
              <a:rPr lang="nl-BE" dirty="0" err="1"/>
              <a:t>theory</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20</a:t>
            </a:fld>
            <a:endParaRPr lang="en-US"/>
          </a:p>
        </p:txBody>
      </p:sp>
    </p:spTree>
    <p:extLst>
      <p:ext uri="{BB962C8B-B14F-4D97-AF65-F5344CB8AC3E}">
        <p14:creationId xmlns:p14="http://schemas.microsoft.com/office/powerpoint/2010/main" val="143278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Small </a:t>
            </a:r>
            <a:r>
              <a:rPr lang="nl-BE" dirty="0" err="1"/>
              <a:t>exercise</a:t>
            </a:r>
            <a:r>
              <a:rPr lang="nl-BE" dirty="0"/>
              <a:t> </a:t>
            </a:r>
            <a:r>
              <a:rPr lang="nl-BE" dirty="0" err="1"/>
              <a:t>so</a:t>
            </a:r>
            <a:r>
              <a:rPr lang="nl-BE" dirty="0"/>
              <a:t> </a:t>
            </a:r>
            <a:r>
              <a:rPr lang="nl-BE" dirty="0" err="1"/>
              <a:t>that</a:t>
            </a:r>
            <a:r>
              <a:rPr lang="nl-BE" dirty="0"/>
              <a:t> </a:t>
            </a:r>
            <a:r>
              <a:rPr lang="nl-BE" dirty="0" err="1"/>
              <a:t>the</a:t>
            </a:r>
            <a:r>
              <a:rPr lang="nl-BE" dirty="0"/>
              <a:t> </a:t>
            </a:r>
            <a:r>
              <a:rPr lang="nl-BE" dirty="0" err="1"/>
              <a:t>students</a:t>
            </a:r>
            <a:r>
              <a:rPr lang="nl-BE" dirty="0"/>
              <a:t> </a:t>
            </a:r>
            <a:r>
              <a:rPr lang="nl-BE" dirty="0" err="1"/>
              <a:t>understand</a:t>
            </a:r>
            <a:r>
              <a:rPr lang="nl-BE" dirty="0"/>
              <a:t> </a:t>
            </a:r>
            <a:r>
              <a:rPr lang="nl-BE" dirty="0" err="1"/>
              <a:t>it</a:t>
            </a:r>
            <a:r>
              <a:rPr lang="nl-BE" dirty="0"/>
              <a:t> </a:t>
            </a:r>
            <a:r>
              <a:rPr lang="nl-BE" dirty="0" err="1"/>
              <a:t>better</a:t>
            </a:r>
            <a:r>
              <a:rPr lang="nl-BE" dirty="0"/>
              <a:t> </a:t>
            </a:r>
            <a:r>
              <a:rPr lang="nl-BE" dirty="0" err="1"/>
              <a:t>and</a:t>
            </a:r>
            <a:r>
              <a:rPr lang="nl-BE" dirty="0"/>
              <a:t> we </a:t>
            </a:r>
            <a:r>
              <a:rPr lang="nl-BE" dirty="0" err="1"/>
              <a:t>can</a:t>
            </a:r>
            <a:r>
              <a:rPr lang="nl-BE" dirty="0"/>
              <a:t> go </a:t>
            </a:r>
            <a:r>
              <a:rPr lang="nl-BE" dirty="0" err="1"/>
              <a:t>further</a:t>
            </a:r>
            <a:r>
              <a:rPr lang="nl-BE" dirty="0"/>
              <a:t> </a:t>
            </a:r>
            <a:r>
              <a:rPr lang="nl-BE" dirty="0" err="1"/>
              <a:t>with</a:t>
            </a:r>
            <a:r>
              <a:rPr lang="nl-BE" dirty="0"/>
              <a:t> </a:t>
            </a:r>
            <a:r>
              <a:rPr lang="nl-BE" dirty="0" err="1"/>
              <a:t>the</a:t>
            </a:r>
            <a:r>
              <a:rPr lang="nl-BE" dirty="0"/>
              <a:t> </a:t>
            </a:r>
            <a:r>
              <a:rPr lang="nl-BE" dirty="0" err="1"/>
              <a:t>theory</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25</a:t>
            </a:fld>
            <a:endParaRPr lang="en-US"/>
          </a:p>
        </p:txBody>
      </p:sp>
    </p:spTree>
    <p:extLst>
      <p:ext uri="{BB962C8B-B14F-4D97-AF65-F5344CB8AC3E}">
        <p14:creationId xmlns:p14="http://schemas.microsoft.com/office/powerpoint/2010/main" val="896623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8" name="Vrije vorm: vorm 17">
            <a:extLst>
              <a:ext uri="{FF2B5EF4-FFF2-40B4-BE49-F238E27FC236}">
                <a16:creationId xmlns:a16="http://schemas.microsoft.com/office/drawing/2014/main" id="{FD08E83C-29B9-4030-95FE-681D73EE3FAE}"/>
              </a:ext>
            </a:extLst>
          </p:cNvPr>
          <p:cNvSpPr/>
          <p:nvPr userDrawn="1"/>
        </p:nvSpPr>
        <p:spPr>
          <a:xfrm>
            <a:off x="4256116" y="0"/>
            <a:ext cx="7935884" cy="5343926"/>
          </a:xfrm>
          <a:custGeom>
            <a:avLst/>
            <a:gdLst>
              <a:gd name="connsiteX0" fmla="*/ 473826 w 6691746"/>
              <a:gd name="connsiteY0" fmla="*/ 16625 h 4613563"/>
              <a:gd name="connsiteX1" fmla="*/ 6691746 w 6691746"/>
              <a:gd name="connsiteY1" fmla="*/ 0 h 4613563"/>
              <a:gd name="connsiteX2" fmla="*/ 6683433 w 6691746"/>
              <a:gd name="connsiteY2" fmla="*/ 4613563 h 4613563"/>
              <a:gd name="connsiteX3" fmla="*/ 0 w 6691746"/>
              <a:gd name="connsiteY3" fmla="*/ 3865418 h 4613563"/>
              <a:gd name="connsiteX4" fmla="*/ 473826 w 6691746"/>
              <a:gd name="connsiteY4" fmla="*/ 16625 h 4613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746" h="4613563">
                <a:moveTo>
                  <a:pt x="473826" y="16625"/>
                </a:moveTo>
                <a:lnTo>
                  <a:pt x="6691746" y="0"/>
                </a:lnTo>
                <a:lnTo>
                  <a:pt x="6683433" y="4613563"/>
                </a:lnTo>
                <a:lnTo>
                  <a:pt x="0" y="3865418"/>
                </a:lnTo>
                <a:lnTo>
                  <a:pt x="473826" y="16625"/>
                </a:lnTo>
                <a:close/>
              </a:path>
            </a:pathLst>
          </a:custGeom>
          <a:blipFill dpi="0" rotWithShape="1">
            <a:blip r:embed="rId2">
              <a:alphaModFix amt="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050" name="Picture 2">
            <a:extLst>
              <a:ext uri="{FF2B5EF4-FFF2-40B4-BE49-F238E27FC236}">
                <a16:creationId xmlns:a16="http://schemas.microsoft.com/office/drawing/2014/main" id="{41A99A4F-35CE-47F0-8C3E-203AE0949DAD}"/>
              </a:ext>
            </a:extLst>
          </p:cNvPr>
          <p:cNvPicPr>
            <a:picLocks noChangeAspect="1" noChangeArrowheads="1"/>
          </p:cNvPicPr>
          <p:nvPr userDrawn="1"/>
        </p:nvPicPr>
        <p:blipFill>
          <a:blip r:embed="rId3">
            <a:alphaModFix amt="70000"/>
            <a:extLst>
              <a:ext uri="{28A0092B-C50C-407E-A947-70E740481C1C}">
                <a14:useLocalDpi xmlns:a14="http://schemas.microsoft.com/office/drawing/2010/main" val="0"/>
              </a:ext>
            </a:extLst>
          </a:blip>
          <a:srcRect/>
          <a:stretch>
            <a:fillRect/>
          </a:stretch>
        </p:blipFill>
        <p:spPr bwMode="auto">
          <a:xfrm>
            <a:off x="8666640" y="203420"/>
            <a:ext cx="3297850" cy="1261472"/>
          </a:xfrm>
          <a:prstGeom prst="rect">
            <a:avLst/>
          </a:prstGeom>
          <a:noFill/>
          <a:extLst>
            <a:ext uri="{909E8E84-426E-40DD-AFC4-6F175D3DCCD1}">
              <a14:hiddenFill xmlns:a14="http://schemas.microsoft.com/office/drawing/2010/main">
                <a:solidFill>
                  <a:srgbClr val="FFFFFF"/>
                </a:solidFill>
              </a14:hiddenFill>
            </a:ext>
          </a:extLst>
        </p:spPr>
      </p:pic>
      <p:sp>
        <p:nvSpPr>
          <p:cNvPr id="26" name="Ondertitel 2">
            <a:extLst>
              <a:ext uri="{FF2B5EF4-FFF2-40B4-BE49-F238E27FC236}">
                <a16:creationId xmlns:a16="http://schemas.microsoft.com/office/drawing/2014/main" id="{7A68A714-4E45-4A04-B828-B282FA62E7BB}"/>
              </a:ext>
            </a:extLst>
          </p:cNvPr>
          <p:cNvSpPr txBox="1">
            <a:spLocks/>
          </p:cNvSpPr>
          <p:nvPr userDrawn="1"/>
        </p:nvSpPr>
        <p:spPr>
          <a:xfrm>
            <a:off x="1450282" y="5343926"/>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28" name="Ondertitel 2">
            <a:extLst>
              <a:ext uri="{FF2B5EF4-FFF2-40B4-BE49-F238E27FC236}">
                <a16:creationId xmlns:a16="http://schemas.microsoft.com/office/drawing/2014/main" id="{8A446F7F-F106-4612-85BC-FC020C0B34DC}"/>
              </a:ext>
            </a:extLst>
          </p:cNvPr>
          <p:cNvSpPr txBox="1">
            <a:spLocks/>
          </p:cNvSpPr>
          <p:nvPr userDrawn="1"/>
        </p:nvSpPr>
        <p:spPr>
          <a:xfrm>
            <a:off x="1450282" y="5898693"/>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36" name="Ondertitel 2">
            <a:extLst>
              <a:ext uri="{FF2B5EF4-FFF2-40B4-BE49-F238E27FC236}">
                <a16:creationId xmlns:a16="http://schemas.microsoft.com/office/drawing/2014/main" id="{DB1150AE-9B1F-43AF-B4A6-C1581C0B3127}"/>
              </a:ext>
            </a:extLst>
          </p:cNvPr>
          <p:cNvSpPr txBox="1">
            <a:spLocks/>
          </p:cNvSpPr>
          <p:nvPr userDrawn="1"/>
        </p:nvSpPr>
        <p:spPr>
          <a:xfrm>
            <a:off x="1" y="462498"/>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200" dirty="0"/>
              <a:t>Toegepaste Informatica</a:t>
            </a:r>
          </a:p>
        </p:txBody>
      </p:sp>
      <p:sp>
        <p:nvSpPr>
          <p:cNvPr id="38" name="Minteken 37">
            <a:extLst>
              <a:ext uri="{FF2B5EF4-FFF2-40B4-BE49-F238E27FC236}">
                <a16:creationId xmlns:a16="http://schemas.microsoft.com/office/drawing/2014/main" id="{FFEC5E01-43EA-497E-BCC0-939DBCAFA0AC}"/>
              </a:ext>
            </a:extLst>
          </p:cNvPr>
          <p:cNvSpPr/>
          <p:nvPr userDrawn="1"/>
        </p:nvSpPr>
        <p:spPr>
          <a:xfrm rot="5400000">
            <a:off x="-183168" y="5307680"/>
            <a:ext cx="2851263"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1" name="Ondertitel 2">
            <a:extLst>
              <a:ext uri="{FF2B5EF4-FFF2-40B4-BE49-F238E27FC236}">
                <a16:creationId xmlns:a16="http://schemas.microsoft.com/office/drawing/2014/main" id="{DCD259FC-79B5-41AB-BBC2-4D07C62B0949}"/>
              </a:ext>
            </a:extLst>
          </p:cNvPr>
          <p:cNvSpPr txBox="1">
            <a:spLocks/>
          </p:cNvSpPr>
          <p:nvPr userDrawn="1"/>
        </p:nvSpPr>
        <p:spPr>
          <a:xfrm>
            <a:off x="-31204" y="1442735"/>
            <a:ext cx="1481486"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endParaRPr>
          </a:p>
        </p:txBody>
      </p:sp>
      <p:sp>
        <p:nvSpPr>
          <p:cNvPr id="42" name="Minteken 41">
            <a:extLst>
              <a:ext uri="{FF2B5EF4-FFF2-40B4-BE49-F238E27FC236}">
                <a16:creationId xmlns:a16="http://schemas.microsoft.com/office/drawing/2014/main" id="{FB0D61FF-F819-41D6-9F0E-2A87A96AF34A}"/>
              </a:ext>
            </a:extLst>
          </p:cNvPr>
          <p:cNvSpPr/>
          <p:nvPr userDrawn="1"/>
        </p:nvSpPr>
        <p:spPr>
          <a:xfrm>
            <a:off x="-353435" y="166756"/>
            <a:ext cx="2776160"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3" name="Minteken 42">
            <a:extLst>
              <a:ext uri="{FF2B5EF4-FFF2-40B4-BE49-F238E27FC236}">
                <a16:creationId xmlns:a16="http://schemas.microsoft.com/office/drawing/2014/main" id="{1A9D60B7-98CA-44B4-A342-238265272E5D}"/>
              </a:ext>
            </a:extLst>
          </p:cNvPr>
          <p:cNvSpPr/>
          <p:nvPr userDrawn="1"/>
        </p:nvSpPr>
        <p:spPr>
          <a:xfrm>
            <a:off x="-221962" y="626338"/>
            <a:ext cx="1762587"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4" name="Minteken 43">
            <a:extLst>
              <a:ext uri="{FF2B5EF4-FFF2-40B4-BE49-F238E27FC236}">
                <a16:creationId xmlns:a16="http://schemas.microsoft.com/office/drawing/2014/main" id="{2AD40B60-09F3-42CA-BFC7-F232D5069233}"/>
              </a:ext>
            </a:extLst>
          </p:cNvPr>
          <p:cNvSpPr/>
          <p:nvPr userDrawn="1"/>
        </p:nvSpPr>
        <p:spPr>
          <a:xfrm>
            <a:off x="-155460" y="1111987"/>
            <a:ext cx="1256606"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14" name="Ondertitel 2">
            <a:extLst>
              <a:ext uri="{FF2B5EF4-FFF2-40B4-BE49-F238E27FC236}">
                <a16:creationId xmlns:a16="http://schemas.microsoft.com/office/drawing/2014/main" id="{DA9D40DB-B7E8-4A33-B5FB-9DD5105C49A1}"/>
              </a:ext>
            </a:extLst>
          </p:cNvPr>
          <p:cNvSpPr txBox="1">
            <a:spLocks/>
          </p:cNvSpPr>
          <p:nvPr userDrawn="1"/>
        </p:nvSpPr>
        <p:spPr>
          <a:xfrm>
            <a:off x="-31204" y="957086"/>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dirty="0"/>
          </a:p>
        </p:txBody>
      </p:sp>
      <p:sp>
        <p:nvSpPr>
          <p:cNvPr id="12" name="Tijdelijke aanduiding voor tekst 11">
            <a:extLst>
              <a:ext uri="{FF2B5EF4-FFF2-40B4-BE49-F238E27FC236}">
                <a16:creationId xmlns:a16="http://schemas.microsoft.com/office/drawing/2014/main" id="{684198A2-C59F-4C38-9F72-765E48FA8235}"/>
              </a:ext>
            </a:extLst>
          </p:cNvPr>
          <p:cNvSpPr>
            <a:spLocks noGrp="1"/>
          </p:cNvSpPr>
          <p:nvPr>
            <p:ph type="body" sz="quarter" idx="10" hasCustomPrompt="1"/>
          </p:nvPr>
        </p:nvSpPr>
        <p:spPr>
          <a:xfrm>
            <a:off x="1495855" y="4825632"/>
            <a:ext cx="1853739"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OPO&gt;</a:t>
            </a:r>
          </a:p>
        </p:txBody>
      </p:sp>
      <p:sp>
        <p:nvSpPr>
          <p:cNvPr id="29" name="Tijdelijke aanduiding voor tekst 11">
            <a:extLst>
              <a:ext uri="{FF2B5EF4-FFF2-40B4-BE49-F238E27FC236}">
                <a16:creationId xmlns:a16="http://schemas.microsoft.com/office/drawing/2014/main" id="{9B9004F5-4339-48FE-B04B-599527A63599}"/>
              </a:ext>
            </a:extLst>
          </p:cNvPr>
          <p:cNvSpPr>
            <a:spLocks noGrp="1"/>
          </p:cNvSpPr>
          <p:nvPr>
            <p:ph type="body" sz="quarter" idx="11" hasCustomPrompt="1"/>
          </p:nvPr>
        </p:nvSpPr>
        <p:spPr>
          <a:xfrm>
            <a:off x="1495855" y="5411372"/>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&lt;Hoofdstuk/Module/Onderdeel&gt;</a:t>
            </a:r>
          </a:p>
        </p:txBody>
      </p:sp>
      <p:sp>
        <p:nvSpPr>
          <p:cNvPr id="30" name="Tijdelijke aanduiding voor tekst 11">
            <a:extLst>
              <a:ext uri="{FF2B5EF4-FFF2-40B4-BE49-F238E27FC236}">
                <a16:creationId xmlns:a16="http://schemas.microsoft.com/office/drawing/2014/main" id="{73EE6705-1665-43A1-AB37-E50C48AA3F86}"/>
              </a:ext>
            </a:extLst>
          </p:cNvPr>
          <p:cNvSpPr>
            <a:spLocks noGrp="1"/>
          </p:cNvSpPr>
          <p:nvPr>
            <p:ph type="body" sz="quarter" idx="12" hasCustomPrompt="1"/>
          </p:nvPr>
        </p:nvSpPr>
        <p:spPr>
          <a:xfrm>
            <a:off x="1495855" y="5993878"/>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Docent&gt;</a:t>
            </a:r>
          </a:p>
        </p:txBody>
      </p:sp>
      <p:sp>
        <p:nvSpPr>
          <p:cNvPr id="17" name="Tijdelijke aanduiding voor tekst 16">
            <a:extLst>
              <a:ext uri="{FF2B5EF4-FFF2-40B4-BE49-F238E27FC236}">
                <a16:creationId xmlns:a16="http://schemas.microsoft.com/office/drawing/2014/main" id="{B2803BC5-4FBF-4FFC-8CD7-56A7494327D9}"/>
              </a:ext>
            </a:extLst>
          </p:cNvPr>
          <p:cNvSpPr>
            <a:spLocks noGrp="1"/>
          </p:cNvSpPr>
          <p:nvPr>
            <p:ph type="body" sz="quarter" idx="13" hasCustomPrompt="1"/>
          </p:nvPr>
        </p:nvSpPr>
        <p:spPr>
          <a:xfrm>
            <a:off x="12937" y="923475"/>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pPr lvl="0"/>
            <a:r>
              <a:rPr lang="nl-NL" dirty="0"/>
              <a:t>&lt;Afstudeerrichting&gt;</a:t>
            </a:r>
            <a:endParaRPr lang="nl-BE" dirty="0"/>
          </a:p>
        </p:txBody>
      </p:sp>
      <p:sp>
        <p:nvSpPr>
          <p:cNvPr id="32" name="Tijdelijke aanduiding voor tekst 16">
            <a:extLst>
              <a:ext uri="{FF2B5EF4-FFF2-40B4-BE49-F238E27FC236}">
                <a16:creationId xmlns:a16="http://schemas.microsoft.com/office/drawing/2014/main" id="{2F60E031-BF26-44A1-A0B6-D48454BFD945}"/>
              </a:ext>
            </a:extLst>
          </p:cNvPr>
          <p:cNvSpPr>
            <a:spLocks noGrp="1"/>
          </p:cNvSpPr>
          <p:nvPr>
            <p:ph type="body" sz="quarter" idx="14" hasCustomPrompt="1"/>
          </p:nvPr>
        </p:nvSpPr>
        <p:spPr>
          <a:xfrm>
            <a:off x="12936" y="1429630"/>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rPr>
              <a:t>&lt;Academiejaar&gt;</a:t>
            </a:r>
          </a:p>
        </p:txBody>
      </p:sp>
    </p:spTree>
    <p:extLst>
      <p:ext uri="{BB962C8B-B14F-4D97-AF65-F5344CB8AC3E}">
        <p14:creationId xmlns:p14="http://schemas.microsoft.com/office/powerpoint/2010/main" val="77426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0E7DD-EE9A-4CC9-8C25-676E51EFE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afbeelding 2">
            <a:extLst>
              <a:ext uri="{FF2B5EF4-FFF2-40B4-BE49-F238E27FC236}">
                <a16:creationId xmlns:a16="http://schemas.microsoft.com/office/drawing/2014/main" id="{E48A5BBD-EB4E-45D6-AE42-E48427169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BE"/>
          </a:p>
        </p:txBody>
      </p:sp>
      <p:sp>
        <p:nvSpPr>
          <p:cNvPr id="4" name="Tijdelijke aanduiding voor tekst 3">
            <a:extLst>
              <a:ext uri="{FF2B5EF4-FFF2-40B4-BE49-F238E27FC236}">
                <a16:creationId xmlns:a16="http://schemas.microsoft.com/office/drawing/2014/main" id="{D66EB8EC-DE0A-4D55-BC4C-614275BE1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0F5DBFE-351E-4EE8-ADAB-1EEF823A637C}"/>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BE0E090A-C01F-416E-BF13-483497611EBB}"/>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790A0E5-2670-4891-8045-AB40C835E0A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57914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ACC51-F7E5-40B9-80E8-1EF2107F0791}"/>
              </a:ext>
            </a:extLst>
          </p:cNvPr>
          <p:cNvSpPr>
            <a:spLocks noGrp="1"/>
          </p:cNvSpPr>
          <p:nvPr>
            <p:ph type="title"/>
          </p:nvPr>
        </p:nvSpPr>
        <p:spPr/>
        <p:txBody>
          <a:bodyPr/>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4CEA346F-2455-4321-99FC-0F55ECBC5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8DD5A672-E901-441A-AA8C-342314F34F21}"/>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FE36B37C-979A-4CE2-BFB9-1CEE3378981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66F279E-64B7-4995-8B2D-9E98200DC474}"/>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90348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4A3048B-7CB7-4CB7-9036-E1072F656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977AF696-8160-4BEE-B594-08AA6ED4B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F70B8EA8-32FF-45D6-BDF4-DEC9D5665FEE}"/>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701F5F5D-B431-4297-94E5-5C3E63450DE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D29EC59-10E4-4E90-AEF4-F74EC07C825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421473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641C2-BF9B-4FDD-914E-B64C21E0036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10DFE554-7232-4244-8A56-332314AEEEC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4" name="Tijdelijke aanduiding voor voettekst 3">
            <a:extLst>
              <a:ext uri="{FF2B5EF4-FFF2-40B4-BE49-F238E27FC236}">
                <a16:creationId xmlns:a16="http://schemas.microsoft.com/office/drawing/2014/main" id="{DEC717CF-2817-47D4-8B6A-AC3FF5712DF8}"/>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E2D9812-56C8-4D19-8865-A6D4C4A6D336}"/>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53525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78E84-41E7-4C0B-9876-95A81A828B2F}"/>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BADAD563-D612-4769-9B0D-FF5F1C302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22BECD8B-CD05-4F1D-A5CC-3FEA703FE79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F562C523-B3D7-4EB4-A7D6-382F9B9CC4A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89EF5C4-6487-432E-AB47-26229FE019EF}"/>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8290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F1C78-2104-4398-AD52-6781C48DD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2E324310-16AB-4268-B0C6-CF8B77613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60CD69EF-E63A-4D9C-8EFE-E80749E03A31}"/>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71547F23-F0D7-4208-A013-9AE0FF2EADD9}"/>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4AE972C-86E8-4E5F-8E59-2FB14076CEF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301048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DCFF4-3B50-4930-AEAE-782904E7527C}"/>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19E7AE46-BCF9-47C8-9BCC-B7B1F520A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inhoud 3">
            <a:extLst>
              <a:ext uri="{FF2B5EF4-FFF2-40B4-BE49-F238E27FC236}">
                <a16:creationId xmlns:a16="http://schemas.microsoft.com/office/drawing/2014/main" id="{B6C2F997-1F41-4A6F-9193-4DE7735A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datum 4">
            <a:extLst>
              <a:ext uri="{FF2B5EF4-FFF2-40B4-BE49-F238E27FC236}">
                <a16:creationId xmlns:a16="http://schemas.microsoft.com/office/drawing/2014/main" id="{3B370E2F-2B3F-41AC-9A34-276EA7450FA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CD63B9D7-3594-4F78-B540-B15463859D8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079CDB93-518D-4FDA-849A-10DC0942DF1D}"/>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68559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94D81-B112-42DA-9826-23E1C6113B41}"/>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5B25F2C9-29C7-4222-81BA-825176D7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7496213-5C84-46EC-B711-CDF9FF6B6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tekst 4">
            <a:extLst>
              <a:ext uri="{FF2B5EF4-FFF2-40B4-BE49-F238E27FC236}">
                <a16:creationId xmlns:a16="http://schemas.microsoft.com/office/drawing/2014/main" id="{90DE4F81-0BA7-4244-BB5B-492AB97EF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E79B47A1-EE33-4FAB-B7C3-E0E137931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Tijdelijke aanduiding voor datum 6">
            <a:extLst>
              <a:ext uri="{FF2B5EF4-FFF2-40B4-BE49-F238E27FC236}">
                <a16:creationId xmlns:a16="http://schemas.microsoft.com/office/drawing/2014/main" id="{34D9D81A-0C3E-473B-ACBE-F498DB484952}"/>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8" name="Tijdelijke aanduiding voor voettekst 7">
            <a:extLst>
              <a:ext uri="{FF2B5EF4-FFF2-40B4-BE49-F238E27FC236}">
                <a16:creationId xmlns:a16="http://schemas.microsoft.com/office/drawing/2014/main" id="{58E84A63-52E6-431C-9002-3F2381DF1841}"/>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D27C1939-B8AA-4E0F-96C6-B7E933D9F811}"/>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3479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CCACC-50FC-4D5D-B072-A22D8C73E6F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B6B9E831-EE77-4B49-A32D-C50EA5628310}"/>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4" name="Tijdelijke aanduiding voor voettekst 3">
            <a:extLst>
              <a:ext uri="{FF2B5EF4-FFF2-40B4-BE49-F238E27FC236}">
                <a16:creationId xmlns:a16="http://schemas.microsoft.com/office/drawing/2014/main" id="{A471B315-B360-4DC4-BA25-C0DA3FE06DF9}"/>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586BE35D-89CF-4C78-936F-3A422D2BC19C}"/>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1195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2371665-6504-46CE-8623-7D4BFBF0630A}"/>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3" name="Tijdelijke aanduiding voor voettekst 2">
            <a:extLst>
              <a:ext uri="{FF2B5EF4-FFF2-40B4-BE49-F238E27FC236}">
                <a16:creationId xmlns:a16="http://schemas.microsoft.com/office/drawing/2014/main" id="{784B7614-A5E9-4A26-93ED-1BD778884699}"/>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36192D73-DEF2-4B61-8197-3941A2083E7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4142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ACD61-1A8D-412E-A5FB-A8531A8CE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4B81E522-E269-4346-BBFB-AA9518F2B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tekst 3">
            <a:extLst>
              <a:ext uri="{FF2B5EF4-FFF2-40B4-BE49-F238E27FC236}">
                <a16:creationId xmlns:a16="http://schemas.microsoft.com/office/drawing/2014/main" id="{B5BB402B-825A-444A-8506-A9ADBFE6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7827B8B6-F476-41CE-A0FB-94F76E07D16B}"/>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E8C2B97C-695E-461A-825C-FBD17E162F6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A72EF0F-A630-466B-B88F-96526CAB13C5}"/>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9644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6C0F430-02B8-470E-88C4-D3F6A6EEE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FBDBA69-9857-4F89-AB15-40D66350F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7700B282-C115-4189-B97C-2C968D73F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3C35CFB0-104D-43DF-ABAD-E8ED1A7E0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25331830-0F71-46FB-910E-F57D488F6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5C3A1-3160-4B3C-883F-23779442062A}" type="slidenum">
              <a:rPr lang="nl-BE" smtClean="0"/>
              <a:t>‹#›</a:t>
            </a:fld>
            <a:endParaRPr lang="nl-BE"/>
          </a:p>
        </p:txBody>
      </p:sp>
    </p:spTree>
    <p:extLst>
      <p:ext uri="{BB962C8B-B14F-4D97-AF65-F5344CB8AC3E}">
        <p14:creationId xmlns:p14="http://schemas.microsoft.com/office/powerpoint/2010/main" val="27646328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4_6AF2ADC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E_8EA749EE.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15_1214F25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1A_BA969C4A.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5_5B01B14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microsoft.com/office/2018/10/relationships/comments" Target="../comments/modernComment_127_1C7F407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2_5F80DACF.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B_E47407F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24_5F7601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D_C809D7C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12_857B7237.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F5A620A-A011-4D84-9B3A-2E2A26CB752D}"/>
              </a:ext>
            </a:extLst>
          </p:cNvPr>
          <p:cNvSpPr>
            <a:spLocks noGrp="1"/>
          </p:cNvSpPr>
          <p:nvPr>
            <p:ph type="body" sz="quarter" idx="10"/>
          </p:nvPr>
        </p:nvSpPr>
        <p:spPr/>
        <p:txBody>
          <a:bodyPr>
            <a:normAutofit fontScale="92500"/>
          </a:bodyPr>
          <a:lstStyle/>
          <a:p>
            <a:r>
              <a:rPr lang="nl-BE" dirty="0"/>
              <a:t>Programming 2</a:t>
            </a:r>
          </a:p>
        </p:txBody>
      </p:sp>
      <p:sp>
        <p:nvSpPr>
          <p:cNvPr id="3" name="Tijdelijke aanduiding voor tekst 2">
            <a:extLst>
              <a:ext uri="{FF2B5EF4-FFF2-40B4-BE49-F238E27FC236}">
                <a16:creationId xmlns:a16="http://schemas.microsoft.com/office/drawing/2014/main" id="{FE6300A2-EC71-41FF-AE0F-732E9D6356D8}"/>
              </a:ext>
            </a:extLst>
          </p:cNvPr>
          <p:cNvSpPr>
            <a:spLocks noGrp="1"/>
          </p:cNvSpPr>
          <p:nvPr>
            <p:ph type="body" sz="quarter" idx="11"/>
          </p:nvPr>
        </p:nvSpPr>
        <p:spPr/>
        <p:txBody>
          <a:bodyPr/>
          <a:lstStyle/>
          <a:p>
            <a:r>
              <a:rPr lang="nl-BE" dirty="0" err="1"/>
              <a:t>Overriding</a:t>
            </a:r>
            <a:r>
              <a:rPr lang="nl-BE" dirty="0"/>
              <a:t> </a:t>
            </a:r>
            <a:r>
              <a:rPr lang="nl-BE" dirty="0" err="1"/>
              <a:t>and</a:t>
            </a:r>
            <a:r>
              <a:rPr lang="nl-BE" dirty="0"/>
              <a:t> </a:t>
            </a:r>
            <a:r>
              <a:rPr lang="nl-BE" dirty="0" err="1"/>
              <a:t>Inheritance</a:t>
            </a:r>
            <a:endParaRPr lang="nl-BE" dirty="0"/>
          </a:p>
        </p:txBody>
      </p:sp>
      <p:sp>
        <p:nvSpPr>
          <p:cNvPr id="4" name="Tijdelijke aanduiding voor tekst 3">
            <a:extLst>
              <a:ext uri="{FF2B5EF4-FFF2-40B4-BE49-F238E27FC236}">
                <a16:creationId xmlns:a16="http://schemas.microsoft.com/office/drawing/2014/main" id="{E9783522-F7EF-439F-9882-8D73BFAE1CFC}"/>
              </a:ext>
            </a:extLst>
          </p:cNvPr>
          <p:cNvSpPr>
            <a:spLocks noGrp="1"/>
          </p:cNvSpPr>
          <p:nvPr>
            <p:ph type="body" sz="quarter" idx="12"/>
          </p:nvPr>
        </p:nvSpPr>
        <p:spPr/>
        <p:txBody>
          <a:bodyPr/>
          <a:lstStyle/>
          <a:p>
            <a:r>
              <a:rPr lang="nl-BE" dirty="0"/>
              <a:t>Serhat</a:t>
            </a:r>
          </a:p>
        </p:txBody>
      </p:sp>
      <p:sp>
        <p:nvSpPr>
          <p:cNvPr id="5" name="Tijdelijke aanduiding voor tekst 4">
            <a:extLst>
              <a:ext uri="{FF2B5EF4-FFF2-40B4-BE49-F238E27FC236}">
                <a16:creationId xmlns:a16="http://schemas.microsoft.com/office/drawing/2014/main" id="{18834884-5A7C-4BFB-9AD5-5D969EB3F6E7}"/>
              </a:ext>
            </a:extLst>
          </p:cNvPr>
          <p:cNvSpPr>
            <a:spLocks noGrp="1"/>
          </p:cNvSpPr>
          <p:nvPr>
            <p:ph type="body" sz="quarter" idx="13"/>
          </p:nvPr>
        </p:nvSpPr>
        <p:spPr/>
        <p:txBody>
          <a:bodyPr/>
          <a:lstStyle/>
          <a:p>
            <a:r>
              <a:rPr lang="nl-BE" dirty="0"/>
              <a:t>General course</a:t>
            </a:r>
          </a:p>
        </p:txBody>
      </p:sp>
      <p:sp>
        <p:nvSpPr>
          <p:cNvPr id="6" name="Tijdelijke aanduiding voor tekst 5">
            <a:extLst>
              <a:ext uri="{FF2B5EF4-FFF2-40B4-BE49-F238E27FC236}">
                <a16:creationId xmlns:a16="http://schemas.microsoft.com/office/drawing/2014/main" id="{ABD0A1A9-0E44-46BE-AEEF-9C28B8724E51}"/>
              </a:ext>
            </a:extLst>
          </p:cNvPr>
          <p:cNvSpPr>
            <a:spLocks noGrp="1"/>
          </p:cNvSpPr>
          <p:nvPr>
            <p:ph type="body" sz="quarter" idx="14"/>
          </p:nvPr>
        </p:nvSpPr>
        <p:spPr/>
        <p:txBody>
          <a:bodyPr/>
          <a:lstStyle/>
          <a:p>
            <a:r>
              <a:rPr lang="nl-BE" dirty="0"/>
              <a:t>2022-2023</a:t>
            </a:r>
          </a:p>
        </p:txBody>
      </p:sp>
    </p:spTree>
    <p:extLst>
      <p:ext uri="{BB962C8B-B14F-4D97-AF65-F5344CB8AC3E}">
        <p14:creationId xmlns:p14="http://schemas.microsoft.com/office/powerpoint/2010/main" val="4388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What</a:t>
            </a:r>
            <a:r>
              <a:rPr lang="nl-BE" b="1" dirty="0"/>
              <a:t> is </a:t>
            </a:r>
            <a:r>
              <a:rPr lang="nl-BE" b="1" dirty="0" err="1"/>
              <a:t>inheritance</a:t>
            </a:r>
            <a:r>
              <a:rPr lang="nl-BE" b="1" dirty="0"/>
              <a:t>?</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8"/>
            <a:ext cx="11201400" cy="37703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a:t>
            </a:r>
            <a:r>
              <a:rPr lang="en-US" i="1" dirty="0"/>
              <a:t>Inheritance is the procedure in which one class inherits the attributes and methods of another class. The class whose properties and methods are inherited is known as the Parent class. ”</a:t>
            </a:r>
          </a:p>
          <a:p>
            <a:endParaRPr lang="en-US" dirty="0">
              <a:solidFill>
                <a:srgbClr val="202124"/>
              </a:solidFill>
              <a:latin typeface="arial" panose="020B0604020202020204" pitchFamily="34" charset="0"/>
            </a:endParaRPr>
          </a:p>
          <a:p>
            <a:pPr marL="0" indent="0">
              <a:buNone/>
            </a:pPr>
            <a:endParaRPr lang="nl-BE" dirty="0"/>
          </a:p>
        </p:txBody>
      </p:sp>
      <p:pic>
        <p:nvPicPr>
          <p:cNvPr id="7" name="Picture 2" descr="Inheritance">
            <a:extLst>
              <a:ext uri="{FF2B5EF4-FFF2-40B4-BE49-F238E27FC236}">
                <a16:creationId xmlns:a16="http://schemas.microsoft.com/office/drawing/2014/main" id="{0E6C823A-0638-43DC-945F-84FC89B7E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840" y="3998891"/>
            <a:ext cx="5304960" cy="2330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50D39E63-7C56-4DA4-A72E-1C6C08F945AD}"/>
              </a:ext>
            </a:extLst>
          </p:cNvPr>
          <p:cNvSpPr txBox="1">
            <a:spLocks/>
          </p:cNvSpPr>
          <p:nvPr/>
        </p:nvSpPr>
        <p:spPr>
          <a:xfrm>
            <a:off x="1038578" y="3910511"/>
            <a:ext cx="4931648" cy="2096429"/>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b="1" dirty="0">
                <a:solidFill>
                  <a:srgbClr val="008000"/>
                </a:solidFill>
                <a:latin typeface="Consolas" panose="020B0609020204030204" pitchFamily="49" charset="0"/>
              </a:rPr>
              <a:t>#Python inheritance syntax</a:t>
            </a:r>
            <a:endParaRPr lang="en-US" sz="1600" b="1" i="0" dirty="0">
              <a:solidFill>
                <a:srgbClr val="0000CD"/>
              </a:solidFill>
              <a:effectLst/>
              <a:latin typeface="Consolas" panose="020B0609020204030204" pitchFamily="49" charset="0"/>
            </a:endParaRPr>
          </a:p>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b="0" i="0" dirty="0" err="1">
                <a:solidFill>
                  <a:srgbClr val="000000"/>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#Body of parent(base) class</a:t>
            </a:r>
          </a:p>
          <a:p>
            <a:pPr marL="0" indent="0" hangingPunct="1">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ChildClass</a:t>
            </a:r>
            <a:r>
              <a:rPr lang="en-US" sz="1600" b="0" i="0" dirty="0">
                <a:solidFill>
                  <a:srgbClr val="000000"/>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ParentClass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#Body of child(derived) class</a:t>
            </a:r>
            <a:endParaRPr lang="en-US" sz="1600" b="0" i="0" dirty="0">
              <a:solidFill>
                <a:srgbClr val="0000CD"/>
              </a:solidFill>
              <a:effectLst/>
              <a:latin typeface="Consolas" panose="020B0609020204030204" pitchFamily="49" charset="0"/>
            </a:endParaRPr>
          </a:p>
          <a:p>
            <a:pPr marL="0" indent="0" hangingPunct="1">
              <a:buFont typeface="Arial"/>
              <a:buNone/>
            </a:pPr>
            <a:endParaRPr lang="en-US" sz="1600" b="0" i="0" dirty="0">
              <a:solidFill>
                <a:srgbClr val="0000CD"/>
              </a:solidFill>
              <a:effectLst/>
              <a:latin typeface="Consolas" panose="020B0609020204030204" pitchFamily="49" charset="0"/>
            </a:endParaRPr>
          </a:p>
          <a:p>
            <a:pPr marL="0" indent="0" hangingPunct="1">
              <a:buFont typeface="Arial"/>
              <a:buNone/>
            </a:pPr>
            <a:endParaRPr lang="en-US" sz="160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179428909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Important!</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r>
              <a:rPr lang="en-US" i="1" dirty="0"/>
              <a:t>Since the derived class is always more specific, the relation between these classes is called is-a relation.”</a:t>
            </a:r>
          </a:p>
          <a:p>
            <a:pPr marL="0" indent="0">
              <a:buNone/>
            </a:pPr>
            <a:endParaRPr lang="en-US" dirty="0"/>
          </a:p>
          <a:p>
            <a:pPr marL="0" indent="0">
              <a:buNone/>
            </a:pPr>
            <a:r>
              <a:rPr lang="en-US" dirty="0"/>
              <a:t>For example:</a:t>
            </a:r>
          </a:p>
          <a:p>
            <a:r>
              <a:rPr lang="en-US" dirty="0"/>
              <a:t>Bus </a:t>
            </a:r>
            <a:r>
              <a:rPr lang="en-US" b="1" dirty="0"/>
              <a:t>is-a </a:t>
            </a:r>
            <a:r>
              <a:rPr lang="en-US" dirty="0"/>
              <a:t>Vehicle</a:t>
            </a:r>
          </a:p>
          <a:p>
            <a:r>
              <a:rPr lang="en-US" dirty="0"/>
              <a:t>Bike </a:t>
            </a:r>
            <a:r>
              <a:rPr lang="en-US" b="1" dirty="0"/>
              <a:t>is-a </a:t>
            </a:r>
            <a:r>
              <a:rPr lang="en-US" dirty="0"/>
              <a:t>Vehicle</a:t>
            </a:r>
            <a:endParaRPr lang="nl-BE" dirty="0"/>
          </a:p>
          <a:p>
            <a:r>
              <a:rPr lang="en-US" dirty="0"/>
              <a:t>Car </a:t>
            </a:r>
            <a:r>
              <a:rPr lang="en-US" b="1" dirty="0"/>
              <a:t>is-a </a:t>
            </a:r>
            <a:r>
              <a:rPr lang="en-US" dirty="0"/>
              <a:t>Vehicle</a:t>
            </a:r>
            <a:endParaRPr lang="nl-BE" dirty="0"/>
          </a:p>
          <a:p>
            <a:endParaRPr lang="nl-BE" dirty="0"/>
          </a:p>
          <a:p>
            <a:pPr marL="0" indent="0">
              <a:buNone/>
            </a:pPr>
            <a:r>
              <a:rPr lang="nl-BE" dirty="0"/>
              <a:t>We </a:t>
            </a:r>
            <a:r>
              <a:rPr lang="nl-BE" dirty="0" err="1"/>
              <a:t>can</a:t>
            </a:r>
            <a:r>
              <a:rPr lang="nl-BE" dirty="0"/>
              <a:t> </a:t>
            </a:r>
            <a:r>
              <a:rPr lang="nl-BE" dirty="0" err="1"/>
              <a:t>see</a:t>
            </a:r>
            <a:r>
              <a:rPr lang="nl-BE" dirty="0"/>
              <a:t> </a:t>
            </a:r>
            <a:r>
              <a:rPr lang="nl-BE" dirty="0" err="1"/>
              <a:t>that</a:t>
            </a:r>
            <a:r>
              <a:rPr lang="nl-BE" dirty="0"/>
              <a:t> </a:t>
            </a:r>
            <a:r>
              <a:rPr lang="nl-BE" dirty="0" err="1"/>
              <a:t>the</a:t>
            </a:r>
            <a:r>
              <a:rPr lang="nl-BE" dirty="0"/>
              <a:t> “</a:t>
            </a:r>
            <a:r>
              <a:rPr lang="nl-BE" dirty="0" err="1"/>
              <a:t>parent</a:t>
            </a:r>
            <a:r>
              <a:rPr lang="nl-BE" dirty="0"/>
              <a:t> class” is more </a:t>
            </a:r>
            <a:r>
              <a:rPr lang="nl-BE" dirty="0" err="1"/>
              <a:t>general</a:t>
            </a:r>
            <a:r>
              <a:rPr lang="nl-BE" dirty="0"/>
              <a:t> </a:t>
            </a:r>
            <a:r>
              <a:rPr lang="nl-BE" dirty="0" err="1"/>
              <a:t>and</a:t>
            </a:r>
            <a:r>
              <a:rPr lang="nl-BE" dirty="0"/>
              <a:t> </a:t>
            </a:r>
            <a:r>
              <a:rPr lang="nl-BE" dirty="0" err="1"/>
              <a:t>the</a:t>
            </a:r>
            <a:r>
              <a:rPr lang="nl-BE" dirty="0"/>
              <a:t> </a:t>
            </a:r>
            <a:r>
              <a:rPr lang="nl-BE" dirty="0" err="1"/>
              <a:t>child</a:t>
            </a:r>
            <a:r>
              <a:rPr lang="nl-BE" dirty="0"/>
              <a:t> classes are </a:t>
            </a:r>
            <a:r>
              <a:rPr lang="nl-BE" dirty="0" err="1"/>
              <a:t>specific</a:t>
            </a:r>
            <a:r>
              <a:rPr lang="nl-BE" dirty="0"/>
              <a:t>.</a:t>
            </a:r>
          </a:p>
        </p:txBody>
      </p:sp>
      <p:grpSp>
        <p:nvGrpSpPr>
          <p:cNvPr id="19" name="Group 18">
            <a:extLst>
              <a:ext uri="{FF2B5EF4-FFF2-40B4-BE49-F238E27FC236}">
                <a16:creationId xmlns:a16="http://schemas.microsoft.com/office/drawing/2014/main" id="{1B7AC250-6AB2-4C85-A336-FB1C47DE756B}"/>
              </a:ext>
            </a:extLst>
          </p:cNvPr>
          <p:cNvGrpSpPr/>
          <p:nvPr/>
        </p:nvGrpSpPr>
        <p:grpSpPr>
          <a:xfrm>
            <a:off x="6248400" y="3156466"/>
            <a:ext cx="5503332" cy="1640132"/>
            <a:chOff x="6248400" y="3156466"/>
            <a:chExt cx="5503332" cy="1640132"/>
          </a:xfrm>
        </p:grpSpPr>
        <p:sp>
          <p:nvSpPr>
            <p:cNvPr id="5" name="TextBox 4">
              <a:extLst>
                <a:ext uri="{FF2B5EF4-FFF2-40B4-BE49-F238E27FC236}">
                  <a16:creationId xmlns:a16="http://schemas.microsoft.com/office/drawing/2014/main" id="{DE45E354-B5B4-4C1E-B250-638ECA6ACBA5}"/>
                </a:ext>
              </a:extLst>
            </p:cNvPr>
            <p:cNvSpPr txBox="1"/>
            <p:nvPr/>
          </p:nvSpPr>
          <p:spPr>
            <a:xfrm>
              <a:off x="8119533" y="3156466"/>
              <a:ext cx="1727200" cy="369332"/>
            </a:xfrm>
            <a:prstGeom prst="rect">
              <a:avLst/>
            </a:prstGeom>
            <a:noFill/>
            <a:ln>
              <a:solidFill>
                <a:schemeClr val="tx1"/>
              </a:solidFill>
            </a:ln>
          </p:spPr>
          <p:txBody>
            <a:bodyPr wrap="square" rtlCol="0">
              <a:spAutoFit/>
            </a:bodyPr>
            <a:lstStyle/>
            <a:p>
              <a:pPr algn="ctr"/>
              <a:r>
                <a:rPr lang="nl-BE" dirty="0"/>
                <a:t>Vehicle</a:t>
              </a:r>
              <a:endParaRPr lang="en-US" dirty="0"/>
            </a:p>
          </p:txBody>
        </p:sp>
        <p:sp>
          <p:nvSpPr>
            <p:cNvPr id="9" name="TextBox 8">
              <a:extLst>
                <a:ext uri="{FF2B5EF4-FFF2-40B4-BE49-F238E27FC236}">
                  <a16:creationId xmlns:a16="http://schemas.microsoft.com/office/drawing/2014/main" id="{69A9AE23-372D-4154-A672-8D1E9B76AAC6}"/>
                </a:ext>
              </a:extLst>
            </p:cNvPr>
            <p:cNvSpPr txBox="1"/>
            <p:nvPr/>
          </p:nvSpPr>
          <p:spPr>
            <a:xfrm>
              <a:off x="8136466" y="4427266"/>
              <a:ext cx="1727200" cy="369332"/>
            </a:xfrm>
            <a:prstGeom prst="rect">
              <a:avLst/>
            </a:prstGeom>
            <a:noFill/>
            <a:ln>
              <a:solidFill>
                <a:schemeClr val="tx1"/>
              </a:solidFill>
            </a:ln>
          </p:spPr>
          <p:txBody>
            <a:bodyPr wrap="square" rtlCol="0">
              <a:spAutoFit/>
            </a:bodyPr>
            <a:lstStyle/>
            <a:p>
              <a:pPr algn="ctr"/>
              <a:r>
                <a:rPr lang="nl-BE" dirty="0"/>
                <a:t>Bike</a:t>
              </a:r>
              <a:endParaRPr lang="en-US" dirty="0"/>
            </a:p>
          </p:txBody>
        </p:sp>
        <p:sp>
          <p:nvSpPr>
            <p:cNvPr id="10" name="TextBox 9">
              <a:extLst>
                <a:ext uri="{FF2B5EF4-FFF2-40B4-BE49-F238E27FC236}">
                  <a16:creationId xmlns:a16="http://schemas.microsoft.com/office/drawing/2014/main" id="{D75564B1-5FB6-48E8-ACBC-C2652E1A8C5E}"/>
                </a:ext>
              </a:extLst>
            </p:cNvPr>
            <p:cNvSpPr txBox="1"/>
            <p:nvPr/>
          </p:nvSpPr>
          <p:spPr>
            <a:xfrm>
              <a:off x="6248400" y="4427266"/>
              <a:ext cx="1727200" cy="369332"/>
            </a:xfrm>
            <a:prstGeom prst="rect">
              <a:avLst/>
            </a:prstGeom>
            <a:noFill/>
            <a:ln>
              <a:solidFill>
                <a:schemeClr val="tx1"/>
              </a:solidFill>
            </a:ln>
          </p:spPr>
          <p:txBody>
            <a:bodyPr wrap="square" rtlCol="0">
              <a:spAutoFit/>
            </a:bodyPr>
            <a:lstStyle/>
            <a:p>
              <a:pPr algn="ctr"/>
              <a:r>
                <a:rPr lang="nl-BE" dirty="0"/>
                <a:t>Bus</a:t>
              </a:r>
              <a:endParaRPr lang="en-US" dirty="0"/>
            </a:p>
          </p:txBody>
        </p:sp>
        <p:sp>
          <p:nvSpPr>
            <p:cNvPr id="11" name="TextBox 10">
              <a:extLst>
                <a:ext uri="{FF2B5EF4-FFF2-40B4-BE49-F238E27FC236}">
                  <a16:creationId xmlns:a16="http://schemas.microsoft.com/office/drawing/2014/main" id="{56D7831C-1FC5-4C9C-834E-6763E2131BD9}"/>
                </a:ext>
              </a:extLst>
            </p:cNvPr>
            <p:cNvSpPr txBox="1"/>
            <p:nvPr/>
          </p:nvSpPr>
          <p:spPr>
            <a:xfrm>
              <a:off x="10024532" y="4427266"/>
              <a:ext cx="1727200" cy="369332"/>
            </a:xfrm>
            <a:prstGeom prst="rect">
              <a:avLst/>
            </a:prstGeom>
            <a:noFill/>
            <a:ln>
              <a:solidFill>
                <a:schemeClr val="tx1"/>
              </a:solidFill>
            </a:ln>
          </p:spPr>
          <p:txBody>
            <a:bodyPr wrap="square" rtlCol="0">
              <a:spAutoFit/>
            </a:bodyPr>
            <a:lstStyle/>
            <a:p>
              <a:pPr algn="ctr"/>
              <a:r>
                <a:rPr lang="nl-BE" dirty="0" err="1"/>
                <a:t>Car</a:t>
              </a:r>
              <a:endParaRPr lang="en-US" dirty="0"/>
            </a:p>
          </p:txBody>
        </p:sp>
        <p:cxnSp>
          <p:nvCxnSpPr>
            <p:cNvPr id="13" name="Connector: Elbow 12">
              <a:extLst>
                <a:ext uri="{FF2B5EF4-FFF2-40B4-BE49-F238E27FC236}">
                  <a16:creationId xmlns:a16="http://schemas.microsoft.com/office/drawing/2014/main" id="{9B1E6EF7-2E44-4E4F-A1D5-5D59A67ABC54}"/>
                </a:ext>
              </a:extLst>
            </p:cNvPr>
            <p:cNvCxnSpPr>
              <a:stCxn id="10" idx="0"/>
              <a:endCxn id="5" idx="2"/>
            </p:cNvCxnSpPr>
            <p:nvPr/>
          </p:nvCxnSpPr>
          <p:spPr>
            <a:xfrm rot="5400000" flipH="1" flipV="1">
              <a:off x="7596832" y="3040966"/>
              <a:ext cx="901468" cy="187113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9BDD8CF-B85D-4C10-9751-B32F01101C93}"/>
                </a:ext>
              </a:extLst>
            </p:cNvPr>
            <p:cNvCxnSpPr>
              <a:cxnSpLocks/>
            </p:cNvCxnSpPr>
            <p:nvPr/>
          </p:nvCxnSpPr>
          <p:spPr>
            <a:xfrm flipH="1" flipV="1">
              <a:off x="8974666" y="3525798"/>
              <a:ext cx="16933" cy="9014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40BDC848-7F43-4FE2-A87D-9B1175815E8D}"/>
                </a:ext>
              </a:extLst>
            </p:cNvPr>
            <p:cNvCxnSpPr>
              <a:cxnSpLocks/>
              <a:stCxn id="11" idx="0"/>
              <a:endCxn id="5" idx="2"/>
            </p:cNvCxnSpPr>
            <p:nvPr/>
          </p:nvCxnSpPr>
          <p:spPr>
            <a:xfrm rot="16200000" flipV="1">
              <a:off x="9484899" y="3024032"/>
              <a:ext cx="901468" cy="190499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57613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Content </a:t>
            </a:r>
            <a:r>
              <a:rPr lang="nl-BE" b="1" dirty="0" err="1"/>
              <a:t>table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t>Why</a:t>
            </a:r>
            <a:r>
              <a:rPr lang="nl-BE" dirty="0"/>
              <a:t> </a:t>
            </a:r>
            <a:r>
              <a:rPr lang="nl-BE" dirty="0" err="1"/>
              <a:t>use</a:t>
            </a:r>
            <a:r>
              <a:rPr lang="nl-BE" dirty="0"/>
              <a:t> </a:t>
            </a:r>
            <a:r>
              <a:rPr lang="nl-BE" dirty="0" err="1"/>
              <a:t>inheritance</a:t>
            </a:r>
            <a:r>
              <a:rPr lang="nl-BE" dirty="0"/>
              <a:t>?</a:t>
            </a:r>
          </a:p>
          <a:p>
            <a:r>
              <a:rPr lang="nl-BE" dirty="0" err="1"/>
              <a:t>Example</a:t>
            </a:r>
            <a:r>
              <a:rPr lang="nl-BE" dirty="0"/>
              <a:t> code </a:t>
            </a:r>
            <a:r>
              <a:rPr lang="nl-BE" dirty="0" err="1"/>
              <a:t>inheritance</a:t>
            </a:r>
            <a:endParaRPr lang="nl-BE" dirty="0"/>
          </a:p>
          <a:p>
            <a:r>
              <a:rPr lang="nl-BE" dirty="0" err="1"/>
              <a:t>Excercise</a:t>
            </a:r>
            <a:r>
              <a:rPr lang="nl-BE" dirty="0"/>
              <a:t> </a:t>
            </a:r>
            <a:r>
              <a:rPr lang="nl-BE" dirty="0" err="1"/>
              <a:t>inheritance</a:t>
            </a:r>
            <a:endParaRPr lang="nl-BE" dirty="0"/>
          </a:p>
          <a:p>
            <a:r>
              <a:rPr lang="nl-BE" dirty="0">
                <a:solidFill>
                  <a:schemeClr val="bg2">
                    <a:lumMod val="90000"/>
                  </a:schemeClr>
                </a:solidFill>
              </a:rPr>
              <a:t>Multiple </a:t>
            </a:r>
            <a:r>
              <a:rPr lang="nl-BE" dirty="0" err="1">
                <a:solidFill>
                  <a:schemeClr val="bg2">
                    <a:lumMod val="90000"/>
                  </a:schemeClr>
                </a:solidFill>
              </a:rPr>
              <a:t>inheritance</a:t>
            </a:r>
            <a:endParaRPr lang="nl-BE" dirty="0"/>
          </a:p>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overriding</a:t>
            </a:r>
            <a:r>
              <a:rPr lang="nl-BE" dirty="0">
                <a:solidFill>
                  <a:schemeClr val="bg2">
                    <a:lumMod val="90000"/>
                  </a:schemeClr>
                </a:solidFill>
              </a:rPr>
              <a:t>?</a:t>
            </a:r>
          </a:p>
        </p:txBody>
      </p:sp>
    </p:spTree>
    <p:extLst>
      <p:ext uri="{BB962C8B-B14F-4D97-AF65-F5344CB8AC3E}">
        <p14:creationId xmlns:p14="http://schemas.microsoft.com/office/powerpoint/2010/main" val="239332811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838200" y="2766218"/>
            <a:ext cx="10515600" cy="1325563"/>
          </a:xfrm>
        </p:spPr>
        <p:txBody>
          <a:bodyPr/>
          <a:lstStyle/>
          <a:p>
            <a:r>
              <a:rPr lang="nl-BE" b="1" dirty="0" err="1"/>
              <a:t>What</a:t>
            </a:r>
            <a:r>
              <a:rPr lang="nl-BE" b="1" dirty="0"/>
              <a:t> </a:t>
            </a:r>
            <a:r>
              <a:rPr lang="nl-BE" b="1" dirty="0" err="1"/>
              <a:t>happens</a:t>
            </a:r>
            <a:r>
              <a:rPr lang="nl-BE" b="1" dirty="0"/>
              <a:t> </a:t>
            </a:r>
            <a:r>
              <a:rPr lang="nl-BE" b="1" dirty="0" err="1"/>
              <a:t>if</a:t>
            </a:r>
            <a:r>
              <a:rPr lang="nl-BE" b="1" dirty="0"/>
              <a:t> </a:t>
            </a:r>
            <a:r>
              <a:rPr lang="nl-BE" b="1" dirty="0" err="1"/>
              <a:t>you</a:t>
            </a:r>
            <a:r>
              <a:rPr lang="nl-BE" b="1" dirty="0"/>
              <a:t> </a:t>
            </a:r>
            <a:r>
              <a:rPr lang="nl-BE" b="1" dirty="0" err="1"/>
              <a:t>don’t</a:t>
            </a:r>
            <a:r>
              <a:rPr lang="nl-BE" b="1" dirty="0"/>
              <a:t> </a:t>
            </a:r>
            <a:r>
              <a:rPr lang="nl-BE" b="1" dirty="0" err="1"/>
              <a:t>use</a:t>
            </a:r>
            <a:r>
              <a:rPr lang="nl-BE" b="1" dirty="0"/>
              <a:t> </a:t>
            </a:r>
            <a:r>
              <a:rPr lang="nl-BE" b="1" dirty="0" err="1"/>
              <a:t>inheritance</a:t>
            </a:r>
            <a:r>
              <a:rPr lang="nl-BE" b="1" dirty="0"/>
              <a:t>?</a:t>
            </a:r>
            <a:endParaRPr lang="en-US" b="1" dirty="0"/>
          </a:p>
        </p:txBody>
      </p:sp>
      <p:pic>
        <p:nvPicPr>
          <p:cNvPr id="3076" name="Picture 4" descr="🤔 Thinking Face emoji Meaning | Dictionary.com">
            <a:extLst>
              <a:ext uri="{FF2B5EF4-FFF2-40B4-BE49-F238E27FC236}">
                <a16:creationId xmlns:a16="http://schemas.microsoft.com/office/drawing/2014/main" id="{D8AA3C94-49B7-4C79-B5D2-5553119B0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1177" y="5798192"/>
            <a:ext cx="839598" cy="83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6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Bad </a:t>
            </a:r>
            <a:r>
              <a:rPr lang="nl-BE" b="1" dirty="0" err="1"/>
              <a:t>example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7" name="Text Placeholder 2">
            <a:extLst>
              <a:ext uri="{FF2B5EF4-FFF2-40B4-BE49-F238E27FC236}">
                <a16:creationId xmlns:a16="http://schemas.microsoft.com/office/drawing/2014/main" id="{644006D2-1481-4220-B9D3-5CA7D07466EB}"/>
              </a:ext>
            </a:extLst>
          </p:cNvPr>
          <p:cNvSpPr txBox="1">
            <a:spLocks/>
          </p:cNvSpPr>
          <p:nvPr/>
        </p:nvSpPr>
        <p:spPr>
          <a:xfrm>
            <a:off x="838200" y="1817096"/>
            <a:ext cx="3263935"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Dog:</a:t>
            </a:r>
          </a:p>
          <a:p>
            <a:pPr marL="0" indent="0">
              <a:buFont typeface="Arial" panose="020B0604020202020204" pitchFamily="34" charset="0"/>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a:buFont typeface="Arial" panose="020B0604020202020204" pitchFamily="34" charset="0"/>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Dog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Dog(</a:t>
            </a:r>
            <a:r>
              <a:rPr lang="en-US" sz="1400" dirty="0">
                <a:solidFill>
                  <a:srgbClr val="A52A2A"/>
                </a:solidFill>
                <a:latin typeface="Consolas" panose="020B0609020204030204" pitchFamily="49" charset="0"/>
              </a:rPr>
              <a:t>“Lexi"</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14</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8" name="Text Placeholder 2">
            <a:extLst>
              <a:ext uri="{FF2B5EF4-FFF2-40B4-BE49-F238E27FC236}">
                <a16:creationId xmlns:a16="http://schemas.microsoft.com/office/drawing/2014/main" id="{ED0DF92D-E2D5-4631-8E69-E6D127B7ABA1}"/>
              </a:ext>
            </a:extLst>
          </p:cNvPr>
          <p:cNvSpPr txBox="1">
            <a:spLocks/>
          </p:cNvSpPr>
          <p:nvPr/>
        </p:nvSpPr>
        <p:spPr>
          <a:xfrm>
            <a:off x="838201" y="5668274"/>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Lexi</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B10DABED-EDEE-4D78-9E13-CDF414E31C69}"/>
              </a:ext>
            </a:extLst>
          </p:cNvPr>
          <p:cNvSpPr txBox="1">
            <a:spLocks/>
          </p:cNvSpPr>
          <p:nvPr/>
        </p:nvSpPr>
        <p:spPr>
          <a:xfrm>
            <a:off x="4254535" y="1817096"/>
            <a:ext cx="3263935"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Cat:</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Cat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Pookie</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11</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10" name="Text Placeholder 2">
            <a:extLst>
              <a:ext uri="{FF2B5EF4-FFF2-40B4-BE49-F238E27FC236}">
                <a16:creationId xmlns:a16="http://schemas.microsoft.com/office/drawing/2014/main" id="{2AC41338-12B5-4EF7-9552-012906E1056E}"/>
              </a:ext>
            </a:extLst>
          </p:cNvPr>
          <p:cNvSpPr txBox="1">
            <a:spLocks/>
          </p:cNvSpPr>
          <p:nvPr/>
        </p:nvSpPr>
        <p:spPr>
          <a:xfrm>
            <a:off x="4254536" y="5668274"/>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11</a:t>
            </a:r>
            <a:r>
              <a:rPr lang="nl-BE" sz="1600" i="1" dirty="0"/>
              <a:t> </a:t>
            </a:r>
            <a:endParaRPr lang="en-US" sz="1600" i="1" dirty="0"/>
          </a:p>
        </p:txBody>
      </p:sp>
      <p:sp>
        <p:nvSpPr>
          <p:cNvPr id="11" name="Text Placeholder 2">
            <a:extLst>
              <a:ext uri="{FF2B5EF4-FFF2-40B4-BE49-F238E27FC236}">
                <a16:creationId xmlns:a16="http://schemas.microsoft.com/office/drawing/2014/main" id="{AF112A66-7DFC-4B71-A86C-9929369899D9}"/>
              </a:ext>
            </a:extLst>
          </p:cNvPr>
          <p:cNvSpPr txBox="1">
            <a:spLocks/>
          </p:cNvSpPr>
          <p:nvPr/>
        </p:nvSpPr>
        <p:spPr>
          <a:xfrm>
            <a:off x="7670870" y="1819620"/>
            <a:ext cx="3263935"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Cow:</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Cow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Cow(</a:t>
            </a:r>
            <a:r>
              <a:rPr lang="en-US" sz="1400" dirty="0">
                <a:solidFill>
                  <a:srgbClr val="A52A2A"/>
                </a:solidFill>
                <a:latin typeface="Consolas" panose="020B0609020204030204" pitchFamily="49" charset="0"/>
              </a:rPr>
              <a:t>“Emma"</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8</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12" name="Text Placeholder 2">
            <a:extLst>
              <a:ext uri="{FF2B5EF4-FFF2-40B4-BE49-F238E27FC236}">
                <a16:creationId xmlns:a16="http://schemas.microsoft.com/office/drawing/2014/main" id="{4BF54FE5-5BCF-4507-BE5F-75AD1649E474}"/>
              </a:ext>
            </a:extLst>
          </p:cNvPr>
          <p:cNvSpPr txBox="1">
            <a:spLocks/>
          </p:cNvSpPr>
          <p:nvPr/>
        </p:nvSpPr>
        <p:spPr>
          <a:xfrm>
            <a:off x="7670871" y="5670798"/>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a:t>Emma 8</a:t>
            </a:r>
            <a:r>
              <a:rPr lang="nl-BE" sz="1600" i="1" dirty="0"/>
              <a:t> </a:t>
            </a:r>
            <a:endParaRPr lang="en-US" sz="1600" i="1" dirty="0"/>
          </a:p>
        </p:txBody>
      </p:sp>
    </p:spTree>
    <p:extLst>
      <p:ext uri="{BB962C8B-B14F-4D97-AF65-F5344CB8AC3E}">
        <p14:creationId xmlns:p14="http://schemas.microsoft.com/office/powerpoint/2010/main" val="303362647"/>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Repetition</a:t>
            </a:r>
            <a:r>
              <a:rPr lang="nl-BE" b="1" dirty="0"/>
              <a:t>!!</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21" name="Text Placeholder 2">
            <a:extLst>
              <a:ext uri="{FF2B5EF4-FFF2-40B4-BE49-F238E27FC236}">
                <a16:creationId xmlns:a16="http://schemas.microsoft.com/office/drawing/2014/main" id="{3969C9BE-3708-4982-86EB-C8F10E8C0D83}"/>
              </a:ext>
            </a:extLst>
          </p:cNvPr>
          <p:cNvSpPr txBox="1">
            <a:spLocks/>
          </p:cNvSpPr>
          <p:nvPr/>
        </p:nvSpPr>
        <p:spPr>
          <a:xfrm>
            <a:off x="953927" y="1868986"/>
            <a:ext cx="3263935"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Dog:</a:t>
            </a:r>
          </a:p>
          <a:p>
            <a:pPr marL="0" indent="0">
              <a:buFont typeface="Arial" panose="020B0604020202020204" pitchFamily="34" charset="0"/>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a:t>
            </a:r>
            <a:r>
              <a:rPr lang="en-US" sz="1400" dirty="0" err="1">
                <a:solidFill>
                  <a:srgbClr val="000000"/>
                </a:solidFill>
                <a:latin typeface="Consolas" panose="020B0609020204030204" pitchFamily="49" charset="0"/>
              </a:rPr>
              <a:t>name,age</a:t>
            </a:r>
            <a:r>
              <a:rPr lang="en-US" sz="1400" dirty="0">
                <a:solidFill>
                  <a:srgbClr val="000000"/>
                </a:solidFill>
                <a:latin typeface="Consolas" panose="020B0609020204030204" pitchFamily="49" charset="0"/>
              </a:rPr>
              <a:t>):</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a:buFont typeface="Arial" panose="020B0604020202020204" pitchFamily="34" charset="0"/>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Dog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Dog(</a:t>
            </a:r>
            <a:r>
              <a:rPr lang="en-US" sz="1400" dirty="0">
                <a:solidFill>
                  <a:srgbClr val="A52A2A"/>
                </a:solidFill>
                <a:latin typeface="Consolas" panose="020B0609020204030204" pitchFamily="49" charset="0"/>
              </a:rPr>
              <a:t>“Lexi"</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14</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2" name="Text Placeholder 2">
            <a:extLst>
              <a:ext uri="{FF2B5EF4-FFF2-40B4-BE49-F238E27FC236}">
                <a16:creationId xmlns:a16="http://schemas.microsoft.com/office/drawing/2014/main" id="{301D8786-B1D5-49F8-9965-5878FA24A9FD}"/>
              </a:ext>
            </a:extLst>
          </p:cNvPr>
          <p:cNvSpPr txBox="1">
            <a:spLocks/>
          </p:cNvSpPr>
          <p:nvPr/>
        </p:nvSpPr>
        <p:spPr>
          <a:xfrm>
            <a:off x="953928" y="5720164"/>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Lexi</a:t>
            </a:r>
            <a:r>
              <a:rPr lang="nl-BE" sz="1600" dirty="0"/>
              <a:t> 14</a:t>
            </a:r>
            <a:r>
              <a:rPr lang="nl-BE" sz="1600" i="1" dirty="0"/>
              <a:t> </a:t>
            </a:r>
            <a:endParaRPr lang="en-US" sz="1600" i="1" dirty="0"/>
          </a:p>
        </p:txBody>
      </p:sp>
      <p:sp>
        <p:nvSpPr>
          <p:cNvPr id="23" name="Text Placeholder 2">
            <a:extLst>
              <a:ext uri="{FF2B5EF4-FFF2-40B4-BE49-F238E27FC236}">
                <a16:creationId xmlns:a16="http://schemas.microsoft.com/office/drawing/2014/main" id="{A15440DC-2C79-43D7-ADC5-4C2BE0740327}"/>
              </a:ext>
            </a:extLst>
          </p:cNvPr>
          <p:cNvSpPr txBox="1">
            <a:spLocks/>
          </p:cNvSpPr>
          <p:nvPr/>
        </p:nvSpPr>
        <p:spPr>
          <a:xfrm>
            <a:off x="4370262" y="1868986"/>
            <a:ext cx="3263935"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Cat:</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Cat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Pookie</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11</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4" name="Text Placeholder 2">
            <a:extLst>
              <a:ext uri="{FF2B5EF4-FFF2-40B4-BE49-F238E27FC236}">
                <a16:creationId xmlns:a16="http://schemas.microsoft.com/office/drawing/2014/main" id="{97DDF19D-F7EA-490D-AA07-AEB698D89D51}"/>
              </a:ext>
            </a:extLst>
          </p:cNvPr>
          <p:cNvSpPr txBox="1">
            <a:spLocks/>
          </p:cNvSpPr>
          <p:nvPr/>
        </p:nvSpPr>
        <p:spPr>
          <a:xfrm>
            <a:off x="4370263" y="5720164"/>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11</a:t>
            </a:r>
            <a:r>
              <a:rPr lang="nl-BE" sz="1600" i="1" dirty="0"/>
              <a:t> </a:t>
            </a:r>
            <a:endParaRPr lang="en-US" sz="1600" i="1" dirty="0"/>
          </a:p>
        </p:txBody>
      </p:sp>
      <p:sp>
        <p:nvSpPr>
          <p:cNvPr id="25" name="Text Placeholder 2">
            <a:extLst>
              <a:ext uri="{FF2B5EF4-FFF2-40B4-BE49-F238E27FC236}">
                <a16:creationId xmlns:a16="http://schemas.microsoft.com/office/drawing/2014/main" id="{7C81D8F4-1B50-4596-B2C0-38A675931A9A}"/>
              </a:ext>
            </a:extLst>
          </p:cNvPr>
          <p:cNvSpPr txBox="1">
            <a:spLocks/>
          </p:cNvSpPr>
          <p:nvPr/>
        </p:nvSpPr>
        <p:spPr>
          <a:xfrm>
            <a:off x="7786597" y="1871510"/>
            <a:ext cx="3263935"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Cow:</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Cow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Cow(</a:t>
            </a:r>
            <a:r>
              <a:rPr lang="en-US" sz="1400" dirty="0">
                <a:solidFill>
                  <a:srgbClr val="A52A2A"/>
                </a:solidFill>
                <a:latin typeface="Consolas" panose="020B0609020204030204" pitchFamily="49" charset="0"/>
              </a:rPr>
              <a:t>“Emma"</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8</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6" name="Text Placeholder 2">
            <a:extLst>
              <a:ext uri="{FF2B5EF4-FFF2-40B4-BE49-F238E27FC236}">
                <a16:creationId xmlns:a16="http://schemas.microsoft.com/office/drawing/2014/main" id="{6A1492F3-5327-49F9-A191-73E672041F24}"/>
              </a:ext>
            </a:extLst>
          </p:cNvPr>
          <p:cNvSpPr txBox="1">
            <a:spLocks/>
          </p:cNvSpPr>
          <p:nvPr/>
        </p:nvSpPr>
        <p:spPr>
          <a:xfrm>
            <a:off x="7786598" y="5722688"/>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a:t>Emma 8</a:t>
            </a:r>
            <a:r>
              <a:rPr lang="nl-BE" sz="1600" i="1" dirty="0"/>
              <a:t> </a:t>
            </a:r>
            <a:endParaRPr lang="en-US" sz="1600" i="1" dirty="0"/>
          </a:p>
        </p:txBody>
      </p:sp>
      <p:sp>
        <p:nvSpPr>
          <p:cNvPr id="27" name="Text Placeholder 2">
            <a:extLst>
              <a:ext uri="{FF2B5EF4-FFF2-40B4-BE49-F238E27FC236}">
                <a16:creationId xmlns:a16="http://schemas.microsoft.com/office/drawing/2014/main" id="{A468E3D7-06DE-4FED-A5D1-E5C3E0DC9205}"/>
              </a:ext>
            </a:extLst>
          </p:cNvPr>
          <p:cNvSpPr txBox="1">
            <a:spLocks/>
          </p:cNvSpPr>
          <p:nvPr/>
        </p:nvSpPr>
        <p:spPr>
          <a:xfrm>
            <a:off x="838424" y="2208450"/>
            <a:ext cx="10347307" cy="822077"/>
          </a:xfrm>
          <a:prstGeom prst="rect">
            <a:avLst/>
          </a:prstGeom>
          <a:ln w="57150">
            <a:solidFill>
              <a:srgbClr val="FF0000"/>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
        <p:nvSpPr>
          <p:cNvPr id="28" name="Text Placeholder 2">
            <a:extLst>
              <a:ext uri="{FF2B5EF4-FFF2-40B4-BE49-F238E27FC236}">
                <a16:creationId xmlns:a16="http://schemas.microsoft.com/office/drawing/2014/main" id="{D4E3B527-4B8F-4336-A19F-1107C98F7034}"/>
              </a:ext>
            </a:extLst>
          </p:cNvPr>
          <p:cNvSpPr txBox="1">
            <a:spLocks/>
          </p:cNvSpPr>
          <p:nvPr/>
        </p:nvSpPr>
        <p:spPr>
          <a:xfrm>
            <a:off x="838200" y="3182927"/>
            <a:ext cx="10347307" cy="822077"/>
          </a:xfrm>
          <a:prstGeom prst="rect">
            <a:avLst/>
          </a:prstGeom>
          <a:ln w="57150">
            <a:solidFill>
              <a:srgbClr val="FF0000"/>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Tree>
    <p:extLst>
      <p:ext uri="{BB962C8B-B14F-4D97-AF65-F5344CB8AC3E}">
        <p14:creationId xmlns:p14="http://schemas.microsoft.com/office/powerpoint/2010/main" val="397454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So</a:t>
            </a:r>
            <a:r>
              <a:rPr lang="nl-BE" b="1" dirty="0"/>
              <a:t> </a:t>
            </a:r>
            <a:r>
              <a:rPr lang="nl-BE" b="1" dirty="0" err="1"/>
              <a:t>why</a:t>
            </a:r>
            <a:r>
              <a:rPr lang="nl-BE" b="1" dirty="0"/>
              <a:t> </a:t>
            </a:r>
            <a:r>
              <a:rPr lang="nl-BE" b="1" dirty="0" err="1"/>
              <a:t>use</a:t>
            </a:r>
            <a:r>
              <a:rPr lang="nl-BE" b="1" dirty="0"/>
              <a:t> </a:t>
            </a:r>
            <a:r>
              <a:rPr lang="nl-BE" b="1" dirty="0" err="1"/>
              <a:t>inheritance</a:t>
            </a:r>
            <a:r>
              <a:rPr lang="nl-BE" b="1" dirty="0"/>
              <a:t>? (goal)</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Code reuse</a:t>
            </a:r>
            <a:r>
              <a:rPr lang="en-US" dirty="0"/>
              <a:t>: One of the main benefits of inheritance is that it allows us to reuse code from the superclass in the subclass. This can save us a lot of time and effort when developing large and complex applications.</a:t>
            </a:r>
          </a:p>
          <a:p>
            <a:r>
              <a:rPr lang="en-US" b="1" dirty="0"/>
              <a:t>Code organization</a:t>
            </a:r>
            <a:r>
              <a:rPr lang="en-US" dirty="0"/>
              <a:t>: Inheritance also helps us to organize our code in a logical and hierarchical manner, which can make it easier to understand and maintain.</a:t>
            </a:r>
          </a:p>
          <a:p>
            <a:r>
              <a:rPr lang="en-US" b="1" dirty="0"/>
              <a:t>Polymorphism</a:t>
            </a:r>
            <a:r>
              <a:rPr lang="en-US" dirty="0"/>
              <a:t>: Another benefit of inheritance is that it allows us to use polymorphism, which means that we can write code that works with multiple classes in a generic way.</a:t>
            </a:r>
            <a:endParaRPr lang="nl-BE" dirty="0"/>
          </a:p>
        </p:txBody>
      </p:sp>
    </p:spTree>
    <p:extLst>
      <p:ext uri="{BB962C8B-B14F-4D97-AF65-F5344CB8AC3E}">
        <p14:creationId xmlns:p14="http://schemas.microsoft.com/office/powerpoint/2010/main" val="3130432586"/>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Example</a:t>
            </a:r>
            <a:r>
              <a:rPr lang="nl-BE" b="1" dirty="0"/>
              <a:t> code </a:t>
            </a:r>
            <a:r>
              <a:rPr lang="nl-BE" b="1" dirty="0" err="1"/>
              <a:t>with</a:t>
            </a:r>
            <a:r>
              <a:rPr lang="nl-BE" b="1" dirty="0"/>
              <a:t> </a:t>
            </a:r>
            <a:r>
              <a:rPr lang="nl-BE" b="1" dirty="0" err="1"/>
              <a:t>inheritance</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pass</a:t>
            </a:r>
          </a:p>
          <a:p>
            <a:pPr marL="0" indent="0" hangingPunct="1">
              <a:buFont typeface="Arial"/>
              <a:buNone/>
            </a:pPr>
            <a:r>
              <a:rPr lang="en-US" sz="1600" dirty="0">
                <a:solidFill>
                  <a:srgbClr val="008000"/>
                </a:solidFill>
                <a:latin typeface="Consolas" panose="020B0609020204030204" pitchFamily="49" charset="0"/>
              </a:rPr>
              <a:t>#Use the pass keyword when you do not     want to add any other properties or methods to the class.</a:t>
            </a:r>
          </a:p>
          <a:p>
            <a:pPr marL="0" indent="0" hangingPunct="1">
              <a:buFont typeface="Arial"/>
              <a:buNone/>
            </a:pP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en-US" sz="1600" dirty="0"/>
              <a:t>Lexi 14</a:t>
            </a:r>
            <a:r>
              <a:rPr lang="nl-BE" sz="1600" i="1" dirty="0"/>
              <a:t> </a:t>
            </a:r>
            <a:endParaRPr lang="en-US" sz="1600" i="1" dirty="0"/>
          </a:p>
        </p:txBody>
      </p:sp>
    </p:spTree>
    <p:extLst>
      <p:ext uri="{BB962C8B-B14F-4D97-AF65-F5344CB8AC3E}">
        <p14:creationId xmlns:p14="http://schemas.microsoft.com/office/powerpoint/2010/main" val="424038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Example</a:t>
            </a:r>
            <a:r>
              <a:rPr lang="nl-BE" b="1" dirty="0"/>
              <a:t> code super()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spcBef>
                <a:spcPts val="0"/>
              </a:spcBef>
              <a:buFont typeface="Arial"/>
              <a:buNone/>
            </a:pPr>
            <a:r>
              <a:rPr lang="en-US" sz="1600" dirty="0">
                <a:solidFill>
                  <a:schemeClr val="tx1"/>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chemeClr val="tx1"/>
                </a:solidFill>
                <a:latin typeface="Consolas" panose="020B0609020204030204" pitchFamily="49" charset="0"/>
              </a:rPr>
              <a:t> 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__(self, age):</a:t>
            </a:r>
          </a:p>
          <a:p>
            <a:pPr marL="0" indent="0" hangingPunct="1">
              <a:spcBef>
                <a:spcPts val="0"/>
              </a:spcBef>
              <a:buFont typeface="Arial"/>
              <a:buNone/>
            </a:pPr>
            <a:r>
              <a:rPr lang="en-US" sz="1600" dirty="0">
                <a:solidFill>
                  <a:srgbClr val="008000"/>
                </a:solidFill>
                <a:latin typeface="Consolas" panose="020B0609020204030204" pitchFamily="49" charset="0"/>
              </a:rPr>
              <a:t>    #to access methods of the base class.</a:t>
            </a:r>
          </a:p>
          <a:p>
            <a:pPr marL="0" indent="0" hangingPunct="1">
              <a:spcBef>
                <a:spcPts val="0"/>
              </a:spcBef>
              <a:buFont typeface="Arial"/>
              <a:buNone/>
            </a:pPr>
            <a:r>
              <a:rPr lang="en-US" sz="1600" dirty="0">
                <a:solidFill>
                  <a:schemeClr val="tx1"/>
                </a:solidFill>
                <a:latin typeface="Consolas" panose="020B0609020204030204" pitchFamily="49" charset="0"/>
              </a:rPr>
              <a:t>    super</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err="1">
                <a:solidFill>
                  <a:schemeClr val="accent2"/>
                </a:solidFill>
                <a:latin typeface="Consolas" panose="020B0609020204030204" pitchFamily="49" charset="0"/>
              </a:rPr>
              <a:t>dog</a:t>
            </a:r>
            <a:r>
              <a:rPr lang="en-US" sz="1600" dirty="0" err="1">
                <a:solidFill>
                  <a:schemeClr val="tx1"/>
                </a:solidFill>
                <a:latin typeface="Consolas" panose="020B0609020204030204" pitchFamily="49" charset="0"/>
              </a:rPr>
              <a:t>',age</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I love dogs!</a:t>
            </a:r>
            <a:r>
              <a:rPr lang="en-US" sz="1600" dirty="0">
                <a:solidFill>
                  <a:schemeClr val="tx1"/>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da-DK" sz="1600" dirty="0"/>
              <a:t>I love dogs!</a:t>
            </a:r>
          </a:p>
          <a:p>
            <a:pPr marL="0" indent="0" hangingPunct="1">
              <a:buFont typeface="Arial"/>
              <a:buNone/>
            </a:pPr>
            <a:r>
              <a:rPr lang="da-DK" sz="1600" dirty="0"/>
              <a:t>dog 14</a:t>
            </a:r>
            <a:endParaRPr lang="en-US" sz="1600" i="1" dirty="0"/>
          </a:p>
        </p:txBody>
      </p:sp>
    </p:spTree>
    <p:extLst>
      <p:ext uri="{BB962C8B-B14F-4D97-AF65-F5344CB8AC3E}">
        <p14:creationId xmlns:p14="http://schemas.microsoft.com/office/powerpoint/2010/main" val="152683757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Example</a:t>
            </a:r>
            <a:r>
              <a:rPr lang="nl-BE" b="1" dirty="0"/>
              <a:t> code super()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spcBef>
                <a:spcPts val="0"/>
              </a:spcBef>
              <a:buFont typeface="Arial"/>
              <a:buNone/>
            </a:pPr>
            <a:r>
              <a:rPr lang="en-US" sz="1600" dirty="0">
                <a:solidFill>
                  <a:schemeClr val="tx1"/>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chemeClr val="tx1"/>
                </a:solidFill>
                <a:latin typeface="Consolas" panose="020B0609020204030204" pitchFamily="49" charset="0"/>
              </a:rPr>
              <a:t> 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__(self, age):</a:t>
            </a:r>
          </a:p>
          <a:p>
            <a:pPr marL="0" indent="0" hangingPunct="1">
              <a:spcBef>
                <a:spcPts val="0"/>
              </a:spcBef>
              <a:buFont typeface="Arial"/>
              <a:buNone/>
            </a:pPr>
            <a:r>
              <a:rPr lang="en-US" sz="1600" dirty="0">
                <a:solidFill>
                  <a:srgbClr val="008000"/>
                </a:solidFill>
                <a:latin typeface="Consolas" panose="020B0609020204030204" pitchFamily="49" charset="0"/>
              </a:rPr>
              <a:t>    #to access methods of the base class.</a:t>
            </a:r>
          </a:p>
          <a:p>
            <a:pPr marL="0" indent="0" hangingPunct="1">
              <a:spcBef>
                <a:spcPts val="0"/>
              </a:spcBef>
              <a:buFont typeface="Arial"/>
              <a:buNone/>
            </a:pPr>
            <a:r>
              <a:rPr lang="en-US" sz="1600" dirty="0">
                <a:solidFill>
                  <a:schemeClr val="tx1"/>
                </a:solidFill>
                <a:latin typeface="Consolas" panose="020B0609020204030204" pitchFamily="49" charset="0"/>
              </a:rPr>
              <a:t>    super</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err="1">
                <a:solidFill>
                  <a:schemeClr val="accent2"/>
                </a:solidFill>
                <a:latin typeface="Consolas" panose="020B0609020204030204" pitchFamily="49" charset="0"/>
              </a:rPr>
              <a:t>dog</a:t>
            </a:r>
            <a:r>
              <a:rPr lang="en-US" sz="1600" dirty="0" err="1">
                <a:solidFill>
                  <a:schemeClr val="tx1"/>
                </a:solidFill>
                <a:latin typeface="Consolas" panose="020B0609020204030204" pitchFamily="49" charset="0"/>
              </a:rPr>
              <a:t>',age</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I love dogs!</a:t>
            </a:r>
            <a:r>
              <a:rPr lang="en-US" sz="1600" dirty="0">
                <a:solidFill>
                  <a:schemeClr val="tx1"/>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da-DK" sz="1600" dirty="0"/>
              <a:t>I love dogs!</a:t>
            </a:r>
          </a:p>
          <a:p>
            <a:pPr marL="0" indent="0" hangingPunct="1">
              <a:buFont typeface="Arial"/>
              <a:buNone/>
            </a:pPr>
            <a:r>
              <a:rPr lang="da-DK" sz="1600" dirty="0"/>
              <a:t>dog 14</a:t>
            </a:r>
            <a:endParaRPr lang="en-US" sz="1600" i="1" dirty="0"/>
          </a:p>
        </p:txBody>
      </p:sp>
      <p:sp>
        <p:nvSpPr>
          <p:cNvPr id="10" name="Speech Bubble: Rectangle 9">
            <a:extLst>
              <a:ext uri="{FF2B5EF4-FFF2-40B4-BE49-F238E27FC236}">
                <a16:creationId xmlns:a16="http://schemas.microsoft.com/office/drawing/2014/main" id="{77237C38-2CAF-4E90-A307-8C73782EAF9A}"/>
              </a:ext>
            </a:extLst>
          </p:cNvPr>
          <p:cNvSpPr/>
          <p:nvPr/>
        </p:nvSpPr>
        <p:spPr>
          <a:xfrm>
            <a:off x="9807871" y="952024"/>
            <a:ext cx="2254103" cy="1477328"/>
          </a:xfrm>
          <a:prstGeom prst="wedgeRectCallout">
            <a:avLst>
              <a:gd name="adj1" fmla="val -85927"/>
              <a:gd name="adj2" fmla="val 73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arial" panose="020B0604020202020204" pitchFamily="34" charset="0"/>
              </a:rPr>
              <a:t>The super() function is </a:t>
            </a:r>
            <a:r>
              <a:rPr lang="en-US" b="1" i="0" dirty="0">
                <a:solidFill>
                  <a:schemeClr val="bg1"/>
                </a:solidFill>
                <a:effectLst/>
                <a:latin typeface="arial" panose="020B0604020202020204" pitchFamily="34" charset="0"/>
              </a:rPr>
              <a:t>used to give access to methods and properties of a parent</a:t>
            </a:r>
            <a:endParaRPr lang="en-US" dirty="0">
              <a:solidFill>
                <a:schemeClr val="bg1"/>
              </a:solidFill>
            </a:endParaRPr>
          </a:p>
        </p:txBody>
      </p:sp>
      <p:sp>
        <p:nvSpPr>
          <p:cNvPr id="11" name="Text Placeholder 2">
            <a:extLst>
              <a:ext uri="{FF2B5EF4-FFF2-40B4-BE49-F238E27FC236}">
                <a16:creationId xmlns:a16="http://schemas.microsoft.com/office/drawing/2014/main" id="{AC09F739-83D7-458E-8120-D2251C43C777}"/>
              </a:ext>
            </a:extLst>
          </p:cNvPr>
          <p:cNvSpPr txBox="1">
            <a:spLocks/>
          </p:cNvSpPr>
          <p:nvPr/>
        </p:nvSpPr>
        <p:spPr>
          <a:xfrm>
            <a:off x="6335736" y="2732728"/>
            <a:ext cx="3421623" cy="326150"/>
          </a:xfrm>
          <a:prstGeom prst="rect">
            <a:avLst/>
          </a:prstGeom>
          <a:ln w="57150">
            <a:solidFill>
              <a:srgbClr val="FF0000"/>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Tree>
    <p:extLst>
      <p:ext uri="{BB962C8B-B14F-4D97-AF65-F5344CB8AC3E}">
        <p14:creationId xmlns:p14="http://schemas.microsoft.com/office/powerpoint/2010/main" val="37979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Last week</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a:t>Repetition of what we saw last week</a:t>
            </a:r>
            <a:endParaRPr lang="en-US" dirty="0"/>
          </a:p>
        </p:txBody>
      </p:sp>
    </p:spTree>
    <p:extLst>
      <p:ext uri="{BB962C8B-B14F-4D97-AF65-F5344CB8AC3E}">
        <p14:creationId xmlns:p14="http://schemas.microsoft.com/office/powerpoint/2010/main" val="309124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Exercise</a:t>
            </a:r>
            <a:r>
              <a:rPr lang="nl-BE" b="1" dirty="0"/>
              <a:t> single </a:t>
            </a:r>
            <a:r>
              <a:rPr lang="nl-BE" b="1" dirty="0" err="1"/>
              <a:t>inheritance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Create</a:t>
            </a:r>
            <a:r>
              <a:rPr lang="nl-BE" dirty="0"/>
              <a:t> a class </a:t>
            </a:r>
            <a:r>
              <a:rPr lang="nl-BE" b="1" dirty="0"/>
              <a:t>Person</a:t>
            </a:r>
            <a:r>
              <a:rPr lang="nl-BE" dirty="0"/>
              <a:t> </a:t>
            </a:r>
            <a:r>
              <a:rPr lang="nl-BE" dirty="0" err="1"/>
              <a:t>which</a:t>
            </a:r>
            <a:r>
              <a:rPr lang="nl-BE" dirty="0"/>
              <a:t> has a </a:t>
            </a:r>
            <a:r>
              <a:rPr lang="nl-BE" i="1" u="sng" dirty="0"/>
              <a:t>name </a:t>
            </a:r>
            <a:r>
              <a:rPr lang="nl-BE" i="1" u="sng" dirty="0" err="1"/>
              <a:t>attribute</a:t>
            </a:r>
            <a:r>
              <a:rPr lang="nl-BE" i="1" dirty="0"/>
              <a:t> </a:t>
            </a:r>
            <a:r>
              <a:rPr lang="nl-BE" dirty="0" err="1"/>
              <a:t>and</a:t>
            </a:r>
            <a:r>
              <a:rPr lang="nl-BE" dirty="0"/>
              <a:t> a </a:t>
            </a:r>
            <a:r>
              <a:rPr lang="nl-BE" i="1" u="sng" dirty="0" err="1"/>
              <a:t>function</a:t>
            </a:r>
            <a:r>
              <a:rPr lang="nl-BE" i="1" u="sng" dirty="0"/>
              <a:t> </a:t>
            </a:r>
            <a:r>
              <a:rPr lang="nl-BE" i="1" u="sng" dirty="0" err="1"/>
              <a:t>greet</a:t>
            </a:r>
            <a:r>
              <a:rPr lang="nl-BE" i="1" u="sng" dirty="0"/>
              <a:t>()</a:t>
            </a:r>
            <a:r>
              <a:rPr lang="nl-BE" i="1" dirty="0"/>
              <a:t> </a:t>
            </a:r>
            <a:r>
              <a:rPr lang="nl-BE" dirty="0" err="1"/>
              <a:t>that</a:t>
            </a:r>
            <a:r>
              <a:rPr lang="nl-BE" dirty="0"/>
              <a:t> returns “</a:t>
            </a:r>
            <a:r>
              <a:rPr lang="en-US" dirty="0"/>
              <a:t>Hi, it’s {name of person}”.</a:t>
            </a:r>
          </a:p>
          <a:p>
            <a:endParaRPr lang="nl-BE" dirty="0"/>
          </a:p>
          <a:p>
            <a:r>
              <a:rPr lang="nl-BE" dirty="0" err="1"/>
              <a:t>Create</a:t>
            </a:r>
            <a:r>
              <a:rPr lang="nl-BE" dirty="0"/>
              <a:t> a class </a:t>
            </a:r>
            <a:r>
              <a:rPr lang="nl-BE" b="1" dirty="0"/>
              <a:t>Employee</a:t>
            </a:r>
            <a:r>
              <a:rPr lang="nl-BE" dirty="0"/>
              <a:t> </a:t>
            </a:r>
            <a:r>
              <a:rPr lang="nl-BE" dirty="0" err="1"/>
              <a:t>which</a:t>
            </a:r>
            <a:r>
              <a:rPr lang="nl-BE" dirty="0"/>
              <a:t> has </a:t>
            </a:r>
            <a:r>
              <a:rPr lang="nl-BE" dirty="0" err="1"/>
              <a:t>the</a:t>
            </a:r>
            <a:r>
              <a:rPr lang="nl-BE" dirty="0"/>
              <a:t> </a:t>
            </a:r>
            <a:r>
              <a:rPr lang="nl-BE" i="1" u="sng" dirty="0" err="1"/>
              <a:t>attributes</a:t>
            </a:r>
            <a:r>
              <a:rPr lang="nl-BE" i="1" u="sng" dirty="0"/>
              <a:t> name </a:t>
            </a:r>
            <a:r>
              <a:rPr lang="nl-BE" i="1" u="sng" dirty="0" err="1"/>
              <a:t>and</a:t>
            </a:r>
            <a:r>
              <a:rPr lang="nl-BE" i="1" u="sng" dirty="0"/>
              <a:t> </a:t>
            </a:r>
            <a:r>
              <a:rPr lang="nl-BE" i="1" u="sng" dirty="0" err="1"/>
              <a:t>jobTitle</a:t>
            </a:r>
            <a:r>
              <a:rPr lang="nl-BE" dirty="0"/>
              <a:t>. </a:t>
            </a:r>
            <a:r>
              <a:rPr lang="nl-BE" dirty="0" err="1"/>
              <a:t>This</a:t>
            </a:r>
            <a:r>
              <a:rPr lang="nl-BE" dirty="0"/>
              <a:t> class </a:t>
            </a:r>
            <a:r>
              <a:rPr lang="nl-BE" dirty="0" err="1"/>
              <a:t>also</a:t>
            </a:r>
            <a:r>
              <a:rPr lang="nl-BE" dirty="0"/>
              <a:t> has a </a:t>
            </a:r>
            <a:r>
              <a:rPr lang="nl-BE" i="1" u="sng" dirty="0" err="1"/>
              <a:t>function</a:t>
            </a:r>
            <a:r>
              <a:rPr lang="nl-BE" i="1" u="sng" dirty="0"/>
              <a:t> </a:t>
            </a:r>
            <a:r>
              <a:rPr lang="nl-BE" i="1" u="sng" dirty="0" err="1"/>
              <a:t>greet</a:t>
            </a:r>
            <a:r>
              <a:rPr lang="nl-BE" i="1" u="sng" dirty="0"/>
              <a:t>()</a:t>
            </a:r>
            <a:r>
              <a:rPr lang="nl-BE" i="1" dirty="0"/>
              <a:t> </a:t>
            </a:r>
            <a:r>
              <a:rPr lang="nl-BE" dirty="0" err="1"/>
              <a:t>that</a:t>
            </a:r>
            <a:r>
              <a:rPr lang="nl-BE" dirty="0"/>
              <a:t> returns “</a:t>
            </a:r>
            <a:r>
              <a:rPr lang="en-US" dirty="0"/>
              <a:t>Hi, it’s {name of person}”.</a:t>
            </a:r>
          </a:p>
          <a:p>
            <a:endParaRPr lang="en-US" dirty="0"/>
          </a:p>
          <a:p>
            <a:r>
              <a:rPr lang="en-US" dirty="0"/>
              <a:t>To reuse the greet() method from the Person class in the Employee class, you can create a relationship between the Person and Employee classes. To do it, you use inheritance so that the Employee class inherits from the Person class.</a:t>
            </a:r>
          </a:p>
          <a:p>
            <a:endParaRPr lang="en-US" dirty="0"/>
          </a:p>
        </p:txBody>
      </p:sp>
    </p:spTree>
    <p:extLst>
      <p:ext uri="{BB962C8B-B14F-4D97-AF65-F5344CB8AC3E}">
        <p14:creationId xmlns:p14="http://schemas.microsoft.com/office/powerpoint/2010/main" val="231749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Content </a:t>
            </a:r>
            <a:r>
              <a:rPr lang="nl-BE" b="1" dirty="0" err="1"/>
              <a:t>table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solidFill>
              </a:rPr>
              <a:t>Why</a:t>
            </a:r>
            <a:r>
              <a:rPr lang="nl-BE" dirty="0">
                <a:solidFill>
                  <a:schemeClr val="bg2"/>
                </a:solidFill>
              </a:rPr>
              <a:t> </a:t>
            </a:r>
            <a:r>
              <a:rPr lang="nl-BE" dirty="0" err="1">
                <a:solidFill>
                  <a:schemeClr val="bg2"/>
                </a:solidFill>
              </a:rPr>
              <a:t>use</a:t>
            </a:r>
            <a:r>
              <a:rPr lang="nl-BE" dirty="0">
                <a:solidFill>
                  <a:schemeClr val="bg2"/>
                </a:solidFill>
              </a:rPr>
              <a:t> </a:t>
            </a:r>
            <a:r>
              <a:rPr lang="nl-BE" dirty="0" err="1">
                <a:solidFill>
                  <a:schemeClr val="bg2"/>
                </a:solidFill>
              </a:rPr>
              <a:t>inheritance</a:t>
            </a:r>
            <a:r>
              <a:rPr lang="nl-BE" dirty="0">
                <a:solidFill>
                  <a:schemeClr val="bg2"/>
                </a:solidFill>
              </a:rPr>
              <a:t>?</a:t>
            </a:r>
          </a:p>
          <a:p>
            <a:r>
              <a:rPr lang="nl-BE" dirty="0" err="1">
                <a:solidFill>
                  <a:schemeClr val="bg2"/>
                </a:solidFill>
              </a:rPr>
              <a:t>Example</a:t>
            </a:r>
            <a:r>
              <a:rPr lang="nl-BE" dirty="0">
                <a:solidFill>
                  <a:schemeClr val="bg2"/>
                </a:solidFill>
              </a:rPr>
              <a:t> code </a:t>
            </a:r>
            <a:r>
              <a:rPr lang="nl-BE" dirty="0" err="1">
                <a:solidFill>
                  <a:schemeClr val="bg2"/>
                </a:solidFill>
              </a:rPr>
              <a:t>inheritance</a:t>
            </a:r>
            <a:endParaRPr lang="nl-BE" dirty="0">
              <a:solidFill>
                <a:schemeClr val="bg2"/>
              </a:solidFill>
            </a:endParaRPr>
          </a:p>
          <a:p>
            <a:r>
              <a:rPr lang="nl-BE" dirty="0" err="1">
                <a:solidFill>
                  <a:schemeClr val="bg2"/>
                </a:solidFill>
              </a:rPr>
              <a:t>Excercise</a:t>
            </a:r>
            <a:r>
              <a:rPr lang="nl-BE" dirty="0">
                <a:solidFill>
                  <a:schemeClr val="bg2"/>
                </a:solidFill>
              </a:rPr>
              <a:t> </a:t>
            </a:r>
            <a:r>
              <a:rPr lang="nl-BE" dirty="0" err="1">
                <a:solidFill>
                  <a:schemeClr val="bg2"/>
                </a:solidFill>
              </a:rPr>
              <a:t>inheritance</a:t>
            </a:r>
            <a:endParaRPr lang="nl-BE" dirty="0">
              <a:solidFill>
                <a:schemeClr val="bg2"/>
              </a:solidFill>
            </a:endParaRPr>
          </a:p>
          <a:p>
            <a:r>
              <a:rPr lang="nl-BE" dirty="0"/>
              <a:t>Multiple </a:t>
            </a:r>
            <a:r>
              <a:rPr lang="nl-BE" dirty="0" err="1"/>
              <a:t>inheritance</a:t>
            </a:r>
            <a:endParaRPr lang="nl-BE" dirty="0"/>
          </a:p>
          <a:p>
            <a:r>
              <a:rPr lang="nl-BE" dirty="0" err="1">
                <a:solidFill>
                  <a:schemeClr val="bg2"/>
                </a:solidFill>
              </a:rPr>
              <a:t>What</a:t>
            </a:r>
            <a:r>
              <a:rPr lang="nl-BE" dirty="0">
                <a:solidFill>
                  <a:schemeClr val="bg2"/>
                </a:solidFill>
              </a:rPr>
              <a:t> is </a:t>
            </a:r>
            <a:r>
              <a:rPr lang="nl-BE" dirty="0" err="1">
                <a:solidFill>
                  <a:schemeClr val="bg2"/>
                </a:solidFill>
              </a:rPr>
              <a:t>overriding</a:t>
            </a:r>
            <a:r>
              <a:rPr lang="nl-BE" dirty="0">
                <a:solidFill>
                  <a:schemeClr val="bg2"/>
                </a:solidFill>
              </a:rPr>
              <a:t>?</a:t>
            </a:r>
          </a:p>
        </p:txBody>
      </p:sp>
    </p:spTree>
    <p:extLst>
      <p:ext uri="{BB962C8B-B14F-4D97-AF65-F5344CB8AC3E}">
        <p14:creationId xmlns:p14="http://schemas.microsoft.com/office/powerpoint/2010/main" val="89920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Multiple </a:t>
            </a:r>
            <a:r>
              <a:rPr lang="nl-BE" b="1" dirty="0" err="1"/>
              <a:t>inheritance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6890809"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i="0" dirty="0">
                <a:effectLst/>
                <a:latin typeface="euclid_circular_a"/>
              </a:rPr>
              <a:t>A class can be derived from more than one base class in Python. This is called </a:t>
            </a:r>
            <a:r>
              <a:rPr lang="en-US" sz="2400" b="1" i="0" u="sng" dirty="0">
                <a:effectLst/>
                <a:latin typeface="euclid_circular_a"/>
              </a:rPr>
              <a:t>multiple inheritance</a:t>
            </a:r>
            <a:r>
              <a:rPr lang="en-US" sz="2400" i="0" dirty="0">
                <a:effectLst/>
                <a:latin typeface="euclid_circular_a"/>
              </a:rPr>
              <a:t>.</a:t>
            </a:r>
          </a:p>
          <a:p>
            <a:pPr algn="l"/>
            <a:endParaRPr lang="en-US" sz="2400" i="0" dirty="0">
              <a:effectLst/>
              <a:latin typeface="euclid_circular_a"/>
            </a:endParaRPr>
          </a:p>
          <a:p>
            <a:pPr algn="l"/>
            <a:r>
              <a:rPr lang="en-US" sz="2400" i="0" dirty="0">
                <a:effectLst/>
                <a:latin typeface="euclid_circular_a"/>
              </a:rPr>
              <a:t>In multiple inheritance, </a:t>
            </a:r>
            <a:r>
              <a:rPr lang="en-US" sz="2400" b="1" i="0" u="sng" dirty="0">
                <a:effectLst/>
                <a:latin typeface="euclid_circular_a"/>
              </a:rPr>
              <a:t>the features of all the base classes are inherited into the derived class</a:t>
            </a:r>
            <a:r>
              <a:rPr lang="en-US" sz="2400" i="0" dirty="0">
                <a:effectLst/>
                <a:latin typeface="euclid_circular_a"/>
              </a:rPr>
              <a:t>. The syntax for multiple inheritance is similar to single inheritance.</a:t>
            </a:r>
          </a:p>
        </p:txBody>
      </p:sp>
      <p:pic>
        <p:nvPicPr>
          <p:cNvPr id="2050" name="Picture 2" descr="Multiple Inheritance in Python">
            <a:extLst>
              <a:ext uri="{FF2B5EF4-FFF2-40B4-BE49-F238E27FC236}">
                <a16:creationId xmlns:a16="http://schemas.microsoft.com/office/drawing/2014/main" id="{6F8CA966-2282-4AF0-80DB-37361E978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3233979"/>
            <a:ext cx="29051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101616"/>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Example</a:t>
            </a:r>
            <a:r>
              <a:rPr lang="nl-BE" b="1" dirty="0"/>
              <a:t> code </a:t>
            </a:r>
            <a:r>
              <a:rPr lang="nl-BE" b="1" dirty="0" err="1"/>
              <a:t>with</a:t>
            </a:r>
            <a:r>
              <a:rPr lang="nl-BE" b="1" dirty="0"/>
              <a:t> multiple </a:t>
            </a:r>
            <a:r>
              <a:rPr lang="nl-BE" b="1" dirty="0" err="1"/>
              <a:t>inheritance</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34725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rgbClr val="0000CD"/>
              </a:solidFill>
              <a:latin typeface="Consolas" panose="020B0609020204030204" pitchFamily="49" charset="0"/>
            </a:endParaRPr>
          </a:p>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Car:</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go</a:t>
            </a:r>
            <a:r>
              <a:rPr lang="en-US" sz="1600" dirty="0">
                <a:solidFill>
                  <a:schemeClr val="accent1"/>
                </a:solidFill>
                <a:latin typeface="Consolas" panose="020B0609020204030204" pitchFamily="49" charset="0"/>
              </a:rPr>
              <a:t>(</a:t>
            </a:r>
            <a:r>
              <a:rPr lang="en-US" sz="1600" dirty="0">
                <a:solidFill>
                  <a:srgbClr val="000000"/>
                </a:solidFill>
                <a:latin typeface="Consolas" panose="020B0609020204030204" pitchFamily="49" charset="0"/>
              </a:rPr>
              <a:t>self</a:t>
            </a:r>
            <a:r>
              <a:rPr lang="en-US" sz="1600" dirty="0">
                <a:solidFill>
                  <a:schemeClr val="accent1"/>
                </a:solidFill>
                <a:latin typeface="Consolas" panose="020B0609020204030204" pitchFamily="49" charset="0"/>
              </a:rPr>
              <a:t>)</a:t>
            </a:r>
            <a:r>
              <a:rPr lang="en-US" sz="1600" dirty="0">
                <a:solidFill>
                  <a:srgbClr val="000000"/>
                </a:solidFill>
                <a:latin typeface="Consolas" panose="020B0609020204030204" pitchFamily="49" charset="0"/>
              </a:rPr>
              <a:t>:</a:t>
            </a:r>
          </a:p>
          <a:p>
            <a:pPr marL="0" indent="0">
              <a:buFont typeface="Arial" panose="020B0604020202020204" pitchFamily="34" charset="0"/>
              <a:buNone/>
            </a:pPr>
            <a:r>
              <a:rPr lang="en-US" sz="1600" dirty="0">
                <a:solidFill>
                  <a:srgbClr val="000000"/>
                </a:solidFill>
                <a:latin typeface="Consolas" panose="020B0609020204030204" pitchFamily="49" charset="0"/>
              </a:rPr>
              <a:t>        print</a:t>
            </a:r>
            <a:r>
              <a:rPr lang="en-US" sz="1600" dirty="0">
                <a:solidFill>
                  <a:schemeClr val="accent1"/>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chemeClr val="accent2"/>
                </a:solidFill>
                <a:latin typeface="Consolas" panose="020B0609020204030204" pitchFamily="49" charset="0"/>
              </a:rPr>
              <a:t>Going</a:t>
            </a:r>
            <a:r>
              <a:rPr lang="en-US" sz="1600" dirty="0">
                <a:solidFill>
                  <a:srgbClr val="000000"/>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a:buFont typeface="Arial" panose="020B0604020202020204" pitchFamily="34" charset="0"/>
              <a:buNone/>
            </a:pPr>
            <a:endParaRPr lang="en-US" sz="1600" i="1" dirty="0">
              <a:solidFill>
                <a:srgbClr val="000000"/>
              </a:solidFill>
              <a:latin typeface="Consolas" panose="020B0609020204030204" pitchFamily="49" charset="0"/>
            </a:endParaRPr>
          </a:p>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latin typeface="Consolas" panose="020B0609020204030204" pitchFamily="49" charset="0"/>
              </a:rPr>
              <a:t> Flyable:</a:t>
            </a:r>
          </a:p>
          <a:p>
            <a:pPr marL="0" indent="0">
              <a:buFont typeface="Arial" panose="020B0604020202020204" pitchFamily="34" charset="0"/>
              <a:buNone/>
            </a:pPr>
            <a:r>
              <a:rPr lang="en-US" sz="1600" dirty="0">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latin typeface="Consolas" panose="020B0609020204030204" pitchFamily="49" charset="0"/>
              </a:rPr>
              <a:t> fly</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self</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a:t>
            </a:r>
          </a:p>
          <a:p>
            <a:pPr marL="0" indent="0">
              <a:buFont typeface="Arial" panose="020B0604020202020204" pitchFamily="34" charset="0"/>
              <a:buNone/>
            </a:pPr>
            <a:r>
              <a:rPr lang="en-US" sz="1600" dirty="0">
                <a:latin typeface="Consolas" panose="020B0609020204030204" pitchFamily="49" charset="0"/>
              </a:rPr>
              <a:t>        print</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a:t>
            </a:r>
            <a:r>
              <a:rPr lang="en-US" sz="1600" dirty="0">
                <a:solidFill>
                  <a:schemeClr val="accent2"/>
                </a:solidFill>
                <a:latin typeface="Consolas" panose="020B0609020204030204" pitchFamily="49" charset="0"/>
              </a:rPr>
              <a:t>Flying</a:t>
            </a:r>
            <a:r>
              <a:rPr lang="en-US" sz="1600" dirty="0">
                <a:latin typeface="Consolas" panose="020B0609020204030204" pitchFamily="49" charset="0"/>
              </a:rPr>
              <a:t>'</a:t>
            </a:r>
            <a:r>
              <a:rPr lang="en-US" sz="1600" dirty="0">
                <a:solidFill>
                  <a:schemeClr val="accent1"/>
                </a:solidFill>
                <a:latin typeface="Consolas" panose="020B0609020204030204" pitchFamily="49" charset="0"/>
              </a:rPr>
              <a:t>)</a:t>
            </a:r>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5497975" y="1863524"/>
            <a:ext cx="4013471" cy="3709395"/>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b="0" i="0" dirty="0">
              <a:solidFill>
                <a:srgbClr val="0000CD"/>
              </a:solidFill>
              <a:effectLst/>
              <a:latin typeface="Consolas" panose="020B0609020204030204" pitchFamily="49" charset="0"/>
            </a:endParaRPr>
          </a:p>
          <a:p>
            <a:pPr marL="0" indent="0" hangingPunct="1">
              <a:buFont typeface="Arial"/>
              <a:buNone/>
            </a:pPr>
            <a:r>
              <a:rPr lang="en-US" sz="1600" dirty="0">
                <a:solidFill>
                  <a:srgbClr val="0000CD"/>
                </a:solidFill>
                <a:latin typeface="Consolas" panose="020B0609020204030204" pitchFamily="49" charset="0"/>
                <a:ea typeface="+mn-ea"/>
                <a:cs typeface="+mn-cs"/>
              </a:rPr>
              <a:t>class</a:t>
            </a:r>
            <a:r>
              <a:rPr lang="en-US" sz="1600" b="0" i="0" dirty="0">
                <a:solidFill>
                  <a:schemeClr val="tx1"/>
                </a:solidFill>
                <a:effectLst/>
                <a:latin typeface="Consolas" panose="020B0609020204030204" pitchFamily="49" charset="0"/>
              </a:rPr>
              <a:t> </a:t>
            </a:r>
            <a:r>
              <a:rPr lang="en-US" sz="1600" b="0" i="0" dirty="0" err="1">
                <a:solidFill>
                  <a:schemeClr val="tx1"/>
                </a:solidFill>
                <a:effectLst/>
                <a:latin typeface="Consolas" panose="020B0609020204030204" pitchFamily="49" charset="0"/>
              </a:rPr>
              <a:t>FlyingCar</a:t>
            </a:r>
            <a:r>
              <a:rPr lang="en-US" sz="1600" b="0" i="0" dirty="0">
                <a:solidFill>
                  <a:schemeClr val="accent1"/>
                </a:solidFill>
                <a:effectLst/>
                <a:latin typeface="Consolas" panose="020B0609020204030204" pitchFamily="49" charset="0"/>
              </a:rPr>
              <a:t>(</a:t>
            </a:r>
            <a:r>
              <a:rPr lang="en-US" sz="1600" b="0" i="0" dirty="0">
                <a:solidFill>
                  <a:schemeClr val="tx1"/>
                </a:solidFill>
                <a:effectLst/>
                <a:latin typeface="Consolas" panose="020B0609020204030204" pitchFamily="49" charset="0"/>
              </a:rPr>
              <a:t>Flyable, Car</a:t>
            </a:r>
            <a:r>
              <a:rPr lang="en-US" sz="1600" b="0" i="0" dirty="0">
                <a:solidFill>
                  <a:schemeClr val="accent1"/>
                </a:solidFill>
                <a:effectLst/>
                <a:latin typeface="Consolas" panose="020B0609020204030204" pitchFamily="49" charset="0"/>
              </a:rPr>
              <a:t>)</a:t>
            </a:r>
            <a:r>
              <a:rPr lang="en-US" sz="1600" b="0" i="0" dirty="0">
                <a:solidFill>
                  <a:schemeClr val="tx1"/>
                </a:solidFill>
                <a:effectLst/>
                <a:latin typeface="Consolas" panose="020B0609020204030204" pitchFamily="49" charset="0"/>
              </a:rPr>
              <a:t>:</a:t>
            </a:r>
          </a:p>
          <a:p>
            <a:pPr marL="0" indent="0" hangingPunct="1">
              <a:buFont typeface="Arial"/>
              <a:buNone/>
            </a:pPr>
            <a:r>
              <a:rPr lang="en-US" sz="1600" b="0" i="0" dirty="0">
                <a:solidFill>
                  <a:schemeClr val="tx1"/>
                </a:solidFill>
                <a:effectLst/>
                <a:latin typeface="Consolas" panose="020B0609020204030204" pitchFamily="49" charset="0"/>
              </a:rPr>
              <a:t>    </a:t>
            </a:r>
            <a:r>
              <a:rPr lang="en-US" sz="1600" dirty="0">
                <a:solidFill>
                  <a:srgbClr val="0000CD"/>
                </a:solidFill>
                <a:latin typeface="Consolas" panose="020B0609020204030204" pitchFamily="49" charset="0"/>
                <a:ea typeface="+mn-ea"/>
                <a:cs typeface="+mn-cs"/>
              </a:rPr>
              <a:t>pass</a:t>
            </a:r>
          </a:p>
          <a:p>
            <a:pPr marL="0" indent="0" hangingPunct="1">
              <a:buFont typeface="Arial"/>
              <a:buNone/>
            </a:pPr>
            <a:endParaRPr lang="en-US" sz="1600" b="0" i="0" dirty="0">
              <a:solidFill>
                <a:schemeClr val="tx1"/>
              </a:solidFill>
              <a:effectLst/>
              <a:latin typeface="Consolas" panose="020B0609020204030204" pitchFamily="49" charset="0"/>
            </a:endParaRPr>
          </a:p>
          <a:p>
            <a:pPr marL="0" indent="0" hangingPunct="1">
              <a:buFont typeface="Arial"/>
              <a:buNone/>
            </a:pPr>
            <a:endParaRPr lang="en-US" sz="1600" b="0" i="0" dirty="0">
              <a:solidFill>
                <a:schemeClr val="tx1"/>
              </a:solidFill>
              <a:effectLst/>
              <a:latin typeface="Consolas" panose="020B0609020204030204" pitchFamily="49" charset="0"/>
            </a:endParaRPr>
          </a:p>
          <a:p>
            <a:pPr marL="0" indent="0" hangingPunct="1">
              <a:buFont typeface="Arial"/>
              <a:buNone/>
            </a:pPr>
            <a:r>
              <a:rPr lang="en-US" sz="1600" b="0" i="0" dirty="0">
                <a:solidFill>
                  <a:schemeClr val="tx1"/>
                </a:solidFill>
                <a:effectLst/>
                <a:latin typeface="Consolas" panose="020B0609020204030204" pitchFamily="49" charset="0"/>
              </a:rPr>
              <a:t>fc = </a:t>
            </a:r>
            <a:r>
              <a:rPr lang="en-US" sz="1600" b="0" i="0" dirty="0" err="1">
                <a:solidFill>
                  <a:schemeClr val="tx1"/>
                </a:solidFill>
                <a:effectLst/>
                <a:latin typeface="Consolas" panose="020B0609020204030204" pitchFamily="49" charset="0"/>
              </a:rPr>
              <a:t>FlyingCar</a:t>
            </a:r>
            <a:r>
              <a:rPr lang="en-US" sz="1600" b="0" i="0" dirty="0">
                <a:solidFill>
                  <a:schemeClr val="accent1"/>
                </a:solidFill>
                <a:effectLst/>
                <a:latin typeface="Consolas" panose="020B0609020204030204" pitchFamily="49" charset="0"/>
              </a:rPr>
              <a:t>()</a:t>
            </a:r>
          </a:p>
          <a:p>
            <a:pPr marL="0" indent="0" hangingPunct="1">
              <a:buFont typeface="Arial"/>
              <a:buNone/>
            </a:pPr>
            <a:r>
              <a:rPr lang="en-US" sz="1600" b="0" i="0" dirty="0" err="1">
                <a:solidFill>
                  <a:schemeClr val="tx1"/>
                </a:solidFill>
                <a:effectLst/>
                <a:latin typeface="Consolas" panose="020B0609020204030204" pitchFamily="49" charset="0"/>
              </a:rPr>
              <a:t>fc.go</a:t>
            </a:r>
            <a:r>
              <a:rPr lang="en-US" sz="1600" b="0" i="0" dirty="0">
                <a:solidFill>
                  <a:schemeClr val="accent1"/>
                </a:solidFill>
                <a:effectLst/>
                <a:latin typeface="Consolas" panose="020B0609020204030204" pitchFamily="49" charset="0"/>
              </a:rPr>
              <a:t>()</a:t>
            </a:r>
          </a:p>
          <a:p>
            <a:pPr marL="0" indent="0" hangingPunct="1">
              <a:buFont typeface="Arial"/>
              <a:buNone/>
            </a:pPr>
            <a:r>
              <a:rPr lang="en-US" sz="1600" b="0" i="0" dirty="0" err="1">
                <a:solidFill>
                  <a:schemeClr val="tx1"/>
                </a:solidFill>
                <a:effectLst/>
                <a:latin typeface="Consolas" panose="020B0609020204030204" pitchFamily="49" charset="0"/>
              </a:rPr>
              <a:t>fc.fly</a:t>
            </a:r>
            <a:r>
              <a:rPr lang="en-US" sz="1600" b="0" i="0" dirty="0">
                <a:solidFill>
                  <a:schemeClr val="accent1"/>
                </a:solidFill>
                <a:effectLst/>
                <a:latin typeface="Consolas" panose="020B0609020204030204" pitchFamily="49" charset="0"/>
              </a:rPr>
              <a:t>()</a:t>
            </a:r>
            <a:endParaRPr lang="en-US" sz="1600" dirty="0">
              <a:solidFill>
                <a:schemeClr val="accent1"/>
              </a:solidFill>
              <a:latin typeface="Consolas" panose="020B0609020204030204" pitchFamily="49" charset="0"/>
            </a:endParaRPr>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5497975" y="5773616"/>
            <a:ext cx="4013471"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en-US" sz="1600" dirty="0"/>
              <a:t>Going</a:t>
            </a:r>
          </a:p>
          <a:p>
            <a:pPr marL="0" indent="0" hangingPunct="1">
              <a:buFont typeface="Arial"/>
              <a:buNone/>
            </a:pPr>
            <a:r>
              <a:rPr lang="en-US" sz="1600" dirty="0"/>
              <a:t>Flying</a:t>
            </a:r>
            <a:endParaRPr lang="en-US" sz="1600" i="1" dirty="0"/>
          </a:p>
        </p:txBody>
      </p:sp>
    </p:spTree>
    <p:extLst>
      <p:ext uri="{BB962C8B-B14F-4D97-AF65-F5344CB8AC3E}">
        <p14:creationId xmlns:p14="http://schemas.microsoft.com/office/powerpoint/2010/main" val="37886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Content </a:t>
            </a:r>
            <a:r>
              <a:rPr lang="nl-BE" b="1" dirty="0" err="1"/>
              <a:t>table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solidFill>
              </a:rPr>
              <a:t>Why</a:t>
            </a:r>
            <a:r>
              <a:rPr lang="nl-BE" dirty="0">
                <a:solidFill>
                  <a:schemeClr val="bg2"/>
                </a:solidFill>
              </a:rPr>
              <a:t> </a:t>
            </a:r>
            <a:r>
              <a:rPr lang="nl-BE" dirty="0" err="1">
                <a:solidFill>
                  <a:schemeClr val="bg2"/>
                </a:solidFill>
              </a:rPr>
              <a:t>use</a:t>
            </a:r>
            <a:r>
              <a:rPr lang="nl-BE" dirty="0">
                <a:solidFill>
                  <a:schemeClr val="bg2"/>
                </a:solidFill>
              </a:rPr>
              <a:t> </a:t>
            </a:r>
            <a:r>
              <a:rPr lang="nl-BE" dirty="0" err="1">
                <a:solidFill>
                  <a:schemeClr val="bg2"/>
                </a:solidFill>
              </a:rPr>
              <a:t>inheritance</a:t>
            </a:r>
            <a:r>
              <a:rPr lang="nl-BE" dirty="0">
                <a:solidFill>
                  <a:schemeClr val="bg2"/>
                </a:solidFill>
              </a:rPr>
              <a:t>?</a:t>
            </a:r>
          </a:p>
          <a:p>
            <a:r>
              <a:rPr lang="nl-BE" dirty="0" err="1">
                <a:solidFill>
                  <a:schemeClr val="bg2"/>
                </a:solidFill>
              </a:rPr>
              <a:t>Example</a:t>
            </a:r>
            <a:r>
              <a:rPr lang="nl-BE" dirty="0">
                <a:solidFill>
                  <a:schemeClr val="bg2"/>
                </a:solidFill>
              </a:rPr>
              <a:t> code </a:t>
            </a:r>
            <a:r>
              <a:rPr lang="nl-BE" dirty="0" err="1">
                <a:solidFill>
                  <a:schemeClr val="bg2"/>
                </a:solidFill>
              </a:rPr>
              <a:t>inheritance</a:t>
            </a:r>
            <a:endParaRPr lang="nl-BE" dirty="0">
              <a:solidFill>
                <a:schemeClr val="bg2"/>
              </a:solidFill>
            </a:endParaRPr>
          </a:p>
          <a:p>
            <a:r>
              <a:rPr lang="nl-BE" dirty="0" err="1">
                <a:solidFill>
                  <a:schemeClr val="bg2"/>
                </a:solidFill>
              </a:rPr>
              <a:t>Excercise</a:t>
            </a:r>
            <a:r>
              <a:rPr lang="nl-BE" dirty="0">
                <a:solidFill>
                  <a:schemeClr val="bg2"/>
                </a:solidFill>
              </a:rPr>
              <a:t> </a:t>
            </a:r>
            <a:r>
              <a:rPr lang="nl-BE" dirty="0" err="1">
                <a:solidFill>
                  <a:schemeClr val="bg2"/>
                </a:solidFill>
              </a:rPr>
              <a:t>inheritance</a:t>
            </a:r>
            <a:endParaRPr lang="nl-BE" dirty="0">
              <a:solidFill>
                <a:schemeClr val="bg2"/>
              </a:solidFill>
            </a:endParaRPr>
          </a:p>
          <a:p>
            <a:r>
              <a:rPr lang="nl-BE" dirty="0">
                <a:solidFill>
                  <a:schemeClr val="bg2">
                    <a:lumMod val="90000"/>
                  </a:schemeClr>
                </a:solidFill>
              </a:rPr>
              <a:t>Multiple </a:t>
            </a:r>
            <a:r>
              <a:rPr lang="nl-BE" dirty="0" err="1">
                <a:solidFill>
                  <a:schemeClr val="bg2">
                    <a:lumMod val="90000"/>
                  </a:schemeClr>
                </a:solidFill>
              </a:rPr>
              <a:t>inheritance</a:t>
            </a:r>
            <a:endParaRPr lang="nl-BE" dirty="0">
              <a:solidFill>
                <a:schemeClr val="bg2"/>
              </a:solidFill>
            </a:endParaRPr>
          </a:p>
          <a:p>
            <a:r>
              <a:rPr lang="nl-BE" dirty="0" err="1"/>
              <a:t>What</a:t>
            </a:r>
            <a:r>
              <a:rPr lang="nl-BE" dirty="0"/>
              <a:t> is </a:t>
            </a:r>
            <a:r>
              <a:rPr lang="nl-BE" dirty="0" err="1"/>
              <a:t>overriding</a:t>
            </a:r>
            <a:r>
              <a:rPr lang="nl-BE" dirty="0"/>
              <a:t>?</a:t>
            </a:r>
          </a:p>
        </p:txBody>
      </p:sp>
    </p:spTree>
    <p:extLst>
      <p:ext uri="{BB962C8B-B14F-4D97-AF65-F5344CB8AC3E}">
        <p14:creationId xmlns:p14="http://schemas.microsoft.com/office/powerpoint/2010/main" val="175798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What is overriding?</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a:t>
            </a:r>
            <a:r>
              <a:rPr lang="en-US" i="1" dirty="0"/>
              <a:t>When a method in a subclass has</a:t>
            </a:r>
            <a:r>
              <a:rPr lang="en-US" b="1" i="1" dirty="0"/>
              <a:t> the same name</a:t>
            </a:r>
            <a:r>
              <a:rPr lang="en-US" i="1" dirty="0"/>
              <a:t> as a method in its super-class, then the method in the subclass is said to override the method in the super-class.”</a:t>
            </a:r>
          </a:p>
        </p:txBody>
      </p:sp>
      <p:grpSp>
        <p:nvGrpSpPr>
          <p:cNvPr id="5" name="Group 4">
            <a:extLst>
              <a:ext uri="{FF2B5EF4-FFF2-40B4-BE49-F238E27FC236}">
                <a16:creationId xmlns:a16="http://schemas.microsoft.com/office/drawing/2014/main" id="{49A5739B-E3D1-4A22-B9F8-E568814804B5}"/>
              </a:ext>
            </a:extLst>
          </p:cNvPr>
          <p:cNvGrpSpPr/>
          <p:nvPr/>
        </p:nvGrpSpPr>
        <p:grpSpPr>
          <a:xfrm>
            <a:off x="3953978" y="3429000"/>
            <a:ext cx="5274644" cy="2919619"/>
            <a:chOff x="4427621" y="3671378"/>
            <a:chExt cx="5274644" cy="2919619"/>
          </a:xfrm>
        </p:grpSpPr>
        <p:grpSp>
          <p:nvGrpSpPr>
            <p:cNvPr id="7" name="Group 6">
              <a:extLst>
                <a:ext uri="{FF2B5EF4-FFF2-40B4-BE49-F238E27FC236}">
                  <a16:creationId xmlns:a16="http://schemas.microsoft.com/office/drawing/2014/main" id="{47CC9EFA-3515-47A2-9D93-1132E95004AC}"/>
                </a:ext>
              </a:extLst>
            </p:cNvPr>
            <p:cNvGrpSpPr/>
            <p:nvPr/>
          </p:nvGrpSpPr>
          <p:grpSpPr>
            <a:xfrm>
              <a:off x="4427621" y="3671378"/>
              <a:ext cx="2887579" cy="2919619"/>
              <a:chOff x="4427621" y="3671378"/>
              <a:chExt cx="2887579" cy="2919619"/>
            </a:xfrm>
          </p:grpSpPr>
          <p:grpSp>
            <p:nvGrpSpPr>
              <p:cNvPr id="10" name="Group 9">
                <a:extLst>
                  <a:ext uri="{FF2B5EF4-FFF2-40B4-BE49-F238E27FC236}">
                    <a16:creationId xmlns:a16="http://schemas.microsoft.com/office/drawing/2014/main" id="{23750760-89D8-4BF7-9405-AEE53243C05E}"/>
                  </a:ext>
                </a:extLst>
              </p:cNvPr>
              <p:cNvGrpSpPr/>
              <p:nvPr/>
            </p:nvGrpSpPr>
            <p:grpSpPr>
              <a:xfrm>
                <a:off x="4427621" y="3671378"/>
                <a:ext cx="2858704" cy="1046437"/>
                <a:chOff x="4427621" y="3671378"/>
                <a:chExt cx="2858704" cy="1046437"/>
              </a:xfrm>
            </p:grpSpPr>
            <p:sp>
              <p:nvSpPr>
                <p:cNvPr id="15" name="TextBox 14">
                  <a:extLst>
                    <a:ext uri="{FF2B5EF4-FFF2-40B4-BE49-F238E27FC236}">
                      <a16:creationId xmlns:a16="http://schemas.microsoft.com/office/drawing/2014/main" id="{F16608C2-E9CA-42B1-BF0F-9BE22A754042}"/>
                    </a:ext>
                  </a:extLst>
                </p:cNvPr>
                <p:cNvSpPr txBox="1"/>
                <p:nvPr/>
              </p:nvSpPr>
              <p:spPr>
                <a:xfrm>
                  <a:off x="4427622" y="3671378"/>
                  <a:ext cx="2858703" cy="40010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nl-BE" sz="2000" b="0" i="0" u="none" strike="noStrike" cap="none" spc="0" normalizeH="0" baseline="0" dirty="0" err="1">
                      <a:ln>
                        <a:noFill/>
                      </a:ln>
                      <a:solidFill>
                        <a:srgbClr val="000000"/>
                      </a:solidFill>
                      <a:effectLst/>
                      <a:uFillTx/>
                      <a:latin typeface="Consolas" panose="020B0609020204030204" pitchFamily="49" charset="0"/>
                      <a:sym typeface="Tahoma"/>
                    </a:rPr>
                    <a:t>Animal</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sp>
              <p:nvSpPr>
                <p:cNvPr id="16" name="TextBox 15">
                  <a:extLst>
                    <a:ext uri="{FF2B5EF4-FFF2-40B4-BE49-F238E27FC236}">
                      <a16:creationId xmlns:a16="http://schemas.microsoft.com/office/drawing/2014/main" id="{48314246-8A9D-4E29-99C2-E0A861307584}"/>
                    </a:ext>
                  </a:extLst>
                </p:cNvPr>
                <p:cNvSpPr txBox="1"/>
                <p:nvPr/>
              </p:nvSpPr>
              <p:spPr>
                <a:xfrm>
                  <a:off x="4427621" y="4071486"/>
                  <a:ext cx="2858703" cy="646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m</a:t>
                  </a:r>
                  <a:r>
                    <a:rPr kumimoji="0" lang="nl-BE" sz="1800" b="0" i="0" u="none" strike="noStrike" cap="none" spc="0" normalizeH="0" baseline="0" dirty="0">
                      <a:ln>
                        <a:noFill/>
                      </a:ln>
                      <a:solidFill>
                        <a:srgbClr val="000000"/>
                      </a:solidFill>
                      <a:effectLst/>
                      <a:uFillTx/>
                      <a:latin typeface="Consolas" panose="020B0609020204030204" pitchFamily="49" charset="0"/>
                      <a:sym typeface="Tahoma"/>
                    </a:rPr>
                    <a:t>ove()</a:t>
                  </a:r>
                </a:p>
                <a:p>
                  <a:pPr marL="0" marR="0" indent="0" defTabSz="914400" rtl="0" fontAlgn="auto" latinLnBrk="0" hangingPunct="0">
                    <a:lnSpc>
                      <a:spcPct val="100000"/>
                    </a:lnSpc>
                    <a:spcBef>
                      <a:spcPts val="0"/>
                    </a:spcBef>
                    <a:spcAft>
                      <a:spcPts val="0"/>
                    </a:spcAft>
                    <a:buClrTx/>
                    <a:buSzTx/>
                    <a:buFontTx/>
                    <a:buNone/>
                    <a:tabLst/>
                  </a:pPr>
                  <a:r>
                    <a:rPr lang="nl-BE" dirty="0" err="1">
                      <a:latin typeface="Consolas" panose="020B0609020204030204" pitchFamily="49" charset="0"/>
                    </a:rPr>
                    <a:t>eat</a:t>
                  </a:r>
                  <a:r>
                    <a:rPr lang="nl-BE" dirty="0">
                      <a:latin typeface="Consolas" panose="020B0609020204030204" pitchFamily="49" charset="0"/>
                    </a:rPr>
                    <a:t>()</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grpSp>
          <p:grpSp>
            <p:nvGrpSpPr>
              <p:cNvPr id="11" name="Group 10">
                <a:extLst>
                  <a:ext uri="{FF2B5EF4-FFF2-40B4-BE49-F238E27FC236}">
                    <a16:creationId xmlns:a16="http://schemas.microsoft.com/office/drawing/2014/main" id="{9836DCF6-1AF3-4F98-8120-E006319543A2}"/>
                  </a:ext>
                </a:extLst>
              </p:cNvPr>
              <p:cNvGrpSpPr/>
              <p:nvPr/>
            </p:nvGrpSpPr>
            <p:grpSpPr>
              <a:xfrm>
                <a:off x="4456496" y="5544560"/>
                <a:ext cx="2858704" cy="1046437"/>
                <a:chOff x="4427621" y="3671378"/>
                <a:chExt cx="2858704" cy="1046437"/>
              </a:xfrm>
            </p:grpSpPr>
            <p:sp>
              <p:nvSpPr>
                <p:cNvPr id="13" name="TextBox 12">
                  <a:extLst>
                    <a:ext uri="{FF2B5EF4-FFF2-40B4-BE49-F238E27FC236}">
                      <a16:creationId xmlns:a16="http://schemas.microsoft.com/office/drawing/2014/main" id="{A702F94B-B32A-4F72-A406-B55770EFA5D4}"/>
                    </a:ext>
                  </a:extLst>
                </p:cNvPr>
                <p:cNvSpPr txBox="1"/>
                <p:nvPr/>
              </p:nvSpPr>
              <p:spPr>
                <a:xfrm>
                  <a:off x="4427622" y="3671378"/>
                  <a:ext cx="2858703" cy="40010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nl-BE" sz="2000" b="0" i="0" u="none" strike="noStrike" cap="none" spc="0" normalizeH="0" baseline="0" dirty="0">
                      <a:ln>
                        <a:noFill/>
                      </a:ln>
                      <a:solidFill>
                        <a:srgbClr val="000000"/>
                      </a:solidFill>
                      <a:effectLst/>
                      <a:uFillTx/>
                      <a:latin typeface="Consolas" panose="020B0609020204030204" pitchFamily="49" charset="0"/>
                      <a:sym typeface="Tahoma"/>
                    </a:rPr>
                    <a:t>Dog</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sp>
              <p:nvSpPr>
                <p:cNvPr id="14" name="TextBox 13">
                  <a:extLst>
                    <a:ext uri="{FF2B5EF4-FFF2-40B4-BE49-F238E27FC236}">
                      <a16:creationId xmlns:a16="http://schemas.microsoft.com/office/drawing/2014/main" id="{C1B17D1E-4B0A-4758-8DE9-B6AB3D6A6D6A}"/>
                    </a:ext>
                  </a:extLst>
                </p:cNvPr>
                <p:cNvSpPr txBox="1"/>
                <p:nvPr/>
              </p:nvSpPr>
              <p:spPr>
                <a:xfrm>
                  <a:off x="4427621" y="4071486"/>
                  <a:ext cx="2858703" cy="646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m</a:t>
                  </a:r>
                  <a:r>
                    <a:rPr kumimoji="0" lang="nl-BE" sz="1800" b="0" i="0" u="none" strike="noStrike" cap="none" spc="0" normalizeH="0" baseline="0" dirty="0">
                      <a:ln>
                        <a:noFill/>
                      </a:ln>
                      <a:solidFill>
                        <a:srgbClr val="000000"/>
                      </a:solidFill>
                      <a:effectLst/>
                      <a:uFillTx/>
                      <a:latin typeface="Consolas" panose="020B0609020204030204" pitchFamily="49" charset="0"/>
                      <a:sym typeface="Tahoma"/>
                    </a:rPr>
                    <a:t>ove()</a:t>
                  </a:r>
                </a:p>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bark()</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grpSp>
          <p:cxnSp>
            <p:nvCxnSpPr>
              <p:cNvPr id="12" name="Straight Arrow Connector 11">
                <a:extLst>
                  <a:ext uri="{FF2B5EF4-FFF2-40B4-BE49-F238E27FC236}">
                    <a16:creationId xmlns:a16="http://schemas.microsoft.com/office/drawing/2014/main" id="{9701DDB9-06F9-40D8-988E-FF6297F57212}"/>
                  </a:ext>
                </a:extLst>
              </p:cNvPr>
              <p:cNvCxnSpPr>
                <a:cxnSpLocks/>
                <a:endCxn id="16" idx="2"/>
              </p:cNvCxnSpPr>
              <p:nvPr/>
            </p:nvCxnSpPr>
            <p:spPr>
              <a:xfrm flipV="1">
                <a:off x="5856972" y="4717815"/>
                <a:ext cx="1" cy="828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8" name="Straight Arrow Connector 7">
              <a:extLst>
                <a:ext uri="{FF2B5EF4-FFF2-40B4-BE49-F238E27FC236}">
                  <a16:creationId xmlns:a16="http://schemas.microsoft.com/office/drawing/2014/main" id="{80C5FC9F-C547-45E6-BD43-5CCE83600E52}"/>
                </a:ext>
              </a:extLst>
            </p:cNvPr>
            <p:cNvCxnSpPr/>
            <p:nvPr/>
          </p:nvCxnSpPr>
          <p:spPr>
            <a:xfrm flipH="1">
              <a:off x="5856972" y="6125529"/>
              <a:ext cx="17084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7334D179-8DA8-4F67-A3B1-8F43B51B437D}"/>
                </a:ext>
              </a:extLst>
            </p:cNvPr>
            <p:cNvSpPr txBox="1"/>
            <p:nvPr/>
          </p:nvSpPr>
          <p:spPr>
            <a:xfrm>
              <a:off x="7565457" y="5940864"/>
              <a:ext cx="21368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nl-BE" sz="1800" b="0" i="0" u="none" strike="noStrike" cap="none" spc="0" normalizeH="0" baseline="0" dirty="0" err="1">
                  <a:ln>
                    <a:noFill/>
                  </a:ln>
                  <a:solidFill>
                    <a:srgbClr val="000000"/>
                  </a:solidFill>
                  <a:effectLst/>
                  <a:uFillTx/>
                  <a:latin typeface="Tahoma"/>
                  <a:ea typeface="Tahoma"/>
                  <a:cs typeface="Tahoma"/>
                  <a:sym typeface="Tahoma"/>
                </a:rPr>
                <a:t>Overriding</a:t>
              </a:r>
              <a:r>
                <a:rPr kumimoji="0" lang="nl-BE" sz="1800" b="0" i="0" u="none" strike="noStrike" cap="none" spc="0" normalizeH="0" baseline="0" dirty="0">
                  <a:ln>
                    <a:noFill/>
                  </a:ln>
                  <a:solidFill>
                    <a:srgbClr val="000000"/>
                  </a:solidFill>
                  <a:effectLst/>
                  <a:uFillTx/>
                  <a:latin typeface="Tahoma"/>
                  <a:ea typeface="Tahoma"/>
                  <a:cs typeface="Tahoma"/>
                  <a:sym typeface="Tahoma"/>
                </a:rPr>
                <a:t> </a:t>
              </a:r>
              <a:r>
                <a:rPr kumimoji="0" lang="nl-BE" sz="1800" b="0" i="0" u="none" strike="noStrike" cap="none" spc="0" normalizeH="0" baseline="0" dirty="0" err="1">
                  <a:ln>
                    <a:noFill/>
                  </a:ln>
                  <a:solidFill>
                    <a:srgbClr val="000000"/>
                  </a:solidFill>
                  <a:effectLst/>
                  <a:uFillTx/>
                  <a:latin typeface="Tahoma"/>
                  <a:ea typeface="Tahoma"/>
                  <a:cs typeface="Tahoma"/>
                  <a:sym typeface="Tahoma"/>
                </a:rPr>
                <a:t>method</a:t>
              </a:r>
              <a:endParaRPr kumimoji="0" lang="en-US" sz="1800" b="0" i="0" u="none" strike="noStrike" cap="none" spc="0" normalizeH="0" baseline="0" dirty="0">
                <a:ln>
                  <a:noFill/>
                </a:ln>
                <a:solidFill>
                  <a:srgbClr val="000000"/>
                </a:solidFill>
                <a:effectLst/>
                <a:uFillTx/>
                <a:latin typeface="Tahoma"/>
                <a:ea typeface="Tahoma"/>
                <a:cs typeface="Tahoma"/>
                <a:sym typeface="Tahoma"/>
              </a:endParaRPr>
            </a:p>
          </p:txBody>
        </p:sp>
      </p:grpSp>
    </p:spTree>
    <p:extLst>
      <p:ext uri="{BB962C8B-B14F-4D97-AF65-F5344CB8AC3E}">
        <p14:creationId xmlns:p14="http://schemas.microsoft.com/office/powerpoint/2010/main" val="384679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Example code overriding</a:t>
            </a:r>
          </a:p>
        </p:txBody>
      </p:sp>
      <p:sp>
        <p:nvSpPr>
          <p:cNvPr id="4" name="Text Placeholder 2">
            <a:extLst>
              <a:ext uri="{FF2B5EF4-FFF2-40B4-BE49-F238E27FC236}">
                <a16:creationId xmlns:a16="http://schemas.microsoft.com/office/drawing/2014/main" id="{D86F8827-B7F4-4A42-A9C3-864A12563DB8}"/>
              </a:ext>
            </a:extLst>
          </p:cNvPr>
          <p:cNvSpPr txBox="1">
            <a:spLocks/>
          </p:cNvSpPr>
          <p:nvPr/>
        </p:nvSpPr>
        <p:spPr>
          <a:xfrm>
            <a:off x="838200" y="1781557"/>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the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5" name="Text Placeholder 2">
            <a:extLst>
              <a:ext uri="{FF2B5EF4-FFF2-40B4-BE49-F238E27FC236}">
                <a16:creationId xmlns:a16="http://schemas.microsoft.com/office/drawing/2014/main" id="{DFC99856-CC64-442C-A818-6547BF9062E5}"/>
              </a:ext>
            </a:extLst>
          </p:cNvPr>
          <p:cNvSpPr txBox="1">
            <a:spLocks/>
          </p:cNvSpPr>
          <p:nvPr/>
        </p:nvSpPr>
        <p:spPr>
          <a:xfrm>
            <a:off x="6003275" y="1776546"/>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buFont typeface="Arial"/>
              <a:buNone/>
            </a:pPr>
            <a:r>
              <a:rPr lang="en-US" sz="1600" dirty="0">
                <a:solidFill>
                  <a:srgbClr val="008000"/>
                </a:solidFill>
                <a:latin typeface="Consolas" panose="020B0609020204030204" pitchFamily="49" charset="0"/>
              </a:rPr>
              <a:t> </a:t>
            </a:r>
            <a:r>
              <a:rPr lang="en-US" sz="1600" b="0" i="0" dirty="0">
                <a:solidFill>
                  <a:srgbClr val="008000"/>
                </a:solidFill>
                <a:effectLst/>
                <a:latin typeface="Consolas" panose="020B0609020204030204" pitchFamily="49" charset="0"/>
              </a:rPr>
              <a:t>#To print the name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def</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printInformation</a:t>
            </a:r>
            <a:r>
              <a:rPr lang="en-US" sz="1600" b="0" i="0" dirty="0">
                <a:solidFill>
                  <a:srgbClr val="000000"/>
                </a:solidFill>
                <a:effectLst/>
                <a:latin typeface="Consolas" panose="020B0609020204030204" pitchFamily="49" charset="0"/>
              </a:rPr>
              <a:t>(self):</a:t>
            </a:r>
            <a:br>
              <a:rPr lang="en-US" sz="1600" dirty="0"/>
            </a:br>
            <a:r>
              <a:rPr lang="en-US" sz="1600" b="0" i="0" dirty="0">
                <a:solidFill>
                  <a:srgbClr val="000000"/>
                </a:solidFill>
                <a:effectLst/>
                <a:latin typeface="Consolas" panose="020B0609020204030204" pitchFamily="49" charset="0"/>
              </a:rPr>
              <a:t>    print(self.name)</a:t>
            </a: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6" name="Text Placeholder 2">
            <a:extLst>
              <a:ext uri="{FF2B5EF4-FFF2-40B4-BE49-F238E27FC236}">
                <a16:creationId xmlns:a16="http://schemas.microsoft.com/office/drawing/2014/main" id="{2D5BA18C-E180-4166-958E-38478BAEB34A}"/>
              </a:ext>
            </a:extLst>
          </p:cNvPr>
          <p:cNvSpPr txBox="1">
            <a:spLocks/>
          </p:cNvSpPr>
          <p:nvPr/>
        </p:nvSpPr>
        <p:spPr>
          <a:xfrm>
            <a:off x="838200" y="5894025"/>
            <a:ext cx="11201400" cy="8290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nl-BE" b="1" dirty="0" err="1">
                <a:solidFill>
                  <a:srgbClr val="FF0000"/>
                </a:solidFill>
              </a:rPr>
              <a:t>What</a:t>
            </a:r>
            <a:r>
              <a:rPr lang="nl-BE" b="1" dirty="0">
                <a:solidFill>
                  <a:srgbClr val="FF0000"/>
                </a:solidFill>
              </a:rPr>
              <a:t> is </a:t>
            </a:r>
            <a:r>
              <a:rPr lang="nl-BE" b="1" dirty="0" err="1">
                <a:solidFill>
                  <a:srgbClr val="FF0000"/>
                </a:solidFill>
              </a:rPr>
              <a:t>the</a:t>
            </a:r>
            <a:r>
              <a:rPr lang="nl-BE" b="1" dirty="0">
                <a:solidFill>
                  <a:srgbClr val="FF0000"/>
                </a:solidFill>
              </a:rPr>
              <a:t> output of </a:t>
            </a:r>
            <a:r>
              <a:rPr lang="nl-BE" b="1" dirty="0" err="1">
                <a:solidFill>
                  <a:srgbClr val="FF0000"/>
                </a:solidFill>
              </a:rPr>
              <a:t>both</a:t>
            </a:r>
            <a:r>
              <a:rPr lang="nl-BE" b="1" dirty="0">
                <a:solidFill>
                  <a:srgbClr val="FF0000"/>
                </a:solidFill>
              </a:rPr>
              <a:t> </a:t>
            </a:r>
            <a:r>
              <a:rPr lang="nl-BE" b="1" dirty="0" err="1">
                <a:solidFill>
                  <a:srgbClr val="FF0000"/>
                </a:solidFill>
              </a:rPr>
              <a:t>examples</a:t>
            </a:r>
            <a:r>
              <a:rPr lang="nl-BE" b="1"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1602280143"/>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Example code overriding</a:t>
            </a:r>
          </a:p>
        </p:txBody>
      </p:sp>
      <p:sp>
        <p:nvSpPr>
          <p:cNvPr id="7" name="Text Placeholder 2">
            <a:extLst>
              <a:ext uri="{FF2B5EF4-FFF2-40B4-BE49-F238E27FC236}">
                <a16:creationId xmlns:a16="http://schemas.microsoft.com/office/drawing/2014/main" id="{AF58879D-0E1C-4F35-B91F-26832E1EFBFD}"/>
              </a:ext>
            </a:extLst>
          </p:cNvPr>
          <p:cNvSpPr txBox="1">
            <a:spLocks/>
          </p:cNvSpPr>
          <p:nvPr/>
        </p:nvSpPr>
        <p:spPr>
          <a:xfrm>
            <a:off x="838200" y="1593104"/>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a:solidFill>
                  <a:srgbClr val="000000"/>
                </a:solidFill>
                <a:latin typeface="Consolas" panose="020B0609020204030204" pitchFamily="49" charset="0"/>
              </a:rPr>
              <a:t> = age</a:t>
            </a:r>
            <a:br>
              <a:rPr lang="en-US" sz="1600"/>
            </a:br>
            <a:r>
              <a:rPr lang="en-US" sz="160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the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8" name="Text Placeholder 2">
            <a:extLst>
              <a:ext uri="{FF2B5EF4-FFF2-40B4-BE49-F238E27FC236}">
                <a16:creationId xmlns:a16="http://schemas.microsoft.com/office/drawing/2014/main" id="{AC5FECC5-64A2-4CDC-8D2D-E240B02F7B22}"/>
              </a:ext>
            </a:extLst>
          </p:cNvPr>
          <p:cNvSpPr txBox="1">
            <a:spLocks/>
          </p:cNvSpPr>
          <p:nvPr/>
        </p:nvSpPr>
        <p:spPr>
          <a:xfrm>
            <a:off x="6003275" y="1588093"/>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buFont typeface="Arial"/>
              <a:buNone/>
            </a:pPr>
            <a:r>
              <a:rPr lang="en-US" sz="1600" dirty="0">
                <a:solidFill>
                  <a:srgbClr val="008000"/>
                </a:solidFill>
                <a:latin typeface="Consolas" panose="020B0609020204030204" pitchFamily="49" charset="0"/>
              </a:rPr>
              <a:t> </a:t>
            </a:r>
            <a:r>
              <a:rPr lang="en-US" sz="1600" b="0" i="0" dirty="0">
                <a:solidFill>
                  <a:srgbClr val="008000"/>
                </a:solidFill>
                <a:effectLst/>
                <a:latin typeface="Consolas" panose="020B0609020204030204" pitchFamily="49" charset="0"/>
              </a:rPr>
              <a:t>#To print the name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def</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printInformation</a:t>
            </a:r>
            <a:r>
              <a:rPr lang="en-US" sz="1600" b="0" i="0" dirty="0">
                <a:solidFill>
                  <a:srgbClr val="000000"/>
                </a:solidFill>
                <a:effectLst/>
                <a:latin typeface="Consolas" panose="020B0609020204030204" pitchFamily="49" charset="0"/>
              </a:rPr>
              <a:t>(self):</a:t>
            </a:r>
            <a:br>
              <a:rPr lang="en-US" sz="1600" dirty="0"/>
            </a:br>
            <a:r>
              <a:rPr lang="en-US" sz="1600" b="0" i="0" dirty="0">
                <a:solidFill>
                  <a:srgbClr val="000000"/>
                </a:solidFill>
                <a:effectLst/>
                <a:latin typeface="Consolas" panose="020B0609020204030204" pitchFamily="49" charset="0"/>
              </a:rPr>
              <a:t>    print(self.name)</a:t>
            </a: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9" name="Text Placeholder 2">
            <a:extLst>
              <a:ext uri="{FF2B5EF4-FFF2-40B4-BE49-F238E27FC236}">
                <a16:creationId xmlns:a16="http://schemas.microsoft.com/office/drawing/2014/main" id="{0E71F6B8-26C7-4D6A-92BB-0018DD64FF04}"/>
              </a:ext>
            </a:extLst>
          </p:cNvPr>
          <p:cNvSpPr txBox="1">
            <a:spLocks/>
          </p:cNvSpPr>
          <p:nvPr/>
        </p:nvSpPr>
        <p:spPr>
          <a:xfrm>
            <a:off x="838201" y="5444282"/>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10" name="Text Placeholder 2">
            <a:extLst>
              <a:ext uri="{FF2B5EF4-FFF2-40B4-BE49-F238E27FC236}">
                <a16:creationId xmlns:a16="http://schemas.microsoft.com/office/drawing/2014/main" id="{7BE0F704-3A7C-4453-B5E3-2DC6E0315379}"/>
              </a:ext>
            </a:extLst>
          </p:cNvPr>
          <p:cNvSpPr txBox="1">
            <a:spLocks/>
          </p:cNvSpPr>
          <p:nvPr/>
        </p:nvSpPr>
        <p:spPr>
          <a:xfrm>
            <a:off x="6003275" y="5444282"/>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en-US" sz="1600" dirty="0"/>
              <a:t>Lexi</a:t>
            </a:r>
            <a:endParaRPr lang="en-US" sz="1600" i="1" dirty="0"/>
          </a:p>
        </p:txBody>
      </p:sp>
    </p:spTree>
    <p:extLst>
      <p:ext uri="{BB962C8B-B14F-4D97-AF65-F5344CB8AC3E}">
        <p14:creationId xmlns:p14="http://schemas.microsoft.com/office/powerpoint/2010/main" val="123700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Repetition</a:t>
            </a:r>
            <a:r>
              <a:rPr lang="nl-BE" b="1" dirty="0"/>
              <a:t> of </a:t>
            </a:r>
            <a:r>
              <a:rPr lang="nl-BE" b="1" dirty="0" err="1"/>
              <a:t>this</a:t>
            </a:r>
            <a:r>
              <a:rPr lang="nl-BE" b="1" dirty="0"/>
              <a:t> </a:t>
            </a:r>
            <a:r>
              <a:rPr lang="nl-BE" b="1" dirty="0" err="1"/>
              <a:t>lesson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a:t>How </a:t>
            </a:r>
            <a:r>
              <a:rPr lang="nl-BE" dirty="0" err="1"/>
              <a:t>can</a:t>
            </a:r>
            <a:r>
              <a:rPr lang="nl-BE" dirty="0"/>
              <a:t> </a:t>
            </a:r>
            <a:r>
              <a:rPr lang="nl-BE" dirty="0" err="1"/>
              <a:t>you</a:t>
            </a:r>
            <a:r>
              <a:rPr lang="nl-BE" dirty="0"/>
              <a:t> inherent a class in python?</a:t>
            </a:r>
          </a:p>
          <a:p>
            <a:r>
              <a:rPr lang="nl-BE" dirty="0" err="1"/>
              <a:t>What</a:t>
            </a:r>
            <a:r>
              <a:rPr lang="nl-BE" dirty="0"/>
              <a:t> is </a:t>
            </a:r>
            <a:r>
              <a:rPr lang="nl-BE" dirty="0" err="1"/>
              <a:t>the</a:t>
            </a:r>
            <a:r>
              <a:rPr lang="nl-BE" dirty="0"/>
              <a:t> benefit of </a:t>
            </a:r>
            <a:r>
              <a:rPr lang="nl-BE" dirty="0" err="1"/>
              <a:t>using</a:t>
            </a:r>
            <a:r>
              <a:rPr lang="nl-BE" dirty="0"/>
              <a:t> </a:t>
            </a:r>
            <a:r>
              <a:rPr lang="nl-BE" dirty="0" err="1"/>
              <a:t>inheritance</a:t>
            </a:r>
            <a:r>
              <a:rPr lang="nl-BE" dirty="0"/>
              <a:t>?</a:t>
            </a:r>
          </a:p>
          <a:p>
            <a:r>
              <a:rPr lang="nl-BE" dirty="0" err="1"/>
              <a:t>What</a:t>
            </a:r>
            <a:r>
              <a:rPr lang="nl-BE" dirty="0"/>
              <a:t> is multiple </a:t>
            </a:r>
            <a:r>
              <a:rPr lang="nl-BE" dirty="0" err="1"/>
              <a:t>inheritance</a:t>
            </a:r>
            <a:r>
              <a:rPr lang="nl-BE" dirty="0"/>
              <a:t>?</a:t>
            </a:r>
          </a:p>
          <a:p>
            <a:r>
              <a:rPr lang="nl-BE" dirty="0" err="1"/>
              <a:t>What</a:t>
            </a:r>
            <a:r>
              <a:rPr lang="nl-BE" dirty="0"/>
              <a:t> is </a:t>
            </a:r>
            <a:r>
              <a:rPr lang="nl-BE" dirty="0" err="1"/>
              <a:t>meant</a:t>
            </a:r>
            <a:r>
              <a:rPr lang="nl-BE" dirty="0"/>
              <a:t> </a:t>
            </a:r>
            <a:r>
              <a:rPr lang="nl-BE" dirty="0" err="1"/>
              <a:t>with</a:t>
            </a:r>
            <a:r>
              <a:rPr lang="nl-BE" dirty="0"/>
              <a:t> </a:t>
            </a:r>
            <a:r>
              <a:rPr lang="nl-BE" dirty="0" err="1"/>
              <a:t>overriding</a:t>
            </a:r>
            <a:r>
              <a:rPr lang="nl-BE" dirty="0"/>
              <a:t> of </a:t>
            </a:r>
            <a:r>
              <a:rPr lang="nl-BE" dirty="0" err="1"/>
              <a:t>functions</a:t>
            </a:r>
            <a:r>
              <a:rPr lang="nl-BE" dirty="0"/>
              <a:t>?</a:t>
            </a:r>
          </a:p>
          <a:p>
            <a:endParaRPr lang="en-US" dirty="0"/>
          </a:p>
          <a:p>
            <a:pPr marL="0" indent="0">
              <a:buNone/>
            </a:pPr>
            <a:endParaRPr lang="en-US" dirty="0"/>
          </a:p>
        </p:txBody>
      </p:sp>
    </p:spTree>
    <p:extLst>
      <p:ext uri="{BB962C8B-B14F-4D97-AF65-F5344CB8AC3E}">
        <p14:creationId xmlns:p14="http://schemas.microsoft.com/office/powerpoint/2010/main" val="288869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Prerequisites</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Classes </a:t>
            </a:r>
          </a:p>
          <a:p>
            <a:r>
              <a:rPr lang="nl-BE" dirty="0" err="1"/>
              <a:t>Objects</a:t>
            </a:r>
            <a:endParaRPr lang="en-US" dirty="0"/>
          </a:p>
        </p:txBody>
      </p:sp>
    </p:spTree>
    <p:extLst>
      <p:ext uri="{BB962C8B-B14F-4D97-AF65-F5344CB8AC3E}">
        <p14:creationId xmlns:p14="http://schemas.microsoft.com/office/powerpoint/2010/main" val="287022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Classes </a:t>
            </a:r>
            <a:r>
              <a:rPr lang="nl-BE" b="1" dirty="0" err="1"/>
              <a:t>and</a:t>
            </a:r>
            <a:r>
              <a:rPr lang="nl-BE" b="1" dirty="0"/>
              <a:t> </a:t>
            </a:r>
            <a:r>
              <a:rPr lang="nl-BE" b="1" dirty="0" err="1"/>
              <a:t>objects</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Object is a collection of data (variables) and methods (functions) that act on this data. A class is a blueprint for the object. We can create many objects from a class. An object is also called an instance of a class.</a:t>
            </a:r>
          </a:p>
          <a:p>
            <a:endParaRPr lang="en-US" dirty="0"/>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1164351" y="3708119"/>
            <a:ext cx="9298997" cy="2506895"/>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a:solidFill>
                  <a:srgbClr val="008000"/>
                </a:solidFill>
                <a:latin typeface="Consolas" panose="020B0609020204030204" pitchFamily="49" charset="0"/>
              </a:rPr>
              <a:t># Like function definitions begin with the keyword </a:t>
            </a:r>
            <a:r>
              <a:rPr lang="en-US" sz="1600" b="1" u="sng" dirty="0">
                <a:solidFill>
                  <a:srgbClr val="008000"/>
                </a:solidFill>
                <a:latin typeface="Consolas" panose="020B0609020204030204" pitchFamily="49" charset="0"/>
              </a:rPr>
              <a:t>def</a:t>
            </a:r>
            <a:r>
              <a:rPr lang="en-US" sz="1600" dirty="0">
                <a:solidFill>
                  <a:srgbClr val="008000"/>
                </a:solidFill>
                <a:latin typeface="Consolas" panose="020B0609020204030204" pitchFamily="49" charset="0"/>
              </a:rPr>
              <a:t>,</a:t>
            </a:r>
            <a:br>
              <a:rPr lang="en-US" sz="1600" dirty="0">
                <a:solidFill>
                  <a:srgbClr val="008000"/>
                </a:solidFill>
                <a:latin typeface="Consolas" panose="020B0609020204030204" pitchFamily="49" charset="0"/>
              </a:rPr>
            </a:br>
            <a:r>
              <a:rPr lang="en-US" sz="1600" dirty="0">
                <a:solidFill>
                  <a:srgbClr val="008000"/>
                </a:solidFill>
                <a:latin typeface="Consolas" panose="020B0609020204030204" pitchFamily="49" charset="0"/>
              </a:rPr>
              <a:t># we define a class using the keyword </a:t>
            </a:r>
            <a:r>
              <a:rPr lang="en-US" sz="1600" b="1" u="sng" dirty="0">
                <a:solidFill>
                  <a:srgbClr val="008000"/>
                </a:solidFill>
                <a:latin typeface="Consolas" panose="020B0609020204030204" pitchFamily="49" charset="0"/>
              </a:rPr>
              <a:t>class</a:t>
            </a:r>
            <a:r>
              <a:rPr lang="en-US" sz="1600" dirty="0">
                <a:solidFill>
                  <a:srgbClr val="008000"/>
                </a:solidFill>
                <a:latin typeface="Consolas" panose="020B0609020204030204" pitchFamily="49" charset="0"/>
              </a:rPr>
              <a:t>.</a:t>
            </a:r>
          </a:p>
          <a:p>
            <a:pPr marL="0" indent="0" hangingPunct="1">
              <a:buNone/>
            </a:pPr>
            <a:r>
              <a:rPr lang="en-US" sz="1600" dirty="0">
                <a:solidFill>
                  <a:srgbClr val="008000"/>
                </a:solidFill>
                <a:latin typeface="Consolas" panose="020B0609020204030204" pitchFamily="49" charset="0"/>
              </a:rPr>
              <a:t># Here is a simple class definition named </a:t>
            </a:r>
            <a:r>
              <a:rPr lang="en-US" sz="1600" dirty="0" err="1">
                <a:solidFill>
                  <a:srgbClr val="008000"/>
                </a:solidFill>
                <a:latin typeface="Consolas" panose="020B0609020204030204" pitchFamily="49" charset="0"/>
              </a:rPr>
              <a:t>MyNewClass</a:t>
            </a:r>
            <a:r>
              <a:rPr lang="en-US" sz="1600" dirty="0">
                <a:solidFill>
                  <a:srgbClr val="008000"/>
                </a:solidFill>
                <a:latin typeface="Consolas" panose="020B0609020204030204" pitchFamily="49" charset="0"/>
              </a:rPr>
              <a:t>:</a:t>
            </a:r>
          </a:p>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MyNewClass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dirty="0">
                <a:solidFill>
                  <a:srgbClr val="0000CD"/>
                </a:solidFill>
                <a:latin typeface="Consolas" panose="020B0609020204030204" pitchFamily="49" charset="0"/>
              </a:rPr>
              <a:t># …</a:t>
            </a:r>
            <a:endParaRPr lang="en-US" sz="1600" b="0" i="0" dirty="0">
              <a:solidFill>
                <a:srgbClr val="0000CD"/>
              </a:solidFill>
              <a:effectLst/>
              <a:latin typeface="Consolas" panose="020B0609020204030204" pitchFamily="49" charset="0"/>
            </a:endParaRPr>
          </a:p>
          <a:p>
            <a:pPr marL="0" indent="0" hangingPunct="1">
              <a:buFont typeface="Arial"/>
              <a:buNone/>
            </a:pPr>
            <a:endParaRPr lang="en-US" sz="1600" dirty="0">
              <a:solidFill>
                <a:srgbClr val="0000CD"/>
              </a:solidFill>
              <a:latin typeface="Consolas" panose="020B0609020204030204" pitchFamily="49" charset="0"/>
            </a:endParaRPr>
          </a:p>
          <a:p>
            <a:pPr marL="0" indent="0" hangingPunct="1">
              <a:buFont typeface="Arial"/>
              <a:buNone/>
            </a:pPr>
            <a:endParaRPr lang="en-US" sz="1600" b="0" i="0" dirty="0">
              <a:solidFill>
                <a:srgbClr val="0000CD"/>
              </a:solidFill>
              <a:effectLst/>
              <a:latin typeface="Consolas" panose="020B0609020204030204" pitchFamily="49" charset="0"/>
            </a:endParaRPr>
          </a:p>
        </p:txBody>
      </p:sp>
    </p:spTree>
    <p:extLst>
      <p:ext uri="{BB962C8B-B14F-4D97-AF65-F5344CB8AC3E}">
        <p14:creationId xmlns:p14="http://schemas.microsoft.com/office/powerpoint/2010/main" val="339621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Example</a:t>
            </a:r>
            <a:r>
              <a:rPr lang="nl-BE" b="1" dirty="0"/>
              <a:t> of classes </a:t>
            </a:r>
            <a:r>
              <a:rPr lang="nl-BE" b="1" dirty="0" err="1"/>
              <a:t>and</a:t>
            </a:r>
            <a:r>
              <a:rPr lang="nl-BE" b="1" dirty="0"/>
              <a:t> </a:t>
            </a:r>
            <a:r>
              <a:rPr lang="nl-BE" b="1" dirty="0" err="1"/>
              <a:t>objects</a:t>
            </a:r>
            <a:endParaRPr lang="en-US" b="1" dirty="0"/>
          </a:p>
        </p:txBody>
      </p:sp>
      <p:sp>
        <p:nvSpPr>
          <p:cNvPr id="4" name="Text Placeholder 2">
            <a:extLst>
              <a:ext uri="{FF2B5EF4-FFF2-40B4-BE49-F238E27FC236}">
                <a16:creationId xmlns:a16="http://schemas.microsoft.com/office/drawing/2014/main" id="{C6C786D7-1363-4341-8B82-77377E228E11}"/>
              </a:ext>
            </a:extLst>
          </p:cNvPr>
          <p:cNvSpPr txBox="1">
            <a:spLocks/>
          </p:cNvSpPr>
          <p:nvPr/>
        </p:nvSpPr>
        <p:spPr>
          <a:xfrm>
            <a:off x="953988" y="1690688"/>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Names:</a:t>
            </a:r>
          </a:p>
          <a:p>
            <a:pPr marL="0" indent="0">
              <a:buFont typeface="Arial" panose="020B0604020202020204" pitchFamily="34" charset="0"/>
              <a:buNone/>
            </a:pPr>
            <a:r>
              <a:rPr lang="en-US" sz="1600" dirty="0">
                <a:solidFill>
                  <a:srgbClr val="008000"/>
                </a:solidFill>
                <a:latin typeface="Consolas" panose="020B0609020204030204" pitchFamily="49" charset="0"/>
              </a:rPr>
              <a:t>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basic(self):</a:t>
            </a:r>
            <a:br>
              <a:rPr lang="en-US" sz="1600" dirty="0"/>
            </a:br>
            <a:r>
              <a:rPr lang="en-US" sz="1600" dirty="0">
                <a:solidFill>
                  <a:srgbClr val="000000"/>
                </a:solidFill>
                <a:latin typeface="Consolas" panose="020B0609020204030204" pitchFamily="49" charset="0"/>
              </a:rPr>
              <a:t>    print(</a:t>
            </a:r>
            <a:r>
              <a:rPr lang="en-US" sz="1600" dirty="0">
                <a:solidFill>
                  <a:srgbClr val="A52A2A"/>
                </a:solidFill>
                <a:latin typeface="Consolas" panose="020B0609020204030204" pitchFamily="49" charset="0"/>
              </a:rPr>
              <a:t>“This is a class“</a:t>
            </a:r>
            <a:r>
              <a:rPr lang="en-US" sz="1600" dirty="0">
                <a:latin typeface="Consolas" panose="020B0609020204030204" pitchFamily="49" charset="0"/>
              </a:rPr>
              <a:t>)</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add(</a:t>
            </a:r>
            <a:r>
              <a:rPr lang="en-US" sz="1600" dirty="0" err="1">
                <a:solidFill>
                  <a:srgbClr val="000000"/>
                </a:solidFill>
                <a:latin typeface="Consolas" panose="020B0609020204030204" pitchFamily="49" charset="0"/>
              </a:rPr>
              <a:t>self,a</a:t>
            </a:r>
            <a:r>
              <a:rPr lang="en-US" sz="1600" dirty="0">
                <a:solidFill>
                  <a:srgbClr val="000000"/>
                </a:solidFill>
                <a:latin typeface="Consolas" panose="020B0609020204030204" pitchFamily="49" charset="0"/>
              </a:rPr>
              <a:t>):</a:t>
            </a:r>
            <a:br>
              <a:rPr lang="en-US" sz="1600" dirty="0"/>
            </a:br>
            <a:r>
              <a:rPr lang="en-US" sz="1600" dirty="0">
                <a:solidFill>
                  <a:srgbClr val="000000"/>
                </a:solidFill>
                <a:latin typeface="Consolas" panose="020B0609020204030204" pitchFamily="49" charset="0"/>
              </a:rPr>
              <a:t>    add = a + 10</a:t>
            </a:r>
            <a:br>
              <a:rPr lang="en-US" sz="1600" dirty="0"/>
            </a:br>
            <a:r>
              <a:rPr lang="en-US" sz="1600" dirty="0"/>
              <a:t>       </a:t>
            </a:r>
            <a:r>
              <a:rPr lang="en-US" sz="1600" dirty="0">
                <a:solidFill>
                  <a:srgbClr val="000000"/>
                </a:solidFill>
                <a:latin typeface="Consolas" panose="020B0609020204030204" pitchFamily="49" charset="0"/>
              </a:rPr>
              <a:t>print(</a:t>
            </a:r>
            <a:r>
              <a:rPr lang="en-US" sz="1600" dirty="0">
                <a:latin typeface="Consolas" panose="020B0609020204030204" pitchFamily="49" charset="0"/>
              </a:rPr>
              <a:t>add)</a:t>
            </a:r>
            <a:br>
              <a:rPr lang="en-US" sz="1600" dirty="0"/>
            </a:br>
            <a:br>
              <a:rPr lang="en-US" sz="1600" dirty="0"/>
            </a:br>
            <a:r>
              <a:rPr lang="en-US" sz="1600" dirty="0">
                <a:solidFill>
                  <a:srgbClr val="008000"/>
                </a:solidFill>
                <a:latin typeface="Consolas" panose="020B0609020204030204" pitchFamily="49" charset="0"/>
              </a:rPr>
              <a:t>#class method </a:t>
            </a:r>
            <a:r>
              <a:rPr lang="en-US" sz="1600" dirty="0" err="1">
                <a:solidFill>
                  <a:srgbClr val="008000"/>
                </a:solidFill>
                <a:latin typeface="Consolas" panose="020B0609020204030204" pitchFamily="49" charset="0"/>
              </a:rPr>
              <a:t>nameOfObject</a:t>
            </a:r>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nameOfClass</a:t>
            </a:r>
            <a:r>
              <a:rPr lang="en-US" sz="1600" dirty="0">
                <a:solidFill>
                  <a:srgbClr val="008000"/>
                </a:solidFill>
                <a:latin typeface="Consolas" panose="020B0609020204030204" pitchFamily="49" charset="0"/>
              </a:rPr>
              <a:t>()</a:t>
            </a:r>
            <a:br>
              <a:rPr lang="en-US" sz="1600" dirty="0"/>
            </a:br>
            <a:r>
              <a:rPr lang="en-US" sz="1600" dirty="0">
                <a:solidFill>
                  <a:srgbClr val="000000"/>
                </a:solidFill>
                <a:latin typeface="Consolas" panose="020B0609020204030204" pitchFamily="49" charset="0"/>
              </a:rPr>
              <a:t>object = Names()</a:t>
            </a:r>
            <a:br>
              <a:rPr lang="en-US" sz="1600" dirty="0">
                <a:latin typeface="Consolas" panose="020B0609020204030204" pitchFamily="49" charset="0"/>
              </a:rPr>
            </a:br>
            <a:r>
              <a:rPr lang="en-US" sz="1600" dirty="0" err="1">
                <a:latin typeface="Consolas" panose="020B0609020204030204" pitchFamily="49" charset="0"/>
              </a:rPr>
              <a:t>object.basic</a:t>
            </a:r>
            <a:r>
              <a:rPr lang="en-US" sz="1600" dirty="0">
                <a:latin typeface="Consolas" panose="020B0609020204030204" pitchFamily="49" charset="0"/>
              </a:rPr>
              <a:t>()                                                 </a:t>
            </a:r>
            <a:r>
              <a:rPr lang="en-US" sz="1600" dirty="0" err="1">
                <a:latin typeface="Consolas" panose="020B0609020204030204" pitchFamily="49" charset="0"/>
              </a:rPr>
              <a:t>object.add</a:t>
            </a:r>
            <a:r>
              <a:rPr lang="en-US" sz="1600" dirty="0">
                <a:latin typeface="Consolas" panose="020B0609020204030204" pitchFamily="49" charset="0"/>
              </a:rPr>
              <a:t>(10)</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i="1" dirty="0"/>
          </a:p>
        </p:txBody>
      </p:sp>
      <p:sp>
        <p:nvSpPr>
          <p:cNvPr id="5" name="Text Placeholder 2">
            <a:extLst>
              <a:ext uri="{FF2B5EF4-FFF2-40B4-BE49-F238E27FC236}">
                <a16:creationId xmlns:a16="http://schemas.microsoft.com/office/drawing/2014/main" id="{FAC9003A-FC81-4D0E-AA01-73256481DFD6}"/>
              </a:ext>
            </a:extLst>
          </p:cNvPr>
          <p:cNvSpPr txBox="1">
            <a:spLocks/>
          </p:cNvSpPr>
          <p:nvPr/>
        </p:nvSpPr>
        <p:spPr>
          <a:xfrm>
            <a:off x="953989" y="5541866"/>
            <a:ext cx="4931648" cy="92948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92500"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nl-BE" sz="1600" dirty="0" err="1"/>
              <a:t>This</a:t>
            </a:r>
            <a:r>
              <a:rPr lang="nl-BE" sz="1600" dirty="0"/>
              <a:t> is a class</a:t>
            </a:r>
          </a:p>
          <a:p>
            <a:pPr marL="0" indent="0" hangingPunct="1">
              <a:buFont typeface="Arial"/>
              <a:buNone/>
            </a:pPr>
            <a:r>
              <a:rPr lang="nl-BE" sz="1600" dirty="0"/>
              <a:t>20 </a:t>
            </a:r>
            <a:endParaRPr lang="en-US" sz="1600" dirty="0"/>
          </a:p>
        </p:txBody>
      </p:sp>
    </p:spTree>
    <p:extLst>
      <p:ext uri="{BB962C8B-B14F-4D97-AF65-F5344CB8AC3E}">
        <p14:creationId xmlns:p14="http://schemas.microsoft.com/office/powerpoint/2010/main" val="383280946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a:t>Goals of this lesson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Student </a:t>
            </a:r>
            <a:r>
              <a:rPr lang="nl-BE" dirty="0" err="1"/>
              <a:t>can</a:t>
            </a:r>
            <a:r>
              <a:rPr lang="nl-BE" dirty="0"/>
              <a:t> </a:t>
            </a:r>
            <a:r>
              <a:rPr lang="nl-BE" dirty="0" err="1"/>
              <a:t>define</a:t>
            </a:r>
            <a:r>
              <a:rPr lang="nl-BE" dirty="0"/>
              <a:t> </a:t>
            </a:r>
            <a:r>
              <a:rPr lang="nl-BE" dirty="0" err="1"/>
              <a:t>and</a:t>
            </a:r>
            <a:r>
              <a:rPr lang="nl-BE" dirty="0"/>
              <a:t> </a:t>
            </a:r>
            <a:r>
              <a:rPr lang="nl-BE" dirty="0" err="1"/>
              <a:t>implement</a:t>
            </a:r>
            <a:r>
              <a:rPr lang="nl-BE" dirty="0"/>
              <a:t> </a:t>
            </a:r>
            <a:r>
              <a:rPr lang="nl-BE" dirty="0" err="1"/>
              <a:t>inheritance</a:t>
            </a:r>
            <a:r>
              <a:rPr lang="nl-BE" dirty="0"/>
              <a:t>.</a:t>
            </a:r>
          </a:p>
          <a:p>
            <a:r>
              <a:rPr lang="nl-BE" dirty="0"/>
              <a:t>Student </a:t>
            </a:r>
            <a:r>
              <a:rPr lang="nl-BE" dirty="0" err="1"/>
              <a:t>can</a:t>
            </a:r>
            <a:r>
              <a:rPr lang="nl-BE" dirty="0"/>
              <a:t> name </a:t>
            </a:r>
            <a:r>
              <a:rPr lang="nl-BE" dirty="0" err="1"/>
              <a:t>the</a:t>
            </a:r>
            <a:r>
              <a:rPr lang="nl-BE" dirty="0"/>
              <a:t> benefits of </a:t>
            </a:r>
            <a:r>
              <a:rPr lang="nl-BE" dirty="0" err="1"/>
              <a:t>using</a:t>
            </a:r>
            <a:r>
              <a:rPr lang="nl-BE" dirty="0"/>
              <a:t> </a:t>
            </a:r>
            <a:r>
              <a:rPr lang="nl-BE" dirty="0" err="1"/>
              <a:t>inheritance</a:t>
            </a:r>
            <a:r>
              <a:rPr lang="nl-BE" dirty="0"/>
              <a:t>.</a:t>
            </a:r>
          </a:p>
          <a:p>
            <a:r>
              <a:rPr lang="nl-BE" dirty="0"/>
              <a:t>Student </a:t>
            </a:r>
            <a:r>
              <a:rPr lang="nl-BE" dirty="0" err="1"/>
              <a:t>can</a:t>
            </a:r>
            <a:r>
              <a:rPr lang="nl-BE" dirty="0"/>
              <a:t> name </a:t>
            </a:r>
            <a:r>
              <a:rPr lang="nl-BE" dirty="0" err="1"/>
              <a:t>and</a:t>
            </a:r>
            <a:r>
              <a:rPr lang="nl-BE" dirty="0"/>
              <a:t> </a:t>
            </a:r>
            <a:r>
              <a:rPr lang="nl-BE" dirty="0" err="1"/>
              <a:t>use</a:t>
            </a:r>
            <a:r>
              <a:rPr lang="nl-BE" dirty="0"/>
              <a:t> </a:t>
            </a:r>
            <a:r>
              <a:rPr lang="nl-BE" dirty="0" err="1"/>
              <a:t>the</a:t>
            </a:r>
            <a:r>
              <a:rPr lang="nl-BE" dirty="0"/>
              <a:t> different types of </a:t>
            </a:r>
            <a:r>
              <a:rPr lang="nl-BE" dirty="0" err="1"/>
              <a:t>inheritance</a:t>
            </a:r>
            <a:r>
              <a:rPr lang="nl-BE" dirty="0"/>
              <a:t>.</a:t>
            </a:r>
          </a:p>
          <a:p>
            <a:r>
              <a:rPr lang="nl-BE" dirty="0"/>
              <a:t>Student </a:t>
            </a:r>
            <a:r>
              <a:rPr lang="nl-BE" dirty="0" err="1"/>
              <a:t>can</a:t>
            </a:r>
            <a:r>
              <a:rPr lang="nl-BE" dirty="0"/>
              <a:t> </a:t>
            </a:r>
            <a:r>
              <a:rPr lang="nl-BE" dirty="0" err="1"/>
              <a:t>define</a:t>
            </a:r>
            <a:r>
              <a:rPr lang="nl-BE" dirty="0"/>
              <a:t> </a:t>
            </a:r>
            <a:r>
              <a:rPr lang="nl-BE" dirty="0" err="1"/>
              <a:t>and</a:t>
            </a:r>
            <a:r>
              <a:rPr lang="nl-BE" dirty="0"/>
              <a:t> </a:t>
            </a:r>
            <a:r>
              <a:rPr lang="nl-BE" dirty="0" err="1"/>
              <a:t>knows</a:t>
            </a:r>
            <a:r>
              <a:rPr lang="nl-BE" dirty="0"/>
              <a:t> </a:t>
            </a:r>
            <a:r>
              <a:rPr lang="nl-BE" dirty="0" err="1"/>
              <a:t>how</a:t>
            </a:r>
            <a:r>
              <a:rPr lang="nl-BE" dirty="0"/>
              <a:t> </a:t>
            </a:r>
            <a:r>
              <a:rPr lang="nl-BE" dirty="0" err="1"/>
              <a:t>to</a:t>
            </a:r>
            <a:r>
              <a:rPr lang="nl-BE" dirty="0"/>
              <a:t> </a:t>
            </a:r>
            <a:r>
              <a:rPr lang="nl-BE" dirty="0" err="1"/>
              <a:t>override</a:t>
            </a:r>
            <a:r>
              <a:rPr lang="nl-BE" dirty="0"/>
              <a:t> </a:t>
            </a:r>
            <a:r>
              <a:rPr lang="nl-BE" dirty="0" err="1"/>
              <a:t>functions</a:t>
            </a:r>
            <a:r>
              <a:rPr lang="nl-BE" dirty="0"/>
              <a:t>.</a:t>
            </a:r>
          </a:p>
          <a:p>
            <a:endParaRPr lang="en-US" dirty="0"/>
          </a:p>
        </p:txBody>
      </p:sp>
    </p:spTree>
    <p:extLst>
      <p:ext uri="{BB962C8B-B14F-4D97-AF65-F5344CB8AC3E}">
        <p14:creationId xmlns:p14="http://schemas.microsoft.com/office/powerpoint/2010/main" val="160156912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Content </a:t>
            </a:r>
            <a:r>
              <a:rPr lang="nl-BE" b="1" dirty="0" err="1"/>
              <a:t>table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err="1"/>
              <a:t>Why</a:t>
            </a:r>
            <a:r>
              <a:rPr lang="nl-BE" dirty="0"/>
              <a:t> </a:t>
            </a:r>
            <a:r>
              <a:rPr lang="nl-BE" dirty="0" err="1"/>
              <a:t>use</a:t>
            </a:r>
            <a:r>
              <a:rPr lang="nl-BE" dirty="0"/>
              <a:t> </a:t>
            </a:r>
            <a:r>
              <a:rPr lang="nl-BE" dirty="0" err="1"/>
              <a:t>inheritance</a:t>
            </a:r>
            <a:r>
              <a:rPr lang="nl-BE" dirty="0"/>
              <a:t>?</a:t>
            </a:r>
          </a:p>
          <a:p>
            <a:r>
              <a:rPr lang="nl-BE" dirty="0" err="1"/>
              <a:t>Example</a:t>
            </a:r>
            <a:r>
              <a:rPr lang="nl-BE" dirty="0"/>
              <a:t> code </a:t>
            </a:r>
            <a:r>
              <a:rPr lang="nl-BE" dirty="0" err="1"/>
              <a:t>inheritance</a:t>
            </a:r>
            <a:endParaRPr lang="nl-BE" dirty="0"/>
          </a:p>
          <a:p>
            <a:r>
              <a:rPr lang="nl-BE" dirty="0" err="1"/>
              <a:t>Excercise</a:t>
            </a:r>
            <a:r>
              <a:rPr lang="nl-BE" dirty="0"/>
              <a:t> </a:t>
            </a:r>
            <a:r>
              <a:rPr lang="nl-BE" dirty="0" err="1"/>
              <a:t>inheritance</a:t>
            </a:r>
            <a:endParaRPr lang="nl-BE" dirty="0"/>
          </a:p>
          <a:p>
            <a:r>
              <a:rPr lang="nl-BE" dirty="0"/>
              <a:t>Multiple </a:t>
            </a:r>
            <a:r>
              <a:rPr lang="nl-BE" dirty="0" err="1"/>
              <a:t>inheritance</a:t>
            </a:r>
            <a:endParaRPr lang="nl-BE" dirty="0"/>
          </a:p>
          <a:p>
            <a:r>
              <a:rPr lang="nl-BE" dirty="0" err="1"/>
              <a:t>What</a:t>
            </a:r>
            <a:r>
              <a:rPr lang="nl-BE" dirty="0"/>
              <a:t> is </a:t>
            </a:r>
            <a:r>
              <a:rPr lang="nl-BE" dirty="0" err="1"/>
              <a:t>overriding</a:t>
            </a:r>
            <a:r>
              <a:rPr lang="nl-BE" dirty="0"/>
              <a:t>?</a:t>
            </a:r>
          </a:p>
        </p:txBody>
      </p:sp>
    </p:spTree>
    <p:extLst>
      <p:ext uri="{BB962C8B-B14F-4D97-AF65-F5344CB8AC3E}">
        <p14:creationId xmlns:p14="http://schemas.microsoft.com/office/powerpoint/2010/main" val="199742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Content </a:t>
            </a:r>
            <a:r>
              <a:rPr lang="nl-BE" b="1" dirty="0" err="1"/>
              <a:t>table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err="1">
                <a:solidFill>
                  <a:schemeClr val="bg2">
                    <a:lumMod val="90000"/>
                  </a:schemeClr>
                </a:solidFill>
              </a:rPr>
              <a:t>Why</a:t>
            </a:r>
            <a:r>
              <a:rPr lang="nl-BE" dirty="0">
                <a:solidFill>
                  <a:schemeClr val="bg2">
                    <a:lumMod val="90000"/>
                  </a:schemeClr>
                </a:solidFill>
              </a:rPr>
              <a:t> </a:t>
            </a:r>
            <a:r>
              <a:rPr lang="nl-BE" dirty="0" err="1">
                <a:solidFill>
                  <a:schemeClr val="bg2">
                    <a:lumMod val="90000"/>
                  </a:schemeClr>
                </a:solidFill>
              </a:rPr>
              <a:t>use</a:t>
            </a:r>
            <a:r>
              <a:rPr lang="nl-BE" dirty="0">
                <a:solidFill>
                  <a:schemeClr val="bg2">
                    <a:lumMod val="90000"/>
                  </a:schemeClr>
                </a:solidFill>
              </a:rPr>
              <a:t>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lumMod val="90000"/>
                  </a:schemeClr>
                </a:solidFill>
              </a:rPr>
              <a:t>Example</a:t>
            </a:r>
            <a:r>
              <a:rPr lang="nl-BE" dirty="0">
                <a:solidFill>
                  <a:schemeClr val="bg2">
                    <a:lumMod val="90000"/>
                  </a:schemeClr>
                </a:solidFill>
              </a:rPr>
              <a:t> code </a:t>
            </a:r>
            <a:r>
              <a:rPr lang="nl-BE" dirty="0" err="1">
                <a:solidFill>
                  <a:schemeClr val="bg2">
                    <a:lumMod val="90000"/>
                  </a:schemeClr>
                </a:solidFill>
              </a:rPr>
              <a:t>inheritance</a:t>
            </a:r>
            <a:endParaRPr lang="nl-BE" dirty="0">
              <a:solidFill>
                <a:schemeClr val="bg2">
                  <a:lumMod val="90000"/>
                </a:schemeClr>
              </a:solidFill>
            </a:endParaRPr>
          </a:p>
          <a:p>
            <a:r>
              <a:rPr lang="nl-BE" dirty="0" err="1">
                <a:solidFill>
                  <a:schemeClr val="bg2">
                    <a:lumMod val="90000"/>
                  </a:schemeClr>
                </a:solidFill>
              </a:rPr>
              <a:t>Excercise</a:t>
            </a:r>
            <a:r>
              <a:rPr lang="nl-BE" dirty="0">
                <a:solidFill>
                  <a:schemeClr val="bg2">
                    <a:lumMod val="90000"/>
                  </a:schemeClr>
                </a:solidFill>
              </a:rPr>
              <a:t> </a:t>
            </a:r>
            <a:r>
              <a:rPr lang="nl-BE" dirty="0" err="1">
                <a:solidFill>
                  <a:schemeClr val="bg2">
                    <a:lumMod val="90000"/>
                  </a:schemeClr>
                </a:solidFill>
              </a:rPr>
              <a:t>inheritance</a:t>
            </a:r>
            <a:endParaRPr lang="nl-BE" dirty="0">
              <a:solidFill>
                <a:schemeClr val="bg2">
                  <a:lumMod val="90000"/>
                </a:schemeClr>
              </a:solidFill>
            </a:endParaRPr>
          </a:p>
          <a:p>
            <a:r>
              <a:rPr lang="nl-BE" dirty="0">
                <a:solidFill>
                  <a:schemeClr val="bg2">
                    <a:lumMod val="90000"/>
                  </a:schemeClr>
                </a:solidFill>
              </a:rPr>
              <a:t>Multiple </a:t>
            </a:r>
            <a:r>
              <a:rPr lang="nl-BE" dirty="0" err="1">
                <a:solidFill>
                  <a:schemeClr val="bg2">
                    <a:lumMod val="90000"/>
                  </a:schemeClr>
                </a:solidFill>
              </a:rPr>
              <a:t>inheritance</a:t>
            </a:r>
            <a:endParaRPr lang="nl-BE" dirty="0">
              <a:solidFill>
                <a:schemeClr val="bg2">
                  <a:lumMod val="90000"/>
                </a:schemeClr>
              </a:solidFill>
            </a:endParaRPr>
          </a:p>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overriding</a:t>
            </a:r>
            <a:r>
              <a:rPr lang="nl-BE" dirty="0">
                <a:solidFill>
                  <a:schemeClr val="bg2">
                    <a:lumMod val="90000"/>
                  </a:schemeClr>
                </a:solidFill>
              </a:rPr>
              <a:t>?</a:t>
            </a:r>
          </a:p>
        </p:txBody>
      </p:sp>
    </p:spTree>
    <p:extLst>
      <p:ext uri="{BB962C8B-B14F-4D97-AF65-F5344CB8AC3E}">
        <p14:creationId xmlns:p14="http://schemas.microsoft.com/office/powerpoint/2010/main" val="335608826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838200" y="2766218"/>
            <a:ext cx="10515600" cy="1325563"/>
          </a:xfrm>
        </p:spPr>
        <p:txBody>
          <a:bodyPr/>
          <a:lstStyle/>
          <a:p>
            <a:r>
              <a:rPr lang="nl-BE" b="1" dirty="0" err="1"/>
              <a:t>What</a:t>
            </a:r>
            <a:r>
              <a:rPr lang="nl-BE" b="1" dirty="0"/>
              <a:t> </a:t>
            </a:r>
            <a:r>
              <a:rPr lang="nl-BE" b="1" dirty="0" err="1"/>
              <a:t>comes</a:t>
            </a:r>
            <a:r>
              <a:rPr lang="nl-BE" b="1" dirty="0"/>
              <a:t> </a:t>
            </a:r>
            <a:r>
              <a:rPr lang="nl-BE" b="1" dirty="0" err="1"/>
              <a:t>to</a:t>
            </a:r>
            <a:r>
              <a:rPr lang="nl-BE" b="1" dirty="0"/>
              <a:t> mind </a:t>
            </a:r>
            <a:r>
              <a:rPr lang="nl-BE" b="1" dirty="0" err="1"/>
              <a:t>when</a:t>
            </a:r>
            <a:r>
              <a:rPr lang="nl-BE" b="1" dirty="0"/>
              <a:t> </a:t>
            </a:r>
            <a:r>
              <a:rPr lang="nl-BE" b="1" dirty="0" err="1"/>
              <a:t>you</a:t>
            </a:r>
            <a:r>
              <a:rPr lang="nl-BE" b="1" dirty="0"/>
              <a:t> </a:t>
            </a:r>
            <a:r>
              <a:rPr lang="nl-BE" b="1" dirty="0" err="1"/>
              <a:t>think</a:t>
            </a:r>
            <a:r>
              <a:rPr lang="nl-BE" b="1" dirty="0"/>
              <a:t> </a:t>
            </a:r>
            <a:r>
              <a:rPr lang="nl-BE" b="1" dirty="0" err="1"/>
              <a:t>about</a:t>
            </a:r>
            <a:r>
              <a:rPr lang="nl-BE" b="1" dirty="0"/>
              <a:t> </a:t>
            </a:r>
            <a:r>
              <a:rPr lang="nl-BE" b="1" dirty="0" err="1"/>
              <a:t>inheritance</a:t>
            </a:r>
            <a:r>
              <a:rPr lang="nl-BE" b="1" dirty="0"/>
              <a:t>?</a:t>
            </a:r>
            <a:endParaRPr lang="en-US" b="1" dirty="0"/>
          </a:p>
        </p:txBody>
      </p:sp>
      <p:pic>
        <p:nvPicPr>
          <p:cNvPr id="3076" name="Picture 4" descr="🤔 Thinking Face emoji Meaning | Dictionary.com">
            <a:extLst>
              <a:ext uri="{FF2B5EF4-FFF2-40B4-BE49-F238E27FC236}">
                <a16:creationId xmlns:a16="http://schemas.microsoft.com/office/drawing/2014/main" id="{D8AA3C94-49B7-4C79-B5D2-5553119B0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1177" y="5798192"/>
            <a:ext cx="839598" cy="83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5989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6849F4D6-1FB7-4CEB-8CC6-E456C34ADDA4}" vid="{0A04E370-2E7A-4A97-A218-FEC8E52F4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b614674-bb2d-4c45-94ea-39f42762d3a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325F46957A7D4694A8ACC888AA2621" ma:contentTypeVersion="7" ma:contentTypeDescription="Een nieuw document maken." ma:contentTypeScope="" ma:versionID="14c5700b56297cf9c66eff42b9f64bd4">
  <xsd:schema xmlns:xsd="http://www.w3.org/2001/XMLSchema" xmlns:xs="http://www.w3.org/2001/XMLSchema" xmlns:p="http://schemas.microsoft.com/office/2006/metadata/properties" xmlns:ns2="9b614674-bb2d-4c45-94ea-39f42762d3ae" targetNamespace="http://schemas.microsoft.com/office/2006/metadata/properties" ma:root="true" ma:fieldsID="4e421ba7028bb8b9c0acf45abfb7d816" ns2:_="">
    <xsd:import namespace="9b614674-bb2d-4c45-94ea-39f42762d3a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14674-bb2d-4c45-94ea-39f42762d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4D6183-A0C2-41B9-BD62-0CD29AC5B1EF}">
  <ds:schemaRefs>
    <ds:schemaRef ds:uri="http://schemas.microsoft.com/office/2006/metadata/properties"/>
    <ds:schemaRef ds:uri="http://schemas.microsoft.com/office/infopath/2007/PartnerControls"/>
    <ds:schemaRef ds:uri="9b614674-bb2d-4c45-94ea-39f42762d3ae"/>
  </ds:schemaRefs>
</ds:datastoreItem>
</file>

<file path=customXml/itemProps2.xml><?xml version="1.0" encoding="utf-8"?>
<ds:datastoreItem xmlns:ds="http://schemas.openxmlformats.org/officeDocument/2006/customXml" ds:itemID="{CDDBE3B0-F9E2-412D-9C85-6D1F6264D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14674-bb2d-4c45-94ea-39f42762d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6BFA21-774C-45F5-BE3E-541B293027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Programming2_week2_new</Template>
  <TotalTime>396</TotalTime>
  <Words>2441</Words>
  <Application>Microsoft Office PowerPoint</Application>
  <PresentationFormat>Widescreen</PresentationFormat>
  <Paragraphs>232</Paragraphs>
  <Slides>28</Slides>
  <Notes>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vt:lpstr>
      <vt:lpstr>Calibri</vt:lpstr>
      <vt:lpstr>Calibri Light</vt:lpstr>
      <vt:lpstr>Consolas</vt:lpstr>
      <vt:lpstr>euclid_circular_a</vt:lpstr>
      <vt:lpstr>Tahoma</vt:lpstr>
      <vt:lpstr>Kantoorthema</vt:lpstr>
      <vt:lpstr>PowerPoint Presentation</vt:lpstr>
      <vt:lpstr>Last week</vt:lpstr>
      <vt:lpstr>Prerequisites</vt:lpstr>
      <vt:lpstr>Classes and objects</vt:lpstr>
      <vt:lpstr>Example of classes and objects</vt:lpstr>
      <vt:lpstr>Goals of this lesson</vt:lpstr>
      <vt:lpstr>Content table</vt:lpstr>
      <vt:lpstr>Content table</vt:lpstr>
      <vt:lpstr>What comes to mind when you think about inheritance?</vt:lpstr>
      <vt:lpstr>What is inheritance?</vt:lpstr>
      <vt:lpstr>Important!</vt:lpstr>
      <vt:lpstr>Content table</vt:lpstr>
      <vt:lpstr>What happens if you don’t use inheritance?</vt:lpstr>
      <vt:lpstr>Bad example</vt:lpstr>
      <vt:lpstr>Repetition!!</vt:lpstr>
      <vt:lpstr>So why use inheritance? (goal)</vt:lpstr>
      <vt:lpstr>Example code with inheritance </vt:lpstr>
      <vt:lpstr>Example code super() </vt:lpstr>
      <vt:lpstr>Example code super() </vt:lpstr>
      <vt:lpstr>Exercise single inheritance</vt:lpstr>
      <vt:lpstr>Content table</vt:lpstr>
      <vt:lpstr>Multiple inheritance</vt:lpstr>
      <vt:lpstr>Example code with multiple inheritance </vt:lpstr>
      <vt:lpstr>Content table</vt:lpstr>
      <vt:lpstr>What is overriding?</vt:lpstr>
      <vt:lpstr>Example code overriding</vt:lpstr>
      <vt:lpstr>Example code overriding</vt:lpstr>
      <vt:lpstr>Repetition of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Erdogan</dc:creator>
  <cp:lastModifiedBy>Frédéric Vogels</cp:lastModifiedBy>
  <cp:revision>16</cp:revision>
  <dcterms:created xsi:type="dcterms:W3CDTF">2022-06-15T13:56:03Z</dcterms:created>
  <dcterms:modified xsi:type="dcterms:W3CDTF">2023-02-01T13:23:33Z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0x010100F1325F46957A7D4694A8ACC888AA2621</vt:lpwstr>
  </property>
</Properties>
</file>