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7" r:id="rId2"/>
    <p:sldId id="363" r:id="rId3"/>
    <p:sldId id="381" r:id="rId4"/>
    <p:sldId id="366" r:id="rId5"/>
    <p:sldId id="383" r:id="rId6"/>
    <p:sldId id="367" r:id="rId7"/>
    <p:sldId id="368" r:id="rId8"/>
    <p:sldId id="369" r:id="rId9"/>
    <p:sldId id="371" r:id="rId10"/>
    <p:sldId id="372" r:id="rId11"/>
    <p:sldId id="384" r:id="rId12"/>
    <p:sldId id="370" r:id="rId13"/>
    <p:sldId id="385" r:id="rId14"/>
    <p:sldId id="373" r:id="rId15"/>
    <p:sldId id="374" r:id="rId16"/>
    <p:sldId id="375" r:id="rId17"/>
    <p:sldId id="376" r:id="rId18"/>
    <p:sldId id="377" r:id="rId19"/>
    <p:sldId id="378" r:id="rId20"/>
    <p:sldId id="38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37D8C0-6BE2-4188-B1E2-0136C3EA360E}">
          <p14:sldIdLst>
            <p14:sldId id="257"/>
            <p14:sldId id="363"/>
            <p14:sldId id="381"/>
            <p14:sldId id="366"/>
            <p14:sldId id="383"/>
            <p14:sldId id="367"/>
            <p14:sldId id="368"/>
            <p14:sldId id="369"/>
            <p14:sldId id="371"/>
            <p14:sldId id="372"/>
            <p14:sldId id="384"/>
            <p14:sldId id="370"/>
            <p14:sldId id="385"/>
            <p14:sldId id="373"/>
            <p14:sldId id="374"/>
            <p14:sldId id="375"/>
            <p14:sldId id="376"/>
            <p14:sldId id="377"/>
            <p14:sldId id="378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57"/>
    <a:srgbClr val="FF7B21"/>
    <a:srgbClr val="E5E5E5"/>
    <a:srgbClr val="D5E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80676" autoAdjust="0"/>
  </p:normalViewPr>
  <p:slideViewPr>
    <p:cSldViewPr snapToGrid="0">
      <p:cViewPr varScale="1">
        <p:scale>
          <a:sx n="51" d="100"/>
          <a:sy n="51" d="100"/>
        </p:scale>
        <p:origin x="1685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298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41F85-A282-40E2-8E22-780C0E45C53F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57862-86C5-494A-9ECC-AE965CD0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6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57862-86C5-494A-9ECC-AE965CD0D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Dans</a:t>
            </a:r>
            <a:r>
              <a:rPr lang="fr-BE" baseline="0" dirty="0" smtClean="0"/>
              <a:t> la situation OFF, on néglige la chute de potentiel sur la diode (qui n’est en réalité pas négligeable).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57862-86C5-494A-9ECC-AE965CD0D3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4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En situation de régime, le courant doit augmenter autant pendant la période ON que ce qu’il va diminuer pendant la période</a:t>
            </a:r>
            <a:r>
              <a:rPr lang="fr-BE" baseline="0" dirty="0" smtClean="0"/>
              <a:t> OFF.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57862-86C5-494A-9ECC-AE965CD0D3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Dans la topologie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half</a:t>
            </a:r>
            <a:r>
              <a:rPr lang="fr-BE" baseline="0" dirty="0" smtClean="0"/>
              <a:t>-bridge, la diode est remplacée par un transistor (bipolaire ou MOS)</a:t>
            </a:r>
          </a:p>
          <a:p>
            <a:r>
              <a:rPr lang="fr-BE" baseline="0" dirty="0" smtClean="0"/>
              <a:t>Le contrôle est toujours basé sur l’idée d’une MLI.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57862-86C5-494A-9ECC-AE965CD0D3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1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57862-86C5-494A-9ECC-AE965CD0D3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1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57862-86C5-494A-9ECC-AE965CD0D3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80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57862-86C5-494A-9ECC-AE965CD0D3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2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6F7F-828E-4FD1-B2F6-F11EC6743298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2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49CB-EC6A-4776-B95B-73DB08516C14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3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BE8D-9751-4EB0-A1B6-CB7825CC68E0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1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8718-1139-4F51-A29C-A1A56DCBD6BF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838201"/>
            <a:ext cx="7886700" cy="368299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Insertion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6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CE9F-FC8F-47AC-B34A-F6FFF4FFC659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14EC-167C-424C-B1B2-822829D29DF2}" type="datetime1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15C9-0982-4BBA-89CA-D458BE501726}" type="datetime1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15B2-125C-4F86-ABE7-0AEA415DA631}" type="datetime1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2567-2E33-4B15-85FD-98B448AA6607}" type="datetime1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1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1403-EC4A-46CB-B75E-0F85D93BDC9A}" type="datetime1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79C3-EC07-42CE-9E31-C26E320524E8}" type="datetime1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20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4030-C5B7-4583-BD54-14DDCCBEF406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300A2-BA9A-4A96-8BD3-7D890B94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8.png"/><Relationship Id="rId7" Type="http://schemas.openxmlformats.org/officeDocument/2006/relationships/image" Target="../media/image4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0.png"/><Relationship Id="rId7" Type="http://schemas.openxmlformats.org/officeDocument/2006/relationships/image" Target="../media/image5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22.jpeg"/><Relationship Id="rId9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51.png"/><Relationship Id="rId10" Type="http://schemas.openxmlformats.org/officeDocument/2006/relationships/image" Target="../media/image66.png"/><Relationship Id="rId4" Type="http://schemas.openxmlformats.org/officeDocument/2006/relationships/image" Target="../media/image21.png"/><Relationship Id="rId9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21.png"/><Relationship Id="rId7" Type="http://schemas.openxmlformats.org/officeDocument/2006/relationships/image" Target="../media/image6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9.png"/><Relationship Id="rId4" Type="http://schemas.openxmlformats.org/officeDocument/2006/relationships/image" Target="../media/image51.png"/><Relationship Id="rId9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21.png"/><Relationship Id="rId7" Type="http://schemas.openxmlformats.org/officeDocument/2006/relationships/image" Target="../media/image6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2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8.png"/><Relationship Id="rId4" Type="http://schemas.openxmlformats.org/officeDocument/2006/relationships/image" Target="../media/image51.png"/><Relationship Id="rId9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6.png"/><Relationship Id="rId18" Type="http://schemas.openxmlformats.org/officeDocument/2006/relationships/image" Target="../media/image36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28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jpeg"/><Relationship Id="rId5" Type="http://schemas.openxmlformats.org/officeDocument/2006/relationships/image" Target="../media/image39.pn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-4083" y="0"/>
            <a:ext cx="9148083" cy="6949261"/>
            <a:chOff x="333690" y="951587"/>
            <a:chExt cx="7645891" cy="5307992"/>
          </a:xfrm>
        </p:grpSpPr>
        <p:pic>
          <p:nvPicPr>
            <p:cNvPr id="1026" name="Picture 2" descr="Résultat de recherche d'images pour &quot;switching power supply&quot;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0" y="951587"/>
              <a:ext cx="7645891" cy="5307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284915" y="951587"/>
              <a:ext cx="4694666" cy="5307992"/>
            </a:xfrm>
            <a:custGeom>
              <a:avLst/>
              <a:gdLst>
                <a:gd name="connsiteX0" fmla="*/ 0 w 5138057"/>
                <a:gd name="connsiteY0" fmla="*/ 0 h 6949261"/>
                <a:gd name="connsiteX1" fmla="*/ 5138057 w 5138057"/>
                <a:gd name="connsiteY1" fmla="*/ 0 h 6949261"/>
                <a:gd name="connsiteX2" fmla="*/ 5138057 w 5138057"/>
                <a:gd name="connsiteY2" fmla="*/ 6949261 h 6949261"/>
                <a:gd name="connsiteX3" fmla="*/ 0 w 5138057"/>
                <a:gd name="connsiteY3" fmla="*/ 6949261 h 6949261"/>
                <a:gd name="connsiteX4" fmla="*/ 0 w 5138057"/>
                <a:gd name="connsiteY4" fmla="*/ 0 h 6949261"/>
                <a:gd name="connsiteX0" fmla="*/ 478972 w 5617029"/>
                <a:gd name="connsiteY0" fmla="*/ 0 h 6949261"/>
                <a:gd name="connsiteX1" fmla="*/ 5617029 w 5617029"/>
                <a:gd name="connsiteY1" fmla="*/ 0 h 6949261"/>
                <a:gd name="connsiteX2" fmla="*/ 5617029 w 5617029"/>
                <a:gd name="connsiteY2" fmla="*/ 6949261 h 6949261"/>
                <a:gd name="connsiteX3" fmla="*/ 0 w 5617029"/>
                <a:gd name="connsiteY3" fmla="*/ 6949261 h 6949261"/>
                <a:gd name="connsiteX4" fmla="*/ 478972 w 5617029"/>
                <a:gd name="connsiteY4" fmla="*/ 0 h 694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029" h="6949261">
                  <a:moveTo>
                    <a:pt x="478972" y="0"/>
                  </a:moveTo>
                  <a:lnTo>
                    <a:pt x="5617029" y="0"/>
                  </a:lnTo>
                  <a:lnTo>
                    <a:pt x="5617029" y="6949261"/>
                  </a:lnTo>
                  <a:lnTo>
                    <a:pt x="0" y="6949261"/>
                  </a:lnTo>
                  <a:lnTo>
                    <a:pt x="47897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20700" dist="1143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2070" y="3077706"/>
            <a:ext cx="7315200" cy="2387600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 smtClean="0"/>
              <a:t>Circuits </a:t>
            </a:r>
            <a:r>
              <a:rPr lang="en-US" sz="3200" dirty="0" err="1" smtClean="0"/>
              <a:t>hacheurs</a:t>
            </a:r>
            <a:r>
              <a:rPr lang="en-US" sz="3200" dirty="0"/>
              <a:t> </a:t>
            </a:r>
            <a:r>
              <a:rPr lang="en-US" sz="3200" dirty="0" smtClean="0"/>
              <a:t>et </a:t>
            </a:r>
            <a:br>
              <a:rPr lang="en-US" sz="3200" dirty="0" smtClean="0"/>
            </a:br>
            <a:r>
              <a:rPr lang="en-US" sz="3200" dirty="0" err="1" smtClean="0"/>
              <a:t>convertisseurs</a:t>
            </a:r>
            <a:r>
              <a:rPr lang="en-US" sz="3200" dirty="0" smtClean="0"/>
              <a:t> DC/DC</a:t>
            </a:r>
            <a:endParaRPr lang="en-US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33241" y="5266974"/>
            <a:ext cx="3614468" cy="1363699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F.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Heremans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&amp; M. Lefebvre</a:t>
            </a:r>
          </a:p>
          <a:p>
            <a:pPr algn="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4 mars 2019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" name="AutoShape 4" descr="http://www.clubeleclln.com/static/images/brains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483" y="504958"/>
            <a:ext cx="1181100" cy="1133475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5782583" y="754023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 Demi" panose="020E0802020502020306" pitchFamily="34" charset="0"/>
              </a:rPr>
              <a:t>BRAINS-ON #1</a:t>
            </a:r>
            <a:endParaRPr lang="fr-BE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57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Principe de base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L’inductance : </a:t>
            </a:r>
            <a:r>
              <a:rPr lang="fr-BE" dirty="0">
                <a:solidFill>
                  <a:schemeClr val="tx1"/>
                </a:solidFill>
              </a:rPr>
              <a:t>L</a:t>
            </a:r>
            <a:r>
              <a:rPr lang="fr-BE" dirty="0" smtClean="0">
                <a:solidFill>
                  <a:schemeClr val="tx1"/>
                </a:solidFill>
              </a:rPr>
              <a:t>e filtrage en courant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1" name="AutoShape 2" descr="Résultat de recherche d'images pour &quot;resistor symbol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953833" y="2123917"/>
                <a:ext cx="2960619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833" y="2123917"/>
                <a:ext cx="2960619" cy="62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ZoneTexte 45"/>
          <p:cNvSpPr txBox="1"/>
          <p:nvPr/>
        </p:nvSpPr>
        <p:spPr>
          <a:xfrm>
            <a:off x="777632" y="219042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On isole,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706162" y="1547669"/>
                <a:ext cx="1905522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BE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fr-BE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𝐿𝑜𝑓𝑓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62" y="1547669"/>
                <a:ext cx="1905522" cy="391582"/>
              </a:xfrm>
              <a:prstGeom prst="rect">
                <a:avLst/>
              </a:prstGeom>
              <a:blipFill rotWithShape="0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351130" y="139484"/>
                <a:ext cx="2260554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BE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𝐿𝑜𝑛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BE" b="0" dirty="0" smtClean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130" y="139484"/>
                <a:ext cx="2260554" cy="659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6653519" y="813393"/>
                <a:ext cx="1958165" cy="698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BE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𝐿𝑜𝑓𝑓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BE" b="0" dirty="0" smtClean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519" y="813393"/>
                <a:ext cx="1958165" cy="698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ZoneTexte 49"/>
          <p:cNvSpPr txBox="1"/>
          <p:nvPr/>
        </p:nvSpPr>
        <p:spPr>
          <a:xfrm>
            <a:off x="777632" y="3085183"/>
            <a:ext cx="397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En utilisant la notion de rapport cyclique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856279" y="3067875"/>
                <a:ext cx="2804742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BE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279" y="3067875"/>
                <a:ext cx="2804742" cy="391582"/>
              </a:xfrm>
              <a:prstGeom prst="rect">
                <a:avLst/>
              </a:prstGeom>
              <a:blipFill>
                <a:blip r:embed="rId6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/>
          <p:cNvCxnSpPr/>
          <p:nvPr/>
        </p:nvCxnSpPr>
        <p:spPr>
          <a:xfrm flipV="1">
            <a:off x="3545840" y="2570480"/>
            <a:ext cx="243840" cy="13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5140960" y="2559754"/>
            <a:ext cx="243840" cy="13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4309495" y="4955100"/>
                <a:ext cx="1093569" cy="657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495" y="4955100"/>
                <a:ext cx="1093569" cy="6577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865361" y="4898171"/>
            <a:ext cx="1981839" cy="75560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3887971" y="3888829"/>
                <a:ext cx="1936620" cy="688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971" y="3888829"/>
                <a:ext cx="1936620" cy="6889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/>
          <p:cNvSpPr txBox="1"/>
          <p:nvPr/>
        </p:nvSpPr>
        <p:spPr>
          <a:xfrm>
            <a:off x="777632" y="6002272"/>
            <a:ext cx="815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La tension de sortie est proportionnelle à la fraction du temps où le circuit est « ON »</a:t>
            </a:r>
            <a:endParaRPr lang="fr-BE" dirty="0"/>
          </a:p>
        </p:txBody>
      </p:sp>
      <p:sp>
        <p:nvSpPr>
          <p:cNvPr id="11" name="ZoneTexte 10"/>
          <p:cNvSpPr txBox="1"/>
          <p:nvPr/>
        </p:nvSpPr>
        <p:spPr>
          <a:xfrm>
            <a:off x="7243372" y="4966513"/>
            <a:ext cx="109388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BE" dirty="0" smtClean="0"/>
              <a:t>Topologie</a:t>
            </a:r>
          </a:p>
          <a:p>
            <a:pPr algn="ctr"/>
            <a:r>
              <a:rPr lang="fr-BE" dirty="0" smtClean="0"/>
              <a:t>BUCK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298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Les circuits hacheurs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11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Plan de la présentation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46918" y="4684173"/>
            <a:ext cx="2327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Driver de moteur DC</a:t>
            </a:r>
            <a:endParaRPr lang="fr-BE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146918" y="2250202"/>
            <a:ext cx="1900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smtClean="0"/>
              <a:t>De quoi s’agit-il?</a:t>
            </a:r>
            <a:endParaRPr lang="fr-BE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5146918" y="3061526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smtClean="0"/>
              <a:t>Principe de base</a:t>
            </a:r>
            <a:endParaRPr lang="fr-BE" sz="2000" dirty="0"/>
          </a:p>
        </p:txBody>
      </p:sp>
      <p:sp>
        <p:nvSpPr>
          <p:cNvPr id="9" name="ZoneTexte 8"/>
          <p:cNvSpPr txBox="1"/>
          <p:nvPr/>
        </p:nvSpPr>
        <p:spPr>
          <a:xfrm>
            <a:off x="5146918" y="3872850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smtClean="0">
                <a:solidFill>
                  <a:schemeClr val="accent1">
                    <a:lumMod val="75000"/>
                  </a:schemeClr>
                </a:solidFill>
              </a:rPr>
              <a:t>Topologies courantes</a:t>
            </a:r>
            <a:endParaRPr lang="fr-B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Résultat de recherche d'images pour &quot;buck converter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64470"/>
            <a:ext cx="3033910" cy="303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89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Topologies courants	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12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Eleveurs et abaisseurs de tension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88720" y="174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BUCK</a:t>
            </a:r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3962400" y="176125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BOOST</a:t>
            </a:r>
            <a:endParaRPr lang="fr-BE" dirty="0"/>
          </a:p>
        </p:txBody>
      </p:sp>
      <p:sp>
        <p:nvSpPr>
          <p:cNvPr id="8" name="ZoneTexte 7"/>
          <p:cNvSpPr txBox="1"/>
          <p:nvPr/>
        </p:nvSpPr>
        <p:spPr>
          <a:xfrm>
            <a:off x="6432727" y="1748076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BUCK-BOOST</a:t>
            </a:r>
            <a:endParaRPr lang="fr-BE" dirty="0"/>
          </a:p>
        </p:txBody>
      </p:sp>
      <p:pic>
        <p:nvPicPr>
          <p:cNvPr id="15" name="Picture 6" descr="Résultat de recherche d'images pour &quot;inductance symbol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4800">
            <a:off x="1643186" y="2864258"/>
            <a:ext cx="1021748" cy="21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ésultat de recherche d'images pour &quot;inductance symbol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21289">
            <a:off x="3501051" y="2891148"/>
            <a:ext cx="1021748" cy="21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Résultat de recherche d'images pour &quot;inductance symbol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91005" y="3771595"/>
            <a:ext cx="1021748" cy="21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eur droit 24"/>
          <p:cNvCxnSpPr/>
          <p:nvPr/>
        </p:nvCxnSpPr>
        <p:spPr>
          <a:xfrm>
            <a:off x="725752" y="2648903"/>
            <a:ext cx="350461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9" name="Groupe 7178"/>
          <p:cNvGrpSpPr/>
          <p:nvPr/>
        </p:nvGrpSpPr>
        <p:grpSpPr>
          <a:xfrm>
            <a:off x="647171" y="4325936"/>
            <a:ext cx="2107703" cy="0"/>
            <a:chOff x="861114" y="4158613"/>
            <a:chExt cx="2107703" cy="0"/>
          </a:xfrm>
        </p:grpSpPr>
        <p:cxnSp>
          <p:nvCxnSpPr>
            <p:cNvPr id="28" name="Connecteur droit 27"/>
            <p:cNvCxnSpPr/>
            <p:nvPr/>
          </p:nvCxnSpPr>
          <p:spPr>
            <a:xfrm>
              <a:off x="861114" y="4158613"/>
              <a:ext cx="1109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H="1">
              <a:off x="1984488" y="4158613"/>
              <a:ext cx="98432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34"/>
          <p:cNvCxnSpPr/>
          <p:nvPr/>
        </p:nvCxnSpPr>
        <p:spPr>
          <a:xfrm flipH="1">
            <a:off x="2576561" y="2700020"/>
            <a:ext cx="178313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3" name="Groupe 7172"/>
          <p:cNvGrpSpPr/>
          <p:nvPr/>
        </p:nvGrpSpPr>
        <p:grpSpPr>
          <a:xfrm>
            <a:off x="986457" y="2645713"/>
            <a:ext cx="784088" cy="771178"/>
            <a:chOff x="1084165" y="2693194"/>
            <a:chExt cx="784088" cy="771178"/>
          </a:xfrm>
        </p:grpSpPr>
        <p:pic>
          <p:nvPicPr>
            <p:cNvPr id="14" name="Picture 2" descr="Résultat de recherche d'images pour &quot;mosfet symbol&quot;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74818">
              <a:off x="1084165" y="2796908"/>
              <a:ext cx="667464" cy="667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69" name="Connecteur droit 7168"/>
            <p:cNvCxnSpPr/>
            <p:nvPr/>
          </p:nvCxnSpPr>
          <p:spPr>
            <a:xfrm flipH="1" flipV="1">
              <a:off x="1162050" y="2693194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H="1" flipV="1">
              <a:off x="1695450" y="3183732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80" name="Groupe 7179"/>
          <p:cNvGrpSpPr/>
          <p:nvPr/>
        </p:nvGrpSpPr>
        <p:grpSpPr>
          <a:xfrm>
            <a:off x="1637463" y="3274364"/>
            <a:ext cx="238216" cy="1051572"/>
            <a:chOff x="1851406" y="3274364"/>
            <a:chExt cx="238216" cy="1051572"/>
          </a:xfrm>
        </p:grpSpPr>
        <p:pic>
          <p:nvPicPr>
            <p:cNvPr id="16" name="Picture 8" descr="Résultat de recherche d'images pour &quot;diode symbole&quot;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1708894" y="3625485"/>
              <a:ext cx="523240" cy="238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3" name="Connecteur droit 42"/>
            <p:cNvCxnSpPr>
              <a:stCxn id="16" idx="3"/>
            </p:cNvCxnSpPr>
            <p:nvPr/>
          </p:nvCxnSpPr>
          <p:spPr>
            <a:xfrm flipV="1">
              <a:off x="1970514" y="3274364"/>
              <a:ext cx="0" cy="208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V="1">
              <a:off x="1972895" y="3983978"/>
              <a:ext cx="0" cy="341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e 48"/>
          <p:cNvGrpSpPr/>
          <p:nvPr/>
        </p:nvGrpSpPr>
        <p:grpSpPr>
          <a:xfrm rot="2604459">
            <a:off x="4577177" y="2557522"/>
            <a:ext cx="238216" cy="918222"/>
            <a:chOff x="1851406" y="3274364"/>
            <a:chExt cx="238216" cy="918222"/>
          </a:xfrm>
        </p:grpSpPr>
        <p:pic>
          <p:nvPicPr>
            <p:cNvPr id="50" name="Picture 8" descr="Résultat de recherche d'images pour &quot;diode symbole&quot;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1708894" y="3625485"/>
              <a:ext cx="523240" cy="238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Connecteur droit 50"/>
            <p:cNvCxnSpPr>
              <a:stCxn id="50" idx="3"/>
            </p:cNvCxnSpPr>
            <p:nvPr/>
          </p:nvCxnSpPr>
          <p:spPr>
            <a:xfrm flipV="1">
              <a:off x="1970514" y="3274364"/>
              <a:ext cx="0" cy="208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1972895" y="3983977"/>
              <a:ext cx="0" cy="208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e 52"/>
          <p:cNvGrpSpPr/>
          <p:nvPr/>
        </p:nvGrpSpPr>
        <p:grpSpPr>
          <a:xfrm rot="2870428">
            <a:off x="3921911" y="3453802"/>
            <a:ext cx="784088" cy="771178"/>
            <a:chOff x="1084165" y="2693194"/>
            <a:chExt cx="784088" cy="771178"/>
          </a:xfrm>
        </p:grpSpPr>
        <p:pic>
          <p:nvPicPr>
            <p:cNvPr id="54" name="Picture 2" descr="Résultat de recherche d'images pour &quot;mosfet symbol&quot;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74818">
              <a:off x="1084165" y="2796908"/>
              <a:ext cx="667464" cy="667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Connecteur droit 54"/>
            <p:cNvCxnSpPr/>
            <p:nvPr/>
          </p:nvCxnSpPr>
          <p:spPr>
            <a:xfrm flipH="1" flipV="1">
              <a:off x="1162050" y="2693194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H="1" flipV="1">
              <a:off x="1695450" y="3183732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/>
          <p:cNvGrpSpPr/>
          <p:nvPr/>
        </p:nvGrpSpPr>
        <p:grpSpPr>
          <a:xfrm>
            <a:off x="3260241" y="4303623"/>
            <a:ext cx="2107703" cy="0"/>
            <a:chOff x="861114" y="4158613"/>
            <a:chExt cx="2107703" cy="0"/>
          </a:xfrm>
        </p:grpSpPr>
        <p:cxnSp>
          <p:nvCxnSpPr>
            <p:cNvPr id="58" name="Connecteur droit 57"/>
            <p:cNvCxnSpPr/>
            <p:nvPr/>
          </p:nvCxnSpPr>
          <p:spPr>
            <a:xfrm>
              <a:off x="861114" y="4158613"/>
              <a:ext cx="1109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>
              <a:off x="1984488" y="4158613"/>
              <a:ext cx="98432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3263795" y="2679076"/>
            <a:ext cx="350461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>
            <a:off x="5011780" y="2684802"/>
            <a:ext cx="178313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e 62"/>
          <p:cNvGrpSpPr/>
          <p:nvPr/>
        </p:nvGrpSpPr>
        <p:grpSpPr>
          <a:xfrm>
            <a:off x="6305414" y="2749638"/>
            <a:ext cx="784088" cy="771178"/>
            <a:chOff x="1084165" y="2693194"/>
            <a:chExt cx="784088" cy="771178"/>
          </a:xfrm>
        </p:grpSpPr>
        <p:pic>
          <p:nvPicPr>
            <p:cNvPr id="64" name="Picture 2" descr="Résultat de recherche d'images pour &quot;mosfet symbol&quot;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74818">
              <a:off x="1084165" y="2796908"/>
              <a:ext cx="667464" cy="667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5" name="Connecteur droit 64"/>
            <p:cNvCxnSpPr/>
            <p:nvPr/>
          </p:nvCxnSpPr>
          <p:spPr>
            <a:xfrm flipH="1" flipV="1">
              <a:off x="1162050" y="2693194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flipH="1" flipV="1">
              <a:off x="1695450" y="3183732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e 66"/>
          <p:cNvGrpSpPr/>
          <p:nvPr/>
        </p:nvGrpSpPr>
        <p:grpSpPr>
          <a:xfrm rot="13514620">
            <a:off x="7284054" y="2606597"/>
            <a:ext cx="238216" cy="918222"/>
            <a:chOff x="1851406" y="3274364"/>
            <a:chExt cx="238216" cy="918222"/>
          </a:xfrm>
        </p:grpSpPr>
        <p:pic>
          <p:nvPicPr>
            <p:cNvPr id="68" name="Picture 8" descr="Résultat de recherche d'images pour &quot;diode symbole&quot;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1708894" y="3625485"/>
              <a:ext cx="523240" cy="238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9" name="Connecteur droit 68"/>
            <p:cNvCxnSpPr>
              <a:stCxn id="68" idx="3"/>
            </p:cNvCxnSpPr>
            <p:nvPr/>
          </p:nvCxnSpPr>
          <p:spPr>
            <a:xfrm flipV="1">
              <a:off x="1970514" y="3274364"/>
              <a:ext cx="0" cy="208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V="1">
              <a:off x="1972895" y="3983977"/>
              <a:ext cx="0" cy="208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necteur droit 70"/>
          <p:cNvCxnSpPr/>
          <p:nvPr/>
        </p:nvCxnSpPr>
        <p:spPr>
          <a:xfrm>
            <a:off x="6032838" y="2753360"/>
            <a:ext cx="350461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e 71"/>
          <p:cNvGrpSpPr/>
          <p:nvPr/>
        </p:nvGrpSpPr>
        <p:grpSpPr>
          <a:xfrm>
            <a:off x="5954257" y="4377053"/>
            <a:ext cx="2107703" cy="0"/>
            <a:chOff x="861114" y="4158613"/>
            <a:chExt cx="2107703" cy="0"/>
          </a:xfrm>
        </p:grpSpPr>
        <p:cxnSp>
          <p:nvCxnSpPr>
            <p:cNvPr id="73" name="Connecteur droit 72"/>
            <p:cNvCxnSpPr/>
            <p:nvPr/>
          </p:nvCxnSpPr>
          <p:spPr>
            <a:xfrm>
              <a:off x="861114" y="4158613"/>
              <a:ext cx="1109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>
              <a:off x="1984488" y="4158613"/>
              <a:ext cx="98432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necteur droit 74"/>
          <p:cNvCxnSpPr/>
          <p:nvPr/>
        </p:nvCxnSpPr>
        <p:spPr>
          <a:xfrm flipH="1">
            <a:off x="7727504" y="2745433"/>
            <a:ext cx="334457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1141300" y="4786893"/>
                <a:ext cx="1093569" cy="657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00" y="4786893"/>
                <a:ext cx="1093569" cy="6577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/>
          <p:cNvSpPr/>
          <p:nvPr/>
        </p:nvSpPr>
        <p:spPr>
          <a:xfrm>
            <a:off x="594722" y="4740590"/>
            <a:ext cx="1981839" cy="75560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658599" y="4794846"/>
                <a:ext cx="1497526" cy="659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599" y="4794846"/>
                <a:ext cx="1497526" cy="659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/>
          <p:cNvSpPr/>
          <p:nvPr/>
        </p:nvSpPr>
        <p:spPr>
          <a:xfrm>
            <a:off x="3378721" y="4748543"/>
            <a:ext cx="1981839" cy="75560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964092" y="5702853"/>
                <a:ext cx="12430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92" y="5702853"/>
                <a:ext cx="124309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3658599" y="5702853"/>
                <a:ext cx="12430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599" y="5702853"/>
                <a:ext cx="124309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6307996" y="4836167"/>
                <a:ext cx="1497526" cy="657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996" y="4836167"/>
                <a:ext cx="1497526" cy="65774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le 83"/>
          <p:cNvSpPr/>
          <p:nvPr/>
        </p:nvSpPr>
        <p:spPr>
          <a:xfrm>
            <a:off x="6028118" y="4789864"/>
            <a:ext cx="1981839" cy="75560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6326699" y="5676530"/>
                <a:ext cx="1747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0≥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≥−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699" y="5676530"/>
                <a:ext cx="174701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3" name="ZoneTexte 7182"/>
          <p:cNvSpPr txBox="1"/>
          <p:nvPr/>
        </p:nvSpPr>
        <p:spPr>
          <a:xfrm>
            <a:off x="861666" y="6244564"/>
            <a:ext cx="668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+ un tas d’autres topologies, voir le cours d’électronique de puissance</a:t>
            </a:r>
            <a:endParaRPr lang="fr-BE" dirty="0"/>
          </a:p>
        </p:txBody>
      </p:sp>
      <p:sp>
        <p:nvSpPr>
          <p:cNvPr id="7184" name="ZoneTexte 7183"/>
          <p:cNvSpPr txBox="1"/>
          <p:nvPr/>
        </p:nvSpPr>
        <p:spPr>
          <a:xfrm>
            <a:off x="725752" y="2068314"/>
            <a:ext cx="214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Abaisseur de tension</a:t>
            </a:r>
            <a:endParaRPr lang="fr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3439025" y="2068314"/>
            <a:ext cx="19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Eleveur de tension</a:t>
            </a:r>
            <a:endParaRPr lang="fr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6231665" y="2079235"/>
            <a:ext cx="188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chemeClr val="bg1">
                    <a:lumMod val="65000"/>
                  </a:schemeClr>
                </a:solidFill>
              </a:rPr>
              <a:t>Abaisseur/Eleveur</a:t>
            </a:r>
            <a:endParaRPr lang="fr-B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Les circuits hacheurs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13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Plan de la présentation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46918" y="4684173"/>
            <a:ext cx="2327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smtClean="0">
                <a:solidFill>
                  <a:schemeClr val="accent1">
                    <a:lumMod val="75000"/>
                  </a:schemeClr>
                </a:solidFill>
              </a:rPr>
              <a:t>Driver de moteur DC</a:t>
            </a:r>
            <a:endParaRPr lang="fr-B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146918" y="2250202"/>
            <a:ext cx="1900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smtClean="0"/>
              <a:t>De quoi s’agit-il?</a:t>
            </a:r>
            <a:endParaRPr lang="fr-BE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5146918" y="3061526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smtClean="0"/>
              <a:t>Principe de base</a:t>
            </a:r>
            <a:endParaRPr lang="fr-BE" sz="2000" dirty="0"/>
          </a:p>
        </p:txBody>
      </p:sp>
      <p:sp>
        <p:nvSpPr>
          <p:cNvPr id="9" name="ZoneTexte 8"/>
          <p:cNvSpPr txBox="1"/>
          <p:nvPr/>
        </p:nvSpPr>
        <p:spPr>
          <a:xfrm>
            <a:off x="5146918" y="3872850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smtClean="0"/>
              <a:t>Topologies courantes</a:t>
            </a:r>
            <a:endParaRPr lang="fr-BE" sz="2000" dirty="0"/>
          </a:p>
        </p:txBody>
      </p:sp>
      <p:pic>
        <p:nvPicPr>
          <p:cNvPr id="2050" name="Picture 2" descr="Résultat de recherche d'images pour &quot;buck converter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64470"/>
            <a:ext cx="3033910" cy="303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02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 driver de moteur DC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14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Le </a:t>
            </a:r>
            <a:r>
              <a:rPr lang="fr-BE" dirty="0" err="1" smtClean="0">
                <a:solidFill>
                  <a:schemeClr val="tx1"/>
                </a:solidFill>
              </a:rPr>
              <a:t>half</a:t>
            </a:r>
            <a:r>
              <a:rPr lang="fr-BE" dirty="0" smtClean="0">
                <a:solidFill>
                  <a:schemeClr val="tx1"/>
                </a:solidFill>
              </a:rPr>
              <a:t>-bridge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1272540" y="2449665"/>
            <a:ext cx="730773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 rot="2860783">
            <a:off x="1542717" y="2553156"/>
            <a:ext cx="784088" cy="771178"/>
            <a:chOff x="1084165" y="2693194"/>
            <a:chExt cx="784088" cy="771178"/>
          </a:xfrm>
        </p:grpSpPr>
        <p:pic>
          <p:nvPicPr>
            <p:cNvPr id="26" name="Picture 2" descr="Résultat de recherche d'images pour &quot;mosfet symbol&quot;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74818">
              <a:off x="1084165" y="2796908"/>
              <a:ext cx="667464" cy="667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Connecteur droit 26"/>
            <p:cNvCxnSpPr/>
            <p:nvPr/>
          </p:nvCxnSpPr>
          <p:spPr>
            <a:xfrm flipH="1" flipV="1">
              <a:off x="1162050" y="2693194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 flipV="1">
              <a:off x="1695450" y="3183732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6" descr="Résultat de recherche d'images pour &quot;inductance symbole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13" y="3267715"/>
            <a:ext cx="1021748" cy="21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e 30"/>
          <p:cNvGrpSpPr/>
          <p:nvPr/>
        </p:nvGrpSpPr>
        <p:grpSpPr>
          <a:xfrm>
            <a:off x="1272540" y="4342059"/>
            <a:ext cx="1996440" cy="0"/>
            <a:chOff x="1241046" y="4158613"/>
            <a:chExt cx="1996440" cy="0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1241046" y="4158613"/>
              <a:ext cx="7294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H="1">
              <a:off x="1984489" y="4158613"/>
              <a:ext cx="125299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1884749" y="3296255"/>
            <a:ext cx="238216" cy="1051572"/>
            <a:chOff x="1851406" y="3274364"/>
            <a:chExt cx="238216" cy="1051572"/>
          </a:xfrm>
        </p:grpSpPr>
        <p:pic>
          <p:nvPicPr>
            <p:cNvPr id="35" name="Picture 8" descr="Résultat de recherche d'images pour &quot;diode symbole&quot;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1708894" y="3625485"/>
              <a:ext cx="523240" cy="238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Connecteur droit 35"/>
            <p:cNvCxnSpPr>
              <a:stCxn id="35" idx="3"/>
            </p:cNvCxnSpPr>
            <p:nvPr/>
          </p:nvCxnSpPr>
          <p:spPr>
            <a:xfrm flipV="1">
              <a:off x="1970514" y="3274364"/>
              <a:ext cx="0" cy="208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972895" y="3983978"/>
              <a:ext cx="0" cy="341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Connecteur droit 39"/>
          <p:cNvCxnSpPr/>
          <p:nvPr/>
        </p:nvCxnSpPr>
        <p:spPr>
          <a:xfrm flipH="1">
            <a:off x="2964101" y="3395155"/>
            <a:ext cx="312499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569675" y="3308703"/>
                <a:ext cx="1093569" cy="657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675" y="3308703"/>
                <a:ext cx="1093569" cy="6577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5023097" y="3262400"/>
            <a:ext cx="1981839" cy="75560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48" name="Groupe 47"/>
          <p:cNvGrpSpPr/>
          <p:nvPr/>
        </p:nvGrpSpPr>
        <p:grpSpPr>
          <a:xfrm rot="2860783">
            <a:off x="1539893" y="3501962"/>
            <a:ext cx="784088" cy="771178"/>
            <a:chOff x="1084165" y="2693194"/>
            <a:chExt cx="784088" cy="771178"/>
          </a:xfrm>
        </p:grpSpPr>
        <p:pic>
          <p:nvPicPr>
            <p:cNvPr id="49" name="Picture 2" descr="Résultat de recherche d'images pour &quot;mosfet symbol&quot;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74818">
              <a:off x="1084165" y="2796908"/>
              <a:ext cx="667464" cy="667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Connecteur droit 49"/>
            <p:cNvCxnSpPr/>
            <p:nvPr/>
          </p:nvCxnSpPr>
          <p:spPr>
            <a:xfrm flipH="1" flipV="1">
              <a:off x="1162050" y="2693194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 flipV="1">
              <a:off x="1695450" y="3183732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ZoneTexte 71"/>
          <p:cNvSpPr txBox="1"/>
          <p:nvPr/>
        </p:nvSpPr>
        <p:spPr>
          <a:xfrm>
            <a:off x="4612681" y="2703391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Half-bridge = Topologie BUCK!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1846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 driver de moteur DC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15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Le full-bridge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195928" y="1310177"/>
            <a:ext cx="220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Full-bridge – H bridge</a:t>
            </a:r>
            <a:endParaRPr lang="fr-BE" dirty="0"/>
          </a:p>
        </p:txBody>
      </p:sp>
      <p:grpSp>
        <p:nvGrpSpPr>
          <p:cNvPr id="18" name="Groupe 17"/>
          <p:cNvGrpSpPr/>
          <p:nvPr/>
        </p:nvGrpSpPr>
        <p:grpSpPr>
          <a:xfrm>
            <a:off x="2404512" y="1635317"/>
            <a:ext cx="4149251" cy="2095898"/>
            <a:chOff x="2404512" y="1635317"/>
            <a:chExt cx="4149251" cy="2095898"/>
          </a:xfrm>
        </p:grpSpPr>
        <p:sp>
          <p:nvSpPr>
            <p:cNvPr id="61" name="Rectangle 60"/>
            <p:cNvSpPr/>
            <p:nvPr/>
          </p:nvSpPr>
          <p:spPr>
            <a:xfrm>
              <a:off x="6320182" y="1635317"/>
              <a:ext cx="233581" cy="2066925"/>
            </a:xfrm>
            <a:prstGeom prst="rect">
              <a:avLst/>
            </a:prstGeom>
            <a:solidFill>
              <a:srgbClr val="FF9B57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4362346" y="827737"/>
              <a:ext cx="233581" cy="3682090"/>
            </a:xfrm>
            <a:prstGeom prst="rect">
              <a:avLst/>
            </a:prstGeom>
            <a:solidFill>
              <a:srgbClr val="FF9B57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04512" y="1664290"/>
              <a:ext cx="233581" cy="2066925"/>
            </a:xfrm>
            <a:prstGeom prst="rect">
              <a:avLst/>
            </a:prstGeom>
            <a:solidFill>
              <a:srgbClr val="FF9B57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cxnSp>
        <p:nvCxnSpPr>
          <p:cNvPr id="24" name="Connecteur droit 23"/>
          <p:cNvCxnSpPr/>
          <p:nvPr/>
        </p:nvCxnSpPr>
        <p:spPr>
          <a:xfrm>
            <a:off x="1785941" y="1741443"/>
            <a:ext cx="730773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 rot="2860783">
            <a:off x="2056118" y="1844934"/>
            <a:ext cx="784088" cy="771178"/>
            <a:chOff x="1084165" y="2693194"/>
            <a:chExt cx="784088" cy="771178"/>
          </a:xfrm>
        </p:grpSpPr>
        <p:pic>
          <p:nvPicPr>
            <p:cNvPr id="26" name="Picture 2" descr="Résultat de recherche d'images pour &quot;mosfet symbol&quot;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74818">
              <a:off x="1084165" y="2796908"/>
              <a:ext cx="667464" cy="667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Connecteur droit 26"/>
            <p:cNvCxnSpPr/>
            <p:nvPr/>
          </p:nvCxnSpPr>
          <p:spPr>
            <a:xfrm flipH="1" flipV="1">
              <a:off x="1162050" y="2693194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 flipV="1">
              <a:off x="1695450" y="3183732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6" descr="Résultat de recherche d'images pour &quot;inductance symbole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14" y="2559493"/>
            <a:ext cx="1021748" cy="21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31"/>
          <p:cNvCxnSpPr/>
          <p:nvPr/>
        </p:nvCxnSpPr>
        <p:spPr>
          <a:xfrm>
            <a:off x="1785941" y="3633837"/>
            <a:ext cx="729468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3484646" y="2694077"/>
            <a:ext cx="312499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e 47"/>
          <p:cNvGrpSpPr/>
          <p:nvPr/>
        </p:nvGrpSpPr>
        <p:grpSpPr>
          <a:xfrm rot="2860783">
            <a:off x="2053294" y="2793740"/>
            <a:ext cx="784088" cy="771179"/>
            <a:chOff x="1084165" y="2693194"/>
            <a:chExt cx="784088" cy="771179"/>
          </a:xfrm>
        </p:grpSpPr>
        <p:pic>
          <p:nvPicPr>
            <p:cNvPr id="49" name="Picture 2" descr="Résultat de recherche d'images pour &quot;mosfet symbol&quot;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74818">
              <a:off x="1084165" y="2796909"/>
              <a:ext cx="667464" cy="667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Connecteur droit 49"/>
            <p:cNvCxnSpPr/>
            <p:nvPr/>
          </p:nvCxnSpPr>
          <p:spPr>
            <a:xfrm flipH="1" flipV="1">
              <a:off x="1162050" y="2693194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 flipV="1">
              <a:off x="1695450" y="3183732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e 70"/>
          <p:cNvGrpSpPr/>
          <p:nvPr/>
        </p:nvGrpSpPr>
        <p:grpSpPr>
          <a:xfrm flipH="1">
            <a:off x="5202875" y="1838826"/>
            <a:ext cx="1739458" cy="1732574"/>
            <a:chOff x="4803898" y="1895039"/>
            <a:chExt cx="1739779" cy="1732894"/>
          </a:xfrm>
        </p:grpSpPr>
        <p:grpSp>
          <p:nvGrpSpPr>
            <p:cNvPr id="66" name="Groupe 65"/>
            <p:cNvGrpSpPr/>
            <p:nvPr/>
          </p:nvGrpSpPr>
          <p:grpSpPr>
            <a:xfrm rot="2860783">
              <a:off x="4797443" y="2850300"/>
              <a:ext cx="784088" cy="771178"/>
              <a:chOff x="1084165" y="2693194"/>
              <a:chExt cx="784088" cy="771178"/>
            </a:xfrm>
          </p:grpSpPr>
          <p:pic>
            <p:nvPicPr>
              <p:cNvPr id="67" name="Picture 2" descr="Résultat de recherche d'images pour &quot;mosfet symbol&quot;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74818">
                <a:off x="1084165" y="2796908"/>
                <a:ext cx="667464" cy="667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8" name="Connecteur droit 67"/>
              <p:cNvCxnSpPr/>
              <p:nvPr/>
            </p:nvCxnSpPr>
            <p:spPr>
              <a:xfrm flipH="1" flipV="1">
                <a:off x="1162050" y="2693194"/>
                <a:ext cx="172803" cy="153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 flipH="1" flipV="1">
                <a:off x="1695450" y="3183732"/>
                <a:ext cx="172803" cy="153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e 52"/>
            <p:cNvGrpSpPr/>
            <p:nvPr/>
          </p:nvGrpSpPr>
          <p:grpSpPr>
            <a:xfrm rot="2860783">
              <a:off x="4800267" y="1901494"/>
              <a:ext cx="784088" cy="771178"/>
              <a:chOff x="1084165" y="2693194"/>
              <a:chExt cx="784088" cy="771178"/>
            </a:xfrm>
          </p:grpSpPr>
          <p:pic>
            <p:nvPicPr>
              <p:cNvPr id="54" name="Picture 2" descr="Résultat de recherche d'images pour &quot;mosfet symbol&quot;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74818">
                <a:off x="1084165" y="2796908"/>
                <a:ext cx="667464" cy="667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5" name="Connecteur droit 54"/>
              <p:cNvCxnSpPr/>
              <p:nvPr/>
            </p:nvCxnSpPr>
            <p:spPr>
              <a:xfrm flipH="1" flipV="1">
                <a:off x="1162050" y="2693194"/>
                <a:ext cx="172803" cy="153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flipH="1" flipV="1">
                <a:off x="1695450" y="3183732"/>
                <a:ext cx="172803" cy="153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7" name="Picture 6" descr="Résultat de recherche d'images pour &quot;inductance symbole&quot;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0863" y="2616053"/>
              <a:ext cx="1021748" cy="218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5" name="Connecteur droit 64"/>
            <p:cNvCxnSpPr/>
            <p:nvPr/>
          </p:nvCxnSpPr>
          <p:spPr>
            <a:xfrm flipH="1">
              <a:off x="6231178" y="2748257"/>
              <a:ext cx="31249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/>
          <p:cNvCxnSpPr/>
          <p:nvPr/>
        </p:nvCxnSpPr>
        <p:spPr>
          <a:xfrm flipH="1">
            <a:off x="2528110" y="1738994"/>
            <a:ext cx="39516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H="1">
            <a:off x="2535109" y="3636783"/>
            <a:ext cx="39516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Résultat de recherche d'images pour &quot;motor symbol&quot;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197" y="2054828"/>
            <a:ext cx="1695992" cy="127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1788207" y="2083822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07" y="2083822"/>
                <a:ext cx="20101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6994399" y="3019864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399" y="3019864"/>
                <a:ext cx="20101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6994399" y="2069604"/>
                <a:ext cx="201017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399" y="2069604"/>
                <a:ext cx="201017" cy="277576"/>
              </a:xfrm>
              <a:prstGeom prst="rect">
                <a:avLst/>
              </a:prstGeom>
              <a:blipFill rotWithShape="0">
                <a:blip r:embed="rId8"/>
                <a:stretch>
                  <a:fillRect l="-27273" t="-4444" r="-100000" b="-888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1785746" y="2994307"/>
                <a:ext cx="201017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746" y="2994307"/>
                <a:ext cx="201017" cy="277576"/>
              </a:xfrm>
              <a:prstGeom prst="rect">
                <a:avLst/>
              </a:prstGeom>
              <a:blipFill rotWithShape="0">
                <a:blip r:embed="rId9"/>
                <a:stretch>
                  <a:fillRect l="-30303" t="-2174" r="-96970" b="-869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/>
          <p:cNvSpPr txBox="1"/>
          <p:nvPr/>
        </p:nvSpPr>
        <p:spPr>
          <a:xfrm>
            <a:off x="1401851" y="15291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+</a:t>
            </a:r>
            <a:endParaRPr lang="fr-BE" dirty="0"/>
          </a:p>
        </p:txBody>
      </p:sp>
      <p:sp>
        <p:nvSpPr>
          <p:cNvPr id="74" name="ZoneTexte 73"/>
          <p:cNvSpPr txBox="1"/>
          <p:nvPr/>
        </p:nvSpPr>
        <p:spPr>
          <a:xfrm>
            <a:off x="1429044" y="341209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/>
              <p:cNvSpPr txBox="1"/>
              <p:nvPr/>
            </p:nvSpPr>
            <p:spPr>
              <a:xfrm>
                <a:off x="4293384" y="1809242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𝑚𝑜𝑡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84" y="1809242"/>
                <a:ext cx="51078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9524" r="-3571" b="-1555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/>
          <p:nvPr/>
        </p:nvSpPr>
        <p:spPr>
          <a:xfrm>
            <a:off x="3984169" y="2127824"/>
            <a:ext cx="1056920" cy="662533"/>
          </a:xfrm>
          <a:prstGeom prst="arc">
            <a:avLst>
              <a:gd name="adj1" fmla="val 11697298"/>
              <a:gd name="adj2" fmla="val 20867736"/>
            </a:avLst>
          </a:prstGeom>
          <a:ln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1" name="Groupe 20"/>
          <p:cNvGrpSpPr/>
          <p:nvPr/>
        </p:nvGrpSpPr>
        <p:grpSpPr>
          <a:xfrm>
            <a:off x="3195928" y="4339746"/>
            <a:ext cx="2472280" cy="984566"/>
            <a:chOff x="3195928" y="4339746"/>
            <a:chExt cx="2472280" cy="984566"/>
          </a:xfrm>
        </p:grpSpPr>
        <p:sp>
          <p:nvSpPr>
            <p:cNvPr id="16" name="ZoneTexte 15"/>
            <p:cNvSpPr txBox="1"/>
            <p:nvPr/>
          </p:nvSpPr>
          <p:spPr>
            <a:xfrm>
              <a:off x="3195928" y="4339746"/>
              <a:ext cx="247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Après un certain temps, </a:t>
              </a:r>
              <a:endParaRPr lang="fr-B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3878807" y="5047313"/>
                  <a:ext cx="11065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𝑚𝑜𝑡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120" name="ZoneTexte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807" y="5047313"/>
                  <a:ext cx="1106521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396" r="-2198" b="-17778"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187470" y="2486590"/>
                <a:ext cx="347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70" y="2486590"/>
                <a:ext cx="34727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7544" r="-7018" b="-1777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/>
          <p:cNvGrpSpPr/>
          <p:nvPr/>
        </p:nvGrpSpPr>
        <p:grpSpPr>
          <a:xfrm>
            <a:off x="1277618" y="1663060"/>
            <a:ext cx="6515440" cy="2061451"/>
            <a:chOff x="1277618" y="1663060"/>
            <a:chExt cx="6515440" cy="2061451"/>
          </a:xfrm>
        </p:grpSpPr>
        <p:sp>
          <p:nvSpPr>
            <p:cNvPr id="12" name="Triangle isocèle 11"/>
            <p:cNvSpPr/>
            <p:nvPr/>
          </p:nvSpPr>
          <p:spPr>
            <a:xfrm rot="5400000">
              <a:off x="2072145" y="1669060"/>
              <a:ext cx="186611" cy="17461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Triangle isocèle 71"/>
            <p:cNvSpPr/>
            <p:nvPr/>
          </p:nvSpPr>
          <p:spPr>
            <a:xfrm rot="5400000">
              <a:off x="3437233" y="2614481"/>
              <a:ext cx="186611" cy="17461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3" name="Triangle isocèle 72"/>
            <p:cNvSpPr/>
            <p:nvPr/>
          </p:nvSpPr>
          <p:spPr>
            <a:xfrm rot="16200000">
              <a:off x="3913482" y="3543900"/>
              <a:ext cx="186611" cy="17461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1277618" y="1743665"/>
              <a:ext cx="6515440" cy="1892300"/>
              <a:chOff x="1277618" y="1743665"/>
              <a:chExt cx="6515440" cy="1892300"/>
            </a:xfrm>
          </p:grpSpPr>
          <p:sp>
            <p:nvSpPr>
              <p:cNvPr id="11" name="Forme libre 10"/>
              <p:cNvSpPr/>
              <p:nvPr/>
            </p:nvSpPr>
            <p:spPr>
              <a:xfrm>
                <a:off x="1789751" y="1743665"/>
                <a:ext cx="4881563" cy="1892300"/>
              </a:xfrm>
              <a:custGeom>
                <a:avLst/>
                <a:gdLst>
                  <a:gd name="connsiteX0" fmla="*/ 733425 w 4881563"/>
                  <a:gd name="connsiteY0" fmla="*/ 0 h 1909762"/>
                  <a:gd name="connsiteX1" fmla="*/ 733425 w 4881563"/>
                  <a:gd name="connsiteY1" fmla="*/ 309562 h 1909762"/>
                  <a:gd name="connsiteX2" fmla="*/ 561975 w 4881563"/>
                  <a:gd name="connsiteY2" fmla="*/ 423862 h 1909762"/>
                  <a:gd name="connsiteX3" fmla="*/ 552450 w 4881563"/>
                  <a:gd name="connsiteY3" fmla="*/ 566737 h 1909762"/>
                  <a:gd name="connsiteX4" fmla="*/ 728663 w 4881563"/>
                  <a:gd name="connsiteY4" fmla="*/ 671512 h 1909762"/>
                  <a:gd name="connsiteX5" fmla="*/ 728663 w 4881563"/>
                  <a:gd name="connsiteY5" fmla="*/ 966787 h 1909762"/>
                  <a:gd name="connsiteX6" fmla="*/ 4695825 w 4881563"/>
                  <a:gd name="connsiteY6" fmla="*/ 966787 h 1909762"/>
                  <a:gd name="connsiteX7" fmla="*/ 4686300 w 4881563"/>
                  <a:gd name="connsiteY7" fmla="*/ 1257300 h 1909762"/>
                  <a:gd name="connsiteX8" fmla="*/ 4881563 w 4881563"/>
                  <a:gd name="connsiteY8" fmla="*/ 1376362 h 1909762"/>
                  <a:gd name="connsiteX9" fmla="*/ 4872038 w 4881563"/>
                  <a:gd name="connsiteY9" fmla="*/ 1509712 h 1909762"/>
                  <a:gd name="connsiteX10" fmla="*/ 4695825 w 4881563"/>
                  <a:gd name="connsiteY10" fmla="*/ 1624012 h 1909762"/>
                  <a:gd name="connsiteX11" fmla="*/ 4695825 w 4881563"/>
                  <a:gd name="connsiteY11" fmla="*/ 1909762 h 1909762"/>
                  <a:gd name="connsiteX12" fmla="*/ 0 w 4881563"/>
                  <a:gd name="connsiteY12" fmla="*/ 1909762 h 1909762"/>
                  <a:gd name="connsiteX0" fmla="*/ 733425 w 4881563"/>
                  <a:gd name="connsiteY0" fmla="*/ 0 h 1909762"/>
                  <a:gd name="connsiteX1" fmla="*/ 730250 w 4881563"/>
                  <a:gd name="connsiteY1" fmla="*/ 65087 h 1909762"/>
                  <a:gd name="connsiteX2" fmla="*/ 733425 w 4881563"/>
                  <a:gd name="connsiteY2" fmla="*/ 309562 h 1909762"/>
                  <a:gd name="connsiteX3" fmla="*/ 561975 w 4881563"/>
                  <a:gd name="connsiteY3" fmla="*/ 423862 h 1909762"/>
                  <a:gd name="connsiteX4" fmla="*/ 552450 w 4881563"/>
                  <a:gd name="connsiteY4" fmla="*/ 566737 h 1909762"/>
                  <a:gd name="connsiteX5" fmla="*/ 728663 w 4881563"/>
                  <a:gd name="connsiteY5" fmla="*/ 671512 h 1909762"/>
                  <a:gd name="connsiteX6" fmla="*/ 728663 w 4881563"/>
                  <a:gd name="connsiteY6" fmla="*/ 966787 h 1909762"/>
                  <a:gd name="connsiteX7" fmla="*/ 4695825 w 4881563"/>
                  <a:gd name="connsiteY7" fmla="*/ 966787 h 1909762"/>
                  <a:gd name="connsiteX8" fmla="*/ 4686300 w 4881563"/>
                  <a:gd name="connsiteY8" fmla="*/ 1257300 h 1909762"/>
                  <a:gd name="connsiteX9" fmla="*/ 4881563 w 4881563"/>
                  <a:gd name="connsiteY9" fmla="*/ 1376362 h 1909762"/>
                  <a:gd name="connsiteX10" fmla="*/ 4872038 w 4881563"/>
                  <a:gd name="connsiteY10" fmla="*/ 1509712 h 1909762"/>
                  <a:gd name="connsiteX11" fmla="*/ 4695825 w 4881563"/>
                  <a:gd name="connsiteY11" fmla="*/ 1624012 h 1909762"/>
                  <a:gd name="connsiteX12" fmla="*/ 4695825 w 4881563"/>
                  <a:gd name="connsiteY12" fmla="*/ 1909762 h 1909762"/>
                  <a:gd name="connsiteX13" fmla="*/ 0 w 4881563"/>
                  <a:gd name="connsiteY13" fmla="*/ 1909762 h 1909762"/>
                  <a:gd name="connsiteX0" fmla="*/ 0 w 4881563"/>
                  <a:gd name="connsiteY0" fmla="*/ 0 h 1887537"/>
                  <a:gd name="connsiteX1" fmla="*/ 730250 w 4881563"/>
                  <a:gd name="connsiteY1" fmla="*/ 42862 h 1887537"/>
                  <a:gd name="connsiteX2" fmla="*/ 733425 w 4881563"/>
                  <a:gd name="connsiteY2" fmla="*/ 287337 h 1887537"/>
                  <a:gd name="connsiteX3" fmla="*/ 561975 w 4881563"/>
                  <a:gd name="connsiteY3" fmla="*/ 401637 h 1887537"/>
                  <a:gd name="connsiteX4" fmla="*/ 552450 w 4881563"/>
                  <a:gd name="connsiteY4" fmla="*/ 544512 h 1887537"/>
                  <a:gd name="connsiteX5" fmla="*/ 728663 w 4881563"/>
                  <a:gd name="connsiteY5" fmla="*/ 649287 h 1887537"/>
                  <a:gd name="connsiteX6" fmla="*/ 728663 w 4881563"/>
                  <a:gd name="connsiteY6" fmla="*/ 944562 h 1887537"/>
                  <a:gd name="connsiteX7" fmla="*/ 4695825 w 4881563"/>
                  <a:gd name="connsiteY7" fmla="*/ 944562 h 1887537"/>
                  <a:gd name="connsiteX8" fmla="*/ 4686300 w 4881563"/>
                  <a:gd name="connsiteY8" fmla="*/ 1235075 h 1887537"/>
                  <a:gd name="connsiteX9" fmla="*/ 4881563 w 4881563"/>
                  <a:gd name="connsiteY9" fmla="*/ 1354137 h 1887537"/>
                  <a:gd name="connsiteX10" fmla="*/ 4872038 w 4881563"/>
                  <a:gd name="connsiteY10" fmla="*/ 1487487 h 1887537"/>
                  <a:gd name="connsiteX11" fmla="*/ 4695825 w 4881563"/>
                  <a:gd name="connsiteY11" fmla="*/ 1601787 h 1887537"/>
                  <a:gd name="connsiteX12" fmla="*/ 4695825 w 4881563"/>
                  <a:gd name="connsiteY12" fmla="*/ 1887537 h 1887537"/>
                  <a:gd name="connsiteX13" fmla="*/ 0 w 4881563"/>
                  <a:gd name="connsiteY13" fmla="*/ 1887537 h 1887537"/>
                  <a:gd name="connsiteX0" fmla="*/ 0 w 4881563"/>
                  <a:gd name="connsiteY0" fmla="*/ 4763 h 1892300"/>
                  <a:gd name="connsiteX1" fmla="*/ 727075 w 4881563"/>
                  <a:gd name="connsiteY1" fmla="*/ 0 h 1892300"/>
                  <a:gd name="connsiteX2" fmla="*/ 733425 w 4881563"/>
                  <a:gd name="connsiteY2" fmla="*/ 292100 h 1892300"/>
                  <a:gd name="connsiteX3" fmla="*/ 561975 w 4881563"/>
                  <a:gd name="connsiteY3" fmla="*/ 406400 h 1892300"/>
                  <a:gd name="connsiteX4" fmla="*/ 552450 w 4881563"/>
                  <a:gd name="connsiteY4" fmla="*/ 549275 h 1892300"/>
                  <a:gd name="connsiteX5" fmla="*/ 728663 w 4881563"/>
                  <a:gd name="connsiteY5" fmla="*/ 654050 h 1892300"/>
                  <a:gd name="connsiteX6" fmla="*/ 728663 w 4881563"/>
                  <a:gd name="connsiteY6" fmla="*/ 949325 h 1892300"/>
                  <a:gd name="connsiteX7" fmla="*/ 4695825 w 4881563"/>
                  <a:gd name="connsiteY7" fmla="*/ 949325 h 1892300"/>
                  <a:gd name="connsiteX8" fmla="*/ 4686300 w 4881563"/>
                  <a:gd name="connsiteY8" fmla="*/ 1239838 h 1892300"/>
                  <a:gd name="connsiteX9" fmla="*/ 4881563 w 4881563"/>
                  <a:gd name="connsiteY9" fmla="*/ 1358900 h 1892300"/>
                  <a:gd name="connsiteX10" fmla="*/ 4872038 w 4881563"/>
                  <a:gd name="connsiteY10" fmla="*/ 1492250 h 1892300"/>
                  <a:gd name="connsiteX11" fmla="*/ 4695825 w 4881563"/>
                  <a:gd name="connsiteY11" fmla="*/ 1606550 h 1892300"/>
                  <a:gd name="connsiteX12" fmla="*/ 4695825 w 4881563"/>
                  <a:gd name="connsiteY12" fmla="*/ 1892300 h 1892300"/>
                  <a:gd name="connsiteX13" fmla="*/ 0 w 4881563"/>
                  <a:gd name="connsiteY13" fmla="*/ 1892300 h 1892300"/>
                  <a:gd name="connsiteX0" fmla="*/ 0 w 4881563"/>
                  <a:gd name="connsiteY0" fmla="*/ 0 h 1887537"/>
                  <a:gd name="connsiteX1" fmla="*/ 730250 w 4881563"/>
                  <a:gd name="connsiteY1" fmla="*/ 7937 h 1887537"/>
                  <a:gd name="connsiteX2" fmla="*/ 733425 w 4881563"/>
                  <a:gd name="connsiteY2" fmla="*/ 287337 h 1887537"/>
                  <a:gd name="connsiteX3" fmla="*/ 561975 w 4881563"/>
                  <a:gd name="connsiteY3" fmla="*/ 401637 h 1887537"/>
                  <a:gd name="connsiteX4" fmla="*/ 552450 w 4881563"/>
                  <a:gd name="connsiteY4" fmla="*/ 544512 h 1887537"/>
                  <a:gd name="connsiteX5" fmla="*/ 728663 w 4881563"/>
                  <a:gd name="connsiteY5" fmla="*/ 649287 h 1887537"/>
                  <a:gd name="connsiteX6" fmla="*/ 728663 w 4881563"/>
                  <a:gd name="connsiteY6" fmla="*/ 944562 h 1887537"/>
                  <a:gd name="connsiteX7" fmla="*/ 4695825 w 4881563"/>
                  <a:gd name="connsiteY7" fmla="*/ 944562 h 1887537"/>
                  <a:gd name="connsiteX8" fmla="*/ 4686300 w 4881563"/>
                  <a:gd name="connsiteY8" fmla="*/ 1235075 h 1887537"/>
                  <a:gd name="connsiteX9" fmla="*/ 4881563 w 4881563"/>
                  <a:gd name="connsiteY9" fmla="*/ 1354137 h 1887537"/>
                  <a:gd name="connsiteX10" fmla="*/ 4872038 w 4881563"/>
                  <a:gd name="connsiteY10" fmla="*/ 1487487 h 1887537"/>
                  <a:gd name="connsiteX11" fmla="*/ 4695825 w 4881563"/>
                  <a:gd name="connsiteY11" fmla="*/ 1601787 h 1887537"/>
                  <a:gd name="connsiteX12" fmla="*/ 4695825 w 4881563"/>
                  <a:gd name="connsiteY12" fmla="*/ 1887537 h 1887537"/>
                  <a:gd name="connsiteX13" fmla="*/ 0 w 4881563"/>
                  <a:gd name="connsiteY13" fmla="*/ 1887537 h 1887537"/>
                  <a:gd name="connsiteX0" fmla="*/ 0 w 4881563"/>
                  <a:gd name="connsiteY0" fmla="*/ 4763 h 1892300"/>
                  <a:gd name="connsiteX1" fmla="*/ 733425 w 4881563"/>
                  <a:gd name="connsiteY1" fmla="*/ 0 h 1892300"/>
                  <a:gd name="connsiteX2" fmla="*/ 733425 w 4881563"/>
                  <a:gd name="connsiteY2" fmla="*/ 292100 h 1892300"/>
                  <a:gd name="connsiteX3" fmla="*/ 561975 w 4881563"/>
                  <a:gd name="connsiteY3" fmla="*/ 406400 h 1892300"/>
                  <a:gd name="connsiteX4" fmla="*/ 552450 w 4881563"/>
                  <a:gd name="connsiteY4" fmla="*/ 549275 h 1892300"/>
                  <a:gd name="connsiteX5" fmla="*/ 728663 w 4881563"/>
                  <a:gd name="connsiteY5" fmla="*/ 654050 h 1892300"/>
                  <a:gd name="connsiteX6" fmla="*/ 728663 w 4881563"/>
                  <a:gd name="connsiteY6" fmla="*/ 949325 h 1892300"/>
                  <a:gd name="connsiteX7" fmla="*/ 4695825 w 4881563"/>
                  <a:gd name="connsiteY7" fmla="*/ 949325 h 1892300"/>
                  <a:gd name="connsiteX8" fmla="*/ 4686300 w 4881563"/>
                  <a:gd name="connsiteY8" fmla="*/ 1239838 h 1892300"/>
                  <a:gd name="connsiteX9" fmla="*/ 4881563 w 4881563"/>
                  <a:gd name="connsiteY9" fmla="*/ 1358900 h 1892300"/>
                  <a:gd name="connsiteX10" fmla="*/ 4872038 w 4881563"/>
                  <a:gd name="connsiteY10" fmla="*/ 1492250 h 1892300"/>
                  <a:gd name="connsiteX11" fmla="*/ 4695825 w 4881563"/>
                  <a:gd name="connsiteY11" fmla="*/ 1606550 h 1892300"/>
                  <a:gd name="connsiteX12" fmla="*/ 4695825 w 4881563"/>
                  <a:gd name="connsiteY12" fmla="*/ 1892300 h 1892300"/>
                  <a:gd name="connsiteX13" fmla="*/ 0 w 4881563"/>
                  <a:gd name="connsiteY13" fmla="*/ 1892300 h 18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81563" h="1892300">
                    <a:moveTo>
                      <a:pt x="0" y="4763"/>
                    </a:moveTo>
                    <a:lnTo>
                      <a:pt x="733425" y="0"/>
                    </a:lnTo>
                    <a:cubicBezTo>
                      <a:pt x="734483" y="81492"/>
                      <a:pt x="732367" y="210608"/>
                      <a:pt x="733425" y="292100"/>
                    </a:cubicBezTo>
                    <a:lnTo>
                      <a:pt x="561975" y="406400"/>
                    </a:lnTo>
                    <a:lnTo>
                      <a:pt x="552450" y="549275"/>
                    </a:lnTo>
                    <a:lnTo>
                      <a:pt x="728663" y="654050"/>
                    </a:lnTo>
                    <a:lnTo>
                      <a:pt x="728663" y="949325"/>
                    </a:lnTo>
                    <a:lnTo>
                      <a:pt x="4695825" y="949325"/>
                    </a:lnTo>
                    <a:lnTo>
                      <a:pt x="4686300" y="1239838"/>
                    </a:lnTo>
                    <a:lnTo>
                      <a:pt x="4881563" y="1358900"/>
                    </a:lnTo>
                    <a:lnTo>
                      <a:pt x="4872038" y="1492250"/>
                    </a:lnTo>
                    <a:lnTo>
                      <a:pt x="4695825" y="1606550"/>
                    </a:lnTo>
                    <a:lnTo>
                      <a:pt x="4695825" y="1892300"/>
                    </a:lnTo>
                    <a:lnTo>
                      <a:pt x="0" y="1892300"/>
                    </a:ln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22" name="ZoneTexte 121"/>
              <p:cNvSpPr txBox="1"/>
              <p:nvPr/>
            </p:nvSpPr>
            <p:spPr>
              <a:xfrm>
                <a:off x="7244510" y="2000953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OFF</a:t>
                </a:r>
                <a:endParaRPr lang="fr-BE" dirty="0"/>
              </a:p>
            </p:txBody>
          </p:sp>
          <p:sp>
            <p:nvSpPr>
              <p:cNvPr id="123" name="ZoneTexte 122"/>
              <p:cNvSpPr txBox="1"/>
              <p:nvPr/>
            </p:nvSpPr>
            <p:spPr>
              <a:xfrm>
                <a:off x="7244510" y="2957302"/>
                <a:ext cx="48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ON</a:t>
                </a:r>
                <a:endParaRPr lang="fr-BE" dirty="0"/>
              </a:p>
            </p:txBody>
          </p:sp>
          <p:sp>
            <p:nvSpPr>
              <p:cNvPr id="124" name="ZoneTexte 123"/>
              <p:cNvSpPr txBox="1"/>
              <p:nvPr/>
            </p:nvSpPr>
            <p:spPr>
              <a:xfrm>
                <a:off x="1291730" y="2948429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OFF</a:t>
                </a:r>
                <a:endParaRPr lang="fr-BE" dirty="0"/>
              </a:p>
            </p:txBody>
          </p:sp>
          <p:sp>
            <p:nvSpPr>
              <p:cNvPr id="125" name="ZoneTexte 124"/>
              <p:cNvSpPr txBox="1"/>
              <p:nvPr/>
            </p:nvSpPr>
            <p:spPr>
              <a:xfrm>
                <a:off x="1277618" y="2022926"/>
                <a:ext cx="48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ON</a:t>
                </a:r>
                <a:endParaRPr lang="fr-B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940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 driver de moteur DC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16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Le full-bridge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195928" y="1310177"/>
            <a:ext cx="220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Full-bridge – H bridge</a:t>
            </a:r>
            <a:endParaRPr lang="fr-BE" dirty="0"/>
          </a:p>
        </p:txBody>
      </p:sp>
      <p:sp>
        <p:nvSpPr>
          <p:cNvPr id="61" name="Rectangle 60"/>
          <p:cNvSpPr/>
          <p:nvPr/>
        </p:nvSpPr>
        <p:spPr>
          <a:xfrm>
            <a:off x="6320182" y="1635317"/>
            <a:ext cx="233581" cy="2066925"/>
          </a:xfrm>
          <a:prstGeom prst="rect">
            <a:avLst/>
          </a:prstGeom>
          <a:solidFill>
            <a:srgbClr val="FF9B57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Rectangle 61"/>
          <p:cNvSpPr/>
          <p:nvPr/>
        </p:nvSpPr>
        <p:spPr>
          <a:xfrm rot="5400000">
            <a:off x="4362346" y="827737"/>
            <a:ext cx="233581" cy="3682090"/>
          </a:xfrm>
          <a:prstGeom prst="rect">
            <a:avLst/>
          </a:prstGeom>
          <a:solidFill>
            <a:srgbClr val="FF9B57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2404512" y="1664290"/>
            <a:ext cx="233581" cy="2066925"/>
          </a:xfrm>
          <a:prstGeom prst="rect">
            <a:avLst/>
          </a:prstGeom>
          <a:solidFill>
            <a:srgbClr val="FF9B57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4" name="Connecteur droit 23"/>
          <p:cNvCxnSpPr/>
          <p:nvPr/>
        </p:nvCxnSpPr>
        <p:spPr>
          <a:xfrm>
            <a:off x="1785941" y="1741443"/>
            <a:ext cx="730773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 rot="2860783">
            <a:off x="2056118" y="1844934"/>
            <a:ext cx="784088" cy="771178"/>
            <a:chOff x="1084165" y="2693194"/>
            <a:chExt cx="784088" cy="771178"/>
          </a:xfrm>
        </p:grpSpPr>
        <p:pic>
          <p:nvPicPr>
            <p:cNvPr id="26" name="Picture 2" descr="Résultat de recherche d'images pour &quot;mosfet symbol&quot;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74818">
              <a:off x="1084165" y="2796908"/>
              <a:ext cx="667464" cy="667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Connecteur droit 26"/>
            <p:cNvCxnSpPr/>
            <p:nvPr/>
          </p:nvCxnSpPr>
          <p:spPr>
            <a:xfrm flipH="1" flipV="1">
              <a:off x="1162050" y="2693194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 flipV="1">
              <a:off x="1695450" y="3183732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6" descr="Résultat de recherche d'images pour &quot;inductance symbol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14" y="2559493"/>
            <a:ext cx="1021748" cy="21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31"/>
          <p:cNvCxnSpPr/>
          <p:nvPr/>
        </p:nvCxnSpPr>
        <p:spPr>
          <a:xfrm>
            <a:off x="1785941" y="3633837"/>
            <a:ext cx="729468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3484646" y="2694077"/>
            <a:ext cx="312499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e 47"/>
          <p:cNvGrpSpPr/>
          <p:nvPr/>
        </p:nvGrpSpPr>
        <p:grpSpPr>
          <a:xfrm rot="2860783">
            <a:off x="2053294" y="2793740"/>
            <a:ext cx="784088" cy="771179"/>
            <a:chOff x="1084165" y="2693194"/>
            <a:chExt cx="784088" cy="771179"/>
          </a:xfrm>
        </p:grpSpPr>
        <p:pic>
          <p:nvPicPr>
            <p:cNvPr id="49" name="Picture 2" descr="Résultat de recherche d'images pour &quot;mosfet symbol&quot;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74818">
              <a:off x="1084165" y="2796909"/>
              <a:ext cx="667464" cy="667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Connecteur droit 49"/>
            <p:cNvCxnSpPr/>
            <p:nvPr/>
          </p:nvCxnSpPr>
          <p:spPr>
            <a:xfrm flipH="1" flipV="1">
              <a:off x="1162050" y="2693194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 flipV="1">
              <a:off x="1695450" y="3183732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e 70"/>
          <p:cNvGrpSpPr/>
          <p:nvPr/>
        </p:nvGrpSpPr>
        <p:grpSpPr>
          <a:xfrm flipH="1">
            <a:off x="5202875" y="1838826"/>
            <a:ext cx="1739458" cy="1732574"/>
            <a:chOff x="4803898" y="1895039"/>
            <a:chExt cx="1739779" cy="1732894"/>
          </a:xfrm>
        </p:grpSpPr>
        <p:grpSp>
          <p:nvGrpSpPr>
            <p:cNvPr id="66" name="Groupe 65"/>
            <p:cNvGrpSpPr/>
            <p:nvPr/>
          </p:nvGrpSpPr>
          <p:grpSpPr>
            <a:xfrm rot="2860783">
              <a:off x="4797443" y="2850300"/>
              <a:ext cx="784088" cy="771178"/>
              <a:chOff x="1084165" y="2693194"/>
              <a:chExt cx="784088" cy="771178"/>
            </a:xfrm>
          </p:grpSpPr>
          <p:pic>
            <p:nvPicPr>
              <p:cNvPr id="67" name="Picture 2" descr="Résultat de recherche d'images pour &quot;mosfet symbol&quot;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74818">
                <a:off x="1084165" y="2796908"/>
                <a:ext cx="667464" cy="667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8" name="Connecteur droit 67"/>
              <p:cNvCxnSpPr/>
              <p:nvPr/>
            </p:nvCxnSpPr>
            <p:spPr>
              <a:xfrm flipH="1" flipV="1">
                <a:off x="1162050" y="2693194"/>
                <a:ext cx="172803" cy="153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 flipH="1" flipV="1">
                <a:off x="1695450" y="3183732"/>
                <a:ext cx="172803" cy="153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e 52"/>
            <p:cNvGrpSpPr/>
            <p:nvPr/>
          </p:nvGrpSpPr>
          <p:grpSpPr>
            <a:xfrm rot="2860783">
              <a:off x="4800267" y="1901494"/>
              <a:ext cx="784088" cy="771178"/>
              <a:chOff x="1084165" y="2693194"/>
              <a:chExt cx="784088" cy="771178"/>
            </a:xfrm>
          </p:grpSpPr>
          <p:pic>
            <p:nvPicPr>
              <p:cNvPr id="54" name="Picture 2" descr="Résultat de recherche d'images pour &quot;mosfet symbol&quot;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74818">
                <a:off x="1084165" y="2796908"/>
                <a:ext cx="667464" cy="667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5" name="Connecteur droit 54"/>
              <p:cNvCxnSpPr/>
              <p:nvPr/>
            </p:nvCxnSpPr>
            <p:spPr>
              <a:xfrm flipH="1" flipV="1">
                <a:off x="1162050" y="2693194"/>
                <a:ext cx="172803" cy="153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flipH="1" flipV="1">
                <a:off x="1695450" y="3183732"/>
                <a:ext cx="172803" cy="153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7" name="Picture 6" descr="Résultat de recherche d'images pour &quot;inductance symbole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0863" y="2616053"/>
              <a:ext cx="1021748" cy="218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5" name="Connecteur droit 64"/>
            <p:cNvCxnSpPr/>
            <p:nvPr/>
          </p:nvCxnSpPr>
          <p:spPr>
            <a:xfrm flipH="1">
              <a:off x="6231178" y="2748257"/>
              <a:ext cx="31249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/>
          <p:cNvCxnSpPr/>
          <p:nvPr/>
        </p:nvCxnSpPr>
        <p:spPr>
          <a:xfrm flipH="1">
            <a:off x="2528110" y="1738994"/>
            <a:ext cx="39516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H="1">
            <a:off x="2535109" y="3636783"/>
            <a:ext cx="39516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Résultat de recherche d'images pour &quot;motor symbol&quot;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197" y="2054828"/>
            <a:ext cx="1695992" cy="127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1788207" y="2083822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07" y="2083822"/>
                <a:ext cx="20101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6994399" y="3019864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399" y="3019864"/>
                <a:ext cx="20101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6994399" y="2069604"/>
                <a:ext cx="201017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399" y="2069604"/>
                <a:ext cx="201017" cy="277576"/>
              </a:xfrm>
              <a:prstGeom prst="rect">
                <a:avLst/>
              </a:prstGeom>
              <a:blipFill rotWithShape="0">
                <a:blip r:embed="rId7"/>
                <a:stretch>
                  <a:fillRect l="-27273" t="-4444" r="-100000" b="-888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1785746" y="2994307"/>
                <a:ext cx="201017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746" y="2994307"/>
                <a:ext cx="201017" cy="277576"/>
              </a:xfrm>
              <a:prstGeom prst="rect">
                <a:avLst/>
              </a:prstGeom>
              <a:blipFill rotWithShape="0">
                <a:blip r:embed="rId8"/>
                <a:stretch>
                  <a:fillRect l="-30303" t="-2174" r="-96970" b="-869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riangle isocèle 11"/>
          <p:cNvSpPr/>
          <p:nvPr/>
        </p:nvSpPr>
        <p:spPr>
          <a:xfrm rot="5400000">
            <a:off x="3429556" y="1654499"/>
            <a:ext cx="186611" cy="17461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2" name="Triangle isocèle 71"/>
          <p:cNvSpPr/>
          <p:nvPr/>
        </p:nvSpPr>
        <p:spPr>
          <a:xfrm rot="16200000">
            <a:off x="3437233" y="2614481"/>
            <a:ext cx="186611" cy="17461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3" name="Triangle isocèle 72"/>
          <p:cNvSpPr/>
          <p:nvPr/>
        </p:nvSpPr>
        <p:spPr>
          <a:xfrm rot="16200000">
            <a:off x="2068473" y="3578654"/>
            <a:ext cx="186611" cy="17461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/>
          <p:cNvSpPr txBox="1"/>
          <p:nvPr/>
        </p:nvSpPr>
        <p:spPr>
          <a:xfrm>
            <a:off x="1401851" y="15291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+</a:t>
            </a:r>
            <a:endParaRPr lang="fr-BE" dirty="0"/>
          </a:p>
        </p:txBody>
      </p:sp>
      <p:sp>
        <p:nvSpPr>
          <p:cNvPr id="74" name="ZoneTexte 73"/>
          <p:cNvSpPr txBox="1"/>
          <p:nvPr/>
        </p:nvSpPr>
        <p:spPr>
          <a:xfrm>
            <a:off x="1429044" y="341209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-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195928" y="4339746"/>
            <a:ext cx="247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Après un certain temps, 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/>
              <p:cNvSpPr txBox="1"/>
              <p:nvPr/>
            </p:nvSpPr>
            <p:spPr>
              <a:xfrm>
                <a:off x="4293384" y="1809242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𝑚𝑜𝑡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84" y="1809242"/>
                <a:ext cx="51078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9524" r="-3571" b="-1555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/>
          <p:nvPr/>
        </p:nvSpPr>
        <p:spPr>
          <a:xfrm>
            <a:off x="3984169" y="2127824"/>
            <a:ext cx="1056920" cy="662533"/>
          </a:xfrm>
          <a:prstGeom prst="arc">
            <a:avLst>
              <a:gd name="adj1" fmla="val 11697298"/>
              <a:gd name="adj2" fmla="val 20867736"/>
            </a:avLst>
          </a:prstGeom>
          <a:ln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/>
              <p:cNvSpPr txBox="1"/>
              <p:nvPr/>
            </p:nvSpPr>
            <p:spPr>
              <a:xfrm>
                <a:off x="3878807" y="5047313"/>
                <a:ext cx="1279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𝑚𝑜𝑡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20" name="ZoneText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807" y="5047313"/>
                <a:ext cx="127964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810" r="-2381" b="-1777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187470" y="2486590"/>
                <a:ext cx="347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70" y="2486590"/>
                <a:ext cx="34727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7544" r="-7018" b="-1777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e libre 2"/>
          <p:cNvSpPr/>
          <p:nvPr/>
        </p:nvSpPr>
        <p:spPr>
          <a:xfrm>
            <a:off x="1783080" y="1744980"/>
            <a:ext cx="4876800" cy="1905000"/>
          </a:xfrm>
          <a:custGeom>
            <a:avLst/>
            <a:gdLst>
              <a:gd name="connsiteX0" fmla="*/ 0 w 4876800"/>
              <a:gd name="connsiteY0" fmla="*/ 0 h 1905000"/>
              <a:gd name="connsiteX1" fmla="*/ 4686300 w 4876800"/>
              <a:gd name="connsiteY1" fmla="*/ 0 h 1905000"/>
              <a:gd name="connsiteX2" fmla="*/ 4686300 w 4876800"/>
              <a:gd name="connsiteY2" fmla="*/ 297180 h 1905000"/>
              <a:gd name="connsiteX3" fmla="*/ 4876800 w 4876800"/>
              <a:gd name="connsiteY3" fmla="*/ 411480 h 1905000"/>
              <a:gd name="connsiteX4" fmla="*/ 4876800 w 4876800"/>
              <a:gd name="connsiteY4" fmla="*/ 548640 h 1905000"/>
              <a:gd name="connsiteX5" fmla="*/ 4701540 w 4876800"/>
              <a:gd name="connsiteY5" fmla="*/ 647700 h 1905000"/>
              <a:gd name="connsiteX6" fmla="*/ 4701540 w 4876800"/>
              <a:gd name="connsiteY6" fmla="*/ 952500 h 1905000"/>
              <a:gd name="connsiteX7" fmla="*/ 731520 w 4876800"/>
              <a:gd name="connsiteY7" fmla="*/ 952500 h 1905000"/>
              <a:gd name="connsiteX8" fmla="*/ 731520 w 4876800"/>
              <a:gd name="connsiteY8" fmla="*/ 1249680 h 1905000"/>
              <a:gd name="connsiteX9" fmla="*/ 556260 w 4876800"/>
              <a:gd name="connsiteY9" fmla="*/ 1363980 h 1905000"/>
              <a:gd name="connsiteX10" fmla="*/ 556260 w 4876800"/>
              <a:gd name="connsiteY10" fmla="*/ 1501140 h 1905000"/>
              <a:gd name="connsiteX11" fmla="*/ 731520 w 4876800"/>
              <a:gd name="connsiteY11" fmla="*/ 1607820 h 1905000"/>
              <a:gd name="connsiteX12" fmla="*/ 739140 w 4876800"/>
              <a:gd name="connsiteY12" fmla="*/ 1905000 h 1905000"/>
              <a:gd name="connsiteX13" fmla="*/ 0 w 4876800"/>
              <a:gd name="connsiteY1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76800" h="1905000">
                <a:moveTo>
                  <a:pt x="0" y="0"/>
                </a:moveTo>
                <a:lnTo>
                  <a:pt x="4686300" y="0"/>
                </a:lnTo>
                <a:lnTo>
                  <a:pt x="4686300" y="297180"/>
                </a:lnTo>
                <a:lnTo>
                  <a:pt x="4876800" y="411480"/>
                </a:lnTo>
                <a:lnTo>
                  <a:pt x="4876800" y="548640"/>
                </a:lnTo>
                <a:lnTo>
                  <a:pt x="4701540" y="647700"/>
                </a:lnTo>
                <a:lnTo>
                  <a:pt x="4701540" y="952500"/>
                </a:lnTo>
                <a:lnTo>
                  <a:pt x="731520" y="952500"/>
                </a:lnTo>
                <a:lnTo>
                  <a:pt x="731520" y="1249680"/>
                </a:lnTo>
                <a:lnTo>
                  <a:pt x="556260" y="1363980"/>
                </a:lnTo>
                <a:lnTo>
                  <a:pt x="556260" y="1501140"/>
                </a:lnTo>
                <a:lnTo>
                  <a:pt x="731520" y="1607820"/>
                </a:lnTo>
                <a:lnTo>
                  <a:pt x="739140" y="1905000"/>
                </a:lnTo>
                <a:lnTo>
                  <a:pt x="0" y="190500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7244510" y="200095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ON</a:t>
            </a:r>
            <a:endParaRPr lang="fr-BE" dirty="0"/>
          </a:p>
        </p:txBody>
      </p:sp>
      <p:sp>
        <p:nvSpPr>
          <p:cNvPr id="52" name="ZoneTexte 51"/>
          <p:cNvSpPr txBox="1"/>
          <p:nvPr/>
        </p:nvSpPr>
        <p:spPr>
          <a:xfrm>
            <a:off x="7244510" y="295730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OFF</a:t>
            </a:r>
            <a:endParaRPr lang="fr-BE" dirty="0"/>
          </a:p>
        </p:txBody>
      </p:sp>
      <p:sp>
        <p:nvSpPr>
          <p:cNvPr id="58" name="ZoneTexte 57"/>
          <p:cNvSpPr txBox="1"/>
          <p:nvPr/>
        </p:nvSpPr>
        <p:spPr>
          <a:xfrm>
            <a:off x="1291730" y="294842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ON</a:t>
            </a:r>
            <a:endParaRPr lang="fr-BE" dirty="0"/>
          </a:p>
        </p:txBody>
      </p:sp>
      <p:sp>
        <p:nvSpPr>
          <p:cNvPr id="59" name="ZoneTexte 58"/>
          <p:cNvSpPr txBox="1"/>
          <p:nvPr/>
        </p:nvSpPr>
        <p:spPr>
          <a:xfrm>
            <a:off x="1277618" y="202292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OFF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206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 driver de moteur DC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17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Le full-bridge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195928" y="1310177"/>
            <a:ext cx="220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Full-bridge – H bridge</a:t>
            </a:r>
            <a:endParaRPr lang="fr-BE" dirty="0"/>
          </a:p>
        </p:txBody>
      </p:sp>
      <p:sp>
        <p:nvSpPr>
          <p:cNvPr id="61" name="Rectangle 60"/>
          <p:cNvSpPr/>
          <p:nvPr/>
        </p:nvSpPr>
        <p:spPr>
          <a:xfrm>
            <a:off x="6320182" y="1635317"/>
            <a:ext cx="233581" cy="2066925"/>
          </a:xfrm>
          <a:prstGeom prst="rect">
            <a:avLst/>
          </a:prstGeom>
          <a:solidFill>
            <a:srgbClr val="FF9B57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Rectangle 61"/>
          <p:cNvSpPr/>
          <p:nvPr/>
        </p:nvSpPr>
        <p:spPr>
          <a:xfrm rot="5400000">
            <a:off x="4362346" y="827737"/>
            <a:ext cx="233581" cy="3682090"/>
          </a:xfrm>
          <a:prstGeom prst="rect">
            <a:avLst/>
          </a:prstGeom>
          <a:solidFill>
            <a:srgbClr val="FF9B57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2404512" y="1664290"/>
            <a:ext cx="233581" cy="2066925"/>
          </a:xfrm>
          <a:prstGeom prst="rect">
            <a:avLst/>
          </a:prstGeom>
          <a:solidFill>
            <a:srgbClr val="FF9B57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4" name="Connecteur droit 23"/>
          <p:cNvCxnSpPr/>
          <p:nvPr/>
        </p:nvCxnSpPr>
        <p:spPr>
          <a:xfrm>
            <a:off x="1785941" y="1741443"/>
            <a:ext cx="730773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 rot="2860783">
            <a:off x="2056118" y="1844934"/>
            <a:ext cx="784088" cy="771178"/>
            <a:chOff x="1084165" y="2693194"/>
            <a:chExt cx="784088" cy="771178"/>
          </a:xfrm>
        </p:grpSpPr>
        <p:pic>
          <p:nvPicPr>
            <p:cNvPr id="26" name="Picture 2" descr="Résultat de recherche d'images pour &quot;mosfet symbol&quot;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74818">
              <a:off x="1084165" y="2796908"/>
              <a:ext cx="667464" cy="667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Connecteur droit 26"/>
            <p:cNvCxnSpPr/>
            <p:nvPr/>
          </p:nvCxnSpPr>
          <p:spPr>
            <a:xfrm flipH="1" flipV="1">
              <a:off x="1162050" y="2693194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 flipV="1">
              <a:off x="1695450" y="3183732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6" descr="Résultat de recherche d'images pour &quot;inductance symbol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14" y="2559493"/>
            <a:ext cx="1021748" cy="21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31"/>
          <p:cNvCxnSpPr/>
          <p:nvPr/>
        </p:nvCxnSpPr>
        <p:spPr>
          <a:xfrm>
            <a:off x="1785941" y="3633837"/>
            <a:ext cx="729468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3484646" y="2694077"/>
            <a:ext cx="312499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e 47"/>
          <p:cNvGrpSpPr/>
          <p:nvPr/>
        </p:nvGrpSpPr>
        <p:grpSpPr>
          <a:xfrm rot="2860783">
            <a:off x="2053294" y="2793740"/>
            <a:ext cx="784088" cy="771179"/>
            <a:chOff x="1084165" y="2693194"/>
            <a:chExt cx="784088" cy="771179"/>
          </a:xfrm>
        </p:grpSpPr>
        <p:pic>
          <p:nvPicPr>
            <p:cNvPr id="49" name="Picture 2" descr="Résultat de recherche d'images pour &quot;mosfet symbol&quot;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74818">
              <a:off x="1084165" y="2796909"/>
              <a:ext cx="667464" cy="667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Connecteur droit 49"/>
            <p:cNvCxnSpPr/>
            <p:nvPr/>
          </p:nvCxnSpPr>
          <p:spPr>
            <a:xfrm flipH="1" flipV="1">
              <a:off x="1162050" y="2693194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 flipV="1">
              <a:off x="1695450" y="3183732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e 70"/>
          <p:cNvGrpSpPr/>
          <p:nvPr/>
        </p:nvGrpSpPr>
        <p:grpSpPr>
          <a:xfrm flipH="1">
            <a:off x="5202875" y="1838826"/>
            <a:ext cx="1739458" cy="1732574"/>
            <a:chOff x="4803898" y="1895039"/>
            <a:chExt cx="1739779" cy="1732894"/>
          </a:xfrm>
        </p:grpSpPr>
        <p:grpSp>
          <p:nvGrpSpPr>
            <p:cNvPr id="66" name="Groupe 65"/>
            <p:cNvGrpSpPr/>
            <p:nvPr/>
          </p:nvGrpSpPr>
          <p:grpSpPr>
            <a:xfrm rot="2860783">
              <a:off x="4797443" y="2850300"/>
              <a:ext cx="784088" cy="771178"/>
              <a:chOff x="1084165" y="2693194"/>
              <a:chExt cx="784088" cy="771178"/>
            </a:xfrm>
          </p:grpSpPr>
          <p:pic>
            <p:nvPicPr>
              <p:cNvPr id="67" name="Picture 2" descr="Résultat de recherche d'images pour &quot;mosfet symbol&quot;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74818">
                <a:off x="1084165" y="2796908"/>
                <a:ext cx="667464" cy="667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8" name="Connecteur droit 67"/>
              <p:cNvCxnSpPr/>
              <p:nvPr/>
            </p:nvCxnSpPr>
            <p:spPr>
              <a:xfrm flipH="1" flipV="1">
                <a:off x="1162050" y="2693194"/>
                <a:ext cx="172803" cy="153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 flipH="1" flipV="1">
                <a:off x="1695450" y="3183732"/>
                <a:ext cx="172803" cy="153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e 52"/>
            <p:cNvGrpSpPr/>
            <p:nvPr/>
          </p:nvGrpSpPr>
          <p:grpSpPr>
            <a:xfrm rot="2860783">
              <a:off x="4800267" y="1901494"/>
              <a:ext cx="784088" cy="771178"/>
              <a:chOff x="1084165" y="2693194"/>
              <a:chExt cx="784088" cy="771178"/>
            </a:xfrm>
          </p:grpSpPr>
          <p:pic>
            <p:nvPicPr>
              <p:cNvPr id="54" name="Picture 2" descr="Résultat de recherche d'images pour &quot;mosfet symbol&quot;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74818">
                <a:off x="1084165" y="2796908"/>
                <a:ext cx="667464" cy="667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5" name="Connecteur droit 54"/>
              <p:cNvCxnSpPr/>
              <p:nvPr/>
            </p:nvCxnSpPr>
            <p:spPr>
              <a:xfrm flipH="1" flipV="1">
                <a:off x="1162050" y="2693194"/>
                <a:ext cx="172803" cy="153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flipH="1" flipV="1">
                <a:off x="1695450" y="3183732"/>
                <a:ext cx="172803" cy="153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7" name="Picture 6" descr="Résultat de recherche d'images pour &quot;inductance symbole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0863" y="2616053"/>
              <a:ext cx="1021748" cy="218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5" name="Connecteur droit 64"/>
            <p:cNvCxnSpPr/>
            <p:nvPr/>
          </p:nvCxnSpPr>
          <p:spPr>
            <a:xfrm flipH="1">
              <a:off x="6231178" y="2748257"/>
              <a:ext cx="31249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/>
          <p:cNvCxnSpPr/>
          <p:nvPr/>
        </p:nvCxnSpPr>
        <p:spPr>
          <a:xfrm flipH="1">
            <a:off x="2528110" y="1738994"/>
            <a:ext cx="39516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H="1">
            <a:off x="2535109" y="3636783"/>
            <a:ext cx="39516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Résultat de recherche d'images pour &quot;motor symbol&quot;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197" y="2054828"/>
            <a:ext cx="1695992" cy="127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1788207" y="2083822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07" y="2083822"/>
                <a:ext cx="20101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6994399" y="3019864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399" y="3019864"/>
                <a:ext cx="20101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6994399" y="2069604"/>
                <a:ext cx="201017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399" y="2069604"/>
                <a:ext cx="201017" cy="277576"/>
              </a:xfrm>
              <a:prstGeom prst="rect">
                <a:avLst/>
              </a:prstGeom>
              <a:blipFill rotWithShape="0">
                <a:blip r:embed="rId7"/>
                <a:stretch>
                  <a:fillRect l="-27273" t="-4444" r="-100000" b="-888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1785746" y="2994307"/>
                <a:ext cx="201017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746" y="2994307"/>
                <a:ext cx="201017" cy="277576"/>
              </a:xfrm>
              <a:prstGeom prst="rect">
                <a:avLst/>
              </a:prstGeom>
              <a:blipFill rotWithShape="0">
                <a:blip r:embed="rId8"/>
                <a:stretch>
                  <a:fillRect l="-30303" t="-2174" r="-96970" b="-869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/>
          <p:cNvSpPr txBox="1"/>
          <p:nvPr/>
        </p:nvSpPr>
        <p:spPr>
          <a:xfrm>
            <a:off x="1401851" y="15291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+</a:t>
            </a:r>
            <a:endParaRPr lang="fr-BE" dirty="0"/>
          </a:p>
        </p:txBody>
      </p:sp>
      <p:sp>
        <p:nvSpPr>
          <p:cNvPr id="74" name="ZoneTexte 73"/>
          <p:cNvSpPr txBox="1"/>
          <p:nvPr/>
        </p:nvSpPr>
        <p:spPr>
          <a:xfrm>
            <a:off x="1429044" y="341209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-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201080" y="4092805"/>
            <a:ext cx="469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En commutant suffisamment vite, en moyenne :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/>
              <p:cNvSpPr txBox="1"/>
              <p:nvPr/>
            </p:nvSpPr>
            <p:spPr>
              <a:xfrm>
                <a:off x="4293384" y="1809242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𝑚𝑜𝑡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84" y="1809242"/>
                <a:ext cx="51078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9524" r="-3571" b="-1555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/>
          <p:nvPr/>
        </p:nvSpPr>
        <p:spPr>
          <a:xfrm>
            <a:off x="3984169" y="2127824"/>
            <a:ext cx="1056920" cy="662533"/>
          </a:xfrm>
          <a:prstGeom prst="arc">
            <a:avLst>
              <a:gd name="adj1" fmla="val 11697298"/>
              <a:gd name="adj2" fmla="val 20867736"/>
            </a:avLst>
          </a:prstGeom>
          <a:ln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/>
              <p:cNvSpPr txBox="1"/>
              <p:nvPr/>
            </p:nvSpPr>
            <p:spPr>
              <a:xfrm>
                <a:off x="3734541" y="4529939"/>
                <a:ext cx="1489189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𝑚𝑜𝑡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20" name="ZoneText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41" y="4529939"/>
                <a:ext cx="1489189" cy="5654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187470" y="2486590"/>
                <a:ext cx="347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70" y="2486590"/>
                <a:ext cx="34727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7544" r="-7018" b="-1777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76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 driver de moteur DC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Le full-bridge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195928" y="1310177"/>
            <a:ext cx="220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Full-bridge – H bridge</a:t>
            </a:r>
            <a:endParaRPr lang="fr-BE" dirty="0"/>
          </a:p>
        </p:txBody>
      </p:sp>
      <p:sp>
        <p:nvSpPr>
          <p:cNvPr id="61" name="Rectangle 60"/>
          <p:cNvSpPr/>
          <p:nvPr/>
        </p:nvSpPr>
        <p:spPr>
          <a:xfrm>
            <a:off x="6320182" y="1635317"/>
            <a:ext cx="233581" cy="2066925"/>
          </a:xfrm>
          <a:prstGeom prst="rect">
            <a:avLst/>
          </a:prstGeom>
          <a:solidFill>
            <a:srgbClr val="FF9B57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Rectangle 61"/>
          <p:cNvSpPr/>
          <p:nvPr/>
        </p:nvSpPr>
        <p:spPr>
          <a:xfrm rot="5400000">
            <a:off x="4362346" y="827737"/>
            <a:ext cx="233581" cy="3682090"/>
          </a:xfrm>
          <a:prstGeom prst="rect">
            <a:avLst/>
          </a:prstGeom>
          <a:solidFill>
            <a:srgbClr val="FF9B57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2404512" y="1664290"/>
            <a:ext cx="233581" cy="2066925"/>
          </a:xfrm>
          <a:prstGeom prst="rect">
            <a:avLst/>
          </a:prstGeom>
          <a:solidFill>
            <a:srgbClr val="FF9B57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4" name="Connecteur droit 23"/>
          <p:cNvCxnSpPr/>
          <p:nvPr/>
        </p:nvCxnSpPr>
        <p:spPr>
          <a:xfrm>
            <a:off x="1785941" y="1741443"/>
            <a:ext cx="730773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 rot="2860783">
            <a:off x="2056118" y="1844934"/>
            <a:ext cx="784088" cy="771178"/>
            <a:chOff x="1084165" y="2693194"/>
            <a:chExt cx="784088" cy="771178"/>
          </a:xfrm>
        </p:grpSpPr>
        <p:pic>
          <p:nvPicPr>
            <p:cNvPr id="26" name="Picture 2" descr="Résultat de recherche d'images pour &quot;mosfet symbol&quot;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74818">
              <a:off x="1084165" y="2796908"/>
              <a:ext cx="667464" cy="667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Connecteur droit 26"/>
            <p:cNvCxnSpPr/>
            <p:nvPr/>
          </p:nvCxnSpPr>
          <p:spPr>
            <a:xfrm flipH="1" flipV="1">
              <a:off x="1162050" y="2693194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 flipV="1">
              <a:off x="1695450" y="3183732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cteur droit 31"/>
          <p:cNvCxnSpPr/>
          <p:nvPr/>
        </p:nvCxnSpPr>
        <p:spPr>
          <a:xfrm>
            <a:off x="1785941" y="3633837"/>
            <a:ext cx="729468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2523792" y="2694077"/>
            <a:ext cx="1273355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e 47"/>
          <p:cNvGrpSpPr/>
          <p:nvPr/>
        </p:nvGrpSpPr>
        <p:grpSpPr>
          <a:xfrm rot="2860783">
            <a:off x="2053294" y="2793740"/>
            <a:ext cx="784088" cy="771179"/>
            <a:chOff x="1084165" y="2693194"/>
            <a:chExt cx="784088" cy="771179"/>
          </a:xfrm>
        </p:grpSpPr>
        <p:pic>
          <p:nvPicPr>
            <p:cNvPr id="49" name="Picture 2" descr="Résultat de recherche d'images pour &quot;mosfet symbol&quot;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74818">
              <a:off x="1084165" y="2796909"/>
              <a:ext cx="667464" cy="667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Connecteur droit 49"/>
            <p:cNvCxnSpPr/>
            <p:nvPr/>
          </p:nvCxnSpPr>
          <p:spPr>
            <a:xfrm flipH="1" flipV="1">
              <a:off x="1162050" y="2693194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 flipV="1">
              <a:off x="1695450" y="3183732"/>
              <a:ext cx="172803" cy="153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e 70"/>
          <p:cNvGrpSpPr/>
          <p:nvPr/>
        </p:nvGrpSpPr>
        <p:grpSpPr>
          <a:xfrm flipH="1">
            <a:off x="5202875" y="1838826"/>
            <a:ext cx="1739458" cy="1732574"/>
            <a:chOff x="4803898" y="1895039"/>
            <a:chExt cx="1739779" cy="1732894"/>
          </a:xfrm>
        </p:grpSpPr>
        <p:grpSp>
          <p:nvGrpSpPr>
            <p:cNvPr id="66" name="Groupe 65"/>
            <p:cNvGrpSpPr/>
            <p:nvPr/>
          </p:nvGrpSpPr>
          <p:grpSpPr>
            <a:xfrm rot="2860783">
              <a:off x="4797443" y="2850300"/>
              <a:ext cx="784088" cy="771178"/>
              <a:chOff x="1084165" y="2693194"/>
              <a:chExt cx="784088" cy="771178"/>
            </a:xfrm>
          </p:grpSpPr>
          <p:pic>
            <p:nvPicPr>
              <p:cNvPr id="67" name="Picture 2" descr="Résultat de recherche d'images pour &quot;mosfet symbol&quot;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74818">
                <a:off x="1084165" y="2796908"/>
                <a:ext cx="667464" cy="667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8" name="Connecteur droit 67"/>
              <p:cNvCxnSpPr/>
              <p:nvPr/>
            </p:nvCxnSpPr>
            <p:spPr>
              <a:xfrm flipH="1" flipV="1">
                <a:off x="1162050" y="2693194"/>
                <a:ext cx="172803" cy="153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 flipH="1" flipV="1">
                <a:off x="1695450" y="3183732"/>
                <a:ext cx="172803" cy="153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e 52"/>
            <p:cNvGrpSpPr/>
            <p:nvPr/>
          </p:nvGrpSpPr>
          <p:grpSpPr>
            <a:xfrm rot="2860783">
              <a:off x="4800267" y="1901494"/>
              <a:ext cx="784088" cy="771178"/>
              <a:chOff x="1084165" y="2693194"/>
              <a:chExt cx="784088" cy="771178"/>
            </a:xfrm>
          </p:grpSpPr>
          <p:pic>
            <p:nvPicPr>
              <p:cNvPr id="54" name="Picture 2" descr="Résultat de recherche d'images pour &quot;mosfet symbol&quot;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74818">
                <a:off x="1084165" y="2796908"/>
                <a:ext cx="667464" cy="667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5" name="Connecteur droit 54"/>
              <p:cNvCxnSpPr/>
              <p:nvPr/>
            </p:nvCxnSpPr>
            <p:spPr>
              <a:xfrm flipH="1" flipV="1">
                <a:off x="1162050" y="2693194"/>
                <a:ext cx="172803" cy="153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flipH="1" flipV="1">
                <a:off x="1695450" y="3183732"/>
                <a:ext cx="172803" cy="1537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necteur droit 64"/>
            <p:cNvCxnSpPr/>
            <p:nvPr/>
          </p:nvCxnSpPr>
          <p:spPr>
            <a:xfrm flipH="1">
              <a:off x="5266557" y="2748257"/>
              <a:ext cx="127712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/>
          <p:cNvCxnSpPr/>
          <p:nvPr/>
        </p:nvCxnSpPr>
        <p:spPr>
          <a:xfrm flipH="1">
            <a:off x="2528110" y="1738994"/>
            <a:ext cx="39516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H="1">
            <a:off x="2535109" y="3636783"/>
            <a:ext cx="39516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Résultat de recherche d'images pour &quot;motor symbol&quot;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197" y="2054828"/>
            <a:ext cx="1695992" cy="127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1788207" y="2083822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07" y="2083822"/>
                <a:ext cx="20101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6994399" y="3019864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399" y="3019864"/>
                <a:ext cx="20101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6994399" y="2069604"/>
                <a:ext cx="201017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399" y="2069604"/>
                <a:ext cx="201017" cy="277576"/>
              </a:xfrm>
              <a:prstGeom prst="rect">
                <a:avLst/>
              </a:prstGeom>
              <a:blipFill rotWithShape="0">
                <a:blip r:embed="rId7"/>
                <a:stretch>
                  <a:fillRect l="-27273" t="-4444" r="-100000" b="-888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1785746" y="2994307"/>
                <a:ext cx="201017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746" y="2994307"/>
                <a:ext cx="201017" cy="277576"/>
              </a:xfrm>
              <a:prstGeom prst="rect">
                <a:avLst/>
              </a:prstGeom>
              <a:blipFill rotWithShape="0">
                <a:blip r:embed="rId8"/>
                <a:stretch>
                  <a:fillRect l="-30303" t="-2174" r="-96970" b="-869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/>
          <p:cNvSpPr txBox="1"/>
          <p:nvPr/>
        </p:nvSpPr>
        <p:spPr>
          <a:xfrm>
            <a:off x="1401851" y="15291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+</a:t>
            </a:r>
            <a:endParaRPr lang="fr-BE" dirty="0"/>
          </a:p>
        </p:txBody>
      </p:sp>
      <p:sp>
        <p:nvSpPr>
          <p:cNvPr id="74" name="ZoneTexte 73"/>
          <p:cNvSpPr txBox="1"/>
          <p:nvPr/>
        </p:nvSpPr>
        <p:spPr>
          <a:xfrm>
            <a:off x="1429044" y="341209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/>
              <p:cNvSpPr txBox="1"/>
              <p:nvPr/>
            </p:nvSpPr>
            <p:spPr>
              <a:xfrm>
                <a:off x="4293384" y="1809242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𝑚𝑜𝑡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84" y="1809242"/>
                <a:ext cx="51078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9524" r="-3571" b="-1555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/>
          <p:nvPr/>
        </p:nvSpPr>
        <p:spPr>
          <a:xfrm>
            <a:off x="3984169" y="2127824"/>
            <a:ext cx="1056920" cy="662533"/>
          </a:xfrm>
          <a:prstGeom prst="arc">
            <a:avLst>
              <a:gd name="adj1" fmla="val 11697298"/>
              <a:gd name="adj2" fmla="val 20867736"/>
            </a:avLst>
          </a:prstGeom>
          <a:ln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187470" y="2486590"/>
                <a:ext cx="347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70" y="2486590"/>
                <a:ext cx="34727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7544" r="-7018" b="-1777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2857500" y="1738628"/>
            <a:ext cx="0" cy="1904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/>
          <p:cNvGrpSpPr/>
          <p:nvPr/>
        </p:nvGrpSpPr>
        <p:grpSpPr>
          <a:xfrm>
            <a:off x="2721092" y="2066065"/>
            <a:ext cx="266583" cy="205058"/>
            <a:chOff x="2721092" y="2066065"/>
            <a:chExt cx="266583" cy="205058"/>
          </a:xfrm>
        </p:grpSpPr>
        <p:sp>
          <p:nvSpPr>
            <p:cNvPr id="9" name="Triangle isocèle 8"/>
            <p:cNvSpPr/>
            <p:nvPr/>
          </p:nvSpPr>
          <p:spPr>
            <a:xfrm>
              <a:off x="2743200" y="2074054"/>
              <a:ext cx="228600" cy="19706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2721092" y="2066065"/>
              <a:ext cx="2665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e 75"/>
          <p:cNvGrpSpPr/>
          <p:nvPr/>
        </p:nvGrpSpPr>
        <p:grpSpPr>
          <a:xfrm>
            <a:off x="2721091" y="3055834"/>
            <a:ext cx="266583" cy="205058"/>
            <a:chOff x="2721092" y="2066065"/>
            <a:chExt cx="266583" cy="205058"/>
          </a:xfrm>
        </p:grpSpPr>
        <p:sp>
          <p:nvSpPr>
            <p:cNvPr id="77" name="Triangle isocèle 76"/>
            <p:cNvSpPr/>
            <p:nvPr/>
          </p:nvSpPr>
          <p:spPr>
            <a:xfrm>
              <a:off x="2743200" y="2074054"/>
              <a:ext cx="228600" cy="19706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78" name="Connecteur droit 77"/>
            <p:cNvCxnSpPr/>
            <p:nvPr/>
          </p:nvCxnSpPr>
          <p:spPr>
            <a:xfrm>
              <a:off x="2721092" y="2066065"/>
              <a:ext cx="2665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Connecteur droit 78"/>
          <p:cNvCxnSpPr/>
          <p:nvPr/>
        </p:nvCxnSpPr>
        <p:spPr>
          <a:xfrm>
            <a:off x="6152185" y="1728506"/>
            <a:ext cx="0" cy="1904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e 79"/>
          <p:cNvGrpSpPr/>
          <p:nvPr/>
        </p:nvGrpSpPr>
        <p:grpSpPr>
          <a:xfrm>
            <a:off x="6015777" y="2055943"/>
            <a:ext cx="266583" cy="205058"/>
            <a:chOff x="2721092" y="2066065"/>
            <a:chExt cx="266583" cy="205058"/>
          </a:xfrm>
        </p:grpSpPr>
        <p:sp>
          <p:nvSpPr>
            <p:cNvPr id="81" name="Triangle isocèle 80"/>
            <p:cNvSpPr/>
            <p:nvPr/>
          </p:nvSpPr>
          <p:spPr>
            <a:xfrm>
              <a:off x="2743200" y="2074054"/>
              <a:ext cx="228600" cy="19706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2" name="Connecteur droit 81"/>
            <p:cNvCxnSpPr/>
            <p:nvPr/>
          </p:nvCxnSpPr>
          <p:spPr>
            <a:xfrm>
              <a:off x="2721092" y="2066065"/>
              <a:ext cx="2665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e 82"/>
          <p:cNvGrpSpPr/>
          <p:nvPr/>
        </p:nvGrpSpPr>
        <p:grpSpPr>
          <a:xfrm>
            <a:off x="6015776" y="3045712"/>
            <a:ext cx="266583" cy="205058"/>
            <a:chOff x="2721092" y="2066065"/>
            <a:chExt cx="266583" cy="205058"/>
          </a:xfrm>
        </p:grpSpPr>
        <p:sp>
          <p:nvSpPr>
            <p:cNvPr id="84" name="Triangle isocèle 83"/>
            <p:cNvSpPr/>
            <p:nvPr/>
          </p:nvSpPr>
          <p:spPr>
            <a:xfrm>
              <a:off x="2743200" y="2074054"/>
              <a:ext cx="228600" cy="19706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5" name="Connecteur droit 84"/>
            <p:cNvCxnSpPr/>
            <p:nvPr/>
          </p:nvCxnSpPr>
          <p:spPr>
            <a:xfrm>
              <a:off x="2721092" y="2066065"/>
              <a:ext cx="2665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ZoneTexte 20"/>
          <p:cNvSpPr txBox="1"/>
          <p:nvPr/>
        </p:nvSpPr>
        <p:spPr>
          <a:xfrm>
            <a:off x="1596218" y="3893376"/>
            <a:ext cx="57658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En pratique,</a:t>
            </a:r>
          </a:p>
          <a:p>
            <a:r>
              <a:rPr lang="fr-BE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smtClean="0"/>
              <a:t>L’inductance propre du moteur est souvent suffisante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smtClean="0"/>
              <a:t>Le circuit est inductif </a:t>
            </a:r>
            <a:br>
              <a:rPr lang="fr-BE" dirty="0" smtClean="0"/>
            </a:br>
            <a:r>
              <a:rPr lang="fr-BE" dirty="0" smtClean="0">
                <a:sym typeface="Wingdings" panose="05000000000000000000" pitchFamily="2" charset="2"/>
              </a:rPr>
              <a:t> Le courant ne peut pas être interrompu brusquement</a:t>
            </a:r>
            <a:br>
              <a:rPr lang="fr-BE" dirty="0" smtClean="0">
                <a:sym typeface="Wingdings" panose="05000000000000000000" pitchFamily="2" charset="2"/>
              </a:rPr>
            </a:br>
            <a:r>
              <a:rPr lang="fr-BE" dirty="0" smtClean="0">
                <a:sym typeface="Wingdings" panose="05000000000000000000" pitchFamily="2" charset="2"/>
              </a:rPr>
              <a:t> Diodes de roue libre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smtClean="0">
                <a:sym typeface="Wingdings" panose="05000000000000000000" pitchFamily="2" charset="2"/>
              </a:rPr>
              <a:t>Le contrôle des transistors est complexe </a:t>
            </a:r>
            <a:br>
              <a:rPr lang="fr-BE" dirty="0" smtClean="0">
                <a:sym typeface="Wingdings" panose="05000000000000000000" pitchFamily="2" charset="2"/>
              </a:rPr>
            </a:br>
            <a:r>
              <a:rPr lang="fr-BE" dirty="0" smtClean="0">
                <a:sym typeface="Wingdings" panose="05000000000000000000" pitchFamily="2" charset="2"/>
              </a:rPr>
              <a:t> Choix d’un IC de contrôle existant</a:t>
            </a:r>
            <a:endParaRPr lang="fr-BE" dirty="0" smtClean="0"/>
          </a:p>
          <a:p>
            <a:endParaRPr lang="fr-BE" dirty="0"/>
          </a:p>
        </p:txBody>
      </p:sp>
      <p:sp>
        <p:nvSpPr>
          <p:cNvPr id="22" name="ZoneTexte 21"/>
          <p:cNvSpPr txBox="1"/>
          <p:nvPr/>
        </p:nvSpPr>
        <p:spPr>
          <a:xfrm>
            <a:off x="2638091" y="6261280"/>
            <a:ext cx="402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L293D, L6202, TC648VPA et bien d’autres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766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 driver de moteur DC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19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En pratique…</a:t>
            </a:r>
            <a:endParaRPr lang="fr-BE" dirty="0">
              <a:solidFill>
                <a:schemeClr val="tx1"/>
              </a:solidFill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838896" y="1596787"/>
            <a:ext cx="5573493" cy="1447800"/>
            <a:chOff x="838896" y="1596787"/>
            <a:chExt cx="5573493" cy="1447800"/>
          </a:xfrm>
        </p:grpSpPr>
        <p:grpSp>
          <p:nvGrpSpPr>
            <p:cNvPr id="19" name="Groupe 18"/>
            <p:cNvGrpSpPr/>
            <p:nvPr/>
          </p:nvGrpSpPr>
          <p:grpSpPr>
            <a:xfrm>
              <a:off x="2723982" y="1951355"/>
              <a:ext cx="3688407" cy="646331"/>
              <a:chOff x="2723982" y="1951355"/>
              <a:chExt cx="3688407" cy="646331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2723982" y="1951355"/>
                <a:ext cx="369332" cy="369332"/>
                <a:chOff x="1182202" y="1743075"/>
                <a:chExt cx="369332" cy="369332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1182202" y="1743075"/>
                  <a:ext cx="369332" cy="36933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7" name="ZoneTexte 6"/>
                <p:cNvSpPr txBox="1"/>
                <p:nvPr/>
              </p:nvSpPr>
              <p:spPr>
                <a:xfrm>
                  <a:off x="1216025" y="17430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dirty="0" smtClean="0">
                      <a:solidFill>
                        <a:schemeClr val="bg1"/>
                      </a:solidFill>
                    </a:rPr>
                    <a:t>1</a:t>
                  </a:r>
                  <a:endParaRPr lang="fr-B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" name="ZoneTexte 8"/>
              <p:cNvSpPr txBox="1"/>
              <p:nvPr/>
            </p:nvSpPr>
            <p:spPr>
              <a:xfrm>
                <a:off x="3355975" y="1951355"/>
                <a:ext cx="30564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Identifier la charge</a:t>
                </a:r>
              </a:p>
              <a:p>
                <a:r>
                  <a:rPr lang="fr-BE" dirty="0" smtClean="0">
                    <a:sym typeface="Wingdings" panose="05000000000000000000" pitchFamily="2" charset="2"/>
                  </a:rPr>
                  <a:t> Trouver un moteur adéquat</a:t>
                </a:r>
                <a:endParaRPr lang="fr-BE" dirty="0"/>
              </a:p>
            </p:txBody>
          </p:sp>
        </p:grpSp>
        <p:pic>
          <p:nvPicPr>
            <p:cNvPr id="12290" name="Picture 2" descr="Résultat de recherche d'images pour &quot;dc motor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96" y="1596787"/>
              <a:ext cx="14478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e 24"/>
          <p:cNvGrpSpPr/>
          <p:nvPr/>
        </p:nvGrpSpPr>
        <p:grpSpPr>
          <a:xfrm>
            <a:off x="2757805" y="2806740"/>
            <a:ext cx="4401881" cy="646331"/>
            <a:chOff x="2757805" y="2806740"/>
            <a:chExt cx="4401881" cy="646331"/>
          </a:xfrm>
        </p:grpSpPr>
        <p:grpSp>
          <p:nvGrpSpPr>
            <p:cNvPr id="11" name="Groupe 10"/>
            <p:cNvGrpSpPr/>
            <p:nvPr/>
          </p:nvGrpSpPr>
          <p:grpSpPr>
            <a:xfrm>
              <a:off x="2757805" y="2806740"/>
              <a:ext cx="369332" cy="369332"/>
              <a:chOff x="1182202" y="1743075"/>
              <a:chExt cx="369332" cy="369332"/>
            </a:xfrm>
          </p:grpSpPr>
          <p:sp>
            <p:nvSpPr>
              <p:cNvPr id="12" name="Ellipse 11"/>
              <p:cNvSpPr/>
              <p:nvPr/>
            </p:nvSpPr>
            <p:spPr>
              <a:xfrm>
                <a:off x="1182202" y="1743075"/>
                <a:ext cx="369332" cy="369332"/>
              </a:xfrm>
              <a:prstGeom prst="ellipse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1216025" y="17430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14" name="ZoneTexte 13"/>
            <p:cNvSpPr txBox="1"/>
            <p:nvPr/>
          </p:nvSpPr>
          <p:spPr>
            <a:xfrm>
              <a:off x="3323123" y="2806740"/>
              <a:ext cx="38365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Identifier les spécifications électriques:</a:t>
              </a:r>
              <a:br>
                <a:rPr lang="fr-BE" dirty="0" smtClean="0"/>
              </a:br>
              <a:r>
                <a:rPr lang="fr-BE" dirty="0" smtClean="0"/>
                <a:t>tension, courant, puissance</a:t>
              </a:r>
              <a:endParaRPr lang="fr-BE" dirty="0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865384" y="3216831"/>
            <a:ext cx="7510854" cy="1129188"/>
            <a:chOff x="865384" y="3216831"/>
            <a:chExt cx="7510854" cy="1129188"/>
          </a:xfrm>
        </p:grpSpPr>
        <p:grpSp>
          <p:nvGrpSpPr>
            <p:cNvPr id="15" name="Groupe 14"/>
            <p:cNvGrpSpPr/>
            <p:nvPr/>
          </p:nvGrpSpPr>
          <p:grpSpPr>
            <a:xfrm>
              <a:off x="2757805" y="3689093"/>
              <a:ext cx="369332" cy="369332"/>
              <a:chOff x="1182202" y="1743075"/>
              <a:chExt cx="369332" cy="369332"/>
            </a:xfrm>
          </p:grpSpPr>
          <p:sp>
            <p:nvSpPr>
              <p:cNvPr id="16" name="Ellipse 15"/>
              <p:cNvSpPr/>
              <p:nvPr/>
            </p:nvSpPr>
            <p:spPr>
              <a:xfrm>
                <a:off x="1182202" y="1743075"/>
                <a:ext cx="369332" cy="369332"/>
              </a:xfrm>
              <a:prstGeom prst="ellipse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1216025" y="17430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>
                    <a:solidFill>
                      <a:schemeClr val="bg1"/>
                    </a:solidFill>
                  </a:rPr>
                  <a:t>3</a:t>
                </a:r>
                <a:endParaRPr lang="fr-B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ZoneTexte 17"/>
            <p:cNvSpPr txBox="1"/>
            <p:nvPr/>
          </p:nvSpPr>
          <p:spPr>
            <a:xfrm>
              <a:off x="3323123" y="3689093"/>
              <a:ext cx="50531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Trouver un chip Half ou Full bridge qui correspond,</a:t>
              </a:r>
            </a:p>
            <a:p>
              <a:r>
                <a:rPr lang="fr-BE" dirty="0" smtClean="0">
                  <a:sym typeface="Wingdings" panose="05000000000000000000" pitchFamily="2" charset="2"/>
                </a:rPr>
                <a:t> </a:t>
              </a:r>
              <a:r>
                <a:rPr lang="fr-BE" dirty="0" err="1" smtClean="0">
                  <a:sym typeface="Wingdings" panose="05000000000000000000" pitchFamily="2" charset="2"/>
                </a:rPr>
                <a:t>Datasheets</a:t>
              </a:r>
              <a:r>
                <a:rPr lang="fr-BE" dirty="0" smtClean="0">
                  <a:sym typeface="Wingdings" panose="05000000000000000000" pitchFamily="2" charset="2"/>
                </a:rPr>
                <a:t> </a:t>
              </a:r>
              <a:endParaRPr lang="fr-BE" dirty="0"/>
            </a:p>
          </p:txBody>
        </p:sp>
        <p:pic>
          <p:nvPicPr>
            <p:cNvPr id="12292" name="Picture 4" descr="Résultat de recherche d'images pour &quot;lm393&quot;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945" b="18445"/>
            <a:stretch/>
          </p:blipFill>
          <p:spPr bwMode="auto">
            <a:xfrm>
              <a:off x="865384" y="3216831"/>
              <a:ext cx="1233030" cy="1129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e 26"/>
          <p:cNvGrpSpPr/>
          <p:nvPr/>
        </p:nvGrpSpPr>
        <p:grpSpPr>
          <a:xfrm>
            <a:off x="2757805" y="4547156"/>
            <a:ext cx="6089010" cy="923330"/>
            <a:chOff x="2757805" y="4547156"/>
            <a:chExt cx="6089010" cy="923330"/>
          </a:xfrm>
        </p:grpSpPr>
        <p:grpSp>
          <p:nvGrpSpPr>
            <p:cNvPr id="20" name="Groupe 19"/>
            <p:cNvGrpSpPr/>
            <p:nvPr/>
          </p:nvGrpSpPr>
          <p:grpSpPr>
            <a:xfrm>
              <a:off x="2757805" y="4547156"/>
              <a:ext cx="369332" cy="369332"/>
              <a:chOff x="1182202" y="1743075"/>
              <a:chExt cx="369332" cy="369332"/>
            </a:xfrm>
          </p:grpSpPr>
          <p:sp>
            <p:nvSpPr>
              <p:cNvPr id="21" name="Ellipse 20"/>
              <p:cNvSpPr/>
              <p:nvPr/>
            </p:nvSpPr>
            <p:spPr>
              <a:xfrm>
                <a:off x="1182202" y="1743075"/>
                <a:ext cx="369332" cy="369332"/>
              </a:xfrm>
              <a:prstGeom prst="ellipse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1216025" y="17430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>
                    <a:solidFill>
                      <a:schemeClr val="bg1"/>
                    </a:solidFill>
                  </a:rPr>
                  <a:t>4</a:t>
                </a:r>
                <a:endParaRPr lang="fr-B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ZoneTexte 22"/>
            <p:cNvSpPr txBox="1"/>
            <p:nvPr/>
          </p:nvSpPr>
          <p:spPr>
            <a:xfrm>
              <a:off x="3323123" y="4547156"/>
              <a:ext cx="55236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Identifier et calculer tous les composants externes requis</a:t>
              </a:r>
            </a:p>
            <a:p>
              <a:r>
                <a:rPr lang="fr-BE" dirty="0" smtClean="0">
                  <a:sym typeface="Wingdings" panose="05000000000000000000" pitchFamily="2" charset="2"/>
                </a:rPr>
                <a:t> Capacités, inductances, etc..</a:t>
              </a:r>
              <a:endParaRPr lang="fr-BE" dirty="0" smtClean="0"/>
            </a:p>
            <a:p>
              <a:r>
                <a:rPr lang="fr-BE" dirty="0" smtClean="0">
                  <a:sym typeface="Wingdings" panose="05000000000000000000" pitchFamily="2" charset="2"/>
                </a:rPr>
                <a:t> Expliqué dans la </a:t>
              </a:r>
              <a:r>
                <a:rPr lang="fr-BE" dirty="0" err="1" smtClean="0">
                  <a:sym typeface="Wingdings" panose="05000000000000000000" pitchFamily="2" charset="2"/>
                </a:rPr>
                <a:t>datasheet</a:t>
              </a:r>
              <a:r>
                <a:rPr lang="fr-BE" dirty="0" smtClean="0">
                  <a:sym typeface="Wingdings" panose="05000000000000000000" pitchFamily="2" charset="2"/>
                </a:rPr>
                <a:t> du Half/Full bridge choisi</a:t>
              </a:r>
              <a:endParaRPr lang="fr-BE" dirty="0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1841500" y="5994400"/>
            <a:ext cx="6028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smtClean="0"/>
              <a:t>Un doute? </a:t>
            </a:r>
            <a:r>
              <a:rPr lang="fr-BE" sz="2000" dirty="0"/>
              <a:t> </a:t>
            </a:r>
            <a:r>
              <a:rPr lang="fr-BE" sz="2000" dirty="0" smtClean="0"/>
              <a:t>Permanences du Club </a:t>
            </a:r>
            <a:r>
              <a:rPr lang="fr-BE" sz="2000" dirty="0" err="1" smtClean="0"/>
              <a:t>Elec</a:t>
            </a:r>
            <a:r>
              <a:rPr lang="fr-BE" sz="2000" dirty="0" smtClean="0"/>
              <a:t> le mercredi midi !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224715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49" y="6346935"/>
            <a:ext cx="2080727" cy="374542"/>
          </a:xfrm>
        </p:spPr>
        <p:txBody>
          <a:bodyPr/>
          <a:lstStyle/>
          <a:p>
            <a:fld id="{816300A2-BA9A-4A96-8BD3-7D890B94E536}" type="slidenum">
              <a:rPr lang="en-US" smtClean="0"/>
              <a:t>2</a:t>
            </a:fld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3404113" y="1083704"/>
            <a:ext cx="542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/>
              <a:t>Les circuits </a:t>
            </a:r>
            <a:r>
              <a:rPr lang="fr-BE" sz="2000" b="1" dirty="0" smtClean="0"/>
              <a:t>hacheurs</a:t>
            </a:r>
            <a:r>
              <a:rPr lang="fr-BE" sz="2000" dirty="0" smtClean="0"/>
              <a:t>/</a:t>
            </a:r>
          </a:p>
          <a:p>
            <a:r>
              <a:rPr lang="fr-BE" sz="2000" dirty="0" smtClean="0"/>
              <a:t>amplificateurs de </a:t>
            </a:r>
            <a:r>
              <a:rPr lang="fr-BE" sz="2000" b="1" dirty="0" smtClean="0"/>
              <a:t>classe D</a:t>
            </a:r>
            <a:r>
              <a:rPr lang="fr-BE" sz="2000" dirty="0" smtClean="0"/>
              <a:t> sont partout !</a:t>
            </a:r>
            <a:endParaRPr lang="fr-BE" sz="2000" dirty="0"/>
          </a:p>
        </p:txBody>
      </p:sp>
      <p:pic>
        <p:nvPicPr>
          <p:cNvPr id="1026" name="Picture 2" descr="Résultat de recherche d'images pour &quot;hvdc transformer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866821"/>
            <a:ext cx="2872575" cy="199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micro dc dc converte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12511"/>
          <a:stretch/>
        </p:blipFill>
        <p:spPr bwMode="auto">
          <a:xfrm>
            <a:off x="-1" y="3314496"/>
            <a:ext cx="2872575" cy="160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tesla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2938"/>
            <a:ext cx="2878057" cy="150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lab power supply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2872575" cy="19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3404113" y="2600185"/>
            <a:ext cx="5470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BE" sz="2000" dirty="0" smtClean="0"/>
              <a:t>Alimentations de labo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BE" sz="2000" dirty="0" smtClean="0"/>
              <a:t>Driver de moteur électrique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BE" sz="2000" dirty="0" smtClean="0"/>
              <a:t>Transformateurs de tension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BE" sz="2000" dirty="0" smtClean="0"/>
              <a:t>… </a:t>
            </a:r>
            <a:r>
              <a:rPr lang="fr-BE" sz="2000" dirty="0"/>
              <a:t>L</a:t>
            </a:r>
            <a:r>
              <a:rPr lang="fr-BE" sz="2000" dirty="0" smtClean="0"/>
              <a:t>a majorité des applications en électronique de moyenne et haute puissance</a:t>
            </a:r>
            <a:endParaRPr lang="fr-BE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3404113" y="4916885"/>
            <a:ext cx="54211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/>
              <a:t>Mais c’est quoi un </a:t>
            </a:r>
            <a:r>
              <a:rPr lang="fr-BE" sz="2000" b="1" dirty="0" smtClean="0"/>
              <a:t>hacheur</a:t>
            </a:r>
            <a:r>
              <a:rPr lang="fr-BE" sz="2000" dirty="0" smtClean="0"/>
              <a:t>?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Circuit modificateur de tension avec un </a:t>
            </a:r>
            <a:r>
              <a:rPr lang="fr-BE" b="1" dirty="0" smtClean="0"/>
              <a:t>excellent rendement</a:t>
            </a:r>
            <a:endParaRPr lang="fr-BE" b="1" dirty="0"/>
          </a:p>
        </p:txBody>
      </p:sp>
    </p:spTree>
    <p:extLst>
      <p:ext uri="{BB962C8B-B14F-4D97-AF65-F5344CB8AC3E}">
        <p14:creationId xmlns:p14="http://schemas.microsoft.com/office/powerpoint/2010/main" val="30426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-4083" y="0"/>
            <a:ext cx="9148083" cy="6949261"/>
            <a:chOff x="333690" y="951587"/>
            <a:chExt cx="7645891" cy="5307992"/>
          </a:xfrm>
        </p:grpSpPr>
        <p:pic>
          <p:nvPicPr>
            <p:cNvPr id="1026" name="Picture 2" descr="Résultat de recherche d'images pour &quot;switching power supply&quot;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0" y="951587"/>
              <a:ext cx="7645891" cy="5307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284915" y="951587"/>
              <a:ext cx="4694666" cy="5307992"/>
            </a:xfrm>
            <a:custGeom>
              <a:avLst/>
              <a:gdLst>
                <a:gd name="connsiteX0" fmla="*/ 0 w 5138057"/>
                <a:gd name="connsiteY0" fmla="*/ 0 h 6949261"/>
                <a:gd name="connsiteX1" fmla="*/ 5138057 w 5138057"/>
                <a:gd name="connsiteY1" fmla="*/ 0 h 6949261"/>
                <a:gd name="connsiteX2" fmla="*/ 5138057 w 5138057"/>
                <a:gd name="connsiteY2" fmla="*/ 6949261 h 6949261"/>
                <a:gd name="connsiteX3" fmla="*/ 0 w 5138057"/>
                <a:gd name="connsiteY3" fmla="*/ 6949261 h 6949261"/>
                <a:gd name="connsiteX4" fmla="*/ 0 w 5138057"/>
                <a:gd name="connsiteY4" fmla="*/ 0 h 6949261"/>
                <a:gd name="connsiteX0" fmla="*/ 478972 w 5617029"/>
                <a:gd name="connsiteY0" fmla="*/ 0 h 6949261"/>
                <a:gd name="connsiteX1" fmla="*/ 5617029 w 5617029"/>
                <a:gd name="connsiteY1" fmla="*/ 0 h 6949261"/>
                <a:gd name="connsiteX2" fmla="*/ 5617029 w 5617029"/>
                <a:gd name="connsiteY2" fmla="*/ 6949261 h 6949261"/>
                <a:gd name="connsiteX3" fmla="*/ 0 w 5617029"/>
                <a:gd name="connsiteY3" fmla="*/ 6949261 h 6949261"/>
                <a:gd name="connsiteX4" fmla="*/ 478972 w 5617029"/>
                <a:gd name="connsiteY4" fmla="*/ 0 h 694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7029" h="6949261">
                  <a:moveTo>
                    <a:pt x="478972" y="0"/>
                  </a:moveTo>
                  <a:lnTo>
                    <a:pt x="5617029" y="0"/>
                  </a:lnTo>
                  <a:lnTo>
                    <a:pt x="5617029" y="6949261"/>
                  </a:lnTo>
                  <a:lnTo>
                    <a:pt x="0" y="6949261"/>
                  </a:lnTo>
                  <a:lnTo>
                    <a:pt x="47897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20700" dist="1143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2070" y="3077706"/>
            <a:ext cx="7315200" cy="2387600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 smtClean="0"/>
              <a:t>Circuits </a:t>
            </a:r>
            <a:r>
              <a:rPr lang="en-US" sz="3200" dirty="0" err="1" smtClean="0"/>
              <a:t>hacheurs</a:t>
            </a:r>
            <a:r>
              <a:rPr lang="en-US" sz="3200" dirty="0"/>
              <a:t> </a:t>
            </a:r>
            <a:r>
              <a:rPr lang="en-US" sz="3200" dirty="0" smtClean="0"/>
              <a:t>et </a:t>
            </a:r>
            <a:br>
              <a:rPr lang="en-US" sz="3200" dirty="0" smtClean="0"/>
            </a:br>
            <a:r>
              <a:rPr lang="en-US" sz="3200" dirty="0" err="1" smtClean="0"/>
              <a:t>convertisseurs</a:t>
            </a:r>
            <a:r>
              <a:rPr lang="en-US" sz="3200" dirty="0" smtClean="0"/>
              <a:t> </a:t>
            </a:r>
            <a:r>
              <a:rPr lang="en-US" sz="3200" dirty="0" smtClean="0"/>
              <a:t>DC/DC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Q&amp;A</a:t>
            </a:r>
            <a:endParaRPr lang="en-US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33241" y="5266974"/>
            <a:ext cx="3614468" cy="1363699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F.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Heremans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&amp; M. Lefebvre</a:t>
            </a:r>
          </a:p>
          <a:p>
            <a:pPr algn="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4 mars 2019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" name="AutoShape 4" descr="http://www.clubeleclln.com/static/images/brains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483" y="504958"/>
            <a:ext cx="1181100" cy="1133475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5782583" y="754023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 Demi" panose="020E0802020502020306" pitchFamily="34" charset="0"/>
              </a:rPr>
              <a:t>BRAINS-ON #1</a:t>
            </a:r>
            <a:endParaRPr lang="fr-BE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Les circuits hacheurs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Plan de la présentation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46918" y="4684173"/>
            <a:ext cx="2327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Driver de moteur DC</a:t>
            </a:r>
            <a:endParaRPr lang="fr-BE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146918" y="2250202"/>
            <a:ext cx="1900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smtClean="0">
                <a:solidFill>
                  <a:schemeClr val="accent1">
                    <a:lumMod val="75000"/>
                  </a:schemeClr>
                </a:solidFill>
              </a:rPr>
              <a:t>De quoi s’agit-il?</a:t>
            </a:r>
            <a:endParaRPr lang="fr-B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146918" y="3061526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Principe de base</a:t>
            </a:r>
            <a:endParaRPr lang="fr-BE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146918" y="3872850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Topologies courantes</a:t>
            </a:r>
            <a:endParaRPr lang="fr-BE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 descr="Résultat de recherche d'images pour &quot;buck converter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64470"/>
            <a:ext cx="3033910" cy="303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4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 quoi s’agit-il?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Un circuit pour jouer avec les tensions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59200" y="2046288"/>
            <a:ext cx="1625600" cy="10702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Hacheur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2813222" y="2338190"/>
                <a:ext cx="531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222" y="2338190"/>
                <a:ext cx="53194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5719018" y="2338190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018" y="2338190"/>
                <a:ext cx="64735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/>
          <p:cNvCxnSpPr/>
          <p:nvPr/>
        </p:nvCxnSpPr>
        <p:spPr>
          <a:xfrm>
            <a:off x="3517900" y="2269610"/>
            <a:ext cx="241300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517900" y="2911158"/>
            <a:ext cx="241300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/>
          <p:cNvGrpSpPr/>
          <p:nvPr/>
        </p:nvGrpSpPr>
        <p:grpSpPr>
          <a:xfrm rot="10800000">
            <a:off x="5384800" y="2269610"/>
            <a:ext cx="241300" cy="641548"/>
            <a:chOff x="5290820" y="3488810"/>
            <a:chExt cx="241300" cy="641548"/>
          </a:xfrm>
        </p:grpSpPr>
        <p:cxnSp>
          <p:nvCxnSpPr>
            <p:cNvPr id="16" name="Connecteur droit 15"/>
            <p:cNvCxnSpPr/>
            <p:nvPr/>
          </p:nvCxnSpPr>
          <p:spPr>
            <a:xfrm>
              <a:off x="5290820" y="3488810"/>
              <a:ext cx="241300" cy="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5290820" y="4130358"/>
              <a:ext cx="241300" cy="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1046690" y="3742058"/>
                <a:ext cx="531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fr-B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90" y="3742058"/>
                <a:ext cx="53194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2524125" y="3742058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fr-B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125" y="3742058"/>
                <a:ext cx="6473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/>
          <p:cNvSpPr txBox="1"/>
          <p:nvPr/>
        </p:nvSpPr>
        <p:spPr>
          <a:xfrm>
            <a:off x="1028700" y="4179969"/>
            <a:ext cx="51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fixe</a:t>
            </a:r>
            <a:endParaRPr lang="fr-BE" dirty="0"/>
          </a:p>
        </p:txBody>
      </p:sp>
      <p:sp>
        <p:nvSpPr>
          <p:cNvPr id="23" name="ZoneTexte 22"/>
          <p:cNvSpPr txBox="1"/>
          <p:nvPr/>
        </p:nvSpPr>
        <p:spPr>
          <a:xfrm>
            <a:off x="2423242" y="4179969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variable</a:t>
            </a:r>
            <a:endParaRPr lang="fr-BE" dirty="0"/>
          </a:p>
        </p:txBody>
      </p:sp>
      <p:sp>
        <p:nvSpPr>
          <p:cNvPr id="24" name="ZoneTexte 23"/>
          <p:cNvSpPr txBox="1"/>
          <p:nvPr/>
        </p:nvSpPr>
        <p:spPr>
          <a:xfrm>
            <a:off x="4770410" y="4179969"/>
            <a:ext cx="30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source de labo, driver moteur</a:t>
            </a:r>
            <a:endParaRPr lang="fr-BE" dirty="0"/>
          </a:p>
        </p:txBody>
      </p:sp>
      <p:sp>
        <p:nvSpPr>
          <p:cNvPr id="27" name="ZoneTexte 26"/>
          <p:cNvSpPr txBox="1"/>
          <p:nvPr/>
        </p:nvSpPr>
        <p:spPr>
          <a:xfrm>
            <a:off x="847725" y="4617880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variable</a:t>
            </a:r>
            <a:endParaRPr lang="fr-BE" dirty="0"/>
          </a:p>
        </p:txBody>
      </p:sp>
      <p:sp>
        <p:nvSpPr>
          <p:cNvPr id="28" name="ZoneTexte 27"/>
          <p:cNvSpPr txBox="1"/>
          <p:nvPr/>
        </p:nvSpPr>
        <p:spPr>
          <a:xfrm>
            <a:off x="2575642" y="4617880"/>
            <a:ext cx="51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fixe</a:t>
            </a:r>
            <a:endParaRPr lang="fr-BE" dirty="0"/>
          </a:p>
        </p:txBody>
      </p:sp>
      <p:sp>
        <p:nvSpPr>
          <p:cNvPr id="29" name="ZoneTexte 28"/>
          <p:cNvSpPr txBox="1"/>
          <p:nvPr/>
        </p:nvSpPr>
        <p:spPr>
          <a:xfrm>
            <a:off x="4770410" y="4617880"/>
            <a:ext cx="311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régulateur de panneau solaire</a:t>
            </a:r>
            <a:endParaRPr lang="fr-BE" dirty="0"/>
          </a:p>
        </p:txBody>
      </p:sp>
      <p:sp>
        <p:nvSpPr>
          <p:cNvPr id="30" name="ZoneTexte 29"/>
          <p:cNvSpPr txBox="1"/>
          <p:nvPr/>
        </p:nvSpPr>
        <p:spPr>
          <a:xfrm>
            <a:off x="1028700" y="5022819"/>
            <a:ext cx="51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fixe</a:t>
            </a:r>
            <a:endParaRPr lang="fr-BE" dirty="0"/>
          </a:p>
        </p:txBody>
      </p:sp>
      <p:sp>
        <p:nvSpPr>
          <p:cNvPr id="31" name="ZoneTexte 30"/>
          <p:cNvSpPr txBox="1"/>
          <p:nvPr/>
        </p:nvSpPr>
        <p:spPr>
          <a:xfrm>
            <a:off x="2575642" y="5022819"/>
            <a:ext cx="51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fixe</a:t>
            </a:r>
            <a:endParaRPr lang="fr-BE" dirty="0"/>
          </a:p>
        </p:txBody>
      </p:sp>
      <p:sp>
        <p:nvSpPr>
          <p:cNvPr id="32" name="ZoneTexte 31"/>
          <p:cNvSpPr txBox="1"/>
          <p:nvPr/>
        </p:nvSpPr>
        <p:spPr>
          <a:xfrm>
            <a:off x="4770410" y="5022819"/>
            <a:ext cx="22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transformateur DC/DC</a:t>
            </a:r>
            <a:endParaRPr lang="fr-BE" dirty="0"/>
          </a:p>
        </p:txBody>
      </p:sp>
      <p:sp>
        <p:nvSpPr>
          <p:cNvPr id="33" name="ZoneTexte 32"/>
          <p:cNvSpPr txBox="1"/>
          <p:nvPr/>
        </p:nvSpPr>
        <p:spPr>
          <a:xfrm>
            <a:off x="3517900" y="5837146"/>
            <a:ext cx="202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Rendement &gt; 95% !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505450" y="3789882"/>
            <a:ext cx="98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Exemple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6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Les circuits hacheurs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5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Plan de la présentation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46918" y="4684173"/>
            <a:ext cx="2327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Driver de moteur DC</a:t>
            </a:r>
            <a:endParaRPr lang="fr-BE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146918" y="2250202"/>
            <a:ext cx="1900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smtClean="0"/>
              <a:t>De quoi s’agit-il?</a:t>
            </a:r>
            <a:endParaRPr lang="fr-BE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5146918" y="3061526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smtClean="0">
                <a:solidFill>
                  <a:schemeClr val="accent1">
                    <a:lumMod val="75000"/>
                  </a:schemeClr>
                </a:solidFill>
              </a:rPr>
              <a:t>Principe de base</a:t>
            </a:r>
            <a:endParaRPr lang="fr-B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146918" y="3872850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Topologies courantes</a:t>
            </a:r>
            <a:endParaRPr lang="fr-BE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 descr="Résultat de recherche d'images pour &quot;buck converter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64470"/>
            <a:ext cx="3033910" cy="303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13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/>
          <p:cNvCxnSpPr/>
          <p:nvPr/>
        </p:nvCxnSpPr>
        <p:spPr>
          <a:xfrm>
            <a:off x="4053841" y="3134867"/>
            <a:ext cx="16154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064001" y="2484627"/>
            <a:ext cx="16154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Principe de base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6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Commuter entre plusieurs états très rapidement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1041" y="2261306"/>
            <a:ext cx="822960" cy="10702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Filtre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2295063" y="2553208"/>
                <a:ext cx="531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063" y="2553208"/>
                <a:ext cx="53194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6836619" y="2553208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619" y="2553208"/>
                <a:ext cx="64735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/>
          <p:cNvCxnSpPr/>
          <p:nvPr/>
        </p:nvCxnSpPr>
        <p:spPr>
          <a:xfrm>
            <a:off x="2999741" y="2484628"/>
            <a:ext cx="24130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999741" y="3126176"/>
            <a:ext cx="24130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/>
          <p:nvPr/>
        </p:nvGrpSpPr>
        <p:grpSpPr>
          <a:xfrm rot="10800000">
            <a:off x="6502401" y="2484628"/>
            <a:ext cx="241300" cy="641548"/>
            <a:chOff x="5290820" y="3488810"/>
            <a:chExt cx="241300" cy="641548"/>
          </a:xfrm>
        </p:grpSpPr>
        <p:cxnSp>
          <p:nvCxnSpPr>
            <p:cNvPr id="12" name="Connecteur droit 11"/>
            <p:cNvCxnSpPr/>
            <p:nvPr/>
          </p:nvCxnSpPr>
          <p:spPr>
            <a:xfrm>
              <a:off x="5290820" y="3488810"/>
              <a:ext cx="241300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5290820" y="4130358"/>
              <a:ext cx="241300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5679441" y="2261306"/>
            <a:ext cx="822960" cy="10702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Filtre</a:t>
            </a:r>
            <a:endParaRPr lang="fr-BE" dirty="0"/>
          </a:p>
        </p:txBody>
      </p:sp>
      <p:sp>
        <p:nvSpPr>
          <p:cNvPr id="15" name="Rectangle 14"/>
          <p:cNvSpPr/>
          <p:nvPr/>
        </p:nvSpPr>
        <p:spPr>
          <a:xfrm>
            <a:off x="4267731" y="2261306"/>
            <a:ext cx="1218669" cy="10702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Hacheur</a:t>
            </a:r>
            <a:endParaRPr lang="fr-BE" dirty="0"/>
          </a:p>
        </p:txBody>
      </p:sp>
      <p:sp>
        <p:nvSpPr>
          <p:cNvPr id="19" name="ZoneTexte 18"/>
          <p:cNvSpPr txBox="1"/>
          <p:nvPr/>
        </p:nvSpPr>
        <p:spPr>
          <a:xfrm>
            <a:off x="1686112" y="5087442"/>
            <a:ext cx="6350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smtClean="0"/>
              <a:t>2 idées-clés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600" b="1" dirty="0" smtClean="0"/>
              <a:t>Commuter</a:t>
            </a:r>
            <a:r>
              <a:rPr lang="fr-BE" sz="1600" dirty="0" smtClean="0"/>
              <a:t> entre plusieurs </a:t>
            </a:r>
            <a:r>
              <a:rPr lang="fr-BE" sz="1600" dirty="0"/>
              <a:t>états très </a:t>
            </a:r>
            <a:r>
              <a:rPr lang="fr-BE" sz="1600" dirty="0" smtClean="0"/>
              <a:t>rapidement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600" b="1" dirty="0" smtClean="0"/>
              <a:t>Filtrer</a:t>
            </a:r>
            <a:r>
              <a:rPr lang="fr-BE" sz="1600" dirty="0" smtClean="0"/>
              <a:t> pour obtenir la moyenne </a:t>
            </a:r>
            <a:endParaRPr lang="fr-BE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896875" y="3653220"/>
            <a:ext cx="1480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smtClean="0"/>
              <a:t>Protège la source des parasites générés par le hacheur</a:t>
            </a:r>
            <a:endParaRPr lang="fr-BE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4267731" y="3659660"/>
            <a:ext cx="148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smtClean="0"/>
              <a:t>Modifie la tension</a:t>
            </a:r>
            <a:endParaRPr lang="fr-BE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762309" y="3659660"/>
            <a:ext cx="1480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smtClean="0"/>
              <a:t>Protège la charge des parasites générés par le hacheur</a:t>
            </a:r>
            <a:endParaRPr lang="fr-BE" sz="1200" dirty="0"/>
          </a:p>
        </p:txBody>
      </p:sp>
      <p:cxnSp>
        <p:nvCxnSpPr>
          <p:cNvPr id="24" name="Connecteur droit avec flèche 23"/>
          <p:cNvCxnSpPr>
            <a:stCxn id="20" idx="0"/>
          </p:cNvCxnSpPr>
          <p:nvPr/>
        </p:nvCxnSpPr>
        <p:spPr>
          <a:xfrm flipV="1">
            <a:off x="3636967" y="3400426"/>
            <a:ext cx="0" cy="25279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4893594" y="3412522"/>
            <a:ext cx="0" cy="25279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6131844" y="3412522"/>
            <a:ext cx="0" cy="25279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6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033895" y="1649732"/>
            <a:ext cx="2057077" cy="1775459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Hacheur</a:t>
            </a:r>
            <a:endParaRPr lang="fr-BE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Principe de base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7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fr-BE" sz="1600" dirty="0" smtClean="0">
                <a:solidFill>
                  <a:schemeClr val="tx1"/>
                </a:solidFill>
                <a:latin typeface="+mn-lt"/>
              </a:rPr>
              <a:t>Exemple simple : Modulation à largeur d’impulsion (MLI)/Pulse-</a:t>
            </a:r>
            <a:r>
              <a:rPr lang="fr-BE" sz="1600" dirty="0" err="1" smtClean="0">
                <a:solidFill>
                  <a:schemeClr val="tx1"/>
                </a:solidFill>
                <a:latin typeface="+mn-lt"/>
              </a:rPr>
              <a:t>Width</a:t>
            </a:r>
            <a:r>
              <a:rPr lang="fr-BE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M</a:t>
            </a:r>
            <a:r>
              <a:rPr lang="fr-BE" sz="1600" dirty="0" smtClean="0">
                <a:solidFill>
                  <a:schemeClr val="tx1"/>
                </a:solidFill>
                <a:latin typeface="+mn-lt"/>
              </a:rPr>
              <a:t>odulation (PWM)</a:t>
            </a:r>
            <a:endParaRPr lang="fr-BE" sz="16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6" name="Connecteur droit 15"/>
          <p:cNvCxnSpPr/>
          <p:nvPr/>
        </p:nvCxnSpPr>
        <p:spPr>
          <a:xfrm flipH="1">
            <a:off x="2828562" y="2167892"/>
            <a:ext cx="571500" cy="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400062" y="1870712"/>
            <a:ext cx="533400" cy="297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>
            <a:off x="4079196" y="2167892"/>
            <a:ext cx="1591626" cy="0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2828564" y="3101342"/>
            <a:ext cx="2842258" cy="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2" descr="Résultat de recherche d'images pour &quot;resistor symbol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5124" name="Picture 4" descr="Résultat de recherche d'images pour &quot;resistor symbol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5204097" y="2522760"/>
            <a:ext cx="933450" cy="20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26" name="Connecteur droit avec flèche 5125"/>
          <p:cNvCxnSpPr/>
          <p:nvPr/>
        </p:nvCxnSpPr>
        <p:spPr>
          <a:xfrm>
            <a:off x="3598087" y="1805942"/>
            <a:ext cx="241300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399289" y="2408162"/>
                <a:ext cx="531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289" y="2408162"/>
                <a:ext cx="53194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5800050" y="2408162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050" y="2408162"/>
                <a:ext cx="64735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2" name="ZoneTexte 5131"/>
          <p:cNvSpPr txBox="1"/>
          <p:nvPr/>
        </p:nvSpPr>
        <p:spPr>
          <a:xfrm>
            <a:off x="2374296" y="270926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5V</a:t>
            </a:r>
            <a:endParaRPr lang="fr-BE" dirty="0"/>
          </a:p>
        </p:txBody>
      </p:sp>
      <p:sp>
        <p:nvSpPr>
          <p:cNvPr id="53" name="Rectangle 52"/>
          <p:cNvSpPr/>
          <p:nvPr/>
        </p:nvSpPr>
        <p:spPr>
          <a:xfrm>
            <a:off x="1640326" y="3720552"/>
            <a:ext cx="825064" cy="1206499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 smtClean="0"/>
              <a:t>Hacheur</a:t>
            </a:r>
            <a:endParaRPr lang="fr-BE" sz="1400" dirty="0"/>
          </a:p>
        </p:txBody>
      </p:sp>
      <p:cxnSp>
        <p:nvCxnSpPr>
          <p:cNvPr id="56" name="Connecteur droit 55"/>
          <p:cNvCxnSpPr/>
          <p:nvPr/>
        </p:nvCxnSpPr>
        <p:spPr>
          <a:xfrm flipH="1" flipV="1">
            <a:off x="1518203" y="4075103"/>
            <a:ext cx="1086741" cy="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 flipV="1">
            <a:off x="1518203" y="4712994"/>
            <a:ext cx="1086740" cy="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4" descr="Résultat de recherche d'images pour &quot;resistor symbol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2287784" y="4316491"/>
            <a:ext cx="634319" cy="1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2684287" y="4198313"/>
                <a:ext cx="1228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287" y="4198313"/>
                <a:ext cx="122854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ZoneTexte 61"/>
          <p:cNvSpPr txBox="1"/>
          <p:nvPr/>
        </p:nvSpPr>
        <p:spPr>
          <a:xfrm>
            <a:off x="1027067" y="419831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5V</a:t>
            </a:r>
            <a:endParaRPr lang="fr-BE" dirty="0"/>
          </a:p>
        </p:txBody>
      </p:sp>
      <p:sp>
        <p:nvSpPr>
          <p:cNvPr id="77" name="Rectangle 76"/>
          <p:cNvSpPr/>
          <p:nvPr/>
        </p:nvSpPr>
        <p:spPr>
          <a:xfrm>
            <a:off x="1640326" y="5083608"/>
            <a:ext cx="825064" cy="1206499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 smtClean="0"/>
              <a:t>Hacheur</a:t>
            </a:r>
            <a:endParaRPr lang="fr-BE" sz="1400" dirty="0"/>
          </a:p>
        </p:txBody>
      </p:sp>
      <p:cxnSp>
        <p:nvCxnSpPr>
          <p:cNvPr id="78" name="Connecteur droit 77"/>
          <p:cNvCxnSpPr/>
          <p:nvPr/>
        </p:nvCxnSpPr>
        <p:spPr>
          <a:xfrm flipH="1" flipV="1">
            <a:off x="1518203" y="5438159"/>
            <a:ext cx="1086741" cy="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H="1" flipV="1">
            <a:off x="1518203" y="6076050"/>
            <a:ext cx="1086740" cy="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4" descr="Résultat de recherche d'images pour &quot;resistor symbol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2287784" y="5679547"/>
            <a:ext cx="634319" cy="1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684287" y="5561369"/>
                <a:ext cx="1228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287" y="5561369"/>
                <a:ext cx="122854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ZoneTexte 81"/>
          <p:cNvSpPr txBox="1"/>
          <p:nvPr/>
        </p:nvSpPr>
        <p:spPr>
          <a:xfrm>
            <a:off x="1027067" y="55613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5V</a:t>
            </a:r>
            <a:endParaRPr lang="fr-BE" dirty="0"/>
          </a:p>
        </p:txBody>
      </p:sp>
      <p:sp>
        <p:nvSpPr>
          <p:cNvPr id="5138" name="Rectangle 5137"/>
          <p:cNvSpPr/>
          <p:nvPr/>
        </p:nvSpPr>
        <p:spPr>
          <a:xfrm>
            <a:off x="1828800" y="5314950"/>
            <a:ext cx="390525" cy="246417"/>
          </a:xfrm>
          <a:prstGeom prst="rect">
            <a:avLst/>
          </a:prstGeom>
          <a:solidFill>
            <a:srgbClr val="D5E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39" name="ZoneTexte 5138"/>
          <p:cNvSpPr txBox="1"/>
          <p:nvPr/>
        </p:nvSpPr>
        <p:spPr>
          <a:xfrm>
            <a:off x="401483" y="419831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ON</a:t>
            </a:r>
            <a:endParaRPr lang="fr-BE" dirty="0"/>
          </a:p>
        </p:txBody>
      </p:sp>
      <p:sp>
        <p:nvSpPr>
          <p:cNvPr id="86" name="ZoneTexte 85"/>
          <p:cNvSpPr txBox="1"/>
          <p:nvPr/>
        </p:nvSpPr>
        <p:spPr>
          <a:xfrm>
            <a:off x="401483" y="556136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OFF</a:t>
            </a:r>
            <a:endParaRPr lang="fr-BE" dirty="0"/>
          </a:p>
        </p:txBody>
      </p:sp>
      <p:pic>
        <p:nvPicPr>
          <p:cNvPr id="91" name="Picture 4" descr="Résultat de recherche d'images pour &quot;PWM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36" y="3524688"/>
            <a:ext cx="2691828" cy="294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2" name="Rectangle 5141"/>
          <p:cNvSpPr/>
          <p:nvPr/>
        </p:nvSpPr>
        <p:spPr>
          <a:xfrm>
            <a:off x="6447407" y="4282440"/>
            <a:ext cx="883033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3" name="Rectangle 92"/>
          <p:cNvSpPr/>
          <p:nvPr/>
        </p:nvSpPr>
        <p:spPr>
          <a:xfrm>
            <a:off x="6447406" y="3720465"/>
            <a:ext cx="883033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4" name="Rectangle 93"/>
          <p:cNvSpPr/>
          <p:nvPr/>
        </p:nvSpPr>
        <p:spPr>
          <a:xfrm>
            <a:off x="6447403" y="4797121"/>
            <a:ext cx="883033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5" name="Rectangle 94"/>
          <p:cNvSpPr/>
          <p:nvPr/>
        </p:nvSpPr>
        <p:spPr>
          <a:xfrm>
            <a:off x="6447404" y="5377198"/>
            <a:ext cx="883033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6" name="Rectangle 95"/>
          <p:cNvSpPr/>
          <p:nvPr/>
        </p:nvSpPr>
        <p:spPr>
          <a:xfrm>
            <a:off x="6447402" y="5950173"/>
            <a:ext cx="883033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7" name="Picture 2" descr="Résultat de recherche d'images pour &quot;transistor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918" y="1679878"/>
            <a:ext cx="1547919" cy="154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44" name="Connecteur droit 5143"/>
          <p:cNvCxnSpPr/>
          <p:nvPr/>
        </p:nvCxnSpPr>
        <p:spPr>
          <a:xfrm>
            <a:off x="5310188" y="4632325"/>
            <a:ext cx="2400300" cy="0"/>
          </a:xfrm>
          <a:prstGeom prst="line">
            <a:avLst/>
          </a:prstGeom>
          <a:ln w="19050">
            <a:solidFill>
              <a:srgbClr val="FF7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5304402" y="5127625"/>
            <a:ext cx="2400300" cy="0"/>
          </a:xfrm>
          <a:prstGeom prst="line">
            <a:avLst/>
          </a:prstGeom>
          <a:ln w="19050">
            <a:solidFill>
              <a:srgbClr val="FF7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5304402" y="5635625"/>
            <a:ext cx="2400300" cy="0"/>
          </a:xfrm>
          <a:prstGeom prst="line">
            <a:avLst/>
          </a:prstGeom>
          <a:ln w="19050">
            <a:solidFill>
              <a:srgbClr val="FF7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1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Principe de base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8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L’inductance : </a:t>
            </a:r>
            <a:r>
              <a:rPr lang="fr-BE" dirty="0">
                <a:solidFill>
                  <a:schemeClr val="tx1"/>
                </a:solidFill>
              </a:rPr>
              <a:t>L</a:t>
            </a:r>
            <a:r>
              <a:rPr lang="fr-BE" dirty="0" smtClean="0">
                <a:solidFill>
                  <a:schemeClr val="tx1"/>
                </a:solidFill>
              </a:rPr>
              <a:t>e filtrage en courant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1" name="AutoShape 2" descr="Résultat de recherche d'images pour &quot;resistor symbol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grpSp>
        <p:nvGrpSpPr>
          <p:cNvPr id="14" name="Groupe 13"/>
          <p:cNvGrpSpPr/>
          <p:nvPr/>
        </p:nvGrpSpPr>
        <p:grpSpPr>
          <a:xfrm>
            <a:off x="1819438" y="1489896"/>
            <a:ext cx="5087437" cy="1775459"/>
            <a:chOff x="2371888" y="1604196"/>
            <a:chExt cx="5087437" cy="1775459"/>
          </a:xfrm>
        </p:grpSpPr>
        <p:sp>
          <p:nvSpPr>
            <p:cNvPr id="41" name="Rectangle 40"/>
            <p:cNvSpPr/>
            <p:nvPr/>
          </p:nvSpPr>
          <p:spPr>
            <a:xfrm>
              <a:off x="4608102" y="1604196"/>
              <a:ext cx="1420643" cy="1775459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smtClean="0"/>
                <a:t>Filtre</a:t>
              </a:r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98344" y="1604196"/>
              <a:ext cx="1395070" cy="1775459"/>
            </a:xfrm>
            <a:prstGeom prst="rect">
              <a:avLst/>
            </a:prstGeom>
            <a:solidFill>
              <a:schemeClr val="accent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smtClean="0"/>
                <a:t>Hacheur</a:t>
              </a:r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</p:txBody>
        </p:sp>
        <p:cxnSp>
          <p:nvCxnSpPr>
            <p:cNvPr id="16" name="Connecteur droit 15"/>
            <p:cNvCxnSpPr/>
            <p:nvPr/>
          </p:nvCxnSpPr>
          <p:spPr>
            <a:xfrm flipH="1">
              <a:off x="2828562" y="2167892"/>
              <a:ext cx="684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>
              <a:off x="4079196" y="2167892"/>
              <a:ext cx="260354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2828564" y="3093720"/>
              <a:ext cx="3854176" cy="7622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4" name="Picture 4" descr="Résultat de recherche d'images pour &quot;resistor symbol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6216015" y="2530382"/>
              <a:ext cx="933450" cy="208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2371888" y="2307260"/>
                  <a:ext cx="531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1888" y="2307260"/>
                  <a:ext cx="53194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/>
                <p:cNvSpPr txBox="1"/>
                <p:nvPr/>
              </p:nvSpPr>
              <p:spPr>
                <a:xfrm>
                  <a:off x="6811968" y="2415784"/>
                  <a:ext cx="647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50" name="ZoneTexte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968" y="2415784"/>
                  <a:ext cx="64735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146" name="Picture 2" descr="Résultat de recherche d'images pour &quot;mosfet symbol&quot;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456268" y="1990646"/>
              <a:ext cx="667464" cy="667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Connecteur droit 5"/>
            <p:cNvCxnSpPr/>
            <p:nvPr/>
          </p:nvCxnSpPr>
          <p:spPr>
            <a:xfrm>
              <a:off x="3784287" y="2591356"/>
              <a:ext cx="0" cy="2358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3777143" y="2820037"/>
              <a:ext cx="1828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>
              <a:off x="3936522" y="261826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ctrl</a:t>
              </a:r>
              <a:endParaRPr lang="fr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36468" y="2072636"/>
              <a:ext cx="889000" cy="190512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150" name="Picture 6" descr="Résultat de recherche d'images pour &quot;inductance symbole&quot;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880" y="2034691"/>
              <a:ext cx="1021748" cy="218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Résultat de recherche d'images pour &quot;diode symbole&quot;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4589718" y="2506041"/>
              <a:ext cx="523240" cy="238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Connecteur droit 46"/>
            <p:cNvCxnSpPr/>
            <p:nvPr/>
          </p:nvCxnSpPr>
          <p:spPr>
            <a:xfrm>
              <a:off x="4849437" y="2172948"/>
              <a:ext cx="0" cy="2358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4849437" y="2857088"/>
              <a:ext cx="0" cy="2358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488870" y="3722722"/>
            <a:ext cx="3766036" cy="1223428"/>
            <a:chOff x="509732" y="4007277"/>
            <a:chExt cx="5087437" cy="1775459"/>
          </a:xfrm>
        </p:grpSpPr>
        <p:sp>
          <p:nvSpPr>
            <p:cNvPr id="51" name="Rectangle 50"/>
            <p:cNvSpPr/>
            <p:nvPr/>
          </p:nvSpPr>
          <p:spPr>
            <a:xfrm>
              <a:off x="2745946" y="4007277"/>
              <a:ext cx="1420643" cy="1775459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smtClean="0"/>
                <a:t>Filtre</a:t>
              </a:r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36188" y="4007277"/>
              <a:ext cx="1395070" cy="1775459"/>
            </a:xfrm>
            <a:prstGeom prst="rect">
              <a:avLst/>
            </a:prstGeom>
            <a:solidFill>
              <a:schemeClr val="accent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smtClean="0"/>
                <a:t>Hacheur</a:t>
              </a:r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</p:txBody>
        </p:sp>
        <p:cxnSp>
          <p:nvCxnSpPr>
            <p:cNvPr id="54" name="Connecteur droit 53"/>
            <p:cNvCxnSpPr/>
            <p:nvPr/>
          </p:nvCxnSpPr>
          <p:spPr>
            <a:xfrm flipH="1">
              <a:off x="966406" y="4570973"/>
              <a:ext cx="125063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H="1">
              <a:off x="2217040" y="4570973"/>
              <a:ext cx="260354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>
              <a:off x="966408" y="5496801"/>
              <a:ext cx="3854176" cy="7622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4" descr="Résultat de recherche d'images pour &quot;resistor symbol&quot;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4353859" y="4933463"/>
              <a:ext cx="933450" cy="208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/>
                <p:cNvSpPr txBox="1"/>
                <p:nvPr/>
              </p:nvSpPr>
              <p:spPr>
                <a:xfrm>
                  <a:off x="509732" y="4710341"/>
                  <a:ext cx="531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63" name="ZoneTexte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732" y="4710341"/>
                  <a:ext cx="53194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12308" b="-45238"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/>
                <p:cNvSpPr txBox="1"/>
                <p:nvPr/>
              </p:nvSpPr>
              <p:spPr>
                <a:xfrm>
                  <a:off x="4949812" y="4818865"/>
                  <a:ext cx="647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64" name="ZoneTexte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812" y="4818865"/>
                  <a:ext cx="64735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2658" b="-42857"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Rectangle 69"/>
            <p:cNvSpPr/>
            <p:nvPr/>
          </p:nvSpPr>
          <p:spPr>
            <a:xfrm>
              <a:off x="3074312" y="4475717"/>
              <a:ext cx="889000" cy="190512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71" name="Picture 6" descr="Résultat de recherche d'images pour &quot;inductance symbole&quot;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5724" y="4437772"/>
              <a:ext cx="1021748" cy="218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e 104"/>
          <p:cNvGrpSpPr/>
          <p:nvPr/>
        </p:nvGrpSpPr>
        <p:grpSpPr>
          <a:xfrm>
            <a:off x="4811848" y="3704410"/>
            <a:ext cx="3533956" cy="1233311"/>
            <a:chOff x="2371888" y="1604196"/>
            <a:chExt cx="5087437" cy="1775459"/>
          </a:xfrm>
        </p:grpSpPr>
        <p:sp>
          <p:nvSpPr>
            <p:cNvPr id="106" name="Rectangle 105"/>
            <p:cNvSpPr/>
            <p:nvPr/>
          </p:nvSpPr>
          <p:spPr>
            <a:xfrm>
              <a:off x="4608102" y="1604196"/>
              <a:ext cx="1420643" cy="1775459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smtClean="0"/>
                <a:t>Filtre</a:t>
              </a:r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098344" y="1604196"/>
              <a:ext cx="1395070" cy="1775459"/>
            </a:xfrm>
            <a:prstGeom prst="rect">
              <a:avLst/>
            </a:prstGeom>
            <a:solidFill>
              <a:schemeClr val="accent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smtClean="0"/>
                <a:t>Hacheur</a:t>
              </a:r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</p:txBody>
        </p:sp>
        <p:cxnSp>
          <p:nvCxnSpPr>
            <p:cNvPr id="108" name="Connecteur droit 107"/>
            <p:cNvCxnSpPr/>
            <p:nvPr/>
          </p:nvCxnSpPr>
          <p:spPr>
            <a:xfrm flipH="1">
              <a:off x="2828562" y="2167892"/>
              <a:ext cx="684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flipH="1">
              <a:off x="4079196" y="2167892"/>
              <a:ext cx="260354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 flipH="1">
              <a:off x="2828564" y="3093720"/>
              <a:ext cx="3854176" cy="7622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Picture 4" descr="Résultat de recherche d'images pour &quot;resistor symbol&quot;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6216015" y="2530382"/>
              <a:ext cx="933450" cy="208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ZoneTexte 111"/>
                <p:cNvSpPr txBox="1"/>
                <p:nvPr/>
              </p:nvSpPr>
              <p:spPr>
                <a:xfrm>
                  <a:off x="2371888" y="2307260"/>
                  <a:ext cx="531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112" name="ZoneTexte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1888" y="2307260"/>
                  <a:ext cx="53194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19672" b="-45238"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ZoneTexte 112"/>
                <p:cNvSpPr txBox="1"/>
                <p:nvPr/>
              </p:nvSpPr>
              <p:spPr>
                <a:xfrm>
                  <a:off x="6811968" y="2415784"/>
                  <a:ext cx="647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113" name="ZoneTexte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968" y="2415784"/>
                  <a:ext cx="647357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20270" b="-42857"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Rectangle 117"/>
            <p:cNvSpPr/>
            <p:nvPr/>
          </p:nvSpPr>
          <p:spPr>
            <a:xfrm>
              <a:off x="4936468" y="2072636"/>
              <a:ext cx="889000" cy="190512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119" name="Picture 6" descr="Résultat de recherche d'images pour &quot;inductance symbole&quot;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880" y="2034691"/>
              <a:ext cx="1021748" cy="218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8" descr="Résultat de recherche d'images pour &quot;diode symbole&quot;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4589718" y="2506041"/>
              <a:ext cx="523240" cy="238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1" name="Connecteur droit 120"/>
            <p:cNvCxnSpPr/>
            <p:nvPr/>
          </p:nvCxnSpPr>
          <p:spPr>
            <a:xfrm>
              <a:off x="4849437" y="2172948"/>
              <a:ext cx="0" cy="2358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>
              <a:off x="4849437" y="2857088"/>
              <a:ext cx="0" cy="2358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rme libre 16"/>
          <p:cNvSpPr/>
          <p:nvPr/>
        </p:nvSpPr>
        <p:spPr>
          <a:xfrm>
            <a:off x="1028700" y="4204297"/>
            <a:ext cx="2527316" cy="427963"/>
          </a:xfrm>
          <a:custGeom>
            <a:avLst/>
            <a:gdLst>
              <a:gd name="connsiteX0" fmla="*/ 0 w 2451679"/>
              <a:gd name="connsiteY0" fmla="*/ 6350 h 425450"/>
              <a:gd name="connsiteX1" fmla="*/ 228600 w 2451679"/>
              <a:gd name="connsiteY1" fmla="*/ 0 h 425450"/>
              <a:gd name="connsiteX2" fmla="*/ 2451100 w 2451679"/>
              <a:gd name="connsiteY2" fmla="*/ 133350 h 425450"/>
              <a:gd name="connsiteX3" fmla="*/ 0 w 2451679"/>
              <a:gd name="connsiteY3" fmla="*/ 425450 h 425450"/>
              <a:gd name="connsiteX0" fmla="*/ 15081 w 2536593"/>
              <a:gd name="connsiteY0" fmla="*/ 21720 h 440820"/>
              <a:gd name="connsiteX1" fmla="*/ 243681 w 2536593"/>
              <a:gd name="connsiteY1" fmla="*/ 15370 h 440820"/>
              <a:gd name="connsiteX2" fmla="*/ 2536031 w 2536593"/>
              <a:gd name="connsiteY2" fmla="*/ 243970 h 440820"/>
              <a:gd name="connsiteX3" fmla="*/ 15081 w 2536593"/>
              <a:gd name="connsiteY3" fmla="*/ 440820 h 440820"/>
              <a:gd name="connsiteX0" fmla="*/ 15081 w 2536047"/>
              <a:gd name="connsiteY0" fmla="*/ 21720 h 455884"/>
              <a:gd name="connsiteX1" fmla="*/ 243681 w 2536047"/>
              <a:gd name="connsiteY1" fmla="*/ 15370 h 455884"/>
              <a:gd name="connsiteX2" fmla="*/ 2536031 w 2536047"/>
              <a:gd name="connsiteY2" fmla="*/ 243970 h 455884"/>
              <a:gd name="connsiteX3" fmla="*/ 15081 w 2536047"/>
              <a:gd name="connsiteY3" fmla="*/ 440820 h 455884"/>
              <a:gd name="connsiteX0" fmla="*/ 15498 w 2542814"/>
              <a:gd name="connsiteY0" fmla="*/ 22657 h 462194"/>
              <a:gd name="connsiteX1" fmla="*/ 244098 w 2542814"/>
              <a:gd name="connsiteY1" fmla="*/ 16307 h 462194"/>
              <a:gd name="connsiteX2" fmla="*/ 2542798 w 2542814"/>
              <a:gd name="connsiteY2" fmla="*/ 257607 h 462194"/>
              <a:gd name="connsiteX3" fmla="*/ 15498 w 2542814"/>
              <a:gd name="connsiteY3" fmla="*/ 441757 h 462194"/>
              <a:gd name="connsiteX0" fmla="*/ 0 w 2527300"/>
              <a:gd name="connsiteY0" fmla="*/ 0 h 439537"/>
              <a:gd name="connsiteX1" fmla="*/ 2527300 w 2527300"/>
              <a:gd name="connsiteY1" fmla="*/ 234950 h 439537"/>
              <a:gd name="connsiteX2" fmla="*/ 0 w 2527300"/>
              <a:gd name="connsiteY2" fmla="*/ 419100 h 439537"/>
              <a:gd name="connsiteX0" fmla="*/ 0 w 2527300"/>
              <a:gd name="connsiteY0" fmla="*/ 51 h 439588"/>
              <a:gd name="connsiteX1" fmla="*/ 2527300 w 2527300"/>
              <a:gd name="connsiteY1" fmla="*/ 235001 h 439588"/>
              <a:gd name="connsiteX2" fmla="*/ 0 w 2527300"/>
              <a:gd name="connsiteY2" fmla="*/ 419151 h 439588"/>
              <a:gd name="connsiteX0" fmla="*/ 0 w 2527419"/>
              <a:gd name="connsiteY0" fmla="*/ 2577 h 427963"/>
              <a:gd name="connsiteX1" fmla="*/ 2527300 w 2527419"/>
              <a:gd name="connsiteY1" fmla="*/ 237527 h 427963"/>
              <a:gd name="connsiteX2" fmla="*/ 0 w 2527419"/>
              <a:gd name="connsiteY2" fmla="*/ 421677 h 427963"/>
              <a:gd name="connsiteX0" fmla="*/ 0 w 2527316"/>
              <a:gd name="connsiteY0" fmla="*/ 2577 h 427963"/>
              <a:gd name="connsiteX1" fmla="*/ 2527300 w 2527316"/>
              <a:gd name="connsiteY1" fmla="*/ 237527 h 427963"/>
              <a:gd name="connsiteX2" fmla="*/ 0 w 2527316"/>
              <a:gd name="connsiteY2" fmla="*/ 421677 h 42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7316" h="427963">
                <a:moveTo>
                  <a:pt x="0" y="2577"/>
                </a:moveTo>
                <a:cubicBezTo>
                  <a:pt x="540808" y="-863"/>
                  <a:pt x="2520156" y="-29966"/>
                  <a:pt x="2527300" y="237527"/>
                </a:cubicBezTo>
                <a:cubicBezTo>
                  <a:pt x="2534444" y="505020"/>
                  <a:pt x="275167" y="407919"/>
                  <a:pt x="0" y="421677"/>
                </a:cubicBezTo>
              </a:path>
            </a:pathLst>
          </a:custGeom>
          <a:noFill/>
          <a:ln>
            <a:solidFill>
              <a:srgbClr val="FF7B2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Forme libre 19"/>
          <p:cNvSpPr/>
          <p:nvPr/>
        </p:nvSpPr>
        <p:spPr>
          <a:xfrm>
            <a:off x="6648325" y="4175765"/>
            <a:ext cx="1042518" cy="500996"/>
          </a:xfrm>
          <a:custGeom>
            <a:avLst/>
            <a:gdLst>
              <a:gd name="connsiteX0" fmla="*/ 0 w 1062882"/>
              <a:gd name="connsiteY0" fmla="*/ 0 h 480734"/>
              <a:gd name="connsiteX1" fmla="*/ 1051560 w 1062882"/>
              <a:gd name="connsiteY1" fmla="*/ 190500 h 480734"/>
              <a:gd name="connsiteX2" fmla="*/ 525780 w 1062882"/>
              <a:gd name="connsiteY2" fmla="*/ 480060 h 480734"/>
              <a:gd name="connsiteX3" fmla="*/ 38100 w 1062882"/>
              <a:gd name="connsiteY3" fmla="*/ 266700 h 480734"/>
              <a:gd name="connsiteX0" fmla="*/ 0 w 1075656"/>
              <a:gd name="connsiteY0" fmla="*/ 0 h 480060"/>
              <a:gd name="connsiteX1" fmla="*/ 1051560 w 1075656"/>
              <a:gd name="connsiteY1" fmla="*/ 190500 h 480060"/>
              <a:gd name="connsiteX2" fmla="*/ 525780 w 1075656"/>
              <a:gd name="connsiteY2" fmla="*/ 480060 h 480060"/>
              <a:gd name="connsiteX3" fmla="*/ 38100 w 1075656"/>
              <a:gd name="connsiteY3" fmla="*/ 266700 h 480060"/>
              <a:gd name="connsiteX0" fmla="*/ 0 w 1075656"/>
              <a:gd name="connsiteY0" fmla="*/ 0 h 480060"/>
              <a:gd name="connsiteX1" fmla="*/ 1051560 w 1075656"/>
              <a:gd name="connsiteY1" fmla="*/ 190500 h 480060"/>
              <a:gd name="connsiteX2" fmla="*/ 525780 w 1075656"/>
              <a:gd name="connsiteY2" fmla="*/ 480060 h 480060"/>
              <a:gd name="connsiteX3" fmla="*/ 38100 w 1075656"/>
              <a:gd name="connsiteY3" fmla="*/ 266700 h 480060"/>
              <a:gd name="connsiteX0" fmla="*/ 0 w 1062950"/>
              <a:gd name="connsiteY0" fmla="*/ 0 h 480329"/>
              <a:gd name="connsiteX1" fmla="*/ 1051560 w 1062950"/>
              <a:gd name="connsiteY1" fmla="*/ 190500 h 480329"/>
              <a:gd name="connsiteX2" fmla="*/ 525780 w 1062950"/>
              <a:gd name="connsiteY2" fmla="*/ 480060 h 480329"/>
              <a:gd name="connsiteX3" fmla="*/ 19050 w 1062950"/>
              <a:gd name="connsiteY3" fmla="*/ 136525 h 480329"/>
              <a:gd name="connsiteX0" fmla="*/ 0 w 1062950"/>
              <a:gd name="connsiteY0" fmla="*/ 0 h 480329"/>
              <a:gd name="connsiteX1" fmla="*/ 1051560 w 1062950"/>
              <a:gd name="connsiteY1" fmla="*/ 190500 h 480329"/>
              <a:gd name="connsiteX2" fmla="*/ 525780 w 1062950"/>
              <a:gd name="connsiteY2" fmla="*/ 480060 h 480329"/>
              <a:gd name="connsiteX3" fmla="*/ 19050 w 1062950"/>
              <a:gd name="connsiteY3" fmla="*/ 136525 h 480329"/>
              <a:gd name="connsiteX0" fmla="*/ 0 w 1066147"/>
              <a:gd name="connsiteY0" fmla="*/ 0 h 480084"/>
              <a:gd name="connsiteX1" fmla="*/ 1051560 w 1066147"/>
              <a:gd name="connsiteY1" fmla="*/ 190500 h 480084"/>
              <a:gd name="connsiteX2" fmla="*/ 525780 w 1066147"/>
              <a:gd name="connsiteY2" fmla="*/ 480060 h 480084"/>
              <a:gd name="connsiteX3" fmla="*/ 19050 w 1066147"/>
              <a:gd name="connsiteY3" fmla="*/ 136525 h 480084"/>
              <a:gd name="connsiteX0" fmla="*/ 0 w 1051763"/>
              <a:gd name="connsiteY0" fmla="*/ 0 h 480674"/>
              <a:gd name="connsiteX1" fmla="*/ 1051560 w 1051763"/>
              <a:gd name="connsiteY1" fmla="*/ 190500 h 480674"/>
              <a:gd name="connsiteX2" fmla="*/ 525780 w 1051763"/>
              <a:gd name="connsiteY2" fmla="*/ 480060 h 480674"/>
              <a:gd name="connsiteX3" fmla="*/ 19050 w 1051763"/>
              <a:gd name="connsiteY3" fmla="*/ 136525 h 480674"/>
              <a:gd name="connsiteX0" fmla="*/ 0 w 1061220"/>
              <a:gd name="connsiteY0" fmla="*/ 0 h 485909"/>
              <a:gd name="connsiteX1" fmla="*/ 1061085 w 1061220"/>
              <a:gd name="connsiteY1" fmla="*/ 212725 h 485909"/>
              <a:gd name="connsiteX2" fmla="*/ 525780 w 1061220"/>
              <a:gd name="connsiteY2" fmla="*/ 480060 h 485909"/>
              <a:gd name="connsiteX3" fmla="*/ 19050 w 1061220"/>
              <a:gd name="connsiteY3" fmla="*/ 136525 h 485909"/>
              <a:gd name="connsiteX0" fmla="*/ 0 w 1061220"/>
              <a:gd name="connsiteY0" fmla="*/ 9612 h 495521"/>
              <a:gd name="connsiteX1" fmla="*/ 1061085 w 1061220"/>
              <a:gd name="connsiteY1" fmla="*/ 222337 h 495521"/>
              <a:gd name="connsiteX2" fmla="*/ 525780 w 1061220"/>
              <a:gd name="connsiteY2" fmla="*/ 489672 h 495521"/>
              <a:gd name="connsiteX3" fmla="*/ 19050 w 1061220"/>
              <a:gd name="connsiteY3" fmla="*/ 146137 h 495521"/>
              <a:gd name="connsiteX0" fmla="*/ 44576 w 1051150"/>
              <a:gd name="connsiteY0" fmla="*/ 0 h 496520"/>
              <a:gd name="connsiteX1" fmla="*/ 1042161 w 1051150"/>
              <a:gd name="connsiteY1" fmla="*/ 228600 h 496520"/>
              <a:gd name="connsiteX2" fmla="*/ 506856 w 1051150"/>
              <a:gd name="connsiteY2" fmla="*/ 495935 h 496520"/>
              <a:gd name="connsiteX3" fmla="*/ 126 w 1051150"/>
              <a:gd name="connsiteY3" fmla="*/ 152400 h 496520"/>
              <a:gd name="connsiteX0" fmla="*/ 44576 w 1042518"/>
              <a:gd name="connsiteY0" fmla="*/ 1265 h 500996"/>
              <a:gd name="connsiteX1" fmla="*/ 1042161 w 1042518"/>
              <a:gd name="connsiteY1" fmla="*/ 229865 h 500996"/>
              <a:gd name="connsiteX2" fmla="*/ 506856 w 1042518"/>
              <a:gd name="connsiteY2" fmla="*/ 497200 h 500996"/>
              <a:gd name="connsiteX3" fmla="*/ 126 w 1042518"/>
              <a:gd name="connsiteY3" fmla="*/ 153665 h 50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518" h="500996">
                <a:moveTo>
                  <a:pt x="44576" y="1265"/>
                </a:moveTo>
                <a:cubicBezTo>
                  <a:pt x="529716" y="5710"/>
                  <a:pt x="1028614" y="-46466"/>
                  <a:pt x="1042161" y="229865"/>
                </a:cubicBezTo>
                <a:cubicBezTo>
                  <a:pt x="1055708" y="506196"/>
                  <a:pt x="680528" y="509900"/>
                  <a:pt x="506856" y="497200"/>
                </a:cubicBezTo>
                <a:cubicBezTo>
                  <a:pt x="333184" y="484500"/>
                  <a:pt x="-7494" y="498470"/>
                  <a:pt x="126" y="153665"/>
                </a:cubicBezTo>
              </a:path>
            </a:pathLst>
          </a:custGeom>
          <a:noFill/>
          <a:ln>
            <a:solidFill>
              <a:srgbClr val="FF7B2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/>
              <p:cNvSpPr txBox="1"/>
              <p:nvPr/>
            </p:nvSpPr>
            <p:spPr>
              <a:xfrm>
                <a:off x="1225346" y="5245429"/>
                <a:ext cx="2056268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fr-BE" b="0" dirty="0" smtClean="0"/>
              </a:p>
            </p:txBody>
          </p:sp>
        </mc:Choice>
        <mc:Fallback xmlns=""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46" y="5245429"/>
                <a:ext cx="2056268" cy="61645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/>
              <p:cNvSpPr txBox="1"/>
              <p:nvPr/>
            </p:nvSpPr>
            <p:spPr>
              <a:xfrm>
                <a:off x="5638064" y="5264789"/>
                <a:ext cx="1659300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fr-BE" b="0" dirty="0" smtClean="0"/>
              </a:p>
            </p:txBody>
          </p:sp>
        </mc:Choice>
        <mc:Fallback xmlns="">
          <p:sp>
            <p:nvSpPr>
              <p:cNvPr id="124" name="ZoneTexte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064" y="5264789"/>
                <a:ext cx="1659300" cy="61824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/>
          <p:cNvSpPr txBox="1"/>
          <p:nvPr/>
        </p:nvSpPr>
        <p:spPr>
          <a:xfrm>
            <a:off x="1842393" y="334384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ON</a:t>
            </a:r>
            <a:endParaRPr lang="fr-BE" dirty="0"/>
          </a:p>
        </p:txBody>
      </p:sp>
      <p:sp>
        <p:nvSpPr>
          <p:cNvPr id="125" name="ZoneTexte 124"/>
          <p:cNvSpPr txBox="1"/>
          <p:nvPr/>
        </p:nvSpPr>
        <p:spPr>
          <a:xfrm>
            <a:off x="6130290" y="327679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OFF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911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Principe de base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00A2-BA9A-4A96-8BD3-7D890B94E536}" type="slidenum">
              <a:rPr lang="en-US" smtClean="0"/>
              <a:t>9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L’inductance : </a:t>
            </a:r>
            <a:r>
              <a:rPr lang="fr-BE" dirty="0" smtClean="0">
                <a:solidFill>
                  <a:schemeClr val="tx1"/>
                </a:solidFill>
              </a:rPr>
              <a:t>le filtrage en courant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1" name="AutoShape 2" descr="Résultat de recherche d'images pour &quot;resistor symbol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grpSp>
        <p:nvGrpSpPr>
          <p:cNvPr id="13" name="Groupe 12"/>
          <p:cNvGrpSpPr/>
          <p:nvPr/>
        </p:nvGrpSpPr>
        <p:grpSpPr>
          <a:xfrm>
            <a:off x="755570" y="1798672"/>
            <a:ext cx="3766036" cy="1223428"/>
            <a:chOff x="509732" y="4007277"/>
            <a:chExt cx="5087437" cy="1775459"/>
          </a:xfrm>
        </p:grpSpPr>
        <p:sp>
          <p:nvSpPr>
            <p:cNvPr id="51" name="Rectangle 50"/>
            <p:cNvSpPr/>
            <p:nvPr/>
          </p:nvSpPr>
          <p:spPr>
            <a:xfrm>
              <a:off x="2745946" y="4007277"/>
              <a:ext cx="1420643" cy="1775459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smtClean="0"/>
                <a:t>Filtre</a:t>
              </a:r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36188" y="4007277"/>
              <a:ext cx="1395070" cy="1775459"/>
            </a:xfrm>
            <a:prstGeom prst="rect">
              <a:avLst/>
            </a:prstGeom>
            <a:solidFill>
              <a:schemeClr val="accent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smtClean="0"/>
                <a:t>Hacheur</a:t>
              </a:r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</p:txBody>
        </p:sp>
        <p:cxnSp>
          <p:nvCxnSpPr>
            <p:cNvPr id="54" name="Connecteur droit 53"/>
            <p:cNvCxnSpPr/>
            <p:nvPr/>
          </p:nvCxnSpPr>
          <p:spPr>
            <a:xfrm flipH="1">
              <a:off x="966406" y="4570973"/>
              <a:ext cx="125063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H="1">
              <a:off x="2217040" y="4570973"/>
              <a:ext cx="260354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>
              <a:off x="966408" y="5496801"/>
              <a:ext cx="3854176" cy="7622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4" descr="Résultat de recherche d'images pour &quot;resistor symbol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4353859" y="4933463"/>
              <a:ext cx="933450" cy="208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/>
                <p:cNvSpPr txBox="1"/>
                <p:nvPr/>
              </p:nvSpPr>
              <p:spPr>
                <a:xfrm>
                  <a:off x="509732" y="4710341"/>
                  <a:ext cx="531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63" name="ZoneTexte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732" y="4710341"/>
                  <a:ext cx="53194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0769" b="-48780"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/>
                <p:cNvSpPr txBox="1"/>
                <p:nvPr/>
              </p:nvSpPr>
              <p:spPr>
                <a:xfrm>
                  <a:off x="4949812" y="4818865"/>
                  <a:ext cx="647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64" name="ZoneTexte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812" y="4818865"/>
                  <a:ext cx="64735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2658" b="-40476"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Rectangle 69"/>
            <p:cNvSpPr/>
            <p:nvPr/>
          </p:nvSpPr>
          <p:spPr>
            <a:xfrm>
              <a:off x="3074312" y="4475717"/>
              <a:ext cx="889000" cy="190512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71" name="Picture 6" descr="Résultat de recherche d'images pour &quot;inductance symbole&quot;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5724" y="4437772"/>
              <a:ext cx="1021748" cy="218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e 104"/>
          <p:cNvGrpSpPr/>
          <p:nvPr/>
        </p:nvGrpSpPr>
        <p:grpSpPr>
          <a:xfrm>
            <a:off x="5078548" y="1780360"/>
            <a:ext cx="3533956" cy="1233311"/>
            <a:chOff x="2371888" y="1604196"/>
            <a:chExt cx="5087437" cy="1775459"/>
          </a:xfrm>
        </p:grpSpPr>
        <p:sp>
          <p:nvSpPr>
            <p:cNvPr id="106" name="Rectangle 105"/>
            <p:cNvSpPr/>
            <p:nvPr/>
          </p:nvSpPr>
          <p:spPr>
            <a:xfrm>
              <a:off x="4608102" y="1604196"/>
              <a:ext cx="1420643" cy="1775459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smtClean="0"/>
                <a:t>Filtre</a:t>
              </a:r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098344" y="1604196"/>
              <a:ext cx="1395070" cy="1775459"/>
            </a:xfrm>
            <a:prstGeom prst="rect">
              <a:avLst/>
            </a:prstGeom>
            <a:solidFill>
              <a:schemeClr val="accent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smtClean="0"/>
                <a:t>Hacheur</a:t>
              </a:r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</p:txBody>
        </p:sp>
        <p:cxnSp>
          <p:nvCxnSpPr>
            <p:cNvPr id="108" name="Connecteur droit 107"/>
            <p:cNvCxnSpPr/>
            <p:nvPr/>
          </p:nvCxnSpPr>
          <p:spPr>
            <a:xfrm flipH="1">
              <a:off x="2828562" y="2167892"/>
              <a:ext cx="684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flipH="1">
              <a:off x="4079196" y="2167892"/>
              <a:ext cx="260354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 flipH="1">
              <a:off x="2828564" y="3093720"/>
              <a:ext cx="3854176" cy="7622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Picture 4" descr="Résultat de recherche d'images pour &quot;resistor symbol&quot;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6216015" y="2530382"/>
              <a:ext cx="933450" cy="208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ZoneTexte 111"/>
                <p:cNvSpPr txBox="1"/>
                <p:nvPr/>
              </p:nvSpPr>
              <p:spPr>
                <a:xfrm>
                  <a:off x="2371888" y="2307260"/>
                  <a:ext cx="531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112" name="ZoneTexte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1888" y="2307260"/>
                  <a:ext cx="53194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672" b="-45238"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ZoneTexte 112"/>
                <p:cNvSpPr txBox="1"/>
                <p:nvPr/>
              </p:nvSpPr>
              <p:spPr>
                <a:xfrm>
                  <a:off x="6811968" y="2415784"/>
                  <a:ext cx="647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113" name="ZoneTexte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968" y="2415784"/>
                  <a:ext cx="647357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0270" b="-40476"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Rectangle 117"/>
            <p:cNvSpPr/>
            <p:nvPr/>
          </p:nvSpPr>
          <p:spPr>
            <a:xfrm>
              <a:off x="4936468" y="2072636"/>
              <a:ext cx="889000" cy="190512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119" name="Picture 6" descr="Résultat de recherche d'images pour &quot;inductance symbole&quot;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880" y="2034691"/>
              <a:ext cx="1021748" cy="218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8" descr="Résultat de recherche d'images pour &quot;diode symbole&quot;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4589718" y="2506041"/>
              <a:ext cx="523240" cy="238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1" name="Connecteur droit 120"/>
            <p:cNvCxnSpPr/>
            <p:nvPr/>
          </p:nvCxnSpPr>
          <p:spPr>
            <a:xfrm>
              <a:off x="4849437" y="2172948"/>
              <a:ext cx="0" cy="2358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>
              <a:off x="4849437" y="2857088"/>
              <a:ext cx="0" cy="2358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rme libre 16"/>
          <p:cNvSpPr/>
          <p:nvPr/>
        </p:nvSpPr>
        <p:spPr>
          <a:xfrm>
            <a:off x="1295400" y="2280247"/>
            <a:ext cx="2527316" cy="427963"/>
          </a:xfrm>
          <a:custGeom>
            <a:avLst/>
            <a:gdLst>
              <a:gd name="connsiteX0" fmla="*/ 0 w 2451679"/>
              <a:gd name="connsiteY0" fmla="*/ 6350 h 425450"/>
              <a:gd name="connsiteX1" fmla="*/ 228600 w 2451679"/>
              <a:gd name="connsiteY1" fmla="*/ 0 h 425450"/>
              <a:gd name="connsiteX2" fmla="*/ 2451100 w 2451679"/>
              <a:gd name="connsiteY2" fmla="*/ 133350 h 425450"/>
              <a:gd name="connsiteX3" fmla="*/ 0 w 2451679"/>
              <a:gd name="connsiteY3" fmla="*/ 425450 h 425450"/>
              <a:gd name="connsiteX0" fmla="*/ 15081 w 2536593"/>
              <a:gd name="connsiteY0" fmla="*/ 21720 h 440820"/>
              <a:gd name="connsiteX1" fmla="*/ 243681 w 2536593"/>
              <a:gd name="connsiteY1" fmla="*/ 15370 h 440820"/>
              <a:gd name="connsiteX2" fmla="*/ 2536031 w 2536593"/>
              <a:gd name="connsiteY2" fmla="*/ 243970 h 440820"/>
              <a:gd name="connsiteX3" fmla="*/ 15081 w 2536593"/>
              <a:gd name="connsiteY3" fmla="*/ 440820 h 440820"/>
              <a:gd name="connsiteX0" fmla="*/ 15081 w 2536047"/>
              <a:gd name="connsiteY0" fmla="*/ 21720 h 455884"/>
              <a:gd name="connsiteX1" fmla="*/ 243681 w 2536047"/>
              <a:gd name="connsiteY1" fmla="*/ 15370 h 455884"/>
              <a:gd name="connsiteX2" fmla="*/ 2536031 w 2536047"/>
              <a:gd name="connsiteY2" fmla="*/ 243970 h 455884"/>
              <a:gd name="connsiteX3" fmla="*/ 15081 w 2536047"/>
              <a:gd name="connsiteY3" fmla="*/ 440820 h 455884"/>
              <a:gd name="connsiteX0" fmla="*/ 15498 w 2542814"/>
              <a:gd name="connsiteY0" fmla="*/ 22657 h 462194"/>
              <a:gd name="connsiteX1" fmla="*/ 244098 w 2542814"/>
              <a:gd name="connsiteY1" fmla="*/ 16307 h 462194"/>
              <a:gd name="connsiteX2" fmla="*/ 2542798 w 2542814"/>
              <a:gd name="connsiteY2" fmla="*/ 257607 h 462194"/>
              <a:gd name="connsiteX3" fmla="*/ 15498 w 2542814"/>
              <a:gd name="connsiteY3" fmla="*/ 441757 h 462194"/>
              <a:gd name="connsiteX0" fmla="*/ 0 w 2527300"/>
              <a:gd name="connsiteY0" fmla="*/ 0 h 439537"/>
              <a:gd name="connsiteX1" fmla="*/ 2527300 w 2527300"/>
              <a:gd name="connsiteY1" fmla="*/ 234950 h 439537"/>
              <a:gd name="connsiteX2" fmla="*/ 0 w 2527300"/>
              <a:gd name="connsiteY2" fmla="*/ 419100 h 439537"/>
              <a:gd name="connsiteX0" fmla="*/ 0 w 2527300"/>
              <a:gd name="connsiteY0" fmla="*/ 51 h 439588"/>
              <a:gd name="connsiteX1" fmla="*/ 2527300 w 2527300"/>
              <a:gd name="connsiteY1" fmla="*/ 235001 h 439588"/>
              <a:gd name="connsiteX2" fmla="*/ 0 w 2527300"/>
              <a:gd name="connsiteY2" fmla="*/ 419151 h 439588"/>
              <a:gd name="connsiteX0" fmla="*/ 0 w 2527419"/>
              <a:gd name="connsiteY0" fmla="*/ 2577 h 427963"/>
              <a:gd name="connsiteX1" fmla="*/ 2527300 w 2527419"/>
              <a:gd name="connsiteY1" fmla="*/ 237527 h 427963"/>
              <a:gd name="connsiteX2" fmla="*/ 0 w 2527419"/>
              <a:gd name="connsiteY2" fmla="*/ 421677 h 427963"/>
              <a:gd name="connsiteX0" fmla="*/ 0 w 2527316"/>
              <a:gd name="connsiteY0" fmla="*/ 2577 h 427963"/>
              <a:gd name="connsiteX1" fmla="*/ 2527300 w 2527316"/>
              <a:gd name="connsiteY1" fmla="*/ 237527 h 427963"/>
              <a:gd name="connsiteX2" fmla="*/ 0 w 2527316"/>
              <a:gd name="connsiteY2" fmla="*/ 421677 h 42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7316" h="427963">
                <a:moveTo>
                  <a:pt x="0" y="2577"/>
                </a:moveTo>
                <a:cubicBezTo>
                  <a:pt x="540808" y="-863"/>
                  <a:pt x="2520156" y="-29966"/>
                  <a:pt x="2527300" y="237527"/>
                </a:cubicBezTo>
                <a:cubicBezTo>
                  <a:pt x="2534444" y="505020"/>
                  <a:pt x="275167" y="407919"/>
                  <a:pt x="0" y="421677"/>
                </a:cubicBezTo>
              </a:path>
            </a:pathLst>
          </a:custGeom>
          <a:noFill/>
          <a:ln>
            <a:solidFill>
              <a:srgbClr val="FF7B2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Forme libre 19"/>
          <p:cNvSpPr/>
          <p:nvPr/>
        </p:nvSpPr>
        <p:spPr>
          <a:xfrm>
            <a:off x="6915025" y="2251715"/>
            <a:ext cx="1042518" cy="500996"/>
          </a:xfrm>
          <a:custGeom>
            <a:avLst/>
            <a:gdLst>
              <a:gd name="connsiteX0" fmla="*/ 0 w 1062882"/>
              <a:gd name="connsiteY0" fmla="*/ 0 h 480734"/>
              <a:gd name="connsiteX1" fmla="*/ 1051560 w 1062882"/>
              <a:gd name="connsiteY1" fmla="*/ 190500 h 480734"/>
              <a:gd name="connsiteX2" fmla="*/ 525780 w 1062882"/>
              <a:gd name="connsiteY2" fmla="*/ 480060 h 480734"/>
              <a:gd name="connsiteX3" fmla="*/ 38100 w 1062882"/>
              <a:gd name="connsiteY3" fmla="*/ 266700 h 480734"/>
              <a:gd name="connsiteX0" fmla="*/ 0 w 1075656"/>
              <a:gd name="connsiteY0" fmla="*/ 0 h 480060"/>
              <a:gd name="connsiteX1" fmla="*/ 1051560 w 1075656"/>
              <a:gd name="connsiteY1" fmla="*/ 190500 h 480060"/>
              <a:gd name="connsiteX2" fmla="*/ 525780 w 1075656"/>
              <a:gd name="connsiteY2" fmla="*/ 480060 h 480060"/>
              <a:gd name="connsiteX3" fmla="*/ 38100 w 1075656"/>
              <a:gd name="connsiteY3" fmla="*/ 266700 h 480060"/>
              <a:gd name="connsiteX0" fmla="*/ 0 w 1075656"/>
              <a:gd name="connsiteY0" fmla="*/ 0 h 480060"/>
              <a:gd name="connsiteX1" fmla="*/ 1051560 w 1075656"/>
              <a:gd name="connsiteY1" fmla="*/ 190500 h 480060"/>
              <a:gd name="connsiteX2" fmla="*/ 525780 w 1075656"/>
              <a:gd name="connsiteY2" fmla="*/ 480060 h 480060"/>
              <a:gd name="connsiteX3" fmla="*/ 38100 w 1075656"/>
              <a:gd name="connsiteY3" fmla="*/ 266700 h 480060"/>
              <a:gd name="connsiteX0" fmla="*/ 0 w 1062950"/>
              <a:gd name="connsiteY0" fmla="*/ 0 h 480329"/>
              <a:gd name="connsiteX1" fmla="*/ 1051560 w 1062950"/>
              <a:gd name="connsiteY1" fmla="*/ 190500 h 480329"/>
              <a:gd name="connsiteX2" fmla="*/ 525780 w 1062950"/>
              <a:gd name="connsiteY2" fmla="*/ 480060 h 480329"/>
              <a:gd name="connsiteX3" fmla="*/ 19050 w 1062950"/>
              <a:gd name="connsiteY3" fmla="*/ 136525 h 480329"/>
              <a:gd name="connsiteX0" fmla="*/ 0 w 1062950"/>
              <a:gd name="connsiteY0" fmla="*/ 0 h 480329"/>
              <a:gd name="connsiteX1" fmla="*/ 1051560 w 1062950"/>
              <a:gd name="connsiteY1" fmla="*/ 190500 h 480329"/>
              <a:gd name="connsiteX2" fmla="*/ 525780 w 1062950"/>
              <a:gd name="connsiteY2" fmla="*/ 480060 h 480329"/>
              <a:gd name="connsiteX3" fmla="*/ 19050 w 1062950"/>
              <a:gd name="connsiteY3" fmla="*/ 136525 h 480329"/>
              <a:gd name="connsiteX0" fmla="*/ 0 w 1066147"/>
              <a:gd name="connsiteY0" fmla="*/ 0 h 480084"/>
              <a:gd name="connsiteX1" fmla="*/ 1051560 w 1066147"/>
              <a:gd name="connsiteY1" fmla="*/ 190500 h 480084"/>
              <a:gd name="connsiteX2" fmla="*/ 525780 w 1066147"/>
              <a:gd name="connsiteY2" fmla="*/ 480060 h 480084"/>
              <a:gd name="connsiteX3" fmla="*/ 19050 w 1066147"/>
              <a:gd name="connsiteY3" fmla="*/ 136525 h 480084"/>
              <a:gd name="connsiteX0" fmla="*/ 0 w 1051763"/>
              <a:gd name="connsiteY0" fmla="*/ 0 h 480674"/>
              <a:gd name="connsiteX1" fmla="*/ 1051560 w 1051763"/>
              <a:gd name="connsiteY1" fmla="*/ 190500 h 480674"/>
              <a:gd name="connsiteX2" fmla="*/ 525780 w 1051763"/>
              <a:gd name="connsiteY2" fmla="*/ 480060 h 480674"/>
              <a:gd name="connsiteX3" fmla="*/ 19050 w 1051763"/>
              <a:gd name="connsiteY3" fmla="*/ 136525 h 480674"/>
              <a:gd name="connsiteX0" fmla="*/ 0 w 1061220"/>
              <a:gd name="connsiteY0" fmla="*/ 0 h 485909"/>
              <a:gd name="connsiteX1" fmla="*/ 1061085 w 1061220"/>
              <a:gd name="connsiteY1" fmla="*/ 212725 h 485909"/>
              <a:gd name="connsiteX2" fmla="*/ 525780 w 1061220"/>
              <a:gd name="connsiteY2" fmla="*/ 480060 h 485909"/>
              <a:gd name="connsiteX3" fmla="*/ 19050 w 1061220"/>
              <a:gd name="connsiteY3" fmla="*/ 136525 h 485909"/>
              <a:gd name="connsiteX0" fmla="*/ 0 w 1061220"/>
              <a:gd name="connsiteY0" fmla="*/ 9612 h 495521"/>
              <a:gd name="connsiteX1" fmla="*/ 1061085 w 1061220"/>
              <a:gd name="connsiteY1" fmla="*/ 222337 h 495521"/>
              <a:gd name="connsiteX2" fmla="*/ 525780 w 1061220"/>
              <a:gd name="connsiteY2" fmla="*/ 489672 h 495521"/>
              <a:gd name="connsiteX3" fmla="*/ 19050 w 1061220"/>
              <a:gd name="connsiteY3" fmla="*/ 146137 h 495521"/>
              <a:gd name="connsiteX0" fmla="*/ 44576 w 1051150"/>
              <a:gd name="connsiteY0" fmla="*/ 0 h 496520"/>
              <a:gd name="connsiteX1" fmla="*/ 1042161 w 1051150"/>
              <a:gd name="connsiteY1" fmla="*/ 228600 h 496520"/>
              <a:gd name="connsiteX2" fmla="*/ 506856 w 1051150"/>
              <a:gd name="connsiteY2" fmla="*/ 495935 h 496520"/>
              <a:gd name="connsiteX3" fmla="*/ 126 w 1051150"/>
              <a:gd name="connsiteY3" fmla="*/ 152400 h 496520"/>
              <a:gd name="connsiteX0" fmla="*/ 44576 w 1042518"/>
              <a:gd name="connsiteY0" fmla="*/ 1265 h 500996"/>
              <a:gd name="connsiteX1" fmla="*/ 1042161 w 1042518"/>
              <a:gd name="connsiteY1" fmla="*/ 229865 h 500996"/>
              <a:gd name="connsiteX2" fmla="*/ 506856 w 1042518"/>
              <a:gd name="connsiteY2" fmla="*/ 497200 h 500996"/>
              <a:gd name="connsiteX3" fmla="*/ 126 w 1042518"/>
              <a:gd name="connsiteY3" fmla="*/ 153665 h 50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518" h="500996">
                <a:moveTo>
                  <a:pt x="44576" y="1265"/>
                </a:moveTo>
                <a:cubicBezTo>
                  <a:pt x="529716" y="5710"/>
                  <a:pt x="1028614" y="-46466"/>
                  <a:pt x="1042161" y="229865"/>
                </a:cubicBezTo>
                <a:cubicBezTo>
                  <a:pt x="1055708" y="506196"/>
                  <a:pt x="680528" y="509900"/>
                  <a:pt x="506856" y="497200"/>
                </a:cubicBezTo>
                <a:cubicBezTo>
                  <a:pt x="333184" y="484500"/>
                  <a:pt x="-7494" y="498470"/>
                  <a:pt x="126" y="153665"/>
                </a:cubicBezTo>
              </a:path>
            </a:pathLst>
          </a:custGeom>
          <a:noFill/>
          <a:ln>
            <a:solidFill>
              <a:srgbClr val="FF7B2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/>
              <p:cNvSpPr txBox="1"/>
              <p:nvPr/>
            </p:nvSpPr>
            <p:spPr>
              <a:xfrm>
                <a:off x="1492046" y="3321379"/>
                <a:ext cx="2056268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fr-BE" b="0" dirty="0" smtClean="0"/>
              </a:p>
            </p:txBody>
          </p:sp>
        </mc:Choice>
        <mc:Fallback xmlns=""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046" y="3321379"/>
                <a:ext cx="2056268" cy="61645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/>
              <p:cNvSpPr txBox="1"/>
              <p:nvPr/>
            </p:nvSpPr>
            <p:spPr>
              <a:xfrm>
                <a:off x="5904764" y="3340739"/>
                <a:ext cx="1659300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fr-BE" b="0" dirty="0" smtClean="0"/>
              </a:p>
            </p:txBody>
          </p:sp>
        </mc:Choice>
        <mc:Fallback xmlns="">
          <p:sp>
            <p:nvSpPr>
              <p:cNvPr id="124" name="ZoneTexte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764" y="3340739"/>
                <a:ext cx="1659300" cy="61824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/>
          <p:cNvSpPr txBox="1"/>
          <p:nvPr/>
        </p:nvSpPr>
        <p:spPr>
          <a:xfrm>
            <a:off x="2109093" y="141979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ON</a:t>
            </a:r>
            <a:endParaRPr lang="fr-BE" dirty="0"/>
          </a:p>
        </p:txBody>
      </p:sp>
      <p:sp>
        <p:nvSpPr>
          <p:cNvPr id="125" name="ZoneTexte 124"/>
          <p:cNvSpPr txBox="1"/>
          <p:nvPr/>
        </p:nvSpPr>
        <p:spPr>
          <a:xfrm>
            <a:off x="6396990" y="135274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OFF</a:t>
            </a:r>
            <a:endParaRPr lang="fr-BE" dirty="0"/>
          </a:p>
        </p:txBody>
      </p:sp>
      <p:sp>
        <p:nvSpPr>
          <p:cNvPr id="3" name="ZoneTexte 2"/>
          <p:cNvSpPr txBox="1"/>
          <p:nvPr/>
        </p:nvSpPr>
        <p:spPr>
          <a:xfrm>
            <a:off x="528953" y="4262226"/>
            <a:ext cx="232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Approximation linéaire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3130410" y="4140526"/>
                <a:ext cx="2260554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BE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𝐿𝑜𝑛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BE" b="0" dirty="0" smtClean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410" y="4140526"/>
                <a:ext cx="2260554" cy="6595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5723853" y="4140526"/>
                <a:ext cx="1958165" cy="698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BE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𝐿𝑜𝑓𝑓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BE" b="0" dirty="0" smtClean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853" y="4140526"/>
                <a:ext cx="1958165" cy="69871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ZoneTexte 57"/>
          <p:cNvSpPr txBox="1"/>
          <p:nvPr/>
        </p:nvSpPr>
        <p:spPr>
          <a:xfrm>
            <a:off x="480450" y="5286996"/>
            <a:ext cx="584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chemeClr val="accent1">
                    <a:lumMod val="75000"/>
                  </a:schemeClr>
                </a:solidFill>
              </a:rPr>
              <a:t>En régime </a:t>
            </a:r>
            <a:r>
              <a:rPr lang="fr-BE" dirty="0" smtClean="0"/>
              <a:t>le courant moyen dans l’inductance ne varie plus, 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245663" y="5270839"/>
                <a:ext cx="1905522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BE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fr-BE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𝐿𝑜𝑓𝑓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663" y="5270839"/>
                <a:ext cx="1905522" cy="391582"/>
              </a:xfrm>
              <a:prstGeom prst="rect">
                <a:avLst/>
              </a:prstGeom>
              <a:blipFill rotWithShape="0">
                <a:blip r:embed="rId1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4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3763</TotalTime>
  <Words>671</Words>
  <Application>Microsoft Office PowerPoint</Application>
  <PresentationFormat>On-screen Show (4:3)</PresentationFormat>
  <Paragraphs>293</Paragraphs>
  <Slides>20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Berlin Sans FB Demi</vt:lpstr>
      <vt:lpstr>Calibri</vt:lpstr>
      <vt:lpstr>Calibri Light</vt:lpstr>
      <vt:lpstr>Cambria Math</vt:lpstr>
      <vt:lpstr>Wingdings</vt:lpstr>
      <vt:lpstr>Thème Office</vt:lpstr>
      <vt:lpstr>Circuits hacheurs et  convertisseurs DC/DC</vt:lpstr>
      <vt:lpstr>PowerPoint Presentation</vt:lpstr>
      <vt:lpstr>Les circuits hacheurs</vt:lpstr>
      <vt:lpstr>De quoi s’agit-il?</vt:lpstr>
      <vt:lpstr>Les circuits hacheurs</vt:lpstr>
      <vt:lpstr>Principe de base</vt:lpstr>
      <vt:lpstr>Principe de base</vt:lpstr>
      <vt:lpstr>Principe de base</vt:lpstr>
      <vt:lpstr>Principe de base</vt:lpstr>
      <vt:lpstr>Principe de base</vt:lpstr>
      <vt:lpstr>Les circuits hacheurs</vt:lpstr>
      <vt:lpstr>Topologies courants </vt:lpstr>
      <vt:lpstr>Les circuits hacheurs</vt:lpstr>
      <vt:lpstr>Le driver de moteur DC</vt:lpstr>
      <vt:lpstr>Le driver de moteur DC</vt:lpstr>
      <vt:lpstr>Le driver de moteur DC</vt:lpstr>
      <vt:lpstr>Le driver de moteur DC</vt:lpstr>
      <vt:lpstr>Le driver de moteur DC</vt:lpstr>
      <vt:lpstr>Le driver de moteur DC</vt:lpstr>
      <vt:lpstr>Circuits hacheurs et  convertisseurs DC/DC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Franz</dc:creator>
  <cp:lastModifiedBy>Martin Lefebvre</cp:lastModifiedBy>
  <cp:revision>501</cp:revision>
  <dcterms:created xsi:type="dcterms:W3CDTF">2014-11-01T18:18:17Z</dcterms:created>
  <dcterms:modified xsi:type="dcterms:W3CDTF">2019-03-04T12:27:55Z</dcterms:modified>
</cp:coreProperties>
</file>