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3"/>
  </p:notesMasterIdLst>
  <p:sldIdLst>
    <p:sldId id="420" r:id="rId3"/>
    <p:sldId id="1319" r:id="rId4"/>
    <p:sldId id="1305" r:id="rId5"/>
    <p:sldId id="1316" r:id="rId6"/>
    <p:sldId id="1315" r:id="rId7"/>
    <p:sldId id="1318" r:id="rId8"/>
    <p:sldId id="1309" r:id="rId9"/>
    <p:sldId id="1317" r:id="rId10"/>
    <p:sldId id="1314" r:id="rId11"/>
    <p:sldId id="1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CE6"/>
    <a:srgbClr val="FF9500"/>
    <a:srgbClr val="00B0F0"/>
    <a:srgbClr val="009193"/>
    <a:srgbClr val="D6D6D6"/>
    <a:srgbClr val="385723"/>
    <a:srgbClr val="92D050"/>
    <a:srgbClr val="F6E316"/>
    <a:srgbClr val="FF3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6"/>
    <p:restoredTop sz="82542"/>
  </p:normalViewPr>
  <p:slideViewPr>
    <p:cSldViewPr snapToGrid="0" snapToObjects="1">
      <p:cViewPr varScale="1">
        <p:scale>
          <a:sx n="121" d="100"/>
          <a:sy n="121" d="100"/>
        </p:scale>
        <p:origin x="1576" y="168"/>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3361636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2065691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283653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11/18/22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hyperlink" Target="mailto:geog.office@ucl.ac.uk" TargetMode="External"/><Relationship Id="rId5" Type="http://schemas.openxmlformats.org/officeDocument/2006/relationships/hyperlink" Target="mailto:h.bennion@ucl.ac.uk" TargetMode="External"/><Relationship Id="rId4" Type="http://schemas.openxmlformats.org/officeDocument/2006/relationships/hyperlink" Target="mailto:a.musah@ucl.ac.uk"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246162" y="1660566"/>
            <a:ext cx="11231135" cy="4278094"/>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GEOG0113: Geography in the field</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GIS &amp; MAPPING</a:t>
            </a: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How to log into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arcgis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online</a:t>
            </a:r>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pic>
        <p:nvPicPr>
          <p:cNvPr id="3" name="Picture 2">
            <a:extLst>
              <a:ext uri="{FF2B5EF4-FFF2-40B4-BE49-F238E27FC236}">
                <a16:creationId xmlns:a16="http://schemas.microsoft.com/office/drawing/2014/main" id="{FB1AC352-3E63-7044-BCAD-F9B28E48E9A7}"/>
              </a:ext>
            </a:extLst>
          </p:cNvPr>
          <p:cNvPicPr>
            <a:picLocks noChangeAspect="1"/>
          </p:cNvPicPr>
          <p:nvPr/>
        </p:nvPicPr>
        <p:blipFill rotWithShape="1">
          <a:blip r:embed="rId2"/>
          <a:srcRect l="80345" t="34792"/>
          <a:stretch/>
        </p:blipFill>
        <p:spPr>
          <a:xfrm>
            <a:off x="4687410" y="5582080"/>
            <a:ext cx="2396359" cy="632562"/>
          </a:xfrm>
          <a:prstGeom prst="rect">
            <a:avLst/>
          </a:prstGeom>
        </p:spPr>
      </p:pic>
      <p:sp>
        <p:nvSpPr>
          <p:cNvPr id="4" name="TextBox 3">
            <a:extLst>
              <a:ext uri="{FF2B5EF4-FFF2-40B4-BE49-F238E27FC236}">
                <a16:creationId xmlns:a16="http://schemas.microsoft.com/office/drawing/2014/main" id="{6012FF62-244C-7A46-8D15-2D1E6ED7A701}"/>
              </a:ext>
            </a:extLst>
          </p:cNvPr>
          <p:cNvSpPr txBox="1"/>
          <p:nvPr/>
        </p:nvSpPr>
        <p:spPr>
          <a:xfrm>
            <a:off x="249521" y="2551837"/>
            <a:ext cx="11566425" cy="1754326"/>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a:p>
            <a:pPr algn="ctr"/>
            <a:endParaRPr lang="en-GB" sz="3600" b="1" dirty="0">
              <a:latin typeface="HELVETICA NEUE THIN" panose="020B0403020202020204" pitchFamily="34" charset="0"/>
              <a:ea typeface="HELVETICA NEUE THIN" panose="020B0403020202020204" pitchFamily="34" charset="0"/>
            </a:endParaRPr>
          </a:p>
          <a:p>
            <a:pPr algn="ctr"/>
            <a:r>
              <a:rPr lang="en-GB" sz="3600" b="1" dirty="0">
                <a:latin typeface="HELVETICA NEUE THIN" panose="020B0403020202020204" pitchFamily="34" charset="0"/>
                <a:ea typeface="HELVETICA NEUE THIN" panose="020B0403020202020204" pitchFamily="34" charset="0"/>
                <a:hlinkClick r:id="rId3"/>
              </a:rPr>
              <a:t>a.musah@ucl.ac.uk</a:t>
            </a:r>
            <a:r>
              <a:rPr lang="en-GB" sz="3600" b="1" dirty="0">
                <a:latin typeface="HELVETICA NEUE THIN" panose="020B0403020202020204" pitchFamily="34" charset="0"/>
                <a:ea typeface="HELVETICA NEUE THIN" panose="020B0403020202020204" pitchFamily="34" charset="0"/>
              </a:rPr>
              <a:t> </a:t>
            </a:r>
          </a:p>
        </p:txBody>
      </p:sp>
    </p:spTree>
    <p:extLst>
      <p:ext uri="{BB962C8B-B14F-4D97-AF65-F5344CB8AC3E}">
        <p14:creationId xmlns:p14="http://schemas.microsoft.com/office/powerpoint/2010/main" val="393047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246162" y="1660566"/>
            <a:ext cx="11231135" cy="4278094"/>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GEOG0113: Geography in the field</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GIS &amp; MAPPING</a:t>
            </a: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GETTING YOU STARTED with the learning materials</a:t>
            </a:r>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2</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140902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D5018-44B1-A723-5E4D-3EF994E04020}"/>
              </a:ext>
            </a:extLst>
          </p:cNvPr>
          <p:cNvSpPr txBox="1"/>
          <p:nvPr/>
        </p:nvSpPr>
        <p:spPr>
          <a:xfrm>
            <a:off x="113341" y="0"/>
            <a:ext cx="443536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is ArcGIS Online [1]</a:t>
            </a:r>
          </a:p>
        </p:txBody>
      </p:sp>
      <p:sp>
        <p:nvSpPr>
          <p:cNvPr id="6" name="Slide Number Placeholder 3">
            <a:extLst>
              <a:ext uri="{FF2B5EF4-FFF2-40B4-BE49-F238E27FC236}">
                <a16:creationId xmlns:a16="http://schemas.microsoft.com/office/drawing/2014/main" id="{615B8AF7-A6DA-9536-65E2-FC639C85EC4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3</a:t>
            </a:fld>
            <a:endParaRPr lang="en-US" altLang="x-none" dirty="0"/>
          </a:p>
        </p:txBody>
      </p:sp>
      <p:pic>
        <p:nvPicPr>
          <p:cNvPr id="9" name="Picture 8" descr="Text&#10;&#10;Description automatically generated with medium confidence">
            <a:extLst>
              <a:ext uri="{FF2B5EF4-FFF2-40B4-BE49-F238E27FC236}">
                <a16:creationId xmlns:a16="http://schemas.microsoft.com/office/drawing/2014/main" id="{C9596A91-BB5B-3A47-0B2E-67B62FF0EEBF}"/>
              </a:ext>
            </a:extLst>
          </p:cNvPr>
          <p:cNvPicPr>
            <a:picLocks noChangeAspect="1"/>
          </p:cNvPicPr>
          <p:nvPr/>
        </p:nvPicPr>
        <p:blipFill rotWithShape="1">
          <a:blip r:embed="rId2"/>
          <a:srcRect r="909"/>
          <a:stretch/>
        </p:blipFill>
        <p:spPr>
          <a:xfrm>
            <a:off x="0" y="540778"/>
            <a:ext cx="12192000" cy="3214358"/>
          </a:xfrm>
          <a:prstGeom prst="rect">
            <a:avLst/>
          </a:prstGeom>
        </p:spPr>
      </p:pic>
      <p:sp>
        <p:nvSpPr>
          <p:cNvPr id="10" name="TextBox 9">
            <a:extLst>
              <a:ext uri="{FF2B5EF4-FFF2-40B4-BE49-F238E27FC236}">
                <a16:creationId xmlns:a16="http://schemas.microsoft.com/office/drawing/2014/main" id="{175DE169-5B0A-05D9-BE68-AB09FEE5C936}"/>
              </a:ext>
            </a:extLst>
          </p:cNvPr>
          <p:cNvSpPr txBox="1"/>
          <p:nvPr/>
        </p:nvSpPr>
        <p:spPr>
          <a:xfrm>
            <a:off x="412103" y="4312723"/>
            <a:ext cx="11367794" cy="1569660"/>
          </a:xfrm>
          <a:prstGeom prst="rect">
            <a:avLst/>
          </a:prstGeom>
          <a:noFill/>
        </p:spPr>
        <p:txBody>
          <a:bodyPr wrap="squar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ArcGIS online is a cloud-based GIS mapping software hosted on the internet. Can you use it just like any other GIS software package that is locally stored on the computer to create interactive maps, analyse data, create story maps as well as to share outputs with other collaborations/team members.  </a:t>
            </a:r>
          </a:p>
        </p:txBody>
      </p:sp>
    </p:spTree>
    <p:extLst>
      <p:ext uri="{BB962C8B-B14F-4D97-AF65-F5344CB8AC3E}">
        <p14:creationId xmlns:p14="http://schemas.microsoft.com/office/powerpoint/2010/main" val="195119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D5018-44B1-A723-5E4D-3EF994E04020}"/>
              </a:ext>
            </a:extLst>
          </p:cNvPr>
          <p:cNvSpPr txBox="1"/>
          <p:nvPr/>
        </p:nvSpPr>
        <p:spPr>
          <a:xfrm>
            <a:off x="113341" y="0"/>
            <a:ext cx="443536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is ArcGIS Online [2]</a:t>
            </a:r>
          </a:p>
        </p:txBody>
      </p:sp>
      <p:sp>
        <p:nvSpPr>
          <p:cNvPr id="6" name="Slide Number Placeholder 3">
            <a:extLst>
              <a:ext uri="{FF2B5EF4-FFF2-40B4-BE49-F238E27FC236}">
                <a16:creationId xmlns:a16="http://schemas.microsoft.com/office/drawing/2014/main" id="{615B8AF7-A6DA-9536-65E2-FC639C85EC4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4</a:t>
            </a:fld>
            <a:endParaRPr lang="en-US" altLang="x-none" dirty="0"/>
          </a:p>
        </p:txBody>
      </p:sp>
      <p:pic>
        <p:nvPicPr>
          <p:cNvPr id="9" name="Picture 8" descr="Text&#10;&#10;Description automatically generated with medium confidence">
            <a:extLst>
              <a:ext uri="{FF2B5EF4-FFF2-40B4-BE49-F238E27FC236}">
                <a16:creationId xmlns:a16="http://schemas.microsoft.com/office/drawing/2014/main" id="{C9596A91-BB5B-3A47-0B2E-67B62FF0EEBF}"/>
              </a:ext>
            </a:extLst>
          </p:cNvPr>
          <p:cNvPicPr>
            <a:picLocks noChangeAspect="1"/>
          </p:cNvPicPr>
          <p:nvPr/>
        </p:nvPicPr>
        <p:blipFill rotWithShape="1">
          <a:blip r:embed="rId2"/>
          <a:srcRect r="909"/>
          <a:stretch/>
        </p:blipFill>
        <p:spPr>
          <a:xfrm>
            <a:off x="0" y="540778"/>
            <a:ext cx="12192000" cy="3214358"/>
          </a:xfrm>
          <a:prstGeom prst="rect">
            <a:avLst/>
          </a:prstGeom>
        </p:spPr>
      </p:pic>
      <p:sp>
        <p:nvSpPr>
          <p:cNvPr id="2" name="Rectangle 1">
            <a:extLst>
              <a:ext uri="{FF2B5EF4-FFF2-40B4-BE49-F238E27FC236}">
                <a16:creationId xmlns:a16="http://schemas.microsoft.com/office/drawing/2014/main" id="{8603FBE8-F05A-CED1-F41E-C0CC6837FB88}"/>
              </a:ext>
            </a:extLst>
          </p:cNvPr>
          <p:cNvSpPr/>
          <p:nvPr/>
        </p:nvSpPr>
        <p:spPr>
          <a:xfrm>
            <a:off x="247133" y="4176584"/>
            <a:ext cx="5708822" cy="1631092"/>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ArcGIS Map</a:t>
            </a:r>
          </a:p>
        </p:txBody>
      </p:sp>
      <p:sp>
        <p:nvSpPr>
          <p:cNvPr id="3" name="Rectangle 2">
            <a:extLst>
              <a:ext uri="{FF2B5EF4-FFF2-40B4-BE49-F238E27FC236}">
                <a16:creationId xmlns:a16="http://schemas.microsoft.com/office/drawing/2014/main" id="{48B04FB9-E704-5DB4-3DEB-76777732DE21}"/>
              </a:ext>
            </a:extLst>
          </p:cNvPr>
          <p:cNvSpPr/>
          <p:nvPr/>
        </p:nvSpPr>
        <p:spPr>
          <a:xfrm>
            <a:off x="6236045" y="4176584"/>
            <a:ext cx="5708822" cy="163109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ArcGIS </a:t>
            </a:r>
            <a:r>
              <a:rPr lang="en-GB" sz="3200" dirty="0" err="1">
                <a:latin typeface="Helvetica Neue" panose="02000503000000020004" pitchFamily="2" charset="0"/>
                <a:ea typeface="Helvetica Neue" panose="02000503000000020004" pitchFamily="2" charset="0"/>
                <a:cs typeface="Helvetica Neue" panose="02000503000000020004" pitchFamily="2" charset="0"/>
              </a:rPr>
              <a:t>StoryMap</a:t>
            </a:r>
            <a:endParaRPr lang="en-GB" sz="3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2073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85AEF-6A07-AE41-FAB8-8AA7DC9CD979}"/>
              </a:ext>
            </a:extLst>
          </p:cNvPr>
          <p:cNvPicPr>
            <a:picLocks noChangeAspect="1"/>
          </p:cNvPicPr>
          <p:nvPr/>
        </p:nvPicPr>
        <p:blipFill>
          <a:blip r:embed="rId2"/>
          <a:srcRect/>
          <a:stretch/>
        </p:blipFill>
        <p:spPr>
          <a:xfrm>
            <a:off x="321805" y="954591"/>
            <a:ext cx="11548389" cy="5181437"/>
          </a:xfrm>
          <a:prstGeom prst="rect">
            <a:avLst/>
          </a:prstGeom>
        </p:spPr>
      </p:pic>
      <p:sp>
        <p:nvSpPr>
          <p:cNvPr id="4" name="Rectangle 3">
            <a:extLst>
              <a:ext uri="{FF2B5EF4-FFF2-40B4-BE49-F238E27FC236}">
                <a16:creationId xmlns:a16="http://schemas.microsoft.com/office/drawing/2014/main" id="{3B989DFA-6798-B06D-D1C0-E277904BC6EB}"/>
              </a:ext>
            </a:extLst>
          </p:cNvPr>
          <p:cNvSpPr/>
          <p:nvPr/>
        </p:nvSpPr>
        <p:spPr>
          <a:xfrm>
            <a:off x="7921250" y="4441616"/>
            <a:ext cx="2511972" cy="31531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09D5018-44B1-A723-5E4D-3EF994E04020}"/>
              </a:ext>
            </a:extLst>
          </p:cNvPr>
          <p:cNvSpPr txBox="1"/>
          <p:nvPr/>
        </p:nvSpPr>
        <p:spPr>
          <a:xfrm>
            <a:off x="321805" y="281316"/>
            <a:ext cx="443536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How to access the learning materials?</a:t>
            </a:r>
          </a:p>
        </p:txBody>
      </p:sp>
      <p:sp>
        <p:nvSpPr>
          <p:cNvPr id="6" name="Slide Number Placeholder 3">
            <a:extLst>
              <a:ext uri="{FF2B5EF4-FFF2-40B4-BE49-F238E27FC236}">
                <a16:creationId xmlns:a16="http://schemas.microsoft.com/office/drawing/2014/main" id="{615B8AF7-A6DA-9536-65E2-FC639C85EC4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5</a:t>
            </a:fld>
            <a:endParaRPr lang="en-US" altLang="x-none" dirty="0"/>
          </a:p>
        </p:txBody>
      </p:sp>
      <p:sp>
        <p:nvSpPr>
          <p:cNvPr id="7" name="TextBox 6">
            <a:extLst>
              <a:ext uri="{FF2B5EF4-FFF2-40B4-BE49-F238E27FC236}">
                <a16:creationId xmlns:a16="http://schemas.microsoft.com/office/drawing/2014/main" id="{58FB93F5-6142-F5CE-A31E-70A3A1F9CE9A}"/>
              </a:ext>
            </a:extLst>
          </p:cNvPr>
          <p:cNvSpPr txBox="1"/>
          <p:nvPr/>
        </p:nvSpPr>
        <p:spPr>
          <a:xfrm>
            <a:off x="175125" y="4425115"/>
            <a:ext cx="6705601" cy="369332"/>
          </a:xfrm>
          <a:prstGeom prst="rect">
            <a:avLst/>
          </a:prstGeom>
          <a:solidFill>
            <a:schemeClr val="bg1"/>
          </a:solidFill>
          <a:ln>
            <a:solidFill>
              <a:schemeClr val="accent1"/>
            </a:solid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Please click on the link “[GEOG0013: Introduction to GIS]”</a:t>
            </a:r>
          </a:p>
        </p:txBody>
      </p:sp>
      <p:cxnSp>
        <p:nvCxnSpPr>
          <p:cNvPr id="8" name="Straight Connector 7">
            <a:extLst>
              <a:ext uri="{FF2B5EF4-FFF2-40B4-BE49-F238E27FC236}">
                <a16:creationId xmlns:a16="http://schemas.microsoft.com/office/drawing/2014/main" id="{B7921ECA-C748-587E-7093-C77DB15ACD3B}"/>
              </a:ext>
            </a:extLst>
          </p:cNvPr>
          <p:cNvCxnSpPr/>
          <p:nvPr/>
        </p:nvCxnSpPr>
        <p:spPr>
          <a:xfrm>
            <a:off x="6880726" y="4609781"/>
            <a:ext cx="10405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87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ctangle&#10;&#10;Description automatically generated with medium confidence">
            <a:extLst>
              <a:ext uri="{FF2B5EF4-FFF2-40B4-BE49-F238E27FC236}">
                <a16:creationId xmlns:a16="http://schemas.microsoft.com/office/drawing/2014/main" id="{14196C20-8631-8849-DB15-EBF050327394}"/>
              </a:ext>
            </a:extLst>
          </p:cNvPr>
          <p:cNvPicPr>
            <a:picLocks noChangeAspect="1"/>
          </p:cNvPicPr>
          <p:nvPr/>
        </p:nvPicPr>
        <p:blipFill>
          <a:blip r:embed="rId2"/>
          <a:stretch>
            <a:fillRect/>
          </a:stretch>
        </p:blipFill>
        <p:spPr>
          <a:xfrm>
            <a:off x="8973770" y="2170268"/>
            <a:ext cx="2373966" cy="2878027"/>
          </a:xfrm>
          <a:prstGeom prst="rect">
            <a:avLst/>
          </a:prstGeom>
        </p:spPr>
      </p:pic>
      <p:pic>
        <p:nvPicPr>
          <p:cNvPr id="5" name="Picture 4" descr="Table&#10;&#10;Description automatically generated">
            <a:extLst>
              <a:ext uri="{FF2B5EF4-FFF2-40B4-BE49-F238E27FC236}">
                <a16:creationId xmlns:a16="http://schemas.microsoft.com/office/drawing/2014/main" id="{85B29D35-C66E-4E7C-6CF5-7E668AA5F511}"/>
              </a:ext>
            </a:extLst>
          </p:cNvPr>
          <p:cNvPicPr>
            <a:picLocks noChangeAspect="1"/>
          </p:cNvPicPr>
          <p:nvPr/>
        </p:nvPicPr>
        <p:blipFill rotWithShape="1">
          <a:blip r:embed="rId3"/>
          <a:srcRect r="40295"/>
          <a:stretch/>
        </p:blipFill>
        <p:spPr>
          <a:xfrm>
            <a:off x="452153" y="3941949"/>
            <a:ext cx="2859458" cy="1333499"/>
          </a:xfrm>
          <a:prstGeom prst="rect">
            <a:avLst/>
          </a:prstGeom>
        </p:spPr>
      </p:pic>
      <p:pic>
        <p:nvPicPr>
          <p:cNvPr id="7" name="Picture 6" descr="Text, letter&#10;&#10;Description automatically generated">
            <a:extLst>
              <a:ext uri="{FF2B5EF4-FFF2-40B4-BE49-F238E27FC236}">
                <a16:creationId xmlns:a16="http://schemas.microsoft.com/office/drawing/2014/main" id="{9EBDE68B-DA38-4A72-EECF-F0CD788E4832}"/>
              </a:ext>
            </a:extLst>
          </p:cNvPr>
          <p:cNvPicPr>
            <a:picLocks noChangeAspect="1"/>
          </p:cNvPicPr>
          <p:nvPr/>
        </p:nvPicPr>
        <p:blipFill rotWithShape="1">
          <a:blip r:embed="rId4"/>
          <a:srcRect l="24324" t="21138"/>
          <a:stretch/>
        </p:blipFill>
        <p:spPr>
          <a:xfrm>
            <a:off x="377333" y="1350852"/>
            <a:ext cx="3554641" cy="2095934"/>
          </a:xfrm>
          <a:prstGeom prst="rect">
            <a:avLst/>
          </a:prstGeom>
        </p:spPr>
      </p:pic>
      <p:sp>
        <p:nvSpPr>
          <p:cNvPr id="8" name="Rectangle 7">
            <a:extLst>
              <a:ext uri="{FF2B5EF4-FFF2-40B4-BE49-F238E27FC236}">
                <a16:creationId xmlns:a16="http://schemas.microsoft.com/office/drawing/2014/main" id="{94A67939-A4AC-26AD-AD59-98AF0AC5ABBF}"/>
              </a:ext>
            </a:extLst>
          </p:cNvPr>
          <p:cNvSpPr/>
          <p:nvPr/>
        </p:nvSpPr>
        <p:spPr>
          <a:xfrm>
            <a:off x="185352" y="575160"/>
            <a:ext cx="6586151" cy="6008809"/>
          </a:xfrm>
          <a:prstGeom prst="rect">
            <a:avLst/>
          </a:prstGeom>
          <a:noFill/>
          <a:ln>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2377915-8928-FCB8-B6E4-3CACE3A5EF2B}"/>
              </a:ext>
            </a:extLst>
          </p:cNvPr>
          <p:cNvSpPr txBox="1"/>
          <p:nvPr/>
        </p:nvSpPr>
        <p:spPr>
          <a:xfrm>
            <a:off x="377333" y="643123"/>
            <a:ext cx="2934277" cy="382028"/>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Your Collected Data</a:t>
            </a:r>
          </a:p>
        </p:txBody>
      </p:sp>
      <p:cxnSp>
        <p:nvCxnSpPr>
          <p:cNvPr id="13" name="Straight Arrow Connector 12">
            <a:extLst>
              <a:ext uri="{FF2B5EF4-FFF2-40B4-BE49-F238E27FC236}">
                <a16:creationId xmlns:a16="http://schemas.microsoft.com/office/drawing/2014/main" id="{A26A99D7-4288-A21C-0958-7533D5EA5224}"/>
              </a:ext>
            </a:extLst>
          </p:cNvPr>
          <p:cNvCxnSpPr>
            <a:cxnSpLocks/>
          </p:cNvCxnSpPr>
          <p:nvPr/>
        </p:nvCxnSpPr>
        <p:spPr>
          <a:xfrm flipV="1">
            <a:off x="6926682" y="3452196"/>
            <a:ext cx="1421028" cy="2417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9913675-2063-5CF8-058D-3492ACB62AFD}"/>
              </a:ext>
            </a:extLst>
          </p:cNvPr>
          <p:cNvSpPr txBox="1"/>
          <p:nvPr/>
        </p:nvSpPr>
        <p:spPr>
          <a:xfrm>
            <a:off x="8800777" y="1511609"/>
            <a:ext cx="2719953"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Store everything into a compressed folder (&lt; 160MB)</a:t>
            </a:r>
          </a:p>
        </p:txBody>
      </p:sp>
      <p:sp>
        <p:nvSpPr>
          <p:cNvPr id="15" name="Rectangle 14">
            <a:extLst>
              <a:ext uri="{FF2B5EF4-FFF2-40B4-BE49-F238E27FC236}">
                <a16:creationId xmlns:a16="http://schemas.microsoft.com/office/drawing/2014/main" id="{FC8E47AB-215F-DCCA-505E-8EBCEB6D699F}"/>
              </a:ext>
            </a:extLst>
          </p:cNvPr>
          <p:cNvSpPr/>
          <p:nvPr/>
        </p:nvSpPr>
        <p:spPr>
          <a:xfrm>
            <a:off x="8502889" y="1333072"/>
            <a:ext cx="3315730" cy="4536989"/>
          </a:xfrm>
          <a:prstGeom prst="rect">
            <a:avLst/>
          </a:prstGeom>
          <a:noFill/>
          <a:ln>
            <a:solidFill>
              <a:srgbClr val="0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3">
            <a:extLst>
              <a:ext uri="{FF2B5EF4-FFF2-40B4-BE49-F238E27FC236}">
                <a16:creationId xmlns:a16="http://schemas.microsoft.com/office/drawing/2014/main" id="{5A03BCE2-C395-AA02-FFA9-977650181F3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6</a:t>
            </a:fld>
            <a:endParaRPr lang="en-US" altLang="x-none" dirty="0"/>
          </a:p>
        </p:txBody>
      </p:sp>
      <p:sp>
        <p:nvSpPr>
          <p:cNvPr id="17" name="TextBox 16">
            <a:extLst>
              <a:ext uri="{FF2B5EF4-FFF2-40B4-BE49-F238E27FC236}">
                <a16:creationId xmlns:a16="http://schemas.microsoft.com/office/drawing/2014/main" id="{4F056035-8059-3B12-1B75-10AD4BD64747}"/>
              </a:ext>
            </a:extLst>
          </p:cNvPr>
          <p:cNvSpPr txBox="1"/>
          <p:nvPr/>
        </p:nvSpPr>
        <p:spPr>
          <a:xfrm>
            <a:off x="8606842" y="5340262"/>
            <a:ext cx="3211777"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Name zip folder as “Group #”</a:t>
            </a:r>
          </a:p>
        </p:txBody>
      </p:sp>
      <p:pic>
        <p:nvPicPr>
          <p:cNvPr id="19" name="Picture 18" descr="Graphical user interface, application&#10;&#10;Description automatically generated">
            <a:extLst>
              <a:ext uri="{FF2B5EF4-FFF2-40B4-BE49-F238E27FC236}">
                <a16:creationId xmlns:a16="http://schemas.microsoft.com/office/drawing/2014/main" id="{A9ABF04B-CABD-BFCE-0116-B2FB0E99D889}"/>
              </a:ext>
            </a:extLst>
          </p:cNvPr>
          <p:cNvPicPr>
            <a:picLocks noChangeAspect="1"/>
          </p:cNvPicPr>
          <p:nvPr/>
        </p:nvPicPr>
        <p:blipFill rotWithShape="1">
          <a:blip r:embed="rId5"/>
          <a:srcRect r="89565" b="91888"/>
          <a:stretch/>
        </p:blipFill>
        <p:spPr>
          <a:xfrm>
            <a:off x="452153" y="5767782"/>
            <a:ext cx="2068627" cy="816189"/>
          </a:xfrm>
          <a:prstGeom prst="rect">
            <a:avLst/>
          </a:prstGeom>
        </p:spPr>
      </p:pic>
      <p:sp>
        <p:nvSpPr>
          <p:cNvPr id="21" name="TextBox 20">
            <a:extLst>
              <a:ext uri="{FF2B5EF4-FFF2-40B4-BE49-F238E27FC236}">
                <a16:creationId xmlns:a16="http://schemas.microsoft.com/office/drawing/2014/main" id="{5819C875-2441-3D91-8051-168025A36677}"/>
              </a:ext>
            </a:extLst>
          </p:cNvPr>
          <p:cNvSpPr txBox="1"/>
          <p:nvPr/>
        </p:nvSpPr>
        <p:spPr>
          <a:xfrm>
            <a:off x="3834016" y="2164926"/>
            <a:ext cx="3035446"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Pictures, videos, notes etc.,</a:t>
            </a:r>
          </a:p>
        </p:txBody>
      </p:sp>
      <p:sp>
        <p:nvSpPr>
          <p:cNvPr id="22" name="TextBox 21">
            <a:extLst>
              <a:ext uri="{FF2B5EF4-FFF2-40B4-BE49-F238E27FC236}">
                <a16:creationId xmlns:a16="http://schemas.microsoft.com/office/drawing/2014/main" id="{AD76B645-BB8F-6E60-6B8D-FCC6DEBEA08D}"/>
              </a:ext>
            </a:extLst>
          </p:cNvPr>
          <p:cNvSpPr txBox="1"/>
          <p:nvPr/>
        </p:nvSpPr>
        <p:spPr>
          <a:xfrm>
            <a:off x="3854702" y="4323056"/>
            <a:ext cx="2941831"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Point data (as .csv format) </a:t>
            </a:r>
          </a:p>
        </p:txBody>
      </p:sp>
      <p:sp>
        <p:nvSpPr>
          <p:cNvPr id="23" name="TextBox 22">
            <a:extLst>
              <a:ext uri="{FF2B5EF4-FFF2-40B4-BE49-F238E27FC236}">
                <a16:creationId xmlns:a16="http://schemas.microsoft.com/office/drawing/2014/main" id="{D046D6A1-4DFD-6E91-D1B0-AC72D68755B8}"/>
              </a:ext>
            </a:extLst>
          </p:cNvPr>
          <p:cNvSpPr txBox="1"/>
          <p:nvPr/>
        </p:nvSpPr>
        <p:spPr>
          <a:xfrm>
            <a:off x="3790241" y="6025958"/>
            <a:ext cx="3058851" cy="369332"/>
          </a:xfrm>
          <a:prstGeom prst="rect">
            <a:avLst/>
          </a:prstGeom>
          <a:noFill/>
        </p:spPr>
        <p:txBody>
          <a:bodyPr wrap="non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Route data (as .</a:t>
            </a:r>
            <a:r>
              <a:rPr lang="en-GB" dirty="0" err="1">
                <a:latin typeface="Helvetica Neue" panose="02000503000000020004" pitchFamily="2" charset="0"/>
                <a:ea typeface="Helvetica Neue" panose="02000503000000020004" pitchFamily="2" charset="0"/>
                <a:cs typeface="Helvetica Neue" panose="02000503000000020004" pitchFamily="2" charset="0"/>
              </a:rPr>
              <a:t>gpx</a:t>
            </a:r>
            <a:r>
              <a:rPr lang="en-GB" dirty="0">
                <a:latin typeface="Helvetica Neue" panose="02000503000000020004" pitchFamily="2" charset="0"/>
                <a:ea typeface="Helvetica Neue" panose="02000503000000020004" pitchFamily="2" charset="0"/>
                <a:cs typeface="Helvetica Neue" panose="02000503000000020004" pitchFamily="2" charset="0"/>
              </a:rPr>
              <a:t> format) </a:t>
            </a:r>
          </a:p>
        </p:txBody>
      </p:sp>
      <p:sp>
        <p:nvSpPr>
          <p:cNvPr id="27" name="TextBox 26">
            <a:extLst>
              <a:ext uri="{FF2B5EF4-FFF2-40B4-BE49-F238E27FC236}">
                <a16:creationId xmlns:a16="http://schemas.microsoft.com/office/drawing/2014/main" id="{09BC2CFB-C43D-1CC6-A281-3ECD6B7C54ED}"/>
              </a:ext>
            </a:extLst>
          </p:cNvPr>
          <p:cNvSpPr txBox="1"/>
          <p:nvPr/>
        </p:nvSpPr>
        <p:spPr>
          <a:xfrm>
            <a:off x="427309" y="0"/>
            <a:ext cx="524466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How to share you data with you colleagues [1]</a:t>
            </a:r>
          </a:p>
        </p:txBody>
      </p:sp>
    </p:spTree>
    <p:extLst>
      <p:ext uri="{BB962C8B-B14F-4D97-AF65-F5344CB8AC3E}">
        <p14:creationId xmlns:p14="http://schemas.microsoft.com/office/powerpoint/2010/main" val="26661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85AEF-6A07-AE41-FAB8-8AA7DC9CD979}"/>
              </a:ext>
            </a:extLst>
          </p:cNvPr>
          <p:cNvPicPr>
            <a:picLocks noChangeAspect="1"/>
          </p:cNvPicPr>
          <p:nvPr/>
        </p:nvPicPr>
        <p:blipFill>
          <a:blip r:embed="rId3"/>
          <a:srcRect/>
          <a:stretch/>
        </p:blipFill>
        <p:spPr>
          <a:xfrm>
            <a:off x="427309" y="510852"/>
            <a:ext cx="11337381" cy="6094047"/>
          </a:xfrm>
          <a:prstGeom prst="rect">
            <a:avLst/>
          </a:prstGeom>
        </p:spPr>
      </p:pic>
      <p:sp>
        <p:nvSpPr>
          <p:cNvPr id="4" name="Rectangle 3">
            <a:extLst>
              <a:ext uri="{FF2B5EF4-FFF2-40B4-BE49-F238E27FC236}">
                <a16:creationId xmlns:a16="http://schemas.microsoft.com/office/drawing/2014/main" id="{3B989DFA-6798-B06D-D1C0-E277904BC6EB}"/>
              </a:ext>
            </a:extLst>
          </p:cNvPr>
          <p:cNvSpPr/>
          <p:nvPr/>
        </p:nvSpPr>
        <p:spPr>
          <a:xfrm>
            <a:off x="672663" y="870458"/>
            <a:ext cx="3846786" cy="4970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09D5018-44B1-A723-5E4D-3EF994E04020}"/>
              </a:ext>
            </a:extLst>
          </p:cNvPr>
          <p:cNvSpPr txBox="1"/>
          <p:nvPr/>
        </p:nvSpPr>
        <p:spPr>
          <a:xfrm>
            <a:off x="427309" y="0"/>
            <a:ext cx="5244662"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How to share you data with you colleagues [2]</a:t>
            </a:r>
          </a:p>
        </p:txBody>
      </p:sp>
      <p:sp>
        <p:nvSpPr>
          <p:cNvPr id="6" name="TextBox 5">
            <a:extLst>
              <a:ext uri="{FF2B5EF4-FFF2-40B4-BE49-F238E27FC236}">
                <a16:creationId xmlns:a16="http://schemas.microsoft.com/office/drawing/2014/main" id="{0C948A62-E497-C154-0B81-4556C366C442}"/>
              </a:ext>
            </a:extLst>
          </p:cNvPr>
          <p:cNvSpPr txBox="1"/>
          <p:nvPr/>
        </p:nvSpPr>
        <p:spPr>
          <a:xfrm>
            <a:off x="5570483" y="490363"/>
            <a:ext cx="4361793" cy="2031325"/>
          </a:xfrm>
          <a:prstGeom prst="rect">
            <a:avLst/>
          </a:prstGeom>
          <a:solidFill>
            <a:schemeClr val="bg1"/>
          </a:solidFill>
          <a:ln>
            <a:solidFill>
              <a:schemeClr val="accent1"/>
            </a:solid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Use this section in </a:t>
            </a:r>
            <a:r>
              <a:rPr lang="en-GB" b="1" dirty="0">
                <a:latin typeface="Helvetica Neue" panose="02000503000000020004" pitchFamily="2" charset="0"/>
                <a:ea typeface="Helvetica Neue" panose="02000503000000020004" pitchFamily="2" charset="0"/>
                <a:cs typeface="Helvetica Neue" panose="02000503000000020004" pitchFamily="2" charset="0"/>
              </a:rPr>
              <a:t>MOODLE</a:t>
            </a:r>
            <a:r>
              <a:rPr lang="en-GB" dirty="0">
                <a:latin typeface="Helvetica Neue" panose="02000503000000020004" pitchFamily="2" charset="0"/>
                <a:ea typeface="Helvetica Neue" panose="02000503000000020004" pitchFamily="2" charset="0"/>
                <a:cs typeface="Helvetica Neue" panose="02000503000000020004" pitchFamily="2" charset="0"/>
              </a:rPr>
              <a:t> to post you shared data for team member accordingly. Store everything into a compressed zip folder and attach it, and then post it on the forum. Use the appropriate title for team member whose data belongs to who.</a:t>
            </a:r>
          </a:p>
        </p:txBody>
      </p:sp>
      <p:cxnSp>
        <p:nvCxnSpPr>
          <p:cNvPr id="7" name="Straight Connector 6">
            <a:extLst>
              <a:ext uri="{FF2B5EF4-FFF2-40B4-BE49-F238E27FC236}">
                <a16:creationId xmlns:a16="http://schemas.microsoft.com/office/drawing/2014/main" id="{0E3B4481-07CA-A12C-F40C-F93D03B432D4}"/>
              </a:ext>
            </a:extLst>
          </p:cNvPr>
          <p:cNvCxnSpPr>
            <a:cxnSpLocks/>
          </p:cNvCxnSpPr>
          <p:nvPr/>
        </p:nvCxnSpPr>
        <p:spPr>
          <a:xfrm>
            <a:off x="4519449" y="1118973"/>
            <a:ext cx="10510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3">
            <a:extLst>
              <a:ext uri="{FF2B5EF4-FFF2-40B4-BE49-F238E27FC236}">
                <a16:creationId xmlns:a16="http://schemas.microsoft.com/office/drawing/2014/main" id="{3610E322-53A7-0108-3754-BF332B57DC1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7</a:t>
            </a:fld>
            <a:endParaRPr lang="en-US" altLang="x-none" dirty="0"/>
          </a:p>
        </p:txBody>
      </p:sp>
    </p:spTree>
    <p:extLst>
      <p:ext uri="{BB962C8B-B14F-4D97-AF65-F5344CB8AC3E}">
        <p14:creationId xmlns:p14="http://schemas.microsoft.com/office/powerpoint/2010/main" val="80742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985AEF-6A07-AE41-FAB8-8AA7DC9CD979}"/>
              </a:ext>
            </a:extLst>
          </p:cNvPr>
          <p:cNvPicPr>
            <a:picLocks noChangeAspect="1"/>
          </p:cNvPicPr>
          <p:nvPr/>
        </p:nvPicPr>
        <p:blipFill>
          <a:blip r:embed="rId3"/>
          <a:srcRect/>
          <a:stretch/>
        </p:blipFill>
        <p:spPr>
          <a:xfrm>
            <a:off x="427309" y="510852"/>
            <a:ext cx="11337381" cy="6094047"/>
          </a:xfrm>
          <a:prstGeom prst="rect">
            <a:avLst/>
          </a:prstGeom>
        </p:spPr>
      </p:pic>
      <p:sp>
        <p:nvSpPr>
          <p:cNvPr id="4" name="Rectangle 3">
            <a:extLst>
              <a:ext uri="{FF2B5EF4-FFF2-40B4-BE49-F238E27FC236}">
                <a16:creationId xmlns:a16="http://schemas.microsoft.com/office/drawing/2014/main" id="{3B989DFA-6798-B06D-D1C0-E277904BC6EB}"/>
              </a:ext>
            </a:extLst>
          </p:cNvPr>
          <p:cNvSpPr/>
          <p:nvPr/>
        </p:nvSpPr>
        <p:spPr>
          <a:xfrm>
            <a:off x="672663" y="5298290"/>
            <a:ext cx="3846786" cy="4970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09D5018-44B1-A723-5E4D-3EF994E04020}"/>
              </a:ext>
            </a:extLst>
          </p:cNvPr>
          <p:cNvSpPr txBox="1"/>
          <p:nvPr/>
        </p:nvSpPr>
        <p:spPr>
          <a:xfrm>
            <a:off x="409902" y="0"/>
            <a:ext cx="4824250"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How to post questions and key contacts</a:t>
            </a:r>
          </a:p>
        </p:txBody>
      </p:sp>
      <p:sp>
        <p:nvSpPr>
          <p:cNvPr id="2" name="TextBox 1">
            <a:extLst>
              <a:ext uri="{FF2B5EF4-FFF2-40B4-BE49-F238E27FC236}">
                <a16:creationId xmlns:a16="http://schemas.microsoft.com/office/drawing/2014/main" id="{4E4E72F2-6D55-5F5B-2DFA-36A976CA361B}"/>
              </a:ext>
            </a:extLst>
          </p:cNvPr>
          <p:cNvSpPr txBox="1"/>
          <p:nvPr/>
        </p:nvSpPr>
        <p:spPr>
          <a:xfrm>
            <a:off x="6677337" y="495938"/>
            <a:ext cx="5244663" cy="1323439"/>
          </a:xfrm>
          <a:prstGeom prst="rect">
            <a:avLst/>
          </a:prstGeom>
          <a:solidFill>
            <a:schemeClr val="bg1"/>
          </a:solidFill>
          <a:ln>
            <a:solidFill>
              <a:schemeClr val="accent1"/>
            </a:solidFill>
          </a:ln>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Contact us for critical problem only</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err="1">
                <a:latin typeface="Helvetica Neue" panose="02000503000000020004" pitchFamily="2" charset="0"/>
                <a:ea typeface="Helvetica Neue" panose="02000503000000020004" pitchFamily="2" charset="0"/>
                <a:cs typeface="Helvetica Neue" panose="02000503000000020004" pitchFamily="2" charset="0"/>
              </a:rPr>
              <a:t>Dr.</a:t>
            </a:r>
            <a:r>
              <a:rPr lang="en-GB" sz="1600" dirty="0">
                <a:latin typeface="Helvetica Neue" panose="02000503000000020004" pitchFamily="2" charset="0"/>
                <a:ea typeface="Helvetica Neue" panose="02000503000000020004" pitchFamily="2" charset="0"/>
                <a:cs typeface="Helvetica Neue" panose="02000503000000020004" pitchFamily="2" charset="0"/>
              </a:rPr>
              <a:t> Anwar Musah: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4"/>
              </a:rPr>
              <a:t>a.musah@ucl.ac.uk</a:t>
            </a: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Professor Helen </a:t>
            </a:r>
            <a:r>
              <a:rPr lang="en-GB" sz="1600" dirty="0" err="1">
                <a:latin typeface="Helvetica Neue" panose="02000503000000020004" pitchFamily="2" charset="0"/>
                <a:ea typeface="Helvetica Neue" panose="02000503000000020004" pitchFamily="2" charset="0"/>
                <a:cs typeface="Helvetica Neue" panose="02000503000000020004" pitchFamily="2" charset="0"/>
              </a:rPr>
              <a:t>Bennion</a:t>
            </a:r>
            <a:r>
              <a:rPr lang="en-GB" sz="1600" dirty="0">
                <a:latin typeface="Helvetica Neue" panose="02000503000000020004" pitchFamily="2" charset="0"/>
                <a:ea typeface="Helvetica Neue" panose="02000503000000020004" pitchFamily="2" charset="0"/>
                <a:cs typeface="Helvetica Neue" panose="02000503000000020004" pitchFamily="2" charset="0"/>
              </a:rPr>
              <a:t>: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5"/>
              </a:rPr>
              <a:t>h.bennion@ucl.ac.uk</a:t>
            </a:r>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Geography Office: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6"/>
              </a:rPr>
              <a:t>geog.office@ucl.ac.uk</a:t>
            </a:r>
            <a:r>
              <a:rPr lang="en-GB" sz="16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6" name="TextBox 5">
            <a:extLst>
              <a:ext uri="{FF2B5EF4-FFF2-40B4-BE49-F238E27FC236}">
                <a16:creationId xmlns:a16="http://schemas.microsoft.com/office/drawing/2014/main" id="{0C948A62-E497-C154-0B81-4556C366C442}"/>
              </a:ext>
            </a:extLst>
          </p:cNvPr>
          <p:cNvSpPr txBox="1"/>
          <p:nvPr/>
        </p:nvSpPr>
        <p:spPr>
          <a:xfrm>
            <a:off x="5570483" y="4808141"/>
            <a:ext cx="4361793" cy="1477328"/>
          </a:xfrm>
          <a:prstGeom prst="rect">
            <a:avLst/>
          </a:prstGeom>
          <a:solidFill>
            <a:schemeClr val="bg1"/>
          </a:solidFill>
          <a:ln>
            <a:solidFill>
              <a:schemeClr val="accent1"/>
            </a:solid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Use this section in </a:t>
            </a:r>
            <a:r>
              <a:rPr lang="en-GB" b="1" dirty="0">
                <a:latin typeface="Helvetica Neue" panose="02000503000000020004" pitchFamily="2" charset="0"/>
                <a:ea typeface="Helvetica Neue" panose="02000503000000020004" pitchFamily="2" charset="0"/>
                <a:cs typeface="Helvetica Neue" panose="02000503000000020004" pitchFamily="2" charset="0"/>
              </a:rPr>
              <a:t>MOODLE</a:t>
            </a:r>
            <a:r>
              <a:rPr lang="en-GB" dirty="0">
                <a:latin typeface="Helvetica Neue" panose="02000503000000020004" pitchFamily="2" charset="0"/>
                <a:ea typeface="Helvetica Neue" panose="02000503000000020004" pitchFamily="2" charset="0"/>
                <a:cs typeface="Helvetica Neue" panose="02000503000000020004" pitchFamily="2" charset="0"/>
              </a:rPr>
              <a:t> to post question related to ArcGIS issues or other technical problems. Myself, or one of the PGTAs will try to responds as soon as possible!</a:t>
            </a:r>
          </a:p>
        </p:txBody>
      </p:sp>
      <p:cxnSp>
        <p:nvCxnSpPr>
          <p:cNvPr id="7" name="Straight Connector 6">
            <a:extLst>
              <a:ext uri="{FF2B5EF4-FFF2-40B4-BE49-F238E27FC236}">
                <a16:creationId xmlns:a16="http://schemas.microsoft.com/office/drawing/2014/main" id="{0E3B4481-07CA-A12C-F40C-F93D03B432D4}"/>
              </a:ext>
            </a:extLst>
          </p:cNvPr>
          <p:cNvCxnSpPr>
            <a:cxnSpLocks/>
          </p:cNvCxnSpPr>
          <p:nvPr/>
        </p:nvCxnSpPr>
        <p:spPr>
          <a:xfrm>
            <a:off x="4519449" y="5557782"/>
            <a:ext cx="10510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3">
            <a:extLst>
              <a:ext uri="{FF2B5EF4-FFF2-40B4-BE49-F238E27FC236}">
                <a16:creationId xmlns:a16="http://schemas.microsoft.com/office/drawing/2014/main" id="{3610E322-53A7-0108-3754-BF332B57DC1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8</a:t>
            </a:fld>
            <a:endParaRPr lang="en-US" altLang="x-none" dirty="0"/>
          </a:p>
        </p:txBody>
      </p:sp>
    </p:spTree>
    <p:extLst>
      <p:ext uri="{BB962C8B-B14F-4D97-AF65-F5344CB8AC3E}">
        <p14:creationId xmlns:p14="http://schemas.microsoft.com/office/powerpoint/2010/main" val="148458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88B8F-B61A-09FA-7A0D-FC0E1553300F}"/>
              </a:ext>
            </a:extLst>
          </p:cNvPr>
          <p:cNvSpPr txBox="1"/>
          <p:nvPr/>
        </p:nvSpPr>
        <p:spPr>
          <a:xfrm>
            <a:off x="357350" y="294290"/>
            <a:ext cx="5738650"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Week 7’s 3-hour Practical Workshop session</a:t>
            </a:r>
          </a:p>
        </p:txBody>
      </p:sp>
      <p:pic>
        <p:nvPicPr>
          <p:cNvPr id="4" name="Picture 3">
            <a:extLst>
              <a:ext uri="{FF2B5EF4-FFF2-40B4-BE49-F238E27FC236}">
                <a16:creationId xmlns:a16="http://schemas.microsoft.com/office/drawing/2014/main" id="{F4567A6D-1648-6BA5-FDB8-95138EE32F1F}"/>
              </a:ext>
            </a:extLst>
          </p:cNvPr>
          <p:cNvPicPr>
            <a:picLocks noChangeAspect="1"/>
          </p:cNvPicPr>
          <p:nvPr/>
        </p:nvPicPr>
        <p:blipFill>
          <a:blip r:embed="rId2"/>
          <a:srcRect/>
          <a:stretch/>
        </p:blipFill>
        <p:spPr>
          <a:xfrm>
            <a:off x="307506" y="739281"/>
            <a:ext cx="6193389" cy="5664912"/>
          </a:xfrm>
          <a:prstGeom prst="rect">
            <a:avLst/>
          </a:prstGeom>
        </p:spPr>
      </p:pic>
      <p:sp>
        <p:nvSpPr>
          <p:cNvPr id="5" name="TextBox 4">
            <a:extLst>
              <a:ext uri="{FF2B5EF4-FFF2-40B4-BE49-F238E27FC236}">
                <a16:creationId xmlns:a16="http://schemas.microsoft.com/office/drawing/2014/main" id="{844FE428-4050-AC19-ACED-28FC23ECB46B}"/>
              </a:ext>
            </a:extLst>
          </p:cNvPr>
          <p:cNvSpPr txBox="1"/>
          <p:nvPr/>
        </p:nvSpPr>
        <p:spPr>
          <a:xfrm>
            <a:off x="6957849" y="5375758"/>
            <a:ext cx="4740164" cy="646331"/>
          </a:xfrm>
          <a:prstGeom prst="rect">
            <a:avLst/>
          </a:prstGeom>
          <a:solidFill>
            <a:schemeClr val="accent1">
              <a:lumMod val="40000"/>
              <a:lumOff val="60000"/>
            </a:schemeClr>
          </a:solidFill>
        </p:spPr>
        <p:txBody>
          <a:bodyPr wrap="square" rtlCol="0">
            <a:spAutoFit/>
          </a:bodyPr>
          <a:lstStyle/>
          <a:p>
            <a:r>
              <a:rPr lang="en-GB" b="1" dirty="0">
                <a:latin typeface="Helvetica Neue Thin" panose="020B0403020202020204" pitchFamily="34" charset="0"/>
                <a:ea typeface="Helvetica Neue Thin" panose="020B0403020202020204" pitchFamily="34" charset="0"/>
              </a:rPr>
              <a:t>Everyone should bring your own laptops for Wednesday and Friday. </a:t>
            </a:r>
          </a:p>
        </p:txBody>
      </p:sp>
      <p:sp>
        <p:nvSpPr>
          <p:cNvPr id="6" name="TextBox 5">
            <a:extLst>
              <a:ext uri="{FF2B5EF4-FFF2-40B4-BE49-F238E27FC236}">
                <a16:creationId xmlns:a16="http://schemas.microsoft.com/office/drawing/2014/main" id="{5FA1DB5F-F54A-AD5D-CADF-DC833D159F27}"/>
              </a:ext>
            </a:extLst>
          </p:cNvPr>
          <p:cNvSpPr txBox="1"/>
          <p:nvPr/>
        </p:nvSpPr>
        <p:spPr>
          <a:xfrm>
            <a:off x="6957849" y="663622"/>
            <a:ext cx="4740164" cy="3693319"/>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Try to complete as much of the self-guide tutorials on your own before heading into the Workshop. </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goal is to learn ArcGIS Online to prepare you for creating your own output which needs to be submitted for your diary.</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You can use the workshop time to ask PGTAs to rectify any problems you encountered. They may, or may stand in front of blackboard and teach. It’s your responsibility to come in prepared.</a:t>
            </a:r>
          </a:p>
        </p:txBody>
      </p:sp>
      <p:sp>
        <p:nvSpPr>
          <p:cNvPr id="7" name="Slide Number Placeholder 3">
            <a:extLst>
              <a:ext uri="{FF2B5EF4-FFF2-40B4-BE49-F238E27FC236}">
                <a16:creationId xmlns:a16="http://schemas.microsoft.com/office/drawing/2014/main" id="{A8A5D5AF-3331-1623-29B2-0466035261E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9</a:t>
            </a:fld>
            <a:endParaRPr lang="en-US" altLang="x-none" dirty="0"/>
          </a:p>
        </p:txBody>
      </p:sp>
    </p:spTree>
    <p:extLst>
      <p:ext uri="{BB962C8B-B14F-4D97-AF65-F5344CB8AC3E}">
        <p14:creationId xmlns:p14="http://schemas.microsoft.com/office/powerpoint/2010/main" val="178241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28305</TotalTime>
  <Words>493</Words>
  <Application>Microsoft Macintosh PowerPoint</Application>
  <PresentationFormat>Widescreen</PresentationFormat>
  <Paragraphs>67</Paragraphs>
  <Slides>10</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Helvetica Neue</vt:lpstr>
      <vt:lpstr>Helvetica Neue Light</vt:lpstr>
      <vt:lpstr>HELVETICA NEUE THIN</vt:lpstr>
      <vt:lpstr>HELVETICA NEUE THIN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306</cp:revision>
  <dcterms:created xsi:type="dcterms:W3CDTF">2020-11-19T14:47:11Z</dcterms:created>
  <dcterms:modified xsi:type="dcterms:W3CDTF">2022-11-18T08:01:29Z</dcterms:modified>
</cp:coreProperties>
</file>