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1319" r:id="rId3"/>
    <p:sldId id="1316" r:id="rId4"/>
    <p:sldId id="1317" r:id="rId5"/>
    <p:sldId id="1318" r:id="rId6"/>
    <p:sldId id="1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CE6"/>
    <a:srgbClr val="FF9500"/>
    <a:srgbClr val="00B0F0"/>
    <a:srgbClr val="009193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82542"/>
  </p:normalViewPr>
  <p:slideViewPr>
    <p:cSldViewPr snapToGrid="0" snapToObjects="1">
      <p:cViewPr varScale="1">
        <p:scale>
          <a:sx n="108" d="100"/>
          <a:sy n="108" d="100"/>
        </p:scale>
        <p:origin x="200" y="464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5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Anwar Musah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26/09/2022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7A4CB3-F0C9-5F4A-8B2A-F66E99725E17}"/>
              </a:ext>
            </a:extLst>
          </p:cNvPr>
          <p:cNvSpPr/>
          <p:nvPr/>
        </p:nvSpPr>
        <p:spPr>
          <a:xfrm>
            <a:off x="246162" y="1660566"/>
            <a:ext cx="112311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GEOG0113: Geography in the field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20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3200" b="1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Introduction to GIS &amp; MAPPING</a:t>
            </a:r>
          </a:p>
          <a:p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How TO publish your </a:t>
            </a:r>
            <a:r>
              <a:rPr lang="en-GB" sz="3200" b="1" cap="all" dirty="0" err="1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storymap</a:t>
            </a:r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 &amp; wrap-up</a:t>
            </a:r>
            <a:endParaRPr lang="en-GB" altLang="en-US" sz="2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altLang="en-US" sz="2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</a:t>
            </a:r>
          </a:p>
          <a:p>
            <a:pPr lvl="0"/>
            <a:r>
              <a:rPr lang="en-US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C729C-1B10-9942-8A36-0EC6012A06D7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1</a:t>
            </a:fld>
            <a:endParaRPr lang="en-US" alt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389B-F6B0-A94C-97E9-5A3AD8DB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9D5018-44B1-A723-5E4D-3EF994E04020}"/>
              </a:ext>
            </a:extLst>
          </p:cNvPr>
          <p:cNvSpPr txBox="1"/>
          <p:nvPr/>
        </p:nvSpPr>
        <p:spPr>
          <a:xfrm>
            <a:off x="113341" y="0"/>
            <a:ext cx="443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Types of Spatial Data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15B8AF7-A6DA-9536-65E2-FC639C85EC40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2</a:t>
            </a:fld>
            <a:endParaRPr lang="en-US" alt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03FBE8-F05A-CED1-F41E-C0CC6837FB88}"/>
              </a:ext>
            </a:extLst>
          </p:cNvPr>
          <p:cNvSpPr/>
          <p:nvPr/>
        </p:nvSpPr>
        <p:spPr>
          <a:xfrm>
            <a:off x="249737" y="4130350"/>
            <a:ext cx="5708822" cy="16310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B04FB9-E704-5DB4-3DEB-76777732DE21}"/>
              </a:ext>
            </a:extLst>
          </p:cNvPr>
          <p:cNvSpPr/>
          <p:nvPr/>
        </p:nvSpPr>
        <p:spPr>
          <a:xfrm>
            <a:off x="6213178" y="4130350"/>
            <a:ext cx="5708822" cy="16310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Raster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BA4762D-8156-869C-220F-2CF528921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5360"/>
              </p:ext>
            </p:extLst>
          </p:nvPr>
        </p:nvGraphicFramePr>
        <p:xfrm>
          <a:off x="252341" y="1178926"/>
          <a:ext cx="5703614" cy="2566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245">
                  <a:extLst>
                    <a:ext uri="{9D8B030D-6E8A-4147-A177-3AD203B41FA5}">
                      <a16:colId xmlns:a16="http://schemas.microsoft.com/office/drawing/2014/main" val="2852418755"/>
                    </a:ext>
                  </a:extLst>
                </a:gridCol>
                <a:gridCol w="3328369">
                  <a:extLst>
                    <a:ext uri="{9D8B030D-6E8A-4147-A177-3AD203B41FA5}">
                      <a16:colId xmlns:a16="http://schemas.microsoft.com/office/drawing/2014/main" val="2675278478"/>
                    </a:ext>
                  </a:extLst>
                </a:gridCol>
              </a:tblGrid>
              <a:tr h="426624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Type of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50713"/>
                  </a:ext>
                </a:extLst>
              </a:tr>
              <a:tr h="657852"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e.g., Sites, Locations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86739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Line segments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e.g., Rivers, roads, rail tracks, Strava route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115492"/>
                  </a:ext>
                </a:extLst>
              </a:tr>
              <a:tr h="819807"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Polygons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e.g., Postcode, District, Country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39309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A1A2ADB-D4BA-5BFA-76B1-5FDE1CBD1E59}"/>
              </a:ext>
            </a:extLst>
          </p:cNvPr>
          <p:cNvSpPr/>
          <p:nvPr/>
        </p:nvSpPr>
        <p:spPr>
          <a:xfrm>
            <a:off x="2110307" y="1818289"/>
            <a:ext cx="220717" cy="2207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6383E145-985C-9976-E6C6-73FA09EAC5D8}"/>
              </a:ext>
            </a:extLst>
          </p:cNvPr>
          <p:cNvSpPr/>
          <p:nvPr/>
        </p:nvSpPr>
        <p:spPr>
          <a:xfrm>
            <a:off x="1905354" y="3142593"/>
            <a:ext cx="630621" cy="402021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A2903-C702-A3B2-EF3D-DB52623342F0}"/>
              </a:ext>
            </a:extLst>
          </p:cNvPr>
          <p:cNvCxnSpPr/>
          <p:nvPr/>
        </p:nvCxnSpPr>
        <p:spPr>
          <a:xfrm>
            <a:off x="1948105" y="2423995"/>
            <a:ext cx="554067" cy="333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76D1C2-0BF3-FF93-ED47-243E092E941D}"/>
              </a:ext>
            </a:extLst>
          </p:cNvPr>
          <p:cNvSpPr txBox="1"/>
          <p:nvPr/>
        </p:nvSpPr>
        <p:spPr>
          <a:xfrm>
            <a:off x="249737" y="5937640"/>
            <a:ext cx="57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Vectors represent single or discrete features in geographical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6AAC99-3C35-4BA4-6A02-304A144C494A}"/>
              </a:ext>
            </a:extLst>
          </p:cNvPr>
          <p:cNvSpPr txBox="1"/>
          <p:nvPr/>
        </p:nvSpPr>
        <p:spPr>
          <a:xfrm>
            <a:off x="6213178" y="5937639"/>
            <a:ext cx="57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raster represents a features that is continuous in geographical space</a:t>
            </a:r>
          </a:p>
        </p:txBody>
      </p: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4C0F33-A74B-F2D5-9C0D-BD5BBA55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47" y="360862"/>
            <a:ext cx="3554735" cy="2014146"/>
          </a:xfrm>
          <a:prstGeom prst="rect">
            <a:avLst/>
          </a:prstGeom>
        </p:spPr>
      </p:pic>
      <p:pic>
        <p:nvPicPr>
          <p:cNvPr id="18" name="Picture 17" descr="Background pattern&#10;&#10;Description automatically generated">
            <a:extLst>
              <a:ext uri="{FF2B5EF4-FFF2-40B4-BE49-F238E27FC236}">
                <a16:creationId xmlns:a16="http://schemas.microsoft.com/office/drawing/2014/main" id="{59F48202-7201-3E94-01B2-3B28FEB33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373" y="2429466"/>
            <a:ext cx="3687286" cy="16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3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9D5018-44B1-A723-5E4D-3EF994E04020}"/>
              </a:ext>
            </a:extLst>
          </p:cNvPr>
          <p:cNvSpPr txBox="1"/>
          <p:nvPr/>
        </p:nvSpPr>
        <p:spPr>
          <a:xfrm>
            <a:off x="113341" y="0"/>
            <a:ext cx="443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Types of Spatial Data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15B8AF7-A6DA-9536-65E2-FC639C85EC40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3</a:t>
            </a:fld>
            <a:endParaRPr lang="en-US" alt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03FBE8-F05A-CED1-F41E-C0CC6837FB88}"/>
              </a:ext>
            </a:extLst>
          </p:cNvPr>
          <p:cNvSpPr/>
          <p:nvPr/>
        </p:nvSpPr>
        <p:spPr>
          <a:xfrm>
            <a:off x="249737" y="4130350"/>
            <a:ext cx="5708822" cy="16310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B04FB9-E704-5DB4-3DEB-76777732DE21}"/>
              </a:ext>
            </a:extLst>
          </p:cNvPr>
          <p:cNvSpPr/>
          <p:nvPr/>
        </p:nvSpPr>
        <p:spPr>
          <a:xfrm>
            <a:off x="6213178" y="4130350"/>
            <a:ext cx="5708822" cy="16310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Raster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BA4762D-8156-869C-220F-2CF528921FD1}"/>
              </a:ext>
            </a:extLst>
          </p:cNvPr>
          <p:cNvGraphicFramePr>
            <a:graphicFrameLocks noGrp="1"/>
          </p:cNvGraphicFramePr>
          <p:nvPr/>
        </p:nvGraphicFramePr>
        <p:xfrm>
          <a:off x="252341" y="1178926"/>
          <a:ext cx="5703614" cy="2566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245">
                  <a:extLst>
                    <a:ext uri="{9D8B030D-6E8A-4147-A177-3AD203B41FA5}">
                      <a16:colId xmlns:a16="http://schemas.microsoft.com/office/drawing/2014/main" val="2852418755"/>
                    </a:ext>
                  </a:extLst>
                </a:gridCol>
                <a:gridCol w="3328369">
                  <a:extLst>
                    <a:ext uri="{9D8B030D-6E8A-4147-A177-3AD203B41FA5}">
                      <a16:colId xmlns:a16="http://schemas.microsoft.com/office/drawing/2014/main" val="2675278478"/>
                    </a:ext>
                  </a:extLst>
                </a:gridCol>
              </a:tblGrid>
              <a:tr h="426624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Type of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50713"/>
                  </a:ext>
                </a:extLst>
              </a:tr>
              <a:tr h="657852"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e.g., Sites, Locations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86739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Line segments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e.g., Rivers, roads, rail tracks, Strava route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115492"/>
                  </a:ext>
                </a:extLst>
              </a:tr>
              <a:tr h="819807"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Polygons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e.g., Postcode, District, Country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39309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A1A2ADB-D4BA-5BFA-76B1-5FDE1CBD1E59}"/>
              </a:ext>
            </a:extLst>
          </p:cNvPr>
          <p:cNvSpPr/>
          <p:nvPr/>
        </p:nvSpPr>
        <p:spPr>
          <a:xfrm>
            <a:off x="2110307" y="1818289"/>
            <a:ext cx="220717" cy="2207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6383E145-985C-9976-E6C6-73FA09EAC5D8}"/>
              </a:ext>
            </a:extLst>
          </p:cNvPr>
          <p:cNvSpPr/>
          <p:nvPr/>
        </p:nvSpPr>
        <p:spPr>
          <a:xfrm>
            <a:off x="1905354" y="3142593"/>
            <a:ext cx="630621" cy="402021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A2903-C702-A3B2-EF3D-DB52623342F0}"/>
              </a:ext>
            </a:extLst>
          </p:cNvPr>
          <p:cNvCxnSpPr/>
          <p:nvPr/>
        </p:nvCxnSpPr>
        <p:spPr>
          <a:xfrm>
            <a:off x="1948105" y="2423995"/>
            <a:ext cx="554067" cy="333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76D1C2-0BF3-FF93-ED47-243E092E941D}"/>
              </a:ext>
            </a:extLst>
          </p:cNvPr>
          <p:cNvSpPr txBox="1"/>
          <p:nvPr/>
        </p:nvSpPr>
        <p:spPr>
          <a:xfrm>
            <a:off x="249737" y="5937640"/>
            <a:ext cx="57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Vectors represent single or discrete features in geographical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6AAC99-3C35-4BA4-6A02-304A144C494A}"/>
              </a:ext>
            </a:extLst>
          </p:cNvPr>
          <p:cNvSpPr txBox="1"/>
          <p:nvPr/>
        </p:nvSpPr>
        <p:spPr>
          <a:xfrm>
            <a:off x="6213178" y="5937639"/>
            <a:ext cx="57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raster represents a features that is continuous in geographical space</a:t>
            </a:r>
          </a:p>
        </p:txBody>
      </p:sp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4C0F33-A74B-F2D5-9C0D-BD5BBA55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00" y="389954"/>
            <a:ext cx="3554735" cy="2014146"/>
          </a:xfrm>
          <a:prstGeom prst="rect">
            <a:avLst/>
          </a:prstGeom>
        </p:spPr>
      </p:pic>
      <p:pic>
        <p:nvPicPr>
          <p:cNvPr id="18" name="Picture 17" descr="Background pattern&#10;&#10;Description automatically generated">
            <a:extLst>
              <a:ext uri="{FF2B5EF4-FFF2-40B4-BE49-F238E27FC236}">
                <a16:creationId xmlns:a16="http://schemas.microsoft.com/office/drawing/2014/main" id="{59F48202-7201-3E94-01B2-3B28FEB33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373" y="2435819"/>
            <a:ext cx="3687286" cy="16310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682732-A8F2-C39C-92FF-36876D4DF9DE}"/>
              </a:ext>
            </a:extLst>
          </p:cNvPr>
          <p:cNvSpPr/>
          <p:nvPr/>
        </p:nvSpPr>
        <p:spPr>
          <a:xfrm>
            <a:off x="113341" y="369332"/>
            <a:ext cx="5982659" cy="63572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77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9D5018-44B1-A723-5E4D-3EF994E04020}"/>
              </a:ext>
            </a:extLst>
          </p:cNvPr>
          <p:cNvSpPr txBox="1"/>
          <p:nvPr/>
        </p:nvSpPr>
        <p:spPr>
          <a:xfrm>
            <a:off x="113341" y="0"/>
            <a:ext cx="443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Types of Spatial Data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15B8AF7-A6DA-9536-65E2-FC639C85EC40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4</a:t>
            </a:fld>
            <a:endParaRPr lang="en-US" alt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03FBE8-F05A-CED1-F41E-C0CC6837FB88}"/>
              </a:ext>
            </a:extLst>
          </p:cNvPr>
          <p:cNvSpPr/>
          <p:nvPr/>
        </p:nvSpPr>
        <p:spPr>
          <a:xfrm>
            <a:off x="249737" y="4130350"/>
            <a:ext cx="5708822" cy="16310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BA4762D-8156-869C-220F-2CF528921FD1}"/>
              </a:ext>
            </a:extLst>
          </p:cNvPr>
          <p:cNvGraphicFramePr>
            <a:graphicFrameLocks noGrp="1"/>
          </p:cNvGraphicFramePr>
          <p:nvPr/>
        </p:nvGraphicFramePr>
        <p:xfrm>
          <a:off x="252341" y="1178926"/>
          <a:ext cx="5703614" cy="2566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5245">
                  <a:extLst>
                    <a:ext uri="{9D8B030D-6E8A-4147-A177-3AD203B41FA5}">
                      <a16:colId xmlns:a16="http://schemas.microsoft.com/office/drawing/2014/main" val="2852418755"/>
                    </a:ext>
                  </a:extLst>
                </a:gridCol>
                <a:gridCol w="3328369">
                  <a:extLst>
                    <a:ext uri="{9D8B030D-6E8A-4147-A177-3AD203B41FA5}">
                      <a16:colId xmlns:a16="http://schemas.microsoft.com/office/drawing/2014/main" val="2675278478"/>
                    </a:ext>
                  </a:extLst>
                </a:gridCol>
              </a:tblGrid>
              <a:tr h="426624"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Type of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50713"/>
                  </a:ext>
                </a:extLst>
              </a:tr>
              <a:tr h="657852"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e.g., Sites, Locations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86739"/>
                  </a:ext>
                </a:extLst>
              </a:tr>
              <a:tr h="662152"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Line segments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e.g., Rivers, roads, rail tracks, Strava route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115492"/>
                  </a:ext>
                </a:extLst>
              </a:tr>
              <a:tr h="819807"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Polygons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e.g., Postcode, District, Country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393090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A1A2ADB-D4BA-5BFA-76B1-5FDE1CBD1E59}"/>
              </a:ext>
            </a:extLst>
          </p:cNvPr>
          <p:cNvSpPr/>
          <p:nvPr/>
        </p:nvSpPr>
        <p:spPr>
          <a:xfrm>
            <a:off x="2110307" y="1818289"/>
            <a:ext cx="220717" cy="2207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6383E145-985C-9976-E6C6-73FA09EAC5D8}"/>
              </a:ext>
            </a:extLst>
          </p:cNvPr>
          <p:cNvSpPr/>
          <p:nvPr/>
        </p:nvSpPr>
        <p:spPr>
          <a:xfrm>
            <a:off x="1905354" y="3142593"/>
            <a:ext cx="630621" cy="402021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A2903-C702-A3B2-EF3D-DB52623342F0}"/>
              </a:ext>
            </a:extLst>
          </p:cNvPr>
          <p:cNvCxnSpPr/>
          <p:nvPr/>
        </p:nvCxnSpPr>
        <p:spPr>
          <a:xfrm>
            <a:off x="1948105" y="2423995"/>
            <a:ext cx="554067" cy="3336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76D1C2-0BF3-FF93-ED47-243E092E941D}"/>
              </a:ext>
            </a:extLst>
          </p:cNvPr>
          <p:cNvSpPr txBox="1"/>
          <p:nvPr/>
        </p:nvSpPr>
        <p:spPr>
          <a:xfrm>
            <a:off x="249737" y="5937640"/>
            <a:ext cx="5706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Vectors represent single or discrete features in geographical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6AAC99-3C35-4BA4-6A02-304A144C494A}"/>
              </a:ext>
            </a:extLst>
          </p:cNvPr>
          <p:cNvSpPr txBox="1"/>
          <p:nvPr/>
        </p:nvSpPr>
        <p:spPr>
          <a:xfrm>
            <a:off x="6372441" y="330846"/>
            <a:ext cx="5706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Notes: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Vector data are stored usually as a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shape file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or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GPS Exchange Format file</a:t>
            </a:r>
          </a:p>
          <a:p>
            <a:endParaRPr lang="en-GB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Shapefile is has an extension of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GB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shp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 it comes with 3-5 other files which must be kept to together or you cannot open it (i.e.,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GB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shx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.</a:t>
            </a:r>
            <a:r>
              <a:rPr lang="en-GB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dbf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.</a:t>
            </a:r>
            <a:r>
              <a:rPr lang="en-GB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cpg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.</a:t>
            </a:r>
            <a:r>
              <a:rPr lang="en-GB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prj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GPS Exchange Format file has an extension of 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GB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gpx</a:t>
            </a:r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usually get this format if spatial data is exported out of some application.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682732-A8F2-C39C-92FF-36876D4DF9DE}"/>
              </a:ext>
            </a:extLst>
          </p:cNvPr>
          <p:cNvSpPr/>
          <p:nvPr/>
        </p:nvSpPr>
        <p:spPr>
          <a:xfrm>
            <a:off x="113341" y="369332"/>
            <a:ext cx="5982659" cy="635728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8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9D3EFE-E59E-F740-9B3B-B0E5CE9FB6E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AC352-3E63-7044-BCAD-F9B28E48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45" t="34792"/>
          <a:stretch/>
        </p:blipFill>
        <p:spPr>
          <a:xfrm>
            <a:off x="4687410" y="5582080"/>
            <a:ext cx="2396359" cy="632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2FF62-244C-7A46-8D15-2D1E6ED7A701}"/>
              </a:ext>
            </a:extLst>
          </p:cNvPr>
          <p:cNvSpPr txBox="1"/>
          <p:nvPr/>
        </p:nvSpPr>
        <p:spPr>
          <a:xfrm>
            <a:off x="249521" y="2551837"/>
            <a:ext cx="1156642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Any questions?</a:t>
            </a:r>
          </a:p>
          <a:p>
            <a:pPr algn="ctr"/>
            <a:endParaRPr lang="en-GB" sz="36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pPr algn="ctr"/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  <a:hlinkClick r:id="rId3"/>
              </a:rPr>
              <a:t>a.musah@ucl.ac.uk</a:t>
            </a:r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047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29516</TotalTime>
  <Words>341</Words>
  <Application>Microsoft Macintosh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Helvetica Neue Light</vt:lpstr>
      <vt:lpstr>HELVETICA NEUE THIN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Musah, Anwar</cp:lastModifiedBy>
  <cp:revision>311</cp:revision>
  <dcterms:created xsi:type="dcterms:W3CDTF">2020-11-19T14:47:11Z</dcterms:created>
  <dcterms:modified xsi:type="dcterms:W3CDTF">2022-11-21T08:22:34Z</dcterms:modified>
</cp:coreProperties>
</file>