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420" r:id="rId3"/>
    <p:sldId id="1305" r:id="rId4"/>
    <p:sldId id="1314" r:id="rId5"/>
    <p:sldId id="1307" r:id="rId6"/>
    <p:sldId id="1308" r:id="rId7"/>
    <p:sldId id="1310" r:id="rId8"/>
    <p:sldId id="1312" r:id="rId9"/>
    <p:sldId id="1311" r:id="rId10"/>
    <p:sldId id="1313" r:id="rId11"/>
    <p:sldId id="1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E6"/>
    <a:srgbClr val="FF9500"/>
    <a:srgbClr val="00B0F0"/>
    <a:srgbClr val="009193"/>
    <a:srgbClr val="000000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9"/>
    <p:restoredTop sz="82854"/>
  </p:normalViewPr>
  <p:slideViewPr>
    <p:cSldViewPr snapToGrid="0" snapToObjects="1">
      <p:cViewPr varScale="1">
        <p:scale>
          <a:sx n="134" d="100"/>
          <a:sy n="134" d="100"/>
        </p:scale>
        <p:origin x="200" y="576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</a:t>
            </a:r>
          </a:p>
          <a:p>
            <a:r>
              <a:rPr lang="en-US" dirty="0"/>
              <a:t>My name is Anwar Musah. Welcome to GIF1 Data analysis. </a:t>
            </a:r>
          </a:p>
          <a:p>
            <a:r>
              <a:rPr lang="en-US" dirty="0"/>
              <a:t>The purpose of this video – is to give you folks a heads-up on how to access the material and get started for the self-learning of RStudio and Statistics to prepare for the workshops and formative assignment. But more importantly prepare for what’s ahead in term 2 GIF2. As it is here, where you will learn the basic coding </a:t>
            </a:r>
            <a:r>
              <a:rPr lang="en-US" dirty="0" err="1"/>
              <a:t>ett</a:t>
            </a:r>
            <a:r>
              <a:rPr lang="en-US" dirty="0"/>
              <a:t>., basics to data managing, and implement descriptive analysis and probabilities, which carries forward to next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Anwar Musah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26/09/2022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uclpg-msc-sgds.github.io/GEOG001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5" Type="http://schemas.openxmlformats.org/officeDocument/2006/relationships/hyperlink" Target="mailto:geog.office@ucl.ac.uk" TargetMode="External"/><Relationship Id="rId4" Type="http://schemas.openxmlformats.org/officeDocument/2006/relationships/hyperlink" Target="mailto:h.bennion@ucl.ac.u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246162" y="1660566"/>
            <a:ext cx="1123113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GEOG0113: Geography in the field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Statistics</a:t>
            </a: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GETTING YOU STARTED with the learning materials</a:t>
            </a:r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/>
            <a:r>
              <a:rPr lang="en-US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C729C-1B10-9942-8A36-0EC6012A06D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AC352-3E63-7044-BCAD-F9B28E48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45" t="34792"/>
          <a:stretch/>
        </p:blipFill>
        <p:spPr>
          <a:xfrm>
            <a:off x="4760310" y="5162607"/>
            <a:ext cx="2396359" cy="632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175278" y="1134104"/>
            <a:ext cx="115664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  <a:p>
            <a:pPr algn="ctr"/>
            <a:endParaRPr lang="en-GB" sz="36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1915D7AE-46DF-D337-FDFB-3916D5637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60"/>
          <a:stretch/>
        </p:blipFill>
        <p:spPr>
          <a:xfrm>
            <a:off x="175278" y="2724149"/>
            <a:ext cx="9067178" cy="16287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87A29-F2A5-BDB4-D970-B03B5A695FA5}"/>
              </a:ext>
            </a:extLst>
          </p:cNvPr>
          <p:cNvSpPr/>
          <p:nvPr/>
        </p:nvSpPr>
        <p:spPr>
          <a:xfrm>
            <a:off x="484008" y="2841497"/>
            <a:ext cx="2768367" cy="5875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3D803-6691-BB32-305F-07C69C0919C0}"/>
              </a:ext>
            </a:extLst>
          </p:cNvPr>
          <p:cNvSpPr txBox="1"/>
          <p:nvPr/>
        </p:nvSpPr>
        <p:spPr>
          <a:xfrm>
            <a:off x="9370009" y="2451617"/>
            <a:ext cx="264081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this section in </a:t>
            </a:r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MOODLE</a:t>
            </a:r>
            <a:r>
              <a:rPr lang="en-GB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post question related to RStudio issues or statistics problem. Myself, or one of the PGTAs will try to responds as soon as possible!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3EA17-0C56-C72F-1F6C-F65C01863C0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252375" y="3135249"/>
            <a:ext cx="6117634" cy="88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B420C5F-9BAE-2908-E15D-C562595EF19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hite text&#10;&#10;Description automatically generated">
            <a:extLst>
              <a:ext uri="{FF2B5EF4-FFF2-40B4-BE49-F238E27FC236}">
                <a16:creationId xmlns:a16="http://schemas.microsoft.com/office/drawing/2014/main" id="{9A255BB4-2E5C-CCB9-34DA-DBF080C1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3" y="774263"/>
            <a:ext cx="10581579" cy="5710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89DFA-6798-B06D-D1C0-E277904BC6EB}"/>
              </a:ext>
            </a:extLst>
          </p:cNvPr>
          <p:cNvSpPr/>
          <p:nvPr/>
        </p:nvSpPr>
        <p:spPr>
          <a:xfrm>
            <a:off x="933106" y="5269253"/>
            <a:ext cx="2959385" cy="315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-1" y="4378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access the learning materials on Moodle?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B93F5-6142-F5CE-A31E-70A3A1F9CE9A}"/>
              </a:ext>
            </a:extLst>
          </p:cNvPr>
          <p:cNvSpPr txBox="1"/>
          <p:nvPr/>
        </p:nvSpPr>
        <p:spPr>
          <a:xfrm>
            <a:off x="4933015" y="5215231"/>
            <a:ext cx="718907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Please click on the link “[GEOG0013: Introduction to Statistics]”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921ECA-C748-587E-7093-C77DB15ACD3B}"/>
              </a:ext>
            </a:extLst>
          </p:cNvPr>
          <p:cNvCxnSpPr/>
          <p:nvPr/>
        </p:nvCxnSpPr>
        <p:spPr>
          <a:xfrm>
            <a:off x="3892491" y="5426908"/>
            <a:ext cx="10405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28BABD-1786-DF82-8B15-DD9396A84F32}"/>
              </a:ext>
            </a:extLst>
          </p:cNvPr>
          <p:cNvSpPr/>
          <p:nvPr/>
        </p:nvSpPr>
        <p:spPr>
          <a:xfrm>
            <a:off x="2409824" y="774263"/>
            <a:ext cx="165595" cy="499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C429B-2A50-02DB-ECDA-A6FC21449844}"/>
              </a:ext>
            </a:extLst>
          </p:cNvPr>
          <p:cNvSpPr/>
          <p:nvPr/>
        </p:nvSpPr>
        <p:spPr>
          <a:xfrm>
            <a:off x="6298482" y="2270207"/>
            <a:ext cx="93930" cy="262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F3F96-FD78-2303-D670-E3F804E5D8A7}"/>
              </a:ext>
            </a:extLst>
          </p:cNvPr>
          <p:cNvSpPr/>
          <p:nvPr/>
        </p:nvSpPr>
        <p:spPr>
          <a:xfrm>
            <a:off x="8773399" y="2503840"/>
            <a:ext cx="93930" cy="262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6976E-6F3E-E417-80DE-47A24099A8D0}"/>
              </a:ext>
            </a:extLst>
          </p:cNvPr>
          <p:cNvSpPr/>
          <p:nvPr/>
        </p:nvSpPr>
        <p:spPr>
          <a:xfrm>
            <a:off x="10653931" y="2043323"/>
            <a:ext cx="175994" cy="262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48E1D-411D-06D2-CEFE-7C6AA422B231}"/>
              </a:ext>
            </a:extLst>
          </p:cNvPr>
          <p:cNvSpPr/>
          <p:nvPr/>
        </p:nvSpPr>
        <p:spPr>
          <a:xfrm>
            <a:off x="792128" y="2270206"/>
            <a:ext cx="140978" cy="262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7367F-0B94-46A4-9956-8757E913853C}"/>
              </a:ext>
            </a:extLst>
          </p:cNvPr>
          <p:cNvSpPr/>
          <p:nvPr/>
        </p:nvSpPr>
        <p:spPr>
          <a:xfrm>
            <a:off x="1647824" y="769570"/>
            <a:ext cx="165595" cy="499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BB90E-BC21-3413-5BEA-0C002A0591C8}"/>
              </a:ext>
            </a:extLst>
          </p:cNvPr>
          <p:cNvSpPr txBox="1"/>
          <p:nvPr/>
        </p:nvSpPr>
        <p:spPr>
          <a:xfrm>
            <a:off x="6298482" y="102327"/>
            <a:ext cx="577594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https://uclpg-msc-sgds.github.io/GEOG0013/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37747D-13C3-71FA-BA98-570DE90DC39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E70B49-2DC1-AB69-4951-201A0CFB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40385"/>
            <a:ext cx="9563100" cy="6269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273314-9D6B-1DF8-72A2-81D59574CE82}"/>
              </a:ext>
            </a:extLst>
          </p:cNvPr>
          <p:cNvSpPr/>
          <p:nvPr/>
        </p:nvSpPr>
        <p:spPr>
          <a:xfrm>
            <a:off x="3967380" y="4043744"/>
            <a:ext cx="1214872" cy="277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8E6BE-9EC7-AFAC-9148-D87C29279642}"/>
              </a:ext>
            </a:extLst>
          </p:cNvPr>
          <p:cNvSpPr/>
          <p:nvPr/>
        </p:nvSpPr>
        <p:spPr>
          <a:xfrm>
            <a:off x="7634613" y="4062794"/>
            <a:ext cx="336654" cy="277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339A8-98CB-738A-9907-7B871FB007C6}"/>
              </a:ext>
            </a:extLst>
          </p:cNvPr>
          <p:cNvSpPr txBox="1"/>
          <p:nvPr/>
        </p:nvSpPr>
        <p:spPr>
          <a:xfrm>
            <a:off x="-1" y="4378"/>
            <a:ext cx="676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Welcome Page for GEOG0013: Introduction to Statistics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AAA6591-91CE-CD3E-3CA6-77B4AB169B7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0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BDAAACF-DEE0-6863-09B8-B3EF96AE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4" y="866955"/>
            <a:ext cx="11688512" cy="5124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F29E3-ABE2-666E-A9DA-8557431DD68B}"/>
              </a:ext>
            </a:extLst>
          </p:cNvPr>
          <p:cNvSpPr txBox="1"/>
          <p:nvPr/>
        </p:nvSpPr>
        <p:spPr>
          <a:xfrm>
            <a:off x="0" y="0"/>
            <a:ext cx="497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Navigating through learning materials? 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FBF02-2C93-3600-163F-00EC2C96E5D2}"/>
              </a:ext>
            </a:extLst>
          </p:cNvPr>
          <p:cNvSpPr/>
          <p:nvPr/>
        </p:nvSpPr>
        <p:spPr>
          <a:xfrm>
            <a:off x="142687" y="1824997"/>
            <a:ext cx="2802405" cy="13557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343AF-D2A0-C954-8837-9D2F7E88D6A6}"/>
              </a:ext>
            </a:extLst>
          </p:cNvPr>
          <p:cNvSpPr txBox="1"/>
          <p:nvPr/>
        </p:nvSpPr>
        <p:spPr>
          <a:xfrm>
            <a:off x="4094673" y="1980404"/>
            <a:ext cx="436179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welcome page contains all the necessary information needed to get started, as well as details for groups &amp; room locations for the workshops.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5704E1-BCB0-3564-769D-FC8AF93B01B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45092" y="2502865"/>
            <a:ext cx="114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D5F619C-EAA5-5D5B-5346-CCF2BB1E2F8D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3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1705203-0816-8DA6-EAEB-8365405C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4" y="946481"/>
            <a:ext cx="11688512" cy="5124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2FBF02-2C93-3600-163F-00EC2C96E5D2}"/>
              </a:ext>
            </a:extLst>
          </p:cNvPr>
          <p:cNvSpPr/>
          <p:nvPr/>
        </p:nvSpPr>
        <p:spPr>
          <a:xfrm>
            <a:off x="251744" y="3271372"/>
            <a:ext cx="2543504" cy="14569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343AF-D2A0-C954-8837-9D2F7E88D6A6}"/>
              </a:ext>
            </a:extLst>
          </p:cNvPr>
          <p:cNvSpPr txBox="1"/>
          <p:nvPr/>
        </p:nvSpPr>
        <p:spPr>
          <a:xfrm>
            <a:off x="3846282" y="3399687"/>
            <a:ext cx="436179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chapters are the tutorials for learning R programming and statistics. They contain all the necessary instructions and guidance videos.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5704E1-BCB0-3564-769D-FC8AF93B01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95248" y="3999852"/>
            <a:ext cx="1051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57523C-5EA8-16A3-A6AC-868F1A53EC17}"/>
              </a:ext>
            </a:extLst>
          </p:cNvPr>
          <p:cNvSpPr txBox="1"/>
          <p:nvPr/>
        </p:nvSpPr>
        <p:spPr>
          <a:xfrm>
            <a:off x="0" y="0"/>
            <a:ext cx="497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Navigating through learning materials? [2]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804CA3D-DD15-8905-14AC-30ABC2B8DAA8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3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216018DE-9F7A-2980-9F50-8F4D6BFE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" y="437062"/>
            <a:ext cx="7469693" cy="6172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89DFA-6798-B06D-D1C0-E277904BC6EB}"/>
              </a:ext>
            </a:extLst>
          </p:cNvPr>
          <p:cNvSpPr/>
          <p:nvPr/>
        </p:nvSpPr>
        <p:spPr>
          <a:xfrm>
            <a:off x="335560" y="5298289"/>
            <a:ext cx="2768367" cy="5875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10604" y="-8062"/>
            <a:ext cx="48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post questions and key contacts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E72F2-6D55-5F5B-2DFA-36A976CA361B}"/>
              </a:ext>
            </a:extLst>
          </p:cNvPr>
          <p:cNvSpPr txBox="1"/>
          <p:nvPr/>
        </p:nvSpPr>
        <p:spPr>
          <a:xfrm>
            <a:off x="7784192" y="5193294"/>
            <a:ext cx="348499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 us for critical problem only. Do not post any R-related questions directly to us. Please use the forum in Moodle.</a:t>
            </a:r>
          </a:p>
          <a:p>
            <a:endParaRPr lang="en-GB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Dr.</a:t>
            </a:r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Anwar Musah: </a:t>
            </a:r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endParaRPr lang="en-GB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Professor Helen </a:t>
            </a:r>
            <a:r>
              <a:rPr lang="en-GB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Bennion</a:t>
            </a:r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h.bennion@ucl.ac.uk</a:t>
            </a:r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Geography Office: </a:t>
            </a:r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geog.office@ucl.ac.uk</a:t>
            </a:r>
            <a:r>
              <a:rPr lang="en-GB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48A62-E497-C154-0B81-4556C366C442}"/>
              </a:ext>
            </a:extLst>
          </p:cNvPr>
          <p:cNvSpPr txBox="1"/>
          <p:nvPr/>
        </p:nvSpPr>
        <p:spPr>
          <a:xfrm>
            <a:off x="7784192" y="4069779"/>
            <a:ext cx="436179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this section in </a:t>
            </a:r>
            <a:r>
              <a:rPr lang="en-GB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MOODLE</a:t>
            </a:r>
            <a:r>
              <a:rPr lang="en-GB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post question related to RStudio issues or statistics problem. Myself, or one of the PGTAs will try to responds as soon as possible!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3B4481-07CA-A12C-F40C-F93D03B432D4}"/>
              </a:ext>
            </a:extLst>
          </p:cNvPr>
          <p:cNvCxnSpPr>
            <a:cxnSpLocks/>
          </p:cNvCxnSpPr>
          <p:nvPr/>
        </p:nvCxnSpPr>
        <p:spPr>
          <a:xfrm flipV="1">
            <a:off x="1675388" y="4546833"/>
            <a:ext cx="0" cy="7238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E1890-8A05-CEDE-D9A7-F7E1836598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675388" y="4546833"/>
            <a:ext cx="61088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6406C-05B9-8DA3-8A6A-5BE3CDF491A1}"/>
              </a:ext>
            </a:extLst>
          </p:cNvPr>
          <p:cNvSpPr/>
          <p:nvPr/>
        </p:nvSpPr>
        <p:spPr>
          <a:xfrm>
            <a:off x="1124124" y="497881"/>
            <a:ext cx="671116" cy="2319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5B5EE-201E-419F-1C92-3423ED9A634A}"/>
              </a:ext>
            </a:extLst>
          </p:cNvPr>
          <p:cNvSpPr/>
          <p:nvPr/>
        </p:nvSpPr>
        <p:spPr>
          <a:xfrm>
            <a:off x="4983060" y="1535185"/>
            <a:ext cx="67111" cy="109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A41A8-F6C1-1367-1EAD-2B1B5F1442ED}"/>
              </a:ext>
            </a:extLst>
          </p:cNvPr>
          <p:cNvSpPr/>
          <p:nvPr/>
        </p:nvSpPr>
        <p:spPr>
          <a:xfrm>
            <a:off x="788565" y="1535185"/>
            <a:ext cx="67111" cy="109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B7EDC-44C0-2E62-5838-39A457D5A73A}"/>
              </a:ext>
            </a:extLst>
          </p:cNvPr>
          <p:cNvSpPr/>
          <p:nvPr/>
        </p:nvSpPr>
        <p:spPr>
          <a:xfrm>
            <a:off x="6744749" y="1702966"/>
            <a:ext cx="92279" cy="936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5C026-23B3-DF55-883C-0781D5DF622E}"/>
              </a:ext>
            </a:extLst>
          </p:cNvPr>
          <p:cNvSpPr/>
          <p:nvPr/>
        </p:nvSpPr>
        <p:spPr>
          <a:xfrm>
            <a:off x="1075189" y="1536583"/>
            <a:ext cx="67111" cy="109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DDB369-CC50-568E-6CC3-FD363D1BA39E}"/>
              </a:ext>
            </a:extLst>
          </p:cNvPr>
          <p:cNvSpPr/>
          <p:nvPr/>
        </p:nvSpPr>
        <p:spPr>
          <a:xfrm>
            <a:off x="4472730" y="3493752"/>
            <a:ext cx="67111" cy="109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21D90-F92D-E11D-4324-3719FE73E976}"/>
              </a:ext>
            </a:extLst>
          </p:cNvPr>
          <p:cNvSpPr/>
          <p:nvPr/>
        </p:nvSpPr>
        <p:spPr>
          <a:xfrm>
            <a:off x="4767743" y="3486761"/>
            <a:ext cx="67111" cy="109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0083664F-9F69-3D71-EF57-3254D7EB054A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6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45DCD-A469-5ADC-7EF6-CDCFB59F4A96}"/>
              </a:ext>
            </a:extLst>
          </p:cNvPr>
          <p:cNvSpPr txBox="1"/>
          <p:nvPr/>
        </p:nvSpPr>
        <p:spPr>
          <a:xfrm>
            <a:off x="357350" y="294290"/>
            <a:ext cx="48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Format and learning flow [1]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F9DE6-169C-EB3F-FF5B-AD5A172A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0" r="9479"/>
          <a:stretch/>
        </p:blipFill>
        <p:spPr>
          <a:xfrm>
            <a:off x="273269" y="756743"/>
            <a:ext cx="6897032" cy="5150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86365B-74A9-7351-7CEE-5E181BB3C6DF}"/>
              </a:ext>
            </a:extLst>
          </p:cNvPr>
          <p:cNvSpPr txBox="1"/>
          <p:nvPr/>
        </p:nvSpPr>
        <p:spPr>
          <a:xfrm>
            <a:off x="7535917" y="3041108"/>
            <a:ext cx="4382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There will always be a video to explain the necessary theory of the statistical method, as well as an explanation of the code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115DB52-B618-2C67-218C-DBE45F1C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16" y="600560"/>
            <a:ext cx="4174247" cy="23480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1EA7AE-C29B-108E-D36F-87889D483AD9}"/>
              </a:ext>
            </a:extLst>
          </p:cNvPr>
          <p:cNvSpPr/>
          <p:nvPr/>
        </p:nvSpPr>
        <p:spPr>
          <a:xfrm>
            <a:off x="7390700" y="412795"/>
            <a:ext cx="4443949" cy="3630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4F7BEE-C137-0A7A-5D27-0A91EBF0741E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45DCD-A469-5ADC-7EF6-CDCFB59F4A96}"/>
              </a:ext>
            </a:extLst>
          </p:cNvPr>
          <p:cNvSpPr txBox="1"/>
          <p:nvPr/>
        </p:nvSpPr>
        <p:spPr>
          <a:xfrm>
            <a:off x="357350" y="294290"/>
            <a:ext cx="48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Format and learning flow [2]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F9DE6-169C-EB3F-FF5B-AD5A172A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0" r="9479"/>
          <a:stretch/>
        </p:blipFill>
        <p:spPr>
          <a:xfrm>
            <a:off x="273269" y="756743"/>
            <a:ext cx="6897032" cy="5150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E816C-D590-383B-3D66-D0C1CB233DD8}"/>
              </a:ext>
            </a:extLst>
          </p:cNvPr>
          <p:cNvSpPr txBox="1"/>
          <p:nvPr/>
        </p:nvSpPr>
        <p:spPr>
          <a:xfrm>
            <a:off x="7535917" y="663622"/>
            <a:ext cx="438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There will always be a text to explain the necessary what the code is also doing, and steps for coding – so here, you will have to read through the text.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CF126-8EB0-40AE-5B79-D5655F0C75A7}"/>
              </a:ext>
            </a:extLst>
          </p:cNvPr>
          <p:cNvSpPr/>
          <p:nvPr/>
        </p:nvSpPr>
        <p:spPr>
          <a:xfrm>
            <a:off x="273269" y="756743"/>
            <a:ext cx="6897032" cy="830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01C6D-1090-9482-2DC7-87FDF8B26B26}"/>
              </a:ext>
            </a:extLst>
          </p:cNvPr>
          <p:cNvSpPr/>
          <p:nvPr/>
        </p:nvSpPr>
        <p:spPr>
          <a:xfrm>
            <a:off x="273269" y="3144741"/>
            <a:ext cx="6897032" cy="830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A7DB14A-A504-FD47-68EE-4F0E8D91B73B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7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45DCD-A469-5ADC-7EF6-CDCFB59F4A96}"/>
              </a:ext>
            </a:extLst>
          </p:cNvPr>
          <p:cNvSpPr txBox="1"/>
          <p:nvPr/>
        </p:nvSpPr>
        <p:spPr>
          <a:xfrm>
            <a:off x="357350" y="294290"/>
            <a:ext cx="48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Format and learning flow [3]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F9DE6-169C-EB3F-FF5B-AD5A172A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0" r="9479"/>
          <a:stretch/>
        </p:blipFill>
        <p:spPr>
          <a:xfrm>
            <a:off x="273269" y="756743"/>
            <a:ext cx="6897032" cy="5150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A08B2-978B-719D-5CEA-3A0B9098B120}"/>
              </a:ext>
            </a:extLst>
          </p:cNvPr>
          <p:cNvSpPr txBox="1"/>
          <p:nvPr/>
        </p:nvSpPr>
        <p:spPr>
          <a:xfrm>
            <a:off x="7396278" y="756743"/>
            <a:ext cx="4382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There will always be code chunks for you to replicate and study in your own RStudio. </a:t>
            </a:r>
          </a:p>
          <a:p>
            <a:endParaRPr lang="en-GB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code chunks will be annotated with a # (hash tag) with a comment to give context. So, this is not actual code</a:t>
            </a:r>
          </a:p>
          <a:p>
            <a:endParaRPr lang="en-GB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real code is the code chuck with no # (hash tag) at the beginning.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2AE0D-33D3-9B06-74D1-85B1B5986F63}"/>
              </a:ext>
            </a:extLst>
          </p:cNvPr>
          <p:cNvSpPr/>
          <p:nvPr/>
        </p:nvSpPr>
        <p:spPr>
          <a:xfrm>
            <a:off x="273269" y="1586952"/>
            <a:ext cx="6897032" cy="1618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E27C1-0905-3AAA-90BB-DA894C5E8B0B}"/>
              </a:ext>
            </a:extLst>
          </p:cNvPr>
          <p:cNvSpPr/>
          <p:nvPr/>
        </p:nvSpPr>
        <p:spPr>
          <a:xfrm>
            <a:off x="5678278" y="1807779"/>
            <a:ext cx="1447289" cy="3402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# Comment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72D9F-DEDD-C556-F13E-FA5FED66620D}"/>
              </a:ext>
            </a:extLst>
          </p:cNvPr>
          <p:cNvSpPr/>
          <p:nvPr/>
        </p:nvSpPr>
        <p:spPr>
          <a:xfrm>
            <a:off x="483476" y="1807779"/>
            <a:ext cx="5150069" cy="4204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706FD-7E5D-94AE-7BEE-B2978D98FB72}"/>
              </a:ext>
            </a:extLst>
          </p:cNvPr>
          <p:cNvSpPr/>
          <p:nvPr/>
        </p:nvSpPr>
        <p:spPr>
          <a:xfrm>
            <a:off x="483475" y="2532993"/>
            <a:ext cx="5749159" cy="2102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DB39F4-5425-F339-33A3-E6AE6008ADB4}"/>
              </a:ext>
            </a:extLst>
          </p:cNvPr>
          <p:cNvSpPr/>
          <p:nvPr/>
        </p:nvSpPr>
        <p:spPr>
          <a:xfrm>
            <a:off x="483476" y="2270234"/>
            <a:ext cx="3825766" cy="21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10A31-CE90-7336-432D-758C7A348295}"/>
              </a:ext>
            </a:extLst>
          </p:cNvPr>
          <p:cNvSpPr/>
          <p:nvPr/>
        </p:nvSpPr>
        <p:spPr>
          <a:xfrm>
            <a:off x="499246" y="2779983"/>
            <a:ext cx="1014244" cy="210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15271-D25E-6304-A67C-9EC21717F4CF}"/>
              </a:ext>
            </a:extLst>
          </p:cNvPr>
          <p:cNvSpPr/>
          <p:nvPr/>
        </p:nvSpPr>
        <p:spPr>
          <a:xfrm>
            <a:off x="4404168" y="2263818"/>
            <a:ext cx="1543863" cy="2166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Actual code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35C06BB-D8C7-06FC-4DE1-74A7BDCCBDFF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2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27903</TotalTime>
  <Words>536</Words>
  <Application>Microsoft Macintosh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HELVETICA NEUE THIN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307</cp:revision>
  <dcterms:created xsi:type="dcterms:W3CDTF">2020-11-19T14:47:11Z</dcterms:created>
  <dcterms:modified xsi:type="dcterms:W3CDTF">2023-11-14T16:34:59Z</dcterms:modified>
</cp:coreProperties>
</file>