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6" r:id="rId3"/>
  </p:sldMasterIdLst>
  <p:notesMasterIdLst>
    <p:notesMasterId r:id="rId11"/>
  </p:notesMasterIdLst>
  <p:sldIdLst>
    <p:sldId id="420" r:id="rId4"/>
    <p:sldId id="1305" r:id="rId5"/>
    <p:sldId id="1304" r:id="rId6"/>
    <p:sldId id="1281" r:id="rId7"/>
    <p:sldId id="551" r:id="rId8"/>
    <p:sldId id="552" r:id="rId9"/>
    <p:sldId id="55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E6"/>
    <a:srgbClr val="FF9500"/>
    <a:srgbClr val="00B0F0"/>
    <a:srgbClr val="009193"/>
    <a:srgbClr val="000000"/>
    <a:srgbClr val="D6D6D6"/>
    <a:srgbClr val="385723"/>
    <a:srgbClr val="92D050"/>
    <a:srgbClr val="F6E316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82542"/>
  </p:normalViewPr>
  <p:slideViewPr>
    <p:cSldViewPr snapToGrid="0" snapToObjects="1">
      <p:cViewPr varScale="1">
        <p:scale>
          <a:sx n="121" d="100"/>
          <a:sy n="121" d="100"/>
        </p:scale>
        <p:origin x="1864" y="168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But before we start, let’s do a quick recap on stuff we learnt last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7658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R, or RStudio is a statistical software programming package that allows the user to carry out different types of statistical analysis. It can also be used as a GIS software to perform various kinds of analysis on geographical data. In the same vein, you can use it for data managing and geo-processing (i.e., importing different types of data that non-spatial, or spatial formats for manipulation beforehand for analysis).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8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31F65-E45D-0F44-B05E-371C47987B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89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31F65-E45D-0F44-B05E-371C47987B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35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467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467">
                <a:solidFill>
                  <a:schemeClr val="bg1"/>
                </a:solidFill>
              </a:defRPr>
            </a:lvl2pPr>
            <a:lvl3pPr marL="0" indent="0">
              <a:buNone/>
              <a:defRPr sz="1467">
                <a:solidFill>
                  <a:schemeClr val="tx1"/>
                </a:solidFill>
              </a:defRPr>
            </a:lvl3pPr>
            <a:lvl4pPr marL="0" indent="0">
              <a:buNone/>
              <a:defRPr sz="1467">
                <a:solidFill>
                  <a:schemeClr val="tx1"/>
                </a:solidFill>
              </a:defRPr>
            </a:lvl4pPr>
            <a:lvl5pPr marL="0" indent="0">
              <a:buNone/>
              <a:defRPr sz="14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333414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1D7B2-F6DF-4749-BE48-6DFE0A2356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5503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FB48-FC52-1144-AD44-DE7E13F5C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ADD3A-BE58-5F4A-AA39-E70F8D65D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CBFF-4278-2F4E-81C4-BF0DC119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F1A82-44D4-5F44-B53D-1D3FC256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79D2-D477-B945-B706-B2D711DE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64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02B2-D71D-7C4A-ABD6-5B4F70B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C90A-1F80-DC4E-BC5E-ABBDCABF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1841-E050-D746-B220-2F474879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13F3-8B3D-3046-A0EA-45C3DD49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B759E-3026-4C41-8EEF-FF7B62EA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23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BAEB-21CA-2D46-8A59-B2013AE1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FEC6A-75EF-9A42-886F-4273F317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0FB2-EA74-0D4D-A2DD-A06A4F66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AF61-46E2-0F46-B0C5-186534BA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1459-C465-4841-8BC6-718C32AF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7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10E6-1075-2B4E-86C5-0A4CCC77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1A3E-9C6A-4D43-B148-93A1EB7B0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00422-D4AB-7241-9DA9-6E23EB5C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1CC8D-DA20-0C44-87EE-28DF99ED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42F24-DF88-BC4D-AB0F-7B87B9F5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A606-ABCA-9745-8655-05E60EE0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CB59-BC4C-A049-B7BD-20A4D405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1A71-493F-384B-A978-19CA300EE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08435-153F-2146-8067-17649B6FF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9F96B-3D21-F34E-9F14-916E22341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8A594-0D33-F449-9D42-2FFFC25C3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464C0-4530-2549-97EE-C649EC71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4E1A3-9BEF-F640-8A30-A85F47B1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0BF36-67F0-9B4F-A452-B761F4EF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8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A568-CFC9-0A47-9A39-66D8D47D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46018-C906-CE42-B629-58301625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E73EE-8A90-EC44-8BE0-B2DA7129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E1FE9-A370-7C4B-8A13-EFA59798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9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FC2EC-2F71-CC4E-AF1E-F066E511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06919-6A13-5E43-8E3F-5D94C540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75F62-D833-3446-9F4F-ABE5F724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52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9101-AB60-E244-A27F-FDCDC40B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31E3-C424-0944-8AE5-418797C4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8A06-82F1-964A-9FA6-053BEBAC5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69A32-E978-E345-86C7-CDEE6A96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EC70-6E1A-9D42-8005-D7DF580B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7C593-919A-0946-B140-58657A8B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30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B71-A2E5-C74E-B5F6-3F85B80D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AE41A-879A-2141-AE02-6D4F3AB2D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77F3C-F309-A54C-B9C7-70A32E0BB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CDE56-2BD0-604C-BD17-D344E6F6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C1D53-E42B-0C43-8134-376724A3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4145-43C5-2045-89EC-9CCC97DA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68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1954-CC60-3744-A53F-14A0A32F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27D35-4605-B749-9E26-F3EC24DD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13E0-A73A-3647-8F6C-57E7C2FC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FDA9-5577-2341-8482-308E1EE5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1F54-558D-3141-BFEE-CC809C6F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83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ED460-AB78-5145-A912-735A88F9C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4A3DD-0A00-164A-A77B-96054C88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02EF0-0720-2948-A803-6ACFE04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A4C6-6F2E-F94C-BCEA-8B3BD03D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D8F1-1F7D-0841-9D75-F9CBBD77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6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Anwar Musah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26/09/2022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5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B728D-147A-AA42-A84F-542DE15F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CF765-3E8B-014B-9438-609865BC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2CB6F-4041-3145-A340-976941D6B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22BE-8610-1F4E-9331-CE18742C33C9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B794-9736-1844-8DBE-BDD6A051D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CE44-1028-1B44-A218-162729319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5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musah@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espen.afro.who.in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thiswormyworld.org/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7A4CB3-F0C9-5F4A-8B2A-F66E99725E17}"/>
              </a:ext>
            </a:extLst>
          </p:cNvPr>
          <p:cNvSpPr/>
          <p:nvPr/>
        </p:nvSpPr>
        <p:spPr>
          <a:xfrm>
            <a:off x="435348" y="1781416"/>
            <a:ext cx="1024316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GEOG0113: Geography in the field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20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3200" b="1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Introduction to Statistics</a:t>
            </a:r>
          </a:p>
          <a:p>
            <a:endParaRPr lang="en-GB" sz="32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HOW TO USE RSTUDIO REMOTELY?</a:t>
            </a:r>
            <a:endParaRPr lang="en-GB" sz="2800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altLang="en-US" sz="20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 Anwar Musah (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a.musah@ucl.ac.uk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</a:t>
            </a:r>
          </a:p>
          <a:p>
            <a:pPr lvl="0"/>
            <a:r>
              <a:rPr lang="en-US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Lecturer in Social and Geographic Data Science</a:t>
            </a:r>
          </a:p>
          <a:p>
            <a:pPr lvl="0"/>
            <a:r>
              <a:rPr lang="en-US" alt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C729C-1B10-9942-8A36-0EC6012A06D7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1</a:t>
            </a:fld>
            <a:endParaRPr lang="en-US" alt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389B-F6B0-A94C-97E9-5A3AD8DB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0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13985AEF-6A07-AE41-FAB8-8AA7DC9C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5" y="485428"/>
            <a:ext cx="11548389" cy="60940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989DFA-6798-B06D-D1C0-E277904BC6EB}"/>
              </a:ext>
            </a:extLst>
          </p:cNvPr>
          <p:cNvSpPr/>
          <p:nvPr/>
        </p:nvSpPr>
        <p:spPr>
          <a:xfrm>
            <a:off x="8156028" y="3626070"/>
            <a:ext cx="2511972" cy="3153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D5018-44B1-A723-5E4D-3EF994E04020}"/>
              </a:ext>
            </a:extLst>
          </p:cNvPr>
          <p:cNvSpPr txBox="1"/>
          <p:nvPr/>
        </p:nvSpPr>
        <p:spPr>
          <a:xfrm>
            <a:off x="409903" y="0"/>
            <a:ext cx="401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access the self-study materials?</a:t>
            </a:r>
          </a:p>
        </p:txBody>
      </p:sp>
    </p:spTree>
    <p:extLst>
      <p:ext uri="{BB962C8B-B14F-4D97-AF65-F5344CB8AC3E}">
        <p14:creationId xmlns:p14="http://schemas.microsoft.com/office/powerpoint/2010/main" val="19511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310937-9810-114F-983E-4800E87EE95A}"/>
              </a:ext>
            </a:extLst>
          </p:cNvPr>
          <p:cNvSpPr/>
          <p:nvPr/>
        </p:nvSpPr>
        <p:spPr>
          <a:xfrm>
            <a:off x="0" y="0"/>
            <a:ext cx="12192000" cy="719813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98" y="2950571"/>
            <a:ext cx="11233150" cy="1296988"/>
          </a:xfrm>
        </p:spPr>
        <p:txBody>
          <a:bodyPr/>
          <a:lstStyle/>
          <a:p>
            <a:pPr lvl="0" algn="ctr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3600" kern="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is RStudio?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92C3F14-1B35-B28A-6CFF-D035007C61C8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3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9075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9CF142-D09A-D04F-8873-3077FEC8D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42CF9-96AB-724C-8B19-5E515BD5D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6AF1A64-2033-6E44-A374-FE8F075D35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532" y="1265023"/>
            <a:ext cx="4265879" cy="3016645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0240E81-7B6B-3440-A3C5-DCD011902E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36" y="4026836"/>
            <a:ext cx="4918444" cy="2796405"/>
          </a:xfrm>
          <a:prstGeom prst="rect">
            <a:avLst/>
          </a:prstGeom>
        </p:spPr>
      </p:pic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8ECB5CE-9EB4-6A4D-92D4-BA29CD846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0" y="1258069"/>
            <a:ext cx="5039156" cy="27687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822CA-2CFD-9C45-B704-9ACA877555C3}"/>
              </a:ext>
            </a:extLst>
          </p:cNvPr>
          <p:cNvCxnSpPr>
            <a:cxnSpLocks/>
          </p:cNvCxnSpPr>
          <p:nvPr/>
        </p:nvCxnSpPr>
        <p:spPr>
          <a:xfrm>
            <a:off x="1259780" y="4026855"/>
            <a:ext cx="99405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4D9B3-E8F6-EB4A-8CF2-A1398862E53E}"/>
              </a:ext>
            </a:extLst>
          </p:cNvPr>
          <p:cNvCxnSpPr>
            <a:cxnSpLocks/>
          </p:cNvCxnSpPr>
          <p:nvPr/>
        </p:nvCxnSpPr>
        <p:spPr>
          <a:xfrm>
            <a:off x="6247336" y="1258070"/>
            <a:ext cx="0" cy="557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D3780603-0784-1C4C-BC11-0341E509B3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9"/>
          <a:stretch/>
        </p:blipFill>
        <p:spPr>
          <a:xfrm>
            <a:off x="6264556" y="3722081"/>
            <a:ext cx="614864" cy="60950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ACCFAC-D844-394B-B973-9A0EF3129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92" y="4079092"/>
            <a:ext cx="2757610" cy="2006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A60F748C-B7DD-E746-8B2A-485EABE3EF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70" y="4281668"/>
            <a:ext cx="2999049" cy="2194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19035E20-96EF-5541-8209-6EECE48B6F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92" y="4543635"/>
            <a:ext cx="2999048" cy="2198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8108938-979E-1C4F-A76A-C2B404F915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7571" y="3722081"/>
            <a:ext cx="777435" cy="60950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1142385-97E7-9640-8829-C769CCADC730}"/>
              </a:ext>
            </a:extLst>
          </p:cNvPr>
          <p:cNvSpPr txBox="1">
            <a:spLocks/>
          </p:cNvSpPr>
          <p:nvPr/>
        </p:nvSpPr>
        <p:spPr bwMode="auto">
          <a:xfrm>
            <a:off x="288000" y="943867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kern="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is RStudio?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77E7770-32A6-8A05-BCA3-BD8E0A248353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4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9923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E743A-A98B-474E-9347-D4F0465F51E4}"/>
              </a:ext>
            </a:extLst>
          </p:cNvPr>
          <p:cNvSpPr txBox="1"/>
          <p:nvPr/>
        </p:nvSpPr>
        <p:spPr>
          <a:xfrm>
            <a:off x="322740" y="5595731"/>
            <a:ext cx="11367615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There are two version of the software: 1.) R, and 2.)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RStudio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 The second is much preferred as its straightforward and intuitive.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7A1A7B6-7FA4-B54B-BFC5-A21ED816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77" y="800604"/>
            <a:ext cx="3729009" cy="292354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50551178-468E-2B41-8DC6-9C7DDE0FA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9"/>
          <a:stretch/>
        </p:blipFill>
        <p:spPr>
          <a:xfrm>
            <a:off x="7620777" y="800604"/>
            <a:ext cx="2974336" cy="294843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CF389-12D2-D14E-968E-A1B93A2678EE}"/>
              </a:ext>
            </a:extLst>
          </p:cNvPr>
          <p:cNvSpPr txBox="1"/>
          <p:nvPr/>
        </p:nvSpPr>
        <p:spPr>
          <a:xfrm>
            <a:off x="1220677" y="3985591"/>
            <a:ext cx="3729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R (Standard)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C4BE1-E0B2-474B-A995-967AB596A7FA}"/>
              </a:ext>
            </a:extLst>
          </p:cNvPr>
          <p:cNvSpPr txBox="1"/>
          <p:nvPr/>
        </p:nvSpPr>
        <p:spPr>
          <a:xfrm>
            <a:off x="7535338" y="3985591"/>
            <a:ext cx="305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RStudio (Best)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2406D46-BBEB-3861-DA52-DE809BE802EC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2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85" y="203886"/>
            <a:ext cx="11367615" cy="5614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Why are we teaching RStudio?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457200" indent="-457200">
              <a:buAutoNum type="arabicPeriod"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0" indent="0">
              <a:buNone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0" indent="0">
              <a:buNone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62C4D-E638-214D-84D7-467828C063A0}"/>
              </a:ext>
            </a:extLst>
          </p:cNvPr>
          <p:cNvSpPr txBox="1"/>
          <p:nvPr/>
        </p:nvSpPr>
        <p:spPr>
          <a:xfrm>
            <a:off x="201348" y="1298438"/>
            <a:ext cx="547177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Flexible and provides access to powerful packages for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Impressive graphs, visualizations and maps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Excellent statistical capabilities too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DF2FDFF4-B049-7742-AF2F-8FDC754FE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13" r="8610" b="12842"/>
          <a:stretch/>
        </p:blipFill>
        <p:spPr>
          <a:xfrm>
            <a:off x="6096000" y="938131"/>
            <a:ext cx="4817728" cy="4383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A01D47-2F3E-9F4F-9765-0F0BBFFA754B}"/>
              </a:ext>
            </a:extLst>
          </p:cNvPr>
          <p:cNvSpPr txBox="1"/>
          <p:nvPr/>
        </p:nvSpPr>
        <p:spPr>
          <a:xfrm>
            <a:off x="5819458" y="5367501"/>
            <a:ext cx="6081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Example: Map generated in R to illustrate areas that are environmentally suitable for the spread of neglected tropical disease called ‘Lymphatic Filariasis (LF)’ in Kenya. </a:t>
            </a:r>
          </a:p>
        </p:txBody>
      </p:sp>
      <p:pic>
        <p:nvPicPr>
          <p:cNvPr id="10" name="Picture 9" descr="A person sitting on a bench&#10;&#10;Description automatically generated with medium confidence">
            <a:extLst>
              <a:ext uri="{FF2B5EF4-FFF2-40B4-BE49-F238E27FC236}">
                <a16:creationId xmlns:a16="http://schemas.microsoft.com/office/drawing/2014/main" id="{503FCB94-A31E-B140-8ED7-1020F0D4C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986" y="2340309"/>
            <a:ext cx="1910699" cy="1273799"/>
          </a:xfrm>
          <a:prstGeom prst="rect">
            <a:avLst/>
          </a:prstGeom>
        </p:spPr>
      </p:pic>
      <p:pic>
        <p:nvPicPr>
          <p:cNvPr id="11" name="Picture 10" descr="A bug on a leaf&#10;&#10;Description automatically generated with medium confidence">
            <a:extLst>
              <a:ext uri="{FF2B5EF4-FFF2-40B4-BE49-F238E27FC236}">
                <a16:creationId xmlns:a16="http://schemas.microsoft.com/office/drawing/2014/main" id="{DC475C4E-4E04-CA4A-8C14-A69D4D7AF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986" y="3819624"/>
            <a:ext cx="1910698" cy="1300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7B6093-40AA-7C4F-B500-B218E0F9A981}"/>
              </a:ext>
            </a:extLst>
          </p:cNvPr>
          <p:cNvSpPr txBox="1"/>
          <p:nvPr/>
        </p:nvSpPr>
        <p:spPr>
          <a:xfrm>
            <a:off x="0" y="6211669"/>
            <a:ext cx="556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Sources: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1. Global Atlas for Helminths Infection (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hlinkClick r:id="rId6"/>
              </a:rPr>
              <a:t>http://www.thiswormyworld.org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2. ESPEN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hlinkClick r:id="rId7"/>
              </a:rPr>
              <a:t>https://espen.afro.who.int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CDB6D-792D-F24C-A429-E8C896DBF439}"/>
              </a:ext>
            </a:extLst>
          </p:cNvPr>
          <p:cNvSpPr txBox="1"/>
          <p:nvPr/>
        </p:nvSpPr>
        <p:spPr>
          <a:xfrm>
            <a:off x="5883965" y="765313"/>
            <a:ext cx="6017049" cy="45024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4ED4322-4982-6DAD-DABD-62358E4F580A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85" y="203886"/>
            <a:ext cx="11367615" cy="5614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and why learn how to code in RStudio?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457200" indent="-457200">
              <a:buAutoNum type="arabicPeriod"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0" indent="0">
              <a:buNone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0" indent="0">
              <a:buNone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62C4D-E638-214D-84D7-467828C063A0}"/>
              </a:ext>
            </a:extLst>
          </p:cNvPr>
          <p:cNvSpPr txBox="1"/>
          <p:nvPr/>
        </p:nvSpPr>
        <p:spPr>
          <a:xfrm>
            <a:off x="111710" y="1127192"/>
            <a:ext cx="54717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Efficiency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Automated tasks and data managing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Can recycle &amp; reuse code scripts for new projects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2. Fosters good scientific practice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Transparency and replication (AKA reproducible research)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Creates log so anyone can follow in your footstep (i.e.,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github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gitlab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etc.,)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prstClr val="black"/>
              </a:solidFill>
              <a:latin typeface="Helvetica" pitchFamily="2" charset="0"/>
            </a:endParaRPr>
          </a:p>
          <a:p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You can literally pull-off some really creative stuff like generating websites, accessing tools via APIs etc.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01D47-2F3E-9F4F-9765-0F0BBFFA754B}"/>
              </a:ext>
            </a:extLst>
          </p:cNvPr>
          <p:cNvSpPr txBox="1"/>
          <p:nvPr/>
        </p:nvSpPr>
        <p:spPr>
          <a:xfrm>
            <a:off x="5673122" y="5461451"/>
            <a:ext cx="6081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Example: Working in RStudio and synchronising it with GitHub to not only use as a cloud back-up, but to generate a website through RStudio and GitHub for teaching MSc Students.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B6093-40AA-7C4F-B500-B218E0F9A981}"/>
              </a:ext>
            </a:extLst>
          </p:cNvPr>
          <p:cNvSpPr txBox="1"/>
          <p:nvPr/>
        </p:nvSpPr>
        <p:spPr>
          <a:xfrm>
            <a:off x="0" y="6396335"/>
            <a:ext cx="556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Sources: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GitHub (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hlinkClick r:id="rId3"/>
              </a:rPr>
              <a:t>https://github.com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CDB6D-792D-F24C-A429-E8C896DBF439}"/>
              </a:ext>
            </a:extLst>
          </p:cNvPr>
          <p:cNvSpPr txBox="1"/>
          <p:nvPr/>
        </p:nvSpPr>
        <p:spPr>
          <a:xfrm>
            <a:off x="5673122" y="659501"/>
            <a:ext cx="6317530" cy="47079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E40B4750-1E0F-4544-BB31-BA41AB8282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37"/>
          <a:stretch/>
        </p:blipFill>
        <p:spPr>
          <a:xfrm>
            <a:off x="5757089" y="765313"/>
            <a:ext cx="4045025" cy="39295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4" name="Picture 1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B10A83F8-E084-244F-969A-C08861BD9B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38"/>
          <a:stretch/>
        </p:blipFill>
        <p:spPr>
          <a:xfrm>
            <a:off x="8064511" y="1298438"/>
            <a:ext cx="3836503" cy="39395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74D0809-457C-5E2C-4DE3-881E630D6DD5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1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27529</TotalTime>
  <Words>399</Words>
  <Application>Microsoft Macintosh PowerPoint</Application>
  <PresentationFormat>Widescreen</PresentationFormat>
  <Paragraphs>55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NEUE CONDENSED</vt:lpstr>
      <vt:lpstr>HELVETICA NEUE CONDENSED</vt:lpstr>
      <vt:lpstr>Helvetica Neue Condensed Black</vt:lpstr>
      <vt:lpstr>Helvetica Neue Light</vt:lpstr>
      <vt:lpstr>Office Theme</vt:lpstr>
      <vt:lpstr>Custom Design</vt:lpstr>
      <vt:lpstr>1_Office Theme</vt:lpstr>
      <vt:lpstr>PowerPoint Presentation</vt:lpstr>
      <vt:lpstr>PowerPoint Presentation</vt:lpstr>
      <vt:lpstr>What is RStudio?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Musah, Anwar</cp:lastModifiedBy>
  <cp:revision>298</cp:revision>
  <dcterms:created xsi:type="dcterms:W3CDTF">2020-11-19T14:47:11Z</dcterms:created>
  <dcterms:modified xsi:type="dcterms:W3CDTF">2022-10-25T14:19:46Z</dcterms:modified>
</cp:coreProperties>
</file>