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0"/>
  </p:notesMasterIdLst>
  <p:sldIdLst>
    <p:sldId id="922" r:id="rId3"/>
    <p:sldId id="933" r:id="rId4"/>
    <p:sldId id="932" r:id="rId5"/>
    <p:sldId id="930" r:id="rId6"/>
    <p:sldId id="941" r:id="rId7"/>
    <p:sldId id="942" r:id="rId8"/>
    <p:sldId id="93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4D79"/>
    <a:srgbClr val="123B5B"/>
    <a:srgbClr val="264D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00"/>
    <p:restoredTop sz="68734"/>
  </p:normalViewPr>
  <p:slideViewPr>
    <p:cSldViewPr snapToGrid="0" snapToObjects="1">
      <p:cViewPr varScale="1">
        <p:scale>
          <a:sx n="95" d="100"/>
          <a:sy n="95" d="100"/>
        </p:scale>
        <p:origin x="2248" y="176"/>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9E245-271D-FD48-BFBB-D05CACE4EE11}" type="datetimeFigureOut">
              <a:rPr lang="en-US" smtClean="0"/>
              <a:t>9/4/23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2181B-723A-0945-8D8D-6A6BB0D8F5A6}" type="slidenum">
              <a:rPr lang="en-US" smtClean="0"/>
              <a:t>‹#›</a:t>
            </a:fld>
            <a:endParaRPr lang="en-US"/>
          </a:p>
        </p:txBody>
      </p:sp>
    </p:spTree>
    <p:extLst>
      <p:ext uri="{BB962C8B-B14F-4D97-AF65-F5344CB8AC3E}">
        <p14:creationId xmlns:p14="http://schemas.microsoft.com/office/powerpoint/2010/main" val="824386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Welcome everyone, my name is Anwar Musah.</a:t>
            </a:r>
          </a:p>
          <a:p>
            <a:endParaRPr lang="en-US" sz="1800" dirty="0"/>
          </a:p>
          <a:p>
            <a:r>
              <a:rPr lang="en-US" sz="1800" dirty="0"/>
              <a:t>I am a Lecturer in Social Geographic Data Science within the Department of Geography. </a:t>
            </a:r>
          </a:p>
          <a:p>
            <a:endParaRPr lang="en-US" sz="1800" dirty="0"/>
          </a:p>
          <a:p>
            <a:r>
              <a:rPr lang="en-US" sz="1800" dirty="0"/>
              <a:t>I am the convenor for this module titled: “Principles of Spatial Analysis”. I will be teaching this course jointly with my dear colleague, Dr Justin van Dijk, who is also a Lecturer in Geography Department. </a:t>
            </a:r>
          </a:p>
          <a:p>
            <a:endParaRPr lang="en-US" sz="1800" dirty="0"/>
          </a:p>
          <a:p>
            <a:r>
              <a:rPr lang="en-US" sz="1800" dirty="0"/>
              <a:t>… and the purpose of this video is to give you an overview of this course and what its about, and to talk about some of the interesting topics will teaching, as well as the kind of skills you will acquire – which are in high demand in academia and the many sectors in industry. So, let’s begin…</a:t>
            </a:r>
          </a:p>
        </p:txBody>
      </p:sp>
      <p:sp>
        <p:nvSpPr>
          <p:cNvPr id="4" name="Slide Number Placeholder 3"/>
          <p:cNvSpPr>
            <a:spLocks noGrp="1"/>
          </p:cNvSpPr>
          <p:nvPr>
            <p:ph type="sldNum" sz="quarter" idx="5"/>
          </p:nvPr>
        </p:nvSpPr>
        <p:spPr/>
        <p:txBody>
          <a:bodyPr/>
          <a:lstStyle/>
          <a:p>
            <a:fld id="{78455201-7865-8744-8A9B-9F5FC03C5C4C}" type="slidenum">
              <a:rPr lang="en-US" smtClean="0"/>
              <a:t>1</a:t>
            </a:fld>
            <a:endParaRPr lang="en-US"/>
          </a:p>
        </p:txBody>
      </p:sp>
    </p:spTree>
    <p:extLst>
      <p:ext uri="{BB962C8B-B14F-4D97-AF65-F5344CB8AC3E}">
        <p14:creationId xmlns:p14="http://schemas.microsoft.com/office/powerpoint/2010/main" val="4010092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bg1"/>
                </a:solidFill>
                <a:latin typeface="Helvetica Neue Light" panose="02000403000000020004" pitchFamily="2" charset="0"/>
                <a:ea typeface="Helvetica Neue Light" panose="02000403000000020004" pitchFamily="2" charset="0"/>
              </a:rPr>
              <a:t>What exactly do we mean by “Principles of Spatial Analysis” in a nutshell?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schemeClr val="bg1"/>
              </a:solidFill>
              <a:latin typeface="Helvetica Neue Light" panose="02000403000000020004" pitchFamily="2" charset="0"/>
              <a:ea typeface="Helvetica Neue Light" panose="02000403000000020004" pitchFamily="2" charset="0"/>
            </a:endParaRPr>
          </a:p>
          <a:p>
            <a:r>
              <a:rPr lang="en-GB" dirty="0"/>
              <a:t>Introduce to the fundamentals, as well as the key principles, theory and tenets of spatial statistics (and/or) analysis. These will cover:</a:t>
            </a:r>
          </a:p>
          <a:p>
            <a:pPr marL="228600" indent="-228600">
              <a:buAutoNum type="arabicPeriod"/>
            </a:pPr>
            <a:r>
              <a:rPr lang="en-GB" dirty="0"/>
              <a:t>The various spatial data types</a:t>
            </a:r>
          </a:p>
          <a:p>
            <a:pPr marL="228600" indent="-228600">
              <a:buAutoNum type="arabicPeriod"/>
            </a:pPr>
            <a:r>
              <a:rPr lang="en-GB" dirty="0"/>
              <a:t>How to geo-process such data (aka handling of spatial data)</a:t>
            </a:r>
          </a:p>
          <a:p>
            <a:pPr marL="228600" indent="-228600">
              <a:buAutoNum type="arabicPeriod"/>
            </a:pPr>
            <a:r>
              <a:rPr lang="en-GB" dirty="0"/>
              <a:t>How to implement various spatial analytical methods for assessing spatially-referenced areal, point and raster dataset</a:t>
            </a:r>
          </a:p>
          <a:p>
            <a:pPr marL="228600" indent="-228600">
              <a:buAutoNum type="arabicPeriod"/>
            </a:pPr>
            <a:r>
              <a:rPr lang="en-GB" dirty="0"/>
              <a:t>And using these techniques ultimately for evidence-based research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bg1"/>
                </a:solidFill>
                <a:latin typeface="Helvetica Neue Light" panose="02000403000000020004" pitchFamily="2" charset="0"/>
                <a:ea typeface="Helvetica Neue Light" panose="02000403000000020004" pitchFamily="2"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bg1"/>
                </a:solidFill>
                <a:latin typeface="Helvetica Neue Light" panose="02000403000000020004" pitchFamily="2" charset="0"/>
                <a:ea typeface="Helvetica Neue Light" panose="02000403000000020004" pitchFamily="2" charset="0"/>
              </a:rPr>
              <a:t>Think of it as an interdisciplinary subject which brings together statistics, computer science, GIS and research methodology to address social geographical problems, and for determining quantitatively occurrences, or relationships (or interactions) that exists for an outcome – this can be applied from social science, public health, or even from a disaster risk science perspective.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bg1"/>
              </a:solidFill>
              <a:latin typeface="Helvetica Neue Light" panose="02000403000000020004" pitchFamily="2" charset="0"/>
              <a:ea typeface="Helvetica Neue Light" panose="020004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Helvetica Neue Light" panose="02000403000000020004" pitchFamily="2" charset="0"/>
                <a:ea typeface="Helvetica Neue Light" panose="02000403000000020004" pitchFamily="2" charset="0"/>
              </a:rPr>
              <a:t>So, this what we mean by “</a:t>
            </a:r>
            <a:r>
              <a:rPr lang="en-GB" sz="1200" dirty="0">
                <a:solidFill>
                  <a:schemeClr val="bg1"/>
                </a:solidFill>
                <a:latin typeface="Helvetica Neue Light" panose="02000403000000020004" pitchFamily="2" charset="0"/>
                <a:ea typeface="Helvetica Neue Light" panose="02000403000000020004" pitchFamily="2" charset="0"/>
              </a:rPr>
              <a:t>Principles of Spatial Analysis”, and on this module you will learn…</a:t>
            </a:r>
          </a:p>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2</a:t>
            </a:fld>
            <a:endParaRPr lang="en-US"/>
          </a:p>
        </p:txBody>
      </p:sp>
    </p:spTree>
    <p:extLst>
      <p:ext uri="{BB962C8B-B14F-4D97-AF65-F5344CB8AC3E}">
        <p14:creationId xmlns:p14="http://schemas.microsoft.com/office/powerpoint/2010/main" val="1101413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a:solidFill>
                  <a:schemeClr val="tx1"/>
                </a:solidFill>
                <a:effectLst/>
                <a:latin typeface="+mn-lt"/>
                <a:ea typeface="+mn-ea"/>
                <a:cs typeface="+mn-cs"/>
              </a:rPr>
              <a:t>The overarching structure of the course is as follows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The course is split into 4 segments: in the first 3 weeks covers the foundational theory of spatial analysis. These fundamentals will be encapsulated in the content of week 1 to 3.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b="0" i="0" u="none" strike="noStrike" kern="1200" dirty="0">
                <a:solidFill>
                  <a:schemeClr val="tx1"/>
                </a:solidFill>
                <a:effectLst/>
                <a:latin typeface="+mn-lt"/>
                <a:ea typeface="+mn-ea"/>
                <a:cs typeface="+mn-cs"/>
              </a:rPr>
              <a:t>The second part, from weeks 4 to 6, you will learn point and raster-based analysis</a:t>
            </a:r>
            <a:r>
              <a:rPr lang="en-GB" sz="12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You will learn various spatial analytical techniques which are highly specialised with have real world applications, which is encapsulated in the content of week 7 and 8.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Lastly, we will teach you the basics of building spatial models for determining statistical relationships and prediction. These will be covered in the final weeks.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a:solidFill>
                  <a:schemeClr val="tx1"/>
                </a:solidFill>
                <a:effectLst/>
                <a:latin typeface="+mn-lt"/>
                <a:ea typeface="+mn-ea"/>
                <a:cs typeface="+mn-cs"/>
              </a:rPr>
              <a:t>This course is indeed be a combination of lectures and computer practicals whereby you will be trained to use RStudio. The module is designed to have a large practical component; therefore, the coursework will be based on a spatial data analysis programming project  where you will be task with using RStudio to perform these analysis and complete a report.</a:t>
            </a:r>
            <a:endParaRPr lang="en-GB" sz="12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u="none" strike="noStrike"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3</a:t>
            </a:fld>
            <a:endParaRPr lang="en-US"/>
          </a:p>
        </p:txBody>
      </p:sp>
    </p:spTree>
    <p:extLst>
      <p:ext uri="{BB962C8B-B14F-4D97-AF65-F5344CB8AC3E}">
        <p14:creationId xmlns:p14="http://schemas.microsoft.com/office/powerpoint/2010/main" val="1048874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give you an example </a:t>
            </a:r>
            <a:r>
              <a:rPr lang="en-US"/>
              <a:t>– at the end of the module – </a:t>
            </a:r>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4</a:t>
            </a:fld>
            <a:endParaRPr lang="en-US"/>
          </a:p>
        </p:txBody>
      </p:sp>
    </p:spTree>
    <p:extLst>
      <p:ext uri="{BB962C8B-B14F-4D97-AF65-F5344CB8AC3E}">
        <p14:creationId xmlns:p14="http://schemas.microsoft.com/office/powerpoint/2010/main" val="3752116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give you an example – at the end of the module – </a:t>
            </a:r>
          </a:p>
        </p:txBody>
      </p:sp>
      <p:sp>
        <p:nvSpPr>
          <p:cNvPr id="4" name="Slide Number Placeholder 3"/>
          <p:cNvSpPr>
            <a:spLocks noGrp="1"/>
          </p:cNvSpPr>
          <p:nvPr>
            <p:ph type="sldNum" sz="quarter" idx="5"/>
          </p:nvPr>
        </p:nvSpPr>
        <p:spPr/>
        <p:txBody>
          <a:bodyPr/>
          <a:lstStyle/>
          <a:p>
            <a:fld id="{7A62181B-723A-0945-8D8D-6A6BB0D8F5A6}" type="slidenum">
              <a:rPr lang="en-US" smtClean="0"/>
              <a:t>5</a:t>
            </a:fld>
            <a:endParaRPr lang="en-US"/>
          </a:p>
        </p:txBody>
      </p:sp>
    </p:spTree>
    <p:extLst>
      <p:ext uri="{BB962C8B-B14F-4D97-AF65-F5344CB8AC3E}">
        <p14:creationId xmlns:p14="http://schemas.microsoft.com/office/powerpoint/2010/main" val="3594392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give you an example – at the end of the module – </a:t>
            </a:r>
          </a:p>
        </p:txBody>
      </p:sp>
      <p:sp>
        <p:nvSpPr>
          <p:cNvPr id="4" name="Slide Number Placeholder 3"/>
          <p:cNvSpPr>
            <a:spLocks noGrp="1"/>
          </p:cNvSpPr>
          <p:nvPr>
            <p:ph type="sldNum" sz="quarter" idx="5"/>
          </p:nvPr>
        </p:nvSpPr>
        <p:spPr/>
        <p:txBody>
          <a:bodyPr/>
          <a:lstStyle/>
          <a:p>
            <a:fld id="{7A62181B-723A-0945-8D8D-6A6BB0D8F5A6}" type="slidenum">
              <a:rPr lang="en-US" smtClean="0"/>
              <a:t>6</a:t>
            </a:fld>
            <a:endParaRPr lang="en-US"/>
          </a:p>
        </p:txBody>
      </p:sp>
    </p:spTree>
    <p:extLst>
      <p:ext uri="{BB962C8B-B14F-4D97-AF65-F5344CB8AC3E}">
        <p14:creationId xmlns:p14="http://schemas.microsoft.com/office/powerpoint/2010/main" val="3185350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hope this video useful introduction. If  you have any questions, please feel free to send me an email me at: </a:t>
            </a:r>
            <a:r>
              <a:rPr lang="en-US" dirty="0" err="1"/>
              <a:t>a.musah@ucl.ac.uk</a:t>
            </a:r>
            <a:r>
              <a:rPr lang="en-US" dirty="0"/>
              <a: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 and I look forward to meeting you! </a:t>
            </a:r>
          </a:p>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7</a:t>
            </a:fld>
            <a:endParaRPr lang="en-US"/>
          </a:p>
        </p:txBody>
      </p:sp>
    </p:spTree>
    <p:extLst>
      <p:ext uri="{BB962C8B-B14F-4D97-AF65-F5344CB8AC3E}">
        <p14:creationId xmlns:p14="http://schemas.microsoft.com/office/powerpoint/2010/main" val="949104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23556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9/4/23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93823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9/4/23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688068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05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hin banner">
    <p:spTree>
      <p:nvGrpSpPr>
        <p:cNvPr id="1" name=""/>
        <p:cNvGrpSpPr/>
        <p:nvPr/>
      </p:nvGrpSpPr>
      <p:grpSpPr>
        <a:xfrm>
          <a:off x="0" y="0"/>
          <a:ext cx="0" cy="0"/>
          <a:chOff x="0" y="0"/>
          <a:chExt cx="0" cy="0"/>
        </a:xfrm>
      </p:grpSpPr>
      <p:grpSp>
        <p:nvGrpSpPr>
          <p:cNvPr id="6" name="Group 5"/>
          <p:cNvGrpSpPr/>
          <p:nvPr userDrawn="1"/>
        </p:nvGrpSpPr>
        <p:grpSpPr>
          <a:xfrm>
            <a:off x="0" y="-2117"/>
            <a:ext cx="12192000" cy="988484"/>
            <a:chOff x="0" y="-1588"/>
            <a:chExt cx="9144000" cy="741363"/>
          </a:xfrm>
          <a:solidFill>
            <a:srgbClr val="D6D2C4"/>
          </a:solidFill>
        </p:grpSpPr>
        <p:sp>
          <p:nvSpPr>
            <p:cNvPr id="8" name="Freeform 5"/>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400"/>
            </a:p>
          </p:txBody>
        </p:sp>
        <p:pic>
          <p:nvPicPr>
            <p:cNvPr id="10" name="Picture 9"/>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1" name="Text Placeholder 6"/>
          <p:cNvSpPr>
            <a:spLocks noGrp="1"/>
          </p:cNvSpPr>
          <p:nvPr>
            <p:ph type="body" sz="quarter" idx="12" hasCustomPrompt="1"/>
          </p:nvPr>
        </p:nvSpPr>
        <p:spPr>
          <a:xfrm>
            <a:off x="288000" y="288000"/>
            <a:ext cx="7318611" cy="390725"/>
          </a:xfrm>
        </p:spPr>
        <p:txBody>
          <a:bodyPr lIns="0" tIns="0" rIns="0" bIns="0">
            <a:noAutofit/>
          </a:bodyPr>
          <a:lstStyle>
            <a:lvl1pPr marL="0" indent="0">
              <a:lnSpc>
                <a:spcPct val="80000"/>
              </a:lnSpc>
              <a:buNone/>
              <a:defRPr sz="1467" baseline="0">
                <a:solidFill>
                  <a:schemeClr val="bg1"/>
                </a:solidFill>
              </a:defRPr>
            </a:lvl1pPr>
            <a:lvl2pPr marL="0" indent="0">
              <a:lnSpc>
                <a:spcPct val="80000"/>
              </a:lnSpc>
              <a:buNone/>
              <a:defRPr sz="1467">
                <a:solidFill>
                  <a:schemeClr val="bg1"/>
                </a:solidFill>
              </a:defRPr>
            </a:lvl2pPr>
            <a:lvl3pPr marL="0" indent="0">
              <a:buNone/>
              <a:defRPr sz="1467">
                <a:solidFill>
                  <a:schemeClr val="tx1"/>
                </a:solidFill>
              </a:defRPr>
            </a:lvl3pPr>
            <a:lvl4pPr marL="0" indent="0">
              <a:buNone/>
              <a:defRPr sz="1467">
                <a:solidFill>
                  <a:schemeClr val="tx1"/>
                </a:solidFill>
              </a:defRPr>
            </a:lvl4pPr>
            <a:lvl5pPr marL="0" indent="0">
              <a:buNone/>
              <a:defRPr sz="1467">
                <a:solidFill>
                  <a:schemeClr val="tx1"/>
                </a:solidFill>
              </a:defRPr>
            </a:lvl5pPr>
          </a:lstStyle>
          <a:p>
            <a:pPr lvl="0"/>
            <a:r>
              <a:rPr lang="en-US" dirty="0"/>
              <a:t>FACULTY, SCHOOL, DEPARTMENT OR INSTITUTE NAME HERE</a:t>
            </a:r>
          </a:p>
          <a:p>
            <a:pPr lvl="1"/>
            <a:r>
              <a:rPr lang="en-US" dirty="0"/>
              <a:t>SECOND TIER INFORMATION HERE IF NEEDED</a:t>
            </a:r>
          </a:p>
        </p:txBody>
      </p:sp>
    </p:spTree>
    <p:extLst>
      <p:ext uri="{BB962C8B-B14F-4D97-AF65-F5344CB8AC3E}">
        <p14:creationId xmlns:p14="http://schemas.microsoft.com/office/powerpoint/2010/main" val="854878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9/4/23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34160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49376"/>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9/4/23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54571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9/4/23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98157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9/4/23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39445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9/4/23</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66381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9/4/23</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55585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761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9/4/23</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700700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9/4/23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18366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9/4/23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27758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49376"/>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9/4/23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318674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9/4/23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2891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9/4/23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30441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9/4/23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83622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9/4/23</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207245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9/4/23</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6463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9/4/23</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51889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9/4/23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91605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9/4/23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77633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11275948" y="6373870"/>
            <a:ext cx="540000" cy="144000"/>
          </a:xfrm>
          <a:prstGeom prst="rect">
            <a:avLst/>
          </a:prstGeom>
        </p:spPr>
        <p:txBody>
          <a:bodyPr vert="horz" lIns="0" tIns="0" rIns="0" bIns="0" rtlCol="0" anchor="b" anchorCtr="0">
            <a:noAutofit/>
          </a:bodyPr>
          <a:lstStyle>
            <a:lvl1pPr algn="r">
              <a:defRPr sz="1000" b="1">
                <a:solidFill>
                  <a:schemeClr val="tx1"/>
                </a:solidFill>
              </a:defRPr>
            </a:lvl1pPr>
          </a:lstStyle>
          <a:p>
            <a:fld id="{0B868178-02AE-42FC-958D-6B8F13B60175}" type="slidenum">
              <a:rPr lang="en-GB" smtClean="0"/>
              <a:pPr/>
              <a:t>‹#›</a:t>
            </a:fld>
            <a:endParaRPr lang="en-GB" dirty="0"/>
          </a:p>
        </p:txBody>
      </p:sp>
      <p:cxnSp>
        <p:nvCxnSpPr>
          <p:cNvPr id="8" name="Straight Connector 7"/>
          <p:cNvCxnSpPr/>
          <p:nvPr userDrawn="1"/>
        </p:nvCxnSpPr>
        <p:spPr>
          <a:xfrm>
            <a:off x="443876" y="6366670"/>
            <a:ext cx="113720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390711" y="6382660"/>
            <a:ext cx="6552728" cy="4001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t>MSc Social and Geographic Data Science</a:t>
            </a:r>
            <a:br>
              <a:rPr lang="en-GB" sz="1000" dirty="0"/>
            </a:br>
            <a:r>
              <a:rPr lang="en-GB" sz="1000" dirty="0"/>
              <a:t>Department of Geography, </a:t>
            </a:r>
            <a:r>
              <a:rPr lang="en-GB" sz="1000" baseline="0" dirty="0"/>
              <a:t>University College London</a:t>
            </a:r>
            <a:endParaRPr lang="en-GB" sz="1000" dirty="0"/>
          </a:p>
        </p:txBody>
      </p:sp>
    </p:spTree>
    <p:extLst>
      <p:ext uri="{BB962C8B-B14F-4D97-AF65-F5344CB8AC3E}">
        <p14:creationId xmlns:p14="http://schemas.microsoft.com/office/powerpoint/2010/main" val="101257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911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mailto:a.musah@ucl.ac.uk"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7767FD-DF9C-4A45-B6FF-2A2F793A2292}"/>
              </a:ext>
            </a:extLst>
          </p:cNvPr>
          <p:cNvPicPr>
            <a:picLocks noChangeAspect="1"/>
          </p:cNvPicPr>
          <p:nvPr/>
        </p:nvPicPr>
        <p:blipFill>
          <a:blip r:embed="rId3"/>
          <a:stretch>
            <a:fillRect/>
          </a:stretch>
        </p:blipFill>
        <p:spPr>
          <a:xfrm>
            <a:off x="0" y="0"/>
            <a:ext cx="12192000" cy="6858000"/>
          </a:xfrm>
          <a:prstGeom prst="rect">
            <a:avLst/>
          </a:prstGeom>
        </p:spPr>
      </p:pic>
      <p:sp>
        <p:nvSpPr>
          <p:cNvPr id="9" name="Text Placeholder 8"/>
          <p:cNvSpPr>
            <a:spLocks noGrp="1"/>
          </p:cNvSpPr>
          <p:nvPr>
            <p:ph type="body" sz="quarter" idx="12"/>
          </p:nvPr>
        </p:nvSpPr>
        <p:spPr/>
        <p: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Department of Geography</a:t>
            </a:r>
          </a:p>
        </p:txBody>
      </p:sp>
      <p:sp>
        <p:nvSpPr>
          <p:cNvPr id="4" name="Rectangle 3">
            <a:extLst>
              <a:ext uri="{FF2B5EF4-FFF2-40B4-BE49-F238E27FC236}">
                <a16:creationId xmlns:a16="http://schemas.microsoft.com/office/drawing/2014/main" id="{DC6B552C-6E51-074F-8C0F-5E67C1A04BEA}"/>
              </a:ext>
            </a:extLst>
          </p:cNvPr>
          <p:cNvSpPr/>
          <p:nvPr/>
        </p:nvSpPr>
        <p:spPr>
          <a:xfrm>
            <a:off x="6187471" y="1246929"/>
            <a:ext cx="5882559" cy="1384995"/>
          </a:xfrm>
          <a:prstGeom prst="rect">
            <a:avLst/>
          </a:prstGeom>
          <a:noFill/>
        </p:spPr>
        <p:txBody>
          <a:bodyPr wrap="square">
            <a:spAutoFit/>
          </a:bodyPr>
          <a:lstStyle/>
          <a:p>
            <a:pPr algn="r"/>
            <a:r>
              <a:rPr lang="en-GB" sz="32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GEOG0114: The Principles of Spatial Analysis</a:t>
            </a:r>
            <a:br>
              <a:rPr lang="en-GB" sz="28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br>
            <a:endParaRPr lang="en-GB" sz="2000" b="1"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681875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81D24D-4467-3645-A5F2-1A90F9894494}"/>
              </a:ext>
            </a:extLst>
          </p:cNvPr>
          <p:cNvSpPr>
            <a:spLocks noGrp="1"/>
          </p:cNvSpPr>
          <p:nvPr>
            <p:ph type="body" sz="quarter" idx="12"/>
          </p:nvPr>
        </p:nvSpPr>
        <p:spPr/>
        <p: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Department of Geography</a:t>
            </a:r>
          </a:p>
        </p:txBody>
      </p:sp>
      <p:sp>
        <p:nvSpPr>
          <p:cNvPr id="3" name="Rectangle 2">
            <a:extLst>
              <a:ext uri="{FF2B5EF4-FFF2-40B4-BE49-F238E27FC236}">
                <a16:creationId xmlns:a16="http://schemas.microsoft.com/office/drawing/2014/main" id="{011DB8B9-DFE7-174E-9676-E39B44C9398C}"/>
              </a:ext>
            </a:extLst>
          </p:cNvPr>
          <p:cNvSpPr/>
          <p:nvPr/>
        </p:nvSpPr>
        <p:spPr>
          <a:xfrm>
            <a:off x="-1" y="1962132"/>
            <a:ext cx="7606611" cy="3711785"/>
          </a:xfrm>
          <a:prstGeom prst="rect">
            <a:avLst/>
          </a:prstGeom>
        </p:spPr>
        <p:txBody>
          <a:bodyPr wrap="square">
            <a:spAutoFit/>
          </a:bodyPr>
          <a:lstStyle/>
          <a:p>
            <a:pPr lvl="0" defTabSz="457200" eaLnBrk="0" fontAlgn="base" hangingPunct="0">
              <a:spcBef>
                <a:spcPct val="30000"/>
              </a:spcBef>
              <a:spcAft>
                <a:spcPct val="0"/>
              </a:spcAft>
              <a:defRPr/>
            </a:pPr>
            <a:r>
              <a:rPr lang="en-GB" sz="14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Broadly, the following learning outcomes:</a:t>
            </a:r>
          </a:p>
          <a:p>
            <a:pPr lvl="0" defTabSz="457200" eaLnBrk="0" fontAlgn="base" hangingPunct="0">
              <a:spcBef>
                <a:spcPct val="30000"/>
              </a:spcBef>
              <a:spcAft>
                <a:spcPct val="0"/>
              </a:spcAft>
              <a:defRPr/>
            </a:pPr>
            <a:endParaRPr lang="en-GB" sz="14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endParaRPr>
          </a:p>
          <a:p>
            <a:pPr marL="342900" lvl="0" indent="-342900" defTabSz="457200" eaLnBrk="0" fontAlgn="base" hangingPunct="0">
              <a:spcBef>
                <a:spcPct val="30000"/>
              </a:spcBef>
              <a:spcAft>
                <a:spcPct val="0"/>
              </a:spcAft>
              <a:buFont typeface="Arial" panose="020B0604020202020204" pitchFamily="34" charset="0"/>
              <a:buChar char="•"/>
              <a:defRPr/>
            </a:pPr>
            <a:r>
              <a:rPr lang="en-GB" sz="14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To introduce you to key principles of spatial data</a:t>
            </a:r>
          </a:p>
          <a:p>
            <a:pPr marL="342900" lvl="0" indent="-342900" defTabSz="457200" eaLnBrk="0" fontAlgn="base" hangingPunct="0">
              <a:spcBef>
                <a:spcPct val="30000"/>
              </a:spcBef>
              <a:spcAft>
                <a:spcPct val="0"/>
              </a:spcAft>
              <a:buFont typeface="Arial" panose="020B0604020202020204" pitchFamily="34" charset="0"/>
              <a:buChar char="•"/>
              <a:defRPr/>
            </a:pPr>
            <a:r>
              <a:rPr lang="en-GB" sz="14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Provide an introduction and knowledge of methods for exploring various types of spatial data (i.e., point, areal, line segments and gridded/pixeled data) </a:t>
            </a:r>
          </a:p>
          <a:p>
            <a:pPr marL="342900" lvl="0" indent="-342900" defTabSz="457200" eaLnBrk="0" fontAlgn="base" hangingPunct="0">
              <a:spcBef>
                <a:spcPct val="30000"/>
              </a:spcBef>
              <a:spcAft>
                <a:spcPct val="0"/>
              </a:spcAft>
              <a:buFont typeface="Arial" panose="020B0604020202020204" pitchFamily="34" charset="0"/>
              <a:buChar char="•"/>
              <a:defRPr/>
            </a:pPr>
            <a:r>
              <a:rPr lang="en-GB" sz="14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You will know how to adopt various spatial analytical techniques for testing out hypothesis, and for addressing problems related to social phenomena and its spatial components. </a:t>
            </a:r>
          </a:p>
          <a:p>
            <a:pPr marL="342900" lvl="0" indent="-342900" defTabSz="457200" eaLnBrk="0" fontAlgn="base" hangingPunct="0">
              <a:spcBef>
                <a:spcPct val="30000"/>
              </a:spcBef>
              <a:spcAft>
                <a:spcPct val="0"/>
              </a:spcAft>
              <a:buFont typeface="Arial" panose="020B0604020202020204" pitchFamily="34" charset="0"/>
              <a:buChar char="•"/>
              <a:defRPr/>
            </a:pPr>
            <a:r>
              <a:rPr lang="en-GB" sz="14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You will learn to how to apply various families of spatial models (e.g., geographic weighted regressions, Global &amp; Local Moran’s I, Kriging and many more) for making spatial predictions and studying patterns of associations between risk factors and outcomes</a:t>
            </a:r>
          </a:p>
          <a:p>
            <a:pPr marL="342900" lvl="0" indent="-342900" defTabSz="457200" eaLnBrk="0" fontAlgn="base" hangingPunct="0">
              <a:spcBef>
                <a:spcPct val="30000"/>
              </a:spcBef>
              <a:spcAft>
                <a:spcPct val="0"/>
              </a:spcAft>
              <a:buFont typeface="Arial" panose="020B0604020202020204" pitchFamily="34" charset="0"/>
              <a:buChar char="•"/>
              <a:defRPr/>
            </a:pPr>
            <a:r>
              <a:rPr lang="en-GB" sz="14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You will gain programming skills for carry out data managing, geoprocessing and analysis of spatial data using the software package R/RStudio. You will gain expert knowledge on how to use R/RStudio as a GIS software to perform </a:t>
            </a:r>
            <a:r>
              <a:rPr lang="en-US" sz="14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high-level map visualization </a:t>
            </a:r>
            <a:endParaRPr lang="en-GB" sz="140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7" name="Title 1">
            <a:extLst>
              <a:ext uri="{FF2B5EF4-FFF2-40B4-BE49-F238E27FC236}">
                <a16:creationId xmlns:a16="http://schemas.microsoft.com/office/drawing/2014/main" id="{33B891E6-93B4-E64C-91A3-62E314B53BE7}"/>
              </a:ext>
            </a:extLst>
          </p:cNvPr>
          <p:cNvSpPr txBox="1">
            <a:spLocks/>
          </p:cNvSpPr>
          <p:nvPr/>
        </p:nvSpPr>
        <p:spPr>
          <a:xfrm>
            <a:off x="-1831" y="1157803"/>
            <a:ext cx="8489950" cy="12969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latin typeface="Helvetica Neue Light" panose="02000403000000020004" pitchFamily="2" charset="0"/>
                <a:ea typeface="Helvetica Neue Light" panose="02000403000000020004" pitchFamily="2" charset="0"/>
                <a:cs typeface="Helvetica Neue" panose="02000503000000020004" pitchFamily="2" charset="0"/>
              </a:rPr>
              <a:t>Aims of Module</a:t>
            </a:r>
          </a:p>
        </p:txBody>
      </p:sp>
      <p:pic>
        <p:nvPicPr>
          <p:cNvPr id="5" name="Picture 4" descr="A picture containing text&#10;&#10;Description automatically generated">
            <a:extLst>
              <a:ext uri="{FF2B5EF4-FFF2-40B4-BE49-F238E27FC236}">
                <a16:creationId xmlns:a16="http://schemas.microsoft.com/office/drawing/2014/main" id="{03784940-DAA1-6540-AF73-296DEE237BD3}"/>
              </a:ext>
            </a:extLst>
          </p:cNvPr>
          <p:cNvPicPr>
            <a:picLocks noChangeAspect="1"/>
          </p:cNvPicPr>
          <p:nvPr/>
        </p:nvPicPr>
        <p:blipFill>
          <a:blip r:embed="rId3"/>
          <a:stretch>
            <a:fillRect/>
          </a:stretch>
        </p:blipFill>
        <p:spPr>
          <a:xfrm>
            <a:off x="8147780" y="1157803"/>
            <a:ext cx="3418143" cy="5121301"/>
          </a:xfrm>
          <a:prstGeom prst="rect">
            <a:avLst/>
          </a:prstGeom>
        </p:spPr>
      </p:pic>
    </p:spTree>
    <p:extLst>
      <p:ext uri="{BB962C8B-B14F-4D97-AF65-F5344CB8AC3E}">
        <p14:creationId xmlns:p14="http://schemas.microsoft.com/office/powerpoint/2010/main" val="1041568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AFB770-8FD6-A047-8E86-D44014FE80F5}"/>
              </a:ext>
            </a:extLst>
          </p:cNvPr>
          <p:cNvSpPr>
            <a:spLocks noGrp="1"/>
          </p:cNvSpPr>
          <p:nvPr>
            <p:ph type="body" sz="quarter" idx="12"/>
          </p:nvPr>
        </p:nvSpPr>
        <p:spPr/>
        <p: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Department of Geography</a:t>
            </a:r>
          </a:p>
          <a:p>
            <a:endParaRPr lang="en-US" dirty="0"/>
          </a:p>
        </p:txBody>
      </p:sp>
      <p:sp>
        <p:nvSpPr>
          <p:cNvPr id="3" name="Title 1">
            <a:extLst>
              <a:ext uri="{FF2B5EF4-FFF2-40B4-BE49-F238E27FC236}">
                <a16:creationId xmlns:a16="http://schemas.microsoft.com/office/drawing/2014/main" id="{3D97ACDC-9575-4748-AB9F-6B5273FBBBB6}"/>
              </a:ext>
            </a:extLst>
          </p:cNvPr>
          <p:cNvSpPr txBox="1">
            <a:spLocks/>
          </p:cNvSpPr>
          <p:nvPr/>
        </p:nvSpPr>
        <p:spPr>
          <a:xfrm>
            <a:off x="114300" y="1093787"/>
            <a:ext cx="5981700" cy="6635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200" dirty="0">
                <a:latin typeface="Helvetica Neue" panose="02000503000000020004" pitchFamily="2" charset="0"/>
                <a:ea typeface="Helvetica Neue" panose="02000503000000020004" pitchFamily="2" charset="0"/>
                <a:cs typeface="Helvetica Neue" panose="02000503000000020004" pitchFamily="2" charset="0"/>
              </a:rPr>
              <a:t>Module Content</a:t>
            </a:r>
          </a:p>
        </p:txBody>
      </p:sp>
      <p:graphicFrame>
        <p:nvGraphicFramePr>
          <p:cNvPr id="9" name="Table 9">
            <a:extLst>
              <a:ext uri="{FF2B5EF4-FFF2-40B4-BE49-F238E27FC236}">
                <a16:creationId xmlns:a16="http://schemas.microsoft.com/office/drawing/2014/main" id="{4B2F9429-BB3B-434B-803A-8B185B6429AB}"/>
              </a:ext>
            </a:extLst>
          </p:cNvPr>
          <p:cNvGraphicFramePr>
            <a:graphicFrameLocks noGrp="1"/>
          </p:cNvGraphicFramePr>
          <p:nvPr>
            <p:extLst>
              <p:ext uri="{D42A27DB-BD31-4B8C-83A1-F6EECF244321}">
                <p14:modId xmlns:p14="http://schemas.microsoft.com/office/powerpoint/2010/main" val="2540785045"/>
              </p:ext>
            </p:extLst>
          </p:nvPr>
        </p:nvGraphicFramePr>
        <p:xfrm>
          <a:off x="119806" y="1604930"/>
          <a:ext cx="7654998" cy="4907280"/>
        </p:xfrm>
        <a:graphic>
          <a:graphicData uri="http://schemas.openxmlformats.org/drawingml/2006/table">
            <a:tbl>
              <a:tblPr firstRow="1" bandRow="1">
                <a:tableStyleId>{5940675A-B579-460E-94D1-54222C63F5DA}</a:tableStyleId>
              </a:tblPr>
              <a:tblGrid>
                <a:gridCol w="7654998">
                  <a:extLst>
                    <a:ext uri="{9D8B030D-6E8A-4147-A177-3AD203B41FA5}">
                      <a16:colId xmlns:a16="http://schemas.microsoft.com/office/drawing/2014/main" val="2142965579"/>
                    </a:ext>
                  </a:extLst>
                </a:gridCol>
              </a:tblGrid>
              <a:tr h="268857">
                <a:tc>
                  <a:txBody>
                    <a:bodyPr/>
                    <a:lstStyle/>
                    <a:p>
                      <a:r>
                        <a:rPr lang="en-US" sz="1600" b="1" dirty="0">
                          <a:latin typeface="Helvetica Neue" panose="02000503000000020004" pitchFamily="2" charset="0"/>
                          <a:ea typeface="Helvetica Neue" panose="02000503000000020004" pitchFamily="2" charset="0"/>
                          <a:cs typeface="Helvetica Neue" panose="02000503000000020004" pitchFamily="2" charset="0"/>
                        </a:rPr>
                        <a:t>1.) Learning the basic key concepts of spatial data, and using </a:t>
                      </a:r>
                    </a:p>
                    <a:p>
                      <a:r>
                        <a:rPr lang="en-US" sz="1600" b="1" dirty="0">
                          <a:latin typeface="Helvetica Neue" panose="02000503000000020004" pitchFamily="2" charset="0"/>
                          <a:ea typeface="Helvetica Neue" panose="02000503000000020004" pitchFamily="2" charset="0"/>
                          <a:cs typeface="Helvetica Neue" panose="02000503000000020004" pitchFamily="2" charset="0"/>
                        </a:rPr>
                        <a:t>     R as GIS for visualization, and theory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67927746"/>
                  </a:ext>
                </a:extLst>
              </a:tr>
              <a:tr h="1844422">
                <a:tc>
                  <a:txBody>
                    <a:bodyPr/>
                    <a:lstStyle/>
                    <a:p>
                      <a:pPr marL="285750" lvl="0" indent="-285750">
                        <a:buFont typeface="Arial" panose="020B0604020202020204" pitchFamily="34" charset="0"/>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Week 1: Introduction to Spatial Analysis for Data Science</a:t>
                      </a:r>
                    </a:p>
                    <a:p>
                      <a:pPr marL="285750" lvl="0" indent="-285750">
                        <a:buFont typeface="Arial" panose="020B0604020202020204" pitchFamily="34" charset="0"/>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Week 2: Graphical Representation</a:t>
                      </a:r>
                    </a:p>
                    <a:p>
                      <a:pPr marL="285750" lvl="0" indent="-285750">
                        <a:buFont typeface="Arial" panose="020B0604020202020204" pitchFamily="34" charset="0"/>
                        <a:buChar char="•"/>
                      </a:pPr>
                      <a:r>
                        <a:rPr lang="en-US" sz="1600" b="0" dirty="0">
                          <a:latin typeface="Helvetica Neue" panose="02000503000000020004" pitchFamily="2" charset="0"/>
                          <a:ea typeface="Helvetica Neue" panose="02000503000000020004" pitchFamily="2" charset="0"/>
                          <a:cs typeface="Helvetica Neue" panose="02000503000000020004" pitchFamily="2" charset="0"/>
                        </a:rPr>
                        <a:t>Week 3: Spatial Dependence and Autocorrelation</a:t>
                      </a:r>
                    </a:p>
                    <a:p>
                      <a:pPr marL="285750" lvl="0" indent="-285750">
                        <a:buFont typeface="Arial" panose="020B0604020202020204" pitchFamily="34" charset="0"/>
                        <a:buChar char="•"/>
                      </a:pP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dirty="0">
                          <a:latin typeface="Helvetica Neue" panose="02000503000000020004" pitchFamily="2" charset="0"/>
                          <a:ea typeface="Helvetica Neue" panose="02000503000000020004" pitchFamily="2" charset="0"/>
                          <a:cs typeface="Helvetica Neue" panose="02000503000000020004" pitchFamily="2" charset="0"/>
                        </a:rPr>
                        <a:t>2.) Foundational concepts for point and raster-based analysis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dirty="0">
                          <a:latin typeface="Helvetica Neue" panose="02000503000000020004" pitchFamily="2" charset="0"/>
                          <a:ea typeface="Helvetica Neue" panose="02000503000000020004" pitchFamily="2" charset="0"/>
                          <a:cs typeface="Helvetica Neue" panose="02000503000000020004" pitchFamily="2" charset="0"/>
                        </a:rPr>
                        <a:t>Week 4: Analytical Hierarchy Process (AHP)</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dirty="0">
                          <a:latin typeface="Helvetica Neue" panose="02000503000000020004" pitchFamily="2" charset="0"/>
                          <a:ea typeface="Helvetica Neue" panose="02000503000000020004" pitchFamily="2" charset="0"/>
                          <a:cs typeface="Helvetica Neue" panose="02000503000000020004" pitchFamily="2" charset="0"/>
                        </a:rPr>
                        <a:t>Week 5: Ecological Niche Modelling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dirty="0">
                          <a:latin typeface="Helvetica Neue" panose="02000503000000020004" pitchFamily="2" charset="0"/>
                          <a:ea typeface="Helvetica Neue" panose="02000503000000020004" pitchFamily="2" charset="0"/>
                          <a:cs typeface="Helvetica Neue" panose="02000503000000020004" pitchFamily="2" charset="0"/>
                        </a:rPr>
                        <a:t>Week 6: Geostatistical Analysis using Kriging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b="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65885286"/>
                  </a:ext>
                </a:extLst>
              </a:tr>
              <a:tr h="501715">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dirty="0">
                          <a:latin typeface="Helvetica Neue" panose="02000503000000020004" pitchFamily="2" charset="0"/>
                          <a:ea typeface="Helvetica Neue" panose="02000503000000020004" pitchFamily="2" charset="0"/>
                          <a:cs typeface="Helvetica Neue" panose="02000503000000020004" pitchFamily="2" charset="0"/>
                        </a:rPr>
                        <a:t>3.) Specialised spatial analytical techniques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dirty="0">
                          <a:latin typeface="Helvetica Neue" panose="02000503000000020004" pitchFamily="2" charset="0"/>
                          <a:ea typeface="Helvetica Neue" panose="02000503000000020004" pitchFamily="2" charset="0"/>
                          <a:cs typeface="Helvetica Neue" panose="02000503000000020004" pitchFamily="2" charset="0"/>
                        </a:rPr>
                        <a:t>Week 7: Geodemographics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dirty="0">
                          <a:latin typeface="Helvetica Neue" panose="02000503000000020004" pitchFamily="2" charset="0"/>
                          <a:ea typeface="Helvetica Neue" panose="02000503000000020004" pitchFamily="2" charset="0"/>
                          <a:cs typeface="Helvetica Neue" panose="02000503000000020004" pitchFamily="2" charset="0"/>
                        </a:rPr>
                        <a:t>Week 8: Transport Network Analysis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b="1" dirty="0">
                        <a:latin typeface="Helvetica Neue" panose="02000503000000020004" pitchFamily="2" charset="0"/>
                        <a:ea typeface="Helvetica Neue" panose="02000503000000020004" pitchFamily="2" charset="0"/>
                        <a:cs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dirty="0">
                          <a:latin typeface="Helvetica Neue" panose="02000503000000020004" pitchFamily="2" charset="0"/>
                          <a:ea typeface="Helvetica Neue" panose="02000503000000020004" pitchFamily="2" charset="0"/>
                          <a:cs typeface="Helvetica Neue" panose="02000503000000020004" pitchFamily="2" charset="0"/>
                        </a:rPr>
                        <a:t>4.) Spatial modelling for inferential statistics</a:t>
                      </a:r>
                      <a:endParaRPr lang="en-US" sz="1600" b="0" dirty="0">
                        <a:latin typeface="Helvetica Neue" panose="02000503000000020004" pitchFamily="2" charset="0"/>
                        <a:ea typeface="Helvetica Neue" panose="02000503000000020004" pitchFamily="2" charset="0"/>
                        <a:cs typeface="Helvetica Neue" panose="02000503000000020004" pitchFamily="2"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dirty="0">
                          <a:latin typeface="Helvetica Neue" panose="02000503000000020004" pitchFamily="2" charset="0"/>
                          <a:ea typeface="Helvetica Neue" panose="02000503000000020004" pitchFamily="2" charset="0"/>
                          <a:cs typeface="Helvetica Neue" panose="02000503000000020004" pitchFamily="2" charset="0"/>
                        </a:rPr>
                        <a:t>Week 9: Spatial Lag and Error Multivariable Regression Models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dirty="0">
                          <a:latin typeface="Helvetica Neue" panose="02000503000000020004" pitchFamily="2" charset="0"/>
                          <a:ea typeface="Helvetica Neue" panose="02000503000000020004" pitchFamily="2" charset="0"/>
                          <a:cs typeface="Helvetica Neue" panose="02000503000000020004" pitchFamily="2" charset="0"/>
                        </a:rPr>
                        <a:t>Week 10:</a:t>
                      </a:r>
                      <a:r>
                        <a:rPr lang="en-US" sz="1600" b="1" dirty="0">
                          <a:latin typeface="Helvetica Neue" panose="02000503000000020004" pitchFamily="2" charset="0"/>
                          <a:ea typeface="Helvetica Neue" panose="02000503000000020004" pitchFamily="2" charset="0"/>
                          <a:cs typeface="Helvetica Neue" panose="02000503000000020004" pitchFamily="2" charset="0"/>
                        </a:rPr>
                        <a:t> </a:t>
                      </a:r>
                      <a:r>
                        <a:rPr lang="en-US" sz="1600" b="0" dirty="0">
                          <a:latin typeface="Helvetica Neue" panose="02000503000000020004" pitchFamily="2" charset="0"/>
                          <a:ea typeface="Helvetica Neue" panose="02000503000000020004" pitchFamily="2" charset="0"/>
                          <a:cs typeface="Helvetica Neue" panose="02000503000000020004" pitchFamily="2" charset="0"/>
                        </a:rPr>
                        <a:t>Geographically Weighted Regression (GWRs) Models</a:t>
                      </a:r>
                    </a:p>
                    <a:p>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00941728"/>
                  </a:ext>
                </a:extLst>
              </a:tr>
            </a:tbl>
          </a:graphicData>
        </a:graphic>
      </p:graphicFrame>
      <p:pic>
        <p:nvPicPr>
          <p:cNvPr id="10" name="Picture 9" descr="A picture containing shape&#10;&#10;Description automatically generated">
            <a:extLst>
              <a:ext uri="{FF2B5EF4-FFF2-40B4-BE49-F238E27FC236}">
                <a16:creationId xmlns:a16="http://schemas.microsoft.com/office/drawing/2014/main" id="{D56B12CD-8D11-5546-A818-BEAC7ABF288B}"/>
              </a:ext>
            </a:extLst>
          </p:cNvPr>
          <p:cNvPicPr>
            <a:picLocks/>
          </p:cNvPicPr>
          <p:nvPr/>
        </p:nvPicPr>
        <p:blipFill>
          <a:blip r:embed="rId3"/>
          <a:stretch>
            <a:fillRect/>
          </a:stretch>
        </p:blipFill>
        <p:spPr>
          <a:xfrm>
            <a:off x="7606611" y="1425574"/>
            <a:ext cx="4412394" cy="2407888"/>
          </a:xfrm>
          <a:prstGeom prst="rect">
            <a:avLst/>
          </a:prstGeom>
          <a:ln>
            <a:solidFill>
              <a:schemeClr val="accent1">
                <a:lumMod val="50000"/>
              </a:schemeClr>
            </a:solidFill>
          </a:ln>
        </p:spPr>
      </p:pic>
    </p:spTree>
    <p:extLst>
      <p:ext uri="{BB962C8B-B14F-4D97-AF65-F5344CB8AC3E}">
        <p14:creationId xmlns:p14="http://schemas.microsoft.com/office/powerpoint/2010/main" val="344837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4C7621-8559-A544-B0C3-DB83BC3B92DB}"/>
              </a:ext>
            </a:extLst>
          </p:cNvPr>
          <p:cNvSpPr>
            <a:spLocks noGrp="1"/>
          </p:cNvSpPr>
          <p:nvPr>
            <p:ph type="body" sz="quarter" idx="12"/>
          </p:nvPr>
        </p:nvSpPr>
        <p:spPr>
          <a:xfrm>
            <a:off x="288000" y="287999"/>
            <a:ext cx="7318611" cy="552259"/>
          </a:xfrm>
        </p:spPr>
        <p: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Department of Geography</a:t>
            </a:r>
          </a:p>
          <a:p>
            <a:r>
              <a:rPr lang="en-US" b="1" dirty="0">
                <a:latin typeface="Helvetica Neue" panose="02000503000000020004" pitchFamily="2" charset="0"/>
                <a:ea typeface="Helvetica Neue" panose="02000503000000020004" pitchFamily="2" charset="0"/>
                <a:cs typeface="Helvetica Neue" panose="02000503000000020004" pitchFamily="2" charset="0"/>
              </a:rPr>
              <a:t>Example 1: Key concepts &amp; basics of visualizing spatial data</a:t>
            </a:r>
          </a:p>
          <a:p>
            <a:endParaRPr lang="en-US" dirty="0"/>
          </a:p>
        </p:txBody>
      </p:sp>
      <p:pic>
        <p:nvPicPr>
          <p:cNvPr id="4" name="Picture 3" descr="Map&#10;&#10;Description automatically generated">
            <a:extLst>
              <a:ext uri="{FF2B5EF4-FFF2-40B4-BE49-F238E27FC236}">
                <a16:creationId xmlns:a16="http://schemas.microsoft.com/office/drawing/2014/main" id="{24ADE14E-11DF-CF4E-A970-6B2BD884B949}"/>
              </a:ext>
            </a:extLst>
          </p:cNvPr>
          <p:cNvPicPr>
            <a:picLocks noChangeAspect="1"/>
          </p:cNvPicPr>
          <p:nvPr/>
        </p:nvPicPr>
        <p:blipFill>
          <a:blip r:embed="rId3"/>
          <a:stretch>
            <a:fillRect/>
          </a:stretch>
        </p:blipFill>
        <p:spPr>
          <a:xfrm>
            <a:off x="747584" y="1149886"/>
            <a:ext cx="5983024" cy="5123101"/>
          </a:xfrm>
          <a:prstGeom prst="rect">
            <a:avLst/>
          </a:prstGeom>
        </p:spPr>
      </p:pic>
      <p:graphicFrame>
        <p:nvGraphicFramePr>
          <p:cNvPr id="10" name="Table 5">
            <a:extLst>
              <a:ext uri="{FF2B5EF4-FFF2-40B4-BE49-F238E27FC236}">
                <a16:creationId xmlns:a16="http://schemas.microsoft.com/office/drawing/2014/main" id="{74D48FE8-6DB0-FD48-B088-B51FA060F1A2}"/>
              </a:ext>
            </a:extLst>
          </p:cNvPr>
          <p:cNvGraphicFramePr>
            <a:graphicFrameLocks noGrp="1"/>
          </p:cNvGraphicFramePr>
          <p:nvPr>
            <p:extLst>
              <p:ext uri="{D42A27DB-BD31-4B8C-83A1-F6EECF244321}">
                <p14:modId xmlns:p14="http://schemas.microsoft.com/office/powerpoint/2010/main" val="1570399612"/>
              </p:ext>
            </p:extLst>
          </p:nvPr>
        </p:nvGraphicFramePr>
        <p:xfrm>
          <a:off x="5687637" y="1207723"/>
          <a:ext cx="5138057" cy="5007429"/>
        </p:xfrm>
        <a:graphic>
          <a:graphicData uri="http://schemas.openxmlformats.org/drawingml/2006/table">
            <a:tbl>
              <a:tblPr firstRow="1" bandRow="1">
                <a:tableStyleId>{5C22544A-7EE6-4342-B048-85BDC9FD1C3A}</a:tableStyleId>
              </a:tblPr>
              <a:tblGrid>
                <a:gridCol w="5138057">
                  <a:extLst>
                    <a:ext uri="{9D8B030D-6E8A-4147-A177-3AD203B41FA5}">
                      <a16:colId xmlns:a16="http://schemas.microsoft.com/office/drawing/2014/main" val="3034612417"/>
                    </a:ext>
                  </a:extLst>
                </a:gridCol>
              </a:tblGrid>
              <a:tr h="5007429">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Courier" pitchFamily="2" charset="0"/>
                        </a:rPr>
                        <a:t># comment: set directory to folder location of spatial datasets</a:t>
                      </a:r>
                      <a:endParaRPr lang="en-US" sz="800" b="0" dirty="0">
                        <a:solidFill>
                          <a:schemeClr val="tx1"/>
                        </a:solidFill>
                        <a:latin typeface="Courier" pitchFamily="2"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n-US" sz="800" b="0" dirty="0">
                          <a:solidFill>
                            <a:schemeClr val="tx1"/>
                          </a:solidFill>
                          <a:latin typeface="Courier" pitchFamily="2" charset="0"/>
                        </a:rPr>
                        <a:t>setwd(”~/Documents/Work/Afrimapr Community")</a:t>
                      </a:r>
                    </a:p>
                    <a:p>
                      <a:endParaRPr lang="en-US" sz="800" dirty="0">
                        <a:solidFill>
                          <a:schemeClr val="tx1"/>
                        </a:solidFill>
                        <a:latin typeface="Courier" pitchFamily="2" charset="0"/>
                      </a:endParaRPr>
                    </a:p>
                    <a:p>
                      <a:r>
                        <a:rPr lang="en-US" sz="800" dirty="0">
                          <a:solidFill>
                            <a:schemeClr val="tx1"/>
                          </a:solidFill>
                          <a:latin typeface="Courier" pitchFamily="2" charset="0"/>
                        </a:rPr>
                        <a:t># comment: activate packages for performing GIS in R</a:t>
                      </a:r>
                    </a:p>
                    <a:p>
                      <a:r>
                        <a:rPr lang="en-US" sz="800" b="0" dirty="0">
                          <a:solidFill>
                            <a:schemeClr val="tx1"/>
                          </a:solidFill>
                          <a:latin typeface="Courier" pitchFamily="2" charset="0"/>
                        </a:rPr>
                        <a:t>library("sf")</a:t>
                      </a:r>
                    </a:p>
                    <a:p>
                      <a:r>
                        <a:rPr lang="en-US" sz="800" b="0" dirty="0">
                          <a:solidFill>
                            <a:schemeClr val="tx1"/>
                          </a:solidFill>
                          <a:latin typeface="Courier" pitchFamily="2" charset="0"/>
                        </a:rPr>
                        <a:t>library("tmap")</a:t>
                      </a:r>
                    </a:p>
                    <a:p>
                      <a:pPr marL="0" marR="0" lvl="0" indent="0" algn="l" defTabSz="914377" rtl="0" eaLnBrk="1" fontAlgn="auto" latinLnBrk="0" hangingPunct="1">
                        <a:lnSpc>
                          <a:spcPct val="100000"/>
                        </a:lnSpc>
                        <a:spcBef>
                          <a:spcPts val="0"/>
                        </a:spcBef>
                        <a:spcAft>
                          <a:spcPts val="0"/>
                        </a:spcAft>
                        <a:buClrTx/>
                        <a:buSzTx/>
                        <a:buFontTx/>
                        <a:buNone/>
                        <a:tabLst/>
                        <a:defRPr/>
                      </a:pPr>
                      <a:endParaRPr lang="en-US" sz="800" dirty="0">
                        <a:solidFill>
                          <a:schemeClr val="tx1"/>
                        </a:solidFill>
                        <a:latin typeface="Courier" pitchFamily="2" charset="0"/>
                      </a:endParaRPr>
                    </a:p>
                    <a:p>
                      <a:r>
                        <a:rPr lang="en-US" sz="800" dirty="0">
                          <a:solidFill>
                            <a:schemeClr val="tx1"/>
                          </a:solidFill>
                          <a:latin typeface="Courier" pitchFamily="2" charset="0"/>
                        </a:rPr>
                        <a:t># comment: add neighbourhood shapefile w/mosquito infestation data using </a:t>
                      </a:r>
                      <a:r>
                        <a:rPr lang="en-US" sz="800" dirty="0" err="1">
                          <a:solidFill>
                            <a:schemeClr val="tx1"/>
                          </a:solidFill>
                          <a:latin typeface="Courier" pitchFamily="2" charset="0"/>
                        </a:rPr>
                        <a:t>read_sf</a:t>
                      </a:r>
                      <a:r>
                        <a:rPr lang="en-US" sz="800" dirty="0">
                          <a:solidFill>
                            <a:schemeClr val="tx1"/>
                          </a:solidFill>
                          <a:latin typeface="Courier" pitchFamily="2" charset="0"/>
                        </a:rPr>
                        <a:t>()</a:t>
                      </a:r>
                    </a:p>
                    <a:p>
                      <a:r>
                        <a:rPr lang="en-US" sz="800" b="0" dirty="0" err="1">
                          <a:solidFill>
                            <a:schemeClr val="tx1"/>
                          </a:solidFill>
                          <a:latin typeface="Courier" pitchFamily="2" charset="0"/>
                        </a:rPr>
                        <a:t>recife.neighbourhoods</a:t>
                      </a:r>
                      <a:r>
                        <a:rPr lang="en-US" sz="800" b="0" dirty="0">
                          <a:solidFill>
                            <a:schemeClr val="tx1"/>
                          </a:solidFill>
                          <a:latin typeface="Courier" pitchFamily="2" charset="0"/>
                        </a:rPr>
                        <a:t> &lt;- </a:t>
                      </a:r>
                      <a:r>
                        <a:rPr lang="en-US" sz="800" b="0" dirty="0" err="1">
                          <a:solidFill>
                            <a:schemeClr val="tx1"/>
                          </a:solidFill>
                          <a:latin typeface="Courier" pitchFamily="2" charset="0"/>
                        </a:rPr>
                        <a:t>read_sf</a:t>
                      </a:r>
                      <a:r>
                        <a:rPr lang="en-US" sz="800" b="0" dirty="0">
                          <a:solidFill>
                            <a:schemeClr val="tx1"/>
                          </a:solidFill>
                          <a:latin typeface="Courier" pitchFamily="2" charset="0"/>
                        </a:rPr>
                        <a:t>("Recife_neighb_epsg3857_fixed.shp")</a:t>
                      </a:r>
                    </a:p>
                    <a:p>
                      <a:pPr marL="0" marR="0" lvl="0" indent="0" algn="l" defTabSz="914377" rtl="0" eaLnBrk="1" fontAlgn="auto" latinLnBrk="0" hangingPunct="1">
                        <a:lnSpc>
                          <a:spcPct val="100000"/>
                        </a:lnSpc>
                        <a:spcBef>
                          <a:spcPts val="0"/>
                        </a:spcBef>
                        <a:spcAft>
                          <a:spcPts val="0"/>
                        </a:spcAft>
                        <a:buClrTx/>
                        <a:buSzTx/>
                        <a:buFontTx/>
                        <a:buNone/>
                        <a:tabLst/>
                        <a:defRPr/>
                      </a:pPr>
                      <a:r>
                        <a:rPr lang="en-US" sz="800" b="0" dirty="0" err="1">
                          <a:solidFill>
                            <a:schemeClr val="tx1"/>
                          </a:solidFill>
                          <a:latin typeface="Courier" pitchFamily="2" charset="0"/>
                        </a:rPr>
                        <a:t>recife.healthzone</a:t>
                      </a:r>
                      <a:r>
                        <a:rPr lang="en-US" sz="800" b="0" dirty="0">
                          <a:solidFill>
                            <a:schemeClr val="tx1"/>
                          </a:solidFill>
                          <a:latin typeface="Courier" pitchFamily="2" charset="0"/>
                        </a:rPr>
                        <a:t> &lt;- </a:t>
                      </a:r>
                      <a:r>
                        <a:rPr lang="en-US" sz="800" b="0" dirty="0" err="1">
                          <a:solidFill>
                            <a:schemeClr val="tx1"/>
                          </a:solidFill>
                          <a:latin typeface="Courier" pitchFamily="2" charset="0"/>
                        </a:rPr>
                        <a:t>read_sf</a:t>
                      </a:r>
                      <a:r>
                        <a:rPr lang="en-US" sz="800" b="0" dirty="0">
                          <a:solidFill>
                            <a:schemeClr val="tx1"/>
                          </a:solidFill>
                          <a:latin typeface="Courier" pitchFamily="2" charset="0"/>
                        </a:rPr>
                        <a:t>("Recife_regions_epsg3857_fixed.shp")</a:t>
                      </a:r>
                    </a:p>
                    <a:p>
                      <a:pPr lvl="0"/>
                      <a:endParaRPr lang="en-US" sz="800" b="0" dirty="0">
                        <a:solidFill>
                          <a:schemeClr val="tx1"/>
                        </a:solidFill>
                        <a:latin typeface="Courier" pitchFamily="2" charset="0"/>
                      </a:endParaRPr>
                    </a:p>
                    <a:p>
                      <a:r>
                        <a:rPr lang="en-US" sz="800" b="1" dirty="0">
                          <a:solidFill>
                            <a:schemeClr val="tx1"/>
                          </a:solidFill>
                          <a:latin typeface="Courier" pitchFamily="2" charset="0"/>
                        </a:rPr>
                        <a:t># </a:t>
                      </a:r>
                      <a:r>
                        <a:rPr lang="en-US" sz="800" dirty="0">
                          <a:solidFill>
                            <a:schemeClr val="tx1"/>
                          </a:solidFill>
                          <a:latin typeface="Courier" pitchFamily="2" charset="0"/>
                        </a:rPr>
                        <a:t>comment: </a:t>
                      </a:r>
                      <a:r>
                        <a:rPr lang="en-US" sz="800" b="1" dirty="0">
                          <a:solidFill>
                            <a:schemeClr val="tx1"/>
                          </a:solidFill>
                          <a:latin typeface="Courier" pitchFamily="2" charset="0"/>
                        </a:rPr>
                        <a:t>assigning labels for the risk estimate legends</a:t>
                      </a:r>
                    </a:p>
                    <a:p>
                      <a:pPr lvl="0"/>
                      <a:r>
                        <a:rPr lang="en-US" sz="800" b="0" dirty="0" err="1">
                          <a:solidFill>
                            <a:schemeClr val="tx1"/>
                          </a:solidFill>
                          <a:latin typeface="Courier" pitchFamily="2" charset="0"/>
                        </a:rPr>
                        <a:t>RiskCategorylist</a:t>
                      </a:r>
                      <a:r>
                        <a:rPr lang="en-US" sz="800" b="0" dirty="0">
                          <a:solidFill>
                            <a:schemeClr val="tx1"/>
                          </a:solidFill>
                          <a:latin typeface="Courier" pitchFamily="2" charset="0"/>
                        </a:rPr>
                        <a:t> &lt;- c(”\u2264 0.10", "0.11 to 0.25", "0.26 to 0.50", "0.51 to 0.75", "0.76 to 0.99","&gt;1.00 to 1.09", "1.10 to 1.24", "1.25 to 1.49", "1.50 to 1.74", "1.75 to 1.99", "2.00 to 2.99", ”\u2265 3.00")</a:t>
                      </a:r>
                    </a:p>
                    <a:p>
                      <a:pPr lvl="5"/>
                      <a:endParaRPr lang="en-US" sz="800" b="0" dirty="0">
                        <a:solidFill>
                          <a:schemeClr val="tx1"/>
                        </a:solidFill>
                        <a:latin typeface="Courier" pitchFamily="2"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lang="en-US" sz="800" b="1" dirty="0">
                          <a:solidFill>
                            <a:schemeClr val="tx1"/>
                          </a:solidFill>
                          <a:latin typeface="Courier" pitchFamily="2" charset="0"/>
                        </a:rPr>
                        <a:t># </a:t>
                      </a:r>
                      <a:r>
                        <a:rPr lang="en-US" sz="800" dirty="0">
                          <a:solidFill>
                            <a:schemeClr val="tx1"/>
                          </a:solidFill>
                          <a:latin typeface="Courier" pitchFamily="2" charset="0"/>
                        </a:rPr>
                        <a:t>comment: </a:t>
                      </a:r>
                      <a:r>
                        <a:rPr lang="en-US" sz="800" b="1" dirty="0">
                          <a:solidFill>
                            <a:schemeClr val="tx1"/>
                          </a:solidFill>
                          <a:latin typeface="Courier" pitchFamily="2" charset="0"/>
                        </a:rPr>
                        <a:t>generating the divergent color scheme from Blues to Red spectrum</a:t>
                      </a:r>
                    </a:p>
                    <a:p>
                      <a:pPr marL="0" marR="0" lvl="0" indent="0" algn="l" defTabSz="914377" rtl="0" eaLnBrk="1" fontAlgn="auto" latinLnBrk="0" hangingPunct="1">
                        <a:lnSpc>
                          <a:spcPct val="100000"/>
                        </a:lnSpc>
                        <a:spcBef>
                          <a:spcPts val="0"/>
                        </a:spcBef>
                        <a:spcAft>
                          <a:spcPts val="0"/>
                        </a:spcAft>
                        <a:buClrTx/>
                        <a:buSzTx/>
                        <a:buFontTx/>
                        <a:buNone/>
                        <a:tabLst/>
                        <a:defRPr/>
                      </a:pPr>
                      <a:r>
                        <a:rPr lang="en-US" sz="800" b="0" dirty="0" err="1">
                          <a:solidFill>
                            <a:schemeClr val="tx1"/>
                          </a:solidFill>
                          <a:latin typeface="Courier" pitchFamily="2" charset="0"/>
                        </a:rPr>
                        <a:t>RRPalette</a:t>
                      </a:r>
                      <a:r>
                        <a:rPr lang="en-US" sz="800" b="0" dirty="0">
                          <a:solidFill>
                            <a:schemeClr val="tx1"/>
                          </a:solidFill>
                          <a:latin typeface="Courier" pitchFamily="2" charset="0"/>
                        </a:rPr>
                        <a:t> &lt;- c("#33a6fe", "#65bafe", "#98cffe", "#cbe6fe", "#</a:t>
                      </a:r>
                      <a:r>
                        <a:rPr lang="en-US" sz="800" b="0" dirty="0" err="1">
                          <a:solidFill>
                            <a:schemeClr val="tx1"/>
                          </a:solidFill>
                          <a:latin typeface="Courier" pitchFamily="2" charset="0"/>
                        </a:rPr>
                        <a:t>dfeffe</a:t>
                      </a:r>
                      <a:r>
                        <a:rPr lang="en-US" sz="800" b="0" dirty="0">
                          <a:solidFill>
                            <a:schemeClr val="tx1"/>
                          </a:solidFill>
                          <a:latin typeface="Courier" pitchFamily="2" charset="0"/>
                        </a:rPr>
                        <a:t>", "#fef9f9", "#fed5d5", "#feb1b1", "#fe8e8e", "#fe6a6a", "#fe4646", "#fe2424", "#fe0000")</a:t>
                      </a:r>
                    </a:p>
                    <a:p>
                      <a:pPr lvl="0"/>
                      <a:endParaRPr lang="en-US" sz="800" b="0" dirty="0">
                        <a:solidFill>
                          <a:schemeClr val="tx1"/>
                        </a:solidFill>
                        <a:latin typeface="Courier" pitchFamily="2" charset="0"/>
                      </a:endParaRPr>
                    </a:p>
                    <a:p>
                      <a:pPr lvl="0"/>
                      <a:r>
                        <a:rPr lang="en-US" sz="800" b="1" dirty="0">
                          <a:solidFill>
                            <a:schemeClr val="tx1"/>
                          </a:solidFill>
                          <a:latin typeface="Courier" pitchFamily="2" charset="0"/>
                        </a:rPr>
                        <a:t># </a:t>
                      </a:r>
                      <a:r>
                        <a:rPr lang="en-US" sz="800" dirty="0">
                          <a:solidFill>
                            <a:schemeClr val="tx1"/>
                          </a:solidFill>
                          <a:latin typeface="Courier" pitchFamily="2" charset="0"/>
                        </a:rPr>
                        <a:t>comment: </a:t>
                      </a:r>
                      <a:r>
                        <a:rPr lang="en-US" sz="800" b="1" dirty="0">
                          <a:solidFill>
                            <a:schemeClr val="tx1"/>
                          </a:solidFill>
                          <a:latin typeface="Courier" pitchFamily="2" charset="0"/>
                        </a:rPr>
                        <a:t>map of risk of infestation</a:t>
                      </a:r>
                    </a:p>
                    <a:p>
                      <a:pPr lvl="0"/>
                      <a:r>
                        <a:rPr lang="en-US" sz="800" b="0" dirty="0" err="1">
                          <a:solidFill>
                            <a:schemeClr val="tx1"/>
                          </a:solidFill>
                          <a:latin typeface="Courier" pitchFamily="2" charset="0"/>
                        </a:rPr>
                        <a:t>tm_shape</a:t>
                      </a:r>
                      <a:r>
                        <a:rPr lang="en-US" sz="800" b="0" dirty="0">
                          <a:solidFill>
                            <a:schemeClr val="tx1"/>
                          </a:solidFill>
                          <a:latin typeface="Courier" pitchFamily="2" charset="0"/>
                        </a:rPr>
                        <a:t>(</a:t>
                      </a:r>
                      <a:r>
                        <a:rPr lang="en-US" sz="800" b="0" dirty="0" err="1">
                          <a:solidFill>
                            <a:schemeClr val="tx1"/>
                          </a:solidFill>
                          <a:latin typeface="Courier" pitchFamily="2" charset="0"/>
                        </a:rPr>
                        <a:t>recife.neighbourhoods</a:t>
                      </a:r>
                      <a:r>
                        <a:rPr lang="en-US" sz="800" b="0" dirty="0">
                          <a:solidFill>
                            <a:schemeClr val="tx1"/>
                          </a:solidFill>
                          <a:latin typeface="Courier" pitchFamily="2" charset="0"/>
                        </a:rPr>
                        <a:t>) + </a:t>
                      </a:r>
                    </a:p>
                    <a:p>
                      <a:pPr lvl="0"/>
                      <a:r>
                        <a:rPr lang="en-US" sz="800" b="0" dirty="0">
                          <a:solidFill>
                            <a:schemeClr val="tx1"/>
                          </a:solidFill>
                          <a:latin typeface="Courier" pitchFamily="2" charset="0"/>
                        </a:rPr>
                        <a:t>  </a:t>
                      </a:r>
                      <a:r>
                        <a:rPr lang="en-US" sz="800" b="0" dirty="0" err="1">
                          <a:solidFill>
                            <a:schemeClr val="tx1"/>
                          </a:solidFill>
                          <a:latin typeface="Courier" pitchFamily="2" charset="0"/>
                        </a:rPr>
                        <a:t>tm_fill</a:t>
                      </a:r>
                      <a:r>
                        <a:rPr lang="en-US" sz="800" b="0" dirty="0">
                          <a:solidFill>
                            <a:schemeClr val="tx1"/>
                          </a:solidFill>
                          <a:latin typeface="Courier" pitchFamily="2" charset="0"/>
                        </a:rPr>
                        <a:t>("</a:t>
                      </a:r>
                      <a:r>
                        <a:rPr lang="en-US" sz="800" b="0" dirty="0" err="1">
                          <a:solidFill>
                            <a:schemeClr val="tx1"/>
                          </a:solidFill>
                          <a:latin typeface="Courier" pitchFamily="2" charset="0"/>
                        </a:rPr>
                        <a:t>RelativeRiskCat</a:t>
                      </a:r>
                      <a:r>
                        <a:rPr lang="en-US" sz="800" b="0" dirty="0">
                          <a:solidFill>
                            <a:schemeClr val="tx1"/>
                          </a:solidFill>
                          <a:latin typeface="Courier" pitchFamily="2" charset="0"/>
                        </a:rPr>
                        <a:t>", </a:t>
                      </a:r>
                    </a:p>
                    <a:p>
                      <a:pPr lvl="0"/>
                      <a:r>
                        <a:rPr lang="en-US" sz="800" b="0" dirty="0">
                          <a:solidFill>
                            <a:schemeClr val="tx1"/>
                          </a:solidFill>
                          <a:latin typeface="Courier" pitchFamily="2" charset="0"/>
                        </a:rPr>
                        <a:t>          style = "cat", </a:t>
                      </a:r>
                    </a:p>
                    <a:p>
                      <a:pPr lvl="0"/>
                      <a:r>
                        <a:rPr lang="en-US" sz="800" b="0" dirty="0">
                          <a:solidFill>
                            <a:schemeClr val="tx1"/>
                          </a:solidFill>
                          <a:latin typeface="Courier" pitchFamily="2" charset="0"/>
                        </a:rPr>
                        <a:t>          title = "Infestation Risk", </a:t>
                      </a:r>
                    </a:p>
                    <a:p>
                      <a:pPr lvl="0"/>
                      <a:r>
                        <a:rPr lang="en-US" sz="800" b="0" dirty="0">
                          <a:solidFill>
                            <a:schemeClr val="tx1"/>
                          </a:solidFill>
                          <a:latin typeface="Courier" pitchFamily="2" charset="0"/>
                        </a:rPr>
                        <a:t>          palette = </a:t>
                      </a:r>
                      <a:r>
                        <a:rPr lang="en-US" sz="800" b="0" dirty="0" err="1">
                          <a:solidFill>
                            <a:schemeClr val="tx1"/>
                          </a:solidFill>
                          <a:latin typeface="Courier" pitchFamily="2" charset="0"/>
                        </a:rPr>
                        <a:t>RRPalette</a:t>
                      </a:r>
                      <a:r>
                        <a:rPr lang="en-US" sz="800" b="0" dirty="0">
                          <a:solidFill>
                            <a:schemeClr val="tx1"/>
                          </a:solidFill>
                          <a:latin typeface="Courier" pitchFamily="2" charset="0"/>
                        </a:rPr>
                        <a:t>, </a:t>
                      </a:r>
                    </a:p>
                    <a:p>
                      <a:pPr lvl="0"/>
                      <a:r>
                        <a:rPr lang="en-US" sz="800" b="0" dirty="0">
                          <a:solidFill>
                            <a:schemeClr val="tx1"/>
                          </a:solidFill>
                          <a:latin typeface="Courier" pitchFamily="2" charset="0"/>
                        </a:rPr>
                        <a:t>          labels = </a:t>
                      </a:r>
                      <a:r>
                        <a:rPr lang="en-US" sz="800" b="0" dirty="0" err="1">
                          <a:solidFill>
                            <a:schemeClr val="tx1"/>
                          </a:solidFill>
                          <a:latin typeface="Courier" pitchFamily="2" charset="0"/>
                        </a:rPr>
                        <a:t>RiskCategorylist</a:t>
                      </a:r>
                      <a:r>
                        <a:rPr lang="en-US" sz="800" b="0" dirty="0">
                          <a:solidFill>
                            <a:schemeClr val="tx1"/>
                          </a:solidFill>
                          <a:latin typeface="Courier" pitchFamily="2" charset="0"/>
                        </a:rPr>
                        <a:t>) +</a:t>
                      </a:r>
                    </a:p>
                    <a:p>
                      <a:pPr lvl="0"/>
                      <a:r>
                        <a:rPr lang="en-US" sz="800" b="0" dirty="0" err="1">
                          <a:solidFill>
                            <a:schemeClr val="tx1"/>
                          </a:solidFill>
                          <a:latin typeface="Courier" pitchFamily="2" charset="0"/>
                        </a:rPr>
                        <a:t>tm_shape</a:t>
                      </a:r>
                      <a:r>
                        <a:rPr lang="en-US" sz="800" b="0" dirty="0">
                          <a:solidFill>
                            <a:schemeClr val="tx1"/>
                          </a:solidFill>
                          <a:latin typeface="Courier" pitchFamily="2" charset="0"/>
                        </a:rPr>
                        <a:t>(</a:t>
                      </a:r>
                      <a:r>
                        <a:rPr lang="en-US" sz="800" b="0" dirty="0" err="1">
                          <a:solidFill>
                            <a:schemeClr val="tx1"/>
                          </a:solidFill>
                          <a:latin typeface="Courier" pitchFamily="2" charset="0"/>
                        </a:rPr>
                        <a:t>recife.healthzone</a:t>
                      </a:r>
                      <a:r>
                        <a:rPr lang="en-US" sz="800" b="0" dirty="0">
                          <a:solidFill>
                            <a:schemeClr val="tx1"/>
                          </a:solidFill>
                          <a:latin typeface="Courier" pitchFamily="2" charset="0"/>
                        </a:rPr>
                        <a:t>) + </a:t>
                      </a:r>
                    </a:p>
                    <a:p>
                      <a:pPr lvl="0"/>
                      <a:r>
                        <a:rPr lang="en-US" sz="800" b="0" dirty="0">
                          <a:solidFill>
                            <a:schemeClr val="tx1"/>
                          </a:solidFill>
                          <a:latin typeface="Courier" pitchFamily="2" charset="0"/>
                        </a:rPr>
                        <a:t>  </a:t>
                      </a:r>
                      <a:r>
                        <a:rPr lang="en-US" sz="800" b="0" dirty="0" err="1">
                          <a:solidFill>
                            <a:schemeClr val="tx1"/>
                          </a:solidFill>
                          <a:latin typeface="Courier" pitchFamily="2" charset="0"/>
                        </a:rPr>
                        <a:t>tm_polygons</a:t>
                      </a:r>
                      <a:r>
                        <a:rPr lang="en-US" sz="800" b="0" dirty="0">
                          <a:solidFill>
                            <a:schemeClr val="tx1"/>
                          </a:solidFill>
                          <a:latin typeface="Courier" pitchFamily="2" charset="0"/>
                        </a:rPr>
                        <a:t>(alpha = 0, </a:t>
                      </a:r>
                      <a:r>
                        <a:rPr lang="en-US" sz="800" b="0" dirty="0" err="1">
                          <a:solidFill>
                            <a:schemeClr val="tx1"/>
                          </a:solidFill>
                          <a:latin typeface="Courier" pitchFamily="2" charset="0"/>
                        </a:rPr>
                        <a:t>border.alpha</a:t>
                      </a:r>
                      <a:r>
                        <a:rPr lang="en-US" sz="800" b="0" dirty="0">
                          <a:solidFill>
                            <a:schemeClr val="tx1"/>
                          </a:solidFill>
                          <a:latin typeface="Courier" pitchFamily="2" charset="0"/>
                        </a:rPr>
                        <a:t> = 0.90) +</a:t>
                      </a:r>
                    </a:p>
                    <a:p>
                      <a:pPr lvl="0"/>
                      <a:r>
                        <a:rPr lang="en-US" sz="800" b="0" dirty="0">
                          <a:solidFill>
                            <a:schemeClr val="tx1"/>
                          </a:solidFill>
                          <a:latin typeface="Courier" pitchFamily="2" charset="0"/>
                        </a:rPr>
                        <a:t>  </a:t>
                      </a:r>
                      <a:r>
                        <a:rPr lang="en-US" sz="800" b="0" dirty="0" err="1">
                          <a:solidFill>
                            <a:schemeClr val="tx1"/>
                          </a:solidFill>
                          <a:latin typeface="Courier" pitchFamily="2" charset="0"/>
                        </a:rPr>
                        <a:t>tm_layout</a:t>
                      </a:r>
                      <a:r>
                        <a:rPr lang="en-US" sz="800" b="0" dirty="0">
                          <a:solidFill>
                            <a:schemeClr val="tx1"/>
                          </a:solidFill>
                          <a:latin typeface="Courier" pitchFamily="2" charset="0"/>
                        </a:rPr>
                        <a:t>(frame = TRUE,</a:t>
                      </a:r>
                    </a:p>
                    <a:p>
                      <a:pPr lvl="0"/>
                      <a:r>
                        <a:rPr lang="en-US" sz="800" b="0" dirty="0">
                          <a:solidFill>
                            <a:schemeClr val="tx1"/>
                          </a:solidFill>
                          <a:latin typeface="Courier" pitchFamily="2" charset="0"/>
                        </a:rPr>
                        <a:t>            </a:t>
                      </a:r>
                      <a:r>
                        <a:rPr lang="en-US" sz="800" b="0" dirty="0" err="1">
                          <a:solidFill>
                            <a:schemeClr val="tx1"/>
                          </a:solidFill>
                          <a:latin typeface="Courier" pitchFamily="2" charset="0"/>
                        </a:rPr>
                        <a:t>main.title</a:t>
                      </a:r>
                      <a:r>
                        <a:rPr lang="en-US" sz="800" b="0" dirty="0">
                          <a:solidFill>
                            <a:schemeClr val="tx1"/>
                          </a:solidFill>
                          <a:latin typeface="Courier" pitchFamily="2" charset="0"/>
                        </a:rPr>
                        <a:t> = "Mosquito Infestation in </a:t>
                      </a:r>
                      <a:r>
                        <a:rPr lang="en-US" sz="800" b="0" dirty="0" err="1">
                          <a:solidFill>
                            <a:schemeClr val="tx1"/>
                          </a:solidFill>
                          <a:latin typeface="Courier" pitchFamily="2" charset="0"/>
                        </a:rPr>
                        <a:t>Neighbourhoods</a:t>
                      </a:r>
                      <a:r>
                        <a:rPr lang="en-US" sz="800" b="0" dirty="0">
                          <a:solidFill>
                            <a:schemeClr val="tx1"/>
                          </a:solidFill>
                          <a:latin typeface="Courier" pitchFamily="2" charset="0"/>
                        </a:rPr>
                        <a:t> (Brazil)",</a:t>
                      </a:r>
                    </a:p>
                    <a:p>
                      <a:pPr lvl="0"/>
                      <a:r>
                        <a:rPr lang="en-US" sz="800" b="0" dirty="0">
                          <a:solidFill>
                            <a:schemeClr val="tx1"/>
                          </a:solidFill>
                          <a:latin typeface="Courier" pitchFamily="2" charset="0"/>
                        </a:rPr>
                        <a:t>            </a:t>
                      </a:r>
                      <a:r>
                        <a:rPr lang="en-US" sz="800" b="0" dirty="0" err="1">
                          <a:solidFill>
                            <a:schemeClr val="tx1"/>
                          </a:solidFill>
                          <a:latin typeface="Courier" pitchFamily="2" charset="0"/>
                        </a:rPr>
                        <a:t>main.title.size</a:t>
                      </a:r>
                      <a:r>
                        <a:rPr lang="en-US" sz="800" b="0" dirty="0">
                          <a:solidFill>
                            <a:schemeClr val="tx1"/>
                          </a:solidFill>
                          <a:latin typeface="Courier" pitchFamily="2" charset="0"/>
                        </a:rPr>
                        <a:t> = 0.8,</a:t>
                      </a:r>
                    </a:p>
                    <a:p>
                      <a:pPr lvl="0"/>
                      <a:r>
                        <a:rPr lang="en-US" sz="800" b="0" dirty="0">
                          <a:solidFill>
                            <a:schemeClr val="tx1"/>
                          </a:solidFill>
                          <a:latin typeface="Courier" pitchFamily="2" charset="0"/>
                        </a:rPr>
                        <a:t>            </a:t>
                      </a:r>
                      <a:r>
                        <a:rPr lang="en-US" sz="800" b="0" dirty="0" err="1">
                          <a:solidFill>
                            <a:schemeClr val="tx1"/>
                          </a:solidFill>
                          <a:latin typeface="Courier" pitchFamily="2" charset="0"/>
                        </a:rPr>
                        <a:t>main.title.position</a:t>
                      </a:r>
                      <a:r>
                        <a:rPr lang="en-US" sz="800" b="0" dirty="0">
                          <a:solidFill>
                            <a:schemeClr val="tx1"/>
                          </a:solidFill>
                          <a:latin typeface="Courier" pitchFamily="2" charset="0"/>
                        </a:rPr>
                        <a:t> = 0.02,</a:t>
                      </a:r>
                    </a:p>
                    <a:p>
                      <a:pPr lvl="0"/>
                      <a:r>
                        <a:rPr lang="en-US" sz="800" b="0" dirty="0">
                          <a:solidFill>
                            <a:schemeClr val="tx1"/>
                          </a:solidFill>
                          <a:latin typeface="Courier" pitchFamily="2" charset="0"/>
                        </a:rPr>
                        <a:t>            </a:t>
                      </a:r>
                      <a:r>
                        <a:rPr lang="en-US" sz="800" b="0" dirty="0" err="1">
                          <a:solidFill>
                            <a:schemeClr val="tx1"/>
                          </a:solidFill>
                          <a:latin typeface="Courier" pitchFamily="2" charset="0"/>
                        </a:rPr>
                        <a:t>main.title.fontface</a:t>
                      </a:r>
                      <a:r>
                        <a:rPr lang="en-US" sz="800" b="0" dirty="0">
                          <a:solidFill>
                            <a:schemeClr val="tx1"/>
                          </a:solidFill>
                          <a:latin typeface="Courier" pitchFamily="2" charset="0"/>
                        </a:rPr>
                        <a:t> = 2,</a:t>
                      </a:r>
                    </a:p>
                    <a:p>
                      <a:pPr lvl="0"/>
                      <a:r>
                        <a:rPr lang="en-US" sz="800" b="0" dirty="0">
                          <a:solidFill>
                            <a:schemeClr val="tx1"/>
                          </a:solidFill>
                          <a:latin typeface="Courier" pitchFamily="2" charset="0"/>
                        </a:rPr>
                        <a:t>            </a:t>
                      </a:r>
                      <a:r>
                        <a:rPr lang="en-US" sz="800" b="0" dirty="0" err="1">
                          <a:solidFill>
                            <a:schemeClr val="tx1"/>
                          </a:solidFill>
                          <a:latin typeface="Courier" pitchFamily="2" charset="0"/>
                        </a:rPr>
                        <a:t>legend.outside</a:t>
                      </a:r>
                      <a:r>
                        <a:rPr lang="en-US" sz="800" b="0" dirty="0">
                          <a:solidFill>
                            <a:schemeClr val="tx1"/>
                          </a:solidFill>
                          <a:latin typeface="Courier" pitchFamily="2" charset="0"/>
                        </a:rPr>
                        <a:t> = TRUE,</a:t>
                      </a:r>
                    </a:p>
                    <a:p>
                      <a:pPr lvl="0"/>
                      <a:r>
                        <a:rPr lang="en-US" sz="800" b="0" dirty="0">
                          <a:solidFill>
                            <a:schemeClr val="tx1"/>
                          </a:solidFill>
                          <a:latin typeface="Courier" pitchFamily="2" charset="0"/>
                        </a:rPr>
                        <a:t>            </a:t>
                      </a:r>
                      <a:r>
                        <a:rPr lang="en-US" sz="800" b="0" dirty="0" err="1">
                          <a:solidFill>
                            <a:schemeClr val="tx1"/>
                          </a:solidFill>
                          <a:latin typeface="Courier" pitchFamily="2" charset="0"/>
                        </a:rPr>
                        <a:t>legend.outside.position</a:t>
                      </a:r>
                      <a:r>
                        <a:rPr lang="en-US" sz="800" b="0" dirty="0">
                          <a:solidFill>
                            <a:schemeClr val="tx1"/>
                          </a:solidFill>
                          <a:latin typeface="Courier" pitchFamily="2" charset="0"/>
                        </a:rPr>
                        <a:t> = "right",</a:t>
                      </a:r>
                    </a:p>
                    <a:p>
                      <a:pPr lvl="0"/>
                      <a:r>
                        <a:rPr lang="en-US" sz="800" b="0" dirty="0">
                          <a:solidFill>
                            <a:schemeClr val="tx1"/>
                          </a:solidFill>
                          <a:latin typeface="Courier" pitchFamily="2" charset="0"/>
                        </a:rPr>
                        <a:t>            </a:t>
                      </a:r>
                      <a:r>
                        <a:rPr lang="en-US" sz="800" b="0" dirty="0" err="1">
                          <a:solidFill>
                            <a:schemeClr val="tx1"/>
                          </a:solidFill>
                          <a:latin typeface="Courier" pitchFamily="2" charset="0"/>
                        </a:rPr>
                        <a:t>legend.title.size</a:t>
                      </a:r>
                      <a:r>
                        <a:rPr lang="en-US" sz="800" b="0" dirty="0">
                          <a:solidFill>
                            <a:schemeClr val="tx1"/>
                          </a:solidFill>
                          <a:latin typeface="Courier" pitchFamily="2" charset="0"/>
                        </a:rPr>
                        <a:t> = 0.8, </a:t>
                      </a:r>
                    </a:p>
                    <a:p>
                      <a:pPr lvl="0"/>
                      <a:r>
                        <a:rPr lang="en-US" sz="800" b="0" dirty="0">
                          <a:solidFill>
                            <a:schemeClr val="tx1"/>
                          </a:solidFill>
                          <a:latin typeface="Courier" pitchFamily="2" charset="0"/>
                        </a:rPr>
                        <a:t>            </a:t>
                      </a:r>
                      <a:r>
                        <a:rPr lang="en-US" sz="800" b="0" dirty="0" err="1">
                          <a:solidFill>
                            <a:schemeClr val="tx1"/>
                          </a:solidFill>
                          <a:latin typeface="Courier" pitchFamily="2" charset="0"/>
                        </a:rPr>
                        <a:t>legend.text.size</a:t>
                      </a:r>
                      <a:r>
                        <a:rPr lang="en-US" sz="800" b="0" dirty="0">
                          <a:solidFill>
                            <a:schemeClr val="tx1"/>
                          </a:solidFill>
                          <a:latin typeface="Courier" pitchFamily="2" charset="0"/>
                        </a:rPr>
                        <a:t> = 0.7) +</a:t>
                      </a:r>
                    </a:p>
                    <a:p>
                      <a:pPr lvl="0"/>
                      <a:r>
                        <a:rPr lang="en-US" sz="800" b="0" dirty="0">
                          <a:solidFill>
                            <a:schemeClr val="tx1"/>
                          </a:solidFill>
                          <a:latin typeface="Courier" pitchFamily="2" charset="0"/>
                        </a:rPr>
                        <a:t>  </a:t>
                      </a:r>
                      <a:r>
                        <a:rPr lang="en-US" sz="800" b="0" dirty="0" err="1">
                          <a:solidFill>
                            <a:schemeClr val="tx1"/>
                          </a:solidFill>
                          <a:latin typeface="Courier" pitchFamily="2" charset="0"/>
                        </a:rPr>
                        <a:t>tm_scale_bar</a:t>
                      </a:r>
                      <a:r>
                        <a:rPr lang="en-US" sz="800" b="0" dirty="0">
                          <a:solidFill>
                            <a:schemeClr val="tx1"/>
                          </a:solidFill>
                          <a:latin typeface="Courier" pitchFamily="2" charset="0"/>
                        </a:rPr>
                        <a:t>(position = c("left", "bottom")) +</a:t>
                      </a:r>
                    </a:p>
                    <a:p>
                      <a:pPr lvl="0"/>
                      <a:r>
                        <a:rPr lang="en-US" sz="800" b="0" dirty="0">
                          <a:solidFill>
                            <a:schemeClr val="tx1"/>
                          </a:solidFill>
                          <a:latin typeface="Courier" pitchFamily="2" charset="0"/>
                        </a:rPr>
                        <a:t>  </a:t>
                      </a:r>
                      <a:r>
                        <a:rPr lang="en-US" sz="800" b="0" dirty="0" err="1">
                          <a:solidFill>
                            <a:schemeClr val="tx1"/>
                          </a:solidFill>
                          <a:latin typeface="Courier" pitchFamily="2" charset="0"/>
                        </a:rPr>
                        <a:t>tm_compass</a:t>
                      </a:r>
                      <a:r>
                        <a:rPr lang="en-US" sz="800" b="0" dirty="0">
                          <a:solidFill>
                            <a:schemeClr val="tx1"/>
                          </a:solidFill>
                          <a:latin typeface="Courier" pitchFamily="2" charset="0"/>
                        </a:rPr>
                        <a:t>(type = "radar", </a:t>
                      </a:r>
                      <a:r>
                        <a:rPr lang="en-US" sz="800" b="0" dirty="0" err="1">
                          <a:solidFill>
                            <a:schemeClr val="tx1"/>
                          </a:solidFill>
                          <a:latin typeface="Courier" pitchFamily="2" charset="0"/>
                        </a:rPr>
                        <a:t>show.labels</a:t>
                      </a:r>
                      <a:r>
                        <a:rPr lang="en-US" sz="800" b="0" dirty="0">
                          <a:solidFill>
                            <a:schemeClr val="tx1"/>
                          </a:solidFill>
                          <a:latin typeface="Courier" pitchFamily="2" charset="0"/>
                        </a:rPr>
                        <a:t> = 2, position = c("right", "top"))</a:t>
                      </a:r>
                    </a:p>
                  </a:txBody>
                  <a:tcPr>
                    <a:solidFill>
                      <a:schemeClr val="bg1">
                        <a:lumMod val="95000"/>
                      </a:schemeClr>
                    </a:solidFill>
                  </a:tcPr>
                </a:tc>
                <a:extLst>
                  <a:ext uri="{0D108BD9-81ED-4DB2-BD59-A6C34878D82A}">
                    <a16:rowId xmlns:a16="http://schemas.microsoft.com/office/drawing/2014/main" val="2412366968"/>
                  </a:ext>
                </a:extLst>
              </a:tr>
            </a:tbl>
          </a:graphicData>
        </a:graphic>
      </p:graphicFrame>
    </p:spTree>
    <p:extLst>
      <p:ext uri="{BB962C8B-B14F-4D97-AF65-F5344CB8AC3E}">
        <p14:creationId xmlns:p14="http://schemas.microsoft.com/office/powerpoint/2010/main" val="141504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4C7621-8559-A544-B0C3-DB83BC3B92DB}"/>
              </a:ext>
            </a:extLst>
          </p:cNvPr>
          <p:cNvSpPr>
            <a:spLocks noGrp="1"/>
          </p:cNvSpPr>
          <p:nvPr>
            <p:ph type="body" sz="quarter" idx="12"/>
          </p:nvPr>
        </p:nvSpPr>
        <p:spPr>
          <a:xfrm>
            <a:off x="288000" y="287999"/>
            <a:ext cx="7318611" cy="552259"/>
          </a:xfrm>
        </p:spPr>
        <p: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Department of Geography</a:t>
            </a:r>
          </a:p>
          <a:p>
            <a:r>
              <a:rPr lang="en-US" b="1" dirty="0">
                <a:latin typeface="Helvetica Neue" panose="02000503000000020004" pitchFamily="2" charset="0"/>
                <a:ea typeface="Helvetica Neue" panose="02000503000000020004" pitchFamily="2" charset="0"/>
                <a:cs typeface="Helvetica Neue" panose="02000503000000020004" pitchFamily="2" charset="0"/>
              </a:rPr>
              <a:t>Example 2: Spatial autocorrelation and exploring patterns of clustering</a:t>
            </a:r>
          </a:p>
          <a:p>
            <a:endParaRPr lang="en-US" dirty="0"/>
          </a:p>
        </p:txBody>
      </p:sp>
      <p:pic>
        <p:nvPicPr>
          <p:cNvPr id="11" name="Picture 10" descr="Map&#10;&#10;Description automatically generated">
            <a:extLst>
              <a:ext uri="{FF2B5EF4-FFF2-40B4-BE49-F238E27FC236}">
                <a16:creationId xmlns:a16="http://schemas.microsoft.com/office/drawing/2014/main" id="{01D5B15F-0277-0349-8A60-46ABCAC27D37}"/>
              </a:ext>
            </a:extLst>
          </p:cNvPr>
          <p:cNvPicPr>
            <a:picLocks noChangeAspect="1"/>
          </p:cNvPicPr>
          <p:nvPr/>
        </p:nvPicPr>
        <p:blipFill>
          <a:blip r:embed="rId3"/>
          <a:stretch>
            <a:fillRect/>
          </a:stretch>
        </p:blipFill>
        <p:spPr>
          <a:xfrm>
            <a:off x="92690" y="1581663"/>
            <a:ext cx="5853439" cy="4510217"/>
          </a:xfrm>
          <a:prstGeom prst="rect">
            <a:avLst/>
          </a:prstGeom>
        </p:spPr>
      </p:pic>
      <p:pic>
        <p:nvPicPr>
          <p:cNvPr id="13" name="Picture 12" descr="Map&#10;&#10;Description automatically generated">
            <a:extLst>
              <a:ext uri="{FF2B5EF4-FFF2-40B4-BE49-F238E27FC236}">
                <a16:creationId xmlns:a16="http://schemas.microsoft.com/office/drawing/2014/main" id="{5D1F9565-4AF9-3E4F-931A-6E72AB97723E}"/>
              </a:ext>
            </a:extLst>
          </p:cNvPr>
          <p:cNvPicPr>
            <a:picLocks noChangeAspect="1"/>
          </p:cNvPicPr>
          <p:nvPr/>
        </p:nvPicPr>
        <p:blipFill>
          <a:blip r:embed="rId4"/>
          <a:stretch>
            <a:fillRect/>
          </a:stretch>
        </p:blipFill>
        <p:spPr>
          <a:xfrm>
            <a:off x="6096000" y="1680516"/>
            <a:ext cx="5822295" cy="4504039"/>
          </a:xfrm>
          <a:prstGeom prst="rect">
            <a:avLst/>
          </a:prstGeom>
        </p:spPr>
      </p:pic>
      <p:sp>
        <p:nvSpPr>
          <p:cNvPr id="14" name="TextBox 13">
            <a:extLst>
              <a:ext uri="{FF2B5EF4-FFF2-40B4-BE49-F238E27FC236}">
                <a16:creationId xmlns:a16="http://schemas.microsoft.com/office/drawing/2014/main" id="{0EC785D8-274B-2C4F-80B5-9583702784ED}"/>
              </a:ext>
            </a:extLst>
          </p:cNvPr>
          <p:cNvSpPr txBox="1"/>
          <p:nvPr/>
        </p:nvSpPr>
        <p:spPr>
          <a:xfrm>
            <a:off x="1091513" y="1054117"/>
            <a:ext cx="10008973" cy="523220"/>
          </a:xfrm>
          <a:prstGeom prst="rect">
            <a:avLst/>
          </a:prstGeom>
          <a:noFill/>
        </p:spPr>
        <p:txBody>
          <a:bodyPr wrap="square" rtlCol="0">
            <a:spAutoFit/>
          </a:bodyPr>
          <a:lstStyle/>
          <a:p>
            <a:pPr algn="ctr"/>
            <a:r>
              <a:rPr lang="en-US" sz="1400" b="1" dirty="0">
                <a:latin typeface="Helvetica Neue" panose="02000503000000020004" pitchFamily="2" charset="0"/>
                <a:ea typeface="Helvetica Neue" panose="02000503000000020004" pitchFamily="2" charset="0"/>
                <a:cs typeface="Helvetica Neue" panose="02000503000000020004" pitchFamily="2" charset="0"/>
              </a:rPr>
              <a:t>Determining the location of residential-related fire hazards across postcodes in London, and those which show the highest or lowest burden</a:t>
            </a:r>
          </a:p>
        </p:txBody>
      </p:sp>
    </p:spTree>
    <p:extLst>
      <p:ext uri="{BB962C8B-B14F-4D97-AF65-F5344CB8AC3E}">
        <p14:creationId xmlns:p14="http://schemas.microsoft.com/office/powerpoint/2010/main" val="1409190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line chart&#10;&#10;Description automatically generated">
            <a:extLst>
              <a:ext uri="{FF2B5EF4-FFF2-40B4-BE49-F238E27FC236}">
                <a16:creationId xmlns:a16="http://schemas.microsoft.com/office/drawing/2014/main" id="{30C2DB01-135C-E14E-B5CF-D568007DD2F4}"/>
              </a:ext>
            </a:extLst>
          </p:cNvPr>
          <p:cNvPicPr>
            <a:picLocks noChangeAspect="1"/>
          </p:cNvPicPr>
          <p:nvPr/>
        </p:nvPicPr>
        <p:blipFill>
          <a:blip r:embed="rId3"/>
          <a:stretch>
            <a:fillRect/>
          </a:stretch>
        </p:blipFill>
        <p:spPr>
          <a:xfrm>
            <a:off x="993305" y="1595824"/>
            <a:ext cx="4872696" cy="4761759"/>
          </a:xfrm>
          <a:prstGeom prst="rect">
            <a:avLst/>
          </a:prstGeom>
        </p:spPr>
      </p:pic>
      <p:sp>
        <p:nvSpPr>
          <p:cNvPr id="2" name="Text Placeholder 1">
            <a:extLst>
              <a:ext uri="{FF2B5EF4-FFF2-40B4-BE49-F238E27FC236}">
                <a16:creationId xmlns:a16="http://schemas.microsoft.com/office/drawing/2014/main" id="{C54C7621-8559-A544-B0C3-DB83BC3B92DB}"/>
              </a:ext>
            </a:extLst>
          </p:cNvPr>
          <p:cNvSpPr>
            <a:spLocks noGrp="1"/>
          </p:cNvSpPr>
          <p:nvPr>
            <p:ph type="body" sz="quarter" idx="12"/>
          </p:nvPr>
        </p:nvSpPr>
        <p:spPr>
          <a:xfrm>
            <a:off x="288000" y="287999"/>
            <a:ext cx="7318611" cy="552259"/>
          </a:xfrm>
        </p:spPr>
        <p:txBody>
          <a:bodyPr/>
          <a:lstStyle/>
          <a:p>
            <a:r>
              <a:rPr lang="en-US" b="1" dirty="0">
                <a:latin typeface="Helvetica Neue" panose="02000503000000020004" pitchFamily="2" charset="0"/>
                <a:ea typeface="Helvetica Neue" panose="02000503000000020004" pitchFamily="2" charset="0"/>
                <a:cs typeface="Helvetica Neue" panose="02000503000000020004" pitchFamily="2" charset="0"/>
              </a:rPr>
              <a:t>Department of Geography</a:t>
            </a:r>
          </a:p>
          <a:p>
            <a:r>
              <a:rPr lang="en-US" b="1" dirty="0">
                <a:latin typeface="Helvetica Neue" panose="02000503000000020004" pitchFamily="2" charset="0"/>
                <a:ea typeface="Helvetica Neue" panose="02000503000000020004" pitchFamily="2" charset="0"/>
                <a:cs typeface="Helvetica Neue" panose="02000503000000020004" pitchFamily="2" charset="0"/>
              </a:rPr>
              <a:t>Example 3:  Geostatistics and raster data analysis </a:t>
            </a:r>
          </a:p>
          <a:p>
            <a:endParaRPr lang="en-US" dirty="0"/>
          </a:p>
        </p:txBody>
      </p:sp>
      <p:pic>
        <p:nvPicPr>
          <p:cNvPr id="5" name="Picture 4" descr="Map&#10;&#10;Description automatically generated">
            <a:extLst>
              <a:ext uri="{FF2B5EF4-FFF2-40B4-BE49-F238E27FC236}">
                <a16:creationId xmlns:a16="http://schemas.microsoft.com/office/drawing/2014/main" id="{149E4CDE-064A-8A4D-B03D-86AB6860E4AC}"/>
              </a:ext>
            </a:extLst>
          </p:cNvPr>
          <p:cNvPicPr>
            <a:picLocks noChangeAspect="1"/>
          </p:cNvPicPr>
          <p:nvPr/>
        </p:nvPicPr>
        <p:blipFill>
          <a:blip r:embed="rId4"/>
          <a:stretch>
            <a:fillRect/>
          </a:stretch>
        </p:blipFill>
        <p:spPr>
          <a:xfrm>
            <a:off x="6326000" y="1595824"/>
            <a:ext cx="5016199" cy="4625834"/>
          </a:xfrm>
          <a:prstGeom prst="rect">
            <a:avLst/>
          </a:prstGeom>
        </p:spPr>
      </p:pic>
      <p:sp>
        <p:nvSpPr>
          <p:cNvPr id="9" name="TextBox 8">
            <a:extLst>
              <a:ext uri="{FF2B5EF4-FFF2-40B4-BE49-F238E27FC236}">
                <a16:creationId xmlns:a16="http://schemas.microsoft.com/office/drawing/2014/main" id="{FDCC4BCC-9E97-8D43-BE5D-75CB63EB0C1B}"/>
              </a:ext>
            </a:extLst>
          </p:cNvPr>
          <p:cNvSpPr txBox="1"/>
          <p:nvPr/>
        </p:nvSpPr>
        <p:spPr>
          <a:xfrm>
            <a:off x="993305" y="1072604"/>
            <a:ext cx="9917711" cy="523220"/>
          </a:xfrm>
          <a:prstGeom prst="rect">
            <a:avLst/>
          </a:prstGeom>
          <a:noFill/>
        </p:spPr>
        <p:txBody>
          <a:bodyPr wrap="square" rtlCol="0">
            <a:spAutoFit/>
          </a:bodyPr>
          <a:lstStyle/>
          <a:p>
            <a:pPr algn="ctr"/>
            <a:r>
              <a:rPr lang="en-US" sz="1400" b="1" dirty="0">
                <a:latin typeface="Helvetica Neue" panose="02000503000000020004" pitchFamily="2" charset="0"/>
                <a:ea typeface="Helvetica Neue" panose="02000503000000020004" pitchFamily="2" charset="0"/>
                <a:cs typeface="Helvetica Neue" panose="02000503000000020004" pitchFamily="2" charset="0"/>
              </a:rPr>
              <a:t>Using Kriging to spatially predict areas with intense hookworm infection associated with socioeconomic deprivation in Northwestern Tanzania</a:t>
            </a:r>
          </a:p>
        </p:txBody>
      </p:sp>
    </p:spTree>
    <p:extLst>
      <p:ext uri="{BB962C8B-B14F-4D97-AF65-F5344CB8AC3E}">
        <p14:creationId xmlns:p14="http://schemas.microsoft.com/office/powerpoint/2010/main" val="2731482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3C02BC5-3E24-814B-AB15-27832A5A6B54}"/>
              </a:ext>
            </a:extLst>
          </p:cNvPr>
          <p:cNvSpPr/>
          <p:nvPr/>
        </p:nvSpPr>
        <p:spPr>
          <a:xfrm>
            <a:off x="5064014" y="5785813"/>
            <a:ext cx="6893030" cy="1015663"/>
          </a:xfrm>
          <a:prstGeom prst="rect">
            <a:avLst/>
          </a:prstGeom>
          <a:solidFill>
            <a:schemeClr val="bg1"/>
          </a:solidFill>
        </p:spPr>
        <p:txBody>
          <a:bodyPr wrap="square">
            <a:spAutoFit/>
          </a:bodyPr>
          <a:lstStyle/>
          <a:p>
            <a:endParaRPr lang="en-GB" sz="2000" dirty="0">
              <a:latin typeface="Helvetica Neue" panose="02000503000000020004" pitchFamily="2" charset="0"/>
              <a:ea typeface="Helvetica Neue" panose="02000503000000020004" pitchFamily="2" charset="0"/>
              <a:cs typeface="Helvetica Neue" panose="02000503000000020004" pitchFamily="2" charset="0"/>
            </a:endParaRPr>
          </a:p>
          <a:p>
            <a:endParaRPr lang="en-GB" sz="2000" dirty="0">
              <a:latin typeface="Helvetica Neue" panose="02000503000000020004" pitchFamily="2" charset="0"/>
              <a:ea typeface="Helvetica Neue" panose="02000503000000020004" pitchFamily="2" charset="0"/>
              <a:cs typeface="Helvetica Neue" panose="02000503000000020004" pitchFamily="2" charset="0"/>
            </a:endParaRPr>
          </a:p>
          <a:p>
            <a:endParaRPr lang="en-GB"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 name="Rectangle 10">
            <a:extLst>
              <a:ext uri="{FF2B5EF4-FFF2-40B4-BE49-F238E27FC236}">
                <a16:creationId xmlns:a16="http://schemas.microsoft.com/office/drawing/2014/main" id="{717F88BE-EA7D-7943-9AA0-9EE5B545D92E}"/>
              </a:ext>
            </a:extLst>
          </p:cNvPr>
          <p:cNvSpPr/>
          <p:nvPr/>
        </p:nvSpPr>
        <p:spPr>
          <a:xfrm>
            <a:off x="6007100" y="1125877"/>
            <a:ext cx="5971459" cy="1815882"/>
          </a:xfrm>
          <a:prstGeom prst="rect">
            <a:avLst/>
          </a:prstGeom>
          <a:noFill/>
        </p:spPr>
        <p:txBody>
          <a:bodyPr wrap="square">
            <a:spAutoFit/>
          </a:bodyPr>
          <a:lstStyle/>
          <a:p>
            <a:pPr algn="r"/>
            <a:r>
              <a:rPr lang="en-GB" sz="3200" b="1" dirty="0">
                <a:latin typeface="Helvetica Neue" panose="02000503000000020004" pitchFamily="2" charset="0"/>
                <a:ea typeface="Helvetica Neue" panose="02000503000000020004" pitchFamily="2" charset="0"/>
                <a:cs typeface="Helvetica Neue" panose="02000503000000020004" pitchFamily="2" charset="0"/>
              </a:rPr>
              <a:t>GEOG0114: The Principles of Spatial Analysis</a:t>
            </a:r>
          </a:p>
          <a:p>
            <a:pPr algn="r"/>
            <a:br>
              <a:rPr lang="en-GB" sz="2800" b="1" dirty="0">
                <a:latin typeface="Helvetica Neue" panose="02000503000000020004" pitchFamily="2" charset="0"/>
                <a:ea typeface="Helvetica Neue" panose="02000503000000020004" pitchFamily="2" charset="0"/>
                <a:cs typeface="Helvetica Neue" panose="02000503000000020004" pitchFamily="2" charset="0"/>
              </a:rPr>
            </a:br>
            <a:r>
              <a:rPr lang="en-GB" sz="2000" b="1" dirty="0">
                <a:latin typeface="Helvetica Neue" panose="02000503000000020004" pitchFamily="2" charset="0"/>
                <a:ea typeface="Helvetica Neue" panose="02000503000000020004" pitchFamily="2" charset="0"/>
                <a:cs typeface="Helvetica Neue" panose="02000503000000020004" pitchFamily="2" charset="0"/>
                <a:hlinkClick r:id="rId3"/>
              </a:rPr>
              <a:t>a.musah@ucl.ac.uk</a:t>
            </a:r>
            <a:r>
              <a:rPr lang="en-GB" sz="2000" b="1" dirty="0">
                <a:latin typeface="Helvetica Neue" panose="02000503000000020004" pitchFamily="2" charset="0"/>
                <a:ea typeface="Helvetica Neue" panose="02000503000000020004" pitchFamily="2" charset="0"/>
                <a:cs typeface="Helvetica Neue" panose="02000503000000020004" pitchFamily="2" charset="0"/>
              </a:rPr>
              <a:t> </a:t>
            </a:r>
          </a:p>
        </p:txBody>
      </p:sp>
      <p:pic>
        <p:nvPicPr>
          <p:cNvPr id="2" name="Picture 1">
            <a:extLst>
              <a:ext uri="{FF2B5EF4-FFF2-40B4-BE49-F238E27FC236}">
                <a16:creationId xmlns:a16="http://schemas.microsoft.com/office/drawing/2014/main" id="{98EA8889-CA78-AA40-BA41-6DB73F228DFC}"/>
              </a:ext>
            </a:extLst>
          </p:cNvPr>
          <p:cNvPicPr>
            <a:picLocks noChangeAspect="1"/>
          </p:cNvPicPr>
          <p:nvPr/>
        </p:nvPicPr>
        <p:blipFill>
          <a:blip r:embed="rId4"/>
          <a:stretch>
            <a:fillRect/>
          </a:stretch>
        </p:blipFill>
        <p:spPr>
          <a:xfrm>
            <a:off x="0" y="0"/>
            <a:ext cx="5041900" cy="6858000"/>
          </a:xfrm>
          <a:prstGeom prst="rect">
            <a:avLst/>
          </a:prstGeom>
        </p:spPr>
      </p:pic>
    </p:spTree>
    <p:extLst>
      <p:ext uri="{BB962C8B-B14F-4D97-AF65-F5344CB8AC3E}">
        <p14:creationId xmlns:p14="http://schemas.microsoft.com/office/powerpoint/2010/main" val="4181389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13355</TotalTime>
  <Words>1391</Words>
  <Application>Microsoft Macintosh PowerPoint</Application>
  <PresentationFormat>Widescreen</PresentationFormat>
  <Paragraphs>119</Paragraphs>
  <Slides>7</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Calibri Light</vt:lpstr>
      <vt:lpstr>Courier</vt:lpstr>
      <vt:lpstr>Helvetica Neue</vt:lpstr>
      <vt:lpstr>Helvetica Neue Light</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Law</dc:creator>
  <cp:lastModifiedBy>Musah, Anwar</cp:lastModifiedBy>
  <cp:revision>87</cp:revision>
  <dcterms:created xsi:type="dcterms:W3CDTF">2020-05-20T01:32:36Z</dcterms:created>
  <dcterms:modified xsi:type="dcterms:W3CDTF">2023-09-04T09:00:21Z</dcterms:modified>
</cp:coreProperties>
</file>