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420" r:id="rId3"/>
    <p:sldId id="986" r:id="rId4"/>
    <p:sldId id="1303" r:id="rId5"/>
    <p:sldId id="1304" r:id="rId6"/>
    <p:sldId id="1302" r:id="rId7"/>
    <p:sldId id="295" r:id="rId8"/>
    <p:sldId id="531" r:id="rId9"/>
    <p:sldId id="981" r:id="rId10"/>
    <p:sldId id="532" r:id="rId11"/>
    <p:sldId id="533" r:id="rId12"/>
    <p:sldId id="535" r:id="rId13"/>
    <p:sldId id="534" r:id="rId14"/>
    <p:sldId id="1305" r:id="rId15"/>
    <p:sldId id="536" r:id="rId16"/>
    <p:sldId id="1306" r:id="rId17"/>
    <p:sldId id="537" r:id="rId18"/>
    <p:sldId id="1250" r:id="rId19"/>
    <p:sldId id="538" r:id="rId20"/>
    <p:sldId id="539" r:id="rId21"/>
    <p:sldId id="540" r:id="rId22"/>
    <p:sldId id="541" r:id="rId23"/>
    <p:sldId id="542" r:id="rId24"/>
    <p:sldId id="543" r:id="rId25"/>
    <p:sldId id="544" r:id="rId26"/>
    <p:sldId id="545" r:id="rId27"/>
    <p:sldId id="546" r:id="rId28"/>
    <p:sldId id="294" r:id="rId29"/>
    <p:sldId id="1382" r:id="rId30"/>
    <p:sldId id="130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008CE6"/>
    <a:srgbClr val="00B0F0"/>
    <a:srgbClr val="000000"/>
    <a:srgbClr val="FF950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98"/>
    <p:restoredTop sz="82449"/>
  </p:normalViewPr>
  <p:slideViewPr>
    <p:cSldViewPr snapToGrid="0" snapToObjects="1">
      <p:cViewPr varScale="1">
        <p:scale>
          <a:sx n="104" d="100"/>
          <a:sy n="104" d="100"/>
        </p:scale>
        <p:origin x="416" y="208"/>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11</a:t>
            </a:fld>
            <a:endParaRPr lang="en-US"/>
          </a:p>
        </p:txBody>
      </p:sp>
    </p:spTree>
    <p:extLst>
      <p:ext uri="{BB962C8B-B14F-4D97-AF65-F5344CB8AC3E}">
        <p14:creationId xmlns:p14="http://schemas.microsoft.com/office/powerpoint/2010/main" val="659883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12</a:t>
            </a:fld>
            <a:endParaRPr lang="en-US"/>
          </a:p>
        </p:txBody>
      </p:sp>
    </p:spTree>
    <p:extLst>
      <p:ext uri="{BB962C8B-B14F-4D97-AF65-F5344CB8AC3E}">
        <p14:creationId xmlns:p14="http://schemas.microsoft.com/office/powerpoint/2010/main" val="810689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14</a:t>
            </a:fld>
            <a:endParaRPr lang="en-US"/>
          </a:p>
        </p:txBody>
      </p:sp>
    </p:spTree>
    <p:extLst>
      <p:ext uri="{BB962C8B-B14F-4D97-AF65-F5344CB8AC3E}">
        <p14:creationId xmlns:p14="http://schemas.microsoft.com/office/powerpoint/2010/main" val="2965267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16</a:t>
            </a:fld>
            <a:endParaRPr lang="en-US"/>
          </a:p>
        </p:txBody>
      </p:sp>
    </p:spTree>
    <p:extLst>
      <p:ext uri="{BB962C8B-B14F-4D97-AF65-F5344CB8AC3E}">
        <p14:creationId xmlns:p14="http://schemas.microsoft.com/office/powerpoint/2010/main" val="3818897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17</a:t>
            </a:fld>
            <a:endParaRPr lang="en-US" altLang="x-none"/>
          </a:p>
        </p:txBody>
      </p:sp>
    </p:spTree>
    <p:extLst>
      <p:ext uri="{BB962C8B-B14F-4D97-AF65-F5344CB8AC3E}">
        <p14:creationId xmlns:p14="http://schemas.microsoft.com/office/powerpoint/2010/main" val="640573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18</a:t>
            </a:fld>
            <a:endParaRPr lang="en-US"/>
          </a:p>
        </p:txBody>
      </p:sp>
    </p:spTree>
    <p:extLst>
      <p:ext uri="{BB962C8B-B14F-4D97-AF65-F5344CB8AC3E}">
        <p14:creationId xmlns:p14="http://schemas.microsoft.com/office/powerpoint/2010/main" val="388665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19</a:t>
            </a:fld>
            <a:endParaRPr lang="en-US"/>
          </a:p>
        </p:txBody>
      </p:sp>
    </p:spTree>
    <p:extLst>
      <p:ext uri="{BB962C8B-B14F-4D97-AF65-F5344CB8AC3E}">
        <p14:creationId xmlns:p14="http://schemas.microsoft.com/office/powerpoint/2010/main" val="4247609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20</a:t>
            </a:fld>
            <a:endParaRPr lang="en-US"/>
          </a:p>
        </p:txBody>
      </p:sp>
    </p:spTree>
    <p:extLst>
      <p:ext uri="{BB962C8B-B14F-4D97-AF65-F5344CB8AC3E}">
        <p14:creationId xmlns:p14="http://schemas.microsoft.com/office/powerpoint/2010/main" val="2178285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21</a:t>
            </a:fld>
            <a:endParaRPr lang="en-US"/>
          </a:p>
        </p:txBody>
      </p:sp>
    </p:spTree>
    <p:extLst>
      <p:ext uri="{BB962C8B-B14F-4D97-AF65-F5344CB8AC3E}">
        <p14:creationId xmlns:p14="http://schemas.microsoft.com/office/powerpoint/2010/main" val="26148434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22</a:t>
            </a:fld>
            <a:endParaRPr lang="en-US"/>
          </a:p>
        </p:txBody>
      </p:sp>
    </p:spTree>
    <p:extLst>
      <p:ext uri="{BB962C8B-B14F-4D97-AF65-F5344CB8AC3E}">
        <p14:creationId xmlns:p14="http://schemas.microsoft.com/office/powerpoint/2010/main" val="1068940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today we will talk about these items i.e., timetable, assessment…</a:t>
            </a:r>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23</a:t>
            </a:fld>
            <a:endParaRPr lang="en-US"/>
          </a:p>
        </p:txBody>
      </p:sp>
    </p:spTree>
    <p:extLst>
      <p:ext uri="{BB962C8B-B14F-4D97-AF65-F5344CB8AC3E}">
        <p14:creationId xmlns:p14="http://schemas.microsoft.com/office/powerpoint/2010/main" val="2612572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24</a:t>
            </a:fld>
            <a:endParaRPr lang="en-US"/>
          </a:p>
        </p:txBody>
      </p:sp>
    </p:spTree>
    <p:extLst>
      <p:ext uri="{BB962C8B-B14F-4D97-AF65-F5344CB8AC3E}">
        <p14:creationId xmlns:p14="http://schemas.microsoft.com/office/powerpoint/2010/main" val="3494989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25</a:t>
            </a:fld>
            <a:endParaRPr lang="en-US"/>
          </a:p>
        </p:txBody>
      </p:sp>
    </p:spTree>
    <p:extLst>
      <p:ext uri="{BB962C8B-B14F-4D97-AF65-F5344CB8AC3E}">
        <p14:creationId xmlns:p14="http://schemas.microsoft.com/office/powerpoint/2010/main" val="984175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26</a:t>
            </a:fld>
            <a:endParaRPr lang="en-US"/>
          </a:p>
        </p:txBody>
      </p:sp>
    </p:spTree>
    <p:extLst>
      <p:ext uri="{BB962C8B-B14F-4D97-AF65-F5344CB8AC3E}">
        <p14:creationId xmlns:p14="http://schemas.microsoft.com/office/powerpoint/2010/main" val="389682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27</a:t>
            </a:fld>
            <a:endParaRPr lang="en-US"/>
          </a:p>
        </p:txBody>
      </p:sp>
    </p:spTree>
    <p:extLst>
      <p:ext uri="{BB962C8B-B14F-4D97-AF65-F5344CB8AC3E}">
        <p14:creationId xmlns:p14="http://schemas.microsoft.com/office/powerpoint/2010/main" val="3065740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28</a:t>
            </a:fld>
            <a:endParaRPr lang="en-US"/>
          </a:p>
        </p:txBody>
      </p:sp>
    </p:spTree>
    <p:extLst>
      <p:ext uri="{BB962C8B-B14F-4D97-AF65-F5344CB8AC3E}">
        <p14:creationId xmlns:p14="http://schemas.microsoft.com/office/powerpoint/2010/main" val="1853565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start, let’s recap on last week</a:t>
            </a:r>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750896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5</a:t>
            </a:fld>
            <a:endParaRPr lang="en-US" altLang="x-none"/>
          </a:p>
        </p:txBody>
      </p:sp>
    </p:spTree>
    <p:extLst>
      <p:ext uri="{BB962C8B-B14F-4D97-AF65-F5344CB8AC3E}">
        <p14:creationId xmlns:p14="http://schemas.microsoft.com/office/powerpoint/2010/main" val="59796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2820718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7</a:t>
            </a:fld>
            <a:endParaRPr lang="en-US"/>
          </a:p>
        </p:txBody>
      </p:sp>
    </p:spTree>
    <p:extLst>
      <p:ext uri="{BB962C8B-B14F-4D97-AF65-F5344CB8AC3E}">
        <p14:creationId xmlns:p14="http://schemas.microsoft.com/office/powerpoint/2010/main" val="126411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8</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9</a:t>
            </a:fld>
            <a:endParaRPr lang="en-US"/>
          </a:p>
        </p:txBody>
      </p:sp>
    </p:spTree>
    <p:extLst>
      <p:ext uri="{BB962C8B-B14F-4D97-AF65-F5344CB8AC3E}">
        <p14:creationId xmlns:p14="http://schemas.microsoft.com/office/powerpoint/2010/main" val="193444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10</a:t>
            </a:fld>
            <a:endParaRPr lang="en-US"/>
          </a:p>
        </p:txBody>
      </p:sp>
    </p:spTree>
    <p:extLst>
      <p:ext uri="{BB962C8B-B14F-4D97-AF65-F5344CB8AC3E}">
        <p14:creationId xmlns:p14="http://schemas.microsoft.com/office/powerpoint/2010/main" val="3002814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10/23/23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26/09/2022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80.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70.png"/><Relationship Id="rId11" Type="http://schemas.openxmlformats.org/officeDocument/2006/relationships/image" Target="../media/image12.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7.png"/><Relationship Id="rId9" Type="http://schemas.openxmlformats.org/officeDocument/2006/relationships/image" Target="../media/image10.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2.png"/><Relationship Id="rId18" Type="http://schemas.openxmlformats.org/officeDocument/2006/relationships/image" Target="../media/image26.png"/><Relationship Id="rId3" Type="http://schemas.openxmlformats.org/officeDocument/2006/relationships/image" Target="../media/image18.png"/><Relationship Id="rId7" Type="http://schemas.openxmlformats.org/officeDocument/2006/relationships/image" Target="../media/image8.png"/><Relationship Id="rId12" Type="http://schemas.openxmlformats.org/officeDocument/2006/relationships/image" Target="../media/image11.png"/><Relationship Id="rId17" Type="http://schemas.openxmlformats.org/officeDocument/2006/relationships/image" Target="../media/image25.png"/><Relationship Id="rId2" Type="http://schemas.openxmlformats.org/officeDocument/2006/relationships/image" Target="../media/image17.png"/><Relationship Id="rId16" Type="http://schemas.openxmlformats.org/officeDocument/2006/relationships/image" Target="../media/image15.png"/><Relationship Id="rId20" Type="http://schemas.openxmlformats.org/officeDocument/2006/relationships/image" Target="../media/image28.png"/><Relationship Id="rId1" Type="http://schemas.openxmlformats.org/officeDocument/2006/relationships/slideLayout" Target="../slideLayouts/slideLayout20.xml"/><Relationship Id="rId6" Type="http://schemas.openxmlformats.org/officeDocument/2006/relationships/image" Target="../media/image7.png"/><Relationship Id="rId11" Type="http://schemas.openxmlformats.org/officeDocument/2006/relationships/image" Target="../media/image24.png"/><Relationship Id="rId5" Type="http://schemas.openxmlformats.org/officeDocument/2006/relationships/image" Target="../media/image20.png"/><Relationship Id="rId15" Type="http://schemas.openxmlformats.org/officeDocument/2006/relationships/image" Target="../media/image14.png"/><Relationship Id="rId10" Type="http://schemas.openxmlformats.org/officeDocument/2006/relationships/image" Target="../media/image23.png"/><Relationship Id="rId19" Type="http://schemas.openxmlformats.org/officeDocument/2006/relationships/image" Target="../media/image27.png"/><Relationship Id="rId4" Type="http://schemas.openxmlformats.org/officeDocument/2006/relationships/image" Target="../media/image19.png"/><Relationship Id="rId9" Type="http://schemas.openxmlformats.org/officeDocument/2006/relationships/image" Target="../media/image22.png"/><Relationship Id="rId1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80.png"/><Relationship Id="rId12" Type="http://schemas.openxmlformats.org/officeDocument/2006/relationships/image" Target="../media/image12.png"/><Relationship Id="rId2" Type="http://schemas.openxmlformats.org/officeDocument/2006/relationships/notesSlide" Target="../notesSlides/notesSlide12.xml"/><Relationship Id="rId16"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70.pn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6.png"/><Relationship Id="rId10" Type="http://schemas.openxmlformats.org/officeDocument/2006/relationships/image" Target="../media/image210.png"/><Relationship Id="rId4" Type="http://schemas.openxmlformats.org/officeDocument/2006/relationships/image" Target="../media/image7.png"/><Relationship Id="rId9" Type="http://schemas.openxmlformats.org/officeDocument/2006/relationships/image" Target="../media/image200.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14.png"/><Relationship Id="rId26" Type="http://schemas.openxmlformats.org/officeDocument/2006/relationships/image" Target="../media/image40.png"/><Relationship Id="rId3" Type="http://schemas.openxmlformats.org/officeDocument/2006/relationships/image" Target="../media/image7.png"/><Relationship Id="rId21" Type="http://schemas.openxmlformats.org/officeDocument/2006/relationships/image" Target="../media/image35.png"/><Relationship Id="rId7" Type="http://schemas.openxmlformats.org/officeDocument/2006/relationships/image" Target="../media/image32.png"/><Relationship Id="rId12" Type="http://schemas.openxmlformats.org/officeDocument/2006/relationships/image" Target="../media/image13.png"/><Relationship Id="rId25" Type="http://schemas.openxmlformats.org/officeDocument/2006/relationships/image" Target="../media/image3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2.png"/><Relationship Id="rId24" Type="http://schemas.openxmlformats.org/officeDocument/2006/relationships/image" Target="../media/image38.png"/><Relationship Id="rId5" Type="http://schemas.openxmlformats.org/officeDocument/2006/relationships/image" Target="../media/image30.png"/><Relationship Id="rId15" Type="http://schemas.openxmlformats.org/officeDocument/2006/relationships/image" Target="../media/image20.png"/><Relationship Id="rId23" Type="http://schemas.openxmlformats.org/officeDocument/2006/relationships/image" Target="../media/image37.png"/><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34.png"/><Relationship Id="rId14" Type="http://schemas.openxmlformats.org/officeDocument/2006/relationships/image" Target="../media/image15.png"/><Relationship Id="rId22"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5.emf"/></Relationships>
</file>

<file path=ppt/slides/_rels/slide26.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forms.gle/dzFUhuj7Fzp7vpWM8"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435348" y="1781416"/>
            <a:ext cx="9276211" cy="4647426"/>
          </a:xfrm>
          <a:prstGeom prst="rect">
            <a:avLst/>
          </a:prstGeom>
        </p:spPr>
        <p:txBody>
          <a:bodyPr wrap="square">
            <a:spAutoFit/>
          </a:bodyPr>
          <a:lstStyle/>
          <a:p>
            <a:r>
              <a:rPr lang="en-GB" sz="2000" b="1" cap="all" dirty="0">
                <a:latin typeface="Helvetica Neue Light" panose="02000403000000020004" pitchFamily="2" charset="0"/>
                <a:ea typeface="Helvetica Neue Light" panose="02000403000000020004" pitchFamily="2" charset="0"/>
                <a:cs typeface="Calibri Light" charset="0"/>
              </a:rPr>
              <a:t>GEOG0114: Principles of spatial analysis</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latin typeface="Helvetica Neue Light" panose="02000403000000020004" pitchFamily="2" charset="0"/>
              <a:ea typeface="Helvetica Neue Light" panose="02000403000000020004" pitchFamily="2" charset="0"/>
              <a:cs typeface="Calibri Light" charset="0"/>
            </a:endParaRPr>
          </a:p>
          <a:p>
            <a:r>
              <a:rPr lang="en-GB" sz="3200" b="1" cap="all" dirty="0">
                <a:latin typeface="Helvetica Neue Light" panose="02000403000000020004" pitchFamily="2" charset="0"/>
                <a:ea typeface="Helvetica Neue Light" panose="02000403000000020004" pitchFamily="2" charset="0"/>
                <a:cs typeface="Calibri Light" charset="0"/>
              </a:rPr>
              <a:t>WEEK 4: </a:t>
            </a:r>
            <a:r>
              <a:rPr lang="en-GB" sz="3200" b="1" cap="all">
                <a:latin typeface="Helvetica Neue Light" panose="02000403000000020004" pitchFamily="2" charset="0"/>
                <a:ea typeface="Helvetica Neue Light" panose="02000403000000020004" pitchFamily="2" charset="0"/>
                <a:cs typeface="Calibri Light" charset="0"/>
              </a:rPr>
              <a:t>Suitability mapping (PART 1)</a:t>
            </a:r>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a:t>
            </a:r>
          </a:p>
          <a:p>
            <a:pPr lvl="0"/>
            <a:r>
              <a:rPr lang="en-US"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US" altLang="en-US" sz="2000" dirty="0">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(2):</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TextBox 3">
            <a:extLst>
              <a:ext uri="{FF2B5EF4-FFF2-40B4-BE49-F238E27FC236}">
                <a16:creationId xmlns:a16="http://schemas.microsoft.com/office/drawing/2014/main" id="{6885DD10-1DEE-B04F-A05B-2B226EB96C5B}"/>
              </a:ext>
            </a:extLst>
          </p:cNvPr>
          <p:cNvSpPr txBox="1"/>
          <p:nvPr/>
        </p:nvSpPr>
        <p:spPr>
          <a:xfrm>
            <a:off x="9034935" y="1198815"/>
            <a:ext cx="2994773" cy="507831"/>
          </a:xfrm>
          <a:prstGeom prst="rect">
            <a:avLst/>
          </a:prstGeom>
          <a:noFill/>
        </p:spPr>
        <p:txBody>
          <a:bodyPr wrap="square" rtlCol="0">
            <a:spAutoFit/>
          </a:bodyPr>
          <a:lstStyle/>
          <a:p>
            <a:r>
              <a:rPr lang="en-GB" sz="900" dirty="0">
                <a:latin typeface="Helvetica" pitchFamily="2" charset="0"/>
              </a:rPr>
              <a:t>NOTE 1: In our LF case study, the </a:t>
            </a:r>
            <a:r>
              <a:rPr lang="en-GB" sz="900" b="1" dirty="0">
                <a:latin typeface="Helvetica" pitchFamily="2" charset="0"/>
              </a:rPr>
              <a:t>objective</a:t>
            </a:r>
            <a:r>
              <a:rPr lang="en-GB" sz="900" dirty="0">
                <a:latin typeface="Helvetica" pitchFamily="2" charset="0"/>
              </a:rPr>
              <a:t> is there to ‘</a:t>
            </a:r>
            <a:r>
              <a:rPr lang="en-GB" sz="900" b="1" dirty="0">
                <a:latin typeface="Helvetica" pitchFamily="2" charset="0"/>
              </a:rPr>
              <a:t>identify suitable areas for certain vector-borne transmission of LF in Kenya</a:t>
            </a:r>
            <a:r>
              <a:rPr lang="en-GB" sz="900" dirty="0">
                <a:latin typeface="Helvetica" pitchFamily="2" charset="0"/>
              </a:rPr>
              <a:t>’</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4708981"/>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Some important definitions</a:t>
            </a:r>
            <a:r>
              <a:rPr lang="en-US" sz="2000" dirty="0">
                <a:latin typeface="Helvetica Neue" panose="02000503000000020004" pitchFamily="2" charset="0"/>
                <a:ea typeface="Helvetica Neue" panose="02000503000000020004" pitchFamily="2" charset="0"/>
                <a:cs typeface="Helvetica Neue" panose="02000503000000020004" pitchFamily="2" charset="0"/>
              </a:rPr>
              <a:t>:</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2000" dirty="0">
                <a:latin typeface="Helvetica Neue" panose="02000503000000020004" pitchFamily="2" charset="0"/>
                <a:ea typeface="Helvetica Neue" panose="02000503000000020004" pitchFamily="2" charset="0"/>
                <a:cs typeface="Helvetica Neue" panose="02000503000000020004" pitchFamily="2" charset="0"/>
              </a:rPr>
              <a:t>: The measure by which the decision rule operates. In a single multicriteria evaluation, it also considered the end goal.</a:t>
            </a: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2000" dirty="0">
                <a:latin typeface="Helvetica Neue" panose="02000503000000020004" pitchFamily="2" charset="0"/>
                <a:ea typeface="Helvetica Neue" panose="02000503000000020004" pitchFamily="2" charset="0"/>
                <a:cs typeface="Helvetica Neue" panose="02000503000000020004" pitchFamily="2" charset="0"/>
              </a:rPr>
              <a:t>: These are a set of guidelines or requirements used for deciding for what makes the outcome suitable for something. There are two types –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Factors</a:t>
            </a:r>
            <a:r>
              <a:rPr lang="en-US" sz="2000" dirty="0">
                <a:latin typeface="Helvetica Neue" panose="02000503000000020004" pitchFamily="2" charset="0"/>
                <a:ea typeface="Helvetica Neue" panose="02000503000000020004" pitchFamily="2" charset="0"/>
                <a:cs typeface="Helvetica Neue" panose="02000503000000020004" pitchFamily="2" charset="0"/>
              </a:rPr>
              <a:t> &amp; </a:t>
            </a:r>
            <a:r>
              <a:rPr lang="en-US" sz="2000" b="1" dirty="0">
                <a:latin typeface="Helvetica Neue" panose="02000503000000020004" pitchFamily="2" charset="0"/>
                <a:ea typeface="Helvetica Neue" panose="02000503000000020004" pitchFamily="2" charset="0"/>
                <a:cs typeface="Helvetica Neue" panose="02000503000000020004" pitchFamily="2" charset="0"/>
              </a:rPr>
              <a:t>Constraints.</a:t>
            </a: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r>
              <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 </a:t>
            </a:r>
            <a:r>
              <a:rPr lang="en-US" sz="2000" dirty="0">
                <a:latin typeface="Helvetica Neue" panose="02000503000000020004" pitchFamily="2" charset="0"/>
                <a:ea typeface="Helvetica Neue" panose="02000503000000020004" pitchFamily="2" charset="0"/>
                <a:cs typeface="Helvetica Neue" panose="02000503000000020004" pitchFamily="2" charset="0"/>
              </a:rPr>
              <a:t>This measure is a function of the specified criteria which quantifies the appropriateness of a given area (i.e., pixel or grid cell) for a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specified use </a:t>
            </a:r>
            <a:r>
              <a:rPr lang="en-US" sz="2000" dirty="0">
                <a:latin typeface="Helvetica Neue" panose="02000503000000020004" pitchFamily="2" charset="0"/>
                <a:ea typeface="Helvetica Neue" panose="02000503000000020004" pitchFamily="2" charset="0"/>
                <a:cs typeface="Helvetica Neue" panose="02000503000000020004" pitchFamily="2" charset="0"/>
              </a:rPr>
              <a:t>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suitability of a certain phenomena</a:t>
            </a:r>
            <a:r>
              <a:rPr lang="en-US" sz="2000" dirty="0">
                <a:latin typeface="Helvetica Neue" panose="02000503000000020004" pitchFamily="2" charset="0"/>
                <a:ea typeface="Helvetica Neue" panose="02000503000000020004" pitchFamily="2" charset="0"/>
                <a:cs typeface="Helvetica Neue" panose="02000503000000020004" pitchFamily="2" charset="0"/>
              </a:rPr>
              <a:t> or </a:t>
            </a:r>
            <a:r>
              <a:rPr lang="en-US" sz="2000" b="1" dirty="0">
                <a:latin typeface="Helvetica Neue" panose="02000503000000020004" pitchFamily="2" charset="0"/>
                <a:ea typeface="Helvetica Neue" panose="02000503000000020004" pitchFamily="2" charset="0"/>
                <a:cs typeface="Helvetica Neue" panose="02000503000000020004" pitchFamily="2" charset="0"/>
              </a:rPr>
              <a:t>for occurrence of certain events</a:t>
            </a:r>
            <a:r>
              <a:rPr lang="en-US" sz="2000" dirty="0">
                <a:latin typeface="Helvetica Neue" panose="02000503000000020004" pitchFamily="2" charset="0"/>
                <a:ea typeface="Helvetica Neue" panose="02000503000000020004" pitchFamily="2" charset="0"/>
                <a:cs typeface="Helvetica Neue" panose="02000503000000020004" pitchFamily="2" charset="0"/>
              </a:rPr>
              <a:t>. </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4934" y="2274838"/>
            <a:ext cx="2994773" cy="2308324"/>
          </a:xfrm>
          <a:prstGeom prst="rect">
            <a:avLst/>
          </a:prstGeom>
          <a:noFill/>
        </p:spPr>
        <p:txBody>
          <a:bodyPr wrap="square" rtlCol="0">
            <a:spAutoFit/>
          </a:bodyPr>
          <a:lstStyle/>
          <a:p>
            <a:r>
              <a:rPr lang="en-GB" sz="900" dirty="0">
                <a:latin typeface="Helvetica" pitchFamily="2" charset="0"/>
              </a:rPr>
              <a:t>NOTE 2: What is meant by </a:t>
            </a:r>
            <a:r>
              <a:rPr lang="en-US" sz="900" b="1" dirty="0">
                <a:latin typeface="Helvetica" pitchFamily="2" charset="0"/>
                <a:ea typeface="Helvetica Neue Condensed" panose="02000503000000020004" pitchFamily="2" charset="0"/>
                <a:cs typeface="Helvetica Neue Condensed" panose="02000503000000020004" pitchFamily="2" charset="0"/>
              </a:rPr>
              <a:t>factors - t</a:t>
            </a:r>
            <a:r>
              <a:rPr lang="en-US" sz="900" dirty="0">
                <a:latin typeface="Helvetica" pitchFamily="2" charset="0"/>
                <a:ea typeface="Helvetica Neue Condensed" panose="02000503000000020004" pitchFamily="2" charset="0"/>
                <a:cs typeface="Helvetica Neue Condensed" panose="02000503000000020004" pitchFamily="2" charset="0"/>
              </a:rPr>
              <a:t>hese are the specified criteria (i.e., risk factors) that enhance or reduce the suitability. How these criteria or inclusion factors are specified are entirely up to the user – usually it’s done through a strict systematic literature review and expert opinion.  A constraint on the other hand is meant a risk factor that serves to limit or restrict.</a:t>
            </a:r>
          </a:p>
          <a:p>
            <a:endParaRPr lang="en-US" sz="900" dirty="0">
              <a:latin typeface="Helvetica" pitchFamily="2" charset="0"/>
              <a:ea typeface="Helvetica Neue Condensed" panose="02000503000000020004" pitchFamily="2" charset="0"/>
              <a:cs typeface="Helvetica Neue Condensed" panose="02000503000000020004" pitchFamily="2" charset="0"/>
            </a:endParaRPr>
          </a:p>
          <a:p>
            <a:r>
              <a:rPr lang="en-US" sz="900" dirty="0">
                <a:latin typeface="Helvetica" pitchFamily="2" charset="0"/>
                <a:ea typeface="Helvetica Neue Condensed" panose="02000503000000020004" pitchFamily="2" charset="0"/>
                <a:cs typeface="Helvetica Neue Condensed" panose="02000503000000020004" pitchFamily="2" charset="0"/>
              </a:rPr>
              <a:t>In LF example: rainfall, temperature, elevation, population density, vegetation, and aridity are factors that enhance or reduce suitability for LF transmission because they impact a mosquitoes’ feeding habits and survival behavior etc. Desert regions is an example of a constraint – they cannot serve in this type of environment hence it limits/restrict their suitability.    </a:t>
            </a:r>
            <a:endParaRPr lang="en-GB" sz="900" dirty="0">
              <a:latin typeface="Helvetica" pitchFamily="2" charset="0"/>
            </a:endParaRPr>
          </a:p>
        </p:txBody>
      </p:sp>
      <p:sp>
        <p:nvSpPr>
          <p:cNvPr id="8" name="TextBox 7">
            <a:extLst>
              <a:ext uri="{FF2B5EF4-FFF2-40B4-BE49-F238E27FC236}">
                <a16:creationId xmlns:a16="http://schemas.microsoft.com/office/drawing/2014/main" id="{5038931F-DE00-D642-921C-D1F829199384}"/>
              </a:ext>
            </a:extLst>
          </p:cNvPr>
          <p:cNvSpPr txBox="1"/>
          <p:nvPr/>
        </p:nvSpPr>
        <p:spPr>
          <a:xfrm>
            <a:off x="9062365" y="5196690"/>
            <a:ext cx="2994773" cy="923330"/>
          </a:xfrm>
          <a:prstGeom prst="rect">
            <a:avLst/>
          </a:prstGeom>
          <a:noFill/>
        </p:spPr>
        <p:txBody>
          <a:bodyPr wrap="square" rtlCol="0">
            <a:spAutoFit/>
          </a:bodyPr>
          <a:lstStyle/>
          <a:p>
            <a:r>
              <a:rPr lang="en-GB" sz="900" dirty="0">
                <a:latin typeface="Helvetica" pitchFamily="2" charset="0"/>
              </a:rPr>
              <a:t>NOTE 3: this technique in terms of ‘specified use’ could applied to identifying areas best for a particular land-use (i.e., agriculture, mineral deposit stores etc.,), ‘suitability’ (can refer to environments conducive for species to live, diseases to spread etc,) and occurrence (i.e., crime, disaster events etc.,). </a:t>
            </a:r>
          </a:p>
        </p:txBody>
      </p:sp>
      <p:sp>
        <p:nvSpPr>
          <p:cNvPr id="10" name="Slide Number Placeholder 3">
            <a:extLst>
              <a:ext uri="{FF2B5EF4-FFF2-40B4-BE49-F238E27FC236}">
                <a16:creationId xmlns:a16="http://schemas.microsoft.com/office/drawing/2014/main" id="{591FC914-3825-6F30-87EB-B58F85302A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4299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How do we map suitability? Honestly, there several ways for do this: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Binary (or Boolean) maps with the factor layers</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Mapping the Ratings or Suitability scores </a:t>
            </a: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Analytical Hierarchy Process (weighted analysis)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832733"/>
            <a:ext cx="8408094" cy="3908762"/>
          </a:xfrm>
          <a:prstGeom prst="rect">
            <a:avLst/>
          </a:prstGeom>
          <a:solidFill>
            <a:schemeClr val="bg2"/>
          </a:solidFill>
        </p:spPr>
        <p:txBody>
          <a:bodyPr wrap="square" rtlCol="0">
            <a:spAutoFit/>
          </a:bodyPr>
          <a:lstStyle/>
          <a:p>
            <a:r>
              <a:rPr lang="en-US" sz="2000" b="1" dirty="0">
                <a:latin typeface="Helvetica Neue" panose="02000503000000020004" pitchFamily="2" charset="0"/>
                <a:ea typeface="Helvetica Neue" panose="02000503000000020004" pitchFamily="2" charset="0"/>
                <a:cs typeface="Helvetica Neue" panose="02000503000000020004" pitchFamily="2" charset="0"/>
              </a:rPr>
              <a:t>Situate the problem to the LF case study</a:t>
            </a: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Objective</a:t>
            </a:r>
            <a:r>
              <a:rPr lang="en-US" sz="1600" dirty="0">
                <a:latin typeface="Helvetica" pitchFamily="2" charset="0"/>
                <a:ea typeface="Helvetica Neue Condensed" panose="02000503000000020004" pitchFamily="2" charset="0"/>
                <a:cs typeface="Helvetica Neue Condensed" panose="02000503000000020004" pitchFamily="2" charset="0"/>
              </a:rPr>
              <a:t>: Setting the goal, or defining the problem – “</a:t>
            </a:r>
            <a:r>
              <a:rPr lang="en-US" sz="1600" b="1" dirty="0">
                <a:latin typeface="Helvetica" pitchFamily="2" charset="0"/>
                <a:ea typeface="Helvetica Neue Condensed" panose="02000503000000020004" pitchFamily="2" charset="0"/>
                <a:cs typeface="Helvetica Neue Condensed" panose="02000503000000020004" pitchFamily="2" charset="0"/>
              </a:rPr>
              <a:t>Identify potentially suitable areas for lymphatic filariasis in Kenya</a:t>
            </a:r>
            <a:r>
              <a:rPr lang="en-US" sz="1600" dirty="0">
                <a:latin typeface="Helvetica" pitchFamily="2" charset="0"/>
                <a:ea typeface="Helvetica Neue Condensed" panose="02000503000000020004" pitchFamily="2" charset="0"/>
                <a:cs typeface="Helvetica Neue Condensed" panose="02000503000000020004" pitchFamily="2" charset="0"/>
              </a:rPr>
              <a:t>”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r>
              <a:rPr lang="en-US" sz="16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Criteria</a:t>
            </a:r>
            <a:r>
              <a:rPr lang="en-US" sz="1600" dirty="0">
                <a:latin typeface="Helvetica" pitchFamily="2" charset="0"/>
                <a:ea typeface="Helvetica Neue Condensed" panose="02000503000000020004" pitchFamily="2" charset="0"/>
                <a:cs typeface="Helvetica Neue Condensed" panose="02000503000000020004" pitchFamily="2" charset="0"/>
              </a:rPr>
              <a:t>: Defining the criteria (i.e., factors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and constraints (</a:t>
            </a:r>
            <a:r>
              <a:rPr lang="en-US" sz="1600" b="1" dirty="0">
                <a:latin typeface="Helvetica" pitchFamily="2" charset="0"/>
                <a:ea typeface="Helvetica Neue Condensed" panose="02000503000000020004" pitchFamily="2" charset="0"/>
                <a:cs typeface="Helvetica Neue Condensed" panose="02000503000000020004" pitchFamily="2" charset="0"/>
              </a:rPr>
              <a:t>C</a:t>
            </a:r>
            <a:r>
              <a:rPr lang="en-US" sz="1600" dirty="0">
                <a:latin typeface="Helvetica" pitchFamily="2" charset="0"/>
                <a:ea typeface="Helvetica Neue Condensed" panose="02000503000000020004" pitchFamily="2" charset="0"/>
                <a:cs typeface="Helvetica Neue Condensed" panose="02000503000000020004" pitchFamily="2" charset="0"/>
              </a:rPr>
              <a:t>)) and their thresholds for suitability (i.e., what positively (  )(or negatively (  )) impacts a mosquitoes’ survivability when levels of factors increase). </a:t>
            </a:r>
          </a:p>
          <a:p>
            <a:endParaRPr lang="en-US" sz="1600" dirty="0">
              <a:latin typeface="Helvetica" pitchFamily="2" charset="0"/>
              <a:ea typeface="Helvetica Neue Condensed" panose="02000503000000020004" pitchFamily="2" charset="0"/>
              <a:cs typeface="Helvetica Neue Condensed" panose="02000503000000020004" pitchFamily="2" charset="0"/>
            </a:endParaRP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Temperature (&gt; 15 degree Celsius)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Precipitation (&gt; 350 mm)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Vegetation Index (&gt; 0.5)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Population Density (&gt; 0) (</a:t>
            </a:r>
            <a:r>
              <a:rPr lang="en-US" sz="1600" b="1" dirty="0">
                <a:latin typeface="Helvetica" pitchFamily="2" charset="0"/>
                <a:ea typeface="Helvetica Neue Condensed" panose="02000503000000020004" pitchFamily="2" charset="0"/>
                <a:cs typeface="Helvetica Neue Condensed" panose="02000503000000020004" pitchFamily="2" charset="0"/>
              </a:rPr>
              <a:t>F</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Elevation (&lt;1,200m above sea-level)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  )</a:t>
            </a:r>
          </a:p>
          <a:p>
            <a:pPr marL="285750" indent="-285750">
              <a:buFont typeface="Arial" panose="020B0604020202020204" pitchFamily="34" charset="0"/>
              <a:buChar char="•"/>
            </a:pPr>
            <a:r>
              <a:rPr lang="en-US" sz="1600" dirty="0">
                <a:latin typeface="Helvetica" pitchFamily="2" charset="0"/>
                <a:ea typeface="Helvetica Neue Condensed" panose="02000503000000020004" pitchFamily="2" charset="0"/>
                <a:cs typeface="Helvetica Neue Condensed" panose="02000503000000020004" pitchFamily="2" charset="0"/>
              </a:rPr>
              <a:t>Aridity (&gt; 0.2 (Semi-humid &amp; dry environment)) (</a:t>
            </a:r>
            <a:r>
              <a:rPr lang="en-US" sz="1600" b="1" dirty="0">
                <a:latin typeface="Helvetica" pitchFamily="2" charset="0"/>
                <a:ea typeface="Helvetica Neue Condensed" panose="02000503000000020004" pitchFamily="2" charset="0"/>
                <a:cs typeface="Helvetica Neue Condensed" panose="02000503000000020004" pitchFamily="2" charset="0"/>
              </a:rPr>
              <a:t>F/C</a:t>
            </a:r>
            <a:r>
              <a:rPr lang="en-US" sz="1600" dirty="0">
                <a:latin typeface="Helvetica" pitchFamily="2" charset="0"/>
                <a:ea typeface="Helvetica Neue Condensed" panose="02000503000000020004" pitchFamily="2" charset="0"/>
                <a:cs typeface="Helvetica Neue Condensed" panose="02000503000000020004" pitchFamily="2" charset="0"/>
              </a:rPr>
              <a:t>)(  )</a:t>
            </a:r>
          </a:p>
        </p:txBody>
      </p:sp>
      <p:sp>
        <p:nvSpPr>
          <p:cNvPr id="2" name="Down Arrow 1">
            <a:extLst>
              <a:ext uri="{FF2B5EF4-FFF2-40B4-BE49-F238E27FC236}">
                <a16:creationId xmlns:a16="http://schemas.microsoft.com/office/drawing/2014/main" id="{30DE1C94-5890-6742-B58D-786D4124ED19}"/>
              </a:ext>
            </a:extLst>
          </p:cNvPr>
          <p:cNvSpPr/>
          <p:nvPr/>
        </p:nvSpPr>
        <p:spPr>
          <a:xfrm rot="10800000">
            <a:off x="4315968" y="3227832"/>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Down Arrow 10">
            <a:extLst>
              <a:ext uri="{FF2B5EF4-FFF2-40B4-BE49-F238E27FC236}">
                <a16:creationId xmlns:a16="http://schemas.microsoft.com/office/drawing/2014/main" id="{394D5A5A-B525-2E4D-8E0F-850F23DDCD38}"/>
              </a:ext>
            </a:extLst>
          </p:cNvPr>
          <p:cNvSpPr/>
          <p:nvPr/>
        </p:nvSpPr>
        <p:spPr>
          <a:xfrm rot="10800000">
            <a:off x="3389376" y="348386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Down Arrow 11">
            <a:extLst>
              <a:ext uri="{FF2B5EF4-FFF2-40B4-BE49-F238E27FC236}">
                <a16:creationId xmlns:a16="http://schemas.microsoft.com/office/drawing/2014/main" id="{06038380-0251-4E4E-B8FE-A89E18E5525A}"/>
              </a:ext>
            </a:extLst>
          </p:cNvPr>
          <p:cNvSpPr/>
          <p:nvPr/>
        </p:nvSpPr>
        <p:spPr>
          <a:xfrm rot="10800000">
            <a:off x="3333575" y="3739895"/>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Down Arrow 12">
            <a:extLst>
              <a:ext uri="{FF2B5EF4-FFF2-40B4-BE49-F238E27FC236}">
                <a16:creationId xmlns:a16="http://schemas.microsoft.com/office/drawing/2014/main" id="{C859CBC3-44E0-1340-8E6A-2453729C77BC}"/>
              </a:ext>
            </a:extLst>
          </p:cNvPr>
          <p:cNvSpPr/>
          <p:nvPr/>
        </p:nvSpPr>
        <p:spPr>
          <a:xfrm rot="10800000">
            <a:off x="3342719" y="396849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Down Arrow 13">
            <a:extLst>
              <a:ext uri="{FF2B5EF4-FFF2-40B4-BE49-F238E27FC236}">
                <a16:creationId xmlns:a16="http://schemas.microsoft.com/office/drawing/2014/main" id="{9FDC804B-64DF-7144-B62D-976AEB6F8504}"/>
              </a:ext>
            </a:extLst>
          </p:cNvPr>
          <p:cNvSpPr/>
          <p:nvPr/>
        </p:nvSpPr>
        <p:spPr>
          <a:xfrm>
            <a:off x="4683839" y="4221477"/>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a:extLst>
              <a:ext uri="{FF2B5EF4-FFF2-40B4-BE49-F238E27FC236}">
                <a16:creationId xmlns:a16="http://schemas.microsoft.com/office/drawing/2014/main" id="{5BE91D81-43A5-A148-A199-A43D69E0389B}"/>
              </a:ext>
            </a:extLst>
          </p:cNvPr>
          <p:cNvSpPr/>
          <p:nvPr/>
        </p:nvSpPr>
        <p:spPr>
          <a:xfrm rot="10800000">
            <a:off x="5525087" y="4440933"/>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a:extLst>
              <a:ext uri="{FF2B5EF4-FFF2-40B4-BE49-F238E27FC236}">
                <a16:creationId xmlns:a16="http://schemas.microsoft.com/office/drawing/2014/main" id="{F5DA2EE7-3E87-E54F-80A8-CDBC7583F78A}"/>
              </a:ext>
            </a:extLst>
          </p:cNvPr>
          <p:cNvSpPr/>
          <p:nvPr/>
        </p:nvSpPr>
        <p:spPr>
          <a:xfrm rot="10800000">
            <a:off x="3224784" y="2499411"/>
            <a:ext cx="100584" cy="164592"/>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17" name="Down Arrow 16">
            <a:extLst>
              <a:ext uri="{FF2B5EF4-FFF2-40B4-BE49-F238E27FC236}">
                <a16:creationId xmlns:a16="http://schemas.microsoft.com/office/drawing/2014/main" id="{67619839-6360-4A49-ABF7-FC63BDF3C957}"/>
              </a:ext>
            </a:extLst>
          </p:cNvPr>
          <p:cNvSpPr/>
          <p:nvPr/>
        </p:nvSpPr>
        <p:spPr>
          <a:xfrm>
            <a:off x="4757889" y="2514648"/>
            <a:ext cx="100584" cy="164592"/>
          </a:xfrm>
          <a:prstGeom prst="down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3">
            <a:extLst>
              <a:ext uri="{FF2B5EF4-FFF2-40B4-BE49-F238E27FC236}">
                <a16:creationId xmlns:a16="http://schemas.microsoft.com/office/drawing/2014/main" id="{87A8F87F-65E9-61A4-B35A-22554A6CDDB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6078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875100"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Binary (or Boolean) maps with the factor layers</a:t>
            </a: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Binary suitability is determined simply by multiplying the six individual layers that where reclassified to 0’s and 1’s. </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multiplication</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18008" cy="276999"/>
              </a:xfrm>
              <a:prstGeom prst="rect">
                <a:avLst/>
              </a:prstGeom>
              <a:blipFill>
                <a:blip r:embed="rId6"/>
                <a:stretch>
                  <a:fillRect l="-10526"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18008" cy="276999"/>
              </a:xfrm>
              <a:prstGeom prst="rect">
                <a:avLst/>
              </a:prstGeom>
              <a:blipFill>
                <a:blip r:embed="rId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18008" cy="276999"/>
              </a:xfrm>
              <a:prstGeom prst="rect">
                <a:avLst/>
              </a:prstGeom>
              <a:blipFill>
                <a:blip r:embed="rId8"/>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18008" cy="276999"/>
              </a:xfrm>
              <a:prstGeom prst="rect">
                <a:avLst/>
              </a:prstGeom>
              <a:blipFill>
                <a:blip r:embed="rId9"/>
                <a:stretch>
                  <a:fillRect l="-16667" r="-22222"/>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0"/>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1"/>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2"/>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3"/>
          <a:srcRect l="17212" r="21037"/>
          <a:stretch/>
        </p:blipFill>
        <p:spPr>
          <a:xfrm>
            <a:off x="5957357" y="3738196"/>
            <a:ext cx="813251" cy="1022634"/>
          </a:xfrm>
          <a:prstGeom prst="rect">
            <a:avLst/>
          </a:prstGeom>
        </p:spPr>
      </p:pic>
      <p:pic>
        <p:nvPicPr>
          <p:cNvPr id="47" name="Picture 46" descr="A map of the world&#10;&#10;Description automatically generated with low confidence">
            <a:extLst>
              <a:ext uri="{FF2B5EF4-FFF2-40B4-BE49-F238E27FC236}">
                <a16:creationId xmlns:a16="http://schemas.microsoft.com/office/drawing/2014/main" id="{D62593E8-6E2C-554D-A5B8-A0898E577401}"/>
              </a:ext>
            </a:extLst>
          </p:cNvPr>
          <p:cNvPicPr>
            <a:picLocks noChangeAspect="1"/>
          </p:cNvPicPr>
          <p:nvPr/>
        </p:nvPicPr>
        <p:blipFill rotWithShape="1">
          <a:blip r:embed="rId14"/>
          <a:srcRect l="17577" r="18215"/>
          <a:stretch/>
        </p:blipFill>
        <p:spPr>
          <a:xfrm>
            <a:off x="7231485" y="3393465"/>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AAA2E88-44B3-A5AE-9977-A90D2EA9C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13582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8F1857C-11C0-A807-DE64-DE8800029CDE}"/>
                  </a:ext>
                </a:extLst>
              </p:cNvPr>
              <p:cNvSpPr txBox="1"/>
              <p:nvPr/>
            </p:nvSpPr>
            <p:spPr>
              <a:xfrm>
                <a:off x="2066747"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B8F1857C-11C0-A807-DE64-DE8800029CDE}"/>
                  </a:ext>
                </a:extLst>
              </p:cNvPr>
              <p:cNvSpPr txBox="1">
                <a:spLocks noRot="1" noChangeAspect="1" noMove="1" noResize="1" noEditPoints="1" noAdjustHandles="1" noChangeArrowheads="1" noChangeShapeType="1" noTextEdit="1"/>
              </p:cNvSpPr>
              <p:nvPr/>
            </p:nvSpPr>
            <p:spPr>
              <a:xfrm>
                <a:off x="2066747" y="3389711"/>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71C9832-B750-11F7-11FB-722B1451242E}"/>
                  </a:ext>
                </a:extLst>
              </p:cNvPr>
              <p:cNvSpPr txBox="1"/>
              <p:nvPr/>
            </p:nvSpPr>
            <p:spPr>
              <a:xfrm>
                <a:off x="3342704" y="33897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071C9832-B750-11F7-11FB-722B1451242E}"/>
                  </a:ext>
                </a:extLst>
              </p:cNvPr>
              <p:cNvSpPr txBox="1">
                <a:spLocks noRot="1" noChangeAspect="1" noMove="1" noResize="1" noEditPoints="1" noAdjustHandles="1" noChangeArrowheads="1" noChangeShapeType="1" noTextEdit="1"/>
              </p:cNvSpPr>
              <p:nvPr/>
            </p:nvSpPr>
            <p:spPr>
              <a:xfrm>
                <a:off x="3342704" y="3389711"/>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7ECF66A-F9A2-7E07-A747-D151367F2AFD}"/>
                  </a:ext>
                </a:extLst>
              </p:cNvPr>
              <p:cNvSpPr txBox="1"/>
              <p:nvPr/>
            </p:nvSpPr>
            <p:spPr>
              <a:xfrm>
                <a:off x="4670471" y="338631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97ECF66A-F9A2-7E07-A747-D151367F2AFD}"/>
                  </a:ext>
                </a:extLst>
              </p:cNvPr>
              <p:cNvSpPr txBox="1">
                <a:spLocks noRot="1" noChangeAspect="1" noMove="1" noResize="1" noEditPoints="1" noAdjustHandles="1" noChangeArrowheads="1" noChangeShapeType="1" noTextEdit="1"/>
              </p:cNvSpPr>
              <p:nvPr/>
            </p:nvSpPr>
            <p:spPr>
              <a:xfrm>
                <a:off x="4670471" y="3386312"/>
                <a:ext cx="218008" cy="276999"/>
              </a:xfrm>
              <a:prstGeom prst="rect">
                <a:avLst/>
              </a:prstGeom>
              <a:blipFill>
                <a:blip r:embed="rId2"/>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3B984F-383A-6D98-0A61-233A6F08CB1F}"/>
                  </a:ext>
                </a:extLst>
              </p:cNvPr>
              <p:cNvSpPr txBox="1"/>
              <p:nvPr/>
            </p:nvSpPr>
            <p:spPr>
              <a:xfrm>
                <a:off x="5986996" y="337271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693B984F-383A-6D98-0A61-233A6F08CB1F}"/>
                  </a:ext>
                </a:extLst>
              </p:cNvPr>
              <p:cNvSpPr txBox="1">
                <a:spLocks noRot="1" noChangeAspect="1" noMove="1" noResize="1" noEditPoints="1" noAdjustHandles="1" noChangeArrowheads="1" noChangeShapeType="1" noTextEdit="1"/>
              </p:cNvSpPr>
              <p:nvPr/>
            </p:nvSpPr>
            <p:spPr>
              <a:xfrm>
                <a:off x="5986996" y="3372714"/>
                <a:ext cx="218008" cy="276999"/>
              </a:xfrm>
              <a:prstGeom prst="rect">
                <a:avLst/>
              </a:prstGeom>
              <a:blipFill>
                <a:blip r:embed="rId3"/>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DF9348-9736-BAB5-7D0F-2168E02CB4C3}"/>
                  </a:ext>
                </a:extLst>
              </p:cNvPr>
              <p:cNvSpPr txBox="1"/>
              <p:nvPr/>
            </p:nvSpPr>
            <p:spPr>
              <a:xfrm>
                <a:off x="7222033" y="3356765"/>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7ADF9348-9736-BAB5-7D0F-2168E02CB4C3}"/>
                  </a:ext>
                </a:extLst>
              </p:cNvPr>
              <p:cNvSpPr txBox="1">
                <a:spLocks noRot="1" noChangeAspect="1" noMove="1" noResize="1" noEditPoints="1" noAdjustHandles="1" noChangeArrowheads="1" noChangeShapeType="1" noTextEdit="1"/>
              </p:cNvSpPr>
              <p:nvPr/>
            </p:nvSpPr>
            <p:spPr>
              <a:xfrm>
                <a:off x="7222033" y="3356765"/>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567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56765"/>
                <a:ext cx="226024" cy="276999"/>
              </a:xfrm>
              <a:prstGeom prst="rect">
                <a:avLst/>
              </a:prstGeom>
              <a:blipFill>
                <a:blip r:embed="rId5"/>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1</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6"/>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7"/>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18008" cy="276999"/>
              </a:xfrm>
              <a:prstGeom prst="rect">
                <a:avLst/>
              </a:prstGeom>
              <a:blipFill>
                <a:blip r:embed="rId8"/>
                <a:stretch>
                  <a:fillRect l="-22222"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18008" cy="276999"/>
              </a:xfrm>
              <a:prstGeom prst="rect">
                <a:avLst/>
              </a:prstGeom>
              <a:blipFill>
                <a:blip r:embed="rId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18008" cy="276999"/>
              </a:xfrm>
              <a:prstGeom prst="rect">
                <a:avLst/>
              </a:prstGeom>
              <a:blipFill>
                <a:blip r:embed="rId10"/>
                <a:stretch>
                  <a:fillRect l="-15789" r="-15789"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18008" cy="276999"/>
              </a:xfrm>
              <a:prstGeom prst="rect">
                <a:avLst/>
              </a:prstGeom>
              <a:blipFill>
                <a:blip r:embed="rId11"/>
                <a:stretch>
                  <a:fillRect l="-16667" r="-16667"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2"/>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3"/>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4"/>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5"/>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6"/>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8B4A556-F84C-5EC2-2BB4-4346B546B766}"/>
                  </a:ext>
                </a:extLst>
              </p:cNvPr>
              <p:cNvSpPr txBox="1"/>
              <p:nvPr/>
            </p:nvSpPr>
            <p:spPr>
              <a:xfrm>
                <a:off x="2066747"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08B4A556-F84C-5EC2-2BB4-4346B546B766}"/>
                  </a:ext>
                </a:extLst>
              </p:cNvPr>
              <p:cNvSpPr txBox="1">
                <a:spLocks noRot="1" noChangeAspect="1" noMove="1" noResize="1" noEditPoints="1" noAdjustHandles="1" noChangeArrowheads="1" noChangeShapeType="1" noTextEdit="1"/>
              </p:cNvSpPr>
              <p:nvPr/>
            </p:nvSpPr>
            <p:spPr>
              <a:xfrm>
                <a:off x="2066747" y="5337906"/>
                <a:ext cx="218008" cy="276999"/>
              </a:xfrm>
              <a:prstGeom prst="rect">
                <a:avLst/>
              </a:prstGeom>
              <a:blipFill>
                <a:blip r:embed="rId4"/>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785F695-E887-E9C5-F150-E06C8BEFA000}"/>
                  </a:ext>
                </a:extLst>
              </p:cNvPr>
              <p:cNvSpPr txBox="1"/>
              <p:nvPr/>
            </p:nvSpPr>
            <p:spPr>
              <a:xfrm>
                <a:off x="3342704" y="533790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D785F695-E887-E9C5-F150-E06C8BEFA000}"/>
                  </a:ext>
                </a:extLst>
              </p:cNvPr>
              <p:cNvSpPr txBox="1">
                <a:spLocks noRot="1" noChangeAspect="1" noMove="1" noResize="1" noEditPoints="1" noAdjustHandles="1" noChangeArrowheads="1" noChangeShapeType="1" noTextEdit="1"/>
              </p:cNvSpPr>
              <p:nvPr/>
            </p:nvSpPr>
            <p:spPr>
              <a:xfrm>
                <a:off x="3342704" y="5337906"/>
                <a:ext cx="218008" cy="276999"/>
              </a:xfrm>
              <a:prstGeom prst="rect">
                <a:avLst/>
              </a:prstGeom>
              <a:blipFill>
                <a:blip r:embed="rId17"/>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DE29B96-CB58-7841-58FE-6AC07ED73C15}"/>
                  </a:ext>
                </a:extLst>
              </p:cNvPr>
              <p:cNvSpPr txBox="1"/>
              <p:nvPr/>
            </p:nvSpPr>
            <p:spPr>
              <a:xfrm>
                <a:off x="4670471" y="533450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4DE29B96-CB58-7841-58FE-6AC07ED73C15}"/>
                  </a:ext>
                </a:extLst>
              </p:cNvPr>
              <p:cNvSpPr txBox="1">
                <a:spLocks noRot="1" noChangeAspect="1" noMove="1" noResize="1" noEditPoints="1" noAdjustHandles="1" noChangeArrowheads="1" noChangeShapeType="1" noTextEdit="1"/>
              </p:cNvSpPr>
              <p:nvPr/>
            </p:nvSpPr>
            <p:spPr>
              <a:xfrm>
                <a:off x="4670471" y="5334507"/>
                <a:ext cx="218008" cy="276999"/>
              </a:xfrm>
              <a:prstGeom prst="rect">
                <a:avLst/>
              </a:prstGeom>
              <a:blipFill>
                <a:blip r:embed="rId18"/>
                <a:stretch>
                  <a:fillRect l="-16667" r="-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CF8A12-44F7-DFE0-AAD9-73DEBA90953F}"/>
                  </a:ext>
                </a:extLst>
              </p:cNvPr>
              <p:cNvSpPr txBox="1"/>
              <p:nvPr/>
            </p:nvSpPr>
            <p:spPr>
              <a:xfrm>
                <a:off x="5986996" y="5320909"/>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1" name="TextBox 50">
                <a:extLst>
                  <a:ext uri="{FF2B5EF4-FFF2-40B4-BE49-F238E27FC236}">
                    <a16:creationId xmlns:a16="http://schemas.microsoft.com/office/drawing/2014/main" id="{19CF8A12-44F7-DFE0-AAD9-73DEBA90953F}"/>
                  </a:ext>
                </a:extLst>
              </p:cNvPr>
              <p:cNvSpPr txBox="1">
                <a:spLocks noRot="1" noChangeAspect="1" noMove="1" noResize="1" noEditPoints="1" noAdjustHandles="1" noChangeArrowheads="1" noChangeShapeType="1" noTextEdit="1"/>
              </p:cNvSpPr>
              <p:nvPr/>
            </p:nvSpPr>
            <p:spPr>
              <a:xfrm>
                <a:off x="5986996" y="5320909"/>
                <a:ext cx="218008" cy="276999"/>
              </a:xfrm>
              <a:prstGeom prst="rect">
                <a:avLst/>
              </a:prstGeom>
              <a:blipFill>
                <a:blip r:embed="rId11"/>
                <a:stretch>
                  <a:fillRect l="-16667" r="-16667"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AB67006F-81F0-F3B8-F871-59A4CE693D01}"/>
                  </a:ext>
                </a:extLst>
              </p:cNvPr>
              <p:cNvSpPr txBox="1"/>
              <p:nvPr/>
            </p:nvSpPr>
            <p:spPr>
              <a:xfrm>
                <a:off x="7222033" y="530496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2" name="TextBox 51">
                <a:extLst>
                  <a:ext uri="{FF2B5EF4-FFF2-40B4-BE49-F238E27FC236}">
                    <a16:creationId xmlns:a16="http://schemas.microsoft.com/office/drawing/2014/main" id="{AB67006F-81F0-F3B8-F871-59A4CE693D01}"/>
                  </a:ext>
                </a:extLst>
              </p:cNvPr>
              <p:cNvSpPr txBox="1">
                <a:spLocks noRot="1" noChangeAspect="1" noMove="1" noResize="1" noEditPoints="1" noAdjustHandles="1" noChangeArrowheads="1" noChangeShapeType="1" noTextEdit="1"/>
              </p:cNvSpPr>
              <p:nvPr/>
            </p:nvSpPr>
            <p:spPr>
              <a:xfrm>
                <a:off x="7222033" y="5304960"/>
                <a:ext cx="218008" cy="276999"/>
              </a:xfrm>
              <a:prstGeom prst="rect">
                <a:avLst/>
              </a:prstGeom>
              <a:blipFill>
                <a:blip r:embed="rId19"/>
                <a:stretch>
                  <a:fillRect l="-16667" r="-16667"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0"/>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Multiplicative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513" y="3447142"/>
            <a:ext cx="12227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Suitable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602552" y="5304960"/>
            <a:ext cx="1222744"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Not Suitable</a:t>
            </a:r>
          </a:p>
        </p:txBody>
      </p:sp>
      <p:sp>
        <p:nvSpPr>
          <p:cNvPr id="2" name="Slide Number Placeholder 3">
            <a:extLst>
              <a:ext uri="{FF2B5EF4-FFF2-40B4-BE49-F238E27FC236}">
                <a16:creationId xmlns:a16="http://schemas.microsoft.com/office/drawing/2014/main" id="{4A60144E-2FF4-53E8-8ECF-A46786CCCD3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14031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32806"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Rankings/Ratings maps with the factor layers</a:t>
            </a: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ratings or suitability scores are determined simply by summing the values across the six individual layers that where reclassified (minimum value = 2, and maximum = 6). </a:t>
            </a:r>
          </a:p>
        </p:txBody>
      </p:sp>
      <p:sp>
        <p:nvSpPr>
          <p:cNvPr id="5" name="TextBox 4">
            <a:extLst>
              <a:ext uri="{FF2B5EF4-FFF2-40B4-BE49-F238E27FC236}">
                <a16:creationId xmlns:a16="http://schemas.microsoft.com/office/drawing/2014/main" id="{44E3652A-9714-BC45-B92F-A264F6BC0F12}"/>
              </a:ext>
            </a:extLst>
          </p:cNvPr>
          <p:cNvSpPr txBox="1"/>
          <p:nvPr/>
        </p:nvSpPr>
        <p:spPr>
          <a:xfrm>
            <a:off x="9811512" y="118659"/>
            <a:ext cx="2002977" cy="276999"/>
          </a:xfrm>
          <a:prstGeom prst="rect">
            <a:avLst/>
          </a:prstGeom>
          <a:noFill/>
        </p:spPr>
        <p:txBody>
          <a:bodyPr wrap="square" rtlCol="0">
            <a:spAutoFit/>
          </a:bodyPr>
          <a:lstStyle/>
          <a:p>
            <a:r>
              <a:rPr lang="en-GB" sz="1200" b="1" dirty="0">
                <a:latin typeface="Helvetica" pitchFamily="2" charset="0"/>
              </a:rPr>
              <a:t>NOTES</a:t>
            </a:r>
          </a:p>
        </p:txBody>
      </p:sp>
      <p:sp>
        <p:nvSpPr>
          <p:cNvPr id="18" name="TextBox 17">
            <a:extLst>
              <a:ext uri="{FF2B5EF4-FFF2-40B4-BE49-F238E27FC236}">
                <a16:creationId xmlns:a16="http://schemas.microsoft.com/office/drawing/2014/main" id="{BFDF442D-71AD-F249-AF8F-3DB3E5853CF9}"/>
              </a:ext>
            </a:extLst>
          </p:cNvPr>
          <p:cNvSpPr txBox="1"/>
          <p:nvPr/>
        </p:nvSpPr>
        <p:spPr>
          <a:xfrm>
            <a:off x="354943" y="832733"/>
            <a:ext cx="8408094" cy="2492990"/>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We have these data as raster – for this approach requires simply reclassification of the data into binary raster and summation to get scores</a:t>
            </a:r>
          </a:p>
          <a:p>
            <a:endParaRPr lang="en-US" sz="2000" b="1" dirty="0">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pic>
        <p:nvPicPr>
          <p:cNvPr id="20" name="Picture 19" descr="Text&#10;&#10;Description automatically generated">
            <a:extLst>
              <a:ext uri="{FF2B5EF4-FFF2-40B4-BE49-F238E27FC236}">
                <a16:creationId xmlns:a16="http://schemas.microsoft.com/office/drawing/2014/main" id="{DE4AF963-560D-BA47-A36C-C5A88D0AD1DA}"/>
              </a:ext>
            </a:extLst>
          </p:cNvPr>
          <p:cNvPicPr>
            <a:picLocks noChangeAspect="1"/>
          </p:cNvPicPr>
          <p:nvPr/>
        </p:nvPicPr>
        <p:blipFill>
          <a:blip r:embed="rId3"/>
          <a:stretch>
            <a:fillRect/>
          </a:stretch>
        </p:blipFill>
        <p:spPr>
          <a:xfrm>
            <a:off x="445770" y="1835062"/>
            <a:ext cx="5650230" cy="1490661"/>
          </a:xfrm>
          <a:prstGeom prst="rect">
            <a:avLst/>
          </a:prstGeom>
        </p:spPr>
      </p:pic>
      <p:sp>
        <p:nvSpPr>
          <p:cNvPr id="21" name="TextBox 20">
            <a:extLst>
              <a:ext uri="{FF2B5EF4-FFF2-40B4-BE49-F238E27FC236}">
                <a16:creationId xmlns:a16="http://schemas.microsoft.com/office/drawing/2014/main" id="{61F0818C-BF92-094D-BE16-47A9C5E80E29}"/>
              </a:ext>
            </a:extLst>
          </p:cNvPr>
          <p:cNvSpPr txBox="1"/>
          <p:nvPr/>
        </p:nvSpPr>
        <p:spPr>
          <a:xfrm>
            <a:off x="4558990" y="1835062"/>
            <a:ext cx="4169664" cy="400110"/>
          </a:xfrm>
          <a:prstGeom prst="rect">
            <a:avLst/>
          </a:prstGeom>
          <a:noFill/>
          <a:ln>
            <a:solidFill>
              <a:schemeClr val="tx1"/>
            </a:solidFill>
          </a:ln>
        </p:spPr>
        <p:txBody>
          <a:bodyPr wrap="square" rtlCol="0">
            <a:spAutoFit/>
          </a:bodyPr>
          <a:lstStyle/>
          <a:p>
            <a:r>
              <a:rPr lang="en-GB" sz="1000" b="1" dirty="0">
                <a:latin typeface="Helvetica" pitchFamily="2" charset="0"/>
              </a:rPr>
              <a:t>e.g., if temperature &gt; 15 then change pixel value to 1 (good condition), else change to zero (bad condition)</a:t>
            </a:r>
          </a:p>
        </p:txBody>
      </p:sp>
      <p:pic>
        <p:nvPicPr>
          <p:cNvPr id="27" name="Picture 26" descr="A picture containing text&#10;&#10;Description automatically generated">
            <a:extLst>
              <a:ext uri="{FF2B5EF4-FFF2-40B4-BE49-F238E27FC236}">
                <a16:creationId xmlns:a16="http://schemas.microsoft.com/office/drawing/2014/main" id="{E141DB5D-076D-EF42-BA00-5FC3845808DD}"/>
              </a:ext>
            </a:extLst>
          </p:cNvPr>
          <p:cNvPicPr>
            <a:picLocks noChangeAspect="1"/>
          </p:cNvPicPr>
          <p:nvPr/>
        </p:nvPicPr>
        <p:blipFill rotWithShape="1">
          <a:blip r:embed="rId4"/>
          <a:srcRect l="13300" r="18203"/>
          <a:stretch/>
        </p:blipFill>
        <p:spPr>
          <a:xfrm>
            <a:off x="272647" y="3710669"/>
            <a:ext cx="1089246" cy="1234765"/>
          </a:xfrm>
          <a:prstGeom prst="rect">
            <a:avLst/>
          </a:prstGeom>
        </p:spPr>
      </p:pic>
      <p:pic>
        <p:nvPicPr>
          <p:cNvPr id="29" name="Picture 28" descr="A picture containing text, map&#10;&#10;Description automatically generated">
            <a:extLst>
              <a:ext uri="{FF2B5EF4-FFF2-40B4-BE49-F238E27FC236}">
                <a16:creationId xmlns:a16="http://schemas.microsoft.com/office/drawing/2014/main" id="{8EC84074-5006-A643-8A7A-0D164B7E6A05}"/>
              </a:ext>
            </a:extLst>
          </p:cNvPr>
          <p:cNvPicPr>
            <a:picLocks noChangeAspect="1"/>
          </p:cNvPicPr>
          <p:nvPr/>
        </p:nvPicPr>
        <p:blipFill rotWithShape="1">
          <a:blip r:embed="rId5"/>
          <a:srcRect l="18207" r="20160"/>
          <a:stretch/>
        </p:blipFill>
        <p:spPr>
          <a:xfrm>
            <a:off x="1474706" y="3710669"/>
            <a:ext cx="960298" cy="1209846"/>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DB6851-AF7C-E54F-8D1B-0237F1F58AAE}"/>
                  </a:ext>
                </a:extLst>
              </p:cNvPr>
              <p:cNvSpPr txBox="1"/>
              <p:nvPr/>
            </p:nvSpPr>
            <p:spPr>
              <a:xfrm>
                <a:off x="1256696" y="412394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6BDB6851-AF7C-E54F-8D1B-0237F1F58AAE}"/>
                  </a:ext>
                </a:extLst>
              </p:cNvPr>
              <p:cNvSpPr txBox="1">
                <a:spLocks noRot="1" noChangeAspect="1" noMove="1" noResize="1" noEditPoints="1" noAdjustHandles="1" noChangeArrowheads="1" noChangeShapeType="1" noTextEdit="1"/>
              </p:cNvSpPr>
              <p:nvPr/>
            </p:nvSpPr>
            <p:spPr>
              <a:xfrm>
                <a:off x="1256696" y="4123944"/>
                <a:ext cx="226024" cy="276999"/>
              </a:xfrm>
              <a:prstGeom prst="rect">
                <a:avLst/>
              </a:prstGeom>
              <a:blipFill>
                <a:blip r:embed="rId6"/>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6D8094E-BFDB-994D-919E-4FE5181C604D}"/>
                  </a:ext>
                </a:extLst>
              </p:cNvPr>
              <p:cNvSpPr txBox="1"/>
              <p:nvPr/>
            </p:nvSpPr>
            <p:spPr>
              <a:xfrm>
                <a:off x="2394578" y="41300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E6D8094E-BFDB-994D-919E-4FE5181C604D}"/>
                  </a:ext>
                </a:extLst>
              </p:cNvPr>
              <p:cNvSpPr txBox="1">
                <a:spLocks noRot="1" noChangeAspect="1" noMove="1" noResize="1" noEditPoints="1" noAdjustHandles="1" noChangeArrowheads="1" noChangeShapeType="1" noTextEdit="1"/>
              </p:cNvSpPr>
              <p:nvPr/>
            </p:nvSpPr>
            <p:spPr>
              <a:xfrm>
                <a:off x="2394578" y="4130040"/>
                <a:ext cx="226024" cy="276999"/>
              </a:xfrm>
              <a:prstGeom prst="rect">
                <a:avLst/>
              </a:prstGeom>
              <a:blipFill>
                <a:blip r:embed="rId7"/>
                <a:stretch>
                  <a:fillRect l="-21053" r="-157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43C97FA-FD1F-9B42-B648-88795CA8E28F}"/>
                  </a:ext>
                </a:extLst>
              </p:cNvPr>
              <p:cNvSpPr txBox="1"/>
              <p:nvPr/>
            </p:nvSpPr>
            <p:spPr>
              <a:xfrm>
                <a:off x="3536424" y="40991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2" name="TextBox 31">
                <a:extLst>
                  <a:ext uri="{FF2B5EF4-FFF2-40B4-BE49-F238E27FC236}">
                    <a16:creationId xmlns:a16="http://schemas.microsoft.com/office/drawing/2014/main" id="{A43C97FA-FD1F-9B42-B648-88795CA8E28F}"/>
                  </a:ext>
                </a:extLst>
              </p:cNvPr>
              <p:cNvSpPr txBox="1">
                <a:spLocks noRot="1" noChangeAspect="1" noMove="1" noResize="1" noEditPoints="1" noAdjustHandles="1" noChangeArrowheads="1" noChangeShapeType="1" noTextEdit="1"/>
              </p:cNvSpPr>
              <p:nvPr/>
            </p:nvSpPr>
            <p:spPr>
              <a:xfrm>
                <a:off x="3536424" y="4099191"/>
                <a:ext cx="226024" cy="276999"/>
              </a:xfrm>
              <a:prstGeom prst="rect">
                <a:avLst/>
              </a:prstGeom>
              <a:blipFill>
                <a:blip r:embed="rId8"/>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D70458D-AE4C-3242-88C1-CE116871C385}"/>
                  </a:ext>
                </a:extLst>
              </p:cNvPr>
              <p:cNvSpPr txBox="1"/>
              <p:nvPr/>
            </p:nvSpPr>
            <p:spPr>
              <a:xfrm>
                <a:off x="4678270" y="411101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3" name="TextBox 32">
                <a:extLst>
                  <a:ext uri="{FF2B5EF4-FFF2-40B4-BE49-F238E27FC236}">
                    <a16:creationId xmlns:a16="http://schemas.microsoft.com/office/drawing/2014/main" id="{0D70458D-AE4C-3242-88C1-CE116871C385}"/>
                  </a:ext>
                </a:extLst>
              </p:cNvPr>
              <p:cNvSpPr txBox="1">
                <a:spLocks noRot="1" noChangeAspect="1" noMove="1" noResize="1" noEditPoints="1" noAdjustHandles="1" noChangeArrowheads="1" noChangeShapeType="1" noTextEdit="1"/>
              </p:cNvSpPr>
              <p:nvPr/>
            </p:nvSpPr>
            <p:spPr>
              <a:xfrm>
                <a:off x="4678270" y="4111014"/>
                <a:ext cx="226024" cy="276999"/>
              </a:xfrm>
              <a:prstGeom prst="rect">
                <a:avLst/>
              </a:prstGeom>
              <a:blipFill>
                <a:blip r:embed="rId9"/>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348AB9-E4E1-C147-9256-200A90803357}"/>
                  </a:ext>
                </a:extLst>
              </p:cNvPr>
              <p:cNvSpPr txBox="1"/>
              <p:nvPr/>
            </p:nvSpPr>
            <p:spPr>
              <a:xfrm>
                <a:off x="5739349" y="409424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4" name="TextBox 33">
                <a:extLst>
                  <a:ext uri="{FF2B5EF4-FFF2-40B4-BE49-F238E27FC236}">
                    <a16:creationId xmlns:a16="http://schemas.microsoft.com/office/drawing/2014/main" id="{81348AB9-E4E1-C147-9256-200A90803357}"/>
                  </a:ext>
                </a:extLst>
              </p:cNvPr>
              <p:cNvSpPr txBox="1">
                <a:spLocks noRot="1" noChangeAspect="1" noMove="1" noResize="1" noEditPoints="1" noAdjustHandles="1" noChangeArrowheads="1" noChangeShapeType="1" noTextEdit="1"/>
              </p:cNvSpPr>
              <p:nvPr/>
            </p:nvSpPr>
            <p:spPr>
              <a:xfrm>
                <a:off x="5739349" y="4094241"/>
                <a:ext cx="226024" cy="276999"/>
              </a:xfrm>
              <a:prstGeom prst="rect">
                <a:avLst/>
              </a:prstGeom>
              <a:blipFill>
                <a:blip r:embed="rId10"/>
                <a:stretch>
                  <a:fillRect l="-15789" r="-21053" b="-4348"/>
                </a:stretch>
              </a:blipFill>
            </p:spPr>
            <p:txBody>
              <a:bodyPr/>
              <a:lstStyle/>
              <a:p>
                <a:r>
                  <a:rPr lang="en-GB">
                    <a:noFill/>
                  </a:rPr>
                  <a:t> </a:t>
                </a:r>
              </a:p>
            </p:txBody>
          </p:sp>
        </mc:Fallback>
      </mc:AlternateContent>
      <p:pic>
        <p:nvPicPr>
          <p:cNvPr id="39" name="Picture 38" descr="Map&#10;&#10;Description automatically generated">
            <a:extLst>
              <a:ext uri="{FF2B5EF4-FFF2-40B4-BE49-F238E27FC236}">
                <a16:creationId xmlns:a16="http://schemas.microsoft.com/office/drawing/2014/main" id="{8DA2DF4E-A852-3043-B8CB-C0183A6BEA5D}"/>
              </a:ext>
            </a:extLst>
          </p:cNvPr>
          <p:cNvPicPr>
            <a:picLocks noChangeAspect="1"/>
          </p:cNvPicPr>
          <p:nvPr/>
        </p:nvPicPr>
        <p:blipFill rotWithShape="1">
          <a:blip r:embed="rId11"/>
          <a:srcRect l="13647" r="19831"/>
          <a:stretch/>
        </p:blipFill>
        <p:spPr>
          <a:xfrm>
            <a:off x="2605514" y="3710669"/>
            <a:ext cx="978408" cy="1142051"/>
          </a:xfrm>
          <a:prstGeom prst="rect">
            <a:avLst/>
          </a:prstGeom>
        </p:spPr>
      </p:pic>
      <p:pic>
        <p:nvPicPr>
          <p:cNvPr id="41" name="Picture 40" descr="A picture containing text&#10;&#10;Description automatically generated">
            <a:extLst>
              <a:ext uri="{FF2B5EF4-FFF2-40B4-BE49-F238E27FC236}">
                <a16:creationId xmlns:a16="http://schemas.microsoft.com/office/drawing/2014/main" id="{C53A23BA-4ACA-8C4A-9C37-221725467129}"/>
              </a:ext>
            </a:extLst>
          </p:cNvPr>
          <p:cNvPicPr>
            <a:picLocks noChangeAspect="1"/>
          </p:cNvPicPr>
          <p:nvPr/>
        </p:nvPicPr>
        <p:blipFill rotWithShape="1">
          <a:blip r:embed="rId12"/>
          <a:srcRect l="18203" r="19981"/>
          <a:stretch/>
        </p:blipFill>
        <p:spPr>
          <a:xfrm>
            <a:off x="3773014" y="3701525"/>
            <a:ext cx="905256" cy="1137124"/>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F9D940AC-CA0E-5949-899C-85C38D5C984C}"/>
              </a:ext>
            </a:extLst>
          </p:cNvPr>
          <p:cNvPicPr>
            <a:picLocks noChangeAspect="1"/>
          </p:cNvPicPr>
          <p:nvPr/>
        </p:nvPicPr>
        <p:blipFill rotWithShape="1">
          <a:blip r:embed="rId13"/>
          <a:srcRect l="14665" r="17065"/>
          <a:stretch/>
        </p:blipFill>
        <p:spPr>
          <a:xfrm>
            <a:off x="4863009" y="3729052"/>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D83889B3-0ADA-3049-92E8-7552A1E81F51}"/>
              </a:ext>
            </a:extLst>
          </p:cNvPr>
          <p:cNvPicPr>
            <a:picLocks noChangeAspect="1"/>
          </p:cNvPicPr>
          <p:nvPr/>
        </p:nvPicPr>
        <p:blipFill rotWithShape="1">
          <a:blip r:embed="rId14"/>
          <a:srcRect l="17212" r="21037"/>
          <a:stretch/>
        </p:blipFill>
        <p:spPr>
          <a:xfrm>
            <a:off x="5957357" y="3738196"/>
            <a:ext cx="813251" cy="1022634"/>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9775E10-1A4D-9F4B-B60F-6FD0BB2733E6}"/>
                  </a:ext>
                </a:extLst>
              </p:cNvPr>
              <p:cNvSpPr txBox="1"/>
              <p:nvPr/>
            </p:nvSpPr>
            <p:spPr>
              <a:xfrm>
                <a:off x="6863367" y="40942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09775E10-1A4D-9F4B-B60F-6FD0BB2733E6}"/>
                  </a:ext>
                </a:extLst>
              </p:cNvPr>
              <p:cNvSpPr txBox="1">
                <a:spLocks noRot="1" noChangeAspect="1" noMove="1" noResize="1" noEditPoints="1" noAdjustHandles="1" noChangeArrowheads="1" noChangeShapeType="1" noTextEdit="1"/>
              </p:cNvSpPr>
              <p:nvPr/>
            </p:nvSpPr>
            <p:spPr>
              <a:xfrm>
                <a:off x="6863367" y="4094240"/>
                <a:ext cx="226024" cy="276999"/>
              </a:xfrm>
              <a:prstGeom prst="rect">
                <a:avLst/>
              </a:prstGeom>
              <a:blipFill>
                <a:blip r:embed="rId15"/>
                <a:stretch>
                  <a:fillRect l="-10526" r="-10526"/>
                </a:stretch>
              </a:blipFill>
            </p:spPr>
            <p:txBody>
              <a:bodyPr/>
              <a:lstStyle/>
              <a:p>
                <a:r>
                  <a:rPr lang="en-GB">
                    <a:noFill/>
                  </a:rPr>
                  <a:t> </a:t>
                </a:r>
              </a:p>
            </p:txBody>
          </p:sp>
        </mc:Fallback>
      </mc:AlternateContent>
      <p:pic>
        <p:nvPicPr>
          <p:cNvPr id="4" name="Picture 3" descr="Map&#10;&#10;Description automatically generated">
            <a:extLst>
              <a:ext uri="{FF2B5EF4-FFF2-40B4-BE49-F238E27FC236}">
                <a16:creationId xmlns:a16="http://schemas.microsoft.com/office/drawing/2014/main" id="{3A40E18D-86A2-AD42-9A68-0CA9E05E170D}"/>
              </a:ext>
            </a:extLst>
          </p:cNvPr>
          <p:cNvPicPr>
            <a:picLocks noChangeAspect="1"/>
          </p:cNvPicPr>
          <p:nvPr/>
        </p:nvPicPr>
        <p:blipFill rotWithShape="1">
          <a:blip r:embed="rId16"/>
          <a:srcRect r="19277"/>
          <a:stretch/>
        </p:blipFill>
        <p:spPr>
          <a:xfrm>
            <a:off x="7236353" y="3379582"/>
            <a:ext cx="2110194" cy="2016861"/>
          </a:xfrm>
          <a:prstGeom prst="rect">
            <a:avLst/>
          </a:prstGeom>
          <a:ln>
            <a:solidFill>
              <a:schemeClr val="tx1"/>
            </a:solidFill>
          </a:ln>
        </p:spPr>
      </p:pic>
      <p:sp>
        <p:nvSpPr>
          <p:cNvPr id="6" name="Slide Number Placeholder 3">
            <a:extLst>
              <a:ext uri="{FF2B5EF4-FFF2-40B4-BE49-F238E27FC236}">
                <a16:creationId xmlns:a16="http://schemas.microsoft.com/office/drawing/2014/main" id="{F5F28D13-D940-0B4B-42C5-FD6D0694FD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45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78FC0AD-6C82-860E-7C3F-73619B000120}"/>
                  </a:ext>
                </a:extLst>
              </p:cNvPr>
              <p:cNvSpPr txBox="1"/>
              <p:nvPr/>
            </p:nvSpPr>
            <p:spPr>
              <a:xfrm>
                <a:off x="8533090" y="338971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14" name="TextBox 13">
                <a:extLst>
                  <a:ext uri="{FF2B5EF4-FFF2-40B4-BE49-F238E27FC236}">
                    <a16:creationId xmlns:a16="http://schemas.microsoft.com/office/drawing/2014/main" id="{278FC0AD-6C82-860E-7C3F-73619B000120}"/>
                  </a:ext>
                </a:extLst>
              </p:cNvPr>
              <p:cNvSpPr txBox="1">
                <a:spLocks noRot="1" noChangeAspect="1" noMove="1" noResize="1" noEditPoints="1" noAdjustHandles="1" noChangeArrowheads="1" noChangeShapeType="1" noTextEdit="1"/>
              </p:cNvSpPr>
              <p:nvPr/>
            </p:nvSpPr>
            <p:spPr>
              <a:xfrm>
                <a:off x="8533090" y="3389711"/>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15" name="Rectangle 14">
            <a:extLst>
              <a:ext uri="{FF2B5EF4-FFF2-40B4-BE49-F238E27FC236}">
                <a16:creationId xmlns:a16="http://schemas.microsoft.com/office/drawing/2014/main" id="{EE79BD1F-A636-C47F-1D42-66625C934499}"/>
              </a:ext>
            </a:extLst>
          </p:cNvPr>
          <p:cNvSpPr/>
          <p:nvPr/>
        </p:nvSpPr>
        <p:spPr>
          <a:xfrm>
            <a:off x="1082951" y="3149426"/>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6" name="Rectangle 15">
            <a:extLst>
              <a:ext uri="{FF2B5EF4-FFF2-40B4-BE49-F238E27FC236}">
                <a16:creationId xmlns:a16="http://schemas.microsoft.com/office/drawing/2014/main" id="{61236F1A-49FD-6F4A-73EA-5684641556D9}"/>
              </a:ext>
            </a:extLst>
          </p:cNvPr>
          <p:cNvSpPr/>
          <p:nvPr/>
        </p:nvSpPr>
        <p:spPr>
          <a:xfrm>
            <a:off x="2425228" y="3149428"/>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7" name="Rectangle 16">
            <a:extLst>
              <a:ext uri="{FF2B5EF4-FFF2-40B4-BE49-F238E27FC236}">
                <a16:creationId xmlns:a16="http://schemas.microsoft.com/office/drawing/2014/main" id="{877CF3DD-D61B-CA3A-605C-CDB07DFC153B}"/>
              </a:ext>
            </a:extLst>
          </p:cNvPr>
          <p:cNvSpPr/>
          <p:nvPr/>
        </p:nvSpPr>
        <p:spPr>
          <a:xfrm>
            <a:off x="3717002"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8" name="Rectangle 17">
            <a:extLst>
              <a:ext uri="{FF2B5EF4-FFF2-40B4-BE49-F238E27FC236}">
                <a16:creationId xmlns:a16="http://schemas.microsoft.com/office/drawing/2014/main" id="{87FAAC44-EE1C-7828-AF6C-051C6C8351D0}"/>
              </a:ext>
            </a:extLst>
          </p:cNvPr>
          <p:cNvSpPr/>
          <p:nvPr/>
        </p:nvSpPr>
        <p:spPr>
          <a:xfrm>
            <a:off x="5028193" y="3159010"/>
            <a:ext cx="800081" cy="757571"/>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19" name="Rectangle 18">
            <a:extLst>
              <a:ext uri="{FF2B5EF4-FFF2-40B4-BE49-F238E27FC236}">
                <a16:creationId xmlns:a16="http://schemas.microsoft.com/office/drawing/2014/main" id="{DCC615A4-030F-89EF-8D91-0C11C984CFA6}"/>
              </a:ext>
            </a:extLst>
          </p:cNvPr>
          <p:cNvSpPr/>
          <p:nvPr/>
        </p:nvSpPr>
        <p:spPr>
          <a:xfrm>
            <a:off x="6275468" y="3159010"/>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0" name="Rectangle 19">
            <a:extLst>
              <a:ext uri="{FF2B5EF4-FFF2-40B4-BE49-F238E27FC236}">
                <a16:creationId xmlns:a16="http://schemas.microsoft.com/office/drawing/2014/main" id="{C216B128-7666-C0A5-1474-6C25531E3EAC}"/>
              </a:ext>
            </a:extLst>
          </p:cNvPr>
          <p:cNvSpPr/>
          <p:nvPr/>
        </p:nvSpPr>
        <p:spPr>
          <a:xfrm>
            <a:off x="7586525" y="3149427"/>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21" name="Rectangle 20">
            <a:extLst>
              <a:ext uri="{FF2B5EF4-FFF2-40B4-BE49-F238E27FC236}">
                <a16:creationId xmlns:a16="http://schemas.microsoft.com/office/drawing/2014/main" id="{6C03D239-E5A6-61E4-AEC9-9DE467399A29}"/>
              </a:ext>
            </a:extLst>
          </p:cNvPr>
          <p:cNvSpPr/>
          <p:nvPr/>
        </p:nvSpPr>
        <p:spPr>
          <a:xfrm>
            <a:off x="8932745" y="2923953"/>
            <a:ext cx="1531552" cy="1382233"/>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6</a:t>
            </a:r>
          </a:p>
        </p:txBody>
      </p:sp>
      <p:pic>
        <p:nvPicPr>
          <p:cNvPr id="35" name="Picture 34" descr="A picture containing text&#10;&#10;Description automatically generated">
            <a:extLst>
              <a:ext uri="{FF2B5EF4-FFF2-40B4-BE49-F238E27FC236}">
                <a16:creationId xmlns:a16="http://schemas.microsoft.com/office/drawing/2014/main" id="{8D4B9D14-08A6-060A-567D-9B8B6FC1AE47}"/>
              </a:ext>
            </a:extLst>
          </p:cNvPr>
          <p:cNvPicPr>
            <a:picLocks noChangeAspect="1"/>
          </p:cNvPicPr>
          <p:nvPr/>
        </p:nvPicPr>
        <p:blipFill rotWithShape="1">
          <a:blip r:embed="rId3"/>
          <a:srcRect l="13300" r="18203"/>
          <a:stretch/>
        </p:blipFill>
        <p:spPr>
          <a:xfrm>
            <a:off x="1004029" y="1055606"/>
            <a:ext cx="1089246" cy="1234765"/>
          </a:xfrm>
          <a:prstGeom prst="rect">
            <a:avLst/>
          </a:prstGeom>
        </p:spPr>
      </p:pic>
      <p:pic>
        <p:nvPicPr>
          <p:cNvPr id="36" name="Picture 35" descr="A picture containing text, map&#10;&#10;Description automatically generated">
            <a:extLst>
              <a:ext uri="{FF2B5EF4-FFF2-40B4-BE49-F238E27FC236}">
                <a16:creationId xmlns:a16="http://schemas.microsoft.com/office/drawing/2014/main" id="{35DB5BE2-7C6B-5489-E674-ECCCBE7554FA}"/>
              </a:ext>
            </a:extLst>
          </p:cNvPr>
          <p:cNvPicPr>
            <a:picLocks noChangeAspect="1"/>
          </p:cNvPicPr>
          <p:nvPr/>
        </p:nvPicPr>
        <p:blipFill rotWithShape="1">
          <a:blip r:embed="rId4"/>
          <a:srcRect l="18207" r="20160"/>
          <a:stretch/>
        </p:blipFill>
        <p:spPr>
          <a:xfrm>
            <a:off x="2393054" y="1043354"/>
            <a:ext cx="960298" cy="1209846"/>
          </a:xfrm>
          <a:prstGeom prst="rect">
            <a:avLst/>
          </a:prstGeom>
        </p:spPr>
      </p:pic>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1360D8D-89B4-0439-BD5F-A809213494CF}"/>
                  </a:ext>
                </a:extLst>
              </p:cNvPr>
              <p:cNvSpPr txBox="1"/>
              <p:nvPr/>
            </p:nvSpPr>
            <p:spPr>
              <a:xfrm>
                <a:off x="2120532"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7" name="TextBox 36">
                <a:extLst>
                  <a:ext uri="{FF2B5EF4-FFF2-40B4-BE49-F238E27FC236}">
                    <a16:creationId xmlns:a16="http://schemas.microsoft.com/office/drawing/2014/main" id="{31360D8D-89B4-0439-BD5F-A809213494CF}"/>
                  </a:ext>
                </a:extLst>
              </p:cNvPr>
              <p:cNvSpPr txBox="1">
                <a:spLocks noRot="1" noChangeAspect="1" noMove="1" noResize="1" noEditPoints="1" noAdjustHandles="1" noChangeArrowheads="1" noChangeShapeType="1" noTextEdit="1"/>
              </p:cNvSpPr>
              <p:nvPr/>
            </p:nvSpPr>
            <p:spPr>
              <a:xfrm>
                <a:off x="2120532" y="1490596"/>
                <a:ext cx="226024" cy="276999"/>
              </a:xfrm>
              <a:prstGeom prst="rect">
                <a:avLst/>
              </a:prstGeom>
              <a:blipFill>
                <a:blip r:embed="rId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AE3B558-8148-3881-870C-6C02D8216073}"/>
                  </a:ext>
                </a:extLst>
              </p:cNvPr>
              <p:cNvSpPr txBox="1"/>
              <p:nvPr/>
            </p:nvSpPr>
            <p:spPr>
              <a:xfrm>
                <a:off x="3382221" y="1495167"/>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5AE3B558-8148-3881-870C-6C02D8216073}"/>
                  </a:ext>
                </a:extLst>
              </p:cNvPr>
              <p:cNvSpPr txBox="1">
                <a:spLocks noRot="1" noChangeAspect="1" noMove="1" noResize="1" noEditPoints="1" noAdjustHandles="1" noChangeArrowheads="1" noChangeShapeType="1" noTextEdit="1"/>
              </p:cNvSpPr>
              <p:nvPr/>
            </p:nvSpPr>
            <p:spPr>
              <a:xfrm>
                <a:off x="3382221" y="1495167"/>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7923759-D2D1-2E6A-AF3A-BDC3AF493910}"/>
                  </a:ext>
                </a:extLst>
              </p:cNvPr>
              <p:cNvSpPr txBox="1"/>
              <p:nvPr/>
            </p:nvSpPr>
            <p:spPr>
              <a:xfrm>
                <a:off x="4635115" y="1473092"/>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17923759-D2D1-2E6A-AF3A-BDC3AF493910}"/>
                  </a:ext>
                </a:extLst>
              </p:cNvPr>
              <p:cNvSpPr txBox="1">
                <a:spLocks noRot="1" noChangeAspect="1" noMove="1" noResize="1" noEditPoints="1" noAdjustHandles="1" noChangeArrowheads="1" noChangeShapeType="1" noTextEdit="1"/>
              </p:cNvSpPr>
              <p:nvPr/>
            </p:nvSpPr>
            <p:spPr>
              <a:xfrm>
                <a:off x="4635115" y="1473092"/>
                <a:ext cx="226024" cy="276999"/>
              </a:xfrm>
              <a:prstGeom prst="rect">
                <a:avLst/>
              </a:prstGeom>
              <a:blipFill>
                <a:blip r:embed="rId7"/>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242122E-18E9-689B-32FF-9D999F4B0D67}"/>
                  </a:ext>
                </a:extLst>
              </p:cNvPr>
              <p:cNvSpPr txBox="1"/>
              <p:nvPr/>
            </p:nvSpPr>
            <p:spPr>
              <a:xfrm>
                <a:off x="5882795"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0" name="TextBox 39">
                <a:extLst>
                  <a:ext uri="{FF2B5EF4-FFF2-40B4-BE49-F238E27FC236}">
                    <a16:creationId xmlns:a16="http://schemas.microsoft.com/office/drawing/2014/main" id="{1242122E-18E9-689B-32FF-9D999F4B0D67}"/>
                  </a:ext>
                </a:extLst>
              </p:cNvPr>
              <p:cNvSpPr txBox="1">
                <a:spLocks noRot="1" noChangeAspect="1" noMove="1" noResize="1" noEditPoints="1" noAdjustHandles="1" noChangeArrowheads="1" noChangeShapeType="1" noTextEdit="1"/>
              </p:cNvSpPr>
              <p:nvPr/>
            </p:nvSpPr>
            <p:spPr>
              <a:xfrm>
                <a:off x="5882795" y="1473093"/>
                <a:ext cx="226024" cy="276999"/>
              </a:xfrm>
              <a:prstGeom prst="rect">
                <a:avLst/>
              </a:prstGeom>
              <a:blipFill>
                <a:blip r:embed="rId8"/>
                <a:stretch>
                  <a:fillRect l="-22222" r="-22222"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D2066ABA-EF9E-907A-5CE6-8F4A43A8E071}"/>
                  </a:ext>
                </a:extLst>
              </p:cNvPr>
              <p:cNvSpPr txBox="1"/>
              <p:nvPr/>
            </p:nvSpPr>
            <p:spPr>
              <a:xfrm>
                <a:off x="7221192" y="147309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1" name="TextBox 40">
                <a:extLst>
                  <a:ext uri="{FF2B5EF4-FFF2-40B4-BE49-F238E27FC236}">
                    <a16:creationId xmlns:a16="http://schemas.microsoft.com/office/drawing/2014/main" id="{D2066ABA-EF9E-907A-5CE6-8F4A43A8E071}"/>
                  </a:ext>
                </a:extLst>
              </p:cNvPr>
              <p:cNvSpPr txBox="1">
                <a:spLocks noRot="1" noChangeAspect="1" noMove="1" noResize="1" noEditPoints="1" noAdjustHandles="1" noChangeArrowheads="1" noChangeShapeType="1" noTextEdit="1"/>
              </p:cNvSpPr>
              <p:nvPr/>
            </p:nvSpPr>
            <p:spPr>
              <a:xfrm>
                <a:off x="7221192" y="1473093"/>
                <a:ext cx="226024" cy="276999"/>
              </a:xfrm>
              <a:prstGeom prst="rect">
                <a:avLst/>
              </a:prstGeom>
              <a:blipFill>
                <a:blip r:embed="rId9"/>
                <a:stretch>
                  <a:fillRect l="-21053" r="-15789" b="-4545"/>
                </a:stretch>
              </a:blipFill>
            </p:spPr>
            <p:txBody>
              <a:bodyPr/>
              <a:lstStyle/>
              <a:p>
                <a:r>
                  <a:rPr lang="en-GB">
                    <a:noFill/>
                  </a:rPr>
                  <a:t> </a:t>
                </a:r>
              </a:p>
            </p:txBody>
          </p:sp>
        </mc:Fallback>
      </mc:AlternateContent>
      <p:pic>
        <p:nvPicPr>
          <p:cNvPr id="42" name="Picture 41" descr="Map&#10;&#10;Description automatically generated">
            <a:extLst>
              <a:ext uri="{FF2B5EF4-FFF2-40B4-BE49-F238E27FC236}">
                <a16:creationId xmlns:a16="http://schemas.microsoft.com/office/drawing/2014/main" id="{D9773A3C-98BC-1538-711C-25D38C8AC98A}"/>
              </a:ext>
            </a:extLst>
          </p:cNvPr>
          <p:cNvPicPr>
            <a:picLocks noChangeAspect="1"/>
          </p:cNvPicPr>
          <p:nvPr/>
        </p:nvPicPr>
        <p:blipFill rotWithShape="1">
          <a:blip r:embed="rId10"/>
          <a:srcRect l="13647" r="19831"/>
          <a:stretch/>
        </p:blipFill>
        <p:spPr>
          <a:xfrm>
            <a:off x="3627838" y="1055606"/>
            <a:ext cx="978408" cy="1142051"/>
          </a:xfrm>
          <a:prstGeom prst="rect">
            <a:avLst/>
          </a:prstGeom>
        </p:spPr>
      </p:pic>
      <p:pic>
        <p:nvPicPr>
          <p:cNvPr id="43" name="Picture 42" descr="A picture containing text&#10;&#10;Description automatically generated">
            <a:extLst>
              <a:ext uri="{FF2B5EF4-FFF2-40B4-BE49-F238E27FC236}">
                <a16:creationId xmlns:a16="http://schemas.microsoft.com/office/drawing/2014/main" id="{CE26DA69-629C-C300-93AF-BDBBD9660789}"/>
              </a:ext>
            </a:extLst>
          </p:cNvPr>
          <p:cNvPicPr>
            <a:picLocks noChangeAspect="1"/>
          </p:cNvPicPr>
          <p:nvPr/>
        </p:nvPicPr>
        <p:blipFill rotWithShape="1">
          <a:blip r:embed="rId11"/>
          <a:srcRect l="18203" r="19981"/>
          <a:stretch/>
        </p:blipFill>
        <p:spPr>
          <a:xfrm>
            <a:off x="4980035" y="1060533"/>
            <a:ext cx="905256" cy="1137124"/>
          </a:xfrm>
          <a:prstGeom prst="rect">
            <a:avLst/>
          </a:prstGeom>
        </p:spPr>
      </p:pic>
      <p:pic>
        <p:nvPicPr>
          <p:cNvPr id="44" name="Picture 43" descr="A picture containing text&#10;&#10;Description automatically generated">
            <a:extLst>
              <a:ext uri="{FF2B5EF4-FFF2-40B4-BE49-F238E27FC236}">
                <a16:creationId xmlns:a16="http://schemas.microsoft.com/office/drawing/2014/main" id="{950B964D-B973-5791-3B98-096DF4F7A661}"/>
              </a:ext>
            </a:extLst>
          </p:cNvPr>
          <p:cNvPicPr>
            <a:picLocks noChangeAspect="1"/>
          </p:cNvPicPr>
          <p:nvPr/>
        </p:nvPicPr>
        <p:blipFill rotWithShape="1">
          <a:blip r:embed="rId12"/>
          <a:srcRect l="14665" r="17065"/>
          <a:stretch/>
        </p:blipFill>
        <p:spPr>
          <a:xfrm>
            <a:off x="6205004" y="1117778"/>
            <a:ext cx="907159" cy="1031778"/>
          </a:xfrm>
          <a:prstGeom prst="rect">
            <a:avLst/>
          </a:prstGeom>
        </p:spPr>
      </p:pic>
      <p:pic>
        <p:nvPicPr>
          <p:cNvPr id="45" name="Picture 44" descr="Map&#10;&#10;Description automatically generated">
            <a:extLst>
              <a:ext uri="{FF2B5EF4-FFF2-40B4-BE49-F238E27FC236}">
                <a16:creationId xmlns:a16="http://schemas.microsoft.com/office/drawing/2014/main" id="{26AD7C12-8BED-2977-8788-01593ADCED05}"/>
              </a:ext>
            </a:extLst>
          </p:cNvPr>
          <p:cNvPicPr>
            <a:picLocks noChangeAspect="1"/>
          </p:cNvPicPr>
          <p:nvPr/>
        </p:nvPicPr>
        <p:blipFill rotWithShape="1">
          <a:blip r:embed="rId13"/>
          <a:srcRect l="17212" r="21037"/>
          <a:stretch/>
        </p:blipFill>
        <p:spPr>
          <a:xfrm>
            <a:off x="7565819" y="1117778"/>
            <a:ext cx="813251" cy="1022634"/>
          </a:xfrm>
          <a:prstGeom prst="rect">
            <a:avLst/>
          </a:prstGeom>
        </p:spPr>
      </p:pic>
      <p:pic>
        <p:nvPicPr>
          <p:cNvPr id="46" name="Picture 45" descr="A map of the world&#10;&#10;Description automatically generated with low confidence">
            <a:extLst>
              <a:ext uri="{FF2B5EF4-FFF2-40B4-BE49-F238E27FC236}">
                <a16:creationId xmlns:a16="http://schemas.microsoft.com/office/drawing/2014/main" id="{0876FEDB-26F7-B23D-7ED4-C160D4052674}"/>
              </a:ext>
            </a:extLst>
          </p:cNvPr>
          <p:cNvPicPr>
            <a:picLocks noChangeAspect="1"/>
          </p:cNvPicPr>
          <p:nvPr/>
        </p:nvPicPr>
        <p:blipFill rotWithShape="1">
          <a:blip r:embed="rId14"/>
          <a:srcRect l="17577" r="18215"/>
          <a:stretch/>
        </p:blipFill>
        <p:spPr>
          <a:xfrm>
            <a:off x="8932745" y="568469"/>
            <a:ext cx="1531552" cy="1844254"/>
          </a:xfrm>
          <a:prstGeom prst="rect">
            <a:avLst/>
          </a:prstGeom>
          <a:ln w="19050">
            <a:solidFill>
              <a:schemeClr val="tx1"/>
            </a:solidFill>
          </a:ln>
        </p:spPr>
      </p:pic>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95ED2D-B97C-D7AD-F566-6497DA16F7CC}"/>
                  </a:ext>
                </a:extLst>
              </p:cNvPr>
              <p:cNvSpPr txBox="1"/>
              <p:nvPr/>
            </p:nvSpPr>
            <p:spPr>
              <a:xfrm>
                <a:off x="8533090" y="149059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47" name="TextBox 46">
                <a:extLst>
                  <a:ext uri="{FF2B5EF4-FFF2-40B4-BE49-F238E27FC236}">
                    <a16:creationId xmlns:a16="http://schemas.microsoft.com/office/drawing/2014/main" id="{8995ED2D-B97C-D7AD-F566-6497DA16F7CC}"/>
                  </a:ext>
                </a:extLst>
              </p:cNvPr>
              <p:cNvSpPr txBox="1">
                <a:spLocks noRot="1" noChangeAspect="1" noMove="1" noResize="1" noEditPoints="1" noAdjustHandles="1" noChangeArrowheads="1" noChangeShapeType="1" noTextEdit="1"/>
              </p:cNvSpPr>
              <p:nvPr/>
            </p:nvSpPr>
            <p:spPr>
              <a:xfrm>
                <a:off x="8533090" y="1490596"/>
                <a:ext cx="226024" cy="276999"/>
              </a:xfrm>
              <a:prstGeom prst="rect">
                <a:avLst/>
              </a:prstGeom>
              <a:blipFill>
                <a:blip r:embed="rId15"/>
                <a:stretch>
                  <a:fillRect l="-16667" r="-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508886B-9990-6134-7D1D-46848150D708}"/>
                  </a:ext>
                </a:extLst>
              </p:cNvPr>
              <p:cNvSpPr txBox="1"/>
              <p:nvPr/>
            </p:nvSpPr>
            <p:spPr>
              <a:xfrm>
                <a:off x="8533090" y="530496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GB" dirty="0"/>
              </a:p>
            </p:txBody>
          </p:sp>
        </mc:Choice>
        <mc:Fallback xmlns="">
          <p:sp>
            <p:nvSpPr>
              <p:cNvPr id="53" name="TextBox 52">
                <a:extLst>
                  <a:ext uri="{FF2B5EF4-FFF2-40B4-BE49-F238E27FC236}">
                    <a16:creationId xmlns:a16="http://schemas.microsoft.com/office/drawing/2014/main" id="{0508886B-9990-6134-7D1D-46848150D708}"/>
                  </a:ext>
                </a:extLst>
              </p:cNvPr>
              <p:cNvSpPr txBox="1">
                <a:spLocks noRot="1" noChangeAspect="1" noMove="1" noResize="1" noEditPoints="1" noAdjustHandles="1" noChangeArrowheads="1" noChangeShapeType="1" noTextEdit="1"/>
              </p:cNvSpPr>
              <p:nvPr/>
            </p:nvSpPr>
            <p:spPr>
              <a:xfrm>
                <a:off x="8533090" y="5304960"/>
                <a:ext cx="226024" cy="276999"/>
              </a:xfrm>
              <a:prstGeom prst="rect">
                <a:avLst/>
              </a:prstGeom>
              <a:blipFill>
                <a:blip r:embed="rId2"/>
                <a:stretch>
                  <a:fillRect l="-16667" r="-11111"/>
                </a:stretch>
              </a:blipFill>
            </p:spPr>
            <p:txBody>
              <a:bodyPr/>
              <a:lstStyle/>
              <a:p>
                <a:r>
                  <a:rPr lang="en-GB">
                    <a:noFill/>
                  </a:rPr>
                  <a:t> </a:t>
                </a:r>
              </a:p>
            </p:txBody>
          </p:sp>
        </mc:Fallback>
      </mc:AlternateContent>
      <p:sp>
        <p:nvSpPr>
          <p:cNvPr id="54" name="Rectangle 53">
            <a:extLst>
              <a:ext uri="{FF2B5EF4-FFF2-40B4-BE49-F238E27FC236}">
                <a16:creationId xmlns:a16="http://schemas.microsoft.com/office/drawing/2014/main" id="{3F376900-3E8C-3CF5-8883-CDF4071A82B0}"/>
              </a:ext>
            </a:extLst>
          </p:cNvPr>
          <p:cNvSpPr/>
          <p:nvPr/>
        </p:nvSpPr>
        <p:spPr>
          <a:xfrm>
            <a:off x="1082951" y="5097621"/>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5" name="Rectangle 54">
            <a:extLst>
              <a:ext uri="{FF2B5EF4-FFF2-40B4-BE49-F238E27FC236}">
                <a16:creationId xmlns:a16="http://schemas.microsoft.com/office/drawing/2014/main" id="{1219AE72-882D-8D9C-942C-0AFBB5EF89E3}"/>
              </a:ext>
            </a:extLst>
          </p:cNvPr>
          <p:cNvSpPr/>
          <p:nvPr/>
        </p:nvSpPr>
        <p:spPr>
          <a:xfrm>
            <a:off x="2425228" y="5097623"/>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6" name="Rectangle 55">
            <a:extLst>
              <a:ext uri="{FF2B5EF4-FFF2-40B4-BE49-F238E27FC236}">
                <a16:creationId xmlns:a16="http://schemas.microsoft.com/office/drawing/2014/main" id="{EB9DF335-599A-1EEB-CC80-2DE2A305554D}"/>
              </a:ext>
            </a:extLst>
          </p:cNvPr>
          <p:cNvSpPr/>
          <p:nvPr/>
        </p:nvSpPr>
        <p:spPr>
          <a:xfrm>
            <a:off x="3717002"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7" name="Rectangle 56">
            <a:extLst>
              <a:ext uri="{FF2B5EF4-FFF2-40B4-BE49-F238E27FC236}">
                <a16:creationId xmlns:a16="http://schemas.microsoft.com/office/drawing/2014/main" id="{48EA13DF-9444-5A2F-E233-90A9E2A9855F}"/>
              </a:ext>
            </a:extLst>
          </p:cNvPr>
          <p:cNvSpPr/>
          <p:nvPr/>
        </p:nvSpPr>
        <p:spPr>
          <a:xfrm>
            <a:off x="5028193" y="5107205"/>
            <a:ext cx="800081" cy="757571"/>
          </a:xfrm>
          <a:prstGeom prst="rect">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0</a:t>
            </a:r>
          </a:p>
        </p:txBody>
      </p:sp>
      <p:sp>
        <p:nvSpPr>
          <p:cNvPr id="58" name="Rectangle 57">
            <a:extLst>
              <a:ext uri="{FF2B5EF4-FFF2-40B4-BE49-F238E27FC236}">
                <a16:creationId xmlns:a16="http://schemas.microsoft.com/office/drawing/2014/main" id="{A9A68D4C-A24D-C34A-60FA-889DDD7E0F22}"/>
              </a:ext>
            </a:extLst>
          </p:cNvPr>
          <p:cNvSpPr/>
          <p:nvPr/>
        </p:nvSpPr>
        <p:spPr>
          <a:xfrm>
            <a:off x="6275468" y="5107205"/>
            <a:ext cx="800081" cy="75757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59" name="Rectangle 58">
            <a:extLst>
              <a:ext uri="{FF2B5EF4-FFF2-40B4-BE49-F238E27FC236}">
                <a16:creationId xmlns:a16="http://schemas.microsoft.com/office/drawing/2014/main" id="{0133E061-DA5B-AA52-AC12-62B68AE5AF87}"/>
              </a:ext>
            </a:extLst>
          </p:cNvPr>
          <p:cNvSpPr/>
          <p:nvPr/>
        </p:nvSpPr>
        <p:spPr>
          <a:xfrm>
            <a:off x="7586525" y="5097622"/>
            <a:ext cx="800081" cy="76715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1</a:t>
            </a:r>
          </a:p>
        </p:txBody>
      </p:sp>
      <p:sp>
        <p:nvSpPr>
          <p:cNvPr id="60" name="Rectangle 59">
            <a:extLst>
              <a:ext uri="{FF2B5EF4-FFF2-40B4-BE49-F238E27FC236}">
                <a16:creationId xmlns:a16="http://schemas.microsoft.com/office/drawing/2014/main" id="{381677CD-E395-68B5-F60F-63324484DE7B}"/>
              </a:ext>
            </a:extLst>
          </p:cNvPr>
          <p:cNvSpPr/>
          <p:nvPr/>
        </p:nvSpPr>
        <p:spPr>
          <a:xfrm>
            <a:off x="8932745" y="4872148"/>
            <a:ext cx="1531552" cy="1382233"/>
          </a:xfrm>
          <a:prstGeom prst="rect">
            <a:avLst/>
          </a:prstGeom>
          <a:solidFill>
            <a:srgbClr val="FF7E79"/>
          </a:solidFill>
          <a:ln>
            <a:solidFill>
              <a:srgbClr val="FF7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latin typeface="Helvetica Neue" panose="02000503000000020004" pitchFamily="2" charset="0"/>
                <a:ea typeface="Helvetica Neue" panose="02000503000000020004" pitchFamily="2" charset="0"/>
                <a:cs typeface="Helvetica Neue" panose="02000503000000020004" pitchFamily="2" charset="0"/>
              </a:rPr>
              <a:t>4</a:t>
            </a:r>
          </a:p>
        </p:txBody>
      </p:sp>
      <p:sp>
        <p:nvSpPr>
          <p:cNvPr id="61" name="TextBox 60">
            <a:extLst>
              <a:ext uri="{FF2B5EF4-FFF2-40B4-BE49-F238E27FC236}">
                <a16:creationId xmlns:a16="http://schemas.microsoft.com/office/drawing/2014/main" id="{E21FCA00-21B3-0536-B9A9-829878A36E2E}"/>
              </a:ext>
            </a:extLst>
          </p:cNvPr>
          <p:cNvSpPr txBox="1"/>
          <p:nvPr/>
        </p:nvSpPr>
        <p:spPr>
          <a:xfrm>
            <a:off x="1004029" y="107762"/>
            <a:ext cx="4137635"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Binary: Additive case</a:t>
            </a:r>
          </a:p>
        </p:txBody>
      </p:sp>
      <p:sp>
        <p:nvSpPr>
          <p:cNvPr id="63" name="TextBox 62">
            <a:extLst>
              <a:ext uri="{FF2B5EF4-FFF2-40B4-BE49-F238E27FC236}">
                <a16:creationId xmlns:a16="http://schemas.microsoft.com/office/drawing/2014/main" id="{5B28680F-E469-EE47-7F8F-323DD186DA86}"/>
              </a:ext>
            </a:extLst>
          </p:cNvPr>
          <p:cNvSpPr txBox="1"/>
          <p:nvPr/>
        </p:nvSpPr>
        <p:spPr>
          <a:xfrm>
            <a:off x="10578856" y="3447417"/>
            <a:ext cx="1222744" cy="276999"/>
          </a:xfrm>
          <a:prstGeom prst="rect">
            <a:avLst/>
          </a:prstGeom>
          <a:noFill/>
        </p:spPr>
        <p:txBody>
          <a:bodyPr wrap="square" rtlCol="0">
            <a:spAutoFit/>
          </a:bodyPr>
          <a:lstStyle/>
          <a:p>
            <a:pPr algn="ctr"/>
            <a:r>
              <a:rPr lang="en-GB" sz="1200" dirty="0">
                <a:latin typeface="Helvetica Neue" panose="02000503000000020004" pitchFamily="2" charset="0"/>
                <a:ea typeface="Helvetica Neue" panose="02000503000000020004" pitchFamily="2" charset="0"/>
                <a:cs typeface="Helvetica Neue" panose="02000503000000020004" pitchFamily="2" charset="0"/>
              </a:rPr>
              <a:t>Highest score</a:t>
            </a:r>
          </a:p>
        </p:txBody>
      </p:sp>
      <p:sp>
        <p:nvSpPr>
          <p:cNvPr id="64" name="TextBox 63">
            <a:extLst>
              <a:ext uri="{FF2B5EF4-FFF2-40B4-BE49-F238E27FC236}">
                <a16:creationId xmlns:a16="http://schemas.microsoft.com/office/drawing/2014/main" id="{6CAB4B2F-0CF0-DE21-761C-43DE79570F47}"/>
              </a:ext>
            </a:extLst>
          </p:cNvPr>
          <p:cNvSpPr txBox="1"/>
          <p:nvPr/>
        </p:nvSpPr>
        <p:spPr>
          <a:xfrm>
            <a:off x="10591972" y="5424764"/>
            <a:ext cx="1222744" cy="27699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Medium score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ABC681-02DC-C61F-A2EB-1B1A3B6D93A2}"/>
                  </a:ext>
                </a:extLst>
              </p:cNvPr>
              <p:cNvSpPr txBox="1"/>
              <p:nvPr/>
            </p:nvSpPr>
            <p:spPr>
              <a:xfrm>
                <a:off x="2079403" y="340776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2" name="TextBox 1">
                <a:extLst>
                  <a:ext uri="{FF2B5EF4-FFF2-40B4-BE49-F238E27FC236}">
                    <a16:creationId xmlns:a16="http://schemas.microsoft.com/office/drawing/2014/main" id="{1CABC681-02DC-C61F-A2EB-1B1A3B6D93A2}"/>
                  </a:ext>
                </a:extLst>
              </p:cNvPr>
              <p:cNvSpPr txBox="1">
                <a:spLocks noRot="1" noChangeAspect="1" noMove="1" noResize="1" noEditPoints="1" noAdjustHandles="1" noChangeArrowheads="1" noChangeShapeType="1" noTextEdit="1"/>
              </p:cNvSpPr>
              <p:nvPr/>
            </p:nvSpPr>
            <p:spPr>
              <a:xfrm>
                <a:off x="2079403" y="3407769"/>
                <a:ext cx="226024" cy="276999"/>
              </a:xfrm>
              <a:prstGeom prst="rect">
                <a:avLst/>
              </a:prstGeom>
              <a:blipFill>
                <a:blip r:embed="rId21"/>
                <a:stretch>
                  <a:fillRect l="-15789" r="-21053"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7685010-4110-90BD-B6F4-9A5DEE5A2C2D}"/>
                  </a:ext>
                </a:extLst>
              </p:cNvPr>
              <p:cNvSpPr txBox="1"/>
              <p:nvPr/>
            </p:nvSpPr>
            <p:spPr>
              <a:xfrm>
                <a:off x="3341092" y="341234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 name="TextBox 2">
                <a:extLst>
                  <a:ext uri="{FF2B5EF4-FFF2-40B4-BE49-F238E27FC236}">
                    <a16:creationId xmlns:a16="http://schemas.microsoft.com/office/drawing/2014/main" id="{57685010-4110-90BD-B6F4-9A5DEE5A2C2D}"/>
                  </a:ext>
                </a:extLst>
              </p:cNvPr>
              <p:cNvSpPr txBox="1">
                <a:spLocks noRot="1" noChangeAspect="1" noMove="1" noResize="1" noEditPoints="1" noAdjustHandles="1" noChangeArrowheads="1" noChangeShapeType="1" noTextEdit="1"/>
              </p:cNvSpPr>
              <p:nvPr/>
            </p:nvSpPr>
            <p:spPr>
              <a:xfrm>
                <a:off x="3341092" y="3412340"/>
                <a:ext cx="226024" cy="276999"/>
              </a:xfrm>
              <a:prstGeom prst="rect">
                <a:avLst/>
              </a:prstGeom>
              <a:blipFill>
                <a:blip r:embed="rId22"/>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AB84C0C-A451-4F33-666F-E69525971963}"/>
                  </a:ext>
                </a:extLst>
              </p:cNvPr>
              <p:cNvSpPr txBox="1"/>
              <p:nvPr/>
            </p:nvSpPr>
            <p:spPr>
              <a:xfrm>
                <a:off x="4593986" y="3390265"/>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9" name="TextBox 8">
                <a:extLst>
                  <a:ext uri="{FF2B5EF4-FFF2-40B4-BE49-F238E27FC236}">
                    <a16:creationId xmlns:a16="http://schemas.microsoft.com/office/drawing/2014/main" id="{4AB84C0C-A451-4F33-666F-E69525971963}"/>
                  </a:ext>
                </a:extLst>
              </p:cNvPr>
              <p:cNvSpPr txBox="1">
                <a:spLocks noRot="1" noChangeAspect="1" noMove="1" noResize="1" noEditPoints="1" noAdjustHandles="1" noChangeArrowheads="1" noChangeShapeType="1" noTextEdit="1"/>
              </p:cNvSpPr>
              <p:nvPr/>
            </p:nvSpPr>
            <p:spPr>
              <a:xfrm>
                <a:off x="4593986" y="3390265"/>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813A525-C2F8-542C-E920-63A41D38C390}"/>
                  </a:ext>
                </a:extLst>
              </p:cNvPr>
              <p:cNvSpPr txBox="1"/>
              <p:nvPr/>
            </p:nvSpPr>
            <p:spPr>
              <a:xfrm>
                <a:off x="5841666"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0" name="TextBox 9">
                <a:extLst>
                  <a:ext uri="{FF2B5EF4-FFF2-40B4-BE49-F238E27FC236}">
                    <a16:creationId xmlns:a16="http://schemas.microsoft.com/office/drawing/2014/main" id="{0813A525-C2F8-542C-E920-63A41D38C390}"/>
                  </a:ext>
                </a:extLst>
              </p:cNvPr>
              <p:cNvSpPr txBox="1">
                <a:spLocks noRot="1" noChangeAspect="1" noMove="1" noResize="1" noEditPoints="1" noAdjustHandles="1" noChangeArrowheads="1" noChangeShapeType="1" noTextEdit="1"/>
              </p:cNvSpPr>
              <p:nvPr/>
            </p:nvSpPr>
            <p:spPr>
              <a:xfrm>
                <a:off x="5841666" y="3390266"/>
                <a:ext cx="226024" cy="276999"/>
              </a:xfrm>
              <a:prstGeom prst="rect">
                <a:avLst/>
              </a:prstGeom>
              <a:blipFill>
                <a:blip r:embed="rId22"/>
                <a:stretch>
                  <a:fillRect l="-15789" r="-21053"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62265F-2779-C6FC-DF0F-9304D51A823F}"/>
                  </a:ext>
                </a:extLst>
              </p:cNvPr>
              <p:cNvSpPr txBox="1"/>
              <p:nvPr/>
            </p:nvSpPr>
            <p:spPr>
              <a:xfrm>
                <a:off x="7180063" y="3390266"/>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62265F-2779-C6FC-DF0F-9304D51A823F}"/>
                  </a:ext>
                </a:extLst>
              </p:cNvPr>
              <p:cNvSpPr txBox="1">
                <a:spLocks noRot="1" noChangeAspect="1" noMove="1" noResize="1" noEditPoints="1" noAdjustHandles="1" noChangeArrowheads="1" noChangeShapeType="1" noTextEdit="1"/>
              </p:cNvSpPr>
              <p:nvPr/>
            </p:nvSpPr>
            <p:spPr>
              <a:xfrm>
                <a:off x="7180063" y="3390266"/>
                <a:ext cx="226024" cy="276999"/>
              </a:xfrm>
              <a:prstGeom prst="rect">
                <a:avLst/>
              </a:prstGeom>
              <a:blipFill>
                <a:blip r:embed="rId6"/>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739925-F591-1F2F-15E6-3679553321AD}"/>
                  </a:ext>
                </a:extLst>
              </p:cNvPr>
              <p:cNvSpPr txBox="1"/>
              <p:nvPr/>
            </p:nvSpPr>
            <p:spPr>
              <a:xfrm>
                <a:off x="2135351" y="5362833"/>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4" name="TextBox 3">
                <a:extLst>
                  <a:ext uri="{FF2B5EF4-FFF2-40B4-BE49-F238E27FC236}">
                    <a16:creationId xmlns:a16="http://schemas.microsoft.com/office/drawing/2014/main" id="{38739925-F591-1F2F-15E6-3679553321AD}"/>
                  </a:ext>
                </a:extLst>
              </p:cNvPr>
              <p:cNvSpPr txBox="1">
                <a:spLocks noRot="1" noChangeAspect="1" noMove="1" noResize="1" noEditPoints="1" noAdjustHandles="1" noChangeArrowheads="1" noChangeShapeType="1" noTextEdit="1"/>
              </p:cNvSpPr>
              <p:nvPr/>
            </p:nvSpPr>
            <p:spPr>
              <a:xfrm>
                <a:off x="2135351" y="5362833"/>
                <a:ext cx="226024" cy="276999"/>
              </a:xfrm>
              <a:prstGeom prst="rect">
                <a:avLst/>
              </a:prstGeom>
              <a:blipFill>
                <a:blip r:embed="rId23"/>
                <a:stretch>
                  <a:fillRect l="-22222" r="-222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44B331-3DEA-B970-BDAE-D04DEC372D46}"/>
                  </a:ext>
                </a:extLst>
              </p:cNvPr>
              <p:cNvSpPr txBox="1"/>
              <p:nvPr/>
            </p:nvSpPr>
            <p:spPr>
              <a:xfrm>
                <a:off x="3397040" y="5367404"/>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5" name="TextBox 4">
                <a:extLst>
                  <a:ext uri="{FF2B5EF4-FFF2-40B4-BE49-F238E27FC236}">
                    <a16:creationId xmlns:a16="http://schemas.microsoft.com/office/drawing/2014/main" id="{2444B331-3DEA-B970-BDAE-D04DEC372D46}"/>
                  </a:ext>
                </a:extLst>
              </p:cNvPr>
              <p:cNvSpPr txBox="1">
                <a:spLocks noRot="1" noChangeAspect="1" noMove="1" noResize="1" noEditPoints="1" noAdjustHandles="1" noChangeArrowheads="1" noChangeShapeType="1" noTextEdit="1"/>
              </p:cNvSpPr>
              <p:nvPr/>
            </p:nvSpPr>
            <p:spPr>
              <a:xfrm>
                <a:off x="3397040" y="5367404"/>
                <a:ext cx="226024" cy="276999"/>
              </a:xfrm>
              <a:prstGeom prst="rect">
                <a:avLst/>
              </a:prstGeom>
              <a:blipFill>
                <a:blip r:embed="rId24"/>
                <a:stretch>
                  <a:fillRect l="-15789"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6EA7FB-85FD-D90D-C45E-E728A4BB97A7}"/>
                  </a:ext>
                </a:extLst>
              </p:cNvPr>
              <p:cNvSpPr txBox="1"/>
              <p:nvPr/>
            </p:nvSpPr>
            <p:spPr>
              <a:xfrm>
                <a:off x="4649934" y="5345329"/>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6" name="TextBox 5">
                <a:extLst>
                  <a:ext uri="{FF2B5EF4-FFF2-40B4-BE49-F238E27FC236}">
                    <a16:creationId xmlns:a16="http://schemas.microsoft.com/office/drawing/2014/main" id="{CA6EA7FB-85FD-D90D-C45E-E728A4BB97A7}"/>
                  </a:ext>
                </a:extLst>
              </p:cNvPr>
              <p:cNvSpPr txBox="1">
                <a:spLocks noRot="1" noChangeAspect="1" noMove="1" noResize="1" noEditPoints="1" noAdjustHandles="1" noChangeArrowheads="1" noChangeShapeType="1" noTextEdit="1"/>
              </p:cNvSpPr>
              <p:nvPr/>
            </p:nvSpPr>
            <p:spPr>
              <a:xfrm>
                <a:off x="4649934" y="5345329"/>
                <a:ext cx="226024" cy="276999"/>
              </a:xfrm>
              <a:prstGeom prst="rect">
                <a:avLst/>
              </a:prstGeom>
              <a:blipFill>
                <a:blip r:embed="rId25"/>
                <a:stretch>
                  <a:fillRect l="-22222" r="-22222"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67F869-377D-C2E2-68D1-38F0677E2B2E}"/>
                  </a:ext>
                </a:extLst>
              </p:cNvPr>
              <p:cNvSpPr txBox="1"/>
              <p:nvPr/>
            </p:nvSpPr>
            <p:spPr>
              <a:xfrm>
                <a:off x="5897614"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7" name="TextBox 6">
                <a:extLst>
                  <a:ext uri="{FF2B5EF4-FFF2-40B4-BE49-F238E27FC236}">
                    <a16:creationId xmlns:a16="http://schemas.microsoft.com/office/drawing/2014/main" id="{9267F869-377D-C2E2-68D1-38F0677E2B2E}"/>
                  </a:ext>
                </a:extLst>
              </p:cNvPr>
              <p:cNvSpPr txBox="1">
                <a:spLocks noRot="1" noChangeAspect="1" noMove="1" noResize="1" noEditPoints="1" noAdjustHandles="1" noChangeArrowheads="1" noChangeShapeType="1" noTextEdit="1"/>
              </p:cNvSpPr>
              <p:nvPr/>
            </p:nvSpPr>
            <p:spPr>
              <a:xfrm>
                <a:off x="5897614" y="5345330"/>
                <a:ext cx="226024" cy="276999"/>
              </a:xfrm>
              <a:prstGeom prst="rect">
                <a:avLst/>
              </a:prstGeom>
              <a:blipFill>
                <a:blip r:embed="rId25"/>
                <a:stretch>
                  <a:fillRect l="-21053" r="-15789" b="-43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699FDBD-9D7A-B6BA-7508-3FD23205D896}"/>
                  </a:ext>
                </a:extLst>
              </p:cNvPr>
              <p:cNvSpPr txBox="1"/>
              <p:nvPr/>
            </p:nvSpPr>
            <p:spPr>
              <a:xfrm>
                <a:off x="7236011" y="5345330"/>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8" name="TextBox 7">
                <a:extLst>
                  <a:ext uri="{FF2B5EF4-FFF2-40B4-BE49-F238E27FC236}">
                    <a16:creationId xmlns:a16="http://schemas.microsoft.com/office/drawing/2014/main" id="{2699FDBD-9D7A-B6BA-7508-3FD23205D896}"/>
                  </a:ext>
                </a:extLst>
              </p:cNvPr>
              <p:cNvSpPr txBox="1">
                <a:spLocks noRot="1" noChangeAspect="1" noMove="1" noResize="1" noEditPoints="1" noAdjustHandles="1" noChangeArrowheads="1" noChangeShapeType="1" noTextEdit="1"/>
              </p:cNvSpPr>
              <p:nvPr/>
            </p:nvSpPr>
            <p:spPr>
              <a:xfrm>
                <a:off x="7236011" y="5345330"/>
                <a:ext cx="226024" cy="276999"/>
              </a:xfrm>
              <a:prstGeom prst="rect">
                <a:avLst/>
              </a:prstGeom>
              <a:blipFill>
                <a:blip r:embed="rId26"/>
                <a:stretch>
                  <a:fillRect l="-21053" r="-21053" b="-4348"/>
                </a:stretch>
              </a:blipFill>
            </p:spPr>
            <p:txBody>
              <a:bodyPr/>
              <a:lstStyle/>
              <a:p>
                <a:r>
                  <a:rPr lang="en-GB">
                    <a:noFill/>
                  </a:rPr>
                  <a:t> </a:t>
                </a:r>
              </a:p>
            </p:txBody>
          </p:sp>
        </mc:Fallback>
      </mc:AlternateContent>
      <p:sp>
        <p:nvSpPr>
          <p:cNvPr id="12" name="Slide Number Placeholder 3">
            <a:extLst>
              <a:ext uri="{FF2B5EF4-FFF2-40B4-BE49-F238E27FC236}">
                <a16:creationId xmlns:a16="http://schemas.microsoft.com/office/drawing/2014/main" id="{1A36DC68-5E58-1094-BF3C-43498FC26AE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3437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Boolean versus Ratings map:</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approaches are accessible and are very great for rapid and descriptive analysis for the potential areas for LF suitability</a:t>
            </a:r>
          </a:p>
          <a:p>
            <a:pPr marL="0" indent="0">
              <a:lnSpc>
                <a:spcPct val="100000"/>
              </a:lnSpc>
              <a:spcBef>
                <a:spcPts val="0"/>
              </a:spcBef>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However, the maps with ratings/score provides more details with regards to the intensity of LF suitability</a:t>
            </a:r>
          </a:p>
          <a:p>
            <a:pPr>
              <a:lnSpc>
                <a:spcPct val="100000"/>
              </a:lnSpc>
              <a:spcBef>
                <a:spcPts val="0"/>
              </a:spcBef>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600" dirty="0">
                <a:latin typeface="Helvetica Neue" panose="02000503000000020004" pitchFamily="2" charset="0"/>
                <a:ea typeface="Helvetica Neue" panose="02000503000000020004" pitchFamily="2" charset="0"/>
                <a:cs typeface="Helvetica Neue" panose="02000503000000020004" pitchFamily="2" charset="0"/>
              </a:rPr>
              <a:t>Both maps have major issues:</a:t>
            </a:r>
          </a:p>
          <a:p>
            <a:pPr lvl="1">
              <a:lnSpc>
                <a:spcPct val="100000"/>
              </a:lnSpc>
              <a:spcBef>
                <a:spcPts val="0"/>
              </a:spcBef>
            </a:pPr>
            <a:r>
              <a:rPr lang="en-US" sz="1200" dirty="0">
                <a:latin typeface="Helvetica Neue" panose="02000503000000020004" pitchFamily="2" charset="0"/>
                <a:ea typeface="Helvetica Neue" panose="02000503000000020004" pitchFamily="2" charset="0"/>
                <a:cs typeface="Helvetica Neue" panose="02000503000000020004" pitchFamily="2" charset="0"/>
              </a:rPr>
              <a:t>Does not take in to account the fact that certain variables have more importance (or dominance) in terms of influence over other variables. For instance: LF (highest importance – precipitation &gt;&gt; population density &gt;&gt; vegetation – least importance) </a:t>
            </a: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pic>
        <p:nvPicPr>
          <p:cNvPr id="11" name="Picture 10" descr="A map of the world&#10;&#10;Description automatically generated with low confidence">
            <a:extLst>
              <a:ext uri="{FF2B5EF4-FFF2-40B4-BE49-F238E27FC236}">
                <a16:creationId xmlns:a16="http://schemas.microsoft.com/office/drawing/2014/main" id="{B7ECD77C-147F-E64C-96D5-284371C369AD}"/>
              </a:ext>
            </a:extLst>
          </p:cNvPr>
          <p:cNvPicPr>
            <a:picLocks noChangeAspect="1"/>
          </p:cNvPicPr>
          <p:nvPr/>
        </p:nvPicPr>
        <p:blipFill>
          <a:blip r:embed="rId3"/>
          <a:stretch>
            <a:fillRect/>
          </a:stretch>
        </p:blipFill>
        <p:spPr>
          <a:xfrm>
            <a:off x="280155" y="553980"/>
            <a:ext cx="4379419" cy="3386074"/>
          </a:xfrm>
          <a:prstGeom prst="rect">
            <a:avLst/>
          </a:prstGeom>
        </p:spPr>
      </p:pic>
      <p:pic>
        <p:nvPicPr>
          <p:cNvPr id="13" name="Picture 12" descr="Map&#10;&#10;Description automatically generated">
            <a:extLst>
              <a:ext uri="{FF2B5EF4-FFF2-40B4-BE49-F238E27FC236}">
                <a16:creationId xmlns:a16="http://schemas.microsoft.com/office/drawing/2014/main" id="{C14E3681-BD93-B847-950E-A449333779DB}"/>
              </a:ext>
            </a:extLst>
          </p:cNvPr>
          <p:cNvPicPr>
            <a:picLocks noChangeAspect="1"/>
          </p:cNvPicPr>
          <p:nvPr/>
        </p:nvPicPr>
        <p:blipFill rotWithShape="1">
          <a:blip r:embed="rId4"/>
          <a:srcRect r="18791"/>
          <a:stretch/>
        </p:blipFill>
        <p:spPr>
          <a:xfrm>
            <a:off x="4473449" y="553980"/>
            <a:ext cx="3564128" cy="3386074"/>
          </a:xfrm>
          <a:prstGeom prst="rect">
            <a:avLst/>
          </a:prstGeom>
        </p:spPr>
      </p:pic>
      <p:sp>
        <p:nvSpPr>
          <p:cNvPr id="14" name="TextBox 13">
            <a:extLst>
              <a:ext uri="{FF2B5EF4-FFF2-40B4-BE49-F238E27FC236}">
                <a16:creationId xmlns:a16="http://schemas.microsoft.com/office/drawing/2014/main" id="{08A78ADC-526E-7646-BEB0-FBD77E644FA4}"/>
              </a:ext>
            </a:extLst>
          </p:cNvPr>
          <p:cNvSpPr txBox="1"/>
          <p:nvPr/>
        </p:nvSpPr>
        <p:spPr>
          <a:xfrm>
            <a:off x="9034936" y="5536822"/>
            <a:ext cx="2994773" cy="646331"/>
          </a:xfrm>
          <a:prstGeom prst="rect">
            <a:avLst/>
          </a:prstGeom>
          <a:noFill/>
        </p:spPr>
        <p:txBody>
          <a:bodyPr wrap="square" rtlCol="0">
            <a:spAutoFit/>
          </a:bodyPr>
          <a:lstStyle/>
          <a:p>
            <a:r>
              <a:rPr lang="en-GB" sz="900" dirty="0">
                <a:latin typeface="Helvetica" pitchFamily="2" charset="0"/>
              </a:rPr>
              <a:t>NOTE 1: We can do this by applying weights to each variable in order to show level of importance for the MCDA process. This approach is referred to as </a:t>
            </a:r>
            <a:r>
              <a:rPr lang="en-GB" sz="900" dirty="0" err="1">
                <a:latin typeface="Helvetica" pitchFamily="2" charset="0"/>
              </a:rPr>
              <a:t>Saaty’s</a:t>
            </a:r>
            <a:r>
              <a:rPr lang="en-GB" sz="900" dirty="0">
                <a:latin typeface="Helvetica" pitchFamily="2" charset="0"/>
              </a:rPr>
              <a:t> Analytical Hierarchy Process (AHP)</a:t>
            </a:r>
          </a:p>
        </p:txBody>
      </p:sp>
      <p:sp>
        <p:nvSpPr>
          <p:cNvPr id="4" name="Slide Number Placeholder 3">
            <a:extLst>
              <a:ext uri="{FF2B5EF4-FFF2-40B4-BE49-F238E27FC236}">
                <a16:creationId xmlns:a16="http://schemas.microsoft.com/office/drawing/2014/main" id="{FA135857-9D75-0A73-A8F0-D2EFE70C3FD1}"/>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3436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310937-9810-114F-983E-4800E87EE95A}"/>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658286" y="838384"/>
            <a:ext cx="11233150" cy="1296988"/>
          </a:xfrm>
        </p:spPr>
        <p:txBody>
          <a:bodyPr/>
          <a:lstStyle/>
          <a:p>
            <a:pPr lvl="0" eaLnBrk="0" fontAlgn="base" hangingPunct="0">
              <a:lnSpc>
                <a:spcPct val="100000"/>
              </a:lnSpc>
              <a:spcBef>
                <a:spcPct val="20000"/>
              </a:spcBef>
              <a:spcAft>
                <a:spcPct val="0"/>
              </a:spcAft>
            </a:pP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The Beginning: </a:t>
            </a:r>
            <a:b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br>
            <a:r>
              <a:rPr lang="en-US" sz="3600" kern="0" dirty="0">
                <a:solidFill>
                  <a:srgbClr val="008CE6"/>
                </a:solidFill>
                <a:latin typeface="Helvetica Neue Light" panose="02000403000000020004" pitchFamily="2" charset="0"/>
                <a:ea typeface="Helvetica Neue Light" panose="02000403000000020004" pitchFamily="2" charset="0"/>
                <a:cs typeface="Helvetica Neue" panose="02000503000000020004" pitchFamily="2" charset="0"/>
              </a:rPr>
              <a:t>Introduction to Spatial Analysis and Data Science</a:t>
            </a:r>
          </a:p>
        </p:txBody>
      </p:sp>
      <p:sp>
        <p:nvSpPr>
          <p:cNvPr id="2" name="Title 1">
            <a:extLst>
              <a:ext uri="{FF2B5EF4-FFF2-40B4-BE49-F238E27FC236}">
                <a16:creationId xmlns:a16="http://schemas.microsoft.com/office/drawing/2014/main" id="{38D14E94-E36A-6A76-FD1D-5AD25B5C680E}"/>
              </a:ext>
            </a:extLst>
          </p:cNvPr>
          <p:cNvSpPr txBox="1">
            <a:spLocks/>
          </p:cNvSpPr>
          <p:nvPr/>
        </p:nvSpPr>
        <p:spPr>
          <a:xfrm>
            <a:off x="658286" y="2973756"/>
            <a:ext cx="11233150" cy="1296988"/>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lnSpc>
                <a:spcPct val="100000"/>
              </a:lnSpc>
              <a:spcBef>
                <a:spcPct val="20000"/>
              </a:spcBef>
              <a:spcAft>
                <a:spcPct val="0"/>
              </a:spcAft>
            </a:pPr>
            <a:r>
              <a:rPr lang="en-US" sz="3600" b="1" kern="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Analytical Hierarchy Process (AHP)</a:t>
            </a:r>
          </a:p>
        </p:txBody>
      </p:sp>
      <p:sp>
        <p:nvSpPr>
          <p:cNvPr id="4" name="Slide Number Placeholder 3">
            <a:extLst>
              <a:ext uri="{FF2B5EF4-FFF2-40B4-BE49-F238E27FC236}">
                <a16:creationId xmlns:a16="http://schemas.microsoft.com/office/drawing/2014/main" id="{BED138BC-51BE-8E37-2C51-F3890BABCC5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07039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(1):</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AHP</a:t>
                </a:r>
                <a:r>
                  <a:rPr lang="en-US" sz="1800" dirty="0">
                    <a:latin typeface="Helvetica Neue" panose="02000503000000020004" pitchFamily="2" charset="0"/>
                    <a:ea typeface="Helvetica Neue" panose="02000503000000020004" pitchFamily="2" charset="0"/>
                    <a:cs typeface="Helvetica Neue" panose="02000503000000020004" pitchFamily="2" charset="0"/>
                  </a:rPr>
                  <a:t> method is a pairwise comparison approach used on the criteria regarding the objective. These pairwise comparisons are carried out for all relevant factors under consideration.</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Developed by Thomas L. </a:t>
                </a: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(in 1970) and was primarily used for organizing and analyzing complex groups of decisions – and applied within the context of mathematics and psychology.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Based on the pairwise comparison between two factors – its main purpose are to estimate priority weights for each factor, which in turn, are used in a model called the Weighted Linear Combination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a:t>
                </a:r>
              </a:p>
              <a:p>
                <a:pPr>
                  <a:lnSpc>
                    <a:spcPct val="100000"/>
                  </a:lnSpc>
                  <a:spcBef>
                    <a:spcPts val="0"/>
                  </a:spcBef>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WLC</a:t>
                </a:r>
                <a:r>
                  <a:rPr lang="en-US" sz="1800" dirty="0">
                    <a:latin typeface="Helvetica Neue" panose="02000503000000020004" pitchFamily="2" charset="0"/>
                    <a:ea typeface="Helvetica Neue" panose="02000503000000020004" pitchFamily="2" charset="0"/>
                    <a:cs typeface="Helvetica Neue" panose="02000503000000020004" pitchFamily="2" charset="0"/>
                  </a:rPr>
                  <a:t> model is what we use to make pixel-point predictions for suitability.</a:t>
                </a:r>
              </a:p>
              <a:p>
                <a:pPr>
                  <a:lnSpc>
                    <a:spcPct val="100000"/>
                  </a:lnSpc>
                  <a:spcBef>
                    <a:spcPts val="0"/>
                  </a:spcBef>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9" name="TextBox 8">
            <a:extLst>
              <a:ext uri="{FF2B5EF4-FFF2-40B4-BE49-F238E27FC236}">
                <a16:creationId xmlns:a16="http://schemas.microsoft.com/office/drawing/2014/main" id="{FC45835F-41F9-5143-9FF1-CBB886FAD972}"/>
              </a:ext>
            </a:extLst>
          </p:cNvPr>
          <p:cNvSpPr txBox="1"/>
          <p:nvPr/>
        </p:nvSpPr>
        <p:spPr>
          <a:xfrm>
            <a:off x="281791" y="5276088"/>
            <a:ext cx="8408094" cy="1169551"/>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approach is very easy – the most difficult part is performing the pairwise comparison where you must make a judgement about which variables in question to determine its importance over the others. Here, it requires you to have knowledge about the such phenomena or carried out some extensive literature review as well as seeking expert opinion from experts on the matter!</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4F05CB4C-985D-BCB2-0D99-55A4076D851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50097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(2):</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Before, implementing the </a:t>
                </a:r>
                <a:r>
                  <a:rPr lang="en-US" sz="2000" b="1" dirty="0">
                    <a:latin typeface="Helvetica Neue" panose="02000503000000020004" pitchFamily="2" charset="0"/>
                    <a:ea typeface="Helvetica Neue" panose="02000503000000020004" pitchFamily="2" charset="0"/>
                    <a:cs typeface="Helvetica Neue" panose="02000503000000020004" pitchFamily="2" charset="0"/>
                  </a:rPr>
                  <a:t>AHP</a:t>
                </a:r>
                <a:r>
                  <a:rPr lang="en-US" sz="2000" dirty="0">
                    <a:latin typeface="Helvetica Neue" panose="02000503000000020004" pitchFamily="2" charset="0"/>
                    <a:ea typeface="Helvetica Neue" panose="02000503000000020004" pitchFamily="2" charset="0"/>
                    <a:cs typeface="Helvetica Neue" panose="02000503000000020004" pitchFamily="2" charset="0"/>
                  </a:rPr>
                  <a:t> method, there is one crucial step that must be done:</a:t>
                </a:r>
              </a:p>
              <a:p>
                <a:pPr marL="0"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00000"/>
                  </a:lnSpc>
                  <a:spcBef>
                    <a:spcPts val="0"/>
                  </a:spcBef>
                </a:pPr>
                <a:r>
                  <a:rPr lang="en-US" sz="2000" dirty="0">
                    <a:latin typeface="Helvetica Neue" panose="02000503000000020004" pitchFamily="2" charset="0"/>
                    <a:ea typeface="Helvetica Neue" panose="02000503000000020004" pitchFamily="2" charset="0"/>
                    <a:cs typeface="Helvetica Neue" panose="02000503000000020004" pitchFamily="2" charset="0"/>
                  </a:rPr>
                  <a:t>Standardization of ALL variables to the same scale in order to make the comparison and estimation of the WLC possible</a:t>
                </a:r>
              </a:p>
              <a:p>
                <a:pPr>
                  <a:lnSpc>
                    <a:spcPct val="100000"/>
                  </a:lnSpc>
                  <a:spcBef>
                    <a:spcPts val="0"/>
                  </a:spcBef>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Jenks Natural Breaks algorithm (best approach to standardizing all continuous raster variables (10-, 20– 50-, or 100-point scale) (highest value mean most suitable)</a:t>
                </a:r>
              </a:p>
              <a:p>
                <a:pPr marL="457200" lvl="1" indent="0">
                  <a:lnSpc>
                    <a:spcPct val="100000"/>
                  </a:lnSpc>
                  <a:spcBef>
                    <a:spcPts val="0"/>
                  </a:spcBef>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lnSpc>
                    <a:spcPct val="100000"/>
                  </a:lnSpc>
                  <a:spcBef>
                    <a:spcPts val="0"/>
                  </a:spcBef>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to using a scale from 1 to 255, where 1 means it “less suitable”; to 255 “most suitable”. </a:t>
                </a:r>
              </a:p>
              <a:p>
                <a:pPr lvl="1">
                  <a:lnSpc>
                    <a:spcPct val="100000"/>
                  </a:lnSpc>
                  <a:spcBef>
                    <a:spcPts val="0"/>
                  </a:spcBef>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lnSpc>
                    <a:spcPct val="100000"/>
                  </a:lnSpc>
                  <a:spcBef>
                    <a:spcPts val="0"/>
                  </a:spcBef>
                  <a:buNone/>
                </a:pPr>
                <a:r>
                  <a:rPr lang="en-US" sz="2000" dirty="0">
                    <a:latin typeface="Helvetica Neue" panose="02000503000000020004" pitchFamily="2" charset="0"/>
                    <a:ea typeface="Helvetica Neue" panose="02000503000000020004" pitchFamily="2" charset="0"/>
                    <a:cs typeface="Helvetica Neue" panose="02000503000000020004" pitchFamily="2" charset="0"/>
                  </a:rPr>
                  <a:t>   Use this formula:</a:t>
                </a:r>
              </a:p>
              <a:p>
                <a:pPr lvl="1">
                  <a:lnSpc>
                    <a:spcPct val="100000"/>
                  </a:lnSpc>
                  <a:spcBef>
                    <a:spcPts val="0"/>
                  </a:spcBef>
                  <a:buFont typeface="Wingdings" pitchFamily="2" charset="2"/>
                  <a:buChar char="§"/>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457200" lvl="1"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20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𝐒𝐭𝐚𝐧𝐝𝐚𝐫𝐝𝐢𝐳𝐚𝐭𝐢𝐨𝐧</m:t>
                      </m:r>
                      <m:r>
                        <a:rPr lang="en-GB" sz="2000" b="0" i="1" smtClean="0">
                          <a:latin typeface="Cambria Math" panose="02040503050406030204" pitchFamily="18" charset="0"/>
                          <a:ea typeface="Helvetica Neue Condensed" panose="02000503000000020004" pitchFamily="2" charset="0"/>
                          <a:cs typeface="Helvetica Neue Condensed" panose="02000503000000020004" pitchFamily="2" charset="0"/>
                        </a:rPr>
                        <m:t>= </m:t>
                      </m:r>
                      <m:f>
                        <m:f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num>
                        <m:den>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sSub>
                            <m:sSubPr>
                              <m:ctrlP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𝑹</m:t>
                              </m:r>
                            </m:e>
                            <m:sub>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𝒎𝒊𝒏</m:t>
                              </m:r>
                            </m:sub>
                          </m:sSub>
                        </m:den>
                      </m:f>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𝟐𝟓𝟓</m:t>
                      </m:r>
                      <m:r>
                        <a:rPr lang="en-GB" sz="2000" b="1" i="1" smtClean="0">
                          <a:latin typeface="Cambria Math" panose="02040503050406030204" pitchFamily="18" charset="0"/>
                          <a:ea typeface="Helvetica Neue Condensed" panose="02000503000000020004" pitchFamily="2" charset="0"/>
                          <a:cs typeface="Helvetica Neue Condensed" panose="02000503000000020004" pitchFamily="2" charset="0"/>
                        </a:rPr>
                        <m:t>)</m:t>
                      </m:r>
                    </m:oMath>
                  </m:oMathPara>
                </a14:m>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8798312"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7D8A31CE-0038-9A48-8D70-8C212EA61EBE}"/>
              </a:ext>
            </a:extLst>
          </p:cNvPr>
          <p:cNvSpPr txBox="1"/>
          <p:nvPr/>
        </p:nvSpPr>
        <p:spPr>
          <a:xfrm>
            <a:off x="9037393" y="2620524"/>
            <a:ext cx="2994773" cy="1200329"/>
          </a:xfrm>
          <a:prstGeom prst="rect">
            <a:avLst/>
          </a:prstGeom>
          <a:noFill/>
        </p:spPr>
        <p:txBody>
          <a:bodyPr wrap="square" rtlCol="0">
            <a:spAutoFit/>
          </a:bodyPr>
          <a:lstStyle/>
          <a:p>
            <a:r>
              <a:rPr lang="en-GB" sz="900" dirty="0">
                <a:latin typeface="Helvetica" pitchFamily="2" charset="0"/>
              </a:rPr>
              <a:t>NOTE 1: Jenks is the best because it calculates the optimum break points while seeking to minimize the variance within categories, and at the same time minimize variance again between categories.</a:t>
            </a:r>
          </a:p>
          <a:p>
            <a:endParaRPr lang="en-GB" sz="900" dirty="0">
              <a:latin typeface="Helvetica" pitchFamily="2" charset="0"/>
            </a:endParaRPr>
          </a:p>
          <a:p>
            <a:r>
              <a:rPr lang="en-GB" sz="900" dirty="0">
                <a:latin typeface="Helvetica" pitchFamily="2" charset="0"/>
              </a:rPr>
              <a:t>The 255-point scale is just a simple transformation. In fact, if you want the scale to be up to 1, multiply it to 1. If you want this to be up to 10 – multiply this by 10 etc. </a:t>
            </a:r>
          </a:p>
        </p:txBody>
      </p:sp>
      <p:sp>
        <p:nvSpPr>
          <p:cNvPr id="2" name="Slide Number Placeholder 3">
            <a:extLst>
              <a:ext uri="{FF2B5EF4-FFF2-40B4-BE49-F238E27FC236}">
                <a16:creationId xmlns:a16="http://schemas.microsoft.com/office/drawing/2014/main" id="{ACE8F71C-7656-250F-4580-396DC68E86F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0859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dirty="0">
                <a:latin typeface="Helvetica Neue Light" panose="02000403000000020004" pitchFamily="2" charset="0"/>
                <a:ea typeface="Helvetica Neue Light" panose="02000403000000020004" pitchFamily="2" charset="0"/>
              </a:rPr>
              <a:t>Contents</a:t>
            </a:r>
            <a:endParaRPr lang="en-GB" sz="3600"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96112" y="1518484"/>
            <a:ext cx="6646518" cy="4949420"/>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a:p>
            <a:pPr marL="457200" indent="-457200">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What is suitability analysis (or mapping)</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Case study: LF transmission in Kenya</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Principles for using Suitability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Binary and Score-based mapping for suitability</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Analytical Hierarchy Process (AHP) </a:t>
            </a:r>
          </a:p>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Methodology for performing AHP analysis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Standardization of raster risk factors to a single scale</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Pairwise comparison</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Matrix calculations for Normalization and estimation of weights</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Weighted Linear Combination Model</a:t>
            </a:r>
          </a:p>
          <a:p>
            <a:pPr lvl="1"/>
            <a:r>
              <a:rPr lang="en-US" sz="1600" dirty="0">
                <a:latin typeface="Helvetica Neue" panose="02000503000000020004" pitchFamily="2" charset="0"/>
                <a:ea typeface="Helvetica Neue" panose="02000503000000020004" pitchFamily="2" charset="0"/>
                <a:cs typeface="Helvetica Neue" panose="02000503000000020004" pitchFamily="2" charset="0"/>
              </a:rPr>
              <a:t>Validation</a:t>
            </a:r>
          </a:p>
          <a:p>
            <a:pPr marL="457200" lvl="1" indent="0">
              <a:buNone/>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4.  Continuous Module Dialogue (CMD) survey</a:t>
            </a:r>
          </a:p>
        </p:txBody>
      </p:sp>
      <p:sp>
        <p:nvSpPr>
          <p:cNvPr id="3" name="Slide Number Placeholder 3">
            <a:extLst>
              <a:ext uri="{FF2B5EF4-FFF2-40B4-BE49-F238E27FC236}">
                <a16:creationId xmlns:a16="http://schemas.microsoft.com/office/drawing/2014/main" id="{B2FC8F8B-34FE-F641-6C75-4536723F980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(3):</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This methods is based on pairwise comparison – therefore a matrix is constructed, where each criterion is compared with the other criteria, relative to its importance, on a scale from 1 to 9 in which 1 = equal preference between two factors &amp; 9 = a particular factor that is extremely favored over the other.  </a:t>
                </a:r>
              </a:p>
              <a:p>
                <a:pPr marL="0" indent="0">
                  <a:lnSpc>
                    <a:spcPct val="100000"/>
                  </a:lnSpc>
                  <a:spcBef>
                    <a:spcPts val="0"/>
                  </a:spcBef>
                  <a:buNone/>
                </a:pPr>
                <a14:m>
                  <m:oMath xmlns:m="http://schemas.openxmlformats.org/officeDocument/2006/math">
                    <m:r>
                      <a:rPr lang="en-GB"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800" dirty="0">
                    <a:latin typeface="Helvetica" pitchFamily="2" charset="0"/>
                    <a:ea typeface="Helvetica Neue Condensed" panose="02000503000000020004" pitchFamily="2" charset="0"/>
                    <a:cs typeface="Helvetica Neue Condensed" panose="02000503000000020004" pitchFamily="2" charset="0"/>
                  </a:rPr>
                  <a:t> </a:t>
                </a: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Let us a simple example with 3 factors (precipitation (P), vegetation (V) and population density (PD))</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Now, convert this into a square matrix to estimate the priority weights!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145454" cy="6428679"/>
              </a:xfrm>
              <a:blipFill>
                <a:blip r:embed="rId3"/>
                <a:stretch>
                  <a:fillRect l="-624" t="-394"/>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2" name="Table 3">
            <a:extLst>
              <a:ext uri="{FF2B5EF4-FFF2-40B4-BE49-F238E27FC236}">
                <a16:creationId xmlns:a16="http://schemas.microsoft.com/office/drawing/2014/main" id="{6B7DEB4F-8535-8946-9E20-F85B9B1F89FD}"/>
              </a:ext>
            </a:extLst>
          </p:cNvPr>
          <p:cNvGraphicFramePr>
            <a:graphicFrameLocks noGrp="1"/>
          </p:cNvGraphicFramePr>
          <p:nvPr/>
        </p:nvGraphicFramePr>
        <p:xfrm>
          <a:off x="448056" y="3005666"/>
          <a:ext cx="9253728" cy="2489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5889943"/>
                    </a:ext>
                  </a:extLst>
                </a:gridCol>
                <a:gridCol w="841248">
                  <a:extLst>
                    <a:ext uri="{9D8B030D-6E8A-4147-A177-3AD203B41FA5}">
                      <a16:colId xmlns:a16="http://schemas.microsoft.com/office/drawing/2014/main" val="3653255743"/>
                    </a:ext>
                  </a:extLst>
                </a:gridCol>
                <a:gridCol w="841248">
                  <a:extLst>
                    <a:ext uri="{9D8B030D-6E8A-4147-A177-3AD203B41FA5}">
                      <a16:colId xmlns:a16="http://schemas.microsoft.com/office/drawing/2014/main" val="1929852354"/>
                    </a:ext>
                  </a:extLst>
                </a:gridCol>
                <a:gridCol w="841248">
                  <a:extLst>
                    <a:ext uri="{9D8B030D-6E8A-4147-A177-3AD203B41FA5}">
                      <a16:colId xmlns:a16="http://schemas.microsoft.com/office/drawing/2014/main" val="507609877"/>
                    </a:ext>
                  </a:extLst>
                </a:gridCol>
                <a:gridCol w="841248">
                  <a:extLst>
                    <a:ext uri="{9D8B030D-6E8A-4147-A177-3AD203B41FA5}">
                      <a16:colId xmlns:a16="http://schemas.microsoft.com/office/drawing/2014/main" val="2005364722"/>
                    </a:ext>
                  </a:extLst>
                </a:gridCol>
                <a:gridCol w="841248">
                  <a:extLst>
                    <a:ext uri="{9D8B030D-6E8A-4147-A177-3AD203B41FA5}">
                      <a16:colId xmlns:a16="http://schemas.microsoft.com/office/drawing/2014/main" val="4235227372"/>
                    </a:ext>
                  </a:extLst>
                </a:gridCol>
                <a:gridCol w="841248">
                  <a:extLst>
                    <a:ext uri="{9D8B030D-6E8A-4147-A177-3AD203B41FA5}">
                      <a16:colId xmlns:a16="http://schemas.microsoft.com/office/drawing/2014/main" val="295225611"/>
                    </a:ext>
                  </a:extLst>
                </a:gridCol>
                <a:gridCol w="841248">
                  <a:extLst>
                    <a:ext uri="{9D8B030D-6E8A-4147-A177-3AD203B41FA5}">
                      <a16:colId xmlns:a16="http://schemas.microsoft.com/office/drawing/2014/main" val="1651753070"/>
                    </a:ext>
                  </a:extLst>
                </a:gridCol>
                <a:gridCol w="841248">
                  <a:extLst>
                    <a:ext uri="{9D8B030D-6E8A-4147-A177-3AD203B41FA5}">
                      <a16:colId xmlns:a16="http://schemas.microsoft.com/office/drawing/2014/main" val="640018531"/>
                    </a:ext>
                  </a:extLst>
                </a:gridCol>
                <a:gridCol w="841248">
                  <a:extLst>
                    <a:ext uri="{9D8B030D-6E8A-4147-A177-3AD203B41FA5}">
                      <a16:colId xmlns:a16="http://schemas.microsoft.com/office/drawing/2014/main" val="362028514"/>
                    </a:ext>
                  </a:extLst>
                </a:gridCol>
                <a:gridCol w="841248">
                  <a:extLst>
                    <a:ext uri="{9D8B030D-6E8A-4147-A177-3AD203B41FA5}">
                      <a16:colId xmlns:a16="http://schemas.microsoft.com/office/drawing/2014/main" val="1073267821"/>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Equal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Slightly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Very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Strong</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Extremely</a:t>
                      </a:r>
                    </a:p>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favours</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a:t>
                      </a:r>
                    </a:p>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7926491"/>
                  </a:ext>
                </a:extLst>
              </a:tr>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2306525"/>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5166489"/>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46430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389495"/>
                  </a:ext>
                </a:extLst>
              </a:tr>
            </a:tbl>
          </a:graphicData>
        </a:graphic>
      </p:graphicFrame>
      <p:sp>
        <p:nvSpPr>
          <p:cNvPr id="7" name="TextBox 6">
            <a:extLst>
              <a:ext uri="{FF2B5EF4-FFF2-40B4-BE49-F238E27FC236}">
                <a16:creationId xmlns:a16="http://schemas.microsoft.com/office/drawing/2014/main" id="{4F10A03D-16E2-BC46-A88E-444E9F95E642}"/>
              </a:ext>
            </a:extLst>
          </p:cNvPr>
          <p:cNvSpPr txBox="1"/>
          <p:nvPr/>
        </p:nvSpPr>
        <p:spPr>
          <a:xfrm>
            <a:off x="10378440" y="1839012"/>
            <a:ext cx="1653726" cy="1615827"/>
          </a:xfrm>
          <a:prstGeom prst="rect">
            <a:avLst/>
          </a:prstGeom>
          <a:noFill/>
        </p:spPr>
        <p:txBody>
          <a:bodyPr wrap="square" rtlCol="0">
            <a:spAutoFit/>
          </a:bodyPr>
          <a:lstStyle/>
          <a:p>
            <a:r>
              <a:rPr lang="en-GB" sz="900" dirty="0">
                <a:latin typeface="Helvetica" pitchFamily="2" charset="0"/>
              </a:rPr>
              <a:t>NOTE 2: To know number of pairs is </a:t>
            </a:r>
          </a:p>
          <a:p>
            <a:endParaRPr lang="en-GB" sz="900" dirty="0">
              <a:latin typeface="Helvetica" pitchFamily="2" charset="0"/>
            </a:endParaRPr>
          </a:p>
          <a:p>
            <a:r>
              <a:rPr lang="en-GB" sz="900" dirty="0">
                <a:latin typeface="Helvetica" pitchFamily="2" charset="0"/>
              </a:rPr>
              <a:t>= n(n-1)/2 </a:t>
            </a:r>
          </a:p>
          <a:p>
            <a:r>
              <a:rPr lang="en-GB" sz="900" dirty="0">
                <a:latin typeface="Helvetica" pitchFamily="2" charset="0"/>
              </a:rPr>
              <a:t>= 3(2)/2 </a:t>
            </a:r>
          </a:p>
          <a:p>
            <a:r>
              <a:rPr lang="en-GB" sz="900" dirty="0">
                <a:latin typeface="Helvetica" pitchFamily="2" charset="0"/>
              </a:rPr>
              <a:t>= 3 pairs</a:t>
            </a:r>
          </a:p>
          <a:p>
            <a:endParaRPr lang="en-GB" sz="900" dirty="0">
              <a:latin typeface="Helvetica" pitchFamily="2" charset="0"/>
            </a:endParaRPr>
          </a:p>
          <a:p>
            <a:r>
              <a:rPr lang="en-GB" sz="900" dirty="0">
                <a:latin typeface="Helvetica" pitchFamily="2" charset="0"/>
              </a:rPr>
              <a:t>P,V</a:t>
            </a:r>
          </a:p>
          <a:p>
            <a:r>
              <a:rPr lang="en-GB" sz="900" dirty="0">
                <a:latin typeface="Helvetica" pitchFamily="2" charset="0"/>
              </a:rPr>
              <a:t>P,PD</a:t>
            </a:r>
          </a:p>
          <a:p>
            <a:r>
              <a:rPr lang="en-GB" sz="900" dirty="0">
                <a:latin typeface="Helvetica" pitchFamily="2" charset="0"/>
              </a:rPr>
              <a:t>V,PD</a:t>
            </a:r>
          </a:p>
          <a:p>
            <a:endParaRPr lang="en-GB" sz="900" dirty="0">
              <a:latin typeface="Helvetica" pitchFamily="2" charset="0"/>
            </a:endParaRPr>
          </a:p>
        </p:txBody>
      </p:sp>
      <p:sp>
        <p:nvSpPr>
          <p:cNvPr id="8" name="TextBox 7">
            <a:extLst>
              <a:ext uri="{FF2B5EF4-FFF2-40B4-BE49-F238E27FC236}">
                <a16:creationId xmlns:a16="http://schemas.microsoft.com/office/drawing/2014/main" id="{359CE129-3A58-F544-9001-E3814CEF599A}"/>
              </a:ext>
            </a:extLst>
          </p:cNvPr>
          <p:cNvSpPr txBox="1"/>
          <p:nvPr/>
        </p:nvSpPr>
        <p:spPr>
          <a:xfrm>
            <a:off x="10378440" y="1053852"/>
            <a:ext cx="1653726" cy="369332"/>
          </a:xfrm>
          <a:prstGeom prst="rect">
            <a:avLst/>
          </a:prstGeom>
          <a:noFill/>
        </p:spPr>
        <p:txBody>
          <a:bodyPr wrap="square" rtlCol="0">
            <a:spAutoFit/>
          </a:bodyPr>
          <a:lstStyle/>
          <a:p>
            <a:r>
              <a:rPr lang="en-GB" sz="900" dirty="0">
                <a:latin typeface="Helvetica" pitchFamily="2" charset="0"/>
              </a:rPr>
              <a:t>NOTE 1: Create a pairwise table</a:t>
            </a:r>
          </a:p>
        </p:txBody>
      </p:sp>
      <p:sp>
        <p:nvSpPr>
          <p:cNvPr id="4" name="TextBox 3">
            <a:extLst>
              <a:ext uri="{FF2B5EF4-FFF2-40B4-BE49-F238E27FC236}">
                <a16:creationId xmlns:a16="http://schemas.microsoft.com/office/drawing/2014/main" id="{D20A7BE2-74BC-5944-B8FF-370966E901A3}"/>
              </a:ext>
            </a:extLst>
          </p:cNvPr>
          <p:cNvSpPr txBox="1"/>
          <p:nvPr/>
        </p:nvSpPr>
        <p:spPr>
          <a:xfrm>
            <a:off x="10378440" y="3685292"/>
            <a:ext cx="1589718" cy="2723823"/>
          </a:xfrm>
          <a:prstGeom prst="rect">
            <a:avLst/>
          </a:prstGeom>
          <a:noFill/>
        </p:spPr>
        <p:txBody>
          <a:bodyPr wrap="square" rtlCol="0">
            <a:spAutoFit/>
          </a:bodyPr>
          <a:lstStyle/>
          <a:p>
            <a:pPr lvl="0"/>
            <a:r>
              <a:rPr lang="en-GB" sz="900" dirty="0">
                <a:solidFill>
                  <a:prstClr val="black"/>
                </a:solidFill>
                <a:latin typeface="Helvetica" pitchFamily="2" charset="0"/>
              </a:rPr>
              <a:t>Note 3: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a:t>
            </a:r>
          </a:p>
          <a:p>
            <a:endParaRPr lang="en-GB" dirty="0"/>
          </a:p>
        </p:txBody>
      </p:sp>
      <p:sp>
        <p:nvSpPr>
          <p:cNvPr id="9" name="Slide Number Placeholder 3">
            <a:extLst>
              <a:ext uri="{FF2B5EF4-FFF2-40B4-BE49-F238E27FC236}">
                <a16:creationId xmlns:a16="http://schemas.microsoft.com/office/drawing/2014/main" id="{EF0BC9F5-5030-F3E7-2F48-5F4576F4E4C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45719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(4):</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70738DFA-FA70-1B98-306C-A8206BB2A61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527294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(5):</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Since we are dealing with 3 factors (three variables) in this example – we use the information from the pairwise table to create a 3-by-3 square matrix.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592254"/>
            <a:ext cx="6184392" cy="1716214"/>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438912" y="4362217"/>
          <a:ext cx="3364992" cy="148336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bl>
          </a:graphicData>
        </a:graphic>
      </p:graphicFrame>
      <p:sp>
        <p:nvSpPr>
          <p:cNvPr id="9" name="TextBox 8">
            <a:extLst>
              <a:ext uri="{FF2B5EF4-FFF2-40B4-BE49-F238E27FC236}">
                <a16:creationId xmlns:a16="http://schemas.microsoft.com/office/drawing/2014/main" id="{D6B12EE8-1327-E441-BFC1-A1CA31D7D70F}"/>
              </a:ext>
            </a:extLst>
          </p:cNvPr>
          <p:cNvSpPr txBox="1"/>
          <p:nvPr/>
        </p:nvSpPr>
        <p:spPr>
          <a:xfrm>
            <a:off x="10355394" y="572271"/>
            <a:ext cx="1589718" cy="2446824"/>
          </a:xfrm>
          <a:prstGeom prst="rect">
            <a:avLst/>
          </a:prstGeom>
          <a:noFill/>
        </p:spPr>
        <p:txBody>
          <a:bodyPr wrap="square" rtlCol="0">
            <a:spAutoFit/>
          </a:bodyPr>
          <a:lstStyle/>
          <a:p>
            <a:pPr lvl="0"/>
            <a:r>
              <a:rPr lang="en-GB" sz="900" dirty="0">
                <a:solidFill>
                  <a:prstClr val="black"/>
                </a:solidFill>
                <a:latin typeface="Helvetica" pitchFamily="2" charset="0"/>
              </a:rPr>
              <a:t>Note 1: Interpretation are as follows</a:t>
            </a:r>
          </a:p>
          <a:p>
            <a:pPr lvl="0"/>
            <a:r>
              <a:rPr lang="en-GB" sz="900" dirty="0">
                <a:solidFill>
                  <a:prstClr val="black"/>
                </a:solidFill>
                <a:latin typeface="Helvetica" pitchFamily="2" charset="0"/>
              </a:rPr>
              <a:t>P,V = +9, based on judgement and what we know, we have assigned a highest preference for precipitation over vegetation</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P,PD = +3, Slight preference for precipitation over population density.</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a:t>
            </a:r>
          </a:p>
        </p:txBody>
      </p:sp>
      <p:sp>
        <p:nvSpPr>
          <p:cNvPr id="10" name="TextBox 9">
            <a:extLst>
              <a:ext uri="{FF2B5EF4-FFF2-40B4-BE49-F238E27FC236}">
                <a16:creationId xmlns:a16="http://schemas.microsoft.com/office/drawing/2014/main" id="{6B0A2150-713B-6041-A5DA-6BD5B0587B75}"/>
              </a:ext>
            </a:extLst>
          </p:cNvPr>
          <p:cNvSpPr txBox="1"/>
          <p:nvPr/>
        </p:nvSpPr>
        <p:spPr>
          <a:xfrm>
            <a:off x="10355394" y="3300388"/>
            <a:ext cx="1589718" cy="1061829"/>
          </a:xfrm>
          <a:prstGeom prst="rect">
            <a:avLst/>
          </a:prstGeom>
          <a:noFill/>
        </p:spPr>
        <p:txBody>
          <a:bodyPr wrap="square" rtlCol="0">
            <a:spAutoFit/>
          </a:bodyPr>
          <a:lstStyle/>
          <a:p>
            <a:pPr lvl="0"/>
            <a:r>
              <a:rPr lang="en-GB" sz="900" dirty="0">
                <a:solidFill>
                  <a:prstClr val="black"/>
                </a:solidFill>
                <a:latin typeface="Helvetica" pitchFamily="2" charset="0"/>
              </a:rPr>
              <a:t>Note 2:</a:t>
            </a: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V,PD = -5, the preference is going against vegetation and is strongly in favour of population density instead. This is reciprocal (1/5)</a:t>
            </a:r>
          </a:p>
        </p:txBody>
      </p:sp>
      <p:sp>
        <p:nvSpPr>
          <p:cNvPr id="11" name="Down Arrow 10">
            <a:extLst>
              <a:ext uri="{FF2B5EF4-FFF2-40B4-BE49-F238E27FC236}">
                <a16:creationId xmlns:a16="http://schemas.microsoft.com/office/drawing/2014/main" id="{C62B18FF-5DAE-2B49-B4A7-D22D8E2F4874}"/>
              </a:ext>
            </a:extLst>
          </p:cNvPr>
          <p:cNvSpPr/>
          <p:nvPr/>
        </p:nvSpPr>
        <p:spPr>
          <a:xfrm>
            <a:off x="1886712" y="3429000"/>
            <a:ext cx="438912" cy="858374"/>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A8DFB2BD-E184-E348-8A65-3BEFA5BEA3D2}"/>
              </a:ext>
            </a:extLst>
          </p:cNvPr>
          <p:cNvSpPr txBox="1"/>
          <p:nvPr/>
        </p:nvSpPr>
        <p:spPr>
          <a:xfrm>
            <a:off x="4151861" y="4327738"/>
            <a:ext cx="4236237" cy="1338828"/>
          </a:xfrm>
          <a:prstGeom prst="rect">
            <a:avLst/>
          </a:prstGeom>
          <a:noFill/>
        </p:spPr>
        <p:txBody>
          <a:bodyPr wrap="square" rtlCol="0">
            <a:spAutoFit/>
          </a:bodyPr>
          <a:lstStyle/>
          <a:p>
            <a:pPr lvl="0"/>
            <a:r>
              <a:rPr lang="en-GB" sz="900" b="1" dirty="0">
                <a:solidFill>
                  <a:prstClr val="black"/>
                </a:solidFill>
                <a:latin typeface="Helvetica" pitchFamily="2" charset="0"/>
              </a:rPr>
              <a:t>How to populate the matrix, and prepare to simple matrix calculations</a:t>
            </a:r>
          </a:p>
          <a:p>
            <a:pPr lvl="0"/>
            <a:endParaRPr lang="en-GB" sz="900" b="1" dirty="0">
              <a:solidFill>
                <a:prstClr val="black"/>
              </a:solidFill>
              <a:latin typeface="Helvetica" pitchFamily="2" charset="0"/>
            </a:endParaRPr>
          </a:p>
          <a:p>
            <a:pPr lvl="0"/>
            <a:r>
              <a:rPr lang="en-GB" sz="900" b="1" dirty="0">
                <a:solidFill>
                  <a:prstClr val="black"/>
                </a:solidFill>
                <a:latin typeface="Helvetica" pitchFamily="2" charset="0"/>
              </a:rPr>
              <a:t>For V,P we take the value for P,V and use the reciprocal = 9 to 1/9</a:t>
            </a:r>
          </a:p>
          <a:p>
            <a:r>
              <a:rPr lang="en-GB" sz="900" b="1" dirty="0">
                <a:solidFill>
                  <a:prstClr val="black"/>
                </a:solidFill>
                <a:latin typeface="Helvetica" pitchFamily="2" charset="0"/>
              </a:rPr>
              <a:t>For PD,P we take the value for P,PD and use the reciprocal = 3 to 1/3</a:t>
            </a:r>
          </a:p>
          <a:p>
            <a:r>
              <a:rPr lang="en-GB" sz="900" b="1" dirty="0">
                <a:solidFill>
                  <a:prstClr val="black"/>
                </a:solidFill>
                <a:latin typeface="Helvetica" pitchFamily="2" charset="0"/>
              </a:rPr>
              <a:t>For PD,V we take the value for V,PD and use the reciprocal = 1/5 to 5</a:t>
            </a:r>
          </a:p>
          <a:p>
            <a:endParaRPr lang="en-GB" sz="900" dirty="0">
              <a:solidFill>
                <a:prstClr val="black"/>
              </a:solidFill>
              <a:latin typeface="Helvetica" pitchFamily="2" charset="0"/>
            </a:endParaRPr>
          </a:p>
          <a:p>
            <a:pPr lvl="0"/>
            <a:endParaRPr lang="en-GB" sz="900" dirty="0">
              <a:solidFill>
                <a:prstClr val="black"/>
              </a:solidFill>
              <a:latin typeface="Helvetica" pitchFamily="2" charset="0"/>
            </a:endParaRPr>
          </a:p>
          <a:p>
            <a:pPr lvl="0"/>
            <a:r>
              <a:rPr lang="en-GB" sz="900" dirty="0">
                <a:solidFill>
                  <a:prstClr val="black"/>
                </a:solidFill>
                <a:latin typeface="Helvetica" pitchFamily="2" charset="0"/>
              </a:rPr>
              <a:t>We need to normalize the matrix and calculate the weights (i.e., priority weights) for the WLC model</a:t>
            </a:r>
          </a:p>
        </p:txBody>
      </p:sp>
      <p:sp>
        <p:nvSpPr>
          <p:cNvPr id="4" name="Slide Number Placeholder 3">
            <a:extLst>
              <a:ext uri="{FF2B5EF4-FFF2-40B4-BE49-F238E27FC236}">
                <a16:creationId xmlns:a16="http://schemas.microsoft.com/office/drawing/2014/main" id="{1A004D24-C1CC-2066-7517-5F6B0A11503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99954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145454"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(6):</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Normalization and weight calculations (1):</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10305288" y="118659"/>
            <a:ext cx="1573209" cy="276999"/>
          </a:xfrm>
          <a:prstGeom prst="rect">
            <a:avLst/>
          </a:prstGeom>
          <a:noFill/>
        </p:spPr>
        <p:txBody>
          <a:bodyPr wrap="square" rtlCol="0">
            <a:spAutoFit/>
          </a:bodyPr>
          <a:lstStyle/>
          <a:p>
            <a:r>
              <a:rPr lang="en-GB" sz="1200" b="1" dirty="0">
                <a:latin typeface="Helvetica" pitchFamily="2" charset="0"/>
              </a:rPr>
              <a:t>NOTES</a:t>
            </a:r>
          </a:p>
        </p:txBody>
      </p:sp>
      <p:pic>
        <p:nvPicPr>
          <p:cNvPr id="6" name="Picture 5" descr="A screenshot of a computer&#10;&#10;Description automatically generated with low confidence">
            <a:extLst>
              <a:ext uri="{FF2B5EF4-FFF2-40B4-BE49-F238E27FC236}">
                <a16:creationId xmlns:a16="http://schemas.microsoft.com/office/drawing/2014/main" id="{A9B9722A-1044-C642-83A7-121A6E1C5253}"/>
              </a:ext>
            </a:extLst>
          </p:cNvPr>
          <p:cNvPicPr>
            <a:picLocks noChangeAspect="1"/>
          </p:cNvPicPr>
          <p:nvPr/>
        </p:nvPicPr>
        <p:blipFill>
          <a:blip r:embed="rId3"/>
          <a:stretch>
            <a:fillRect/>
          </a:stretch>
        </p:blipFill>
        <p:spPr>
          <a:xfrm>
            <a:off x="246888" y="1133104"/>
            <a:ext cx="4617720" cy="1281451"/>
          </a:xfrm>
          <a:prstGeom prst="rect">
            <a:avLst/>
          </a:prstGeom>
        </p:spPr>
      </p:pic>
      <p:graphicFrame>
        <p:nvGraphicFramePr>
          <p:cNvPr id="8" name="Table 7">
            <a:extLst>
              <a:ext uri="{FF2B5EF4-FFF2-40B4-BE49-F238E27FC236}">
                <a16:creationId xmlns:a16="http://schemas.microsoft.com/office/drawing/2014/main" id="{26451DEB-F17A-8940-B573-D25C329EE518}"/>
              </a:ext>
            </a:extLst>
          </p:cNvPr>
          <p:cNvGraphicFramePr>
            <a:graphicFrameLocks noGrp="1"/>
          </p:cNvGraphicFramePr>
          <p:nvPr/>
        </p:nvGraphicFramePr>
        <p:xfrm>
          <a:off x="353568" y="3332998"/>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1" name="Down Arrow 10">
            <a:extLst>
              <a:ext uri="{FF2B5EF4-FFF2-40B4-BE49-F238E27FC236}">
                <a16:creationId xmlns:a16="http://schemas.microsoft.com/office/drawing/2014/main" id="{C62B18FF-5DAE-2B49-B4A7-D22D8E2F4874}"/>
              </a:ext>
            </a:extLst>
          </p:cNvPr>
          <p:cNvSpPr/>
          <p:nvPr/>
        </p:nvSpPr>
        <p:spPr>
          <a:xfrm>
            <a:off x="1848854" y="255215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AD89359D-E1BE-DE48-80E8-DF4944883972}"/>
              </a:ext>
            </a:extLst>
          </p:cNvPr>
          <p:cNvSpPr txBox="1"/>
          <p:nvPr/>
        </p:nvSpPr>
        <p:spPr>
          <a:xfrm>
            <a:off x="332232" y="5434817"/>
            <a:ext cx="3471187" cy="6463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We need to normalize the matrix and calculate the weights (i.e., priority weights) for the WLC model</a:t>
            </a:r>
          </a:p>
          <a:p>
            <a:pPr lvl="0"/>
            <a:endPar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endParaRPr>
          </a:p>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Take the column sums first</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4080054" y="3993484"/>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4684776" y="3332997"/>
          <a:ext cx="3364992" cy="1854200"/>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70840">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4631678" y="5470980"/>
            <a:ext cx="3471187" cy="507831"/>
          </a:xfrm>
          <a:prstGeom prst="rect">
            <a:avLst/>
          </a:prstGeom>
          <a:noFill/>
        </p:spPr>
        <p:txBody>
          <a:bodyPr wrap="square" rtlCol="0">
            <a:spAutoFit/>
          </a:bodyPr>
          <a:lstStyle/>
          <a:p>
            <a:pPr lvl="0"/>
            <a:r>
              <a:rPr lang="en-GB" sz="900" dirty="0">
                <a:solidFill>
                  <a:prstClr val="black"/>
                </a:solidFill>
                <a:latin typeface="Helvetica Neue" panose="02000503000000020004" pitchFamily="2" charset="0"/>
                <a:ea typeface="Helvetica Neue" panose="02000503000000020004" pitchFamily="2" charset="0"/>
                <a:cs typeface="Helvetica Neue" panose="02000503000000020004" pitchFamily="2" charset="0"/>
              </a:rPr>
              <a:t>Then normalise the cell value by dividing it by its correspond column total. </a:t>
            </a:r>
          </a:p>
          <a:p>
            <a:pPr lvl="0"/>
            <a:endParaRPr lang="en-GB" sz="900" dirty="0">
              <a:solidFill>
                <a:prstClr val="black"/>
              </a:solidFill>
              <a:latin typeface="Helvetica" pitchFamily="2" charset="0"/>
            </a:endParaRPr>
          </a:p>
        </p:txBody>
      </p:sp>
      <p:sp>
        <p:nvSpPr>
          <p:cNvPr id="4" name="Slide Number Placeholder 3">
            <a:extLst>
              <a:ext uri="{FF2B5EF4-FFF2-40B4-BE49-F238E27FC236}">
                <a16:creationId xmlns:a16="http://schemas.microsoft.com/office/drawing/2014/main" id="{F0B5BAA5-8591-D319-C31E-CD9315D4999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341773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10748958" cy="6428679"/>
              </a:xfrm>
              <a:ln>
                <a:solidFill>
                  <a:schemeClr val="tx1"/>
                </a:solidFill>
              </a:ln>
            </p:spPr>
            <p:txBody>
              <a:bodyPr>
                <a:noAutofit/>
              </a:bodyPr>
              <a:lstStyle/>
              <a:p>
                <a:pPr marL="0" indent="0">
                  <a:lnSpc>
                    <a:spcPct val="100000"/>
                  </a:lnSpc>
                  <a:spcBef>
                    <a:spcPts val="0"/>
                  </a:spcBef>
                  <a:buNone/>
                </a:pPr>
                <a:r>
                  <a:rPr lang="en-US" sz="2000" b="1" dirty="0">
                    <a:latin typeface="Helvetica" pitchFamily="2" charset="0"/>
                    <a:ea typeface="Helvetica Neue Condensed" panose="02000503000000020004" pitchFamily="2" charset="0"/>
                    <a:cs typeface="Helvetica Neue Condensed" panose="02000503000000020004" pitchFamily="2" charset="0"/>
                  </a:rPr>
                  <a:t>Analytical Hierarchy Process (AHP) (7):</a:t>
                </a:r>
              </a:p>
              <a:p>
                <a:pPr marL="0" indent="0">
                  <a:lnSpc>
                    <a:spcPct val="100000"/>
                  </a:lnSpc>
                  <a:spcBef>
                    <a:spcPts val="0"/>
                  </a:spcBef>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Normalization and weight calculations (2):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a:lnSpc>
                    <a:spcPct val="100000"/>
                  </a:lnSpc>
                  <a:spcBef>
                    <a:spcPts val="0"/>
                  </a:spcBef>
                </a:pPr>
                <a:r>
                  <a:rPr lang="en-US" sz="1800" dirty="0">
                    <a:latin typeface="Helvetica" pitchFamily="2" charset="0"/>
                    <a:ea typeface="Helvetica Neue Condensed" panose="02000503000000020004" pitchFamily="2" charset="0"/>
                    <a:cs typeface="Helvetica Neue Condensed" panose="02000503000000020004" pitchFamily="2" charset="0"/>
                  </a:rPr>
                  <a:t>The </a:t>
                </a:r>
                <a:r>
                  <a:rPr lang="en-US" sz="1800" b="1" dirty="0">
                    <a:latin typeface="Helvetica" pitchFamily="2" charset="0"/>
                    <a:ea typeface="Helvetica Neue Condensed" panose="02000503000000020004" pitchFamily="2" charset="0"/>
                    <a:cs typeface="Helvetica Neue Condensed" panose="02000503000000020004" pitchFamily="2" charset="0"/>
                  </a:rPr>
                  <a:t>WLC</a:t>
                </a:r>
                <a:r>
                  <a:rPr lang="en-US" sz="1800" dirty="0">
                    <a:latin typeface="Helvetica" pitchFamily="2" charset="0"/>
                    <a:ea typeface="Helvetica Neue Condensed" panose="02000503000000020004" pitchFamily="2" charset="0"/>
                    <a:cs typeface="Helvetica Neue Condensed" panose="02000503000000020004" pitchFamily="2" charset="0"/>
                  </a:rPr>
                  <a:t> model is what we use to make pixel-point predictions for suitability.</a:t>
                </a:r>
              </a:p>
              <a:p>
                <a:pPr>
                  <a:lnSpc>
                    <a:spcPct val="100000"/>
                  </a:lnSpc>
                  <a:spcBef>
                    <a:spcPts val="0"/>
                  </a:spcBef>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nary>
                        <m:naryPr>
                          <m:chr m:val="∑"/>
                          <m:subHide m:val="on"/>
                          <m:supHide m:val="on"/>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naryPr>
                        <m:sub/>
                        <m:sup/>
                        <m:e>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𝒘</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sSub>
                            <m:sSubPr>
                              <m:ctrlP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𝒓</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𝒊</m:t>
                              </m:r>
                            </m:sub>
                          </m:sSub>
                        </m:e>
                      </m:nary>
                    </m:oMath>
                  </m:oMathPara>
                </a14:m>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14:m>
                  <m:oMathPara xmlns:m="http://schemas.openxmlformats.org/officeDocument/2006/math">
                    <m:oMathParaPr>
                      <m:jc m:val="centerGroup"/>
                    </m:oMathParaPr>
                    <m:oMath xmlns:m="http://schemas.openxmlformats.org/officeDocument/2006/math">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𝐒</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𝟔𝟔𝟖𝟗𝐩𝐫𝐞𝐜</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𝟎𝟔𝟑𝟕𝐯𝐞𝐠</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𝟎</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𝟐𝟔𝟕𝟒𝐩𝐨𝐩𝐥</m:t>
                      </m:r>
                    </m:oMath>
                  </m:oMathPara>
                </a14:m>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10748958"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11062461" y="127590"/>
            <a:ext cx="969705" cy="276999"/>
          </a:xfrm>
          <a:prstGeom prst="rect">
            <a:avLst/>
          </a:prstGeom>
          <a:noFill/>
        </p:spPr>
        <p:txBody>
          <a:bodyPr wrap="square" rtlCol="0">
            <a:spAutoFit/>
          </a:bodyPr>
          <a:lstStyle/>
          <a:p>
            <a:r>
              <a:rPr lang="en-GB" sz="1200" b="1" dirty="0">
                <a:latin typeface="Helvetica" pitchFamily="2" charset="0"/>
              </a:rPr>
              <a:t>NOTES</a:t>
            </a:r>
          </a:p>
        </p:txBody>
      </p:sp>
      <p:sp>
        <p:nvSpPr>
          <p:cNvPr id="14" name="Down Arrow 13">
            <a:extLst>
              <a:ext uri="{FF2B5EF4-FFF2-40B4-BE49-F238E27FC236}">
                <a16:creationId xmlns:a16="http://schemas.microsoft.com/office/drawing/2014/main" id="{429367AD-0003-DD47-B745-7F23A11896D1}"/>
              </a:ext>
            </a:extLst>
          </p:cNvPr>
          <p:cNvSpPr/>
          <p:nvPr/>
        </p:nvSpPr>
        <p:spPr>
          <a:xfrm rot="16200000">
            <a:off x="3904588" y="1844643"/>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DC2129F8-52FA-E24B-A01E-295DF1F2CE4E}"/>
              </a:ext>
            </a:extLst>
          </p:cNvPr>
          <p:cNvGraphicFramePr>
            <a:graphicFrameLocks noGrp="1"/>
          </p:cNvGraphicFramePr>
          <p:nvPr/>
        </p:nvGraphicFramePr>
        <p:xfrm>
          <a:off x="295656" y="1243584"/>
          <a:ext cx="3364992" cy="1794773"/>
        </p:xfrm>
        <a:graphic>
          <a:graphicData uri="http://schemas.openxmlformats.org/drawingml/2006/table">
            <a:tbl>
              <a:tblPr firstRow="1" bandRow="1">
                <a:tableStyleId>{2D5ABB26-0587-4C30-8999-92F81FD0307C}</a:tableStyleId>
              </a:tblPr>
              <a:tblGrid>
                <a:gridCol w="841248">
                  <a:extLst>
                    <a:ext uri="{9D8B030D-6E8A-4147-A177-3AD203B41FA5}">
                      <a16:colId xmlns:a16="http://schemas.microsoft.com/office/drawing/2014/main" val="3693282487"/>
                    </a:ext>
                  </a:extLst>
                </a:gridCol>
                <a:gridCol w="841248">
                  <a:extLst>
                    <a:ext uri="{9D8B030D-6E8A-4147-A177-3AD203B41FA5}">
                      <a16:colId xmlns:a16="http://schemas.microsoft.com/office/drawing/2014/main" val="1603087266"/>
                    </a:ext>
                  </a:extLst>
                </a:gridCol>
                <a:gridCol w="841248">
                  <a:extLst>
                    <a:ext uri="{9D8B030D-6E8A-4147-A177-3AD203B41FA5}">
                      <a16:colId xmlns:a16="http://schemas.microsoft.com/office/drawing/2014/main" val="3705441501"/>
                    </a:ext>
                  </a:extLst>
                </a:gridCol>
                <a:gridCol w="841248">
                  <a:extLst>
                    <a:ext uri="{9D8B030D-6E8A-4147-A177-3AD203B41FA5}">
                      <a16:colId xmlns:a16="http://schemas.microsoft.com/office/drawing/2014/main" val="8196541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(1/9)/1.444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6" name="TextBox 15">
            <a:extLst>
              <a:ext uri="{FF2B5EF4-FFF2-40B4-BE49-F238E27FC236}">
                <a16:creationId xmlns:a16="http://schemas.microsoft.com/office/drawing/2014/main" id="{5E3BF033-35E5-8C40-B1DD-15D4CE79DE86}"/>
              </a:ext>
            </a:extLst>
          </p:cNvPr>
          <p:cNvSpPr txBox="1"/>
          <p:nvPr/>
        </p:nvSpPr>
        <p:spPr>
          <a:xfrm>
            <a:off x="189461" y="3079082"/>
            <a:ext cx="3471187" cy="507831"/>
          </a:xfrm>
          <a:prstGeom prst="rect">
            <a:avLst/>
          </a:prstGeom>
          <a:noFill/>
        </p:spPr>
        <p:txBody>
          <a:bodyPr wrap="square" rtlCol="0">
            <a:spAutoFit/>
          </a:bodyPr>
          <a:lstStyle/>
          <a:p>
            <a:pPr lvl="0"/>
            <a:r>
              <a:rPr lang="en-GB" sz="900" dirty="0">
                <a:solidFill>
                  <a:prstClr val="black"/>
                </a:solidFill>
                <a:latin typeface="Helvetica" pitchFamily="2" charset="0"/>
              </a:rPr>
              <a:t>Then normalise the cell value by dividing it by its correspond column total. </a:t>
            </a:r>
          </a:p>
          <a:p>
            <a:pPr lvl="0"/>
            <a:endParaRPr lang="en-GB" sz="900" dirty="0">
              <a:solidFill>
                <a:prstClr val="black"/>
              </a:solidFill>
              <a:latin typeface="Helvetica" pitchFamily="2" charset="0"/>
            </a:endParaRPr>
          </a:p>
        </p:txBody>
      </p:sp>
      <p:graphicFrame>
        <p:nvGraphicFramePr>
          <p:cNvPr id="12" name="Table 11">
            <a:extLst>
              <a:ext uri="{FF2B5EF4-FFF2-40B4-BE49-F238E27FC236}">
                <a16:creationId xmlns:a16="http://schemas.microsoft.com/office/drawing/2014/main" id="{C29215FA-8ABB-CE48-A818-5397E7BC02FE}"/>
              </a:ext>
            </a:extLst>
          </p:cNvPr>
          <p:cNvGraphicFramePr>
            <a:graphicFrameLocks noGrp="1"/>
          </p:cNvGraphicFramePr>
          <p:nvPr/>
        </p:nvGraphicFramePr>
        <p:xfrm>
          <a:off x="4452473" y="1261872"/>
          <a:ext cx="6333544" cy="1794773"/>
        </p:xfrm>
        <a:graphic>
          <a:graphicData uri="http://schemas.openxmlformats.org/drawingml/2006/table">
            <a:tbl>
              <a:tblPr firstRow="1" bandRow="1">
                <a:tableStyleId>{2D5ABB26-0587-4C30-8999-92F81FD0307C}</a:tableStyleId>
              </a:tblPr>
              <a:tblGrid>
                <a:gridCol w="870816">
                  <a:extLst>
                    <a:ext uri="{9D8B030D-6E8A-4147-A177-3AD203B41FA5}">
                      <a16:colId xmlns:a16="http://schemas.microsoft.com/office/drawing/2014/main" val="3693282487"/>
                    </a:ext>
                  </a:extLst>
                </a:gridCol>
                <a:gridCol w="870816">
                  <a:extLst>
                    <a:ext uri="{9D8B030D-6E8A-4147-A177-3AD203B41FA5}">
                      <a16:colId xmlns:a16="http://schemas.microsoft.com/office/drawing/2014/main" val="1603087266"/>
                    </a:ext>
                  </a:extLst>
                </a:gridCol>
                <a:gridCol w="870816">
                  <a:extLst>
                    <a:ext uri="{9D8B030D-6E8A-4147-A177-3AD203B41FA5}">
                      <a16:colId xmlns:a16="http://schemas.microsoft.com/office/drawing/2014/main" val="3705441501"/>
                    </a:ext>
                  </a:extLst>
                </a:gridCol>
                <a:gridCol w="870816">
                  <a:extLst>
                    <a:ext uri="{9D8B030D-6E8A-4147-A177-3AD203B41FA5}">
                      <a16:colId xmlns:a16="http://schemas.microsoft.com/office/drawing/2014/main" val="819654169"/>
                    </a:ext>
                  </a:extLst>
                </a:gridCol>
                <a:gridCol w="2850280">
                  <a:extLst>
                    <a:ext uri="{9D8B030D-6E8A-4147-A177-3AD203B41FA5}">
                      <a16:colId xmlns:a16="http://schemas.microsoft.com/office/drawing/2014/main" val="2587904869"/>
                    </a:ext>
                  </a:extLst>
                </a:gridCol>
              </a:tblGrid>
              <a:tr h="311413">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Priority Weights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73576396"/>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0.7143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(0.6923+0.6+0.7143)/3 = 0.6689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033667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0.0476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(0.0769+0.0667+0.0476)/3 = 0.0637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688578682"/>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0.3333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GB" sz="10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(0.2308+0.3333+0.2381) = 0.2674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4902337"/>
                  </a:ext>
                </a:extLst>
              </a:tr>
              <a:tr h="370840">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GB" sz="1200"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406713014"/>
                  </a:ext>
                </a:extLst>
              </a:tr>
            </a:tbl>
          </a:graphicData>
        </a:graphic>
      </p:graphicFrame>
      <p:sp>
        <p:nvSpPr>
          <p:cNvPr id="17" name="TextBox 16">
            <a:extLst>
              <a:ext uri="{FF2B5EF4-FFF2-40B4-BE49-F238E27FC236}">
                <a16:creationId xmlns:a16="http://schemas.microsoft.com/office/drawing/2014/main" id="{4AA22558-0691-E947-8748-6FDB04C03BE5}"/>
              </a:ext>
            </a:extLst>
          </p:cNvPr>
          <p:cNvSpPr txBox="1"/>
          <p:nvPr/>
        </p:nvSpPr>
        <p:spPr>
          <a:xfrm>
            <a:off x="4360406" y="3079082"/>
            <a:ext cx="6425611" cy="507831"/>
          </a:xfrm>
          <a:prstGeom prst="rect">
            <a:avLst/>
          </a:prstGeom>
          <a:noFill/>
        </p:spPr>
        <p:txBody>
          <a:bodyPr wrap="square" rtlCol="0">
            <a:spAutoFit/>
          </a:bodyPr>
          <a:lstStyle/>
          <a:p>
            <a:pPr lvl="0"/>
            <a:r>
              <a:rPr lang="en-GB" sz="900" dirty="0">
                <a:solidFill>
                  <a:prstClr val="black"/>
                </a:solidFill>
                <a:latin typeface="Helvetica" pitchFamily="2" charset="0"/>
              </a:rPr>
              <a:t>Finally, for the normalised matrix, calculate the average to estimate the priority weights for the WLC model. IMPORTANT NOTE: The weights when summed should equal to 1 (or approximately close to 1 like 0.99XXX), if not, then there is a mistake somewhere in the calculations!</a:t>
            </a:r>
          </a:p>
        </p:txBody>
      </p:sp>
      <p:sp>
        <p:nvSpPr>
          <p:cNvPr id="2" name="Rectangle 1">
            <a:extLst>
              <a:ext uri="{FF2B5EF4-FFF2-40B4-BE49-F238E27FC236}">
                <a16:creationId xmlns:a16="http://schemas.microsoft.com/office/drawing/2014/main" id="{E0FCB0DF-D651-FD40-8631-07D1B183AE95}"/>
              </a:ext>
            </a:extLst>
          </p:cNvPr>
          <p:cNvSpPr/>
          <p:nvPr/>
        </p:nvSpPr>
        <p:spPr>
          <a:xfrm>
            <a:off x="2011680" y="5522976"/>
            <a:ext cx="530352" cy="512064"/>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ECB71FF8-0CB3-4640-9AB1-1A745235EC19}"/>
              </a:ext>
            </a:extLst>
          </p:cNvPr>
          <p:cNvCxnSpPr/>
          <p:nvPr/>
        </p:nvCxnSpPr>
        <p:spPr>
          <a:xfrm>
            <a:off x="2011680" y="5522976"/>
            <a:ext cx="539496" cy="5212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E4FBE5C-4DEF-5649-9C54-CD809E80DAF0}"/>
              </a:ext>
            </a:extLst>
          </p:cNvPr>
          <p:cNvCxnSpPr/>
          <p:nvPr/>
        </p:nvCxnSpPr>
        <p:spPr>
          <a:xfrm flipH="1">
            <a:off x="2011680" y="5522976"/>
            <a:ext cx="530352" cy="51206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0CA078D-B6D5-B94C-8950-7E1A41468D09}"/>
              </a:ext>
            </a:extLst>
          </p:cNvPr>
          <p:cNvSpPr txBox="1"/>
          <p:nvPr/>
        </p:nvSpPr>
        <p:spPr>
          <a:xfrm>
            <a:off x="2737104" y="5522976"/>
            <a:ext cx="5647944" cy="600164"/>
          </a:xfrm>
          <a:prstGeom prst="rect">
            <a:avLst/>
          </a:prstGeom>
          <a:solidFill>
            <a:schemeClr val="bg2">
              <a:lumMod val="75000"/>
            </a:schemeClr>
          </a:solidFill>
        </p:spPr>
        <p:txBody>
          <a:bodyPr wrap="square" rtlCol="0">
            <a:spAutoFit/>
          </a:bodyPr>
          <a:lstStyle/>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Suppose (on a scale 1 to 10) - Precipitation = 7, Vegetation = 2 and Population Density = 5</a:t>
            </a:r>
          </a:p>
          <a:p>
            <a:pPr algn="ctr"/>
            <a:endPar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endParaRPr>
          </a:p>
          <a:p>
            <a:pPr algn="ctr"/>
            <a:r>
              <a:rPr lang="en-GB" sz="1100" b="1"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Suitability LF = 0.6689(7) + 0.0637(2) + 0.2674(5) =  6.146 (Medium suitability for LF)</a:t>
            </a:r>
          </a:p>
        </p:txBody>
      </p:sp>
      <p:pic>
        <p:nvPicPr>
          <p:cNvPr id="8" name="Picture 7" descr="A map of kenya with different colors&#10;&#10;Description automatically generated">
            <a:extLst>
              <a:ext uri="{FF2B5EF4-FFF2-40B4-BE49-F238E27FC236}">
                <a16:creationId xmlns:a16="http://schemas.microsoft.com/office/drawing/2014/main" id="{2FD2DFE7-2A47-7929-74A8-1CAD4DFF8EF8}"/>
              </a:ext>
            </a:extLst>
          </p:cNvPr>
          <p:cNvPicPr>
            <a:picLocks noChangeAspect="1"/>
          </p:cNvPicPr>
          <p:nvPr/>
        </p:nvPicPr>
        <p:blipFill>
          <a:blip r:embed="rId4"/>
          <a:stretch>
            <a:fillRect/>
          </a:stretch>
        </p:blipFill>
        <p:spPr>
          <a:xfrm>
            <a:off x="9454896" y="3992877"/>
            <a:ext cx="1938123" cy="2148497"/>
          </a:xfrm>
          <a:prstGeom prst="rect">
            <a:avLst/>
          </a:prstGeom>
        </p:spPr>
      </p:pic>
      <p:sp>
        <p:nvSpPr>
          <p:cNvPr id="9" name="Down Arrow 8">
            <a:extLst>
              <a:ext uri="{FF2B5EF4-FFF2-40B4-BE49-F238E27FC236}">
                <a16:creationId xmlns:a16="http://schemas.microsoft.com/office/drawing/2014/main" id="{A36B4925-CD93-7BD3-909D-73177868CEB5}"/>
              </a:ext>
            </a:extLst>
          </p:cNvPr>
          <p:cNvSpPr/>
          <p:nvPr/>
        </p:nvSpPr>
        <p:spPr>
          <a:xfrm rot="16200000">
            <a:off x="8545964" y="4800511"/>
            <a:ext cx="316992" cy="533228"/>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3">
            <a:extLst>
              <a:ext uri="{FF2B5EF4-FFF2-40B4-BE49-F238E27FC236}">
                <a16:creationId xmlns:a16="http://schemas.microsoft.com/office/drawing/2014/main" id="{27F723B8-A6A4-858E-D6E0-D2EBC231A96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6500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(8):</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(1):</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This involves calculating an estimate called the </a:t>
                </a:r>
                <a:r>
                  <a:rPr lang="en-US" sz="1600" b="1" dirty="0">
                    <a:latin typeface="Helvetica Neue" panose="02000503000000020004" pitchFamily="2" charset="0"/>
                    <a:ea typeface="Helvetica Neue" panose="02000503000000020004" pitchFamily="2" charset="0"/>
                    <a:cs typeface="Helvetica Neue" panose="02000503000000020004" pitchFamily="2" charset="0"/>
                  </a:rPr>
                  <a:t>Consistency Ratio (CR), it tells us how consistent our judgements (i.e., Consistency Index) have been relative to large samples of purely random judgements (RI).</a:t>
                </a:r>
              </a:p>
              <a:p>
                <a:pPr marL="0" indent="0">
                  <a:lnSpc>
                    <a:spcPct val="100000"/>
                  </a:lnSpc>
                  <a:spcBef>
                    <a:spcPts val="0"/>
                  </a:spcBef>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We first determine our consistency index (CI) = </a:t>
                </a:r>
                <a14:m>
                  <m:oMath xmlns:m="http://schemas.openxmlformats.org/officeDocument/2006/math">
                    <m:f>
                      <m:f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600" i="1" smtClean="0">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smtClean="0">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num>
                      <m:den>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𝑛</m:t>
                        </m:r>
                        <m:r>
                          <a:rPr lang="en-GB" sz="1600" b="0" i="1" smtClean="0">
                            <a:latin typeface="Cambria Math" panose="02040503050406030204" pitchFamily="18" charset="0"/>
                            <a:ea typeface="Helvetica Neue Condensed" panose="02000503000000020004" pitchFamily="2" charset="0"/>
                            <a:cs typeface="Helvetica Neue Condensed" panose="02000503000000020004" pitchFamily="2" charset="0"/>
                          </a:rPr>
                          <m:t> −1)</m:t>
                        </m:r>
                      </m:den>
                    </m:f>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 </a:t>
                </a:r>
                <a14:m>
                  <m:oMath xmlns:m="http://schemas.openxmlformats.org/officeDocument/2006/math">
                    <m:sSub>
                      <m:sSubPr>
                        <m:ctrlPr>
                          <a:rPr lang="en-US" sz="1600"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i="1">
                            <a:latin typeface="Cambria Math" panose="02040503050406030204" pitchFamily="18" charset="0"/>
                            <a:ea typeface="Cambria Math" panose="02040503050406030204" pitchFamily="18" charset="0"/>
                            <a:cs typeface="Helvetica Neue Condensed" panose="02000503000000020004" pitchFamily="2" charset="0"/>
                          </a:rPr>
                          <m:t>𝜆</m:t>
                        </m:r>
                      </m:e>
                      <m: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𝑚𝑎𝑥</m:t>
                        </m:r>
                      </m:sub>
                    </m:sSub>
                    <m:r>
                      <a:rPr lang="en-GB" sz="1600" i="1">
                        <a:latin typeface="Cambria Math" panose="02040503050406030204" pitchFamily="18" charset="0"/>
                        <a:ea typeface="Helvetica Neue Condensed" panose="02000503000000020004" pitchFamily="2" charset="0"/>
                        <a:cs typeface="Helvetica Neue Condensed" panose="02000503000000020004" pitchFamily="2" charset="0"/>
                      </a:rPr>
                      <m:t> </m:t>
                    </m:r>
                  </m:oMath>
                </a14:m>
                <a:r>
                  <a:rPr lang="en-US" sz="1600" dirty="0">
                    <a:latin typeface="Helvetica Neue" panose="02000503000000020004" pitchFamily="2" charset="0"/>
                    <a:ea typeface="Helvetica Neue" panose="02000503000000020004" pitchFamily="2" charset="0"/>
                    <a:cs typeface="Helvetica Neue" panose="02000503000000020004" pitchFamily="2" charset="0"/>
                  </a:rPr>
                  <a:t> is an eigenvalue calculated from our matrix and n (number of factors), </a:t>
                </a:r>
                <a:r>
                  <a:rPr lang="en-US" sz="16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which is the summed product between the priority weights and column sums</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gn="ctr">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14:m>
                  <m:oMath xmlns:m="http://schemas.openxmlformats.org/officeDocument/2006/math">
                    <m:sSub>
                      <m:sSubPr>
                        <m:ctrlPr>
                          <a:rPr lang="en-US" sz="16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6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6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oMath>
                </a14:m>
                <a:r>
                  <a:rPr lang="en-US" sz="1600" b="1" dirty="0">
                    <a:latin typeface="Helvetica" pitchFamily="2" charset="0"/>
                    <a:ea typeface="Helvetica Neue Condensed" panose="02000503000000020004" pitchFamily="2" charset="0"/>
                    <a:cs typeface="Helvetica Neue Condensed" panose="02000503000000020004" pitchFamily="2" charset="0"/>
                  </a:rPr>
                  <a:t> = 0.6689(1.444) + 0.0637(15) + 0.2674(4.20) = 3.0445</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b="1" dirty="0">
                    <a:latin typeface="Helvetica" pitchFamily="2" charset="0"/>
                    <a:ea typeface="Helvetica Neue Condensed" panose="02000503000000020004" pitchFamily="2" charset="0"/>
                    <a:cs typeface="Helvetica Neue Condensed" panose="02000503000000020004" pitchFamily="2" charset="0"/>
                  </a:rPr>
                  <a:t>CI = </a:t>
                </a:r>
                <a14:m>
                  <m:oMath xmlns:m="http://schemas.openxmlformats.org/officeDocument/2006/math">
                    <m:f>
                      <m:f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fPr>
                      <m:num>
                        <m:sSub>
                          <m:sSubPr>
                            <m:ctrlPr>
                              <a:rPr lang="en-US" sz="1800" b="1" i="1">
                                <a:latin typeface="Cambria Math" panose="02040503050406030204" pitchFamily="18" charset="0"/>
                                <a:ea typeface="Helvetica Neue Condensed" panose="02000503000000020004" pitchFamily="2" charset="0"/>
                                <a:cs typeface="Helvetica Neue Condensed" panose="02000503000000020004" pitchFamily="2" charset="0"/>
                              </a:rPr>
                            </m:ctrlPr>
                          </m:sSubPr>
                          <m:e>
                            <m:r>
                              <a:rPr lang="en-US" sz="1800" b="1" i="1">
                                <a:latin typeface="Cambria Math" panose="02040503050406030204" pitchFamily="18" charset="0"/>
                                <a:ea typeface="Cambria Math" panose="02040503050406030204" pitchFamily="18" charset="0"/>
                                <a:cs typeface="Helvetica Neue Condensed" panose="02000503000000020004" pitchFamily="2" charset="0"/>
                              </a:rPr>
                              <m:t>𝝀</m:t>
                            </m:r>
                          </m:e>
                          <m: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𝒎𝒂𝒙</m:t>
                            </m:r>
                          </m:sub>
                        </m:sSub>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num>
                      <m:den>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 −</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𝟏</m:t>
                        </m:r>
                        <m:r>
                          <a:rPr lang="en-GB" sz="1800" b="1" i="1">
                            <a:latin typeface="Cambria Math" panose="02040503050406030204" pitchFamily="18" charset="0"/>
                            <a:ea typeface="Helvetica Neue Condensed" panose="02000503000000020004" pitchFamily="2" charset="0"/>
                            <a:cs typeface="Helvetica Neue Condensed" panose="02000503000000020004" pitchFamily="2" charset="0"/>
                          </a:rPr>
                          <m:t>)</m:t>
                        </m:r>
                      </m:den>
                    </m:f>
                  </m:oMath>
                </a14:m>
                <a:r>
                  <a:rPr lang="en-US" sz="1800" b="1" dirty="0">
                    <a:latin typeface="Helvetica" pitchFamily="2" charset="0"/>
                    <a:ea typeface="Helvetica Neue Condensed" panose="02000503000000020004" pitchFamily="2" charset="0"/>
                    <a:cs typeface="Helvetica Neue Condensed" panose="02000503000000020004" pitchFamily="2" charset="0"/>
                  </a:rPr>
                  <a:t> = (3.0445 – 3)/(3 – 1) = 0.0222</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pic>
        <p:nvPicPr>
          <p:cNvPr id="4" name="Picture 3">
            <a:extLst>
              <a:ext uri="{FF2B5EF4-FFF2-40B4-BE49-F238E27FC236}">
                <a16:creationId xmlns:a16="http://schemas.microsoft.com/office/drawing/2014/main" id="{E19DB6D2-7803-7A41-B2D0-2C2C51EDD0CD}"/>
              </a:ext>
            </a:extLst>
          </p:cNvPr>
          <p:cNvPicPr>
            <a:picLocks noChangeAspect="1"/>
          </p:cNvPicPr>
          <p:nvPr/>
        </p:nvPicPr>
        <p:blipFill>
          <a:blip r:embed="rId4"/>
          <a:stretch>
            <a:fillRect/>
          </a:stretch>
        </p:blipFill>
        <p:spPr>
          <a:xfrm>
            <a:off x="1853946" y="3429000"/>
            <a:ext cx="5177790" cy="1488227"/>
          </a:xfrm>
          <a:prstGeom prst="rect">
            <a:avLst/>
          </a:prstGeom>
        </p:spPr>
      </p:pic>
      <p:sp>
        <p:nvSpPr>
          <p:cNvPr id="6" name="Slide Number Placeholder 3">
            <a:extLst>
              <a:ext uri="{FF2B5EF4-FFF2-40B4-BE49-F238E27FC236}">
                <a16:creationId xmlns:a16="http://schemas.microsoft.com/office/drawing/2014/main" id="{CB5EE256-4504-D9A3-EACB-9A20B544F5F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4026544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9541950"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Analytical Hierarchy Process (AHP) (9):</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Model Validation (2):</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err="1">
                    <a:latin typeface="Helvetica Neue" panose="02000503000000020004" pitchFamily="2" charset="0"/>
                    <a:ea typeface="Helvetica Neue" panose="02000503000000020004" pitchFamily="2" charset="0"/>
                    <a:cs typeface="Helvetica Neue" panose="02000503000000020004" pitchFamily="2" charset="0"/>
                  </a:rPr>
                  <a:t>Saaty</a:t>
                </a:r>
                <a:r>
                  <a:rPr lang="en-US" sz="1800" dirty="0">
                    <a:latin typeface="Helvetica Neue" panose="02000503000000020004" pitchFamily="2" charset="0"/>
                    <a:ea typeface="Helvetica Neue" panose="02000503000000020004" pitchFamily="2" charset="0"/>
                    <a:cs typeface="Helvetica Neue" panose="02000503000000020004" pitchFamily="2" charset="0"/>
                  </a:rPr>
                  <a:t> (1980) created a system through random simulation and provided statistics to help us determine whether the judgements made for our pairwise comparison are reasonable. We call this the Random Consistency Index (RI). </a:t>
                </a: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N is basically the number of factors, which is 3 (in this example). Therefore, our 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CI = 0.0222</a:t>
                </a: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RI = 0.58</a:t>
                </a:r>
              </a:p>
              <a:p>
                <a:pPr marL="0" indent="0">
                  <a:lnSpc>
                    <a:spcPct val="100000"/>
                  </a:lnSpc>
                  <a:spcBef>
                    <a:spcPts val="0"/>
                  </a:spcBef>
                  <a:buNone/>
                </a:pPr>
                <a:endParaRPr lang="en-US" sz="18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CR = </a:t>
                </a:r>
                <a14:m>
                  <m:oMath xmlns:m="http://schemas.openxmlformats.org/officeDocument/2006/math">
                    <m:f>
                      <m:fPr>
                        <m:ctrlPr>
                          <a:rPr lang="en-US" sz="1800" b="1" i="1" smtClean="0">
                            <a:latin typeface="Cambria Math" panose="02040503050406030204" pitchFamily="18" charset="0"/>
                            <a:ea typeface="Helvetica Neue Condensed" panose="02000503000000020004" pitchFamily="2" charset="0"/>
                            <a:cs typeface="Helvetica Neue Condensed" panose="02000503000000020004" pitchFamily="2" charset="0"/>
                          </a:rPr>
                        </m:ctrlPr>
                      </m:fPr>
                      <m:num>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𝐂𝐈</m:t>
                        </m:r>
                      </m:num>
                      <m:den>
                        <m:r>
                          <a:rPr lang="en-GB" sz="1800" b="1" i="0" smtClean="0">
                            <a:latin typeface="Cambria Math" panose="02040503050406030204" pitchFamily="18" charset="0"/>
                            <a:ea typeface="Helvetica Neue Condensed" panose="02000503000000020004" pitchFamily="2" charset="0"/>
                            <a:cs typeface="Helvetica Neue Condensed" panose="02000503000000020004" pitchFamily="2" charset="0"/>
                          </a:rPr>
                          <m:t>𝐑𝐈</m:t>
                        </m:r>
                      </m:den>
                    </m:f>
                  </m:oMath>
                </a14:m>
                <a:r>
                  <a:rPr lang="en-US" sz="1800" b="1" dirty="0">
                    <a:latin typeface="Helvetica Neue" panose="02000503000000020004" pitchFamily="2" charset="0"/>
                    <a:ea typeface="Helvetica Neue" panose="02000503000000020004" pitchFamily="2" charset="0"/>
                    <a:cs typeface="Helvetica Neue" panose="02000503000000020004" pitchFamily="2" charset="0"/>
                  </a:rPr>
                  <a:t> &lt; 0.1 (acceptable): 0.0222/0.58 = </a:t>
                </a:r>
                <a:r>
                  <a:rPr lang="en-US" sz="1800" b="1" u="sng" dirty="0">
                    <a:latin typeface="Helvetica Neue" panose="02000503000000020004" pitchFamily="2" charset="0"/>
                    <a:ea typeface="Helvetica Neue" panose="02000503000000020004" pitchFamily="2" charset="0"/>
                    <a:cs typeface="Helvetica Neue" panose="02000503000000020004" pitchFamily="2" charset="0"/>
                  </a:rPr>
                  <a:t>0.04 &lt; 0.1</a:t>
                </a: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b="1"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spcBef>
                    <a:spcPts val="0"/>
                  </a:spcBef>
                  <a:buNone/>
                </a:pPr>
                <a:r>
                  <a:rPr lang="en-US" sz="1800" dirty="0">
                    <a:latin typeface="Helvetica" pitchFamily="2" charset="0"/>
                    <a:ea typeface="Helvetica Neue Condensed" panose="02000503000000020004" pitchFamily="2" charset="0"/>
                    <a:cs typeface="Helvetica Neue Condensed" panose="02000503000000020004" pitchFamily="2" charset="0"/>
                  </a:rPr>
                  <a:t> </a:t>
                </a:r>
              </a:p>
            </p:txBody>
          </p:sp>
        </mc:Choice>
        <mc:Fallback xmlns="">
          <p:sp>
            <p:nvSpPr>
              <p:cNvPr id="3" name="Content Placeholder 2">
                <a:extLst>
                  <a:ext uri="{FF2B5EF4-FFF2-40B4-BE49-F238E27FC236}">
                    <a16:creationId xmlns:a16="http://schemas.microsoft.com/office/drawing/2014/main" id="{14F50C5E-3599-9046-9467-3A7B4105FB83}"/>
                  </a:ext>
                </a:extLst>
              </p:cNvPr>
              <p:cNvSpPr>
                <a:spLocks noGrp="1" noRot="1" noChangeAspect="1" noMove="1" noResize="1" noEditPoints="1" noAdjustHandles="1" noChangeArrowheads="1" noChangeShapeType="1" noTextEdit="1"/>
              </p:cNvSpPr>
              <p:nvPr>
                <p:ph idx="1"/>
              </p:nvPr>
            </p:nvSpPr>
            <p:spPr>
              <a:xfrm>
                <a:off x="159834" y="118659"/>
                <a:ext cx="9541950" cy="6428679"/>
              </a:xfrm>
              <a:blipFill>
                <a:blip r:embed="rId3"/>
                <a:stretch>
                  <a:fillRect/>
                </a:stretch>
              </a:blipFill>
              <a:ln>
                <a:solidFill>
                  <a:schemeClr val="tx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44E3652A-9714-BC45-B92F-A264F6BC0F12}"/>
              </a:ext>
            </a:extLst>
          </p:cNvPr>
          <p:cNvSpPr txBox="1"/>
          <p:nvPr/>
        </p:nvSpPr>
        <p:spPr>
          <a:xfrm>
            <a:off x="9701784" y="118659"/>
            <a:ext cx="969705" cy="276999"/>
          </a:xfrm>
          <a:prstGeom prst="rect">
            <a:avLst/>
          </a:prstGeom>
          <a:noFill/>
        </p:spPr>
        <p:txBody>
          <a:bodyPr wrap="square" rtlCol="0">
            <a:spAutoFit/>
          </a:bodyPr>
          <a:lstStyle/>
          <a:p>
            <a:r>
              <a:rPr lang="en-GB" sz="1200" b="1" dirty="0">
                <a:latin typeface="Helvetica" pitchFamily="2" charset="0"/>
              </a:rPr>
              <a:t>NOTES</a:t>
            </a:r>
          </a:p>
        </p:txBody>
      </p:sp>
      <p:graphicFrame>
        <p:nvGraphicFramePr>
          <p:cNvPr id="6" name="Table 6">
            <a:extLst>
              <a:ext uri="{FF2B5EF4-FFF2-40B4-BE49-F238E27FC236}">
                <a16:creationId xmlns:a16="http://schemas.microsoft.com/office/drawing/2014/main" id="{07B168F7-5890-8745-B470-93393B42C851}"/>
              </a:ext>
            </a:extLst>
          </p:cNvPr>
          <p:cNvGraphicFramePr>
            <a:graphicFrameLocks noGrp="1"/>
          </p:cNvGraphicFramePr>
          <p:nvPr/>
        </p:nvGraphicFramePr>
        <p:xfrm>
          <a:off x="866809" y="2513278"/>
          <a:ext cx="8127999" cy="741680"/>
        </p:xfrm>
        <a:graphic>
          <a:graphicData uri="http://schemas.openxmlformats.org/drawingml/2006/table">
            <a:tbl>
              <a:tblPr firstRow="1" bandRow="1">
                <a:tableStyleId>{2D5ABB26-0587-4C30-8999-92F81FD0307C}</a:tableStyleId>
              </a:tblPr>
              <a:tblGrid>
                <a:gridCol w="738909">
                  <a:extLst>
                    <a:ext uri="{9D8B030D-6E8A-4147-A177-3AD203B41FA5}">
                      <a16:colId xmlns:a16="http://schemas.microsoft.com/office/drawing/2014/main" val="3484281312"/>
                    </a:ext>
                  </a:extLst>
                </a:gridCol>
                <a:gridCol w="738909">
                  <a:extLst>
                    <a:ext uri="{9D8B030D-6E8A-4147-A177-3AD203B41FA5}">
                      <a16:colId xmlns:a16="http://schemas.microsoft.com/office/drawing/2014/main" val="248580408"/>
                    </a:ext>
                  </a:extLst>
                </a:gridCol>
                <a:gridCol w="738909">
                  <a:extLst>
                    <a:ext uri="{9D8B030D-6E8A-4147-A177-3AD203B41FA5}">
                      <a16:colId xmlns:a16="http://schemas.microsoft.com/office/drawing/2014/main" val="95762828"/>
                    </a:ext>
                  </a:extLst>
                </a:gridCol>
                <a:gridCol w="738909">
                  <a:extLst>
                    <a:ext uri="{9D8B030D-6E8A-4147-A177-3AD203B41FA5}">
                      <a16:colId xmlns:a16="http://schemas.microsoft.com/office/drawing/2014/main" val="3854208002"/>
                    </a:ext>
                  </a:extLst>
                </a:gridCol>
                <a:gridCol w="738909">
                  <a:extLst>
                    <a:ext uri="{9D8B030D-6E8A-4147-A177-3AD203B41FA5}">
                      <a16:colId xmlns:a16="http://schemas.microsoft.com/office/drawing/2014/main" val="3474569669"/>
                    </a:ext>
                  </a:extLst>
                </a:gridCol>
                <a:gridCol w="738909">
                  <a:extLst>
                    <a:ext uri="{9D8B030D-6E8A-4147-A177-3AD203B41FA5}">
                      <a16:colId xmlns:a16="http://schemas.microsoft.com/office/drawing/2014/main" val="2627641241"/>
                    </a:ext>
                  </a:extLst>
                </a:gridCol>
                <a:gridCol w="738909">
                  <a:extLst>
                    <a:ext uri="{9D8B030D-6E8A-4147-A177-3AD203B41FA5}">
                      <a16:colId xmlns:a16="http://schemas.microsoft.com/office/drawing/2014/main" val="2347233623"/>
                    </a:ext>
                  </a:extLst>
                </a:gridCol>
                <a:gridCol w="738909">
                  <a:extLst>
                    <a:ext uri="{9D8B030D-6E8A-4147-A177-3AD203B41FA5}">
                      <a16:colId xmlns:a16="http://schemas.microsoft.com/office/drawing/2014/main" val="3078871573"/>
                    </a:ext>
                  </a:extLst>
                </a:gridCol>
                <a:gridCol w="738909">
                  <a:extLst>
                    <a:ext uri="{9D8B030D-6E8A-4147-A177-3AD203B41FA5}">
                      <a16:colId xmlns:a16="http://schemas.microsoft.com/office/drawing/2014/main" val="2910769775"/>
                    </a:ext>
                  </a:extLst>
                </a:gridCol>
                <a:gridCol w="738909">
                  <a:extLst>
                    <a:ext uri="{9D8B030D-6E8A-4147-A177-3AD203B41FA5}">
                      <a16:colId xmlns:a16="http://schemas.microsoft.com/office/drawing/2014/main" val="1822782362"/>
                    </a:ext>
                  </a:extLst>
                </a:gridCol>
                <a:gridCol w="738909">
                  <a:extLst>
                    <a:ext uri="{9D8B030D-6E8A-4147-A177-3AD203B41FA5}">
                      <a16:colId xmlns:a16="http://schemas.microsoft.com/office/drawing/2014/main" val="2863206445"/>
                    </a:ext>
                  </a:extLst>
                </a:gridCol>
              </a:tblGrid>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75000"/>
                      </a:schemeClr>
                    </a:solidFill>
                  </a:tcPr>
                </a:tc>
                <a:extLst>
                  <a:ext uri="{0D108BD9-81ED-4DB2-BD59-A6C34878D82A}">
                    <a16:rowId xmlns:a16="http://schemas.microsoft.com/office/drawing/2014/main" val="83231113"/>
                  </a:ext>
                </a:extLst>
              </a:tr>
              <a:tr h="370840">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b="1" i="0" dirty="0">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219746"/>
                  </a:ext>
                </a:extLst>
              </a:tr>
            </a:tbl>
          </a:graphicData>
        </a:graphic>
      </p:graphicFrame>
      <p:sp>
        <p:nvSpPr>
          <p:cNvPr id="8" name="TextBox 7">
            <a:extLst>
              <a:ext uri="{FF2B5EF4-FFF2-40B4-BE49-F238E27FC236}">
                <a16:creationId xmlns:a16="http://schemas.microsoft.com/office/drawing/2014/main" id="{50465247-0E6F-1142-891E-90404F1FD0CF}"/>
              </a:ext>
            </a:extLst>
          </p:cNvPr>
          <p:cNvSpPr txBox="1"/>
          <p:nvPr/>
        </p:nvSpPr>
        <p:spPr>
          <a:xfrm>
            <a:off x="512286" y="5869172"/>
            <a:ext cx="8408094" cy="830997"/>
          </a:xfrm>
          <a:prstGeom prst="rect">
            <a:avLst/>
          </a:prstGeom>
          <a:solidFill>
            <a:schemeClr val="bg2"/>
          </a:solidFill>
        </p:spPr>
        <p:txBody>
          <a:bodyPr wrap="square" rtlCol="0">
            <a:spAutoFit/>
          </a:bodyPr>
          <a:lstStyle/>
          <a:p>
            <a:r>
              <a:rPr lang="en-US" sz="1600" b="1" dirty="0">
                <a:latin typeface="Helvetica" pitchFamily="2" charset="0"/>
                <a:ea typeface="Helvetica Neue Condensed" panose="02000503000000020004" pitchFamily="2" charset="0"/>
                <a:cs typeface="Helvetica Neue Condensed" panose="02000503000000020004" pitchFamily="2" charset="0"/>
              </a:rPr>
              <a:t>Important note</a:t>
            </a:r>
            <a:r>
              <a:rPr lang="en-US" sz="1600" dirty="0">
                <a:latin typeface="Helvetica" pitchFamily="2" charset="0"/>
                <a:ea typeface="Helvetica Neue Condensed" panose="02000503000000020004" pitchFamily="2" charset="0"/>
                <a:cs typeface="Helvetica Neue Condensed" panose="02000503000000020004" pitchFamily="2" charset="0"/>
              </a:rPr>
              <a:t>: If the CR &gt; 0.1, then some pairwise values need to be reconsidered and the process (pairwise comparison) is repeated again until the desired value of CR &lt; 0.1. There is some wiggle room for CR &lt; 0.2 but generally the threshold is 0.1.</a:t>
            </a:r>
            <a:endParaRPr lang="en-GB" sz="1600" dirty="0"/>
          </a:p>
        </p:txBody>
      </p:sp>
      <p:sp>
        <p:nvSpPr>
          <p:cNvPr id="4" name="Slide Number Placeholder 3">
            <a:extLst>
              <a:ext uri="{FF2B5EF4-FFF2-40B4-BE49-F238E27FC236}">
                <a16:creationId xmlns:a16="http://schemas.microsoft.com/office/drawing/2014/main" id="{91EB7CCC-EE59-2B99-99B6-0490DA515CA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91957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86499" y="259492"/>
            <a:ext cx="11961340" cy="6450227"/>
          </a:xfrm>
        </p:spPr>
        <p:txBody>
          <a:bodyPr>
            <a:noAutofit/>
          </a:bodyPr>
          <a:lstStyle/>
          <a:p>
            <a:pPr marL="0" indent="0" algn="ctr">
              <a:buNone/>
            </a:pPr>
            <a:r>
              <a:rPr lang="en-US" sz="2400" b="1" dirty="0">
                <a:latin typeface="Helvetica Neue" panose="02000503000000020004" pitchFamily="2" charset="0"/>
                <a:ea typeface="Helvetica Neue" panose="02000503000000020004" pitchFamily="2" charset="0"/>
                <a:cs typeface="Helvetica Neue" panose="02000503000000020004" pitchFamily="2" charset="0"/>
              </a:rPr>
              <a:t>Summary</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spcBef>
                <a:spcPts val="50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The take home message is:</a:t>
            </a:r>
          </a:p>
          <a:p>
            <a:pPr marL="0" indent="0">
              <a:spcBef>
                <a:spcPts val="500"/>
              </a:spcBef>
              <a:buNone/>
            </a:pP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Use this approach whenever you are in a data sparse situation (i.e., only have access to rasters, but no access to point process or geostatistical data is available)</a:t>
            </a:r>
          </a:p>
          <a:p>
            <a:pPr marL="457200" lvl="1" indent="0">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Technique requires heavy use of expert knowledge – this is drawn from conducting a systematic, literature review. Surrounding your self with experts how can support you with building the criteria</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Reclassification of raster grids to binaries for simple overlay maps for descriptive purposes</a:t>
            </a:r>
          </a:p>
          <a:p>
            <a:pPr lvl="1">
              <a:buFont typeface="Wingdings" pitchFamily="2" charset="2"/>
              <a:buChar char="§"/>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a:p>
            <a:pPr lvl="1">
              <a:buFont typeface="Wingdings" pitchFamily="2" charset="2"/>
              <a:buChar char="§"/>
            </a:pPr>
            <a:r>
              <a:rPr lang="en-US" sz="2000" dirty="0">
                <a:latin typeface="Helvetica Neue" panose="02000503000000020004" pitchFamily="2" charset="0"/>
                <a:ea typeface="Helvetica Neue" panose="02000503000000020004" pitchFamily="2" charset="0"/>
                <a:cs typeface="Helvetica Neue" panose="02000503000000020004" pitchFamily="2" charset="0"/>
              </a:rPr>
              <a:t>Knowledge-driven approach with the AHP</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Mixed method approach (combination with qualitative and quantitative methodologies)</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Construction of pairwise decision matrix, matrix standardization and estimation of Weighted Linear Combination Model (WLC)</a:t>
            </a:r>
          </a:p>
          <a:p>
            <a:pPr lvl="2">
              <a:buFont typeface="Wingdings" pitchFamily="2" charset="2"/>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Model Validation</a:t>
            </a:r>
          </a:p>
          <a:p>
            <a:pPr lvl="2">
              <a:buFont typeface="Wingdings" pitchFamily="2" charset="2"/>
              <a:buChar char="§"/>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lvl="1" indent="0">
              <a:buNone/>
            </a:pPr>
            <a:endParaRPr lang="en-US" sz="2000"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a:p>
            <a:pPr marL="0" indent="0">
              <a:buNone/>
            </a:pPr>
            <a:endParaRPr lang="en-US" sz="2000" b="1" dirty="0">
              <a:latin typeface="Helvetica" pitchFamily="2" charset="0"/>
              <a:ea typeface="Helvetica Neue Condensed" panose="02000503000000020004" pitchFamily="2" charset="0"/>
              <a:cs typeface="Helvetica Neue Condensed" panose="02000503000000020004" pitchFamily="2" charset="0"/>
            </a:endParaRPr>
          </a:p>
        </p:txBody>
      </p:sp>
      <p:sp>
        <p:nvSpPr>
          <p:cNvPr id="4" name="Slide Number Placeholder 3">
            <a:extLst>
              <a:ext uri="{FF2B5EF4-FFF2-40B4-BE49-F238E27FC236}">
                <a16:creationId xmlns:a16="http://schemas.microsoft.com/office/drawing/2014/main" id="{F71AD2C7-3A25-0DAB-DC2F-F85B2984948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165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BA3C44-5D44-E68D-EFD0-5CB8A06A295D}"/>
              </a:ext>
            </a:extLst>
          </p:cNvPr>
          <p:cNvSpPr txBox="1"/>
          <p:nvPr/>
        </p:nvSpPr>
        <p:spPr>
          <a:xfrm>
            <a:off x="777239" y="1287496"/>
            <a:ext cx="10613175" cy="584775"/>
          </a:xfrm>
          <a:prstGeom prst="rect">
            <a:avLst/>
          </a:prstGeom>
          <a:noFill/>
        </p:spPr>
        <p:txBody>
          <a:bodyPr wrap="square" rtlCol="0">
            <a:spAutoFit/>
          </a:bodyPr>
          <a:lstStyle/>
          <a:p>
            <a:pPr algn="ctr"/>
            <a:r>
              <a:rPr lang="en-GB" sz="3200" b="1" dirty="0">
                <a:latin typeface="Helvetica Neue" panose="02000503000000020004" pitchFamily="2" charset="0"/>
                <a:ea typeface="Helvetica Neue" panose="02000503000000020004" pitchFamily="2" charset="0"/>
                <a:cs typeface="Helvetica Neue" panose="02000503000000020004" pitchFamily="2" charset="0"/>
                <a:hlinkClick r:id="rId3"/>
              </a:rPr>
              <a:t>https://forms.gle/dzFUhuj7Fzp7vpWM8</a:t>
            </a:r>
            <a:r>
              <a:rPr lang="en-GB" sz="3200" b="1"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3" name="Title 1">
            <a:extLst>
              <a:ext uri="{FF2B5EF4-FFF2-40B4-BE49-F238E27FC236}">
                <a16:creationId xmlns:a16="http://schemas.microsoft.com/office/drawing/2014/main" id="{678FF7F5-A5C1-F06A-31FE-C097B78885CC}"/>
              </a:ext>
            </a:extLst>
          </p:cNvPr>
          <p:cNvSpPr txBox="1">
            <a:spLocks/>
          </p:cNvSpPr>
          <p:nvPr/>
        </p:nvSpPr>
        <p:spPr>
          <a:xfrm>
            <a:off x="260145" y="340130"/>
            <a:ext cx="11378340" cy="51116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Helvetica Neue" panose="02000503000000020004" pitchFamily="2" charset="0"/>
                <a:ea typeface="Helvetica Neue" panose="02000503000000020004" pitchFamily="2" charset="0"/>
                <a:cs typeface="Helvetica Neue" panose="02000503000000020004" pitchFamily="2" charset="0"/>
              </a:rPr>
              <a:t>GEOG0114: Course Evaluation &amp; Student Feedback (Week 1-3)</a:t>
            </a:r>
          </a:p>
        </p:txBody>
      </p:sp>
      <p:sp>
        <p:nvSpPr>
          <p:cNvPr id="4" name="TextBox 3">
            <a:extLst>
              <a:ext uri="{FF2B5EF4-FFF2-40B4-BE49-F238E27FC236}">
                <a16:creationId xmlns:a16="http://schemas.microsoft.com/office/drawing/2014/main" id="{2B980EFE-374A-6C2D-E796-B20CBA720485}"/>
              </a:ext>
            </a:extLst>
          </p:cNvPr>
          <p:cNvSpPr txBox="1"/>
          <p:nvPr/>
        </p:nvSpPr>
        <p:spPr>
          <a:xfrm>
            <a:off x="801585" y="2573816"/>
            <a:ext cx="10588830" cy="3477875"/>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Dear Students,</a:t>
            </a:r>
          </a:p>
          <a:p>
            <a:pPr algn="l"/>
            <a:endParaRPr lang="en-GB" sz="2000" dirty="0">
              <a:solidFill>
                <a:srgbClr val="202124"/>
              </a:solidFill>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As part of the Continuous Module Dialogue, we are conducting this survey to gauge the levels of student satisfaction with the learning experience in module </a:t>
            </a:r>
            <a:r>
              <a:rPr lang="en-GB" sz="2000" b="1"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GEOG0114: Principles of Spatial Analysis</a:t>
            </a:r>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 We would like to receive your feedback, which would be greatly appreciated. This will help us make improvements to the course. The survey should only take up to 5 or 10 minutes, and your responses are completely anonymous.</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Thank you,</a:t>
            </a:r>
          </a:p>
          <a:p>
            <a:pPr algn="l"/>
            <a:endPar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2000" b="0" i="0" u="none" strike="noStrike" dirty="0">
                <a:solidFill>
                  <a:srgbClr val="202124"/>
                </a:solidFill>
                <a:effectLst/>
                <a:latin typeface="Helvetica Neue" panose="02000503000000020004" pitchFamily="2" charset="0"/>
                <a:ea typeface="Helvetica Neue" panose="02000503000000020004" pitchFamily="2" charset="0"/>
                <a:cs typeface="Helvetica Neue" panose="02000503000000020004" pitchFamily="2" charset="0"/>
              </a:rPr>
              <a:t>Anwar and Justin.</a:t>
            </a:r>
          </a:p>
        </p:txBody>
      </p:sp>
      <p:sp>
        <p:nvSpPr>
          <p:cNvPr id="5" name="Slide Number Placeholder 3">
            <a:extLst>
              <a:ext uri="{FF2B5EF4-FFF2-40B4-BE49-F238E27FC236}">
                <a16:creationId xmlns:a16="http://schemas.microsoft.com/office/drawing/2014/main" id="{3BD5D212-DFDF-FCE2-D6D4-C8A9A1EDBCEB}"/>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Tree>
    <p:extLst>
      <p:ext uri="{BB962C8B-B14F-4D97-AF65-F5344CB8AC3E}">
        <p14:creationId xmlns:p14="http://schemas.microsoft.com/office/powerpoint/2010/main" val="404348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sp>
        <p:nvSpPr>
          <p:cNvPr id="3" name="Slide Number Placeholder 3">
            <a:extLst>
              <a:ext uri="{FF2B5EF4-FFF2-40B4-BE49-F238E27FC236}">
                <a16:creationId xmlns:a16="http://schemas.microsoft.com/office/drawing/2014/main" id="{AE6C21A1-CF45-593A-E34A-287EAC87195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35F013D7-06AD-6BDF-08A3-B3A69E47E2E6}"/>
              </a:ext>
            </a:extLst>
          </p:cNvPr>
          <p:cNvPicPr>
            <a:picLocks noChangeAspect="1"/>
          </p:cNvPicPr>
          <p:nvPr/>
        </p:nvPicPr>
        <p:blipFill rotWithShape="1">
          <a:blip r:embed="rId2"/>
          <a:srcRect l="77845"/>
          <a:stretch/>
        </p:blipFill>
        <p:spPr>
          <a:xfrm>
            <a:off x="4409897" y="3741603"/>
            <a:ext cx="2957236" cy="106203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562B3B-2342-6E4C-B72B-B6CFB334502D}"/>
              </a:ext>
            </a:extLst>
          </p:cNvPr>
          <p:cNvSpPr txBox="1">
            <a:spLocks/>
          </p:cNvSpPr>
          <p:nvPr/>
        </p:nvSpPr>
        <p:spPr>
          <a:xfrm>
            <a:off x="135388" y="11284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400" b="1" cap="all" dirty="0">
                <a:solidFill>
                  <a:prstClr val="black"/>
                </a:solidFill>
                <a:latin typeface="Helvetica Neue Light" panose="02000403000000020004" pitchFamily="2" charset="0"/>
                <a:ea typeface="Helvetica Neue Light" panose="02000403000000020004" pitchFamily="2" charset="0"/>
                <a:cs typeface="Calibri Light" charset="0"/>
              </a:rPr>
              <a:t>QUICK recap</a:t>
            </a:r>
            <a:endParaRPr lang="en-GB" sz="24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Content Placeholder 2">
            <a:extLst>
              <a:ext uri="{FF2B5EF4-FFF2-40B4-BE49-F238E27FC236}">
                <a16:creationId xmlns:a16="http://schemas.microsoft.com/office/drawing/2014/main" id="{1CCE8BC6-6B77-D330-7A15-C0AF10B422C5}"/>
              </a:ext>
            </a:extLst>
          </p:cNvPr>
          <p:cNvSpPr txBox="1">
            <a:spLocks/>
          </p:cNvSpPr>
          <p:nvPr/>
        </p:nvSpPr>
        <p:spPr>
          <a:xfrm>
            <a:off x="135388" y="1538367"/>
            <a:ext cx="6163587" cy="4191182"/>
          </a:xfrm>
          <a:prstGeom prst="rect">
            <a:avLst/>
          </a:prstGeom>
          <a:noFill/>
          <a:ln>
            <a:noFill/>
          </a:ln>
        </p:spPr>
        <p:txBody>
          <a:bodyPr>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457200" indent="-457200">
              <a:buFont typeface="+mj-lt"/>
              <a:buAutoNum type="arabicPeriod"/>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dependence i.e., the degree for nearby objects in space tend to influence each other.</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autocorrelation (spatial locations close to each other have similar or dispersed values)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Spatial heterogeneity (uneven distribution of observed values across space)</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Spatial Weight Matrix accounted for explicitly in spatial analysis</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Contiguity-based matrices i.e., Rooks, Queen and Bishop</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Distance-based matrices</a:t>
            </a:r>
          </a:p>
          <a:p>
            <a:pPr marL="457200" lvl="1" indent="0">
              <a:buNone/>
            </a:pP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Statistical inference using Moran’s I test to measure the degree of spatial autocorrelation</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Global Moran’s I statistic</a:t>
            </a:r>
          </a:p>
          <a:p>
            <a:pPr lvl="1"/>
            <a:r>
              <a:rPr lang="en-US" sz="1200" dirty="0">
                <a:latin typeface="Helvetica Neue" panose="02000503000000020004" pitchFamily="2" charset="0"/>
                <a:ea typeface="Helvetica Neue" panose="02000503000000020004" pitchFamily="2" charset="0"/>
                <a:cs typeface="Helvetica Neue" panose="02000503000000020004" pitchFamily="2" charset="0"/>
              </a:rPr>
              <a:t>Local Moran’s (LISA)</a:t>
            </a:r>
          </a:p>
          <a:p>
            <a:pPr marL="0" indent="0">
              <a:buFont typeface="Arial"/>
              <a:buNone/>
            </a:pP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pic>
        <p:nvPicPr>
          <p:cNvPr id="41" name="Picture 40" descr="Shape&#10;&#10;Description automatically generated with low confidence">
            <a:extLst>
              <a:ext uri="{FF2B5EF4-FFF2-40B4-BE49-F238E27FC236}">
                <a16:creationId xmlns:a16="http://schemas.microsoft.com/office/drawing/2014/main" id="{7ACE1C88-FAB8-E947-8148-198CB038C734}"/>
              </a:ext>
            </a:extLst>
          </p:cNvPr>
          <p:cNvPicPr>
            <a:picLocks noChangeAspect="1"/>
          </p:cNvPicPr>
          <p:nvPr/>
        </p:nvPicPr>
        <p:blipFill>
          <a:blip r:embed="rId4"/>
          <a:stretch>
            <a:fillRect/>
          </a:stretch>
        </p:blipFill>
        <p:spPr>
          <a:xfrm>
            <a:off x="9518116" y="2517126"/>
            <a:ext cx="2331721" cy="2331721"/>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30D6E26-1C0B-C391-0676-041E92785FCB}"/>
              </a:ext>
            </a:extLst>
          </p:cNvPr>
          <p:cNvPicPr>
            <a:picLocks noChangeAspect="1"/>
          </p:cNvPicPr>
          <p:nvPr/>
        </p:nvPicPr>
        <p:blipFill>
          <a:blip r:embed="rId4"/>
          <a:stretch>
            <a:fillRect/>
          </a:stretch>
        </p:blipFill>
        <p:spPr>
          <a:xfrm>
            <a:off x="6742685" y="2517126"/>
            <a:ext cx="2331721" cy="2331721"/>
          </a:xfrm>
          <a:prstGeom prst="rect">
            <a:avLst/>
          </a:prstGeom>
        </p:spPr>
      </p:pic>
      <p:sp>
        <p:nvSpPr>
          <p:cNvPr id="43" name="TextBox 42">
            <a:extLst>
              <a:ext uri="{FF2B5EF4-FFF2-40B4-BE49-F238E27FC236}">
                <a16:creationId xmlns:a16="http://schemas.microsoft.com/office/drawing/2014/main" id="{1B613CD8-6063-098A-AC2F-1E5BDC648584}"/>
              </a:ext>
            </a:extLst>
          </p:cNvPr>
          <p:cNvSpPr txBox="1"/>
          <p:nvPr/>
        </p:nvSpPr>
        <p:spPr>
          <a:xfrm>
            <a:off x="7630569" y="1779565"/>
            <a:ext cx="3678620"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Let’s rewind a bit to last week,</a:t>
            </a:r>
          </a:p>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And to the Week 2</a:t>
            </a:r>
          </a:p>
        </p:txBody>
      </p:sp>
      <p:sp>
        <p:nvSpPr>
          <p:cNvPr id="3" name="TextBox 2">
            <a:extLst>
              <a:ext uri="{FF2B5EF4-FFF2-40B4-BE49-F238E27FC236}">
                <a16:creationId xmlns:a16="http://schemas.microsoft.com/office/drawing/2014/main" id="{33C34956-38E5-16EC-66E5-357EF5C8DBE9}"/>
              </a:ext>
            </a:extLst>
          </p:cNvPr>
          <p:cNvSpPr txBox="1"/>
          <p:nvPr/>
        </p:nvSpPr>
        <p:spPr>
          <a:xfrm>
            <a:off x="135388" y="5591503"/>
            <a:ext cx="5960612" cy="1200329"/>
          </a:xfrm>
          <a:prstGeom prst="rect">
            <a:avLst/>
          </a:prstGeom>
          <a:solidFill>
            <a:schemeClr val="accent1">
              <a:lumMod val="60000"/>
              <a:lumOff val="40000"/>
            </a:schemeClr>
          </a:solidFill>
        </p:spPr>
        <p:txBody>
          <a:bodyPr wrap="square" rtlCol="0">
            <a:spAutoFit/>
          </a:bodyPr>
          <a:lstStyle/>
          <a:p>
            <a:pPr marL="0" indent="0">
              <a:buNone/>
            </a:pPr>
            <a:r>
              <a:rPr lang="en-US" sz="1600" b="1" dirty="0">
                <a:latin typeface="Helvetica Neue" panose="02000503000000020004" pitchFamily="2" charset="0"/>
                <a:ea typeface="Helvetica Neue" panose="02000503000000020004" pitchFamily="2" charset="0"/>
                <a:cs typeface="Helvetica Neue" panose="02000503000000020004" pitchFamily="2" charset="0"/>
              </a:rPr>
              <a:t>But in Week 2:</a:t>
            </a:r>
          </a:p>
          <a:p>
            <a:pPr marL="0" indent="0">
              <a:buNone/>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AutoNum type="arabicPeriod"/>
            </a:pPr>
            <a:r>
              <a:rPr lang="en-US" sz="1600" b="1" dirty="0">
                <a:latin typeface="Helvetica Neue" panose="02000503000000020004" pitchFamily="2" charset="0"/>
                <a:ea typeface="Helvetica Neue" panose="02000503000000020004" pitchFamily="2" charset="0"/>
                <a:cs typeface="Helvetica Neue" panose="02000503000000020004" pitchFamily="2" charset="0"/>
              </a:rPr>
              <a:t>We learned about Raster/Gridded Data</a:t>
            </a:r>
          </a:p>
          <a:p>
            <a:pPr marL="800100" lvl="1" indent="-342900">
              <a:buFont typeface="Arial" panose="020B0604020202020204" pitchFamily="34" charset="0"/>
              <a:buChar char="•"/>
            </a:pPr>
            <a:r>
              <a:rPr lang="en-US" sz="1200" dirty="0">
                <a:latin typeface="Helvetica Neue" panose="02000503000000020004" pitchFamily="2" charset="0"/>
                <a:ea typeface="Helvetica Neue" panose="02000503000000020004" pitchFamily="2" charset="0"/>
                <a:cs typeface="Helvetica Neue" panose="02000503000000020004" pitchFamily="2" charset="0"/>
              </a:rPr>
              <a:t>Used for measuring outcomes that are non-discrete i.e., continuous across space</a:t>
            </a:r>
          </a:p>
        </p:txBody>
      </p:sp>
      <p:sp>
        <p:nvSpPr>
          <p:cNvPr id="5" name="Slide Number Placeholder 3">
            <a:extLst>
              <a:ext uri="{FF2B5EF4-FFF2-40B4-BE49-F238E27FC236}">
                <a16:creationId xmlns:a16="http://schemas.microsoft.com/office/drawing/2014/main" id="{777C8DB8-67CE-CA2A-FFB1-EA1ED118A3C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5152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CD0C59-4A14-47C9-EE0A-03F28BC42D9E}"/>
              </a:ext>
            </a:extLst>
          </p:cNvPr>
          <p:cNvSpPr txBox="1"/>
          <p:nvPr/>
        </p:nvSpPr>
        <p:spPr>
          <a:xfrm>
            <a:off x="2562448" y="1212112"/>
            <a:ext cx="6655980" cy="584775"/>
          </a:xfrm>
          <a:prstGeom prst="rect">
            <a:avLst/>
          </a:prstGeom>
          <a:solidFill>
            <a:schemeClr val="accent1"/>
          </a:solid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Suitability Mapping</a:t>
            </a:r>
          </a:p>
        </p:txBody>
      </p:sp>
      <p:sp>
        <p:nvSpPr>
          <p:cNvPr id="4" name="TextBox 3">
            <a:extLst>
              <a:ext uri="{FF2B5EF4-FFF2-40B4-BE49-F238E27FC236}">
                <a16:creationId xmlns:a16="http://schemas.microsoft.com/office/drawing/2014/main" id="{F27CAEDF-52AC-2B90-4979-8565FF93930E}"/>
              </a:ext>
            </a:extLst>
          </p:cNvPr>
          <p:cNvSpPr txBox="1"/>
          <p:nvPr/>
        </p:nvSpPr>
        <p:spPr>
          <a:xfrm>
            <a:off x="660400"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Knowledge-based</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(Mixed methods)</a:t>
            </a:r>
          </a:p>
        </p:txBody>
      </p:sp>
      <p:sp>
        <p:nvSpPr>
          <p:cNvPr id="5" name="TextBox 4">
            <a:extLst>
              <a:ext uri="{FF2B5EF4-FFF2-40B4-BE49-F238E27FC236}">
                <a16:creationId xmlns:a16="http://schemas.microsoft.com/office/drawing/2014/main" id="{11410FBF-F12D-B0FF-AC9A-43A801D73B14}"/>
              </a:ext>
            </a:extLst>
          </p:cNvPr>
          <p:cNvSpPr txBox="1"/>
          <p:nvPr/>
        </p:nvSpPr>
        <p:spPr>
          <a:xfrm>
            <a:off x="6537843" y="3429000"/>
            <a:ext cx="4993757" cy="1077218"/>
          </a:xfrm>
          <a:prstGeom prst="rect">
            <a:avLst/>
          </a:prstGeom>
          <a:noFill/>
          <a:ln>
            <a:solidFill>
              <a:schemeClr val="accent1"/>
            </a:solidFill>
          </a:ln>
        </p:spPr>
        <p:txBody>
          <a:bodyPr wrap="square" rtlCol="0">
            <a:spAutoFit/>
          </a:bodyPr>
          <a:lstStyle/>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Data-driven approach</a:t>
            </a:r>
          </a:p>
          <a:p>
            <a:pPr algn="ctr"/>
            <a:r>
              <a:rPr lang="en-GB" sz="3200" dirty="0">
                <a:latin typeface="Helvetica Neue" panose="02000503000000020004" pitchFamily="2" charset="0"/>
                <a:ea typeface="Helvetica Neue" panose="02000503000000020004" pitchFamily="2" charset="0"/>
                <a:cs typeface="Helvetica Neue" panose="02000503000000020004" pitchFamily="2" charset="0"/>
              </a:rPr>
              <a:t>(Quantitative)</a:t>
            </a:r>
          </a:p>
        </p:txBody>
      </p:sp>
      <p:sp>
        <p:nvSpPr>
          <p:cNvPr id="6" name="TextBox 5">
            <a:extLst>
              <a:ext uri="{FF2B5EF4-FFF2-40B4-BE49-F238E27FC236}">
                <a16:creationId xmlns:a16="http://schemas.microsoft.com/office/drawing/2014/main" id="{071D8A88-7CFA-FA70-2E88-B19664A3CBB0}"/>
              </a:ext>
            </a:extLst>
          </p:cNvPr>
          <p:cNvSpPr txBox="1"/>
          <p:nvPr/>
        </p:nvSpPr>
        <p:spPr>
          <a:xfrm>
            <a:off x="265814" y="3009014"/>
            <a:ext cx="5830185" cy="2031325"/>
          </a:xfrm>
          <a:prstGeom prst="rect">
            <a:avLst/>
          </a:prstGeom>
          <a:noFill/>
          <a:ln w="28575">
            <a:solidFill>
              <a:schemeClr val="accent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4</a:t>
            </a:r>
          </a:p>
          <a:p>
            <a:endParaRPr lang="en-GB" dirty="0"/>
          </a:p>
          <a:p>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BBB5E233-06CC-937B-0F78-F7F0679C3B9F}"/>
              </a:ext>
            </a:extLst>
          </p:cNvPr>
          <p:cNvSpPr txBox="1"/>
          <p:nvPr/>
        </p:nvSpPr>
        <p:spPr>
          <a:xfrm>
            <a:off x="6303335" y="3009013"/>
            <a:ext cx="5830185" cy="2031325"/>
          </a:xfrm>
          <a:prstGeom prst="rect">
            <a:avLst/>
          </a:prstGeom>
          <a:noFill/>
          <a:ln w="28575">
            <a:solidFill>
              <a:schemeClr val="bg1"/>
            </a:solidFill>
            <a:prstDash val="sysDot"/>
          </a:ln>
        </p:spPr>
        <p:txBody>
          <a:bodyPr wrap="square" rtlCol="0">
            <a:spAutoFit/>
          </a:bodyPr>
          <a:lstStyle/>
          <a:p>
            <a:r>
              <a:rPr lang="en-GB" b="1" dirty="0">
                <a:solidFill>
                  <a:schemeClr val="accent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Week 5</a:t>
            </a:r>
          </a:p>
          <a:p>
            <a:endParaRPr lang="en-GB" dirty="0"/>
          </a:p>
          <a:p>
            <a:endParaRPr lang="en-GB" dirty="0"/>
          </a:p>
          <a:p>
            <a:endParaRPr lang="en-GB" dirty="0"/>
          </a:p>
          <a:p>
            <a:endParaRPr lang="en-GB" dirty="0"/>
          </a:p>
          <a:p>
            <a:endParaRPr lang="en-GB" dirty="0"/>
          </a:p>
          <a:p>
            <a:endParaRPr lang="en-GB" dirty="0"/>
          </a:p>
        </p:txBody>
      </p:sp>
      <p:sp>
        <p:nvSpPr>
          <p:cNvPr id="8" name="Slide Number Placeholder 3">
            <a:extLst>
              <a:ext uri="{FF2B5EF4-FFF2-40B4-BE49-F238E27FC236}">
                <a16:creationId xmlns:a16="http://schemas.microsoft.com/office/drawing/2014/main" id="{62A26B12-A122-6A07-19E4-A0379D5D261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25087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is Suitability Analysis or Mapping?</a:t>
            </a:r>
          </a:p>
        </p:txBody>
      </p:sp>
      <p:sp>
        <p:nvSpPr>
          <p:cNvPr id="4" name="Slide Number Placeholder 3">
            <a:extLst>
              <a:ext uri="{FF2B5EF4-FFF2-40B4-BE49-F238E27FC236}">
                <a16:creationId xmlns:a16="http://schemas.microsoft.com/office/drawing/2014/main" id="{DC090EE8-EA6A-FB5B-2E2B-054A22460BE6}"/>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045989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Definition of Suitability Analysis:</a:t>
            </a:r>
          </a:p>
          <a:p>
            <a:pPr marL="0" indent="0">
              <a:lnSpc>
                <a:spcPct val="100000"/>
              </a:lnSpc>
              <a:spcBef>
                <a:spcPts val="0"/>
              </a:spcBef>
              <a:buNone/>
            </a:pPr>
            <a:endParaRPr lang="en-US" sz="20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Analysis (or Suitability Mapping)</a:t>
            </a:r>
            <a:r>
              <a:rPr lang="en-US" sz="1800" dirty="0">
                <a:latin typeface="Helvetica Neue" panose="02000503000000020004" pitchFamily="2" charset="0"/>
                <a:ea typeface="Helvetica Neue" panose="02000503000000020004" pitchFamily="2" charset="0"/>
                <a:cs typeface="Helvetica Neue" panose="02000503000000020004" pitchFamily="2" charset="0"/>
              </a:rPr>
              <a:t> is a type of spatial analytical technique used often in GIS to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determine the best place or site suitable for an outcome</a:t>
            </a:r>
            <a:r>
              <a:rPr lang="en-US" sz="18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This is part of another spatial modelling technique referred as a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knowledge-driven approach</a:t>
            </a:r>
            <a:r>
              <a:rPr lang="en-US" sz="1800" dirty="0">
                <a:latin typeface="Helvetica Neue" panose="02000503000000020004" pitchFamily="2" charset="0"/>
                <a:ea typeface="Helvetica Neue" panose="02000503000000020004" pitchFamily="2" charset="0"/>
                <a:cs typeface="Helvetica Neue" panose="02000503000000020004" pitchFamily="2" charset="0"/>
              </a:rPr>
              <a:t>, which uses decision rules from existing knowledge to identify areas potentially suitable for a particular phenomena. </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The key focus are as follows: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Performing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GIS-based multicriteria decision analysis (MCDA) </a:t>
            </a:r>
            <a:r>
              <a:rPr lang="en-US" sz="1800" dirty="0">
                <a:latin typeface="Helvetica Neue" panose="02000503000000020004" pitchFamily="2" charset="0"/>
                <a:ea typeface="Helvetica Neue" panose="02000503000000020004" pitchFamily="2" charset="0"/>
                <a:cs typeface="Helvetica Neue" panose="02000503000000020004" pitchFamily="2" charset="0"/>
              </a:rPr>
              <a:t>on an array of raster data to generate a composite for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For suitability analysis, </a:t>
            </a:r>
            <a:r>
              <a:rPr lang="en-US" sz="1800" b="1" dirty="0">
                <a:latin typeface="Helvetica Neue" panose="02000503000000020004" pitchFamily="2" charset="0"/>
                <a:ea typeface="Helvetica Neue" panose="02000503000000020004" pitchFamily="2" charset="0"/>
                <a:cs typeface="Helvetica Neue" panose="02000503000000020004" pitchFamily="2" charset="0"/>
              </a:rPr>
              <a:t>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geographical data (i.e., in-particular raster)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(i.e., the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to obtain information for decision making </a:t>
            </a:r>
          </a:p>
        </p:txBody>
      </p:sp>
      <p:sp>
        <p:nvSpPr>
          <p:cNvPr id="4" name="TextBox 3">
            <a:extLst>
              <a:ext uri="{FF2B5EF4-FFF2-40B4-BE49-F238E27FC236}">
                <a16:creationId xmlns:a16="http://schemas.microsoft.com/office/drawing/2014/main" id="{6885DD10-1DEE-B04F-A05B-2B226EB96C5B}"/>
              </a:ext>
            </a:extLst>
          </p:cNvPr>
          <p:cNvSpPr txBox="1"/>
          <p:nvPr/>
        </p:nvSpPr>
        <p:spPr>
          <a:xfrm>
            <a:off x="9037393" y="745453"/>
            <a:ext cx="2994773" cy="1061829"/>
          </a:xfrm>
          <a:prstGeom prst="rect">
            <a:avLst/>
          </a:prstGeom>
          <a:noFill/>
        </p:spPr>
        <p:txBody>
          <a:bodyPr wrap="square" rtlCol="0">
            <a:spAutoFit/>
          </a:bodyPr>
          <a:lstStyle/>
          <a:p>
            <a:r>
              <a:rPr lang="en-GB" sz="900" dirty="0">
                <a:latin typeface="Helvetica" pitchFamily="2" charset="0"/>
              </a:rPr>
              <a:t>NOTE 1: Up to this point, we have learnt spatial dependence and autocorrelation, and we focus on analysis of discrete data.</a:t>
            </a:r>
          </a:p>
          <a:p>
            <a:endParaRPr lang="en-GB" sz="900" dirty="0">
              <a:latin typeface="Helvetica" pitchFamily="2" charset="0"/>
            </a:endParaRPr>
          </a:p>
          <a:p>
            <a:r>
              <a:rPr lang="en-GB" sz="900" dirty="0">
                <a:latin typeface="Helvetica" pitchFamily="2" charset="0"/>
              </a:rPr>
              <a:t>Here is quite different… we’ll explore spatial analysis from a different lens using knowledge-driven approaches.</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354943" y="5586984"/>
            <a:ext cx="8408094" cy="523220"/>
          </a:xfrm>
          <a:prstGeom prst="rect">
            <a:avLst/>
          </a:prstGeom>
          <a:solidFill>
            <a:schemeClr val="bg2"/>
          </a:solidFill>
        </p:spPr>
        <p:txBody>
          <a:bodyPr wrap="square" rtlCol="0">
            <a:spAutoFit/>
          </a:bodyPr>
          <a:lstStyle/>
          <a:p>
            <a:r>
              <a:rPr lang="en-US" sz="1400" b="1" dirty="0">
                <a:latin typeface="Helvetica Neue" panose="02000503000000020004" pitchFamily="2" charset="0"/>
                <a:ea typeface="Helvetica Neue" panose="02000503000000020004" pitchFamily="2" charset="0"/>
                <a:cs typeface="Helvetica Neue" panose="02000503000000020004" pitchFamily="2" charset="0"/>
              </a:rPr>
              <a:t>Important note</a:t>
            </a:r>
            <a:r>
              <a:rPr lang="en-US" sz="1400" dirty="0">
                <a:latin typeface="Helvetica Neue" panose="02000503000000020004" pitchFamily="2" charset="0"/>
                <a:ea typeface="Helvetica Neue" panose="02000503000000020004" pitchFamily="2" charset="0"/>
                <a:cs typeface="Helvetica Neue" panose="02000503000000020004" pitchFamily="2" charset="0"/>
              </a:rPr>
              <a:t>: this is especially useful in data-sparse situations, or when first exploring the potential geographical extents or limits of a certain outcome</a:t>
            </a: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CA4FBA3D-88E4-A74F-AEF3-E71C3063C14D}"/>
              </a:ext>
            </a:extLst>
          </p:cNvPr>
          <p:cNvSpPr txBox="1"/>
          <p:nvPr/>
        </p:nvSpPr>
        <p:spPr>
          <a:xfrm>
            <a:off x="9037393" y="2898086"/>
            <a:ext cx="2994773" cy="1200329"/>
          </a:xfrm>
          <a:prstGeom prst="rect">
            <a:avLst/>
          </a:prstGeom>
          <a:noFill/>
        </p:spPr>
        <p:txBody>
          <a:bodyPr wrap="square" rtlCol="0">
            <a:spAutoFit/>
          </a:bodyPr>
          <a:lstStyle/>
          <a:p>
            <a:r>
              <a:rPr lang="en-GB" sz="900" dirty="0">
                <a:latin typeface="Helvetica" pitchFamily="2" charset="0"/>
              </a:rPr>
              <a:t>NOTE 2: This method is purely based on the knowledge, and the major part of this analysis is the user making judgements about certain risk factors in the spatial model and assigning levels of importance to them as weights before mapping suitability - this is done through pairwise comparison in Analytical Hierarchy Process (AHP). We will see how this done in latter slides (and in the practicals). </a:t>
            </a:r>
          </a:p>
        </p:txBody>
      </p:sp>
      <p:sp>
        <p:nvSpPr>
          <p:cNvPr id="8" name="TextBox 7">
            <a:extLst>
              <a:ext uri="{FF2B5EF4-FFF2-40B4-BE49-F238E27FC236}">
                <a16:creationId xmlns:a16="http://schemas.microsoft.com/office/drawing/2014/main" id="{5038931F-DE00-D642-921C-D1F829199384}"/>
              </a:ext>
            </a:extLst>
          </p:cNvPr>
          <p:cNvSpPr txBox="1"/>
          <p:nvPr/>
        </p:nvSpPr>
        <p:spPr>
          <a:xfrm>
            <a:off x="9034936" y="5050719"/>
            <a:ext cx="2994773" cy="1200329"/>
          </a:xfrm>
          <a:prstGeom prst="rect">
            <a:avLst/>
          </a:prstGeom>
          <a:noFill/>
        </p:spPr>
        <p:txBody>
          <a:bodyPr wrap="square" rtlCol="0">
            <a:spAutoFit/>
          </a:bodyPr>
          <a:lstStyle/>
          <a:p>
            <a:r>
              <a:rPr lang="en-GB" sz="900" dirty="0">
                <a:latin typeface="Helvetica" pitchFamily="2" charset="0"/>
              </a:rPr>
              <a:t>NOTE 3: What do I mean by data-sparse situations? Well, let me narrate a real situation where I had to implement this technique for partners in Kenya where no data is available to do initial investigation for the geographical distribution of Lymphatic Filariasis (LF), and to delineate the extents of where its transmission can occur in Kenya based on an array of raster that are risk factors for (LF).  </a:t>
            </a:r>
          </a:p>
        </p:txBody>
      </p:sp>
      <p:sp>
        <p:nvSpPr>
          <p:cNvPr id="9" name="Slide Number Placeholder 3">
            <a:extLst>
              <a:ext uri="{FF2B5EF4-FFF2-40B4-BE49-F238E27FC236}">
                <a16:creationId xmlns:a16="http://schemas.microsoft.com/office/drawing/2014/main" id="{2B1385E6-C645-AB2D-FDB1-4A53A231D0F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476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buNone/>
            </a:pPr>
            <a:r>
              <a:rPr lang="en-US" sz="2000" b="1" dirty="0">
                <a:latin typeface="Helvetica" pitchFamily="2" charset="0"/>
                <a:ea typeface="Helvetica Neue Condensed" panose="02000503000000020004" pitchFamily="2" charset="0"/>
                <a:cs typeface="Helvetica Neue Condensed" panose="02000503000000020004" pitchFamily="2" charset="0"/>
              </a:rPr>
              <a:t>CASE STUDY: GIS-MCDA applied to identify suitable areas for Lymphatic Filariasis (LF) transmission in Kenya. </a:t>
            </a: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20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b="1" dirty="0">
              <a:solidFill>
                <a:srgbClr val="FF0000"/>
              </a:solidFill>
              <a:latin typeface="Helvetica" pitchFamily="2" charset="0"/>
              <a:ea typeface="Helvetica Neue Condensed" panose="02000503000000020004" pitchFamily="2" charset="0"/>
              <a:cs typeface="Helvetica Neue Condensed" panose="02000503000000020004" pitchFamily="2" charset="0"/>
            </a:endParaRPr>
          </a:p>
          <a:p>
            <a:pPr marL="0" indent="0">
              <a:lnSpc>
                <a:spcPct val="100000"/>
              </a:lnSpc>
              <a:buNone/>
            </a:pPr>
            <a:endParaRPr lang="en-US" sz="1800" dirty="0">
              <a:latin typeface="Helvetica" pitchFamily="2" charset="0"/>
              <a:ea typeface="Helvetica Neue Condensed" panose="02000503000000020004" pitchFamily="2" charset="0"/>
              <a:cs typeface="Helvetica Neue Condensed" panose="02000503000000020004" pitchFamily="2" charset="0"/>
            </a:endParaRPr>
          </a:p>
        </p:txBody>
      </p:sp>
      <p:sp>
        <p:nvSpPr>
          <p:cNvPr id="5" name="TextBox 4">
            <a:extLst>
              <a:ext uri="{FF2B5EF4-FFF2-40B4-BE49-F238E27FC236}">
                <a16:creationId xmlns:a16="http://schemas.microsoft.com/office/drawing/2014/main" id="{44E3652A-9714-BC45-B92F-A264F6BC0F12}"/>
              </a:ext>
            </a:extLst>
          </p:cNvPr>
          <p:cNvSpPr txBox="1"/>
          <p:nvPr/>
        </p:nvSpPr>
        <p:spPr>
          <a:xfrm>
            <a:off x="911054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8" name="TextBox 7">
            <a:extLst>
              <a:ext uri="{FF2B5EF4-FFF2-40B4-BE49-F238E27FC236}">
                <a16:creationId xmlns:a16="http://schemas.microsoft.com/office/drawing/2014/main" id="{F0CF47C1-099D-B24A-B68F-AC60F5E5FF79}"/>
              </a:ext>
            </a:extLst>
          </p:cNvPr>
          <p:cNvSpPr txBox="1"/>
          <p:nvPr/>
        </p:nvSpPr>
        <p:spPr>
          <a:xfrm>
            <a:off x="242167" y="997998"/>
            <a:ext cx="8408094" cy="1815882"/>
          </a:xfrm>
          <a:prstGeom prst="rect">
            <a:avLst/>
          </a:prstGeom>
          <a:solidFill>
            <a:schemeClr val="bg2"/>
          </a:solidFill>
        </p:spPr>
        <p:txBody>
          <a:bodyPr wrap="square" rtlCol="0">
            <a:spAutoFit/>
          </a:bodyPr>
          <a:lstStyle/>
          <a:p>
            <a:r>
              <a:rPr lang="en-US" sz="1400" b="1" dirty="0">
                <a:latin typeface="Helvetica" pitchFamily="2" charset="0"/>
                <a:ea typeface="Helvetica Neue Condensed" panose="02000503000000020004" pitchFamily="2" charset="0"/>
                <a:cs typeface="Helvetica Neue Condensed" panose="02000503000000020004" pitchFamily="2" charset="0"/>
              </a:rPr>
              <a:t>Description</a:t>
            </a:r>
            <a:r>
              <a:rPr lang="en-US" sz="1400" dirty="0">
                <a:latin typeface="Helvetica" pitchFamily="2" charset="0"/>
                <a:ea typeface="Helvetica Neue Condensed" panose="02000503000000020004" pitchFamily="2" charset="0"/>
                <a:cs typeface="Helvetica Neue Condensed" panose="02000503000000020004" pitchFamily="2" charset="0"/>
              </a:rPr>
              <a:t>: There are no available up-to-date models to explain the occurrence of Lymphatic Filariasis (LF) in Kenya and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geospatial empirical data are scarce</a:t>
            </a:r>
            <a:r>
              <a:rPr lang="en-US" sz="1400" b="1" dirty="0">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The Kenyan Ministry of Health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through its LF control programme, is planning to launch a public health intervention by introducing mass drug administration (MDA) of albendazole (combined with ivermectin) to infected people with LF and to remove microfilaria in their bloodstream. Mapping of suspected areas for LF must be carried out, however, due to financial constraints and limited resources, the K-</a:t>
            </a:r>
            <a:r>
              <a:rPr lang="en-US" sz="1400" dirty="0" err="1">
                <a:latin typeface="Helvetica" pitchFamily="2" charset="0"/>
                <a:ea typeface="Helvetica Neue Condensed" panose="02000503000000020004" pitchFamily="2" charset="0"/>
                <a:cs typeface="Helvetica Neue Condensed" panose="02000503000000020004" pitchFamily="2" charset="0"/>
              </a:rPr>
              <a:t>MoH</a:t>
            </a:r>
            <a:r>
              <a:rPr lang="en-US" sz="1400" dirty="0">
                <a:latin typeface="Helvetica" pitchFamily="2" charset="0"/>
                <a:ea typeface="Helvetica Neue Condensed" panose="02000503000000020004" pitchFamily="2" charset="0"/>
                <a:cs typeface="Helvetica Neue Condensed" panose="02000503000000020004" pitchFamily="2" charset="0"/>
              </a:rPr>
              <a:t> wishes to first </a:t>
            </a:r>
            <a:r>
              <a:rPr lang="en-US" sz="1400" b="1" dirty="0">
                <a:solidFill>
                  <a:srgbClr val="FF0000"/>
                </a:solidFill>
                <a:latin typeface="Helvetica" pitchFamily="2" charset="0"/>
                <a:ea typeface="Helvetica Neue Condensed" panose="02000503000000020004" pitchFamily="2" charset="0"/>
                <a:cs typeface="Helvetica Neue Condensed" panose="02000503000000020004" pitchFamily="2" charset="0"/>
              </a:rPr>
              <a:t>identify areas that are highly suitable for LF transmission</a:t>
            </a:r>
            <a:r>
              <a:rPr lang="en-US" sz="1400" dirty="0">
                <a:solidFill>
                  <a:srgbClr val="FF0000"/>
                </a:solidFill>
                <a:latin typeface="Helvetica" pitchFamily="2" charset="0"/>
                <a:ea typeface="Helvetica Neue Condensed" panose="02000503000000020004" pitchFamily="2" charset="0"/>
                <a:cs typeface="Helvetica Neue Condensed" panose="02000503000000020004" pitchFamily="2" charset="0"/>
              </a:rPr>
              <a:t> </a:t>
            </a:r>
            <a:r>
              <a:rPr lang="en-US" sz="1400" dirty="0">
                <a:latin typeface="Helvetica" pitchFamily="2" charset="0"/>
                <a:ea typeface="Helvetica Neue Condensed" panose="02000503000000020004" pitchFamily="2" charset="0"/>
                <a:cs typeface="Helvetica Neue Condensed" panose="02000503000000020004" pitchFamily="2" charset="0"/>
              </a:rPr>
              <a:t>before spending this limited resources to survey, map and apply MDAs to these areas.</a:t>
            </a:r>
            <a:endParaRPr lang="en-GB" sz="1400" dirty="0"/>
          </a:p>
        </p:txBody>
      </p:sp>
      <p:pic>
        <p:nvPicPr>
          <p:cNvPr id="9" name="Picture 8" descr="A person sitting on a bench&#10;&#10;Description automatically generated with medium confidence">
            <a:extLst>
              <a:ext uri="{FF2B5EF4-FFF2-40B4-BE49-F238E27FC236}">
                <a16:creationId xmlns:a16="http://schemas.microsoft.com/office/drawing/2014/main" id="{1FFB1AD0-5FF1-3E4B-A62F-F20605F2218E}"/>
              </a:ext>
            </a:extLst>
          </p:cNvPr>
          <p:cNvPicPr>
            <a:picLocks noChangeAspect="1"/>
          </p:cNvPicPr>
          <p:nvPr/>
        </p:nvPicPr>
        <p:blipFill>
          <a:blip r:embed="rId3"/>
          <a:stretch>
            <a:fillRect/>
          </a:stretch>
        </p:blipFill>
        <p:spPr>
          <a:xfrm>
            <a:off x="242167" y="3202432"/>
            <a:ext cx="4084320" cy="2722880"/>
          </a:xfrm>
          <a:prstGeom prst="rect">
            <a:avLst/>
          </a:prstGeom>
        </p:spPr>
      </p:pic>
      <p:sp>
        <p:nvSpPr>
          <p:cNvPr id="10" name="TextBox 9">
            <a:extLst>
              <a:ext uri="{FF2B5EF4-FFF2-40B4-BE49-F238E27FC236}">
                <a16:creationId xmlns:a16="http://schemas.microsoft.com/office/drawing/2014/main" id="{F966E82D-0BB9-DB4C-8012-B9DA7DFDD353}"/>
              </a:ext>
            </a:extLst>
          </p:cNvPr>
          <p:cNvSpPr txBox="1"/>
          <p:nvPr/>
        </p:nvSpPr>
        <p:spPr>
          <a:xfrm>
            <a:off x="242166" y="6020881"/>
            <a:ext cx="4084320" cy="430887"/>
          </a:xfrm>
          <a:prstGeom prst="rect">
            <a:avLst/>
          </a:prstGeom>
          <a:noFill/>
        </p:spPr>
        <p:txBody>
          <a:bodyPr wrap="square" rtlCol="0">
            <a:spAutoFit/>
          </a:bodyPr>
          <a:lstStyle/>
          <a:p>
            <a:r>
              <a:rPr lang="en-GB" sz="1100" b="1" dirty="0">
                <a:latin typeface="Helvetica" pitchFamily="2" charset="0"/>
              </a:rPr>
              <a:t>African man with heavy &amp; chronic LF microfilaria infection, resulting in a swollen leg called ‘</a:t>
            </a:r>
            <a:r>
              <a:rPr lang="en-GB" sz="1100" b="1" dirty="0">
                <a:solidFill>
                  <a:srgbClr val="FF0000"/>
                </a:solidFill>
                <a:latin typeface="Helvetica" pitchFamily="2" charset="0"/>
              </a:rPr>
              <a:t>Elephantiasis</a:t>
            </a:r>
            <a:r>
              <a:rPr lang="en-GB" sz="1100" b="1" dirty="0">
                <a:latin typeface="Helvetica" pitchFamily="2" charset="0"/>
              </a:rPr>
              <a:t>’</a:t>
            </a:r>
          </a:p>
        </p:txBody>
      </p:sp>
      <p:pic>
        <p:nvPicPr>
          <p:cNvPr id="12" name="Picture 11" descr="A bug on a leaf&#10;&#10;Description automatically generated with medium confidence">
            <a:extLst>
              <a:ext uri="{FF2B5EF4-FFF2-40B4-BE49-F238E27FC236}">
                <a16:creationId xmlns:a16="http://schemas.microsoft.com/office/drawing/2014/main" id="{E1FC5845-5B47-9941-BC58-3CBE1BD05117}"/>
              </a:ext>
            </a:extLst>
          </p:cNvPr>
          <p:cNvPicPr>
            <a:picLocks noChangeAspect="1"/>
          </p:cNvPicPr>
          <p:nvPr/>
        </p:nvPicPr>
        <p:blipFill>
          <a:blip r:embed="rId4"/>
          <a:stretch>
            <a:fillRect/>
          </a:stretch>
        </p:blipFill>
        <p:spPr>
          <a:xfrm>
            <a:off x="4659574" y="3202432"/>
            <a:ext cx="3990688" cy="2716274"/>
          </a:xfrm>
          <a:prstGeom prst="rect">
            <a:avLst/>
          </a:prstGeom>
        </p:spPr>
      </p:pic>
      <p:sp>
        <p:nvSpPr>
          <p:cNvPr id="13" name="TextBox 12">
            <a:extLst>
              <a:ext uri="{FF2B5EF4-FFF2-40B4-BE49-F238E27FC236}">
                <a16:creationId xmlns:a16="http://schemas.microsoft.com/office/drawing/2014/main" id="{E56B2E12-4ED8-7A4B-97D4-A456D2B115F2}"/>
              </a:ext>
            </a:extLst>
          </p:cNvPr>
          <p:cNvSpPr txBox="1"/>
          <p:nvPr/>
        </p:nvSpPr>
        <p:spPr>
          <a:xfrm>
            <a:off x="4600156" y="5947174"/>
            <a:ext cx="4084320" cy="600164"/>
          </a:xfrm>
          <a:prstGeom prst="rect">
            <a:avLst/>
          </a:prstGeom>
          <a:noFill/>
        </p:spPr>
        <p:txBody>
          <a:bodyPr wrap="square" rtlCol="0">
            <a:spAutoFit/>
          </a:bodyPr>
          <a:lstStyle/>
          <a:p>
            <a:r>
              <a:rPr lang="en-GB" sz="1100" b="1" dirty="0">
                <a:latin typeface="Helvetica" pitchFamily="2" charset="0"/>
              </a:rPr>
              <a:t>One many vectors, i.e., the </a:t>
            </a:r>
            <a:r>
              <a:rPr lang="en-GB" sz="1100" b="1" dirty="0">
                <a:solidFill>
                  <a:srgbClr val="FF0000"/>
                </a:solidFill>
                <a:latin typeface="Helvetica" pitchFamily="2" charset="0"/>
              </a:rPr>
              <a:t>Culex</a:t>
            </a:r>
            <a:r>
              <a:rPr lang="en-GB" sz="1100" b="1" dirty="0">
                <a:latin typeface="Helvetica" pitchFamily="2" charset="0"/>
              </a:rPr>
              <a:t> mosquito, that spreads LF by injecting microfilaria (microscopic worms) into their source of food (i.e., human) before taking its bloodmeal</a:t>
            </a:r>
          </a:p>
        </p:txBody>
      </p:sp>
      <p:sp>
        <p:nvSpPr>
          <p:cNvPr id="6" name="Slide Number Placeholder 3">
            <a:extLst>
              <a:ext uri="{FF2B5EF4-FFF2-40B4-BE49-F238E27FC236}">
                <a16:creationId xmlns:a16="http://schemas.microsoft.com/office/drawing/2014/main" id="{86F5FEDA-9DBC-E338-B058-5D32957DB92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9193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Principles of using Suitability Analysis </a:t>
            </a:r>
            <a:br>
              <a:rPr lang="en-US" sz="3600" b="1" dirty="0">
                <a:solidFill>
                  <a:schemeClr val="bg1"/>
                </a:solidFill>
                <a:latin typeface="Helvetica Neue Light" panose="02000403000000020004" pitchFamily="2" charset="0"/>
                <a:ea typeface="Helvetica Neue Light" panose="02000403000000020004" pitchFamily="2" charset="0"/>
              </a:rPr>
            </a:br>
            <a:r>
              <a:rPr lang="en-US" sz="3600" b="1" dirty="0">
                <a:solidFill>
                  <a:schemeClr val="bg1"/>
                </a:solidFill>
                <a:latin typeface="Helvetica Neue Light" panose="02000403000000020004" pitchFamily="2" charset="0"/>
                <a:ea typeface="Helvetica Neue Light" panose="02000403000000020004" pitchFamily="2" charset="0"/>
              </a:rPr>
              <a:t>(Knowledge-based)</a:t>
            </a:r>
          </a:p>
        </p:txBody>
      </p:sp>
      <p:sp>
        <p:nvSpPr>
          <p:cNvPr id="4" name="Slide Number Placeholder 3">
            <a:extLst>
              <a:ext uri="{FF2B5EF4-FFF2-40B4-BE49-F238E27FC236}">
                <a16:creationId xmlns:a16="http://schemas.microsoft.com/office/drawing/2014/main" id="{D34E217C-BED9-41B6-9AF7-111A0F5A226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59834" y="118659"/>
            <a:ext cx="8798312" cy="6428679"/>
          </a:xfrm>
          <a:ln>
            <a:solidFill>
              <a:schemeClr val="tx1"/>
            </a:solidFill>
          </a:ln>
        </p:spPr>
        <p:txBody>
          <a:bodyPr>
            <a:noAutofit/>
          </a:bodyPr>
          <a:lstStyle/>
          <a:p>
            <a:pPr marL="0" indent="0">
              <a:lnSpc>
                <a:spcPct val="100000"/>
              </a:lnSpc>
              <a:spcBef>
                <a:spcPts val="0"/>
              </a:spcBef>
              <a:buNone/>
            </a:pPr>
            <a:r>
              <a:rPr lang="en-US" sz="1800" b="1" dirty="0">
                <a:latin typeface="Helvetica Neue" panose="02000503000000020004" pitchFamily="2" charset="0"/>
                <a:ea typeface="Helvetica Neue" panose="02000503000000020004" pitchFamily="2" charset="0"/>
                <a:cs typeface="Helvetica Neue" panose="02000503000000020004" pitchFamily="2" charset="0"/>
              </a:rPr>
              <a:t>Principles of using Suitability Analysis (1):</a:t>
            </a:r>
          </a:p>
          <a:p>
            <a:pPr marL="0" indent="0">
              <a:lnSpc>
                <a:spcPct val="100000"/>
              </a:lnSpc>
              <a:spcBef>
                <a:spcPts val="0"/>
              </a:spcBef>
              <a:buNone/>
            </a:pPr>
            <a:endPar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In general</a:t>
            </a:r>
            <a:r>
              <a:rPr lang="en-US" sz="1800" b="1" dirty="0">
                <a:latin typeface="Helvetica Neue" panose="02000503000000020004" pitchFamily="2" charset="0"/>
                <a:ea typeface="Helvetica Neue" panose="02000503000000020004" pitchFamily="2" charset="0"/>
                <a:cs typeface="Helvetica Neue" panose="02000503000000020004" pitchFamily="2" charset="0"/>
              </a:rPr>
              <a:t>, GIS-MCDA</a:t>
            </a:r>
            <a:r>
              <a:rPr lang="en-US" sz="1800" dirty="0">
                <a:latin typeface="Helvetica Neue" panose="02000503000000020004" pitchFamily="2" charset="0"/>
                <a:ea typeface="Helvetica Neue" panose="02000503000000020004" pitchFamily="2" charset="0"/>
                <a:cs typeface="Helvetica Neue" panose="02000503000000020004" pitchFamily="2" charset="0"/>
              </a:rPr>
              <a:t> can be thought of as a process that transforms and combines a series of raster grids, and value </a:t>
            </a:r>
            <a:r>
              <a:rPr lang="en-US" sz="1800" b="1" dirty="0">
                <a:latin typeface="Helvetica Neue" panose="02000503000000020004" pitchFamily="2" charset="0"/>
                <a:ea typeface="Helvetica Neue" panose="02000503000000020004" pitchFamily="2" charset="0"/>
                <a:cs typeface="Helvetica Neue" panose="02000503000000020004" pitchFamily="2" charset="0"/>
              </a:rPr>
              <a:t>judgements of decision-maker’s preferences </a:t>
            </a:r>
            <a:r>
              <a:rPr lang="en-US" sz="1800" dirty="0">
                <a:latin typeface="Helvetica Neue" panose="02000503000000020004" pitchFamily="2" charset="0"/>
                <a:ea typeface="Helvetica Neue" panose="02000503000000020004" pitchFamily="2" charset="0"/>
                <a:cs typeface="Helvetica Neue" panose="02000503000000020004" pitchFamily="2" charset="0"/>
              </a:rPr>
              <a:t>with regards to process being studied to churn out</a:t>
            </a:r>
            <a:r>
              <a:rPr lang="en-US" sz="1800" b="1" dirty="0">
                <a:latin typeface="Helvetica Neue" panose="02000503000000020004" pitchFamily="2" charset="0"/>
                <a:ea typeface="Helvetica Neue" panose="02000503000000020004" pitchFamily="2" charset="0"/>
                <a:cs typeface="Helvetica Neue" panose="02000503000000020004" pitchFamily="2" charset="0"/>
              </a:rPr>
              <a:t> new </a:t>
            </a:r>
            <a:r>
              <a:rPr lang="en-US" sz="1800" dirty="0">
                <a:latin typeface="Helvetica Neue" panose="02000503000000020004" pitchFamily="2" charset="0"/>
                <a:ea typeface="Helvetica Neue" panose="02000503000000020004" pitchFamily="2" charset="0"/>
                <a:cs typeface="Helvetica Neue" panose="02000503000000020004" pitchFamily="2" charset="0"/>
              </a:rPr>
              <a:t>information for decision making.</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lnSpc>
                <a:spcPct val="100000"/>
              </a:lnSpc>
              <a:spcBef>
                <a:spcPts val="0"/>
              </a:spcBef>
              <a:buNone/>
            </a:pPr>
            <a:r>
              <a:rPr lang="en-US" sz="1800" dirty="0">
                <a:latin typeface="Helvetica Neue" panose="02000503000000020004" pitchFamily="2" charset="0"/>
                <a:ea typeface="Helvetica Neue" panose="02000503000000020004" pitchFamily="2" charset="0"/>
                <a:cs typeface="Helvetica Neue" panose="02000503000000020004" pitchFamily="2" charset="0"/>
              </a:rPr>
              <a:t>MCDA, applied to spatial modelling of outcomes, includes the following stages:</a:t>
            </a:r>
          </a:p>
          <a:p>
            <a:pPr marL="0" indent="0">
              <a:lnSpc>
                <a:spcPct val="100000"/>
              </a:lnSpc>
              <a:spcBef>
                <a:spcPts val="0"/>
              </a:spcBef>
              <a:buNone/>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objective</a:t>
            </a:r>
            <a:r>
              <a:rPr lang="en-US" sz="1800" dirty="0">
                <a:latin typeface="Helvetica Neue" panose="02000503000000020004" pitchFamily="2" charset="0"/>
                <a:ea typeface="Helvetica Neue" panose="02000503000000020004" pitchFamily="2" charset="0"/>
                <a:cs typeface="Helvetica Neue" panose="02000503000000020004" pitchFamily="2" charset="0"/>
              </a:rPr>
              <a:t> of the modelling exercise or setting the goals/outcome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risk factors and potential constraints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criteria</a:t>
            </a:r>
            <a:r>
              <a:rPr lang="en-US" sz="1800" dirty="0">
                <a:latin typeface="Helvetica Neue" panose="02000503000000020004" pitchFamily="2" charset="0"/>
                <a:ea typeface="Helvetica Neue" panose="02000503000000020004" pitchFamily="2" charset="0"/>
                <a:cs typeface="Helvetica Neue" panose="02000503000000020004" pitchFamily="2" charset="0"/>
              </a:rPr>
              <a:t>) that influence the outcome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relationship between each risk factor and suitability </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Defining the relative importance of each risk factor in the relation to the objectives</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Standardizing the factors to the same scale</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Combining factors to create a composite variable (i.e., </a:t>
            </a:r>
            <a:r>
              <a:rPr lang="en-US" sz="1800" b="1"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suitability index</a:t>
            </a:r>
            <a:r>
              <a:rPr lang="en-US" sz="1800" dirty="0">
                <a:latin typeface="Helvetica Neue" panose="02000503000000020004" pitchFamily="2" charset="0"/>
                <a:ea typeface="Helvetica Neue" panose="02000503000000020004" pitchFamily="2" charset="0"/>
                <a:cs typeface="Helvetica Neue" panose="02000503000000020004" pitchFamily="2" charset="0"/>
              </a:rPr>
              <a:t>) through a weighted analysis to produce a final weighted estimate of suitability for each areas (i.e., pixel-by-pixel).</a:t>
            </a:r>
          </a:p>
          <a:p>
            <a:pPr marL="457200" indent="-457200">
              <a:lnSpc>
                <a:spcPct val="100000"/>
              </a:lnSpc>
              <a:spcBef>
                <a:spcPts val="0"/>
              </a:spcBef>
              <a:buFont typeface="+mj-lt"/>
              <a:buAutoNum type="arabicParenR"/>
            </a:pPr>
            <a:r>
              <a:rPr lang="en-US" sz="1800" dirty="0">
                <a:latin typeface="Helvetica Neue" panose="02000503000000020004" pitchFamily="2" charset="0"/>
                <a:ea typeface="Helvetica Neue" panose="02000503000000020004" pitchFamily="2" charset="0"/>
                <a:cs typeface="Helvetica Neue" panose="02000503000000020004" pitchFamily="2" charset="0"/>
              </a:rPr>
              <a:t>Model Validation</a:t>
            </a:r>
          </a:p>
        </p:txBody>
      </p:sp>
      <p:sp>
        <p:nvSpPr>
          <p:cNvPr id="5" name="TextBox 4">
            <a:extLst>
              <a:ext uri="{FF2B5EF4-FFF2-40B4-BE49-F238E27FC236}">
                <a16:creationId xmlns:a16="http://schemas.microsoft.com/office/drawing/2014/main" id="{44E3652A-9714-BC45-B92F-A264F6BC0F12}"/>
              </a:ext>
            </a:extLst>
          </p:cNvPr>
          <p:cNvSpPr txBox="1"/>
          <p:nvPr/>
        </p:nvSpPr>
        <p:spPr>
          <a:xfrm>
            <a:off x="9034936" y="118659"/>
            <a:ext cx="2843561" cy="276999"/>
          </a:xfrm>
          <a:prstGeom prst="rect">
            <a:avLst/>
          </a:prstGeom>
          <a:noFill/>
        </p:spPr>
        <p:txBody>
          <a:bodyPr wrap="square" rtlCol="0">
            <a:spAutoFit/>
          </a:bodyPr>
          <a:lstStyle/>
          <a:p>
            <a:r>
              <a:rPr lang="en-GB" sz="1200" b="1" dirty="0">
                <a:latin typeface="Helvetica" pitchFamily="2" charset="0"/>
              </a:rPr>
              <a:t>NOTES</a:t>
            </a:r>
          </a:p>
        </p:txBody>
      </p:sp>
      <p:sp>
        <p:nvSpPr>
          <p:cNvPr id="6" name="TextBox 5">
            <a:extLst>
              <a:ext uri="{FF2B5EF4-FFF2-40B4-BE49-F238E27FC236}">
                <a16:creationId xmlns:a16="http://schemas.microsoft.com/office/drawing/2014/main" id="{58292E77-D871-CF4E-8D1E-EE209FFF33E0}"/>
              </a:ext>
            </a:extLst>
          </p:cNvPr>
          <p:cNvSpPr txBox="1"/>
          <p:nvPr/>
        </p:nvSpPr>
        <p:spPr>
          <a:xfrm>
            <a:off x="159834" y="2039325"/>
            <a:ext cx="8408094" cy="369332"/>
          </a:xfrm>
          <a:prstGeom prst="rect">
            <a:avLst/>
          </a:prstGeom>
          <a:solidFill>
            <a:schemeClr val="bg2"/>
          </a:solidFill>
        </p:spPr>
        <p:txBody>
          <a:bodyPr wrap="square" rtlCol="0">
            <a:spAutoFit/>
          </a:bodyPr>
          <a:lstStyle/>
          <a:p>
            <a:r>
              <a:rPr lang="en-US" b="1" dirty="0">
                <a:latin typeface="Helvetica" pitchFamily="2" charset="0"/>
                <a:ea typeface="Helvetica Neue Condensed" panose="02000503000000020004" pitchFamily="2" charset="0"/>
                <a:cs typeface="Helvetica Neue Condensed" panose="02000503000000020004" pitchFamily="2" charset="0"/>
              </a:rPr>
              <a:t>Important note</a:t>
            </a:r>
            <a:r>
              <a:rPr lang="en-US" dirty="0">
                <a:latin typeface="Helvetica" pitchFamily="2" charset="0"/>
                <a:ea typeface="Helvetica Neue Condensed" panose="02000503000000020004" pitchFamily="2" charset="0"/>
                <a:cs typeface="Helvetica Neue Condensed" panose="02000503000000020004" pitchFamily="2" charset="0"/>
              </a:rPr>
              <a:t>: There are NO statistical modelling for this approach</a:t>
            </a:r>
            <a:endParaRPr lang="en-GB" dirty="0"/>
          </a:p>
        </p:txBody>
      </p:sp>
      <p:sp>
        <p:nvSpPr>
          <p:cNvPr id="4" name="Slide Number Placeholder 3">
            <a:extLst>
              <a:ext uri="{FF2B5EF4-FFF2-40B4-BE49-F238E27FC236}">
                <a16:creationId xmlns:a16="http://schemas.microsoft.com/office/drawing/2014/main" id="{53307470-698A-C7E1-56D6-C380D5BCF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4958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25000</TotalTime>
  <Words>3964</Words>
  <Application>Microsoft Macintosh PowerPoint</Application>
  <PresentationFormat>Widescreen</PresentationFormat>
  <Paragraphs>802</Paragraphs>
  <Slides>29</Slides>
  <Notes>25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29</vt:i4>
      </vt:variant>
    </vt:vector>
  </HeadingPairs>
  <TitlesOfParts>
    <vt:vector size="41" baseType="lpstr">
      <vt:lpstr>Arial</vt:lpstr>
      <vt:lpstr>Calibri</vt:lpstr>
      <vt:lpstr>Calibri Light</vt:lpstr>
      <vt:lpstr>Cambria Math</vt:lpstr>
      <vt:lpstr>Helvetica</vt:lpstr>
      <vt:lpstr>Helvetica Neue</vt:lpstr>
      <vt:lpstr>Helvetica Neue Condensed Black</vt:lpstr>
      <vt:lpstr>Helvetica Neue Light</vt:lpstr>
      <vt:lpstr>HELVETICA NEUE THIN</vt:lpstr>
      <vt:lpstr>Wingdings</vt:lpstr>
      <vt:lpstr>Office Theme</vt:lpstr>
      <vt:lpstr>Custom Design</vt:lpstr>
      <vt:lpstr>PowerPoint Presentation</vt:lpstr>
      <vt:lpstr>PowerPoint Presentation</vt:lpstr>
      <vt:lpstr>PowerPoint Presentation</vt:lpstr>
      <vt:lpstr>PowerPoint Presentation</vt:lpstr>
      <vt:lpstr>What is Suitability Analysis or Mapping?</vt:lpstr>
      <vt:lpstr>PowerPoint Presentation</vt:lpstr>
      <vt:lpstr>PowerPoint Presentation</vt:lpstr>
      <vt:lpstr>Principles of using Suitability Analysis  (Knowledge-based)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Beginning:  Introduction to Spatial Analysis and Data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314</cp:revision>
  <dcterms:created xsi:type="dcterms:W3CDTF">2020-11-19T14:47:11Z</dcterms:created>
  <dcterms:modified xsi:type="dcterms:W3CDTF">2023-10-23T14:39:52Z</dcterms:modified>
</cp:coreProperties>
</file>