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420" r:id="rId3"/>
    <p:sldId id="986" r:id="rId4"/>
    <p:sldId id="1304" r:id="rId5"/>
    <p:sldId id="1302" r:id="rId6"/>
    <p:sldId id="295" r:id="rId7"/>
    <p:sldId id="1311" r:id="rId8"/>
    <p:sldId id="1306" r:id="rId9"/>
    <p:sldId id="1307" r:id="rId10"/>
    <p:sldId id="1312" r:id="rId11"/>
    <p:sldId id="1313" r:id="rId12"/>
    <p:sldId id="1308" r:id="rId13"/>
    <p:sldId id="1309" r:id="rId14"/>
    <p:sldId id="1314" r:id="rId15"/>
    <p:sldId id="981" r:id="rId16"/>
    <p:sldId id="1315" r:id="rId17"/>
    <p:sldId id="1316" r:id="rId18"/>
    <p:sldId id="1317" r:id="rId19"/>
    <p:sldId id="1318" r:id="rId20"/>
    <p:sldId id="1319" r:id="rId21"/>
    <p:sldId id="1321" r:id="rId22"/>
    <p:sldId id="1322" r:id="rId23"/>
    <p:sldId id="1323" r:id="rId24"/>
    <p:sldId id="1324" r:id="rId25"/>
    <p:sldId id="1250" r:id="rId26"/>
    <p:sldId id="1325" r:id="rId27"/>
    <p:sldId id="1326" r:id="rId28"/>
    <p:sldId id="1327" r:id="rId29"/>
    <p:sldId id="1328" r:id="rId30"/>
    <p:sldId id="13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723"/>
    <a:srgbClr val="FF7E79"/>
    <a:srgbClr val="008CE6"/>
    <a:srgbClr val="00B0F0"/>
    <a:srgbClr val="000000"/>
    <a:srgbClr val="FF9500"/>
    <a:srgbClr val="009193"/>
    <a:srgbClr val="D6D6D6"/>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8"/>
    <p:restoredTop sz="93079"/>
  </p:normalViewPr>
  <p:slideViewPr>
    <p:cSldViewPr snapToGrid="0" snapToObjects="1">
      <p:cViewPr varScale="1">
        <p:scale>
          <a:sx n="186" d="100"/>
          <a:sy n="186" d="100"/>
        </p:scale>
        <p:origin x="744" y="200"/>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of niche or distributional models commonly applied to ecologies of animal species (aka Zoology), but it has found its way to other domains, or other realms of research.</a:t>
            </a:r>
          </a:p>
          <a:p>
            <a:endParaRPr lang="en-GB" dirty="0"/>
          </a:p>
          <a:p>
            <a:r>
              <a:rPr lang="en-GB" dirty="0"/>
              <a:t>Each areas </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238664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4D5156"/>
                </a:solidFill>
                <a:effectLst/>
                <a:latin typeface="arial" panose="020B0604020202020204" pitchFamily="34" charset="0"/>
              </a:rPr>
              <a:t>Crime pattern theory </a:t>
            </a:r>
            <a:r>
              <a:rPr lang="en-GB" b="1" i="0" u="none" strike="noStrike" dirty="0">
                <a:solidFill>
                  <a:srgbClr val="5F6368"/>
                </a:solidFill>
                <a:effectLst/>
                <a:latin typeface="arial" panose="020B0604020202020204" pitchFamily="34" charset="0"/>
              </a:rPr>
              <a:t>provides a framework for the scientific understanding of criminal events in space and time at many levels of analysis</a:t>
            </a:r>
            <a:r>
              <a:rPr lang="en-GB" b="0" i="0" u="none" strike="noStrike" dirty="0">
                <a:solidFill>
                  <a:srgbClr val="4D5156"/>
                </a:solidFill>
                <a:effectLst/>
                <a:latin typeface="arial" panose="020B0604020202020204" pitchFamily="34" charset="0"/>
              </a:rPr>
              <a:t>.</a:t>
            </a:r>
          </a:p>
          <a:p>
            <a:endParaRPr lang="en-GB" b="0" i="0" u="none" strike="noStrike" dirty="0">
              <a:solidFill>
                <a:srgbClr val="4D5156"/>
              </a:solidFill>
              <a:effectLst/>
              <a:latin typeface="arial" panose="020B0604020202020204" pitchFamily="34" charset="0"/>
            </a:endParaRPr>
          </a:p>
          <a:p>
            <a:r>
              <a:rPr lang="en-GB" b="0" i="0" u="none" strike="noStrike" dirty="0">
                <a:solidFill>
                  <a:srgbClr val="202124"/>
                </a:solidFill>
                <a:effectLst/>
                <a:latin typeface="arial" panose="020B0604020202020204" pitchFamily="34" charset="0"/>
              </a:rPr>
              <a:t>Crime pattern theory </a:t>
            </a:r>
            <a:r>
              <a:rPr lang="en-GB" b="1" i="0" u="none" strike="noStrike" dirty="0">
                <a:solidFill>
                  <a:srgbClr val="202124"/>
                </a:solidFill>
                <a:effectLst/>
                <a:latin typeface="arial" panose="020B0604020202020204" pitchFamily="34" charset="0"/>
              </a:rPr>
              <a:t>claims that a crime involving an offender and a victim or target can only occur when the activity spaces of both cross paths</a:t>
            </a:r>
            <a:r>
              <a:rPr lang="en-GB" b="0" i="0" u="none" strike="noStrike" dirty="0">
                <a:solidFill>
                  <a:srgbClr val="202124"/>
                </a:solidFill>
                <a:effectLst/>
                <a:latin typeface="arial" panose="020B0604020202020204" pitchFamily="34" charset="0"/>
              </a:rPr>
              <a:t>. Simply put crime will occur if an area provides the opportunity for crime and it exists within an offender's awareness space</a:t>
            </a:r>
            <a:r>
              <a:rPr lang="en-GB" b="0" i="0" u="none" strike="noStrike" dirty="0">
                <a:solidFill>
                  <a:srgbClr val="4D5156"/>
                </a:solidFill>
                <a:effectLst/>
                <a:latin typeface="arial" panose="020B0604020202020204" pitchFamily="34" charset="0"/>
              </a:rPr>
              <a:t>.</a:t>
            </a:r>
          </a:p>
          <a:p>
            <a:endParaRPr lang="en-GB" b="0" i="0" u="none" strike="noStrike" dirty="0">
              <a:solidFill>
                <a:srgbClr val="4D5156"/>
              </a:solidFill>
              <a:effectLst/>
              <a:latin typeface="arial" panose="020B0604020202020204" pitchFamily="34" charset="0"/>
            </a:endParaRPr>
          </a:p>
          <a:p>
            <a:r>
              <a:rPr lang="en-GB" b="0" i="0" u="none" strike="noStrike" dirty="0">
                <a:solidFill>
                  <a:srgbClr val="4D5156"/>
                </a:solidFill>
                <a:effectLst/>
                <a:latin typeface="arial" panose="020B0604020202020204" pitchFamily="34" charset="0"/>
              </a:rPr>
              <a:t>It is possible to adapt this criminological framework to B-A-M diagram. </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777520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14</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15</a:t>
            </a:fld>
            <a:endParaRPr lang="en-US"/>
          </a:p>
        </p:txBody>
      </p:sp>
    </p:spTree>
    <p:extLst>
      <p:ext uri="{BB962C8B-B14F-4D97-AF65-F5344CB8AC3E}">
        <p14:creationId xmlns:p14="http://schemas.microsoft.com/office/powerpoint/2010/main" val="1923481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16</a:t>
            </a:fld>
            <a:endParaRPr lang="en-US"/>
          </a:p>
        </p:txBody>
      </p:sp>
    </p:spTree>
    <p:extLst>
      <p:ext uri="{BB962C8B-B14F-4D97-AF65-F5344CB8AC3E}">
        <p14:creationId xmlns:p14="http://schemas.microsoft.com/office/powerpoint/2010/main" val="1850684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17</a:t>
            </a:fld>
            <a:endParaRPr lang="en-US"/>
          </a:p>
        </p:txBody>
      </p:sp>
    </p:spTree>
    <p:extLst>
      <p:ext uri="{BB962C8B-B14F-4D97-AF65-F5344CB8AC3E}">
        <p14:creationId xmlns:p14="http://schemas.microsoft.com/office/powerpoint/2010/main" val="402781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19</a:t>
            </a:fld>
            <a:endParaRPr lang="en-US"/>
          </a:p>
        </p:txBody>
      </p:sp>
    </p:spTree>
    <p:extLst>
      <p:ext uri="{BB962C8B-B14F-4D97-AF65-F5344CB8AC3E}">
        <p14:creationId xmlns:p14="http://schemas.microsoft.com/office/powerpoint/2010/main" val="3382948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20</a:t>
            </a:fld>
            <a:endParaRPr lang="en-US"/>
          </a:p>
        </p:txBody>
      </p:sp>
    </p:spTree>
    <p:extLst>
      <p:ext uri="{BB962C8B-B14F-4D97-AF65-F5344CB8AC3E}">
        <p14:creationId xmlns:p14="http://schemas.microsoft.com/office/powerpoint/2010/main" val="2858939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21</a:t>
            </a:fld>
            <a:endParaRPr lang="en-US"/>
          </a:p>
        </p:txBody>
      </p:sp>
    </p:spTree>
    <p:extLst>
      <p:ext uri="{BB962C8B-B14F-4D97-AF65-F5344CB8AC3E}">
        <p14:creationId xmlns:p14="http://schemas.microsoft.com/office/powerpoint/2010/main" val="338193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talk about these items i.e., timetable, assessment…</a:t>
            </a:r>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22</a:t>
            </a:fld>
            <a:endParaRPr lang="en-US"/>
          </a:p>
        </p:txBody>
      </p:sp>
    </p:spTree>
    <p:extLst>
      <p:ext uri="{BB962C8B-B14F-4D97-AF65-F5344CB8AC3E}">
        <p14:creationId xmlns:p14="http://schemas.microsoft.com/office/powerpoint/2010/main" val="3284822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23</a:t>
            </a:fld>
            <a:endParaRPr lang="en-US"/>
          </a:p>
        </p:txBody>
      </p:sp>
    </p:spTree>
    <p:extLst>
      <p:ext uri="{BB962C8B-B14F-4D97-AF65-F5344CB8AC3E}">
        <p14:creationId xmlns:p14="http://schemas.microsoft.com/office/powerpoint/2010/main" val="272350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24</a:t>
            </a:fld>
            <a:endParaRPr lang="en-US" altLang="x-none"/>
          </a:p>
        </p:txBody>
      </p:sp>
    </p:spTree>
    <p:extLst>
      <p:ext uri="{BB962C8B-B14F-4D97-AF65-F5344CB8AC3E}">
        <p14:creationId xmlns:p14="http://schemas.microsoft.com/office/powerpoint/2010/main" val="640573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26</a:t>
            </a:fld>
            <a:endParaRPr lang="en-US"/>
          </a:p>
        </p:txBody>
      </p:sp>
    </p:spTree>
    <p:extLst>
      <p:ext uri="{BB962C8B-B14F-4D97-AF65-F5344CB8AC3E}">
        <p14:creationId xmlns:p14="http://schemas.microsoft.com/office/powerpoint/2010/main" val="1141616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4</a:t>
            </a:fld>
            <a:endParaRPr lang="en-US" altLang="x-none"/>
          </a:p>
        </p:txBody>
      </p:sp>
    </p:spTree>
    <p:extLst>
      <p:ext uri="{BB962C8B-B14F-4D97-AF65-F5344CB8AC3E}">
        <p14:creationId xmlns:p14="http://schemas.microsoft.com/office/powerpoint/2010/main" val="5979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5</a:t>
            </a:fld>
            <a:endParaRPr lang="en-US"/>
          </a:p>
        </p:txBody>
      </p:sp>
    </p:spTree>
    <p:extLst>
      <p:ext uri="{BB962C8B-B14F-4D97-AF65-F5344CB8AC3E}">
        <p14:creationId xmlns:p14="http://schemas.microsoft.com/office/powerpoint/2010/main" val="282071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6</a:t>
            </a:fld>
            <a:endParaRPr lang="en-US"/>
          </a:p>
        </p:txBody>
      </p:sp>
    </p:spTree>
    <p:extLst>
      <p:ext uri="{BB962C8B-B14F-4D97-AF65-F5344CB8AC3E}">
        <p14:creationId xmlns:p14="http://schemas.microsoft.com/office/powerpoint/2010/main" val="63511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Talk about the origins and how the definition of niche has evolved.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Joseph Grinnell, an American Biologist and Zoologist </a:t>
            </a:r>
          </a:p>
          <a:p>
            <a:endParaRPr lang="en-GB" dirty="0"/>
          </a:p>
          <a:p>
            <a:r>
              <a:rPr lang="en-GB" dirty="0"/>
              <a:t>Talk about some of the earlier examples of maps predicting the niches of Birds – link it to abiotic, biotic and geographic space.</a:t>
            </a:r>
          </a:p>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151548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Is an abstract representation of geographic space</a:t>
            </a:r>
          </a:p>
          <a:p>
            <a:endParaRPr lang="en-GB" dirty="0"/>
          </a:p>
          <a:p>
            <a:r>
              <a:rPr lang="en-GB" dirty="0"/>
              <a:t>What region in this geography is suitable for the species in terms of conditions and the limits terms of tolerance to things like temperature, precipitation, elevation (things that are physical) – these limits are represented in that blue region of A</a:t>
            </a:r>
          </a:p>
          <a:p>
            <a:endParaRPr lang="en-GB" dirty="0"/>
          </a:p>
          <a:p>
            <a:r>
              <a:rPr lang="en-GB" dirty="0"/>
              <a:t>A</a:t>
            </a:r>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221136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Is an abstract representation of geographic space</a:t>
            </a:r>
          </a:p>
          <a:p>
            <a:endParaRPr lang="en-GB" dirty="0"/>
          </a:p>
          <a:p>
            <a:r>
              <a:rPr lang="en-GB" dirty="0"/>
              <a:t>What region in this geography is suitable for the species in terms of conditions and the limits terms of tolerance to things like temperature, precipitation, elevation (things that are physical) – these limits are represented in that blue region of A</a:t>
            </a:r>
          </a:p>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773543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this intersection between these three, that we want to model with some niche algorithm. </a:t>
            </a:r>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226597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10/30/23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10/30/23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26/09/2022</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435348" y="1781416"/>
            <a:ext cx="9276211" cy="4647426"/>
          </a:xfrm>
          <a:prstGeom prst="rect">
            <a:avLst/>
          </a:prstGeom>
        </p:spPr>
        <p:txBody>
          <a:bodyPr wrap="square">
            <a:spAutoFit/>
          </a:bodyPr>
          <a:lstStyle/>
          <a:p>
            <a:r>
              <a:rPr lang="en-GB" sz="2000" b="1" cap="all" dirty="0">
                <a:latin typeface="Helvetica Neue Light" panose="02000403000000020004" pitchFamily="2" charset="0"/>
                <a:ea typeface="Helvetica Neue Light" panose="02000403000000020004" pitchFamily="2" charset="0"/>
                <a:cs typeface="Calibri Light" charset="0"/>
              </a:rPr>
              <a:t>GEOG0114: Principles of spatial analysis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latin typeface="Helvetica Neue Light" panose="02000403000000020004" pitchFamily="2" charset="0"/>
                <a:ea typeface="Helvetica Neue Light" panose="02000403000000020004" pitchFamily="2" charset="0"/>
                <a:cs typeface="Calibri Light" charset="0"/>
              </a:rPr>
              <a:t>WEEK 5: Suitability mapping (PART 2)</a:t>
            </a:r>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a:t>
            </a:fld>
            <a:endParaRPr lang="en-US" altLang="x-none" dirty="0"/>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1951C9D9-6453-34B2-D629-6D7128BABEC7}"/>
              </a:ext>
            </a:extLst>
          </p:cNvPr>
          <p:cNvSpPr txBox="1"/>
          <p:nvPr/>
        </p:nvSpPr>
        <p:spPr>
          <a:xfrm>
            <a:off x="9488992" y="5897749"/>
            <a:ext cx="2582608" cy="830997"/>
          </a:xfrm>
          <a:prstGeom prst="rect">
            <a:avLst/>
          </a:prstGeom>
          <a:solidFill>
            <a:schemeClr val="bg1"/>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This is what we want to estimate in our niche models</a:t>
            </a:r>
          </a:p>
        </p:txBody>
      </p:sp>
      <p:sp>
        <p:nvSpPr>
          <p:cNvPr id="2" name="Slide Number Placeholder 3">
            <a:extLst>
              <a:ext uri="{FF2B5EF4-FFF2-40B4-BE49-F238E27FC236}">
                <a16:creationId xmlns:a16="http://schemas.microsoft.com/office/drawing/2014/main" id="{5AF51AF9-9CFD-DC09-6E00-45ABB8C40307}"/>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10</a:t>
            </a:fld>
            <a:endParaRPr lang="en-US" altLang="x-none" dirty="0"/>
          </a:p>
        </p:txBody>
      </p:sp>
      <p:sp>
        <p:nvSpPr>
          <p:cNvPr id="3" name="Title 1">
            <a:extLst>
              <a:ext uri="{FF2B5EF4-FFF2-40B4-BE49-F238E27FC236}">
                <a16:creationId xmlns:a16="http://schemas.microsoft.com/office/drawing/2014/main" id="{52834344-4BE8-CD24-30CC-DCB5BCECEC5E}"/>
              </a:ext>
            </a:extLst>
          </p:cNvPr>
          <p:cNvSpPr txBox="1">
            <a:spLocks/>
          </p:cNvSpPr>
          <p:nvPr/>
        </p:nvSpPr>
        <p:spPr>
          <a:xfrm>
            <a:off x="158578" y="117990"/>
            <a:ext cx="9783911" cy="648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B-A-M Diagram: Theoretical Framework behind Niche Modelling </a:t>
            </a:r>
          </a:p>
        </p:txBody>
      </p:sp>
      <p:sp>
        <p:nvSpPr>
          <p:cNvPr id="4" name="Rectangle 3">
            <a:extLst>
              <a:ext uri="{FF2B5EF4-FFF2-40B4-BE49-F238E27FC236}">
                <a16:creationId xmlns:a16="http://schemas.microsoft.com/office/drawing/2014/main" id="{485FDFA5-D5C7-8E1A-5EBA-D70E9D49EC38}"/>
              </a:ext>
            </a:extLst>
          </p:cNvPr>
          <p:cNvSpPr/>
          <p:nvPr/>
        </p:nvSpPr>
        <p:spPr>
          <a:xfrm>
            <a:off x="158578" y="579549"/>
            <a:ext cx="9268757" cy="61604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74F19BF-B22C-A400-FEEF-2DB95786DF68}"/>
              </a:ext>
            </a:extLst>
          </p:cNvPr>
          <p:cNvSpPr txBox="1"/>
          <p:nvPr/>
        </p:nvSpPr>
        <p:spPr>
          <a:xfrm>
            <a:off x="270455" y="761930"/>
            <a:ext cx="298789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 = Geographical space</a:t>
            </a:r>
          </a:p>
        </p:txBody>
      </p:sp>
      <p:sp>
        <p:nvSpPr>
          <p:cNvPr id="6" name="Rectangle 5">
            <a:extLst>
              <a:ext uri="{FF2B5EF4-FFF2-40B4-BE49-F238E27FC236}">
                <a16:creationId xmlns:a16="http://schemas.microsoft.com/office/drawing/2014/main" id="{49B4212C-B31F-6841-CA74-21F20202B507}"/>
              </a:ext>
            </a:extLst>
          </p:cNvPr>
          <p:cNvSpPr/>
          <p:nvPr/>
        </p:nvSpPr>
        <p:spPr>
          <a:xfrm>
            <a:off x="850005" y="1521218"/>
            <a:ext cx="4984124" cy="2678805"/>
          </a:xfrm>
          <a:prstGeom prst="rect">
            <a:avLst/>
          </a:prstGeom>
          <a:solidFill>
            <a:schemeClr val="accent1">
              <a:alpha val="502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2EB44B0-8726-9EBC-BF02-66E8746FFAD7}"/>
              </a:ext>
            </a:extLst>
          </p:cNvPr>
          <p:cNvSpPr/>
          <p:nvPr/>
        </p:nvSpPr>
        <p:spPr>
          <a:xfrm>
            <a:off x="850005" y="3052294"/>
            <a:ext cx="7675809" cy="2932618"/>
          </a:xfrm>
          <a:prstGeom prst="rect">
            <a:avLst/>
          </a:prstGeom>
          <a:solidFill>
            <a:schemeClr val="accent2">
              <a:lumMod val="40000"/>
              <a:lumOff val="60000"/>
              <a:alpha val="5266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F61F86F-08AA-5509-AD14-EAAF15EFAB72}"/>
              </a:ext>
            </a:extLst>
          </p:cNvPr>
          <p:cNvSpPr/>
          <p:nvPr/>
        </p:nvSpPr>
        <p:spPr>
          <a:xfrm>
            <a:off x="3928057" y="1521218"/>
            <a:ext cx="4597758" cy="2678805"/>
          </a:xfrm>
          <a:prstGeom prst="rect">
            <a:avLst/>
          </a:prstGeom>
          <a:solidFill>
            <a:schemeClr val="accent6">
              <a:lumMod val="40000"/>
              <a:lumOff val="60000"/>
              <a:alpha val="495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A0C7D95-7C1C-EE94-0E6A-0F9DE20D354E}"/>
              </a:ext>
            </a:extLst>
          </p:cNvPr>
          <p:cNvSpPr txBox="1"/>
          <p:nvPr/>
        </p:nvSpPr>
        <p:spPr>
          <a:xfrm>
            <a:off x="850005" y="1521218"/>
            <a:ext cx="283335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A = Abiotic (Environment)</a:t>
            </a:r>
          </a:p>
        </p:txBody>
      </p:sp>
      <p:sp>
        <p:nvSpPr>
          <p:cNvPr id="10" name="TextBox 9">
            <a:extLst>
              <a:ext uri="{FF2B5EF4-FFF2-40B4-BE49-F238E27FC236}">
                <a16:creationId xmlns:a16="http://schemas.microsoft.com/office/drawing/2014/main" id="{C4BA16DA-66A5-52C0-8E3F-3AEE961577E9}"/>
              </a:ext>
            </a:extLst>
          </p:cNvPr>
          <p:cNvSpPr txBox="1"/>
          <p:nvPr/>
        </p:nvSpPr>
        <p:spPr>
          <a:xfrm>
            <a:off x="7272277" y="1521218"/>
            <a:ext cx="12535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B = Biotic</a:t>
            </a:r>
          </a:p>
        </p:txBody>
      </p:sp>
      <p:sp>
        <p:nvSpPr>
          <p:cNvPr id="11" name="TextBox 10">
            <a:extLst>
              <a:ext uri="{FF2B5EF4-FFF2-40B4-BE49-F238E27FC236}">
                <a16:creationId xmlns:a16="http://schemas.microsoft.com/office/drawing/2014/main" id="{8C87B654-C2D5-F046-5D87-273365BF1B97}"/>
              </a:ext>
            </a:extLst>
          </p:cNvPr>
          <p:cNvSpPr txBox="1"/>
          <p:nvPr/>
        </p:nvSpPr>
        <p:spPr>
          <a:xfrm>
            <a:off x="3925914" y="5564805"/>
            <a:ext cx="190821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M = Movement</a:t>
            </a:r>
          </a:p>
        </p:txBody>
      </p:sp>
      <p:sp>
        <p:nvSpPr>
          <p:cNvPr id="12" name="TextBox 11">
            <a:extLst>
              <a:ext uri="{FF2B5EF4-FFF2-40B4-BE49-F238E27FC236}">
                <a16:creationId xmlns:a16="http://schemas.microsoft.com/office/drawing/2014/main" id="{C404F3A4-1670-E144-6996-184EC0B165C4}"/>
              </a:ext>
            </a:extLst>
          </p:cNvPr>
          <p:cNvSpPr txBox="1"/>
          <p:nvPr/>
        </p:nvSpPr>
        <p:spPr>
          <a:xfrm>
            <a:off x="9477098" y="576763"/>
            <a:ext cx="2412445"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G = represent the reference of study area</a:t>
            </a:r>
          </a:p>
        </p:txBody>
      </p:sp>
      <p:sp>
        <p:nvSpPr>
          <p:cNvPr id="13" name="TextBox 12">
            <a:extLst>
              <a:ext uri="{FF2B5EF4-FFF2-40B4-BE49-F238E27FC236}">
                <a16:creationId xmlns:a16="http://schemas.microsoft.com/office/drawing/2014/main" id="{976C419C-C92F-C073-31A6-887222043396}"/>
              </a:ext>
            </a:extLst>
          </p:cNvPr>
          <p:cNvSpPr txBox="1"/>
          <p:nvPr/>
        </p:nvSpPr>
        <p:spPr>
          <a:xfrm>
            <a:off x="9477098" y="2300008"/>
            <a:ext cx="2532845"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A = represent the variation in physical environmental conditions</a:t>
            </a:r>
          </a:p>
        </p:txBody>
      </p:sp>
      <p:sp>
        <p:nvSpPr>
          <p:cNvPr id="14" name="TextBox 13">
            <a:extLst>
              <a:ext uri="{FF2B5EF4-FFF2-40B4-BE49-F238E27FC236}">
                <a16:creationId xmlns:a16="http://schemas.microsoft.com/office/drawing/2014/main" id="{A127D5EE-1C22-AF64-6A56-7DD576250AB6}"/>
              </a:ext>
            </a:extLst>
          </p:cNvPr>
          <p:cNvSpPr txBox="1"/>
          <p:nvPr/>
        </p:nvSpPr>
        <p:spPr>
          <a:xfrm>
            <a:off x="9477098" y="1228830"/>
            <a:ext cx="2562500"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B = represent the variation in biologic environmental conditions (resource suitable for species)</a:t>
            </a:r>
          </a:p>
        </p:txBody>
      </p:sp>
      <p:sp>
        <p:nvSpPr>
          <p:cNvPr id="15" name="TextBox 14">
            <a:extLst>
              <a:ext uri="{FF2B5EF4-FFF2-40B4-BE49-F238E27FC236}">
                <a16:creationId xmlns:a16="http://schemas.microsoft.com/office/drawing/2014/main" id="{91CFF9F1-29ED-6848-98C0-6EEE99FFA4B6}"/>
              </a:ext>
            </a:extLst>
          </p:cNvPr>
          <p:cNvSpPr txBox="1"/>
          <p:nvPr/>
        </p:nvSpPr>
        <p:spPr>
          <a:xfrm>
            <a:off x="9467441" y="3136559"/>
            <a:ext cx="2532845"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M = Movement potential within study area</a:t>
            </a:r>
          </a:p>
        </p:txBody>
      </p:sp>
      <p:sp>
        <p:nvSpPr>
          <p:cNvPr id="16" name="Rectangle 15">
            <a:extLst>
              <a:ext uri="{FF2B5EF4-FFF2-40B4-BE49-F238E27FC236}">
                <a16:creationId xmlns:a16="http://schemas.microsoft.com/office/drawing/2014/main" id="{D4C98440-FB62-6593-54B2-55E29984A687}"/>
              </a:ext>
            </a:extLst>
          </p:cNvPr>
          <p:cNvSpPr/>
          <p:nvPr/>
        </p:nvSpPr>
        <p:spPr>
          <a:xfrm>
            <a:off x="3925914" y="3052294"/>
            <a:ext cx="1908215" cy="114772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25A876A-2A33-8379-1A89-CB859EE5ABFF}"/>
              </a:ext>
            </a:extLst>
          </p:cNvPr>
          <p:cNvSpPr txBox="1"/>
          <p:nvPr/>
        </p:nvSpPr>
        <p:spPr>
          <a:xfrm>
            <a:off x="9477098" y="3947971"/>
            <a:ext cx="2457717" cy="1815882"/>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A &amp; B &amp; M = This is the interplay between A &amp; B &amp; M, where they intersect – these 3 regions considered to be most optimal for species to live-in in terms of the conditions from A and B and M</a:t>
            </a:r>
          </a:p>
        </p:txBody>
      </p:sp>
      <p:sp>
        <p:nvSpPr>
          <p:cNvPr id="18" name="TextBox 17">
            <a:extLst>
              <a:ext uri="{FF2B5EF4-FFF2-40B4-BE49-F238E27FC236}">
                <a16:creationId xmlns:a16="http://schemas.microsoft.com/office/drawing/2014/main" id="{8F9807BF-035F-87E2-E364-C217A0D038FD}"/>
              </a:ext>
            </a:extLst>
          </p:cNvPr>
          <p:cNvSpPr txBox="1"/>
          <p:nvPr/>
        </p:nvSpPr>
        <p:spPr>
          <a:xfrm>
            <a:off x="4253252" y="3441489"/>
            <a:ext cx="1253538"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A &amp; B &amp; M</a:t>
            </a:r>
          </a:p>
        </p:txBody>
      </p:sp>
      <p:cxnSp>
        <p:nvCxnSpPr>
          <p:cNvPr id="20" name="Straight Arrow Connector 19">
            <a:extLst>
              <a:ext uri="{FF2B5EF4-FFF2-40B4-BE49-F238E27FC236}">
                <a16:creationId xmlns:a16="http://schemas.microsoft.com/office/drawing/2014/main" id="{7DFB5B8F-3DF4-079C-5699-69A862E8B808}"/>
              </a:ext>
            </a:extLst>
          </p:cNvPr>
          <p:cNvCxnSpPr>
            <a:cxnSpLocks/>
          </p:cNvCxnSpPr>
          <p:nvPr/>
        </p:nvCxnSpPr>
        <p:spPr>
          <a:xfrm flipH="1" flipV="1">
            <a:off x="5538992" y="3915228"/>
            <a:ext cx="3036585" cy="19825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096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8015332" y="4247211"/>
            <a:ext cx="4176668"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4014691"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310740" y="-12879"/>
            <a:ext cx="3638457"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49197" y="-12880"/>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pPr marL="285750" indent="-285750">
              <a:buFont typeface="Arial" panose="020B0604020202020204" pitchFamily="34" charset="0"/>
              <a:buChar char="•"/>
            </a:pPr>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4026422" y="44006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8061866" y="4408854"/>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8007121" y="1932499"/>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331399" y="2021847"/>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55579"/>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3946718" y="4801941"/>
            <a:ext cx="4060403"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3946718" y="6488668"/>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8061866" y="6454324"/>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Tree>
    <p:extLst>
      <p:ext uri="{BB962C8B-B14F-4D97-AF65-F5344CB8AC3E}">
        <p14:creationId xmlns:p14="http://schemas.microsoft.com/office/powerpoint/2010/main" val="425186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8015332" y="4247211"/>
            <a:ext cx="4176668"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66954"/>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106882"/>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4014691"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310740" y="-12879"/>
            <a:ext cx="3638457"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49197" y="-12880"/>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5984" y="4050579"/>
            <a:ext cx="3831134"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pPr marL="285750" indent="-285750">
              <a:buFont typeface="Arial" panose="020B0604020202020204" pitchFamily="34" charset="0"/>
              <a:buChar char="•"/>
            </a:pPr>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4026422" y="44006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8061866" y="4408854"/>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8007121" y="1932499"/>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331399" y="2021847"/>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55579"/>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3946718" y="4801941"/>
            <a:ext cx="4060403"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3946718" y="6488668"/>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8061866" y="6454324"/>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Rectangle 1">
            <a:extLst>
              <a:ext uri="{FF2B5EF4-FFF2-40B4-BE49-F238E27FC236}">
                <a16:creationId xmlns:a16="http://schemas.microsoft.com/office/drawing/2014/main" id="{7A7618CF-94A4-8A5E-7118-DD8D438E3931}"/>
              </a:ext>
            </a:extLst>
          </p:cNvPr>
          <p:cNvSpPr/>
          <p:nvPr/>
        </p:nvSpPr>
        <p:spPr>
          <a:xfrm>
            <a:off x="7999665" y="1932499"/>
            <a:ext cx="3025961" cy="451156"/>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A9F180B0-9FEB-B33A-E995-8CCB640ED99A}"/>
              </a:ext>
            </a:extLst>
          </p:cNvPr>
          <p:cNvSpPr/>
          <p:nvPr/>
        </p:nvSpPr>
        <p:spPr>
          <a:xfrm>
            <a:off x="17799" y="4002453"/>
            <a:ext cx="3716711" cy="786430"/>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F0167AD-42D4-86D5-D231-2FF91572A1EF}"/>
              </a:ext>
            </a:extLst>
          </p:cNvPr>
          <p:cNvSpPr/>
          <p:nvPr/>
        </p:nvSpPr>
        <p:spPr>
          <a:xfrm>
            <a:off x="-60964" y="6371524"/>
            <a:ext cx="3025961" cy="452131"/>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856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AF51AF9-9CFD-DC09-6E00-45ABB8C40307}"/>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13</a:t>
            </a:fld>
            <a:endParaRPr lang="en-US" altLang="x-none" dirty="0"/>
          </a:p>
        </p:txBody>
      </p:sp>
      <p:sp>
        <p:nvSpPr>
          <p:cNvPr id="3" name="Title 1">
            <a:extLst>
              <a:ext uri="{FF2B5EF4-FFF2-40B4-BE49-F238E27FC236}">
                <a16:creationId xmlns:a16="http://schemas.microsoft.com/office/drawing/2014/main" id="{52834344-4BE8-CD24-30CC-DCB5BCECEC5E}"/>
              </a:ext>
            </a:extLst>
          </p:cNvPr>
          <p:cNvSpPr txBox="1">
            <a:spLocks/>
          </p:cNvSpPr>
          <p:nvPr/>
        </p:nvSpPr>
        <p:spPr>
          <a:xfrm>
            <a:off x="158578" y="117990"/>
            <a:ext cx="9783911" cy="648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B-A-M Diagram: Crime Pattern Theory</a:t>
            </a:r>
          </a:p>
        </p:txBody>
      </p:sp>
      <p:sp>
        <p:nvSpPr>
          <p:cNvPr id="4" name="Rectangle 3">
            <a:extLst>
              <a:ext uri="{FF2B5EF4-FFF2-40B4-BE49-F238E27FC236}">
                <a16:creationId xmlns:a16="http://schemas.microsoft.com/office/drawing/2014/main" id="{485FDFA5-D5C7-8E1A-5EBA-D70E9D49EC38}"/>
              </a:ext>
            </a:extLst>
          </p:cNvPr>
          <p:cNvSpPr/>
          <p:nvPr/>
        </p:nvSpPr>
        <p:spPr>
          <a:xfrm>
            <a:off x="158578" y="579549"/>
            <a:ext cx="9268757" cy="61604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74F19BF-B22C-A400-FEEF-2DB95786DF68}"/>
              </a:ext>
            </a:extLst>
          </p:cNvPr>
          <p:cNvSpPr txBox="1"/>
          <p:nvPr/>
        </p:nvSpPr>
        <p:spPr>
          <a:xfrm>
            <a:off x="270455" y="761930"/>
            <a:ext cx="52363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 = Activity space for potential offender</a:t>
            </a:r>
          </a:p>
        </p:txBody>
      </p:sp>
      <p:sp>
        <p:nvSpPr>
          <p:cNvPr id="6" name="Rectangle 5">
            <a:extLst>
              <a:ext uri="{FF2B5EF4-FFF2-40B4-BE49-F238E27FC236}">
                <a16:creationId xmlns:a16="http://schemas.microsoft.com/office/drawing/2014/main" id="{49B4212C-B31F-6841-CA74-21F20202B507}"/>
              </a:ext>
            </a:extLst>
          </p:cNvPr>
          <p:cNvSpPr/>
          <p:nvPr/>
        </p:nvSpPr>
        <p:spPr>
          <a:xfrm>
            <a:off x="850005" y="1521218"/>
            <a:ext cx="4984124" cy="2678805"/>
          </a:xfrm>
          <a:prstGeom prst="rect">
            <a:avLst/>
          </a:prstGeom>
          <a:solidFill>
            <a:schemeClr val="accent1">
              <a:alpha val="502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2EB44B0-8726-9EBC-BF02-66E8746FFAD7}"/>
              </a:ext>
            </a:extLst>
          </p:cNvPr>
          <p:cNvSpPr/>
          <p:nvPr/>
        </p:nvSpPr>
        <p:spPr>
          <a:xfrm>
            <a:off x="850005" y="3052294"/>
            <a:ext cx="7675809" cy="2932618"/>
          </a:xfrm>
          <a:prstGeom prst="rect">
            <a:avLst/>
          </a:prstGeom>
          <a:solidFill>
            <a:schemeClr val="accent2">
              <a:lumMod val="40000"/>
              <a:lumOff val="60000"/>
              <a:alpha val="5266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F61F86F-08AA-5509-AD14-EAAF15EFAB72}"/>
              </a:ext>
            </a:extLst>
          </p:cNvPr>
          <p:cNvSpPr/>
          <p:nvPr/>
        </p:nvSpPr>
        <p:spPr>
          <a:xfrm>
            <a:off x="3928057" y="1521218"/>
            <a:ext cx="4597758" cy="2678805"/>
          </a:xfrm>
          <a:prstGeom prst="rect">
            <a:avLst/>
          </a:prstGeom>
          <a:solidFill>
            <a:schemeClr val="accent6">
              <a:lumMod val="40000"/>
              <a:lumOff val="60000"/>
              <a:alpha val="495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A0C7D95-7C1C-EE94-0E6A-0F9DE20D354E}"/>
              </a:ext>
            </a:extLst>
          </p:cNvPr>
          <p:cNvSpPr txBox="1"/>
          <p:nvPr/>
        </p:nvSpPr>
        <p:spPr>
          <a:xfrm>
            <a:off x="850005" y="1521218"/>
            <a:ext cx="283335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A = Environment</a:t>
            </a:r>
          </a:p>
        </p:txBody>
      </p:sp>
      <p:sp>
        <p:nvSpPr>
          <p:cNvPr id="10" name="TextBox 9">
            <a:extLst>
              <a:ext uri="{FF2B5EF4-FFF2-40B4-BE49-F238E27FC236}">
                <a16:creationId xmlns:a16="http://schemas.microsoft.com/office/drawing/2014/main" id="{C4BA16DA-66A5-52C0-8E3F-3AEE961577E9}"/>
              </a:ext>
            </a:extLst>
          </p:cNvPr>
          <p:cNvSpPr txBox="1"/>
          <p:nvPr/>
        </p:nvSpPr>
        <p:spPr>
          <a:xfrm>
            <a:off x="7272277" y="1521218"/>
            <a:ext cx="12535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B = Target</a:t>
            </a:r>
          </a:p>
        </p:txBody>
      </p:sp>
      <p:sp>
        <p:nvSpPr>
          <p:cNvPr id="11" name="TextBox 10">
            <a:extLst>
              <a:ext uri="{FF2B5EF4-FFF2-40B4-BE49-F238E27FC236}">
                <a16:creationId xmlns:a16="http://schemas.microsoft.com/office/drawing/2014/main" id="{8C87B654-C2D5-F046-5D87-273365BF1B97}"/>
              </a:ext>
            </a:extLst>
          </p:cNvPr>
          <p:cNvSpPr txBox="1"/>
          <p:nvPr/>
        </p:nvSpPr>
        <p:spPr>
          <a:xfrm>
            <a:off x="3241672" y="5571999"/>
            <a:ext cx="310256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M = Movement (Awareness)</a:t>
            </a:r>
          </a:p>
        </p:txBody>
      </p:sp>
      <p:sp>
        <p:nvSpPr>
          <p:cNvPr id="12" name="TextBox 11">
            <a:extLst>
              <a:ext uri="{FF2B5EF4-FFF2-40B4-BE49-F238E27FC236}">
                <a16:creationId xmlns:a16="http://schemas.microsoft.com/office/drawing/2014/main" id="{C404F3A4-1670-E144-6996-184EC0B165C4}"/>
              </a:ext>
            </a:extLst>
          </p:cNvPr>
          <p:cNvSpPr txBox="1"/>
          <p:nvPr/>
        </p:nvSpPr>
        <p:spPr>
          <a:xfrm>
            <a:off x="9477098" y="654199"/>
            <a:ext cx="2412445" cy="461665"/>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G = represent the reference of study area</a:t>
            </a:r>
          </a:p>
        </p:txBody>
      </p:sp>
      <p:sp>
        <p:nvSpPr>
          <p:cNvPr id="13" name="TextBox 12">
            <a:extLst>
              <a:ext uri="{FF2B5EF4-FFF2-40B4-BE49-F238E27FC236}">
                <a16:creationId xmlns:a16="http://schemas.microsoft.com/office/drawing/2014/main" id="{976C419C-C92F-C073-31A6-887222043396}"/>
              </a:ext>
            </a:extLst>
          </p:cNvPr>
          <p:cNvSpPr txBox="1"/>
          <p:nvPr/>
        </p:nvSpPr>
        <p:spPr>
          <a:xfrm>
            <a:off x="9477098" y="1882476"/>
            <a:ext cx="2532845" cy="120032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A = represent the variation in physical environmental conditions – environmental factors that attract a potential offender (security, social disorganisation etc.)</a:t>
            </a:r>
          </a:p>
        </p:txBody>
      </p:sp>
      <p:sp>
        <p:nvSpPr>
          <p:cNvPr id="14" name="TextBox 13">
            <a:extLst>
              <a:ext uri="{FF2B5EF4-FFF2-40B4-BE49-F238E27FC236}">
                <a16:creationId xmlns:a16="http://schemas.microsoft.com/office/drawing/2014/main" id="{A127D5EE-1C22-AF64-6A56-7DD576250AB6}"/>
              </a:ext>
            </a:extLst>
          </p:cNvPr>
          <p:cNvSpPr txBox="1"/>
          <p:nvPr/>
        </p:nvSpPr>
        <p:spPr>
          <a:xfrm>
            <a:off x="9477098" y="1228830"/>
            <a:ext cx="2562500" cy="461665"/>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B = Target refers to the victim (person, house, shop etc.) </a:t>
            </a:r>
          </a:p>
        </p:txBody>
      </p:sp>
      <p:sp>
        <p:nvSpPr>
          <p:cNvPr id="15" name="TextBox 14">
            <a:extLst>
              <a:ext uri="{FF2B5EF4-FFF2-40B4-BE49-F238E27FC236}">
                <a16:creationId xmlns:a16="http://schemas.microsoft.com/office/drawing/2014/main" id="{91CFF9F1-29ED-6848-98C0-6EEE99FFA4B6}"/>
              </a:ext>
            </a:extLst>
          </p:cNvPr>
          <p:cNvSpPr txBox="1"/>
          <p:nvPr/>
        </p:nvSpPr>
        <p:spPr>
          <a:xfrm>
            <a:off x="9467441" y="3340423"/>
            <a:ext cx="2532845" cy="646331"/>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M = Movement potential within study area (street network; accessibility etc.)</a:t>
            </a:r>
          </a:p>
        </p:txBody>
      </p:sp>
      <p:sp>
        <p:nvSpPr>
          <p:cNvPr id="16" name="Rectangle 15">
            <a:extLst>
              <a:ext uri="{FF2B5EF4-FFF2-40B4-BE49-F238E27FC236}">
                <a16:creationId xmlns:a16="http://schemas.microsoft.com/office/drawing/2014/main" id="{D4C98440-FB62-6593-54B2-55E29984A687}"/>
              </a:ext>
            </a:extLst>
          </p:cNvPr>
          <p:cNvSpPr/>
          <p:nvPr/>
        </p:nvSpPr>
        <p:spPr>
          <a:xfrm>
            <a:off x="3925914" y="3052294"/>
            <a:ext cx="1908215" cy="114772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25A876A-2A33-8379-1A89-CB859EE5ABFF}"/>
              </a:ext>
            </a:extLst>
          </p:cNvPr>
          <p:cNvSpPr txBox="1"/>
          <p:nvPr/>
        </p:nvSpPr>
        <p:spPr>
          <a:xfrm>
            <a:off x="9467441" y="4200016"/>
            <a:ext cx="2457717" cy="1384995"/>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A &amp; B &amp; M = This is the interplay between A &amp; B &amp; M, where they intersect – these 3 regions considered to be most optimal for crimes to occur in terms of when conditions from A and B and M converge </a:t>
            </a:r>
          </a:p>
        </p:txBody>
      </p:sp>
      <p:sp>
        <p:nvSpPr>
          <p:cNvPr id="18" name="TextBox 17">
            <a:extLst>
              <a:ext uri="{FF2B5EF4-FFF2-40B4-BE49-F238E27FC236}">
                <a16:creationId xmlns:a16="http://schemas.microsoft.com/office/drawing/2014/main" id="{8F9807BF-035F-87E2-E364-C217A0D038FD}"/>
              </a:ext>
            </a:extLst>
          </p:cNvPr>
          <p:cNvSpPr txBox="1"/>
          <p:nvPr/>
        </p:nvSpPr>
        <p:spPr>
          <a:xfrm>
            <a:off x="4116883" y="3302989"/>
            <a:ext cx="1526275"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A &amp; B &amp; M</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Crime event</a:t>
            </a:r>
          </a:p>
        </p:txBody>
      </p:sp>
      <p:cxnSp>
        <p:nvCxnSpPr>
          <p:cNvPr id="20" name="Straight Arrow Connector 19">
            <a:extLst>
              <a:ext uri="{FF2B5EF4-FFF2-40B4-BE49-F238E27FC236}">
                <a16:creationId xmlns:a16="http://schemas.microsoft.com/office/drawing/2014/main" id="{7DFB5B8F-3DF4-079C-5699-69A862E8B808}"/>
              </a:ext>
            </a:extLst>
          </p:cNvPr>
          <p:cNvCxnSpPr>
            <a:cxnSpLocks/>
          </p:cNvCxnSpPr>
          <p:nvPr/>
        </p:nvCxnSpPr>
        <p:spPr>
          <a:xfrm flipH="1" flipV="1">
            <a:off x="5538992" y="3915228"/>
            <a:ext cx="4015713" cy="19588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951C9D9-6453-34B2-D629-6D7128BABEC7}"/>
              </a:ext>
            </a:extLst>
          </p:cNvPr>
          <p:cNvSpPr txBox="1"/>
          <p:nvPr/>
        </p:nvSpPr>
        <p:spPr>
          <a:xfrm>
            <a:off x="9484437" y="5811129"/>
            <a:ext cx="2582608" cy="584775"/>
          </a:xfrm>
          <a:prstGeom prst="rect">
            <a:avLst/>
          </a:prstGeom>
          <a:no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This is what we want to estimate in our models</a:t>
            </a:r>
          </a:p>
        </p:txBody>
      </p:sp>
      <p:sp>
        <p:nvSpPr>
          <p:cNvPr id="19" name="TextBox 18">
            <a:extLst>
              <a:ext uri="{FF2B5EF4-FFF2-40B4-BE49-F238E27FC236}">
                <a16:creationId xmlns:a16="http://schemas.microsoft.com/office/drawing/2014/main" id="{88AB8CAF-E007-3EC1-5D79-39CB4E40C7BA}"/>
              </a:ext>
            </a:extLst>
          </p:cNvPr>
          <p:cNvSpPr txBox="1"/>
          <p:nvPr/>
        </p:nvSpPr>
        <p:spPr>
          <a:xfrm>
            <a:off x="6451479" y="104400"/>
            <a:ext cx="5697394" cy="369332"/>
          </a:xfrm>
          <a:prstGeom prst="rect">
            <a:avLst/>
          </a:prstGeom>
          <a:solidFill>
            <a:schemeClr val="accent1">
              <a:lumMod val="40000"/>
              <a:lumOff val="60000"/>
            </a:schemeClr>
          </a:solid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Example of application to quantitative criminology</a:t>
            </a:r>
          </a:p>
        </p:txBody>
      </p:sp>
    </p:spTree>
    <p:extLst>
      <p:ext uri="{BB962C8B-B14F-4D97-AF65-F5344CB8AC3E}">
        <p14:creationId xmlns:p14="http://schemas.microsoft.com/office/powerpoint/2010/main" val="424729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the methodology behind niche models?</a:t>
            </a:r>
          </a:p>
        </p:txBody>
      </p:sp>
      <p:sp>
        <p:nvSpPr>
          <p:cNvPr id="3" name="Slide Number Placeholder 3">
            <a:extLst>
              <a:ext uri="{FF2B5EF4-FFF2-40B4-BE49-F238E27FC236}">
                <a16:creationId xmlns:a16="http://schemas.microsoft.com/office/drawing/2014/main" id="{E487663E-6A57-A149-1822-3249000BB882}"/>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14</a:t>
            </a:fld>
            <a:endParaRPr lang="en-US" altLang="x-none" dirty="0"/>
          </a:p>
        </p:txBody>
      </p:sp>
    </p:spTree>
    <p:extLst>
      <p:ext uri="{BB962C8B-B14F-4D97-AF65-F5344CB8AC3E}">
        <p14:creationId xmlns:p14="http://schemas.microsoft.com/office/powerpoint/2010/main" val="364670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2" y="118659"/>
            <a:ext cx="11492590" cy="6566346"/>
          </a:xfrm>
          <a:ln>
            <a:solidFill>
              <a:schemeClr val="tx1"/>
            </a:solid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Modelling process [1]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Things to consider:</a:t>
            </a:r>
          </a:p>
          <a:p>
            <a:pPr marL="0" indent="0">
              <a:lnSpc>
                <a:spcPct val="100000"/>
              </a:lnSpc>
              <a:spcBef>
                <a:spcPts val="0"/>
              </a:spcBef>
              <a:buNone/>
            </a:pPr>
            <a:endParaRPr lang="en-US" sz="2400" b="1"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eriod"/>
            </a:pPr>
            <a:r>
              <a:rPr lang="en-US" sz="2400" dirty="0">
                <a:latin typeface="Helvetica Neue" panose="02000503000000020004" pitchFamily="2" charset="0"/>
                <a:ea typeface="Helvetica Neue" panose="02000503000000020004" pitchFamily="2" charset="0"/>
                <a:cs typeface="Helvetica Neue" panose="02000503000000020004" pitchFamily="2" charset="0"/>
              </a:rPr>
              <a:t>Definition of the research question</a:t>
            </a:r>
          </a:p>
          <a:p>
            <a:pPr marL="457200" indent="-457200">
              <a:lnSpc>
                <a:spcPct val="100000"/>
              </a:lnSpc>
              <a:spcBef>
                <a:spcPts val="0"/>
              </a:spcBef>
              <a:buFont typeface="+mj-lt"/>
              <a:buAutoNum type="arabicPeriod"/>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eriod"/>
            </a:pPr>
            <a:r>
              <a:rPr lang="en-US" sz="2400" dirty="0">
                <a:latin typeface="Helvetica Neue" panose="02000503000000020004" pitchFamily="2" charset="0"/>
                <a:ea typeface="Helvetica Neue" panose="02000503000000020004" pitchFamily="2" charset="0"/>
                <a:cs typeface="Helvetica Neue" panose="02000503000000020004" pitchFamily="2" charset="0"/>
              </a:rPr>
              <a:t>Data identification and preparation (i.e., environmental layers, presence only vs presence &amp; absence data (from surveys), or random generation of background data (to act as “pseudo absences”)</a:t>
            </a:r>
          </a:p>
          <a:p>
            <a:pPr marL="457200" indent="-457200">
              <a:lnSpc>
                <a:spcPct val="100000"/>
              </a:lnSpc>
              <a:spcBef>
                <a:spcPts val="0"/>
              </a:spcBef>
              <a:buFont typeface="+mj-lt"/>
              <a:buAutoNum type="arabicPeriod"/>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eriod"/>
            </a:pPr>
            <a:r>
              <a:rPr lang="en-US" sz="2400" dirty="0">
                <a:latin typeface="Helvetica Neue" panose="02000503000000020004" pitchFamily="2" charset="0"/>
                <a:ea typeface="Helvetica Neue" panose="02000503000000020004" pitchFamily="2" charset="0"/>
                <a:cs typeface="Helvetica Neue" panose="02000503000000020004" pitchFamily="2" charset="0"/>
              </a:rPr>
              <a:t>Selection of a modelling algorithm </a:t>
            </a:r>
          </a:p>
          <a:p>
            <a:pPr marL="457200" indent="-457200">
              <a:lnSpc>
                <a:spcPct val="100000"/>
              </a:lnSpc>
              <a:spcBef>
                <a:spcPts val="0"/>
              </a:spcBef>
              <a:buFont typeface="+mj-lt"/>
              <a:buAutoNum type="arabicPeriod"/>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eriod"/>
            </a:pPr>
            <a:r>
              <a:rPr lang="en-US" sz="2400" dirty="0">
                <a:latin typeface="Helvetica Neue" panose="02000503000000020004" pitchFamily="2" charset="0"/>
                <a:ea typeface="Helvetica Neue" panose="02000503000000020004" pitchFamily="2" charset="0"/>
                <a:cs typeface="Helvetica Neue" panose="02000503000000020004" pitchFamily="2" charset="0"/>
              </a:rPr>
              <a:t>Statistical inference and testing predictive performance (i.e., examine of variable contribution, response curves for each predictor variable and Area Under the Curve (AUCs))</a:t>
            </a:r>
          </a:p>
          <a:p>
            <a:pPr marL="457200" indent="-457200">
              <a:lnSpc>
                <a:spcPct val="100000"/>
              </a:lnSpc>
              <a:spcBef>
                <a:spcPts val="0"/>
              </a:spcBef>
              <a:buFont typeface="+mj-lt"/>
              <a:buAutoNum type="arabicPeriod"/>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eriod"/>
            </a:pPr>
            <a:r>
              <a:rPr lang="en-US" sz="2400" dirty="0">
                <a:latin typeface="Helvetica Neue" panose="02000503000000020004" pitchFamily="2" charset="0"/>
                <a:ea typeface="Helvetica Neue" panose="02000503000000020004" pitchFamily="2" charset="0"/>
                <a:cs typeface="Helvetica Neue" panose="02000503000000020004" pitchFamily="2" charset="0"/>
              </a:rPr>
              <a:t>Interpretation of model outputs (i.e., predicted probabilities and suitability areas/niches) </a:t>
            </a: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15</a:t>
            </a:fld>
            <a:endParaRPr lang="en-US" altLang="x-none" dirty="0"/>
          </a:p>
        </p:txBody>
      </p:sp>
    </p:spTree>
    <p:extLst>
      <p:ext uri="{BB962C8B-B14F-4D97-AF65-F5344CB8AC3E}">
        <p14:creationId xmlns:p14="http://schemas.microsoft.com/office/powerpoint/2010/main" val="155530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270555" y="145827"/>
            <a:ext cx="11650890" cy="6566346"/>
          </a:xfrm>
          <a:ln>
            <a:solidFill>
              <a:schemeClr val="tx1"/>
            </a:solid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Modelling process [2]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Definition of the research question</a:t>
            </a: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200" dirty="0">
                <a:latin typeface="Helvetica Neue" panose="02000503000000020004" pitchFamily="2" charset="0"/>
                <a:ea typeface="Helvetica Neue" panose="02000503000000020004" pitchFamily="2" charset="0"/>
                <a:cs typeface="Helvetica Neue" panose="02000503000000020004" pitchFamily="2" charset="0"/>
              </a:rPr>
              <a:t>The research question, in whatever context or domain of science it is in. You must be able to link whatever scientific theory (or plausible mechanism) that explains the outcome of interest with the BAM diagram.</a:t>
            </a:r>
          </a:p>
          <a:p>
            <a:pPr marL="0" indent="0">
              <a:lnSpc>
                <a:spcPct val="100000"/>
              </a:lnSpc>
              <a:spcBef>
                <a:spcPts val="0"/>
              </a:spcBef>
              <a:buNone/>
            </a:pP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200" dirty="0">
                <a:latin typeface="Helvetica Neue" panose="02000503000000020004" pitchFamily="2" charset="0"/>
                <a:ea typeface="Helvetica Neue" panose="02000503000000020004" pitchFamily="2" charset="0"/>
                <a:cs typeface="Helvetica Neue" panose="02000503000000020004" pitchFamily="2" charset="0"/>
              </a:rPr>
              <a:t>Ask yourself the following questions:</a:t>
            </a:r>
          </a:p>
          <a:p>
            <a:pPr marL="0" indent="0">
              <a:lnSpc>
                <a:spcPct val="100000"/>
              </a:lnSpc>
              <a:spcBef>
                <a:spcPts val="0"/>
              </a:spcBef>
              <a:buNone/>
            </a:pP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2200" dirty="0">
                <a:latin typeface="Helvetica Neue" panose="02000503000000020004" pitchFamily="2" charset="0"/>
                <a:ea typeface="Helvetica Neue" panose="02000503000000020004" pitchFamily="2" charset="0"/>
                <a:cs typeface="Helvetica Neue" panose="02000503000000020004" pitchFamily="2" charset="0"/>
              </a:rPr>
              <a:t>What is the outcome of interest?</a:t>
            </a:r>
          </a:p>
          <a:p>
            <a:pPr>
              <a:lnSpc>
                <a:spcPct val="100000"/>
              </a:lnSpc>
              <a:spcBef>
                <a:spcPts val="0"/>
              </a:spcBef>
            </a:pPr>
            <a:r>
              <a:rPr lang="en-US" sz="2200" dirty="0">
                <a:latin typeface="Helvetica Neue" panose="02000503000000020004" pitchFamily="2" charset="0"/>
                <a:ea typeface="Helvetica Neue" panose="02000503000000020004" pitchFamily="2" charset="0"/>
                <a:cs typeface="Helvetica Neue" panose="02000503000000020004" pitchFamily="2" charset="0"/>
              </a:rPr>
              <a:t>What are the environmental (i.e., abiotic and biotic) factors that influence the occurrence of an outcome?</a:t>
            </a:r>
          </a:p>
          <a:p>
            <a:pPr>
              <a:lnSpc>
                <a:spcPct val="100000"/>
              </a:lnSpc>
              <a:spcBef>
                <a:spcPts val="0"/>
              </a:spcBef>
            </a:pPr>
            <a:r>
              <a:rPr lang="en-US" sz="2200" dirty="0">
                <a:latin typeface="Helvetica Neue" panose="02000503000000020004" pitchFamily="2" charset="0"/>
                <a:ea typeface="Helvetica Neue" panose="02000503000000020004" pitchFamily="2" charset="0"/>
                <a:cs typeface="Helvetica Neue" panose="02000503000000020004" pitchFamily="2" charset="0"/>
              </a:rPr>
              <a:t>Is there a scientific explanation or plausible mechanism?</a:t>
            </a:r>
          </a:p>
          <a:p>
            <a:pPr marL="0" indent="0">
              <a:lnSpc>
                <a:spcPct val="100000"/>
              </a:lnSpc>
              <a:spcBef>
                <a:spcPts val="0"/>
              </a:spcBef>
              <a:buNone/>
            </a:pP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200" dirty="0">
                <a:latin typeface="Helvetica Neue" panose="02000503000000020004" pitchFamily="2" charset="0"/>
                <a:ea typeface="Helvetica Neue" panose="02000503000000020004" pitchFamily="2" charset="0"/>
                <a:cs typeface="Helvetica Neue" panose="02000503000000020004" pitchFamily="2" charset="0"/>
              </a:rPr>
              <a:t>This is how you justify the use of niche models to addressing research question. </a:t>
            </a: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16</a:t>
            </a:fld>
            <a:endParaRPr lang="en-US" altLang="x-none" dirty="0"/>
          </a:p>
        </p:txBody>
      </p:sp>
    </p:spTree>
    <p:extLst>
      <p:ext uri="{BB962C8B-B14F-4D97-AF65-F5344CB8AC3E}">
        <p14:creationId xmlns:p14="http://schemas.microsoft.com/office/powerpoint/2010/main" val="161687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270555" y="145827"/>
            <a:ext cx="11650890" cy="6566346"/>
          </a:xfrm>
          <a:ln>
            <a:solidFill>
              <a:schemeClr val="tx1"/>
            </a:solid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Modelling process [2]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Data identification and preparation</a:t>
            </a:r>
          </a:p>
          <a:p>
            <a:pPr marL="0" indent="0">
              <a:lnSpc>
                <a:spcPct val="100000"/>
              </a:lnSpc>
              <a:spcBef>
                <a:spcPts val="0"/>
              </a:spcBef>
              <a:buNone/>
            </a:pPr>
            <a:endParaRPr lang="en-US" sz="2400" b="1"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buFont typeface="Wingdings" pitchFamily="2" charset="2"/>
              <a:buChar char="§"/>
            </a:pPr>
            <a:r>
              <a:rPr lang="en-US" sz="2200" b="1" dirty="0">
                <a:latin typeface="Helvetica Neue" panose="02000503000000020004" pitchFamily="2" charset="0"/>
                <a:ea typeface="Helvetica Neue" panose="02000503000000020004" pitchFamily="2" charset="0"/>
                <a:cs typeface="Helvetica Neue" panose="02000503000000020004" pitchFamily="2" charset="0"/>
              </a:rPr>
              <a:t>Environmental variables</a:t>
            </a:r>
            <a:r>
              <a:rPr lang="en-US" sz="2200" dirty="0">
                <a:latin typeface="Helvetica Neue" panose="02000503000000020004" pitchFamily="2" charset="0"/>
                <a:ea typeface="Helvetica Neue" panose="02000503000000020004" pitchFamily="2" charset="0"/>
                <a:cs typeface="Helvetica Neue" panose="02000503000000020004" pitchFamily="2" charset="0"/>
              </a:rPr>
              <a:t>: these are a series of </a:t>
            </a:r>
            <a:r>
              <a:rPr lang="en-US" sz="2200" b="1" dirty="0">
                <a:latin typeface="Helvetica Neue" panose="02000503000000020004" pitchFamily="2" charset="0"/>
                <a:ea typeface="Helvetica Neue" panose="02000503000000020004" pitchFamily="2" charset="0"/>
                <a:cs typeface="Helvetica Neue" panose="02000503000000020004" pitchFamily="2" charset="0"/>
              </a:rPr>
              <a:t>gridded raster datasets</a:t>
            </a:r>
          </a:p>
          <a:p>
            <a:pPr>
              <a:lnSpc>
                <a:spcPct val="100000"/>
              </a:lnSpc>
              <a:spcBef>
                <a:spcPts val="0"/>
              </a:spcBef>
              <a:buFont typeface="Wingdings" pitchFamily="2" charset="2"/>
              <a:buChar char="§"/>
            </a:pP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buFont typeface="Wingdings" pitchFamily="2" charset="2"/>
              <a:buChar char="§"/>
            </a:pPr>
            <a:r>
              <a:rPr lang="en-US" sz="2200" b="1" dirty="0">
                <a:latin typeface="Helvetica Neue" panose="02000503000000020004" pitchFamily="2" charset="0"/>
                <a:ea typeface="Helvetica Neue" panose="02000503000000020004" pitchFamily="2" charset="0"/>
                <a:cs typeface="Helvetica Neue" panose="02000503000000020004" pitchFamily="2" charset="0"/>
              </a:rPr>
              <a:t>Outcome of interest</a:t>
            </a:r>
            <a:r>
              <a:rPr lang="en-US" sz="2200" dirty="0">
                <a:latin typeface="Helvetica Neue" panose="02000503000000020004" pitchFamily="2" charset="0"/>
                <a:ea typeface="Helvetica Neue" panose="02000503000000020004" pitchFamily="2" charset="0"/>
                <a:cs typeface="Helvetica Neue" panose="02000503000000020004" pitchFamily="2" charset="0"/>
              </a:rPr>
              <a:t>: This is </a:t>
            </a:r>
            <a:r>
              <a:rPr lang="en-US" sz="2200" b="1" dirty="0">
                <a:latin typeface="Helvetica Neue" panose="02000503000000020004" pitchFamily="2" charset="0"/>
                <a:ea typeface="Helvetica Neue" panose="02000503000000020004" pitchFamily="2" charset="0"/>
                <a:cs typeface="Helvetica Neue" panose="02000503000000020004" pitchFamily="2" charset="0"/>
              </a:rPr>
              <a:t>spatial point data only</a:t>
            </a:r>
            <a:r>
              <a:rPr lang="en-US" sz="2200" dirty="0">
                <a:latin typeface="Helvetica Neue" panose="02000503000000020004" pitchFamily="2" charset="0"/>
                <a:ea typeface="Helvetica Neue" panose="02000503000000020004" pitchFamily="2" charset="0"/>
                <a:cs typeface="Helvetica Neue" panose="02000503000000020004" pitchFamily="2" charset="0"/>
              </a:rPr>
              <a:t>; it should represent the presence of an outcome. There are three types of formats – which they can be presented.</a:t>
            </a:r>
          </a:p>
          <a:p>
            <a:pPr marL="0" indent="0">
              <a:lnSpc>
                <a:spcPct val="100000"/>
              </a:lnSpc>
              <a:spcBef>
                <a:spcPts val="0"/>
              </a:spcBef>
              <a:buNone/>
            </a:pPr>
            <a:r>
              <a:rPr lang="en-US" sz="2200" dirty="0">
                <a:latin typeface="Helvetica Neue" panose="02000503000000020004" pitchFamily="2" charset="0"/>
                <a:ea typeface="Helvetica Neue" panose="02000503000000020004" pitchFamily="2" charset="0"/>
                <a:cs typeface="Helvetica Neue" panose="02000503000000020004" pitchFamily="2" charset="0"/>
              </a:rPr>
              <a:t> </a:t>
            </a:r>
          </a:p>
          <a:p>
            <a:pPr marL="514350" indent="-514350">
              <a:lnSpc>
                <a:spcPct val="100000"/>
              </a:lnSpc>
              <a:spcBef>
                <a:spcPts val="0"/>
              </a:spcBef>
              <a:buFont typeface="+mj-lt"/>
              <a:buAutoNum type="romanLcPeriod"/>
            </a:pPr>
            <a:r>
              <a:rPr lang="en-US" sz="2200" b="1" dirty="0">
                <a:latin typeface="Helvetica Neue" panose="02000503000000020004" pitchFamily="2" charset="0"/>
                <a:ea typeface="Helvetica Neue" panose="02000503000000020004" pitchFamily="2" charset="0"/>
                <a:cs typeface="Helvetica Neue" panose="02000503000000020004" pitchFamily="2" charset="0"/>
              </a:rPr>
              <a:t>Presence-only</a:t>
            </a:r>
            <a:r>
              <a:rPr lang="en-US" sz="2200" dirty="0">
                <a:latin typeface="Helvetica Neue" panose="02000503000000020004" pitchFamily="2" charset="0"/>
                <a:ea typeface="Helvetica Neue" panose="02000503000000020004" pitchFamily="2" charset="0"/>
                <a:cs typeface="Helvetica Neue" panose="02000503000000020004" pitchFamily="2" charset="0"/>
              </a:rPr>
              <a:t>: This refers to point sample locations with information on known presence of a particular outcome. But at the same time, does not contain point sample location of known absences of that outcome. </a:t>
            </a:r>
          </a:p>
          <a:p>
            <a:pPr marL="514350" indent="-514350">
              <a:lnSpc>
                <a:spcPct val="100000"/>
              </a:lnSpc>
              <a:spcBef>
                <a:spcPts val="0"/>
              </a:spcBef>
              <a:buFont typeface="+mj-lt"/>
              <a:buAutoNum type="romanLcPeriod"/>
            </a:pP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a:p>
            <a:pPr marL="514350" indent="-514350">
              <a:lnSpc>
                <a:spcPct val="100000"/>
              </a:lnSpc>
              <a:spcBef>
                <a:spcPts val="0"/>
              </a:spcBef>
              <a:buFont typeface="+mj-lt"/>
              <a:buAutoNum type="romanLcPeriod"/>
            </a:pPr>
            <a:r>
              <a:rPr lang="en-US" sz="2200" b="1" dirty="0">
                <a:latin typeface="Helvetica Neue" panose="02000503000000020004" pitchFamily="2" charset="0"/>
                <a:ea typeface="Helvetica Neue" panose="02000503000000020004" pitchFamily="2" charset="0"/>
                <a:cs typeface="Helvetica Neue" panose="02000503000000020004" pitchFamily="2" charset="0"/>
              </a:rPr>
              <a:t>Presence and absence</a:t>
            </a:r>
            <a:r>
              <a:rPr lang="en-US" sz="2200" dirty="0">
                <a:latin typeface="Helvetica Neue" panose="02000503000000020004" pitchFamily="2" charset="0"/>
                <a:ea typeface="Helvetica Neue" panose="02000503000000020004" pitchFamily="2" charset="0"/>
                <a:cs typeface="Helvetica Neue" panose="02000503000000020004" pitchFamily="2" charset="0"/>
              </a:rPr>
              <a:t>: This refers to point sample locations with information on known presence and absence of a particular outcome. </a:t>
            </a:r>
          </a:p>
          <a:p>
            <a:pPr marL="514350" indent="-514350">
              <a:lnSpc>
                <a:spcPct val="100000"/>
              </a:lnSpc>
              <a:spcBef>
                <a:spcPts val="0"/>
              </a:spcBef>
              <a:buFont typeface="+mj-lt"/>
              <a:buAutoNum type="romanLcPeriod"/>
            </a:pP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a:p>
            <a:pPr marL="514350" indent="-514350">
              <a:lnSpc>
                <a:spcPct val="100000"/>
              </a:lnSpc>
              <a:spcBef>
                <a:spcPts val="0"/>
              </a:spcBef>
              <a:buFont typeface="+mj-lt"/>
              <a:buAutoNum type="romanLcPeriod"/>
            </a:pPr>
            <a:r>
              <a:rPr lang="en-US" sz="2200" b="1" dirty="0">
                <a:latin typeface="Helvetica Neue" panose="02000503000000020004" pitchFamily="2" charset="0"/>
                <a:ea typeface="Helvetica Neue" panose="02000503000000020004" pitchFamily="2" charset="0"/>
                <a:cs typeface="Helvetica Neue" panose="02000503000000020004" pitchFamily="2" charset="0"/>
              </a:rPr>
              <a:t>Presence and pseudo-absence</a:t>
            </a:r>
            <a:r>
              <a:rPr lang="en-US" sz="2200" dirty="0">
                <a:latin typeface="Helvetica Neue" panose="02000503000000020004" pitchFamily="2" charset="0"/>
                <a:ea typeface="Helvetica Neue" panose="02000503000000020004" pitchFamily="2" charset="0"/>
                <a:cs typeface="Helvetica Neue" panose="02000503000000020004" pitchFamily="2" charset="0"/>
              </a:rPr>
              <a:t>: This refers to point sample locations with information on known presence of a particular outcome only. But the absence points were generated at random spatially to be used as controls.   </a:t>
            </a:r>
          </a:p>
          <a:p>
            <a:pPr marL="971550" lvl="1" indent="-514350">
              <a:lnSpc>
                <a:spcPct val="100000"/>
              </a:lnSpc>
              <a:spcBef>
                <a:spcPts val="0"/>
              </a:spcBef>
              <a:buFont typeface="+mj-lt"/>
              <a:buAutoNum type="romanLcPeriod"/>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971550" lvl="1" indent="-514350">
              <a:lnSpc>
                <a:spcPct val="100000"/>
              </a:lnSpc>
              <a:spcBef>
                <a:spcPts val="0"/>
              </a:spcBef>
              <a:buFont typeface="+mj-lt"/>
              <a:buAutoNum type="romanLcPeriod"/>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17</a:t>
            </a:fld>
            <a:endParaRPr lang="en-US" altLang="x-none" dirty="0"/>
          </a:p>
        </p:txBody>
      </p:sp>
    </p:spTree>
    <p:extLst>
      <p:ext uri="{BB962C8B-B14F-4D97-AF65-F5344CB8AC3E}">
        <p14:creationId xmlns:p14="http://schemas.microsoft.com/office/powerpoint/2010/main" val="324972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615F6E52-BEB7-3963-3F12-AE21593FDD2E}"/>
              </a:ext>
            </a:extLst>
          </p:cNvPr>
          <p:cNvPicPr>
            <a:picLocks noChangeAspect="1"/>
          </p:cNvPicPr>
          <p:nvPr/>
        </p:nvPicPr>
        <p:blipFill>
          <a:blip r:embed="rId2"/>
          <a:stretch>
            <a:fillRect/>
          </a:stretch>
        </p:blipFill>
        <p:spPr>
          <a:xfrm>
            <a:off x="1797234" y="878620"/>
            <a:ext cx="7772400" cy="4894699"/>
          </a:xfrm>
          <a:prstGeom prst="rect">
            <a:avLst/>
          </a:prstGeom>
        </p:spPr>
      </p:pic>
      <p:sp>
        <p:nvSpPr>
          <p:cNvPr id="4" name="TextBox 3">
            <a:extLst>
              <a:ext uri="{FF2B5EF4-FFF2-40B4-BE49-F238E27FC236}">
                <a16:creationId xmlns:a16="http://schemas.microsoft.com/office/drawing/2014/main" id="{D9495B5D-94A5-8D29-2FB2-1435D32EB5FF}"/>
              </a:ext>
            </a:extLst>
          </p:cNvPr>
          <p:cNvSpPr txBox="1"/>
          <p:nvPr/>
        </p:nvSpPr>
        <p:spPr>
          <a:xfrm>
            <a:off x="55809" y="128788"/>
            <a:ext cx="6040191"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Example: Malaria prevalence survey in Madagascar</a:t>
            </a:r>
          </a:p>
        </p:txBody>
      </p:sp>
      <p:sp>
        <p:nvSpPr>
          <p:cNvPr id="5" name="TextBox 4">
            <a:extLst>
              <a:ext uri="{FF2B5EF4-FFF2-40B4-BE49-F238E27FC236}">
                <a16:creationId xmlns:a16="http://schemas.microsoft.com/office/drawing/2014/main" id="{5C816C7B-73EE-ED5F-98D2-AEFDE8A55A47}"/>
              </a:ext>
            </a:extLst>
          </p:cNvPr>
          <p:cNvSpPr txBox="1"/>
          <p:nvPr/>
        </p:nvSpPr>
        <p:spPr>
          <a:xfrm>
            <a:off x="7340958" y="90151"/>
            <a:ext cx="4700789" cy="646331"/>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Research question: Where will Malaria transmission occur?</a:t>
            </a:r>
          </a:p>
        </p:txBody>
      </p:sp>
      <p:sp>
        <p:nvSpPr>
          <p:cNvPr id="6" name="TextBox 5">
            <a:extLst>
              <a:ext uri="{FF2B5EF4-FFF2-40B4-BE49-F238E27FC236}">
                <a16:creationId xmlns:a16="http://schemas.microsoft.com/office/drawing/2014/main" id="{1F560CC4-1EB8-F6F9-C429-2808D26AAB81}"/>
              </a:ext>
            </a:extLst>
          </p:cNvPr>
          <p:cNvSpPr txBox="1"/>
          <p:nvPr/>
        </p:nvSpPr>
        <p:spPr>
          <a:xfrm>
            <a:off x="429296" y="5830653"/>
            <a:ext cx="2983605" cy="646331"/>
          </a:xfrm>
          <a:prstGeom prst="rect">
            <a:avLst/>
          </a:prstGeom>
          <a:no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Presence only: </a:t>
            </a:r>
            <a:r>
              <a:rPr lang="en-GB" sz="1200" dirty="0">
                <a:latin typeface="Helvetica Neue" panose="02000503000000020004" pitchFamily="2" charset="0"/>
                <a:ea typeface="Helvetica Neue" panose="02000503000000020004" pitchFamily="2" charset="0"/>
                <a:cs typeface="Helvetica Neue" panose="02000503000000020004" pitchFamily="2" charset="0"/>
              </a:rPr>
              <a:t>Surveys of communities with at least one person infected with Malaria</a:t>
            </a:r>
          </a:p>
        </p:txBody>
      </p:sp>
      <p:sp>
        <p:nvSpPr>
          <p:cNvPr id="7" name="TextBox 6">
            <a:extLst>
              <a:ext uri="{FF2B5EF4-FFF2-40B4-BE49-F238E27FC236}">
                <a16:creationId xmlns:a16="http://schemas.microsoft.com/office/drawing/2014/main" id="{15A9EC71-81A0-7A78-46F1-BD89ADB0647F}"/>
              </a:ext>
            </a:extLst>
          </p:cNvPr>
          <p:cNvSpPr txBox="1"/>
          <p:nvPr/>
        </p:nvSpPr>
        <p:spPr>
          <a:xfrm>
            <a:off x="3852930" y="5844625"/>
            <a:ext cx="2983605" cy="1015663"/>
          </a:xfrm>
          <a:prstGeom prst="rect">
            <a:avLst/>
          </a:prstGeom>
          <a:no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Presence &amp; absence: </a:t>
            </a:r>
            <a:r>
              <a:rPr lang="en-GB" sz="1200" dirty="0">
                <a:latin typeface="Helvetica Neue" panose="02000503000000020004" pitchFamily="2" charset="0"/>
                <a:ea typeface="Helvetica Neue" panose="02000503000000020004" pitchFamily="2" charset="0"/>
                <a:cs typeface="Helvetica Neue" panose="02000503000000020004" pitchFamily="2" charset="0"/>
              </a:rPr>
              <a:t>Surveys of communities where we have at least one infected person with Malaria at a location; a community with people disease free.</a:t>
            </a:r>
          </a:p>
        </p:txBody>
      </p:sp>
      <p:sp>
        <p:nvSpPr>
          <p:cNvPr id="8" name="TextBox 7">
            <a:extLst>
              <a:ext uri="{FF2B5EF4-FFF2-40B4-BE49-F238E27FC236}">
                <a16:creationId xmlns:a16="http://schemas.microsoft.com/office/drawing/2014/main" id="{41ACB674-8291-9C2F-8FEB-3CD22A98B07D}"/>
              </a:ext>
            </a:extLst>
          </p:cNvPr>
          <p:cNvSpPr txBox="1"/>
          <p:nvPr/>
        </p:nvSpPr>
        <p:spPr>
          <a:xfrm>
            <a:off x="7276564" y="5866906"/>
            <a:ext cx="3580326" cy="1015663"/>
          </a:xfrm>
          <a:prstGeom prst="rect">
            <a:avLst/>
          </a:prstGeom>
          <a:no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Presence and pseudo-absence: </a:t>
            </a:r>
            <a:r>
              <a:rPr lang="en-GB" sz="1200" dirty="0">
                <a:latin typeface="Helvetica Neue" panose="02000503000000020004" pitchFamily="2" charset="0"/>
                <a:ea typeface="Helvetica Neue" panose="02000503000000020004" pitchFamily="2" charset="0"/>
                <a:cs typeface="Helvetica Neue" panose="02000503000000020004" pitchFamily="2" charset="0"/>
              </a:rPr>
              <a:t>We only surveys of communities with at least one person infected with Malaria. No absence data, and hence we generate them randomly to act as proxies for absences (background)</a:t>
            </a:r>
          </a:p>
        </p:txBody>
      </p:sp>
      <p:sp>
        <p:nvSpPr>
          <p:cNvPr id="9" name="Slide Number Placeholder 3">
            <a:extLst>
              <a:ext uri="{FF2B5EF4-FFF2-40B4-BE49-F238E27FC236}">
                <a16:creationId xmlns:a16="http://schemas.microsoft.com/office/drawing/2014/main" id="{37448F5F-1B7F-51AF-FE44-5A0597FEF6FB}"/>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18</a:t>
            </a:fld>
            <a:endParaRPr lang="en-US" altLang="x-none" dirty="0"/>
          </a:p>
        </p:txBody>
      </p:sp>
    </p:spTree>
    <p:extLst>
      <p:ext uri="{BB962C8B-B14F-4D97-AF65-F5344CB8AC3E}">
        <p14:creationId xmlns:p14="http://schemas.microsoft.com/office/powerpoint/2010/main" val="238155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2" y="118659"/>
            <a:ext cx="11492590" cy="6566346"/>
          </a:xfrm>
          <a:ln>
            <a:no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Modelling process [3]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Selection of a modelling algorithm </a:t>
            </a: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19</a:t>
            </a:fld>
            <a:endParaRPr lang="en-US" altLang="x-none" dirty="0"/>
          </a:p>
        </p:txBody>
      </p:sp>
      <p:graphicFrame>
        <p:nvGraphicFramePr>
          <p:cNvPr id="4" name="Table 4">
            <a:extLst>
              <a:ext uri="{FF2B5EF4-FFF2-40B4-BE49-F238E27FC236}">
                <a16:creationId xmlns:a16="http://schemas.microsoft.com/office/drawing/2014/main" id="{617B7FBC-C48F-0CA4-EE57-96C0D9512036}"/>
              </a:ext>
            </a:extLst>
          </p:cNvPr>
          <p:cNvGraphicFramePr>
            <a:graphicFrameLocks noGrp="1"/>
          </p:cNvGraphicFramePr>
          <p:nvPr>
            <p:extLst>
              <p:ext uri="{D42A27DB-BD31-4B8C-83A1-F6EECF244321}">
                <p14:modId xmlns:p14="http://schemas.microsoft.com/office/powerpoint/2010/main" val="2907846619"/>
              </p:ext>
            </p:extLst>
          </p:nvPr>
        </p:nvGraphicFramePr>
        <p:xfrm>
          <a:off x="888374" y="1639195"/>
          <a:ext cx="9826848" cy="3210560"/>
        </p:xfrm>
        <a:graphic>
          <a:graphicData uri="http://schemas.openxmlformats.org/drawingml/2006/table">
            <a:tbl>
              <a:tblPr firstRow="1" bandRow="1">
                <a:tableStyleId>{5C22544A-7EE6-4342-B048-85BDC9FD1C3A}</a:tableStyleId>
              </a:tblPr>
              <a:tblGrid>
                <a:gridCol w="4913424">
                  <a:extLst>
                    <a:ext uri="{9D8B030D-6E8A-4147-A177-3AD203B41FA5}">
                      <a16:colId xmlns:a16="http://schemas.microsoft.com/office/drawing/2014/main" val="147869124"/>
                    </a:ext>
                  </a:extLst>
                </a:gridCol>
                <a:gridCol w="4913424">
                  <a:extLst>
                    <a:ext uri="{9D8B030D-6E8A-4147-A177-3AD203B41FA5}">
                      <a16:colId xmlns:a16="http://schemas.microsoft.com/office/drawing/2014/main" val="3902519618"/>
                    </a:ext>
                  </a:extLst>
                </a:gridCol>
              </a:tblGrid>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Niche Models</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Data type</a:t>
                      </a:r>
                    </a:p>
                  </a:txBody>
                  <a:tcPr/>
                </a:tc>
                <a:extLst>
                  <a:ext uri="{0D108BD9-81ED-4DB2-BD59-A6C34878D82A}">
                    <a16:rowId xmlns:a16="http://schemas.microsoft.com/office/drawing/2014/main" val="1687000030"/>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Climatic envelope</a:t>
                      </a:r>
                    </a:p>
                    <a:p>
                      <a:r>
                        <a:rPr lang="en-GB" b="0" i="0" dirty="0">
                          <a:latin typeface="Helvetica Neue" panose="02000503000000020004" pitchFamily="2" charset="0"/>
                          <a:ea typeface="Helvetica Neue" panose="02000503000000020004" pitchFamily="2" charset="0"/>
                          <a:cs typeface="Helvetica Neue" panose="02000503000000020004" pitchFamily="2" charset="0"/>
                        </a:rPr>
                        <a:t>Gower Metric</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Presence-only</a:t>
                      </a:r>
                    </a:p>
                  </a:txBody>
                  <a:tcPr/>
                </a:tc>
                <a:extLst>
                  <a:ext uri="{0D108BD9-81ED-4DB2-BD59-A6C34878D82A}">
                    <a16:rowId xmlns:a16="http://schemas.microsoft.com/office/drawing/2014/main" val="186289615"/>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Maximum entropy (MAXENT)</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pseudo-absence (background)</a:t>
                      </a:r>
                    </a:p>
                  </a:txBody>
                  <a:tcPr/>
                </a:tc>
                <a:extLst>
                  <a:ext uri="{0D108BD9-81ED-4DB2-BD59-A6C34878D82A}">
                    <a16:rowId xmlns:a16="http://schemas.microsoft.com/office/drawing/2014/main" val="519003964"/>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Regression-based models: e.g., Generalised linear model (GLM) and Generalised additive model (GAM)(non-linear)</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absence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pseudo-absence (background)</a:t>
                      </a:r>
                    </a:p>
                    <a:p>
                      <a:endParaRPr lang="en-GB" b="0" i="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451905814"/>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Machine learning models: Artificial Neural Network (ANN); Classification and regression-trees for GLM, GAM and ANNs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absence</a:t>
                      </a:r>
                    </a:p>
                    <a:p>
                      <a:endParaRPr lang="en-GB" b="0" i="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1181705992"/>
                  </a:ext>
                </a:extLst>
              </a:tr>
            </a:tbl>
          </a:graphicData>
        </a:graphic>
      </p:graphicFrame>
      <p:sp>
        <p:nvSpPr>
          <p:cNvPr id="6" name="TextBox 5">
            <a:extLst>
              <a:ext uri="{FF2B5EF4-FFF2-40B4-BE49-F238E27FC236}">
                <a16:creationId xmlns:a16="http://schemas.microsoft.com/office/drawing/2014/main" id="{E2D1B7BD-0C76-9921-2C85-A959DD25D294}"/>
              </a:ext>
            </a:extLst>
          </p:cNvPr>
          <p:cNvSpPr txBox="1"/>
          <p:nvPr/>
        </p:nvSpPr>
        <p:spPr>
          <a:xfrm>
            <a:off x="888374" y="4998803"/>
            <a:ext cx="7558801" cy="646331"/>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There are a tonne of other models out there which I have not listed </a:t>
            </a:r>
          </a:p>
          <a:p>
            <a:r>
              <a:rPr lang="en-GB" b="1" dirty="0">
                <a:latin typeface="Helvetica Neue" panose="02000503000000020004" pitchFamily="2" charset="0"/>
                <a:ea typeface="Helvetica Neue" panose="02000503000000020004" pitchFamily="2" charset="0"/>
                <a:cs typeface="Helvetica Neue" panose="02000503000000020004" pitchFamily="2" charset="0"/>
              </a:rPr>
              <a:t>because I just don’t know what they do…</a:t>
            </a:r>
          </a:p>
        </p:txBody>
      </p:sp>
    </p:spTree>
    <p:extLst>
      <p:ext uri="{BB962C8B-B14F-4D97-AF65-F5344CB8AC3E}">
        <p14:creationId xmlns:p14="http://schemas.microsoft.com/office/powerpoint/2010/main" val="90304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dirty="0">
                <a:latin typeface="Helvetica Neue Light" panose="02000403000000020004" pitchFamily="2" charset="0"/>
                <a:ea typeface="Helvetica Neue Light" panose="02000403000000020004" pitchFamily="2" charset="0"/>
              </a:rPr>
              <a:t>Contents</a:t>
            </a:r>
            <a:endParaRPr lang="en-GB" sz="3600"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39" name="Slide Number Placeholder 3">
            <a:extLst>
              <a:ext uri="{FF2B5EF4-FFF2-40B4-BE49-F238E27FC236}">
                <a16:creationId xmlns:a16="http://schemas.microsoft.com/office/drawing/2014/main" id="{5331AA6B-CF2E-9242-BCAA-6A2119FC1F42}"/>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a:t>
            </a:fld>
            <a:endParaRPr lang="en-US" altLang="x-none" dirty="0"/>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96112" y="1518484"/>
            <a:ext cx="6646518" cy="4949420"/>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342900" indent="-342900">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To understand what are niche models and the concept of niche?</a:t>
            </a:r>
          </a:p>
          <a:p>
            <a:pPr marL="342900" indent="-342900">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To understand the theoretical framework behind niche modelling</a:t>
            </a:r>
          </a:p>
          <a:p>
            <a:pPr marL="342900" indent="-342900">
              <a:buFont typeface="Arial"/>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Knowing the modelling process of niche models with specific focus on MAXENT and LOGIT-based regression models</a:t>
            </a:r>
          </a:p>
          <a:p>
            <a:pPr marL="342900" indent="-342900">
              <a:buFont typeface="Arial"/>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Using the prediction of wildfires in California as a motivating example</a:t>
            </a: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2" y="118659"/>
            <a:ext cx="11492590" cy="6566346"/>
          </a:xfrm>
          <a:ln>
            <a:no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Modelling process [3]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Selection of a modelling algorithm </a:t>
            </a: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20</a:t>
            </a:fld>
            <a:endParaRPr lang="en-US" altLang="x-none" dirty="0"/>
          </a:p>
        </p:txBody>
      </p:sp>
      <p:graphicFrame>
        <p:nvGraphicFramePr>
          <p:cNvPr id="4" name="Table 4">
            <a:extLst>
              <a:ext uri="{FF2B5EF4-FFF2-40B4-BE49-F238E27FC236}">
                <a16:creationId xmlns:a16="http://schemas.microsoft.com/office/drawing/2014/main" id="{617B7FBC-C48F-0CA4-EE57-96C0D9512036}"/>
              </a:ext>
            </a:extLst>
          </p:cNvPr>
          <p:cNvGraphicFramePr>
            <a:graphicFrameLocks noGrp="1"/>
          </p:cNvGraphicFramePr>
          <p:nvPr>
            <p:extLst>
              <p:ext uri="{D42A27DB-BD31-4B8C-83A1-F6EECF244321}">
                <p14:modId xmlns:p14="http://schemas.microsoft.com/office/powerpoint/2010/main" val="330681764"/>
              </p:ext>
            </p:extLst>
          </p:nvPr>
        </p:nvGraphicFramePr>
        <p:xfrm>
          <a:off x="888374" y="1639195"/>
          <a:ext cx="9826848" cy="3210560"/>
        </p:xfrm>
        <a:graphic>
          <a:graphicData uri="http://schemas.openxmlformats.org/drawingml/2006/table">
            <a:tbl>
              <a:tblPr firstRow="1" bandRow="1">
                <a:tableStyleId>{5C22544A-7EE6-4342-B048-85BDC9FD1C3A}</a:tableStyleId>
              </a:tblPr>
              <a:tblGrid>
                <a:gridCol w="4913424">
                  <a:extLst>
                    <a:ext uri="{9D8B030D-6E8A-4147-A177-3AD203B41FA5}">
                      <a16:colId xmlns:a16="http://schemas.microsoft.com/office/drawing/2014/main" val="147869124"/>
                    </a:ext>
                  </a:extLst>
                </a:gridCol>
                <a:gridCol w="4913424">
                  <a:extLst>
                    <a:ext uri="{9D8B030D-6E8A-4147-A177-3AD203B41FA5}">
                      <a16:colId xmlns:a16="http://schemas.microsoft.com/office/drawing/2014/main" val="3902519618"/>
                    </a:ext>
                  </a:extLst>
                </a:gridCol>
              </a:tblGrid>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Niche Models</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Data type</a:t>
                      </a:r>
                    </a:p>
                  </a:txBody>
                  <a:tcPr/>
                </a:tc>
                <a:extLst>
                  <a:ext uri="{0D108BD9-81ED-4DB2-BD59-A6C34878D82A}">
                    <a16:rowId xmlns:a16="http://schemas.microsoft.com/office/drawing/2014/main" val="1687000030"/>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Climatic envelope</a:t>
                      </a:r>
                    </a:p>
                    <a:p>
                      <a:r>
                        <a:rPr lang="en-GB" b="0" i="0" dirty="0">
                          <a:latin typeface="Helvetica Neue" panose="02000503000000020004" pitchFamily="2" charset="0"/>
                          <a:ea typeface="Helvetica Neue" panose="02000503000000020004" pitchFamily="2" charset="0"/>
                          <a:cs typeface="Helvetica Neue" panose="02000503000000020004" pitchFamily="2" charset="0"/>
                        </a:rPr>
                        <a:t>Gower Metric</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Presence-only</a:t>
                      </a:r>
                    </a:p>
                  </a:txBody>
                  <a:tcPr/>
                </a:tc>
                <a:extLst>
                  <a:ext uri="{0D108BD9-81ED-4DB2-BD59-A6C34878D82A}">
                    <a16:rowId xmlns:a16="http://schemas.microsoft.com/office/drawing/2014/main" val="186289615"/>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Maximum entropy (MAXENT)</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pseudo-absence (background)</a:t>
                      </a:r>
                    </a:p>
                  </a:txBody>
                  <a:tcPr/>
                </a:tc>
                <a:extLst>
                  <a:ext uri="{0D108BD9-81ED-4DB2-BD59-A6C34878D82A}">
                    <a16:rowId xmlns:a16="http://schemas.microsoft.com/office/drawing/2014/main" val="519003964"/>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Regression-based models: e.g., Generalised linear model (GLM) and Generalised additive model (GAM)(non-linear)</a:t>
                      </a:r>
                    </a:p>
                  </a:txBody>
                  <a:tcPr/>
                </a:tc>
                <a:tc>
                  <a:txBody>
                    <a:bodyPr/>
                    <a:lstStyle/>
                    <a:p>
                      <a:pPr marL="0" indent="0">
                        <a:buFont typeface="Arial" panose="020B0604020202020204" pitchFamily="34" charset="0"/>
                        <a:buNone/>
                      </a:pPr>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absence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pseudo-absence (background)</a:t>
                      </a:r>
                    </a:p>
                    <a:p>
                      <a:endParaRPr lang="en-GB" b="0" i="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451905814"/>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Machine learning models: Artificial Neural Network (ANN); Classification and regression-trees for GLM, GAM and ANNs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absence</a:t>
                      </a:r>
                    </a:p>
                    <a:p>
                      <a:endParaRPr lang="en-GB" b="0" i="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1181705992"/>
                  </a:ext>
                </a:extLst>
              </a:tr>
            </a:tbl>
          </a:graphicData>
        </a:graphic>
      </p:graphicFrame>
      <p:sp>
        <p:nvSpPr>
          <p:cNvPr id="6" name="TextBox 5">
            <a:extLst>
              <a:ext uri="{FF2B5EF4-FFF2-40B4-BE49-F238E27FC236}">
                <a16:creationId xmlns:a16="http://schemas.microsoft.com/office/drawing/2014/main" id="{E2D1B7BD-0C76-9921-2C85-A959DD25D294}"/>
              </a:ext>
            </a:extLst>
          </p:cNvPr>
          <p:cNvSpPr txBox="1"/>
          <p:nvPr/>
        </p:nvSpPr>
        <p:spPr>
          <a:xfrm>
            <a:off x="888374" y="4998803"/>
            <a:ext cx="7558801" cy="646331"/>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There are a tonne of other models out there which I have not listed </a:t>
            </a:r>
          </a:p>
          <a:p>
            <a:r>
              <a:rPr lang="en-GB" b="1" dirty="0">
                <a:latin typeface="Helvetica Neue" panose="02000503000000020004" pitchFamily="2" charset="0"/>
                <a:ea typeface="Helvetica Neue" panose="02000503000000020004" pitchFamily="2" charset="0"/>
                <a:cs typeface="Helvetica Neue" panose="02000503000000020004" pitchFamily="2" charset="0"/>
              </a:rPr>
              <a:t>because I just don’t know what they do…</a:t>
            </a:r>
          </a:p>
        </p:txBody>
      </p:sp>
      <p:sp>
        <p:nvSpPr>
          <p:cNvPr id="5" name="Rectangle 4">
            <a:extLst>
              <a:ext uri="{FF2B5EF4-FFF2-40B4-BE49-F238E27FC236}">
                <a16:creationId xmlns:a16="http://schemas.microsoft.com/office/drawing/2014/main" id="{83E423E5-55CE-DCAE-260D-7A4B8A25E41A}"/>
              </a:ext>
            </a:extLst>
          </p:cNvPr>
          <p:cNvSpPr/>
          <p:nvPr/>
        </p:nvSpPr>
        <p:spPr>
          <a:xfrm>
            <a:off x="539578" y="2562896"/>
            <a:ext cx="10484737" cy="1455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167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23158" y="250001"/>
            <a:ext cx="11492590" cy="6566346"/>
          </a:xfrm>
          <a:ln>
            <a:no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Modelling process [3]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Selection of a modelling algorithm </a:t>
            </a: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21</a:t>
            </a:fld>
            <a:endParaRPr lang="en-US" altLang="x-none" dirty="0"/>
          </a:p>
        </p:txBody>
      </p:sp>
      <p:graphicFrame>
        <p:nvGraphicFramePr>
          <p:cNvPr id="4" name="Table 4">
            <a:extLst>
              <a:ext uri="{FF2B5EF4-FFF2-40B4-BE49-F238E27FC236}">
                <a16:creationId xmlns:a16="http://schemas.microsoft.com/office/drawing/2014/main" id="{617B7FBC-C48F-0CA4-EE57-96C0D9512036}"/>
              </a:ext>
            </a:extLst>
          </p:cNvPr>
          <p:cNvGraphicFramePr>
            <a:graphicFrameLocks noGrp="1"/>
          </p:cNvGraphicFramePr>
          <p:nvPr>
            <p:extLst>
              <p:ext uri="{D42A27DB-BD31-4B8C-83A1-F6EECF244321}">
                <p14:modId xmlns:p14="http://schemas.microsoft.com/office/powerpoint/2010/main" val="2596363900"/>
              </p:ext>
            </p:extLst>
          </p:nvPr>
        </p:nvGraphicFramePr>
        <p:xfrm>
          <a:off x="888374" y="1484649"/>
          <a:ext cx="9826848" cy="1656080"/>
        </p:xfrm>
        <a:graphic>
          <a:graphicData uri="http://schemas.openxmlformats.org/drawingml/2006/table">
            <a:tbl>
              <a:tblPr firstRow="1" bandRow="1">
                <a:tableStyleId>{5C22544A-7EE6-4342-B048-85BDC9FD1C3A}</a:tableStyleId>
              </a:tblPr>
              <a:tblGrid>
                <a:gridCol w="4913424">
                  <a:extLst>
                    <a:ext uri="{9D8B030D-6E8A-4147-A177-3AD203B41FA5}">
                      <a16:colId xmlns:a16="http://schemas.microsoft.com/office/drawing/2014/main" val="147869124"/>
                    </a:ext>
                  </a:extLst>
                </a:gridCol>
                <a:gridCol w="4913424">
                  <a:extLst>
                    <a:ext uri="{9D8B030D-6E8A-4147-A177-3AD203B41FA5}">
                      <a16:colId xmlns:a16="http://schemas.microsoft.com/office/drawing/2014/main" val="3902519618"/>
                    </a:ext>
                  </a:extLst>
                </a:gridCol>
              </a:tblGrid>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Niche Models</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Data type</a:t>
                      </a:r>
                    </a:p>
                  </a:txBody>
                  <a:tcPr/>
                </a:tc>
                <a:extLst>
                  <a:ext uri="{0D108BD9-81ED-4DB2-BD59-A6C34878D82A}">
                    <a16:rowId xmlns:a16="http://schemas.microsoft.com/office/drawing/2014/main" val="1687000030"/>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Maximum entropy (MAXENT)</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pseudo-absence (background)</a:t>
                      </a:r>
                    </a:p>
                  </a:txBody>
                  <a:tcPr/>
                </a:tc>
                <a:extLst>
                  <a:ext uri="{0D108BD9-81ED-4DB2-BD59-A6C34878D82A}">
                    <a16:rowId xmlns:a16="http://schemas.microsoft.com/office/drawing/2014/main" val="519003964"/>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Regression-based models: e.g., Generalised linear model (GLM) and Generalised additive model (GAM)(non-linear)</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absence</a:t>
                      </a:r>
                    </a:p>
                  </a:txBody>
                  <a:tcPr/>
                </a:tc>
                <a:extLst>
                  <a:ext uri="{0D108BD9-81ED-4DB2-BD59-A6C34878D82A}">
                    <a16:rowId xmlns:a16="http://schemas.microsoft.com/office/drawing/2014/main" val="3451905814"/>
                  </a:ext>
                </a:extLst>
              </a:tr>
            </a:tbl>
          </a:graphicData>
        </a:graphic>
      </p:graphicFrame>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B145D4C6-A23A-3AD9-4058-4183EB1011DB}"/>
                  </a:ext>
                </a:extLst>
              </p:cNvPr>
              <p:cNvGraphicFramePr>
                <a:graphicFrameLocks noGrp="1"/>
              </p:cNvGraphicFramePr>
              <p:nvPr>
                <p:extLst>
                  <p:ext uri="{D42A27DB-BD31-4B8C-83A1-F6EECF244321}">
                    <p14:modId xmlns:p14="http://schemas.microsoft.com/office/powerpoint/2010/main" val="82565706"/>
                  </p:ext>
                </p:extLst>
              </p:nvPr>
            </p:nvGraphicFramePr>
            <p:xfrm>
              <a:off x="110768" y="4098250"/>
              <a:ext cx="3852118" cy="2595880"/>
            </p:xfrm>
            <a:graphic>
              <a:graphicData uri="http://schemas.openxmlformats.org/drawingml/2006/table">
                <a:tbl>
                  <a:tblPr firstRow="1" bandRow="1">
                    <a:tableStyleId>{5940675A-B579-460E-94D1-54222C63F5DA}</a:tableStyleId>
                  </a:tblPr>
                  <a:tblGrid>
                    <a:gridCol w="889976">
                      <a:extLst>
                        <a:ext uri="{9D8B030D-6E8A-4147-A177-3AD203B41FA5}">
                          <a16:colId xmlns:a16="http://schemas.microsoft.com/office/drawing/2014/main" val="1347179501"/>
                        </a:ext>
                      </a:extLst>
                    </a:gridCol>
                    <a:gridCol w="940158">
                      <a:extLst>
                        <a:ext uri="{9D8B030D-6E8A-4147-A177-3AD203B41FA5}">
                          <a16:colId xmlns:a16="http://schemas.microsoft.com/office/drawing/2014/main" val="1023676811"/>
                        </a:ext>
                      </a:extLst>
                    </a:gridCol>
                    <a:gridCol w="1043189">
                      <a:extLst>
                        <a:ext uri="{9D8B030D-6E8A-4147-A177-3AD203B41FA5}">
                          <a16:colId xmlns:a16="http://schemas.microsoft.com/office/drawing/2014/main" val="4138207096"/>
                        </a:ext>
                      </a:extLst>
                    </a:gridCol>
                    <a:gridCol w="978795">
                      <a:extLst>
                        <a:ext uri="{9D8B030D-6E8A-4147-A177-3AD203B41FA5}">
                          <a16:colId xmlns:a16="http://schemas.microsoft.com/office/drawing/2014/main" val="2210677357"/>
                        </a:ext>
                      </a:extLst>
                    </a:gridCol>
                  </a:tblGrid>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Location</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Longitude</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Latitude</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Outcome</a:t>
                          </a:r>
                        </a:p>
                      </a:txBody>
                      <a:tcPr/>
                    </a:tc>
                    <a:extLst>
                      <a:ext uri="{0D108BD9-81ED-4DB2-BD59-A6C34878D82A}">
                        <a16:rowId xmlns:a16="http://schemas.microsoft.com/office/drawing/2014/main" val="1014072737"/>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1</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1</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2863934281"/>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2</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2</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2</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985074233"/>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3</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3</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0</a:t>
                          </a:r>
                        </a:p>
                      </a:txBody>
                      <a:tcPr/>
                    </a:tc>
                    <a:extLst>
                      <a:ext uri="{0D108BD9-81ED-4DB2-BD59-A6C34878D82A}">
                        <a16:rowId xmlns:a16="http://schemas.microsoft.com/office/drawing/2014/main" val="769276342"/>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4</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4</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4</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0</a:t>
                          </a:r>
                        </a:p>
                      </a:txBody>
                      <a:tcPr/>
                    </a:tc>
                    <a:extLst>
                      <a:ext uri="{0D108BD9-81ED-4DB2-BD59-A6C34878D82A}">
                        <a16:rowId xmlns:a16="http://schemas.microsoft.com/office/drawing/2014/main" val="4031452182"/>
                      </a:ext>
                    </a:extLst>
                  </a:tr>
                  <a:tr h="370840">
                    <a:tc>
                      <a:txBody>
                        <a:bodyPr/>
                        <a:lstStyle/>
                        <a:p>
                          <a:pPr algn="ct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m:t>
                                </m:r>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m:t>
                                </m:r>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m:t>
                                </m:r>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m:t>
                                </m:r>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721240214"/>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n</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𝑛</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𝑛</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2393540047"/>
                      </a:ext>
                    </a:extLst>
                  </a:tr>
                </a:tbl>
              </a:graphicData>
            </a:graphic>
          </p:graphicFrame>
        </mc:Choice>
        <mc:Fallback xmlns="">
          <p:graphicFrame>
            <p:nvGraphicFramePr>
              <p:cNvPr id="7" name="Table 7">
                <a:extLst>
                  <a:ext uri="{FF2B5EF4-FFF2-40B4-BE49-F238E27FC236}">
                    <a16:creationId xmlns:a16="http://schemas.microsoft.com/office/drawing/2014/main" id="{B145D4C6-A23A-3AD9-4058-4183EB1011DB}"/>
                  </a:ext>
                </a:extLst>
              </p:cNvPr>
              <p:cNvGraphicFramePr>
                <a:graphicFrameLocks noGrp="1"/>
              </p:cNvGraphicFramePr>
              <p:nvPr>
                <p:extLst>
                  <p:ext uri="{D42A27DB-BD31-4B8C-83A1-F6EECF244321}">
                    <p14:modId xmlns:p14="http://schemas.microsoft.com/office/powerpoint/2010/main" val="82565706"/>
                  </p:ext>
                </p:extLst>
              </p:nvPr>
            </p:nvGraphicFramePr>
            <p:xfrm>
              <a:off x="110768" y="4098250"/>
              <a:ext cx="3852118" cy="2595880"/>
            </p:xfrm>
            <a:graphic>
              <a:graphicData uri="http://schemas.openxmlformats.org/drawingml/2006/table">
                <a:tbl>
                  <a:tblPr firstRow="1" bandRow="1">
                    <a:tableStyleId>{5940675A-B579-460E-94D1-54222C63F5DA}</a:tableStyleId>
                  </a:tblPr>
                  <a:tblGrid>
                    <a:gridCol w="889976">
                      <a:extLst>
                        <a:ext uri="{9D8B030D-6E8A-4147-A177-3AD203B41FA5}">
                          <a16:colId xmlns:a16="http://schemas.microsoft.com/office/drawing/2014/main" val="1347179501"/>
                        </a:ext>
                      </a:extLst>
                    </a:gridCol>
                    <a:gridCol w="940158">
                      <a:extLst>
                        <a:ext uri="{9D8B030D-6E8A-4147-A177-3AD203B41FA5}">
                          <a16:colId xmlns:a16="http://schemas.microsoft.com/office/drawing/2014/main" val="1023676811"/>
                        </a:ext>
                      </a:extLst>
                    </a:gridCol>
                    <a:gridCol w="1043189">
                      <a:extLst>
                        <a:ext uri="{9D8B030D-6E8A-4147-A177-3AD203B41FA5}">
                          <a16:colId xmlns:a16="http://schemas.microsoft.com/office/drawing/2014/main" val="4138207096"/>
                        </a:ext>
                      </a:extLst>
                    </a:gridCol>
                    <a:gridCol w="978795">
                      <a:extLst>
                        <a:ext uri="{9D8B030D-6E8A-4147-A177-3AD203B41FA5}">
                          <a16:colId xmlns:a16="http://schemas.microsoft.com/office/drawing/2014/main" val="2210677357"/>
                        </a:ext>
                      </a:extLst>
                    </a:gridCol>
                  </a:tblGrid>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Location</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Longitude</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Latitude</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Outcome</a:t>
                          </a:r>
                        </a:p>
                      </a:txBody>
                      <a:tcPr/>
                    </a:tc>
                    <a:extLst>
                      <a:ext uri="{0D108BD9-81ED-4DB2-BD59-A6C34878D82A}">
                        <a16:rowId xmlns:a16="http://schemas.microsoft.com/office/drawing/2014/main" val="1014072737"/>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1</a:t>
                          </a:r>
                        </a:p>
                      </a:txBody>
                      <a:tcPr/>
                    </a:tc>
                    <a:tc>
                      <a:txBody>
                        <a:bodyPr/>
                        <a:lstStyle/>
                        <a:p>
                          <a:endParaRPr lang="en-US"/>
                        </a:p>
                      </a:txBody>
                      <a:tcPr>
                        <a:blipFill>
                          <a:blip r:embed="rId3"/>
                          <a:stretch>
                            <a:fillRect l="-93333" t="-96667" r="-214667" b="-493333"/>
                          </a:stretch>
                        </a:blipFill>
                      </a:tcPr>
                    </a:tc>
                    <a:tc>
                      <a:txBody>
                        <a:bodyPr/>
                        <a:lstStyle/>
                        <a:p>
                          <a:endParaRPr lang="en-US"/>
                        </a:p>
                      </a:txBody>
                      <a:tcPr>
                        <a:blipFill>
                          <a:blip r:embed="rId3"/>
                          <a:stretch>
                            <a:fillRect l="-174699" t="-96667" r="-93976" b="-493333"/>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2863934281"/>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2</a:t>
                          </a:r>
                        </a:p>
                      </a:txBody>
                      <a:tcPr/>
                    </a:tc>
                    <a:tc>
                      <a:txBody>
                        <a:bodyPr/>
                        <a:lstStyle/>
                        <a:p>
                          <a:endParaRPr lang="en-US"/>
                        </a:p>
                      </a:txBody>
                      <a:tcPr>
                        <a:blipFill>
                          <a:blip r:embed="rId3"/>
                          <a:stretch>
                            <a:fillRect l="-93333" t="-203448" r="-214667" b="-410345"/>
                          </a:stretch>
                        </a:blipFill>
                      </a:tcPr>
                    </a:tc>
                    <a:tc>
                      <a:txBody>
                        <a:bodyPr/>
                        <a:lstStyle/>
                        <a:p>
                          <a:endParaRPr lang="en-US"/>
                        </a:p>
                      </a:txBody>
                      <a:tcPr>
                        <a:blipFill>
                          <a:blip r:embed="rId3"/>
                          <a:stretch>
                            <a:fillRect l="-174699" t="-203448" r="-93976" b="-410345"/>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985074233"/>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3</a:t>
                          </a:r>
                        </a:p>
                      </a:txBody>
                      <a:tcPr/>
                    </a:tc>
                    <a:tc>
                      <a:txBody>
                        <a:bodyPr/>
                        <a:lstStyle/>
                        <a:p>
                          <a:endParaRPr lang="en-US"/>
                        </a:p>
                      </a:txBody>
                      <a:tcPr>
                        <a:blipFill>
                          <a:blip r:embed="rId3"/>
                          <a:stretch>
                            <a:fillRect l="-93333" t="-293333" r="-214667" b="-296667"/>
                          </a:stretch>
                        </a:blipFill>
                      </a:tcPr>
                    </a:tc>
                    <a:tc>
                      <a:txBody>
                        <a:bodyPr/>
                        <a:lstStyle/>
                        <a:p>
                          <a:endParaRPr lang="en-US"/>
                        </a:p>
                      </a:txBody>
                      <a:tcPr>
                        <a:blipFill>
                          <a:blip r:embed="rId3"/>
                          <a:stretch>
                            <a:fillRect l="-174699" t="-293333" r="-93976" b="-296667"/>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0</a:t>
                          </a:r>
                        </a:p>
                      </a:txBody>
                      <a:tcPr/>
                    </a:tc>
                    <a:extLst>
                      <a:ext uri="{0D108BD9-81ED-4DB2-BD59-A6C34878D82A}">
                        <a16:rowId xmlns:a16="http://schemas.microsoft.com/office/drawing/2014/main" val="769276342"/>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4</a:t>
                          </a:r>
                        </a:p>
                      </a:txBody>
                      <a:tcPr/>
                    </a:tc>
                    <a:tc>
                      <a:txBody>
                        <a:bodyPr/>
                        <a:lstStyle/>
                        <a:p>
                          <a:endParaRPr lang="en-US"/>
                        </a:p>
                      </a:txBody>
                      <a:tcPr>
                        <a:blipFill>
                          <a:blip r:embed="rId3"/>
                          <a:stretch>
                            <a:fillRect l="-93333" t="-406897" r="-214667" b="-206897"/>
                          </a:stretch>
                        </a:blipFill>
                      </a:tcPr>
                    </a:tc>
                    <a:tc>
                      <a:txBody>
                        <a:bodyPr/>
                        <a:lstStyle/>
                        <a:p>
                          <a:endParaRPr lang="en-US"/>
                        </a:p>
                      </a:txBody>
                      <a:tcPr>
                        <a:blipFill>
                          <a:blip r:embed="rId3"/>
                          <a:stretch>
                            <a:fillRect l="-174699" t="-406897" r="-93976" b="-206897"/>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0</a:t>
                          </a:r>
                        </a:p>
                      </a:txBody>
                      <a:tcPr/>
                    </a:tc>
                    <a:extLst>
                      <a:ext uri="{0D108BD9-81ED-4DB2-BD59-A6C34878D82A}">
                        <a16:rowId xmlns:a16="http://schemas.microsoft.com/office/drawing/2014/main" val="4031452182"/>
                      </a:ext>
                    </a:extLst>
                  </a:tr>
                  <a:tr h="370840">
                    <a:tc>
                      <a:txBody>
                        <a:bodyPr/>
                        <a:lstStyle/>
                        <a:p>
                          <a:endParaRPr lang="en-US"/>
                        </a:p>
                      </a:txBody>
                      <a:tcPr>
                        <a:blipFill>
                          <a:blip r:embed="rId3"/>
                          <a:stretch>
                            <a:fillRect t="-490000" r="-337143" b="-100000"/>
                          </a:stretch>
                        </a:blipFill>
                      </a:tcPr>
                    </a:tc>
                    <a:tc>
                      <a:txBody>
                        <a:bodyPr/>
                        <a:lstStyle/>
                        <a:p>
                          <a:endParaRPr lang="en-US"/>
                        </a:p>
                      </a:txBody>
                      <a:tcPr>
                        <a:blipFill>
                          <a:blip r:embed="rId3"/>
                          <a:stretch>
                            <a:fillRect l="-93333" t="-490000" r="-214667" b="-100000"/>
                          </a:stretch>
                        </a:blipFill>
                      </a:tcPr>
                    </a:tc>
                    <a:tc>
                      <a:txBody>
                        <a:bodyPr/>
                        <a:lstStyle/>
                        <a:p>
                          <a:endParaRPr lang="en-US"/>
                        </a:p>
                      </a:txBody>
                      <a:tcPr>
                        <a:blipFill>
                          <a:blip r:embed="rId3"/>
                          <a:stretch>
                            <a:fillRect l="-174699" t="-490000" r="-93976" b="-100000"/>
                          </a:stretch>
                        </a:blipFill>
                      </a:tcPr>
                    </a:tc>
                    <a:tc>
                      <a:txBody>
                        <a:bodyPr/>
                        <a:lstStyle/>
                        <a:p>
                          <a:endParaRPr lang="en-US"/>
                        </a:p>
                      </a:txBody>
                      <a:tcPr>
                        <a:blipFill>
                          <a:blip r:embed="rId3"/>
                          <a:stretch>
                            <a:fillRect l="-296104" t="-490000" r="-1299" b="-100000"/>
                          </a:stretch>
                        </a:blipFill>
                      </a:tcPr>
                    </a:tc>
                    <a:extLst>
                      <a:ext uri="{0D108BD9-81ED-4DB2-BD59-A6C34878D82A}">
                        <a16:rowId xmlns:a16="http://schemas.microsoft.com/office/drawing/2014/main" val="3721240214"/>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n</a:t>
                          </a:r>
                        </a:p>
                      </a:txBody>
                      <a:tcPr/>
                    </a:tc>
                    <a:tc>
                      <a:txBody>
                        <a:bodyPr/>
                        <a:lstStyle/>
                        <a:p>
                          <a:endParaRPr lang="en-US"/>
                        </a:p>
                      </a:txBody>
                      <a:tcPr>
                        <a:blipFill>
                          <a:blip r:embed="rId3"/>
                          <a:stretch>
                            <a:fillRect l="-93333" t="-610345" r="-214667" b="-3448"/>
                          </a:stretch>
                        </a:blipFill>
                      </a:tcPr>
                    </a:tc>
                    <a:tc>
                      <a:txBody>
                        <a:bodyPr/>
                        <a:lstStyle/>
                        <a:p>
                          <a:endParaRPr lang="en-US"/>
                        </a:p>
                      </a:txBody>
                      <a:tcPr>
                        <a:blipFill>
                          <a:blip r:embed="rId3"/>
                          <a:stretch>
                            <a:fillRect l="-174699" t="-610345" r="-93976" b="-3448"/>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2393540047"/>
                      </a:ext>
                    </a:extLst>
                  </a:tr>
                </a:tbl>
              </a:graphicData>
            </a:graphic>
          </p:graphicFrame>
        </mc:Fallback>
      </mc:AlternateContent>
      <p:sp>
        <p:nvSpPr>
          <p:cNvPr id="8" name="TextBox 7">
            <a:extLst>
              <a:ext uri="{FF2B5EF4-FFF2-40B4-BE49-F238E27FC236}">
                <a16:creationId xmlns:a16="http://schemas.microsoft.com/office/drawing/2014/main" id="{4EBD2173-48CF-B36D-5BCF-3429E71EC95C}"/>
              </a:ext>
            </a:extLst>
          </p:cNvPr>
          <p:cNvSpPr txBox="1"/>
          <p:nvPr/>
        </p:nvSpPr>
        <p:spPr>
          <a:xfrm>
            <a:off x="251788" y="3429000"/>
            <a:ext cx="30522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Occurrence point data</a:t>
            </a:r>
          </a:p>
        </p:txBody>
      </p:sp>
      <p:pic>
        <p:nvPicPr>
          <p:cNvPr id="24" name="Picture 23" descr="Diagram&#10;&#10;Description automatically generated">
            <a:extLst>
              <a:ext uri="{FF2B5EF4-FFF2-40B4-BE49-F238E27FC236}">
                <a16:creationId xmlns:a16="http://schemas.microsoft.com/office/drawing/2014/main" id="{5C00F7EB-CC4D-C355-C89A-17B964653D84}"/>
              </a:ext>
            </a:extLst>
          </p:cNvPr>
          <p:cNvPicPr>
            <a:picLocks noChangeAspect="1"/>
          </p:cNvPicPr>
          <p:nvPr/>
        </p:nvPicPr>
        <p:blipFill rotWithShape="1">
          <a:blip r:embed="rId4">
            <a:alphaModFix amt="61000"/>
          </a:blip>
          <a:srcRect l="-226" r="67621" b="49393"/>
          <a:stretch/>
        </p:blipFill>
        <p:spPr>
          <a:xfrm>
            <a:off x="5855589" y="5001735"/>
            <a:ext cx="1415845" cy="1650531"/>
          </a:xfrm>
          <a:prstGeom prst="rect">
            <a:avLst/>
          </a:prstGeom>
          <a:ln>
            <a:solidFill>
              <a:schemeClr val="tx1"/>
            </a:solidFill>
            <a:prstDash val="sysDot"/>
          </a:ln>
        </p:spPr>
      </p:pic>
      <p:pic>
        <p:nvPicPr>
          <p:cNvPr id="27" name="Picture 26" descr="Diagram&#10;&#10;Description automatically generated">
            <a:extLst>
              <a:ext uri="{FF2B5EF4-FFF2-40B4-BE49-F238E27FC236}">
                <a16:creationId xmlns:a16="http://schemas.microsoft.com/office/drawing/2014/main" id="{59F1A27C-0200-816B-412F-EB46EA216C73}"/>
              </a:ext>
            </a:extLst>
          </p:cNvPr>
          <p:cNvPicPr>
            <a:picLocks noChangeAspect="1"/>
          </p:cNvPicPr>
          <p:nvPr/>
        </p:nvPicPr>
        <p:blipFill rotWithShape="1">
          <a:blip r:embed="rId4">
            <a:alphaModFix amt="38000"/>
          </a:blip>
          <a:srcRect l="34085" r="33309" b="50000"/>
          <a:stretch/>
        </p:blipFill>
        <p:spPr>
          <a:xfrm>
            <a:off x="6604207" y="4779881"/>
            <a:ext cx="1415845" cy="1630745"/>
          </a:xfrm>
          <a:prstGeom prst="rect">
            <a:avLst/>
          </a:prstGeom>
          <a:ln>
            <a:solidFill>
              <a:schemeClr val="tx1"/>
            </a:solidFill>
            <a:prstDash val="sysDot"/>
          </a:ln>
        </p:spPr>
      </p:pic>
      <p:pic>
        <p:nvPicPr>
          <p:cNvPr id="28" name="Picture 27" descr="Diagram&#10;&#10;Description automatically generated">
            <a:extLst>
              <a:ext uri="{FF2B5EF4-FFF2-40B4-BE49-F238E27FC236}">
                <a16:creationId xmlns:a16="http://schemas.microsoft.com/office/drawing/2014/main" id="{C9EA5319-872C-54D0-5FA6-0355E6E081C6}"/>
              </a:ext>
            </a:extLst>
          </p:cNvPr>
          <p:cNvPicPr>
            <a:picLocks noChangeAspect="1"/>
          </p:cNvPicPr>
          <p:nvPr/>
        </p:nvPicPr>
        <p:blipFill rotWithShape="1">
          <a:blip r:embed="rId4">
            <a:alphaModFix amt="61000"/>
          </a:blip>
          <a:srcRect l="67395" t="49223"/>
          <a:stretch/>
        </p:blipFill>
        <p:spPr>
          <a:xfrm>
            <a:off x="9735507" y="3939173"/>
            <a:ext cx="1415845" cy="1656080"/>
          </a:xfrm>
          <a:prstGeom prst="rect">
            <a:avLst/>
          </a:prstGeom>
          <a:ln>
            <a:solidFill>
              <a:schemeClr val="tx1"/>
            </a:solidFill>
            <a:prstDash val="sysDot"/>
          </a:ln>
        </p:spPr>
      </p:pic>
      <p:pic>
        <p:nvPicPr>
          <p:cNvPr id="29" name="Picture 28" descr="Diagram&#10;&#10;Description automatically generated">
            <a:extLst>
              <a:ext uri="{FF2B5EF4-FFF2-40B4-BE49-F238E27FC236}">
                <a16:creationId xmlns:a16="http://schemas.microsoft.com/office/drawing/2014/main" id="{12D584C9-7ABB-8410-E675-DDABCDD446A1}"/>
              </a:ext>
            </a:extLst>
          </p:cNvPr>
          <p:cNvPicPr>
            <a:picLocks noChangeAspect="1"/>
          </p:cNvPicPr>
          <p:nvPr/>
        </p:nvPicPr>
        <p:blipFill rotWithShape="1">
          <a:blip r:embed="rId4">
            <a:alphaModFix amt="61000"/>
          </a:blip>
          <a:srcRect l="33413" t="49223" r="33302"/>
          <a:stretch/>
        </p:blipFill>
        <p:spPr>
          <a:xfrm>
            <a:off x="8985626" y="4173695"/>
            <a:ext cx="1445342" cy="1656080"/>
          </a:xfrm>
          <a:prstGeom prst="rect">
            <a:avLst/>
          </a:prstGeom>
          <a:ln>
            <a:solidFill>
              <a:schemeClr val="tx1"/>
            </a:solidFill>
            <a:prstDash val="sysDot"/>
          </a:ln>
        </p:spPr>
      </p:pic>
      <p:pic>
        <p:nvPicPr>
          <p:cNvPr id="30" name="Picture 29" descr="Diagram&#10;&#10;Description automatically generated">
            <a:extLst>
              <a:ext uri="{FF2B5EF4-FFF2-40B4-BE49-F238E27FC236}">
                <a16:creationId xmlns:a16="http://schemas.microsoft.com/office/drawing/2014/main" id="{ACF696AA-D778-472D-5744-B56669DB5F15}"/>
              </a:ext>
            </a:extLst>
          </p:cNvPr>
          <p:cNvPicPr>
            <a:picLocks noChangeAspect="1"/>
          </p:cNvPicPr>
          <p:nvPr/>
        </p:nvPicPr>
        <p:blipFill rotWithShape="1">
          <a:blip r:embed="rId4">
            <a:alphaModFix amt="61000"/>
          </a:blip>
          <a:srcRect t="49223" r="68162"/>
          <a:stretch/>
        </p:blipFill>
        <p:spPr>
          <a:xfrm>
            <a:off x="8195037" y="4337887"/>
            <a:ext cx="1382542" cy="1656080"/>
          </a:xfrm>
          <a:prstGeom prst="rect">
            <a:avLst/>
          </a:prstGeom>
          <a:ln>
            <a:solidFill>
              <a:schemeClr val="tx1"/>
            </a:solidFill>
            <a:prstDash val="sysDot"/>
          </a:ln>
        </p:spPr>
      </p:pic>
      <p:pic>
        <p:nvPicPr>
          <p:cNvPr id="26" name="Picture 25" descr="Diagram&#10;&#10;Description automatically generated">
            <a:extLst>
              <a:ext uri="{FF2B5EF4-FFF2-40B4-BE49-F238E27FC236}">
                <a16:creationId xmlns:a16="http://schemas.microsoft.com/office/drawing/2014/main" id="{F98BE2C8-7786-1B63-CDE9-A7AB7A75BAD8}"/>
              </a:ext>
            </a:extLst>
          </p:cNvPr>
          <p:cNvPicPr>
            <a:picLocks noChangeAspect="1"/>
          </p:cNvPicPr>
          <p:nvPr/>
        </p:nvPicPr>
        <p:blipFill rotWithShape="1">
          <a:blip r:embed="rId4">
            <a:alphaModFix amt="50000"/>
          </a:blip>
          <a:srcRect l="67395" b="49223"/>
          <a:stretch/>
        </p:blipFill>
        <p:spPr>
          <a:xfrm>
            <a:off x="7352825" y="4568150"/>
            <a:ext cx="1415845" cy="1656080"/>
          </a:xfrm>
          <a:prstGeom prst="rect">
            <a:avLst/>
          </a:prstGeom>
          <a:ln>
            <a:solidFill>
              <a:schemeClr val="tx1"/>
            </a:solidFill>
            <a:prstDash val="sysDot"/>
          </a:ln>
        </p:spPr>
      </p:pic>
      <p:sp>
        <p:nvSpPr>
          <p:cNvPr id="31" name="TextBox 30">
            <a:extLst>
              <a:ext uri="{FF2B5EF4-FFF2-40B4-BE49-F238E27FC236}">
                <a16:creationId xmlns:a16="http://schemas.microsoft.com/office/drawing/2014/main" id="{7E8F731F-867D-109B-AF71-269D2AD3A3ED}"/>
              </a:ext>
            </a:extLst>
          </p:cNvPr>
          <p:cNvSpPr txBox="1"/>
          <p:nvPr/>
        </p:nvSpPr>
        <p:spPr>
          <a:xfrm>
            <a:off x="6300122" y="3470088"/>
            <a:ext cx="4526670"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Environmental data (multi-band raster)</a:t>
            </a:r>
          </a:p>
        </p:txBody>
      </p:sp>
      <p:sp>
        <p:nvSpPr>
          <p:cNvPr id="32" name="TextBox 31">
            <a:extLst>
              <a:ext uri="{FF2B5EF4-FFF2-40B4-BE49-F238E27FC236}">
                <a16:creationId xmlns:a16="http://schemas.microsoft.com/office/drawing/2014/main" id="{6E529C79-22FA-E137-66AA-9D572AE7F6FD}"/>
              </a:ext>
            </a:extLst>
          </p:cNvPr>
          <p:cNvSpPr txBox="1"/>
          <p:nvPr/>
        </p:nvSpPr>
        <p:spPr>
          <a:xfrm>
            <a:off x="4060435" y="4783198"/>
            <a:ext cx="1668718" cy="523220"/>
          </a:xfrm>
          <a:prstGeom prst="rect">
            <a:avLst/>
          </a:prstGeom>
          <a:noFill/>
        </p:spPr>
        <p:txBody>
          <a:bodyPr wrap="square" rtlCol="0">
            <a:spAutoFit/>
          </a:bodyPr>
          <a:lstStyle/>
          <a:p>
            <a:pPr algn="ctr"/>
            <a:r>
              <a:rPr lang="en-GB" sz="1400" b="1" dirty="0">
                <a:latin typeface="HELVETICA NEUE LIGHT" panose="02000403000000020004" pitchFamily="2" charset="0"/>
                <a:ea typeface="HELVETICA NEUE LIGHT" panose="02000403000000020004" pitchFamily="2" charset="0"/>
              </a:rPr>
              <a:t>Raster-to-point</a:t>
            </a:r>
          </a:p>
          <a:p>
            <a:pPr algn="ctr"/>
            <a:r>
              <a:rPr lang="en-GB" sz="1400" b="1" dirty="0">
                <a:latin typeface="HELVETICA NEUE LIGHT" panose="02000403000000020004" pitchFamily="2" charset="0"/>
                <a:ea typeface="HELVETICA NEUE LIGHT" panose="02000403000000020004" pitchFamily="2" charset="0"/>
              </a:rPr>
              <a:t>extraction</a:t>
            </a:r>
          </a:p>
        </p:txBody>
      </p:sp>
      <p:cxnSp>
        <p:nvCxnSpPr>
          <p:cNvPr id="34" name="Straight Arrow Connector 33">
            <a:extLst>
              <a:ext uri="{FF2B5EF4-FFF2-40B4-BE49-F238E27FC236}">
                <a16:creationId xmlns:a16="http://schemas.microsoft.com/office/drawing/2014/main" id="{5C14BEB3-0D66-64AD-5B6F-48CE11E32618}"/>
              </a:ext>
            </a:extLst>
          </p:cNvPr>
          <p:cNvCxnSpPr/>
          <p:nvPr/>
        </p:nvCxnSpPr>
        <p:spPr>
          <a:xfrm>
            <a:off x="4031334" y="5396190"/>
            <a:ext cx="172692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828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23158" y="250001"/>
            <a:ext cx="11492590" cy="6566346"/>
          </a:xfrm>
          <a:ln>
            <a:no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Modelling process [3]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Selection of a modelling algorithm </a:t>
            </a: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22</a:t>
            </a:fld>
            <a:endParaRPr lang="en-US" altLang="x-none" dirty="0"/>
          </a:p>
        </p:txBody>
      </p:sp>
      <p:graphicFrame>
        <p:nvGraphicFramePr>
          <p:cNvPr id="4" name="Table 4">
            <a:extLst>
              <a:ext uri="{FF2B5EF4-FFF2-40B4-BE49-F238E27FC236}">
                <a16:creationId xmlns:a16="http://schemas.microsoft.com/office/drawing/2014/main" id="{617B7FBC-C48F-0CA4-EE57-96C0D9512036}"/>
              </a:ext>
            </a:extLst>
          </p:cNvPr>
          <p:cNvGraphicFramePr>
            <a:graphicFrameLocks noGrp="1"/>
          </p:cNvGraphicFramePr>
          <p:nvPr>
            <p:extLst>
              <p:ext uri="{D42A27DB-BD31-4B8C-83A1-F6EECF244321}">
                <p14:modId xmlns:p14="http://schemas.microsoft.com/office/powerpoint/2010/main" val="2875594078"/>
              </p:ext>
            </p:extLst>
          </p:nvPr>
        </p:nvGraphicFramePr>
        <p:xfrm>
          <a:off x="871289" y="1600028"/>
          <a:ext cx="9826848" cy="1656080"/>
        </p:xfrm>
        <a:graphic>
          <a:graphicData uri="http://schemas.openxmlformats.org/drawingml/2006/table">
            <a:tbl>
              <a:tblPr firstRow="1" bandRow="1">
                <a:tableStyleId>{5C22544A-7EE6-4342-B048-85BDC9FD1C3A}</a:tableStyleId>
              </a:tblPr>
              <a:tblGrid>
                <a:gridCol w="4913424">
                  <a:extLst>
                    <a:ext uri="{9D8B030D-6E8A-4147-A177-3AD203B41FA5}">
                      <a16:colId xmlns:a16="http://schemas.microsoft.com/office/drawing/2014/main" val="147869124"/>
                    </a:ext>
                  </a:extLst>
                </a:gridCol>
                <a:gridCol w="4913424">
                  <a:extLst>
                    <a:ext uri="{9D8B030D-6E8A-4147-A177-3AD203B41FA5}">
                      <a16:colId xmlns:a16="http://schemas.microsoft.com/office/drawing/2014/main" val="3902519618"/>
                    </a:ext>
                  </a:extLst>
                </a:gridCol>
              </a:tblGrid>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Niche Models</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Data type</a:t>
                      </a:r>
                    </a:p>
                  </a:txBody>
                  <a:tcPr/>
                </a:tc>
                <a:extLst>
                  <a:ext uri="{0D108BD9-81ED-4DB2-BD59-A6C34878D82A}">
                    <a16:rowId xmlns:a16="http://schemas.microsoft.com/office/drawing/2014/main" val="1687000030"/>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Maximum entropy (MAXENT)</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pseudo-absence (background)</a:t>
                      </a:r>
                    </a:p>
                  </a:txBody>
                  <a:tcPr/>
                </a:tc>
                <a:extLst>
                  <a:ext uri="{0D108BD9-81ED-4DB2-BD59-A6C34878D82A}">
                    <a16:rowId xmlns:a16="http://schemas.microsoft.com/office/drawing/2014/main" val="519003964"/>
                  </a:ext>
                </a:extLst>
              </a:tr>
              <a:tr h="370840">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Regression-based models: e.g., Generalised linear model (GLM) and Generalised additive model (GAM)(non-linear)</a:t>
                      </a:r>
                    </a:p>
                  </a:txBody>
                  <a:tcPr/>
                </a:tc>
                <a:tc>
                  <a:txBody>
                    <a:bodyPr/>
                    <a:lstStyle/>
                    <a:p>
                      <a:r>
                        <a:rPr lang="en-GB" b="0" i="0" dirty="0">
                          <a:latin typeface="Helvetica Neue" panose="02000503000000020004" pitchFamily="2" charset="0"/>
                          <a:ea typeface="Helvetica Neue" panose="02000503000000020004" pitchFamily="2" charset="0"/>
                          <a:cs typeface="Helvetica Neue" panose="02000503000000020004" pitchFamily="2" charset="0"/>
                        </a:rPr>
                        <a:t>Presence and absence</a:t>
                      </a:r>
                    </a:p>
                  </a:txBody>
                  <a:tcPr/>
                </a:tc>
                <a:extLst>
                  <a:ext uri="{0D108BD9-81ED-4DB2-BD59-A6C34878D82A}">
                    <a16:rowId xmlns:a16="http://schemas.microsoft.com/office/drawing/2014/main" val="3451905814"/>
                  </a:ext>
                </a:extLst>
              </a:tr>
            </a:tbl>
          </a:graphicData>
        </a:graphic>
      </p:graphicFrame>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B145D4C6-A23A-3AD9-4058-4183EB1011DB}"/>
                  </a:ext>
                </a:extLst>
              </p:cNvPr>
              <p:cNvGraphicFramePr>
                <a:graphicFrameLocks noGrp="1"/>
              </p:cNvGraphicFramePr>
              <p:nvPr>
                <p:extLst>
                  <p:ext uri="{D42A27DB-BD31-4B8C-83A1-F6EECF244321}">
                    <p14:modId xmlns:p14="http://schemas.microsoft.com/office/powerpoint/2010/main" val="3254537594"/>
                  </p:ext>
                </p:extLst>
              </p:nvPr>
            </p:nvGraphicFramePr>
            <p:xfrm>
              <a:off x="110768" y="4098250"/>
              <a:ext cx="3852118" cy="2595880"/>
            </p:xfrm>
            <a:graphic>
              <a:graphicData uri="http://schemas.openxmlformats.org/drawingml/2006/table">
                <a:tbl>
                  <a:tblPr firstRow="1" bandRow="1">
                    <a:tableStyleId>{5940675A-B579-460E-94D1-54222C63F5DA}</a:tableStyleId>
                  </a:tblPr>
                  <a:tblGrid>
                    <a:gridCol w="889976">
                      <a:extLst>
                        <a:ext uri="{9D8B030D-6E8A-4147-A177-3AD203B41FA5}">
                          <a16:colId xmlns:a16="http://schemas.microsoft.com/office/drawing/2014/main" val="1347179501"/>
                        </a:ext>
                      </a:extLst>
                    </a:gridCol>
                    <a:gridCol w="940158">
                      <a:extLst>
                        <a:ext uri="{9D8B030D-6E8A-4147-A177-3AD203B41FA5}">
                          <a16:colId xmlns:a16="http://schemas.microsoft.com/office/drawing/2014/main" val="1023676811"/>
                        </a:ext>
                      </a:extLst>
                    </a:gridCol>
                    <a:gridCol w="1043189">
                      <a:extLst>
                        <a:ext uri="{9D8B030D-6E8A-4147-A177-3AD203B41FA5}">
                          <a16:colId xmlns:a16="http://schemas.microsoft.com/office/drawing/2014/main" val="4138207096"/>
                        </a:ext>
                      </a:extLst>
                    </a:gridCol>
                    <a:gridCol w="978795">
                      <a:extLst>
                        <a:ext uri="{9D8B030D-6E8A-4147-A177-3AD203B41FA5}">
                          <a16:colId xmlns:a16="http://schemas.microsoft.com/office/drawing/2014/main" val="2210677357"/>
                        </a:ext>
                      </a:extLst>
                    </a:gridCol>
                  </a:tblGrid>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Location</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Longitude</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Latitude</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Outcome</a:t>
                          </a:r>
                        </a:p>
                      </a:txBody>
                      <a:tcPr/>
                    </a:tc>
                    <a:extLst>
                      <a:ext uri="{0D108BD9-81ED-4DB2-BD59-A6C34878D82A}">
                        <a16:rowId xmlns:a16="http://schemas.microsoft.com/office/drawing/2014/main" val="1014072737"/>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1</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1</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2863934281"/>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2</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2</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2</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985074233"/>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3</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3</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0</a:t>
                          </a:r>
                        </a:p>
                      </a:txBody>
                      <a:tcPr/>
                    </a:tc>
                    <a:extLst>
                      <a:ext uri="{0D108BD9-81ED-4DB2-BD59-A6C34878D82A}">
                        <a16:rowId xmlns:a16="http://schemas.microsoft.com/office/drawing/2014/main" val="769276342"/>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4</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4</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4</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0</a:t>
                          </a:r>
                        </a:p>
                      </a:txBody>
                      <a:tcPr/>
                    </a:tc>
                    <a:extLst>
                      <a:ext uri="{0D108BD9-81ED-4DB2-BD59-A6C34878D82A}">
                        <a16:rowId xmlns:a16="http://schemas.microsoft.com/office/drawing/2014/main" val="4031452182"/>
                      </a:ext>
                    </a:extLst>
                  </a:tr>
                  <a:tr h="370840">
                    <a:tc>
                      <a:txBody>
                        <a:bodyPr/>
                        <a:lstStyle/>
                        <a:p>
                          <a:pPr algn="ct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m:t>
                                </m:r>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m:t>
                                </m:r>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m:t>
                                </m:r>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m:t>
                                </m:r>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721240214"/>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n</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𝑥</m:t>
                                    </m:r>
                                  </m:e>
                                  <m:sub>
                                    <m:r>
                                      <a:rPr lang="en-GB" sz="1200" b="0" i="1" smtClean="0">
                                        <a:latin typeface="Cambria Math" panose="02040503050406030204" pitchFamily="18" charset="0"/>
                                      </a:rPr>
                                      <m:t>𝑛</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𝑛</m:t>
                                    </m:r>
                                  </m:sub>
                                </m:sSub>
                              </m:oMath>
                            </m:oMathPara>
                          </a14:m>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2393540047"/>
                      </a:ext>
                    </a:extLst>
                  </a:tr>
                </a:tbl>
              </a:graphicData>
            </a:graphic>
          </p:graphicFrame>
        </mc:Choice>
        <mc:Fallback xmlns="">
          <p:graphicFrame>
            <p:nvGraphicFramePr>
              <p:cNvPr id="7" name="Table 7">
                <a:extLst>
                  <a:ext uri="{FF2B5EF4-FFF2-40B4-BE49-F238E27FC236}">
                    <a16:creationId xmlns:a16="http://schemas.microsoft.com/office/drawing/2014/main" id="{B145D4C6-A23A-3AD9-4058-4183EB1011DB}"/>
                  </a:ext>
                </a:extLst>
              </p:cNvPr>
              <p:cNvGraphicFramePr>
                <a:graphicFrameLocks noGrp="1"/>
              </p:cNvGraphicFramePr>
              <p:nvPr>
                <p:extLst>
                  <p:ext uri="{D42A27DB-BD31-4B8C-83A1-F6EECF244321}">
                    <p14:modId xmlns:p14="http://schemas.microsoft.com/office/powerpoint/2010/main" val="3254537594"/>
                  </p:ext>
                </p:extLst>
              </p:nvPr>
            </p:nvGraphicFramePr>
            <p:xfrm>
              <a:off x="110768" y="4098250"/>
              <a:ext cx="3852118" cy="2595880"/>
            </p:xfrm>
            <a:graphic>
              <a:graphicData uri="http://schemas.openxmlformats.org/drawingml/2006/table">
                <a:tbl>
                  <a:tblPr firstRow="1" bandRow="1">
                    <a:tableStyleId>{5940675A-B579-460E-94D1-54222C63F5DA}</a:tableStyleId>
                  </a:tblPr>
                  <a:tblGrid>
                    <a:gridCol w="889976">
                      <a:extLst>
                        <a:ext uri="{9D8B030D-6E8A-4147-A177-3AD203B41FA5}">
                          <a16:colId xmlns:a16="http://schemas.microsoft.com/office/drawing/2014/main" val="1347179501"/>
                        </a:ext>
                      </a:extLst>
                    </a:gridCol>
                    <a:gridCol w="940158">
                      <a:extLst>
                        <a:ext uri="{9D8B030D-6E8A-4147-A177-3AD203B41FA5}">
                          <a16:colId xmlns:a16="http://schemas.microsoft.com/office/drawing/2014/main" val="1023676811"/>
                        </a:ext>
                      </a:extLst>
                    </a:gridCol>
                    <a:gridCol w="1043189">
                      <a:extLst>
                        <a:ext uri="{9D8B030D-6E8A-4147-A177-3AD203B41FA5}">
                          <a16:colId xmlns:a16="http://schemas.microsoft.com/office/drawing/2014/main" val="4138207096"/>
                        </a:ext>
                      </a:extLst>
                    </a:gridCol>
                    <a:gridCol w="978795">
                      <a:extLst>
                        <a:ext uri="{9D8B030D-6E8A-4147-A177-3AD203B41FA5}">
                          <a16:colId xmlns:a16="http://schemas.microsoft.com/office/drawing/2014/main" val="2210677357"/>
                        </a:ext>
                      </a:extLst>
                    </a:gridCol>
                  </a:tblGrid>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Location</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Longitude</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Latitude</a:t>
                          </a:r>
                        </a:p>
                      </a:txBody>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Outcome</a:t>
                          </a:r>
                        </a:p>
                      </a:txBody>
                      <a:tcPr/>
                    </a:tc>
                    <a:extLst>
                      <a:ext uri="{0D108BD9-81ED-4DB2-BD59-A6C34878D82A}">
                        <a16:rowId xmlns:a16="http://schemas.microsoft.com/office/drawing/2014/main" val="1014072737"/>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1</a:t>
                          </a:r>
                        </a:p>
                      </a:txBody>
                      <a:tcPr/>
                    </a:tc>
                    <a:tc>
                      <a:txBody>
                        <a:bodyPr/>
                        <a:lstStyle/>
                        <a:p>
                          <a:endParaRPr lang="en-US"/>
                        </a:p>
                      </a:txBody>
                      <a:tcPr>
                        <a:blipFill>
                          <a:blip r:embed="rId3"/>
                          <a:stretch>
                            <a:fillRect l="-93333" t="-96667" r="-214667" b="-493333"/>
                          </a:stretch>
                        </a:blipFill>
                      </a:tcPr>
                    </a:tc>
                    <a:tc>
                      <a:txBody>
                        <a:bodyPr/>
                        <a:lstStyle/>
                        <a:p>
                          <a:endParaRPr lang="en-US"/>
                        </a:p>
                      </a:txBody>
                      <a:tcPr>
                        <a:blipFill>
                          <a:blip r:embed="rId3"/>
                          <a:stretch>
                            <a:fillRect l="-174699" t="-96667" r="-93976" b="-493333"/>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2863934281"/>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2</a:t>
                          </a:r>
                        </a:p>
                      </a:txBody>
                      <a:tcPr/>
                    </a:tc>
                    <a:tc>
                      <a:txBody>
                        <a:bodyPr/>
                        <a:lstStyle/>
                        <a:p>
                          <a:endParaRPr lang="en-US"/>
                        </a:p>
                      </a:txBody>
                      <a:tcPr>
                        <a:blipFill>
                          <a:blip r:embed="rId3"/>
                          <a:stretch>
                            <a:fillRect l="-93333" t="-203448" r="-214667" b="-410345"/>
                          </a:stretch>
                        </a:blipFill>
                      </a:tcPr>
                    </a:tc>
                    <a:tc>
                      <a:txBody>
                        <a:bodyPr/>
                        <a:lstStyle/>
                        <a:p>
                          <a:endParaRPr lang="en-US"/>
                        </a:p>
                      </a:txBody>
                      <a:tcPr>
                        <a:blipFill>
                          <a:blip r:embed="rId3"/>
                          <a:stretch>
                            <a:fillRect l="-174699" t="-203448" r="-93976" b="-410345"/>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985074233"/>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3</a:t>
                          </a:r>
                        </a:p>
                      </a:txBody>
                      <a:tcPr/>
                    </a:tc>
                    <a:tc>
                      <a:txBody>
                        <a:bodyPr/>
                        <a:lstStyle/>
                        <a:p>
                          <a:endParaRPr lang="en-US"/>
                        </a:p>
                      </a:txBody>
                      <a:tcPr>
                        <a:blipFill>
                          <a:blip r:embed="rId3"/>
                          <a:stretch>
                            <a:fillRect l="-93333" t="-293333" r="-214667" b="-296667"/>
                          </a:stretch>
                        </a:blipFill>
                      </a:tcPr>
                    </a:tc>
                    <a:tc>
                      <a:txBody>
                        <a:bodyPr/>
                        <a:lstStyle/>
                        <a:p>
                          <a:endParaRPr lang="en-US"/>
                        </a:p>
                      </a:txBody>
                      <a:tcPr>
                        <a:blipFill>
                          <a:blip r:embed="rId3"/>
                          <a:stretch>
                            <a:fillRect l="-174699" t="-293333" r="-93976" b="-296667"/>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0</a:t>
                          </a:r>
                        </a:p>
                      </a:txBody>
                      <a:tcPr/>
                    </a:tc>
                    <a:extLst>
                      <a:ext uri="{0D108BD9-81ED-4DB2-BD59-A6C34878D82A}">
                        <a16:rowId xmlns:a16="http://schemas.microsoft.com/office/drawing/2014/main" val="769276342"/>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4</a:t>
                          </a:r>
                        </a:p>
                      </a:txBody>
                      <a:tcPr/>
                    </a:tc>
                    <a:tc>
                      <a:txBody>
                        <a:bodyPr/>
                        <a:lstStyle/>
                        <a:p>
                          <a:endParaRPr lang="en-US"/>
                        </a:p>
                      </a:txBody>
                      <a:tcPr>
                        <a:blipFill>
                          <a:blip r:embed="rId3"/>
                          <a:stretch>
                            <a:fillRect l="-93333" t="-406897" r="-214667" b="-206897"/>
                          </a:stretch>
                        </a:blipFill>
                      </a:tcPr>
                    </a:tc>
                    <a:tc>
                      <a:txBody>
                        <a:bodyPr/>
                        <a:lstStyle/>
                        <a:p>
                          <a:endParaRPr lang="en-US"/>
                        </a:p>
                      </a:txBody>
                      <a:tcPr>
                        <a:blipFill>
                          <a:blip r:embed="rId3"/>
                          <a:stretch>
                            <a:fillRect l="-174699" t="-406897" r="-93976" b="-206897"/>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0</a:t>
                          </a:r>
                        </a:p>
                      </a:txBody>
                      <a:tcPr/>
                    </a:tc>
                    <a:extLst>
                      <a:ext uri="{0D108BD9-81ED-4DB2-BD59-A6C34878D82A}">
                        <a16:rowId xmlns:a16="http://schemas.microsoft.com/office/drawing/2014/main" val="4031452182"/>
                      </a:ext>
                    </a:extLst>
                  </a:tr>
                  <a:tr h="370840">
                    <a:tc>
                      <a:txBody>
                        <a:bodyPr/>
                        <a:lstStyle/>
                        <a:p>
                          <a:endParaRPr lang="en-US"/>
                        </a:p>
                      </a:txBody>
                      <a:tcPr>
                        <a:blipFill>
                          <a:blip r:embed="rId3"/>
                          <a:stretch>
                            <a:fillRect t="-490000" r="-337143" b="-100000"/>
                          </a:stretch>
                        </a:blipFill>
                      </a:tcPr>
                    </a:tc>
                    <a:tc>
                      <a:txBody>
                        <a:bodyPr/>
                        <a:lstStyle/>
                        <a:p>
                          <a:endParaRPr lang="en-US"/>
                        </a:p>
                      </a:txBody>
                      <a:tcPr>
                        <a:blipFill>
                          <a:blip r:embed="rId3"/>
                          <a:stretch>
                            <a:fillRect l="-93333" t="-490000" r="-214667" b="-100000"/>
                          </a:stretch>
                        </a:blipFill>
                      </a:tcPr>
                    </a:tc>
                    <a:tc>
                      <a:txBody>
                        <a:bodyPr/>
                        <a:lstStyle/>
                        <a:p>
                          <a:endParaRPr lang="en-US"/>
                        </a:p>
                      </a:txBody>
                      <a:tcPr>
                        <a:blipFill>
                          <a:blip r:embed="rId3"/>
                          <a:stretch>
                            <a:fillRect l="-174699" t="-490000" r="-93976" b="-100000"/>
                          </a:stretch>
                        </a:blipFill>
                      </a:tcPr>
                    </a:tc>
                    <a:tc>
                      <a:txBody>
                        <a:bodyPr/>
                        <a:lstStyle/>
                        <a:p>
                          <a:endParaRPr lang="en-US"/>
                        </a:p>
                      </a:txBody>
                      <a:tcPr>
                        <a:blipFill>
                          <a:blip r:embed="rId3"/>
                          <a:stretch>
                            <a:fillRect l="-296104" t="-490000" r="-1299" b="-100000"/>
                          </a:stretch>
                        </a:blipFill>
                      </a:tcPr>
                    </a:tc>
                    <a:extLst>
                      <a:ext uri="{0D108BD9-81ED-4DB2-BD59-A6C34878D82A}">
                        <a16:rowId xmlns:a16="http://schemas.microsoft.com/office/drawing/2014/main" val="3721240214"/>
                      </a:ext>
                    </a:extLst>
                  </a:tr>
                  <a:tr h="370840">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Site n</a:t>
                          </a:r>
                        </a:p>
                      </a:txBody>
                      <a:tcPr/>
                    </a:tc>
                    <a:tc>
                      <a:txBody>
                        <a:bodyPr/>
                        <a:lstStyle/>
                        <a:p>
                          <a:endParaRPr lang="en-US"/>
                        </a:p>
                      </a:txBody>
                      <a:tcPr>
                        <a:blipFill>
                          <a:blip r:embed="rId3"/>
                          <a:stretch>
                            <a:fillRect l="-93333" t="-610345" r="-214667" b="-3448"/>
                          </a:stretch>
                        </a:blipFill>
                      </a:tcPr>
                    </a:tc>
                    <a:tc>
                      <a:txBody>
                        <a:bodyPr/>
                        <a:lstStyle/>
                        <a:p>
                          <a:endParaRPr lang="en-US"/>
                        </a:p>
                      </a:txBody>
                      <a:tcPr>
                        <a:blipFill>
                          <a:blip r:embed="rId3"/>
                          <a:stretch>
                            <a:fillRect l="-174699" t="-610345" r="-93976" b="-3448"/>
                          </a:stretch>
                        </a:blipFill>
                      </a:tcPr>
                    </a:tc>
                    <a:tc>
                      <a:txBody>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1</a:t>
                          </a:r>
                        </a:p>
                      </a:txBody>
                      <a:tcPr/>
                    </a:tc>
                    <a:extLst>
                      <a:ext uri="{0D108BD9-81ED-4DB2-BD59-A6C34878D82A}">
                        <a16:rowId xmlns:a16="http://schemas.microsoft.com/office/drawing/2014/main" val="2393540047"/>
                      </a:ext>
                    </a:extLst>
                  </a:tr>
                </a:tbl>
              </a:graphicData>
            </a:graphic>
          </p:graphicFrame>
        </mc:Fallback>
      </mc:AlternateContent>
      <p:sp>
        <p:nvSpPr>
          <p:cNvPr id="8" name="TextBox 7">
            <a:extLst>
              <a:ext uri="{FF2B5EF4-FFF2-40B4-BE49-F238E27FC236}">
                <a16:creationId xmlns:a16="http://schemas.microsoft.com/office/drawing/2014/main" id="{4EBD2173-48CF-B36D-5BCF-3429E71EC95C}"/>
              </a:ext>
            </a:extLst>
          </p:cNvPr>
          <p:cNvSpPr txBox="1"/>
          <p:nvPr/>
        </p:nvSpPr>
        <p:spPr>
          <a:xfrm>
            <a:off x="2394125" y="3415479"/>
            <a:ext cx="3500830"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Linked occurrence point data with environmental data</a:t>
            </a:r>
          </a:p>
        </p:txBody>
      </p:sp>
      <p:pic>
        <p:nvPicPr>
          <p:cNvPr id="24" name="Picture 23" descr="Diagram&#10;&#10;Description automatically generated">
            <a:extLst>
              <a:ext uri="{FF2B5EF4-FFF2-40B4-BE49-F238E27FC236}">
                <a16:creationId xmlns:a16="http://schemas.microsoft.com/office/drawing/2014/main" id="{5C00F7EB-CC4D-C355-C89A-17B964653D84}"/>
              </a:ext>
            </a:extLst>
          </p:cNvPr>
          <p:cNvPicPr>
            <a:picLocks noChangeAspect="1"/>
          </p:cNvPicPr>
          <p:nvPr/>
        </p:nvPicPr>
        <p:blipFill rotWithShape="1">
          <a:blip r:embed="rId4">
            <a:alphaModFix amt="61000"/>
          </a:blip>
          <a:srcRect l="-226" r="67621" b="49393"/>
          <a:stretch/>
        </p:blipFill>
        <p:spPr>
          <a:xfrm>
            <a:off x="8862632" y="5047696"/>
            <a:ext cx="719383" cy="838626"/>
          </a:xfrm>
          <a:prstGeom prst="rect">
            <a:avLst/>
          </a:prstGeom>
          <a:ln>
            <a:solidFill>
              <a:schemeClr val="tx1"/>
            </a:solidFill>
            <a:prstDash val="sysDot"/>
          </a:ln>
        </p:spPr>
      </p:pic>
      <p:pic>
        <p:nvPicPr>
          <p:cNvPr id="27" name="Picture 26" descr="Diagram&#10;&#10;Description automatically generated">
            <a:extLst>
              <a:ext uri="{FF2B5EF4-FFF2-40B4-BE49-F238E27FC236}">
                <a16:creationId xmlns:a16="http://schemas.microsoft.com/office/drawing/2014/main" id="{59F1A27C-0200-816B-412F-EB46EA216C73}"/>
              </a:ext>
            </a:extLst>
          </p:cNvPr>
          <p:cNvPicPr>
            <a:picLocks noChangeAspect="1"/>
          </p:cNvPicPr>
          <p:nvPr/>
        </p:nvPicPr>
        <p:blipFill rotWithShape="1">
          <a:blip r:embed="rId4">
            <a:alphaModFix amt="38000"/>
          </a:blip>
          <a:srcRect l="34085" r="33309" b="50000"/>
          <a:stretch/>
        </p:blipFill>
        <p:spPr>
          <a:xfrm>
            <a:off x="9251558" y="4938091"/>
            <a:ext cx="719383" cy="828573"/>
          </a:xfrm>
          <a:prstGeom prst="rect">
            <a:avLst/>
          </a:prstGeom>
          <a:ln>
            <a:solidFill>
              <a:schemeClr val="tx1"/>
            </a:solidFill>
            <a:prstDash val="sysDot"/>
          </a:ln>
        </p:spPr>
      </p:pic>
      <p:pic>
        <p:nvPicPr>
          <p:cNvPr id="28" name="Picture 27" descr="Diagram&#10;&#10;Description automatically generated">
            <a:extLst>
              <a:ext uri="{FF2B5EF4-FFF2-40B4-BE49-F238E27FC236}">
                <a16:creationId xmlns:a16="http://schemas.microsoft.com/office/drawing/2014/main" id="{C9EA5319-872C-54D0-5FA6-0355E6E081C6}"/>
              </a:ext>
            </a:extLst>
          </p:cNvPr>
          <p:cNvPicPr>
            <a:picLocks noChangeAspect="1"/>
          </p:cNvPicPr>
          <p:nvPr/>
        </p:nvPicPr>
        <p:blipFill rotWithShape="1">
          <a:blip r:embed="rId4">
            <a:alphaModFix amt="61000"/>
          </a:blip>
          <a:srcRect l="67395" t="49223"/>
          <a:stretch/>
        </p:blipFill>
        <p:spPr>
          <a:xfrm>
            <a:off x="10698137" y="4346740"/>
            <a:ext cx="719383" cy="841445"/>
          </a:xfrm>
          <a:prstGeom prst="rect">
            <a:avLst/>
          </a:prstGeom>
          <a:ln>
            <a:solidFill>
              <a:schemeClr val="tx1"/>
            </a:solidFill>
            <a:prstDash val="sysDot"/>
          </a:ln>
        </p:spPr>
      </p:pic>
      <p:pic>
        <p:nvPicPr>
          <p:cNvPr id="29" name="Picture 28" descr="Diagram&#10;&#10;Description automatically generated">
            <a:extLst>
              <a:ext uri="{FF2B5EF4-FFF2-40B4-BE49-F238E27FC236}">
                <a16:creationId xmlns:a16="http://schemas.microsoft.com/office/drawing/2014/main" id="{12D584C9-7ABB-8410-E675-DDABCDD446A1}"/>
              </a:ext>
            </a:extLst>
          </p:cNvPr>
          <p:cNvPicPr>
            <a:picLocks noChangeAspect="1"/>
          </p:cNvPicPr>
          <p:nvPr/>
        </p:nvPicPr>
        <p:blipFill rotWithShape="1">
          <a:blip r:embed="rId4">
            <a:alphaModFix amt="61000"/>
          </a:blip>
          <a:srcRect l="33413" t="49223" r="33302"/>
          <a:stretch/>
        </p:blipFill>
        <p:spPr>
          <a:xfrm>
            <a:off x="10366406" y="4510932"/>
            <a:ext cx="734370" cy="841445"/>
          </a:xfrm>
          <a:prstGeom prst="rect">
            <a:avLst/>
          </a:prstGeom>
          <a:ln>
            <a:solidFill>
              <a:schemeClr val="tx1"/>
            </a:solidFill>
            <a:prstDash val="sysDot"/>
          </a:ln>
        </p:spPr>
      </p:pic>
      <p:pic>
        <p:nvPicPr>
          <p:cNvPr id="30" name="Picture 29" descr="Diagram&#10;&#10;Description automatically generated">
            <a:extLst>
              <a:ext uri="{FF2B5EF4-FFF2-40B4-BE49-F238E27FC236}">
                <a16:creationId xmlns:a16="http://schemas.microsoft.com/office/drawing/2014/main" id="{ACF696AA-D778-472D-5744-B56669DB5F15}"/>
              </a:ext>
            </a:extLst>
          </p:cNvPr>
          <p:cNvPicPr>
            <a:picLocks noChangeAspect="1"/>
          </p:cNvPicPr>
          <p:nvPr/>
        </p:nvPicPr>
        <p:blipFill rotWithShape="1">
          <a:blip r:embed="rId4">
            <a:alphaModFix amt="61000"/>
          </a:blip>
          <a:srcRect t="49223" r="68162"/>
          <a:stretch/>
        </p:blipFill>
        <p:spPr>
          <a:xfrm>
            <a:off x="9998117" y="4640377"/>
            <a:ext cx="702462" cy="841445"/>
          </a:xfrm>
          <a:prstGeom prst="rect">
            <a:avLst/>
          </a:prstGeom>
          <a:ln>
            <a:solidFill>
              <a:schemeClr val="tx1"/>
            </a:solidFill>
            <a:prstDash val="sysDot"/>
          </a:ln>
        </p:spPr>
      </p:pic>
      <p:pic>
        <p:nvPicPr>
          <p:cNvPr id="26" name="Picture 25" descr="Diagram&#10;&#10;Description automatically generated">
            <a:extLst>
              <a:ext uri="{FF2B5EF4-FFF2-40B4-BE49-F238E27FC236}">
                <a16:creationId xmlns:a16="http://schemas.microsoft.com/office/drawing/2014/main" id="{F98BE2C8-7786-1B63-CDE9-A7AB7A75BAD8}"/>
              </a:ext>
            </a:extLst>
          </p:cNvPr>
          <p:cNvPicPr>
            <a:picLocks noChangeAspect="1"/>
          </p:cNvPicPr>
          <p:nvPr/>
        </p:nvPicPr>
        <p:blipFill rotWithShape="1">
          <a:blip r:embed="rId4">
            <a:alphaModFix amt="50000"/>
          </a:blip>
          <a:srcRect l="67395" b="49223"/>
          <a:stretch/>
        </p:blipFill>
        <p:spPr>
          <a:xfrm>
            <a:off x="9594405" y="4804569"/>
            <a:ext cx="719383" cy="841445"/>
          </a:xfrm>
          <a:prstGeom prst="rect">
            <a:avLst/>
          </a:prstGeom>
          <a:ln>
            <a:solidFill>
              <a:schemeClr val="tx1"/>
            </a:solidFill>
            <a:prstDash val="sysDot"/>
          </a:ln>
        </p:spPr>
      </p:pic>
      <p:sp>
        <p:nvSpPr>
          <p:cNvPr id="31" name="TextBox 30">
            <a:extLst>
              <a:ext uri="{FF2B5EF4-FFF2-40B4-BE49-F238E27FC236}">
                <a16:creationId xmlns:a16="http://schemas.microsoft.com/office/drawing/2014/main" id="{7E8F731F-867D-109B-AF71-269D2AD3A3ED}"/>
              </a:ext>
            </a:extLst>
          </p:cNvPr>
          <p:cNvSpPr txBox="1"/>
          <p:nvPr/>
        </p:nvSpPr>
        <p:spPr>
          <a:xfrm>
            <a:off x="8753443" y="3420083"/>
            <a:ext cx="3048157"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Extracted environmental values from Rasters</a:t>
            </a:r>
          </a:p>
        </p:txBody>
      </p:sp>
      <p:cxnSp>
        <p:nvCxnSpPr>
          <p:cNvPr id="34" name="Straight Arrow Connector 33">
            <a:extLst>
              <a:ext uri="{FF2B5EF4-FFF2-40B4-BE49-F238E27FC236}">
                <a16:creationId xmlns:a16="http://schemas.microsoft.com/office/drawing/2014/main" id="{5C14BEB3-0D66-64AD-5B6F-48CE11E32618}"/>
              </a:ext>
            </a:extLst>
          </p:cNvPr>
          <p:cNvCxnSpPr>
            <a:cxnSpLocks/>
          </p:cNvCxnSpPr>
          <p:nvPr/>
        </p:nvCxnSpPr>
        <p:spPr>
          <a:xfrm>
            <a:off x="3962886" y="5396190"/>
            <a:ext cx="36330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8D97DDD5-837A-FBDC-42CC-ABD5DDF2AF6F}"/>
                  </a:ext>
                </a:extLst>
              </p:cNvPr>
              <p:cNvGraphicFramePr>
                <a:graphicFrameLocks noGrp="1"/>
              </p:cNvGraphicFramePr>
              <p:nvPr>
                <p:extLst>
                  <p:ext uri="{D42A27DB-BD31-4B8C-83A1-F6EECF244321}">
                    <p14:modId xmlns:p14="http://schemas.microsoft.com/office/powerpoint/2010/main" val="2461398780"/>
                  </p:ext>
                </p:extLst>
              </p:nvPr>
            </p:nvGraphicFramePr>
            <p:xfrm>
              <a:off x="4351812" y="4125945"/>
              <a:ext cx="3852118" cy="2588668"/>
            </p:xfrm>
            <a:graphic>
              <a:graphicData uri="http://schemas.openxmlformats.org/drawingml/2006/table">
                <a:tbl>
                  <a:tblPr firstRow="1" bandRow="1">
                    <a:tableStyleId>{5940675A-B579-460E-94D1-54222C63F5DA}</a:tableStyleId>
                  </a:tblPr>
                  <a:tblGrid>
                    <a:gridCol w="889976">
                      <a:extLst>
                        <a:ext uri="{9D8B030D-6E8A-4147-A177-3AD203B41FA5}">
                          <a16:colId xmlns:a16="http://schemas.microsoft.com/office/drawing/2014/main" val="1347179501"/>
                        </a:ext>
                      </a:extLst>
                    </a:gridCol>
                    <a:gridCol w="940158">
                      <a:extLst>
                        <a:ext uri="{9D8B030D-6E8A-4147-A177-3AD203B41FA5}">
                          <a16:colId xmlns:a16="http://schemas.microsoft.com/office/drawing/2014/main" val="1023676811"/>
                        </a:ext>
                      </a:extLst>
                    </a:gridCol>
                    <a:gridCol w="1043189">
                      <a:extLst>
                        <a:ext uri="{9D8B030D-6E8A-4147-A177-3AD203B41FA5}">
                          <a16:colId xmlns:a16="http://schemas.microsoft.com/office/drawing/2014/main" val="4138207096"/>
                        </a:ext>
                      </a:extLst>
                    </a:gridCol>
                    <a:gridCol w="978795">
                      <a:extLst>
                        <a:ext uri="{9D8B030D-6E8A-4147-A177-3AD203B41FA5}">
                          <a16:colId xmlns:a16="http://schemas.microsoft.com/office/drawing/2014/main" val="2210677357"/>
                        </a:ext>
                      </a:extLst>
                    </a:gridCol>
                  </a:tblGrid>
                  <a:tr h="345845">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Temp</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NDVI</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Dryness</a:t>
                          </a:r>
                        </a:p>
                      </a:txBody>
                      <a:tcPr/>
                    </a:tc>
                    <a:tc>
                      <a:txBody>
                        <a:bodyPr/>
                        <a:lstStyle/>
                        <a:p>
                          <a:pPr algn="ct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ea typeface="Helvetica Neue" panose="02000503000000020004" pitchFamily="2" charset="0"/>
                                    <a:cs typeface="Helvetica Neue" panose="02000503000000020004" pitchFamily="2"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1014072737"/>
                      </a:ext>
                    </a:extLst>
                  </a:tr>
                  <a:tr h="3708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30</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128</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457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ea typeface="Helvetica Neue" panose="02000503000000020004" pitchFamily="2" charset="0"/>
                                    <a:cs typeface="Helvetica Neue" panose="02000503000000020004" pitchFamily="2"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863934281"/>
                      </a:ext>
                    </a:extLst>
                  </a:tr>
                  <a:tr h="3708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27</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291</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239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ea typeface="Helvetica Neue" panose="02000503000000020004" pitchFamily="2" charset="0"/>
                                    <a:cs typeface="Helvetica Neue" panose="02000503000000020004" pitchFamily="2"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985074233"/>
                      </a:ext>
                    </a:extLst>
                  </a:tr>
                  <a:tr h="3708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34</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302</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124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ea typeface="Helvetica Neue" panose="02000503000000020004" pitchFamily="2" charset="0"/>
                                    <a:cs typeface="Helvetica Neue" panose="02000503000000020004" pitchFamily="2"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769276342"/>
                      </a:ext>
                    </a:extLst>
                  </a:tr>
                  <a:tr h="3708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29</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305</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54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ea typeface="Helvetica Neue" panose="02000503000000020004" pitchFamily="2" charset="0"/>
                                    <a:cs typeface="Helvetica Neue" panose="02000503000000020004" pitchFamily="2"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4031452182"/>
                      </a:ext>
                    </a:extLst>
                  </a:tr>
                  <a:tr h="287023">
                    <a:tc>
                      <a:txBody>
                        <a:bodyPr/>
                        <a:lstStyle/>
                        <a:p>
                          <a:pPr algn="ct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721240214"/>
                      </a:ext>
                    </a:extLst>
                  </a:tr>
                  <a:tr h="3708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25</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281</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345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ea typeface="Helvetica Neue" panose="02000503000000020004" pitchFamily="2" charset="0"/>
                                    <a:cs typeface="Helvetica Neue" panose="02000503000000020004" pitchFamily="2" charset="0"/>
                                  </a:rPr>
                                  <m:t>⋯</m:t>
                                </m:r>
                              </m:oMath>
                            </m:oMathPara>
                          </a14:m>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393540047"/>
                      </a:ext>
                    </a:extLst>
                  </a:tr>
                </a:tbl>
              </a:graphicData>
            </a:graphic>
          </p:graphicFrame>
        </mc:Choice>
        <mc:Fallback xmlns="">
          <p:graphicFrame>
            <p:nvGraphicFramePr>
              <p:cNvPr id="6" name="Table 7">
                <a:extLst>
                  <a:ext uri="{FF2B5EF4-FFF2-40B4-BE49-F238E27FC236}">
                    <a16:creationId xmlns:a16="http://schemas.microsoft.com/office/drawing/2014/main" id="{8D97DDD5-837A-FBDC-42CC-ABD5DDF2AF6F}"/>
                  </a:ext>
                </a:extLst>
              </p:cNvPr>
              <p:cNvGraphicFramePr>
                <a:graphicFrameLocks noGrp="1"/>
              </p:cNvGraphicFramePr>
              <p:nvPr>
                <p:extLst>
                  <p:ext uri="{D42A27DB-BD31-4B8C-83A1-F6EECF244321}">
                    <p14:modId xmlns:p14="http://schemas.microsoft.com/office/powerpoint/2010/main" val="2461398780"/>
                  </p:ext>
                </p:extLst>
              </p:nvPr>
            </p:nvGraphicFramePr>
            <p:xfrm>
              <a:off x="4351812" y="4125945"/>
              <a:ext cx="3852118" cy="2588668"/>
            </p:xfrm>
            <a:graphic>
              <a:graphicData uri="http://schemas.openxmlformats.org/drawingml/2006/table">
                <a:tbl>
                  <a:tblPr firstRow="1" bandRow="1">
                    <a:tableStyleId>{5940675A-B579-460E-94D1-54222C63F5DA}</a:tableStyleId>
                  </a:tblPr>
                  <a:tblGrid>
                    <a:gridCol w="889976">
                      <a:extLst>
                        <a:ext uri="{9D8B030D-6E8A-4147-A177-3AD203B41FA5}">
                          <a16:colId xmlns:a16="http://schemas.microsoft.com/office/drawing/2014/main" val="1347179501"/>
                        </a:ext>
                      </a:extLst>
                    </a:gridCol>
                    <a:gridCol w="940158">
                      <a:extLst>
                        <a:ext uri="{9D8B030D-6E8A-4147-A177-3AD203B41FA5}">
                          <a16:colId xmlns:a16="http://schemas.microsoft.com/office/drawing/2014/main" val="1023676811"/>
                        </a:ext>
                      </a:extLst>
                    </a:gridCol>
                    <a:gridCol w="1043189">
                      <a:extLst>
                        <a:ext uri="{9D8B030D-6E8A-4147-A177-3AD203B41FA5}">
                          <a16:colId xmlns:a16="http://schemas.microsoft.com/office/drawing/2014/main" val="4138207096"/>
                        </a:ext>
                      </a:extLst>
                    </a:gridCol>
                    <a:gridCol w="978795">
                      <a:extLst>
                        <a:ext uri="{9D8B030D-6E8A-4147-A177-3AD203B41FA5}">
                          <a16:colId xmlns:a16="http://schemas.microsoft.com/office/drawing/2014/main" val="2210677357"/>
                        </a:ext>
                      </a:extLst>
                    </a:gridCol>
                  </a:tblGrid>
                  <a:tr h="345845">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Temp</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NDVI</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Dryness</a:t>
                          </a:r>
                        </a:p>
                      </a:txBody>
                      <a:tcPr/>
                    </a:tc>
                    <a:tc>
                      <a:txBody>
                        <a:bodyPr/>
                        <a:lstStyle/>
                        <a:p>
                          <a:endParaRPr lang="en-US"/>
                        </a:p>
                      </a:txBody>
                      <a:tcPr>
                        <a:blipFill>
                          <a:blip r:embed="rId5"/>
                          <a:stretch>
                            <a:fillRect l="-296104" r="-2597" b="-662963"/>
                          </a:stretch>
                        </a:blipFill>
                      </a:tcPr>
                    </a:tc>
                    <a:extLst>
                      <a:ext uri="{0D108BD9-81ED-4DB2-BD59-A6C34878D82A}">
                        <a16:rowId xmlns:a16="http://schemas.microsoft.com/office/drawing/2014/main" val="1014072737"/>
                      </a:ext>
                    </a:extLst>
                  </a:tr>
                  <a:tr h="3962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30</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128</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457</a:t>
                          </a:r>
                        </a:p>
                      </a:txBody>
                      <a:tcPr/>
                    </a:tc>
                    <a:tc>
                      <a:txBody>
                        <a:bodyPr/>
                        <a:lstStyle/>
                        <a:p>
                          <a:endParaRPr lang="en-US"/>
                        </a:p>
                      </a:txBody>
                      <a:tcPr>
                        <a:blipFill>
                          <a:blip r:embed="rId5"/>
                          <a:stretch>
                            <a:fillRect l="-296104" t="-84375" r="-2597" b="-459375"/>
                          </a:stretch>
                        </a:blipFill>
                      </a:tcPr>
                    </a:tc>
                    <a:extLst>
                      <a:ext uri="{0D108BD9-81ED-4DB2-BD59-A6C34878D82A}">
                        <a16:rowId xmlns:a16="http://schemas.microsoft.com/office/drawing/2014/main" val="2863934281"/>
                      </a:ext>
                    </a:extLst>
                  </a:tr>
                  <a:tr h="3962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27</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291</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239</a:t>
                          </a:r>
                        </a:p>
                      </a:txBody>
                      <a:tcPr/>
                    </a:tc>
                    <a:tc>
                      <a:txBody>
                        <a:bodyPr/>
                        <a:lstStyle/>
                        <a:p>
                          <a:endParaRPr lang="en-US"/>
                        </a:p>
                      </a:txBody>
                      <a:tcPr>
                        <a:blipFill>
                          <a:blip r:embed="rId5"/>
                          <a:stretch>
                            <a:fillRect l="-296104" t="-190323" r="-2597" b="-374194"/>
                          </a:stretch>
                        </a:blipFill>
                      </a:tcPr>
                    </a:tc>
                    <a:extLst>
                      <a:ext uri="{0D108BD9-81ED-4DB2-BD59-A6C34878D82A}">
                        <a16:rowId xmlns:a16="http://schemas.microsoft.com/office/drawing/2014/main" val="985074233"/>
                      </a:ext>
                    </a:extLst>
                  </a:tr>
                  <a:tr h="3962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34</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302</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124</a:t>
                          </a:r>
                        </a:p>
                      </a:txBody>
                      <a:tcPr/>
                    </a:tc>
                    <a:tc>
                      <a:txBody>
                        <a:bodyPr/>
                        <a:lstStyle/>
                        <a:p>
                          <a:endParaRPr lang="en-US"/>
                        </a:p>
                      </a:txBody>
                      <a:tcPr>
                        <a:blipFill>
                          <a:blip r:embed="rId5"/>
                          <a:stretch>
                            <a:fillRect l="-296104" t="-281250" r="-2597" b="-262500"/>
                          </a:stretch>
                        </a:blipFill>
                      </a:tcPr>
                    </a:tc>
                    <a:extLst>
                      <a:ext uri="{0D108BD9-81ED-4DB2-BD59-A6C34878D82A}">
                        <a16:rowId xmlns:a16="http://schemas.microsoft.com/office/drawing/2014/main" val="769276342"/>
                      </a:ext>
                    </a:extLst>
                  </a:tr>
                  <a:tr h="3962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29</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305</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54</a:t>
                          </a:r>
                        </a:p>
                      </a:txBody>
                      <a:tcPr/>
                    </a:tc>
                    <a:tc>
                      <a:txBody>
                        <a:bodyPr/>
                        <a:lstStyle/>
                        <a:p>
                          <a:endParaRPr lang="en-US"/>
                        </a:p>
                      </a:txBody>
                      <a:tcPr>
                        <a:blipFill>
                          <a:blip r:embed="rId5"/>
                          <a:stretch>
                            <a:fillRect l="-296104" t="-393548" r="-2597" b="-170968"/>
                          </a:stretch>
                        </a:blipFill>
                      </a:tcPr>
                    </a:tc>
                    <a:extLst>
                      <a:ext uri="{0D108BD9-81ED-4DB2-BD59-A6C34878D82A}">
                        <a16:rowId xmlns:a16="http://schemas.microsoft.com/office/drawing/2014/main" val="4031452182"/>
                      </a:ext>
                    </a:extLst>
                  </a:tr>
                  <a:tr h="287023">
                    <a:tc>
                      <a:txBody>
                        <a:bodyPr/>
                        <a:lstStyle/>
                        <a:p>
                          <a:endParaRPr lang="en-US"/>
                        </a:p>
                      </a:txBody>
                      <a:tcPr>
                        <a:blipFill>
                          <a:blip r:embed="rId5"/>
                          <a:stretch>
                            <a:fillRect l="-1429" t="-665217" r="-337143" b="-130435"/>
                          </a:stretch>
                        </a:blipFill>
                      </a:tcPr>
                    </a:tc>
                    <a:tc>
                      <a:txBody>
                        <a:bodyPr/>
                        <a:lstStyle/>
                        <a:p>
                          <a:endParaRPr lang="en-US"/>
                        </a:p>
                      </a:txBody>
                      <a:tcPr>
                        <a:blipFill>
                          <a:blip r:embed="rId5"/>
                          <a:stretch>
                            <a:fillRect l="-95946" t="-665217" r="-218919" b="-130435"/>
                          </a:stretch>
                        </a:blipFill>
                      </a:tcPr>
                    </a:tc>
                    <a:tc>
                      <a:txBody>
                        <a:bodyPr/>
                        <a:lstStyle/>
                        <a:p>
                          <a:endParaRPr lang="en-US"/>
                        </a:p>
                      </a:txBody>
                      <a:tcPr>
                        <a:blipFill>
                          <a:blip r:embed="rId5"/>
                          <a:stretch>
                            <a:fillRect l="-174699" t="-665217" r="-95181" b="-130435"/>
                          </a:stretch>
                        </a:blipFill>
                      </a:tcPr>
                    </a:tc>
                    <a:tc>
                      <a:txBody>
                        <a:bodyPr/>
                        <a:lstStyle/>
                        <a:p>
                          <a:endParaRPr lang="en-US"/>
                        </a:p>
                      </a:txBody>
                      <a:tcPr>
                        <a:blipFill>
                          <a:blip r:embed="rId5"/>
                          <a:stretch>
                            <a:fillRect l="-296104" t="-665217" r="-2597" b="-130435"/>
                          </a:stretch>
                        </a:blipFill>
                      </a:tcPr>
                    </a:tc>
                    <a:extLst>
                      <a:ext uri="{0D108BD9-81ED-4DB2-BD59-A6C34878D82A}">
                        <a16:rowId xmlns:a16="http://schemas.microsoft.com/office/drawing/2014/main" val="3721240214"/>
                      </a:ext>
                    </a:extLst>
                  </a:tr>
                  <a:tr h="370840">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25</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281</a:t>
                          </a:r>
                        </a:p>
                      </a:txBody>
                      <a:tcPr/>
                    </a:tc>
                    <a:tc>
                      <a:txBody>
                        <a:bodyPr/>
                        <a:lstStyle/>
                        <a:p>
                          <a:pPr algn="ctr"/>
                          <a:r>
                            <a:rPr lang="en-GB" sz="1000" dirty="0">
                              <a:latin typeface="Helvetica Neue" panose="02000503000000020004" pitchFamily="2" charset="0"/>
                              <a:ea typeface="Helvetica Neue" panose="02000503000000020004" pitchFamily="2" charset="0"/>
                              <a:cs typeface="Helvetica Neue" panose="02000503000000020004" pitchFamily="2" charset="0"/>
                            </a:rPr>
                            <a:t>345</a:t>
                          </a:r>
                        </a:p>
                      </a:txBody>
                      <a:tcPr/>
                    </a:tc>
                    <a:tc>
                      <a:txBody>
                        <a:bodyPr/>
                        <a:lstStyle/>
                        <a:p>
                          <a:endParaRPr lang="en-US"/>
                        </a:p>
                      </a:txBody>
                      <a:tcPr>
                        <a:blipFill>
                          <a:blip r:embed="rId5"/>
                          <a:stretch>
                            <a:fillRect l="-296104" t="-606897" r="-2597" b="-3448"/>
                          </a:stretch>
                        </a:blipFill>
                      </a:tcPr>
                    </a:tc>
                    <a:extLst>
                      <a:ext uri="{0D108BD9-81ED-4DB2-BD59-A6C34878D82A}">
                        <a16:rowId xmlns:a16="http://schemas.microsoft.com/office/drawing/2014/main" val="2393540047"/>
                      </a:ext>
                    </a:extLst>
                  </a:tr>
                </a:tbl>
              </a:graphicData>
            </a:graphic>
          </p:graphicFrame>
        </mc:Fallback>
      </mc:AlternateContent>
      <p:sp>
        <p:nvSpPr>
          <p:cNvPr id="10" name="Rectangle 9">
            <a:extLst>
              <a:ext uri="{FF2B5EF4-FFF2-40B4-BE49-F238E27FC236}">
                <a16:creationId xmlns:a16="http://schemas.microsoft.com/office/drawing/2014/main" id="{36E4950C-CF76-8687-19A3-429186A2FC47}"/>
              </a:ext>
            </a:extLst>
          </p:cNvPr>
          <p:cNvSpPr/>
          <p:nvPr/>
        </p:nvSpPr>
        <p:spPr>
          <a:xfrm>
            <a:off x="8544232" y="4263145"/>
            <a:ext cx="3257368" cy="1924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68073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2" y="118659"/>
            <a:ext cx="11492590" cy="6566346"/>
          </a:xfrm>
          <a:ln>
            <a:no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Modelling process [4]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Statistical inference and testing predictive performance </a:t>
            </a: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23</a:t>
            </a:fld>
            <a:endParaRPr lang="en-US" altLang="x-none" dirty="0"/>
          </a:p>
        </p:txBody>
      </p:sp>
      <p:pic>
        <p:nvPicPr>
          <p:cNvPr id="5" name="Picture 4" descr="Table&#10;&#10;Description automatically generated">
            <a:extLst>
              <a:ext uri="{FF2B5EF4-FFF2-40B4-BE49-F238E27FC236}">
                <a16:creationId xmlns:a16="http://schemas.microsoft.com/office/drawing/2014/main" id="{D5908795-3E57-AFF6-CDAD-9FA1A2161AC8}"/>
              </a:ext>
            </a:extLst>
          </p:cNvPr>
          <p:cNvPicPr>
            <a:picLocks noChangeAspect="1"/>
          </p:cNvPicPr>
          <p:nvPr/>
        </p:nvPicPr>
        <p:blipFill>
          <a:blip r:embed="rId3"/>
          <a:stretch>
            <a:fillRect/>
          </a:stretch>
        </p:blipFill>
        <p:spPr>
          <a:xfrm>
            <a:off x="159832" y="1447927"/>
            <a:ext cx="6534746" cy="2563241"/>
          </a:xfrm>
          <a:prstGeom prst="rect">
            <a:avLst/>
          </a:prstGeom>
        </p:spPr>
      </p:pic>
      <p:sp>
        <p:nvSpPr>
          <p:cNvPr id="6" name="TextBox 5">
            <a:extLst>
              <a:ext uri="{FF2B5EF4-FFF2-40B4-BE49-F238E27FC236}">
                <a16:creationId xmlns:a16="http://schemas.microsoft.com/office/drawing/2014/main" id="{7BD5224A-AD10-EA06-9614-FC8996EC1B51}"/>
              </a:ext>
            </a:extLst>
          </p:cNvPr>
          <p:cNvSpPr txBox="1"/>
          <p:nvPr/>
        </p:nvSpPr>
        <p:spPr>
          <a:xfrm>
            <a:off x="6912077" y="1944717"/>
            <a:ext cx="5227702" cy="1938992"/>
          </a:xfrm>
          <a:prstGeom prst="rect">
            <a:avLst/>
          </a:prstGeom>
          <a:solidFill>
            <a:schemeClr val="accent1">
              <a:lumMod val="40000"/>
              <a:lumOff val="60000"/>
            </a:schemeClr>
          </a:solid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We use the linked point data and split this according for </a:t>
            </a:r>
            <a:r>
              <a:rPr lang="en-GB" sz="1200" b="1" dirty="0">
                <a:latin typeface="Helvetica Neue" panose="02000503000000020004" pitchFamily="2" charset="0"/>
                <a:ea typeface="Helvetica Neue" panose="02000503000000020004" pitchFamily="2" charset="0"/>
                <a:cs typeface="Helvetica Neue" panose="02000503000000020004" pitchFamily="2" charset="0"/>
              </a:rPr>
              <a:t>k-fold cross-validation</a:t>
            </a:r>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pPr marL="285750" indent="-285750">
              <a:buFont typeface="Wingdings" pitchFamily="2" charset="2"/>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Testing (20%) | Training (80%) (5 equal portion (1 selected for testing))</a:t>
            </a:r>
          </a:p>
          <a:p>
            <a:pPr marL="285750" indent="-285750">
              <a:buFont typeface="Wingdings" pitchFamily="2" charset="2"/>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Testing (25%) | Training (75%) (4 equal portion (1 selected for testing))</a:t>
            </a:r>
          </a:p>
          <a:p>
            <a:pPr marL="285750" indent="-285750">
              <a:buFont typeface="Wingdings" pitchFamily="2" charset="2"/>
              <a:buChar char="§"/>
            </a:pPr>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b="1" dirty="0">
                <a:latin typeface="Helvetica Neue" panose="02000503000000020004" pitchFamily="2" charset="0"/>
                <a:ea typeface="Helvetica Neue" panose="02000503000000020004" pitchFamily="2" charset="0"/>
                <a:cs typeface="Helvetica Neue" panose="02000503000000020004" pitchFamily="2" charset="0"/>
              </a:rPr>
              <a:t>Training data</a:t>
            </a:r>
            <a:r>
              <a:rPr lang="en-GB" sz="1200" dirty="0">
                <a:latin typeface="Helvetica Neue" panose="02000503000000020004" pitchFamily="2" charset="0"/>
                <a:ea typeface="Helvetica Neue" panose="02000503000000020004" pitchFamily="2" charset="0"/>
                <a:cs typeface="Helvetica Neue" panose="02000503000000020004" pitchFamily="2" charset="0"/>
              </a:rPr>
              <a:t>: Is the large portion of records we use for the actual prediction – this creates our trained model</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b="1" dirty="0">
                <a:latin typeface="Helvetica Neue" panose="02000503000000020004" pitchFamily="2" charset="0"/>
                <a:ea typeface="Helvetica Neue" panose="02000503000000020004" pitchFamily="2" charset="0"/>
                <a:cs typeface="Helvetica Neue" panose="02000503000000020004" pitchFamily="2" charset="0"/>
              </a:rPr>
              <a:t>Testing data</a:t>
            </a:r>
            <a:r>
              <a:rPr lang="en-GB" sz="1200" dirty="0">
                <a:latin typeface="Helvetica Neue" panose="02000503000000020004" pitchFamily="2" charset="0"/>
                <a:ea typeface="Helvetica Neue" panose="02000503000000020004" pitchFamily="2" charset="0"/>
                <a:cs typeface="Helvetica Neue" panose="02000503000000020004" pitchFamily="2" charset="0"/>
              </a:rPr>
              <a:t>: Is the small portion of records we use to assess the predictive performance of our trained model.</a:t>
            </a:r>
          </a:p>
        </p:txBody>
      </p:sp>
      <p:sp>
        <p:nvSpPr>
          <p:cNvPr id="7" name="TextBox 6">
            <a:extLst>
              <a:ext uri="{FF2B5EF4-FFF2-40B4-BE49-F238E27FC236}">
                <a16:creationId xmlns:a16="http://schemas.microsoft.com/office/drawing/2014/main" id="{1223035E-D576-8E49-CD14-D636B38CF2EF}"/>
              </a:ext>
            </a:extLst>
          </p:cNvPr>
          <p:cNvSpPr txBox="1"/>
          <p:nvPr/>
        </p:nvSpPr>
        <p:spPr>
          <a:xfrm>
            <a:off x="6912077" y="4011168"/>
            <a:ext cx="5227702" cy="1015663"/>
          </a:xfrm>
          <a:prstGeom prst="rect">
            <a:avLst/>
          </a:prstGeom>
          <a:solidFill>
            <a:schemeClr val="accent1">
              <a:lumMod val="40000"/>
              <a:lumOff val="60000"/>
            </a:schemeClr>
          </a:solid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Evaluation of testing data, we are interested in two outputs which measures for model accuracy:</a:t>
            </a:r>
          </a:p>
          <a:p>
            <a:pPr marL="171450" indent="-171450">
              <a:buFont typeface="Wingdings" pitchFamily="2" charset="2"/>
              <a:buChar char="§"/>
            </a:pPr>
            <a:r>
              <a:rPr lang="en-GB" sz="1200" b="1" dirty="0">
                <a:latin typeface="Helvetica Neue" panose="02000503000000020004" pitchFamily="2" charset="0"/>
                <a:ea typeface="Helvetica Neue" panose="02000503000000020004" pitchFamily="2" charset="0"/>
                <a:cs typeface="Helvetica Neue" panose="02000503000000020004" pitchFamily="2" charset="0"/>
              </a:rPr>
              <a:t>Area Under a Curve (threshold for good model: 0.5)</a:t>
            </a:r>
          </a:p>
          <a:p>
            <a:pPr marL="171450" indent="-171450">
              <a:buFont typeface="Wingdings" pitchFamily="2" charset="2"/>
              <a:buChar char="§"/>
            </a:pPr>
            <a:r>
              <a:rPr lang="en-GB" sz="1200" b="1" dirty="0">
                <a:latin typeface="Helvetica Neue" panose="02000503000000020004" pitchFamily="2" charset="0"/>
                <a:ea typeface="Helvetica Neue" panose="02000503000000020004" pitchFamily="2" charset="0"/>
                <a:cs typeface="Helvetica Neue" panose="02000503000000020004" pitchFamily="2" charset="0"/>
              </a:rPr>
              <a:t>Optimized estimate or thresholds for where predictions are a true positive and true negative [max TPR+TNR] </a:t>
            </a:r>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Box 7">
            <a:extLst>
              <a:ext uri="{FF2B5EF4-FFF2-40B4-BE49-F238E27FC236}">
                <a16:creationId xmlns:a16="http://schemas.microsoft.com/office/drawing/2014/main" id="{1DEA1078-2DB4-E94F-D47E-AA6E6456AEFF}"/>
              </a:ext>
            </a:extLst>
          </p:cNvPr>
          <p:cNvSpPr txBox="1"/>
          <p:nvPr/>
        </p:nvSpPr>
        <p:spPr>
          <a:xfrm>
            <a:off x="159832" y="5412404"/>
            <a:ext cx="5120091"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If the overall AUC &gt; 0.5, proceed to use the trained model on multi-band raster generate probability estimates across region </a:t>
            </a:r>
          </a:p>
        </p:txBody>
      </p:sp>
      <p:sp>
        <p:nvSpPr>
          <p:cNvPr id="9" name="TextBox 8">
            <a:extLst>
              <a:ext uri="{FF2B5EF4-FFF2-40B4-BE49-F238E27FC236}">
                <a16:creationId xmlns:a16="http://schemas.microsoft.com/office/drawing/2014/main" id="{5B01EFBA-1BC0-3D1B-E561-AB9D49D97B49}"/>
              </a:ext>
            </a:extLst>
          </p:cNvPr>
          <p:cNvSpPr txBox="1"/>
          <p:nvPr/>
        </p:nvSpPr>
        <p:spPr>
          <a:xfrm>
            <a:off x="6207045" y="5412404"/>
            <a:ext cx="5594555"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Use optimized estimate threshold from [max TPR+TNR] to map the extent for suitability for the outcome. </a:t>
            </a:r>
          </a:p>
        </p:txBody>
      </p:sp>
      <p:sp>
        <p:nvSpPr>
          <p:cNvPr id="10" name="TextBox 9">
            <a:extLst>
              <a:ext uri="{FF2B5EF4-FFF2-40B4-BE49-F238E27FC236}">
                <a16:creationId xmlns:a16="http://schemas.microsoft.com/office/drawing/2014/main" id="{21415387-D92D-1150-9F0F-E548D71F3186}"/>
              </a:ext>
            </a:extLst>
          </p:cNvPr>
          <p:cNvSpPr txBox="1"/>
          <p:nvPr/>
        </p:nvSpPr>
        <p:spPr>
          <a:xfrm>
            <a:off x="5535735" y="5689403"/>
            <a:ext cx="415498" cy="369332"/>
          </a:xfrm>
          <a:prstGeom prst="rect">
            <a:avLst/>
          </a:prstGeom>
          <a:noFill/>
        </p:spPr>
        <p:txBody>
          <a:bodyPr wrap="none" rtlCol="0">
            <a:spAutoFit/>
          </a:bodyPr>
          <a:lstStyle/>
          <a:p>
            <a:r>
              <a:rPr lang="en-GB" dirty="0"/>
              <a:t>&gt;&gt;</a:t>
            </a:r>
          </a:p>
        </p:txBody>
      </p:sp>
    </p:spTree>
    <p:extLst>
      <p:ext uri="{BB962C8B-B14F-4D97-AF65-F5344CB8AC3E}">
        <p14:creationId xmlns:p14="http://schemas.microsoft.com/office/powerpoint/2010/main" val="3650217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719813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658286" y="838384"/>
            <a:ext cx="11233150" cy="1296988"/>
          </a:xfrm>
        </p:spPr>
        <p:txBody>
          <a:bodyPr/>
          <a:lstStyle/>
          <a:p>
            <a:pPr lvl="0" eaLnBrk="0" fontAlgn="base" hangingPunct="0">
              <a:lnSpc>
                <a:spcPct val="100000"/>
              </a:lnSpc>
              <a:spcBef>
                <a:spcPct val="20000"/>
              </a:spcBef>
              <a:spcAft>
                <a:spcPct val="0"/>
              </a:spcAft>
            </a:pP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The Beginning: </a:t>
            </a:r>
            <a:b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b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Introduction to Spatial Analysis and Data Science</a:t>
            </a:r>
          </a:p>
        </p:txBody>
      </p:sp>
      <p:sp>
        <p:nvSpPr>
          <p:cNvPr id="2" name="Title 1">
            <a:extLst>
              <a:ext uri="{FF2B5EF4-FFF2-40B4-BE49-F238E27FC236}">
                <a16:creationId xmlns:a16="http://schemas.microsoft.com/office/drawing/2014/main" id="{38D14E94-E36A-6A76-FD1D-5AD25B5C680E}"/>
              </a:ext>
            </a:extLst>
          </p:cNvPr>
          <p:cNvSpPr txBox="1">
            <a:spLocks/>
          </p:cNvSpPr>
          <p:nvPr/>
        </p:nvSpPr>
        <p:spPr>
          <a:xfrm>
            <a:off x="658286" y="2973756"/>
            <a:ext cx="11233150" cy="1296988"/>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lnSpc>
                <a:spcPct val="100000"/>
              </a:lnSpc>
              <a:spcBef>
                <a:spcPct val="20000"/>
              </a:spcBef>
              <a:spcAft>
                <a:spcPct val="0"/>
              </a:spcAft>
            </a:pPr>
            <a: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Example: Predicting the extent of wildfires in California</a:t>
            </a:r>
          </a:p>
        </p:txBody>
      </p:sp>
      <p:sp>
        <p:nvSpPr>
          <p:cNvPr id="3" name="Slide Number Placeholder 3">
            <a:extLst>
              <a:ext uri="{FF2B5EF4-FFF2-40B4-BE49-F238E27FC236}">
                <a16:creationId xmlns:a16="http://schemas.microsoft.com/office/drawing/2014/main" id="{759B2C99-C80D-48D0-8F89-8C83AB750443}"/>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24</a:t>
            </a:fld>
            <a:endParaRPr lang="en-US" altLang="x-none" dirty="0"/>
          </a:p>
        </p:txBody>
      </p:sp>
    </p:spTree>
    <p:extLst>
      <p:ext uri="{BB962C8B-B14F-4D97-AF65-F5344CB8AC3E}">
        <p14:creationId xmlns:p14="http://schemas.microsoft.com/office/powerpoint/2010/main" val="400703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B4C32-3C5E-D3AA-8BB6-C8EFEB74A851}"/>
              </a:ext>
            </a:extLst>
          </p:cNvPr>
          <p:cNvSpPr txBox="1"/>
          <p:nvPr/>
        </p:nvSpPr>
        <p:spPr>
          <a:xfrm>
            <a:off x="2480558" y="97423"/>
            <a:ext cx="7167716" cy="646331"/>
          </a:xfrm>
          <a:prstGeom prst="rect">
            <a:avLst/>
          </a:prstGeom>
          <a:noFill/>
        </p:spPr>
        <p:txBody>
          <a:bodyPr wrap="square" rtlCol="0">
            <a:spAutoFit/>
          </a:bodyPr>
          <a:lstStyle/>
          <a:p>
            <a:r>
              <a:rPr lang="en-GB" b="1" i="0" u="none" strike="noStrike" dirty="0">
                <a:effectLst/>
                <a:latin typeface="Helvetica Neue" panose="02000503000000020004" pitchFamily="2" charset="0"/>
              </a:rPr>
              <a:t>The social side of fires: assessing the inclusion of human social factors in fire prediction models</a:t>
            </a:r>
            <a:endParaRPr lang="en-GB" b="1" dirty="0"/>
          </a:p>
        </p:txBody>
      </p:sp>
      <p:pic>
        <p:nvPicPr>
          <p:cNvPr id="4" name="Picture 3" descr="Map&#10;&#10;Description automatically generated">
            <a:extLst>
              <a:ext uri="{FF2B5EF4-FFF2-40B4-BE49-F238E27FC236}">
                <a16:creationId xmlns:a16="http://schemas.microsoft.com/office/drawing/2014/main" id="{12D5B585-D898-8384-4A11-A85ECFB6AB57}"/>
              </a:ext>
            </a:extLst>
          </p:cNvPr>
          <p:cNvPicPr>
            <a:picLocks noChangeAspect="1"/>
          </p:cNvPicPr>
          <p:nvPr/>
        </p:nvPicPr>
        <p:blipFill>
          <a:blip r:embed="rId2"/>
          <a:stretch>
            <a:fillRect/>
          </a:stretch>
        </p:blipFill>
        <p:spPr>
          <a:xfrm>
            <a:off x="217278" y="769406"/>
            <a:ext cx="5447348" cy="5233188"/>
          </a:xfrm>
          <a:prstGeom prst="rect">
            <a:avLst/>
          </a:prstGeom>
          <a:ln>
            <a:solidFill>
              <a:schemeClr val="tx1"/>
            </a:solidFill>
          </a:ln>
        </p:spPr>
      </p:pic>
      <p:sp>
        <p:nvSpPr>
          <p:cNvPr id="5" name="TextBox 4">
            <a:extLst>
              <a:ext uri="{FF2B5EF4-FFF2-40B4-BE49-F238E27FC236}">
                <a16:creationId xmlns:a16="http://schemas.microsoft.com/office/drawing/2014/main" id="{BC101370-2748-DC6D-36A5-9DEA1E0FDBFF}"/>
              </a:ext>
            </a:extLst>
          </p:cNvPr>
          <p:cNvSpPr txBox="1"/>
          <p:nvPr/>
        </p:nvSpPr>
        <p:spPr>
          <a:xfrm>
            <a:off x="217277" y="6083849"/>
            <a:ext cx="5447347" cy="646331"/>
          </a:xfrm>
          <a:prstGeom prst="rect">
            <a:avLst/>
          </a:prstGeom>
          <a:no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Figure shows the study area of California (counties) and points are occurrence of wildfires during the summer period of 2018. Presence-only points.</a:t>
            </a:r>
          </a:p>
        </p:txBody>
      </p:sp>
      <p:pic>
        <p:nvPicPr>
          <p:cNvPr id="7" name="Picture 6" descr="Diagram, map&#10;&#10;Description automatically generated">
            <a:extLst>
              <a:ext uri="{FF2B5EF4-FFF2-40B4-BE49-F238E27FC236}">
                <a16:creationId xmlns:a16="http://schemas.microsoft.com/office/drawing/2014/main" id="{7E27C9A8-E306-4FD7-CD3D-B6216B6A016A}"/>
              </a:ext>
            </a:extLst>
          </p:cNvPr>
          <p:cNvPicPr>
            <a:picLocks noChangeAspect="1"/>
          </p:cNvPicPr>
          <p:nvPr/>
        </p:nvPicPr>
        <p:blipFill>
          <a:blip r:embed="rId3"/>
          <a:stretch>
            <a:fillRect/>
          </a:stretch>
        </p:blipFill>
        <p:spPr>
          <a:xfrm>
            <a:off x="5850409" y="1703299"/>
            <a:ext cx="5663166" cy="4277652"/>
          </a:xfrm>
          <a:prstGeom prst="rect">
            <a:avLst/>
          </a:prstGeom>
          <a:ln>
            <a:solidFill>
              <a:schemeClr val="tx1"/>
            </a:solidFill>
          </a:ln>
        </p:spPr>
      </p:pic>
      <p:sp>
        <p:nvSpPr>
          <p:cNvPr id="8" name="TextBox 7">
            <a:extLst>
              <a:ext uri="{FF2B5EF4-FFF2-40B4-BE49-F238E27FC236}">
                <a16:creationId xmlns:a16="http://schemas.microsoft.com/office/drawing/2014/main" id="{ED85F6C7-9799-D12C-21C1-25ED4E2F1EAB}"/>
              </a:ext>
            </a:extLst>
          </p:cNvPr>
          <p:cNvSpPr txBox="1"/>
          <p:nvPr/>
        </p:nvSpPr>
        <p:spPr>
          <a:xfrm>
            <a:off x="5919235" y="6083848"/>
            <a:ext cx="5594340" cy="553998"/>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Figure panel shows </a:t>
            </a:r>
            <a:r>
              <a:rPr lang="en-GB" sz="1000" dirty="0">
                <a:effectLst/>
                <a:latin typeface="Helvetica Neue" panose="02000503000000020004" pitchFamily="2" charset="0"/>
                <a:ea typeface="Helvetica Neue" panose="02000503000000020004" pitchFamily="2" charset="0"/>
                <a:cs typeface="Helvetica Neue" panose="02000503000000020004" pitchFamily="2" charset="0"/>
              </a:rPr>
              <a:t>A: Temperature (degree Celsius); B: Precipitation (mm); C: Dryness (Evapotranspiration) (mm/0.25 year); D: Vegetation (NDVI); E: Elevation (meters [m]); &amp; F: Socioeconomic vulnerability index (%)</a:t>
            </a:r>
          </a:p>
        </p:txBody>
      </p:sp>
      <p:sp>
        <p:nvSpPr>
          <p:cNvPr id="9" name="TextBox 8">
            <a:extLst>
              <a:ext uri="{FF2B5EF4-FFF2-40B4-BE49-F238E27FC236}">
                <a16:creationId xmlns:a16="http://schemas.microsoft.com/office/drawing/2014/main" id="{D34D4602-579D-F802-7220-7F3EF4E45C30}"/>
              </a:ext>
            </a:extLst>
          </p:cNvPr>
          <p:cNvSpPr txBox="1"/>
          <p:nvPr/>
        </p:nvSpPr>
        <p:spPr>
          <a:xfrm>
            <a:off x="5850409" y="769405"/>
            <a:ext cx="5663166" cy="830997"/>
          </a:xfrm>
          <a:prstGeom prst="rect">
            <a:avLst/>
          </a:prstGeom>
          <a:solidFill>
            <a:schemeClr val="accent1">
              <a:lumMod val="40000"/>
              <a:lumOff val="60000"/>
            </a:schemeClr>
          </a:solidFill>
        </p:spPr>
        <p:txBody>
          <a:bodyPr wrap="square" rtlCol="0">
            <a:spAutoFit/>
          </a:bodyPr>
          <a:lstStyle/>
          <a:p>
            <a:r>
              <a:rPr lang="en-GB" sz="1200" b="1" i="0" u="none" strike="noStrike" dirty="0">
                <a:effectLst/>
                <a:latin typeface="Helvetica Neue" panose="02000503000000020004" pitchFamily="2" charset="0"/>
              </a:rPr>
              <a:t>The objectives are to determine the occurrence of wildfires, as well as infer the extent (or zones) for such environmental hazard in California given a set of predictor variables (i.e., climate, vegetation, anthropogenic and socioeconomic risk factors which are raster)</a:t>
            </a:r>
            <a:endParaRPr lang="en-GB" sz="1200" b="1" dirty="0"/>
          </a:p>
        </p:txBody>
      </p:sp>
      <p:sp>
        <p:nvSpPr>
          <p:cNvPr id="11" name="TextBox 10">
            <a:extLst>
              <a:ext uri="{FF2B5EF4-FFF2-40B4-BE49-F238E27FC236}">
                <a16:creationId xmlns:a16="http://schemas.microsoft.com/office/drawing/2014/main" id="{956C18ED-97E6-32AA-7337-82D9B837C00F}"/>
              </a:ext>
            </a:extLst>
          </p:cNvPr>
          <p:cNvSpPr txBox="1"/>
          <p:nvPr/>
        </p:nvSpPr>
        <p:spPr>
          <a:xfrm>
            <a:off x="550606" y="97423"/>
            <a:ext cx="1929952"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Taylor, L. (2022):</a:t>
            </a:r>
          </a:p>
        </p:txBody>
      </p:sp>
      <p:sp>
        <p:nvSpPr>
          <p:cNvPr id="12" name="Slide Number Placeholder 3">
            <a:extLst>
              <a:ext uri="{FF2B5EF4-FFF2-40B4-BE49-F238E27FC236}">
                <a16:creationId xmlns:a16="http://schemas.microsoft.com/office/drawing/2014/main" id="{E96147D9-F1C2-B71F-DCCF-5A56B288E32E}"/>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25</a:t>
            </a:fld>
            <a:endParaRPr lang="en-US" altLang="x-none" dirty="0"/>
          </a:p>
        </p:txBody>
      </p:sp>
    </p:spTree>
    <p:extLst>
      <p:ext uri="{BB962C8B-B14F-4D97-AF65-F5344CB8AC3E}">
        <p14:creationId xmlns:p14="http://schemas.microsoft.com/office/powerpoint/2010/main" val="2923649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E3EF35-A31F-4126-4FFA-390FE59AB379}"/>
              </a:ext>
            </a:extLst>
          </p:cNvPr>
          <p:cNvSpPr txBox="1"/>
          <p:nvPr/>
        </p:nvSpPr>
        <p:spPr>
          <a:xfrm>
            <a:off x="176981" y="536480"/>
            <a:ext cx="573220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Result 1: Variable Contribution &amp; Response curves</a:t>
            </a:r>
          </a:p>
        </p:txBody>
      </p:sp>
      <p:sp>
        <p:nvSpPr>
          <p:cNvPr id="3" name="TextBox 2">
            <a:extLst>
              <a:ext uri="{FF2B5EF4-FFF2-40B4-BE49-F238E27FC236}">
                <a16:creationId xmlns:a16="http://schemas.microsoft.com/office/drawing/2014/main" id="{39F43023-1ED9-E4F5-002E-D3C3E2A62D53}"/>
              </a:ext>
            </a:extLst>
          </p:cNvPr>
          <p:cNvSpPr txBox="1"/>
          <p:nvPr/>
        </p:nvSpPr>
        <p:spPr>
          <a:xfrm>
            <a:off x="176981" y="167148"/>
            <a:ext cx="1927122"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Using MAXENT</a:t>
            </a:r>
          </a:p>
        </p:txBody>
      </p:sp>
      <p:pic>
        <p:nvPicPr>
          <p:cNvPr id="5" name="Picture 4" descr="Chart, line chart, scatter chart&#10;&#10;Description automatically generated">
            <a:extLst>
              <a:ext uri="{FF2B5EF4-FFF2-40B4-BE49-F238E27FC236}">
                <a16:creationId xmlns:a16="http://schemas.microsoft.com/office/drawing/2014/main" id="{C6935189-2DB0-2AB5-D947-8909A4906620}"/>
              </a:ext>
            </a:extLst>
          </p:cNvPr>
          <p:cNvPicPr>
            <a:picLocks noChangeAspect="1"/>
          </p:cNvPicPr>
          <p:nvPr/>
        </p:nvPicPr>
        <p:blipFill>
          <a:blip r:embed="rId3"/>
          <a:stretch>
            <a:fillRect/>
          </a:stretch>
        </p:blipFill>
        <p:spPr>
          <a:xfrm>
            <a:off x="176981" y="1120877"/>
            <a:ext cx="5405996" cy="3578942"/>
          </a:xfrm>
          <a:prstGeom prst="rect">
            <a:avLst/>
          </a:prstGeom>
          <a:ln>
            <a:solidFill>
              <a:schemeClr val="tx1"/>
            </a:solidFill>
          </a:ln>
        </p:spPr>
      </p:pic>
      <p:pic>
        <p:nvPicPr>
          <p:cNvPr id="7" name="Picture 6" descr="Line chart&#10;&#10;Description automatically generated">
            <a:extLst>
              <a:ext uri="{FF2B5EF4-FFF2-40B4-BE49-F238E27FC236}">
                <a16:creationId xmlns:a16="http://schemas.microsoft.com/office/drawing/2014/main" id="{92A61958-C203-569B-CF76-E798A6B2C6A5}"/>
              </a:ext>
            </a:extLst>
          </p:cNvPr>
          <p:cNvPicPr>
            <a:picLocks noChangeAspect="1"/>
          </p:cNvPicPr>
          <p:nvPr/>
        </p:nvPicPr>
        <p:blipFill>
          <a:blip r:embed="rId4"/>
          <a:stretch>
            <a:fillRect/>
          </a:stretch>
        </p:blipFill>
        <p:spPr>
          <a:xfrm>
            <a:off x="5909187" y="1313228"/>
            <a:ext cx="6026868" cy="3194240"/>
          </a:xfrm>
          <a:prstGeom prst="rect">
            <a:avLst/>
          </a:prstGeom>
        </p:spPr>
      </p:pic>
      <p:sp>
        <p:nvSpPr>
          <p:cNvPr id="8" name="TextBox 7">
            <a:extLst>
              <a:ext uri="{FF2B5EF4-FFF2-40B4-BE49-F238E27FC236}">
                <a16:creationId xmlns:a16="http://schemas.microsoft.com/office/drawing/2014/main" id="{97F4C19D-E8D4-696D-8723-467828F0FFBF}"/>
              </a:ext>
            </a:extLst>
          </p:cNvPr>
          <p:cNvSpPr txBox="1"/>
          <p:nvPr/>
        </p:nvSpPr>
        <p:spPr>
          <a:xfrm>
            <a:off x="5722374" y="1120877"/>
            <a:ext cx="6371303" cy="3578942"/>
          </a:xfrm>
          <a:prstGeom prst="rect">
            <a:avLst/>
          </a:prstGeom>
          <a:noFill/>
          <a:ln>
            <a:solidFill>
              <a:schemeClr val="tx1"/>
            </a:solidFill>
          </a:ln>
        </p:spPr>
        <p:txBody>
          <a:bodyPr wrap="square" rtlCol="0">
            <a:spAutoFit/>
          </a:bodyPr>
          <a:lstStyle/>
          <a:p>
            <a:endParaRPr lang="en-GB" dirty="0"/>
          </a:p>
        </p:txBody>
      </p:sp>
      <p:sp>
        <p:nvSpPr>
          <p:cNvPr id="9" name="TextBox 8">
            <a:extLst>
              <a:ext uri="{FF2B5EF4-FFF2-40B4-BE49-F238E27FC236}">
                <a16:creationId xmlns:a16="http://schemas.microsoft.com/office/drawing/2014/main" id="{3698E3DE-DFC4-7C93-A891-1676977934B8}"/>
              </a:ext>
            </a:extLst>
          </p:cNvPr>
          <p:cNvSpPr txBox="1"/>
          <p:nvPr/>
        </p:nvSpPr>
        <p:spPr>
          <a:xfrm>
            <a:off x="176981" y="4807974"/>
            <a:ext cx="5405996" cy="1277273"/>
          </a:xfrm>
          <a:prstGeom prst="rect">
            <a:avLst/>
          </a:prstGeom>
          <a:solidFill>
            <a:schemeClr val="accent1">
              <a:lumMod val="40000"/>
              <a:lumOff val="60000"/>
            </a:schemeClr>
          </a:solid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1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Here, we can see the following contribution estimates: NDVI (44.2321%); Elevation (23.5530%); Deprivation (12.0339%); Dryness (9.9266); Temperature (6.8892%); and Precipitation (3.3653%). The contribution estimates should sum up to 100%. </a:t>
            </a:r>
            <a:r>
              <a:rPr lang="en-GB" sz="1100" i="0" u="none" strike="noStrike" dirty="0">
                <a:effectLst/>
                <a:latin typeface="Helvetica Neue" panose="02000503000000020004" pitchFamily="2" charset="0"/>
              </a:rPr>
              <a:t>From this plot, we can see that the model is most sensitive to variation in NDVI, followed with additional contributions from land surface elevation, and from increased levels of socioeconomic deprivation (reporting top three).</a:t>
            </a:r>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BB294E7E-4166-CECB-19D7-92B9CAAC3FE0}"/>
              </a:ext>
            </a:extLst>
          </p:cNvPr>
          <p:cNvSpPr txBox="1"/>
          <p:nvPr/>
        </p:nvSpPr>
        <p:spPr>
          <a:xfrm>
            <a:off x="7826325" y="1106750"/>
            <a:ext cx="2792361" cy="246221"/>
          </a:xfrm>
          <a:prstGeom prst="rect">
            <a:avLst/>
          </a:prstGeom>
          <a:noFill/>
        </p:spPr>
        <p:txBody>
          <a:bodyPr wrap="square" rtlCol="0">
            <a:spAutoFit/>
          </a:bodyPr>
          <a:lstStyle/>
          <a:p>
            <a:pPr algn="ctr"/>
            <a:r>
              <a:rPr lang="en-GB" sz="1000" b="1" dirty="0">
                <a:latin typeface="Arial" panose="020B0604020202020204" pitchFamily="34" charset="0"/>
                <a:cs typeface="Arial" panose="020B0604020202020204" pitchFamily="34" charset="0"/>
              </a:rPr>
              <a:t>Response curves</a:t>
            </a:r>
          </a:p>
        </p:txBody>
      </p:sp>
      <p:sp>
        <p:nvSpPr>
          <p:cNvPr id="11" name="TextBox 10">
            <a:extLst>
              <a:ext uri="{FF2B5EF4-FFF2-40B4-BE49-F238E27FC236}">
                <a16:creationId xmlns:a16="http://schemas.microsoft.com/office/drawing/2014/main" id="{AC4540EE-3158-136A-06FC-5E33184D6072}"/>
              </a:ext>
            </a:extLst>
          </p:cNvPr>
          <p:cNvSpPr txBox="1"/>
          <p:nvPr/>
        </p:nvSpPr>
        <p:spPr>
          <a:xfrm>
            <a:off x="5736970" y="5242173"/>
            <a:ext cx="6371302" cy="1615827"/>
          </a:xfrm>
          <a:prstGeom prst="rect">
            <a:avLst/>
          </a:prstGeom>
          <a:solidFill>
            <a:schemeClr val="accent1">
              <a:lumMod val="40000"/>
              <a:lumOff val="60000"/>
            </a:schemeClr>
          </a:solid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100" b="0" i="0" u="none" strike="noStrike" dirty="0">
                <a:effectLst/>
                <a:latin typeface="Helvetica Neue" panose="02000503000000020004" pitchFamily="2" charset="0"/>
              </a:rPr>
              <a:t>In the response plots, we are looking at how the probability of fire occurrence (Y-axes, from zero to one) varies with each the environmental predictors (X-axes). From these plots, we can see that the MAXENT models can include complex environmental responses including plateau, linear, and nonlinear shapes, and some which are utterly unclear. For example, if we look at mean temperature during the summer, we can see that the probability for fire occurrence peaks around 0.60 when temperatures are around 30 degrees Celsius. We can also see that the probability of such outcome increases with more and more vegetation during the summer period. Probability in terms of fires in relation to deprivation is a flat line. For precipitation, dryness and elevation - the patterns are unclear.</a:t>
            </a:r>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Box 12">
            <a:extLst>
              <a:ext uri="{FF2B5EF4-FFF2-40B4-BE49-F238E27FC236}">
                <a16:creationId xmlns:a16="http://schemas.microsoft.com/office/drawing/2014/main" id="{4EA0F6DD-9558-1F7E-FFA6-05F5B2B22E4B}"/>
              </a:ext>
            </a:extLst>
          </p:cNvPr>
          <p:cNvSpPr txBox="1"/>
          <p:nvPr/>
        </p:nvSpPr>
        <p:spPr>
          <a:xfrm>
            <a:off x="5736969" y="4697087"/>
            <a:ext cx="6356707" cy="553998"/>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Figure panel shows from top left: </a:t>
            </a:r>
            <a:r>
              <a:rPr lang="en-GB" sz="1000" dirty="0">
                <a:effectLst/>
                <a:latin typeface="Helvetica Neue" panose="02000503000000020004" pitchFamily="2" charset="0"/>
                <a:ea typeface="Helvetica Neue" panose="02000503000000020004" pitchFamily="2" charset="0"/>
                <a:cs typeface="Helvetica Neue" panose="02000503000000020004" pitchFamily="2" charset="0"/>
              </a:rPr>
              <a:t>Temperature (degree Celsius); Precipitation (mm); Dryness (Evapotranspiration) (mm/0.25 year); Vegetation (NDVI); Elevation (meters [m]); &amp; Socioeconomic vulnerability index (%)</a:t>
            </a:r>
          </a:p>
        </p:txBody>
      </p:sp>
      <p:sp>
        <p:nvSpPr>
          <p:cNvPr id="14" name="Slide Number Placeholder 3">
            <a:extLst>
              <a:ext uri="{FF2B5EF4-FFF2-40B4-BE49-F238E27FC236}">
                <a16:creationId xmlns:a16="http://schemas.microsoft.com/office/drawing/2014/main" id="{95D6E7F9-61B4-AAB0-9D47-B5C3E6AB1947}"/>
              </a:ext>
            </a:extLst>
          </p:cNvPr>
          <p:cNvSpPr txBox="1">
            <a:spLocks/>
          </p:cNvSpPr>
          <p:nvPr/>
        </p:nvSpPr>
        <p:spPr>
          <a:xfrm>
            <a:off x="11651694" y="6523723"/>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26</a:t>
            </a:fld>
            <a:endParaRPr lang="en-US" altLang="x-none" dirty="0"/>
          </a:p>
        </p:txBody>
      </p:sp>
    </p:spTree>
    <p:extLst>
      <p:ext uri="{BB962C8B-B14F-4D97-AF65-F5344CB8AC3E}">
        <p14:creationId xmlns:p14="http://schemas.microsoft.com/office/powerpoint/2010/main" val="2795869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9B4E4-D332-C9A9-562A-6CF963F40FF7}"/>
              </a:ext>
            </a:extLst>
          </p:cNvPr>
          <p:cNvSpPr txBox="1"/>
          <p:nvPr/>
        </p:nvSpPr>
        <p:spPr>
          <a:xfrm>
            <a:off x="176981" y="536480"/>
            <a:ext cx="573220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Result 2: Model validation</a:t>
            </a:r>
          </a:p>
        </p:txBody>
      </p:sp>
      <p:sp>
        <p:nvSpPr>
          <p:cNvPr id="3" name="TextBox 2">
            <a:extLst>
              <a:ext uri="{FF2B5EF4-FFF2-40B4-BE49-F238E27FC236}">
                <a16:creationId xmlns:a16="http://schemas.microsoft.com/office/drawing/2014/main" id="{CB4B2DF8-3599-7EE5-8F85-5FFFAB4625F9}"/>
              </a:ext>
            </a:extLst>
          </p:cNvPr>
          <p:cNvSpPr txBox="1"/>
          <p:nvPr/>
        </p:nvSpPr>
        <p:spPr>
          <a:xfrm>
            <a:off x="176981" y="167148"/>
            <a:ext cx="1927122"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Using MAXENT</a:t>
            </a:r>
          </a:p>
        </p:txBody>
      </p:sp>
      <p:pic>
        <p:nvPicPr>
          <p:cNvPr id="5" name="Picture 4" descr="Chart&#10;&#10;Description automatically generated">
            <a:extLst>
              <a:ext uri="{FF2B5EF4-FFF2-40B4-BE49-F238E27FC236}">
                <a16:creationId xmlns:a16="http://schemas.microsoft.com/office/drawing/2014/main" id="{6883462F-DA27-56AA-6E91-4D1FA391FE2C}"/>
              </a:ext>
            </a:extLst>
          </p:cNvPr>
          <p:cNvPicPr>
            <a:picLocks noChangeAspect="1"/>
          </p:cNvPicPr>
          <p:nvPr/>
        </p:nvPicPr>
        <p:blipFill>
          <a:blip r:embed="rId2"/>
          <a:stretch>
            <a:fillRect/>
          </a:stretch>
        </p:blipFill>
        <p:spPr>
          <a:xfrm>
            <a:off x="176981" y="916586"/>
            <a:ext cx="7772400" cy="5774266"/>
          </a:xfrm>
          <a:prstGeom prst="rect">
            <a:avLst/>
          </a:prstGeom>
          <a:ln>
            <a:solidFill>
              <a:schemeClr val="tx1"/>
            </a:solidFill>
          </a:ln>
        </p:spPr>
      </p:pic>
      <p:sp>
        <p:nvSpPr>
          <p:cNvPr id="6" name="TextBox 5">
            <a:extLst>
              <a:ext uri="{FF2B5EF4-FFF2-40B4-BE49-F238E27FC236}">
                <a16:creationId xmlns:a16="http://schemas.microsoft.com/office/drawing/2014/main" id="{201AA1EE-4809-83AE-AEDC-8369633007E7}"/>
              </a:ext>
            </a:extLst>
          </p:cNvPr>
          <p:cNvSpPr txBox="1"/>
          <p:nvPr/>
        </p:nvSpPr>
        <p:spPr>
          <a:xfrm>
            <a:off x="8062452" y="905812"/>
            <a:ext cx="3824748" cy="2123658"/>
          </a:xfrm>
          <a:prstGeom prst="rect">
            <a:avLst/>
          </a:prstGeom>
          <a:solidFill>
            <a:schemeClr val="accent1">
              <a:lumMod val="40000"/>
              <a:lumOff val="60000"/>
            </a:schemeClr>
          </a:solid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200" b="0" i="0" u="none" strike="noStrike" dirty="0">
                <a:effectLst/>
                <a:latin typeface="Helvetica Neue" panose="02000503000000020004" pitchFamily="2" charset="0"/>
              </a:rPr>
              <a:t>On the receiver operator curve (ROC), the 1:1 line give an AUC of 0.5. From our curve and the AUC, it is clear that our model appears to do substantially better than random guessing (high AUC value = </a:t>
            </a:r>
            <a:r>
              <a:rPr lang="en-GB" sz="1200" b="1" i="0" u="none" strike="noStrike" dirty="0">
                <a:effectLst/>
                <a:latin typeface="Helvetica Neue" panose="02000503000000020004" pitchFamily="2" charset="0"/>
              </a:rPr>
              <a:t>0.907 [90.7%]</a:t>
            </a:r>
            <a:r>
              <a:rPr lang="en-GB" sz="1200" b="0" i="0" u="none" strike="noStrike" dirty="0">
                <a:effectLst/>
                <a:latin typeface="Helvetica Neue" panose="02000503000000020004" pitchFamily="2" charset="0"/>
              </a:rPr>
              <a:t> &gt; 0.5). </a:t>
            </a:r>
          </a:p>
          <a:p>
            <a:endParaRPr lang="en-GB" sz="1200" dirty="0">
              <a:latin typeface="Helvetica Neue" panose="02000503000000020004" pitchFamily="2" charset="0"/>
            </a:endParaRPr>
          </a:p>
          <a:p>
            <a:r>
              <a:rPr lang="en-GB" sz="1200" b="0" i="0" u="none" strike="noStrike" dirty="0">
                <a:effectLst/>
                <a:latin typeface="Helvetica Neue" panose="02000503000000020004" pitchFamily="2" charset="0"/>
              </a:rPr>
              <a:t>The optimal probability threshold at which our model maximizes the True Positive Rate and the True Negative Rate is 0.4054474 (40.55%). Hence, we will use </a:t>
            </a:r>
            <a:r>
              <a:rPr lang="en-GB" sz="1200" b="1" i="0" u="none" strike="noStrike" dirty="0">
                <a:effectLst/>
                <a:latin typeface="Helvetica Neue" panose="02000503000000020004" pitchFamily="2" charset="0"/>
              </a:rPr>
              <a:t>predicted probability &gt; 0.4054 </a:t>
            </a:r>
            <a:r>
              <a:rPr lang="en-GB" sz="1200" b="0" i="0" u="none" strike="noStrike" dirty="0">
                <a:effectLst/>
                <a:latin typeface="Helvetica Neue" panose="02000503000000020004" pitchFamily="2" charset="0"/>
              </a:rPr>
              <a:t>to delineate areas of suitability (or trigger points) for wildfires.</a:t>
            </a:r>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Slide Number Placeholder 3">
            <a:extLst>
              <a:ext uri="{FF2B5EF4-FFF2-40B4-BE49-F238E27FC236}">
                <a16:creationId xmlns:a16="http://schemas.microsoft.com/office/drawing/2014/main" id="{C49D73A5-5916-BC02-7733-3DD65F5A45E6}"/>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27</a:t>
            </a:fld>
            <a:endParaRPr lang="en-US" altLang="x-none" dirty="0"/>
          </a:p>
        </p:txBody>
      </p:sp>
    </p:spTree>
    <p:extLst>
      <p:ext uri="{BB962C8B-B14F-4D97-AF65-F5344CB8AC3E}">
        <p14:creationId xmlns:p14="http://schemas.microsoft.com/office/powerpoint/2010/main" val="144031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A0D9A-A841-84A6-760E-D8502CF72745}"/>
              </a:ext>
            </a:extLst>
          </p:cNvPr>
          <p:cNvSpPr txBox="1"/>
          <p:nvPr/>
        </p:nvSpPr>
        <p:spPr>
          <a:xfrm>
            <a:off x="176981" y="536480"/>
            <a:ext cx="7777316" cy="646331"/>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Result 3: Predicted probability of fire occurrence &amp; areas for </a:t>
            </a:r>
          </a:p>
          <a:p>
            <a:r>
              <a:rPr lang="en-GB" b="1" dirty="0">
                <a:latin typeface="Helvetica Neue" panose="02000503000000020004" pitchFamily="2" charset="0"/>
                <a:ea typeface="Helvetica Neue" panose="02000503000000020004" pitchFamily="2" charset="0"/>
                <a:cs typeface="Helvetica Neue" panose="02000503000000020004" pitchFamily="2" charset="0"/>
              </a:rPr>
              <a:t>                environmental suitability for fire hazards (i.e., trigger points)</a:t>
            </a:r>
          </a:p>
        </p:txBody>
      </p:sp>
      <p:sp>
        <p:nvSpPr>
          <p:cNvPr id="3" name="TextBox 2">
            <a:extLst>
              <a:ext uri="{FF2B5EF4-FFF2-40B4-BE49-F238E27FC236}">
                <a16:creationId xmlns:a16="http://schemas.microsoft.com/office/drawing/2014/main" id="{D429E96C-20EF-08AE-FF14-E684317E5B2A}"/>
              </a:ext>
            </a:extLst>
          </p:cNvPr>
          <p:cNvSpPr txBox="1"/>
          <p:nvPr/>
        </p:nvSpPr>
        <p:spPr>
          <a:xfrm>
            <a:off x="176981" y="167148"/>
            <a:ext cx="1927122"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Using MAXENT</a:t>
            </a:r>
          </a:p>
        </p:txBody>
      </p:sp>
      <p:pic>
        <p:nvPicPr>
          <p:cNvPr id="5" name="Picture 4" descr="Map&#10;&#10;Description automatically generated">
            <a:extLst>
              <a:ext uri="{FF2B5EF4-FFF2-40B4-BE49-F238E27FC236}">
                <a16:creationId xmlns:a16="http://schemas.microsoft.com/office/drawing/2014/main" id="{99915D7B-89E7-6D93-C541-0555BBFDAD12}"/>
              </a:ext>
            </a:extLst>
          </p:cNvPr>
          <p:cNvPicPr>
            <a:picLocks noChangeAspect="1"/>
          </p:cNvPicPr>
          <p:nvPr/>
        </p:nvPicPr>
        <p:blipFill>
          <a:blip r:embed="rId2"/>
          <a:stretch>
            <a:fillRect/>
          </a:stretch>
        </p:blipFill>
        <p:spPr>
          <a:xfrm>
            <a:off x="176981" y="1317523"/>
            <a:ext cx="5459812" cy="4739148"/>
          </a:xfrm>
          <a:prstGeom prst="rect">
            <a:avLst/>
          </a:prstGeom>
          <a:ln>
            <a:solidFill>
              <a:schemeClr val="tx1"/>
            </a:solidFill>
          </a:ln>
        </p:spPr>
      </p:pic>
      <p:pic>
        <p:nvPicPr>
          <p:cNvPr id="7" name="Picture 6" descr="Diagram&#10;&#10;Description automatically generated">
            <a:extLst>
              <a:ext uri="{FF2B5EF4-FFF2-40B4-BE49-F238E27FC236}">
                <a16:creationId xmlns:a16="http://schemas.microsoft.com/office/drawing/2014/main" id="{923F40E0-B11F-1416-E2DD-D96762503001}"/>
              </a:ext>
            </a:extLst>
          </p:cNvPr>
          <p:cNvPicPr>
            <a:picLocks noChangeAspect="1"/>
          </p:cNvPicPr>
          <p:nvPr/>
        </p:nvPicPr>
        <p:blipFill>
          <a:blip r:embed="rId3"/>
          <a:stretch>
            <a:fillRect/>
          </a:stretch>
        </p:blipFill>
        <p:spPr>
          <a:xfrm>
            <a:off x="6249456" y="1317523"/>
            <a:ext cx="5028144" cy="4759765"/>
          </a:xfrm>
          <a:prstGeom prst="rect">
            <a:avLst/>
          </a:prstGeom>
          <a:ln>
            <a:solidFill>
              <a:schemeClr val="tx1"/>
            </a:solidFill>
          </a:ln>
        </p:spPr>
      </p:pic>
      <p:sp>
        <p:nvSpPr>
          <p:cNvPr id="8" name="TextBox 7">
            <a:extLst>
              <a:ext uri="{FF2B5EF4-FFF2-40B4-BE49-F238E27FC236}">
                <a16:creationId xmlns:a16="http://schemas.microsoft.com/office/drawing/2014/main" id="{2B4DC0F4-120C-416F-25CE-EBE46362EBF2}"/>
              </a:ext>
            </a:extLst>
          </p:cNvPr>
          <p:cNvSpPr txBox="1"/>
          <p:nvPr/>
        </p:nvSpPr>
        <p:spPr>
          <a:xfrm>
            <a:off x="6272981" y="6194323"/>
            <a:ext cx="5220929" cy="553998"/>
          </a:xfrm>
          <a:prstGeom prst="rect">
            <a:avLst/>
          </a:prstGeom>
          <a:noFill/>
        </p:spPr>
        <p:txBody>
          <a:bodyPr wrap="squar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This is based on the optimized estimate obtained after model validation i.e., </a:t>
            </a:r>
            <a:r>
              <a:rPr lang="en-GB" sz="10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maximizes the True Positive Rate and the True Negative Rate is 0.4054474 (40.55%). Here, we mapped </a:t>
            </a:r>
            <a:r>
              <a:rPr lang="en-GB" sz="1000" b="1" i="0" u="none" strike="noStrike" dirty="0">
                <a:effectLst/>
                <a:latin typeface="Helvetica Neue" panose="02000503000000020004" pitchFamily="2" charset="0"/>
              </a:rPr>
              <a:t>predicted probability &gt; 0.4054</a:t>
            </a:r>
            <a:r>
              <a:rPr lang="en-GB" sz="10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 as a reclassified raster. </a:t>
            </a:r>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BE5C21D0-BC0E-5D12-EE3B-686DE5E88714}"/>
              </a:ext>
            </a:extLst>
          </p:cNvPr>
          <p:cNvSpPr txBox="1"/>
          <p:nvPr/>
        </p:nvSpPr>
        <p:spPr>
          <a:xfrm>
            <a:off x="176981" y="6191383"/>
            <a:ext cx="5459812" cy="400110"/>
          </a:xfrm>
          <a:prstGeom prst="rect">
            <a:avLst/>
          </a:prstGeom>
          <a:noFill/>
        </p:spPr>
        <p:txBody>
          <a:bodyPr wrap="squar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W</a:t>
            </a:r>
            <a:r>
              <a:rPr lang="en-GB" sz="100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e mapped </a:t>
            </a:r>
            <a:r>
              <a:rPr lang="en-GB" sz="1000" i="0" u="none" strike="noStrike" dirty="0">
                <a:effectLst/>
                <a:latin typeface="Helvetica Neue" panose="02000503000000020004" pitchFamily="2" charset="0"/>
              </a:rPr>
              <a:t>predicted probability of fires using the trained model after making sure its valid. The multi-band raster is fed to the trained model to make full scale predictions. </a:t>
            </a:r>
            <a:endParaRPr lang="en-GB" sz="1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Slide Number Placeholder 3">
            <a:extLst>
              <a:ext uri="{FF2B5EF4-FFF2-40B4-BE49-F238E27FC236}">
                <a16:creationId xmlns:a16="http://schemas.microsoft.com/office/drawing/2014/main" id="{9207AD8A-462A-8DED-3427-6418ED1FF0D3}"/>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28</a:t>
            </a:fld>
            <a:endParaRPr lang="en-US" altLang="x-none" dirty="0"/>
          </a:p>
        </p:txBody>
      </p:sp>
    </p:spTree>
    <p:extLst>
      <p:ext uri="{BB962C8B-B14F-4D97-AF65-F5344CB8AC3E}">
        <p14:creationId xmlns:p14="http://schemas.microsoft.com/office/powerpoint/2010/main" val="1082195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29</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248EC9DB-0EB2-A747-70DA-1FADFA86C267}"/>
              </a:ext>
            </a:extLst>
          </p:cNvPr>
          <p:cNvPicPr>
            <a:picLocks noChangeAspect="1"/>
          </p:cNvPicPr>
          <p:nvPr/>
        </p:nvPicPr>
        <p:blipFill rotWithShape="1">
          <a:blip r:embed="rId2"/>
          <a:srcRect l="77845"/>
          <a:stretch/>
        </p:blipFill>
        <p:spPr>
          <a:xfrm>
            <a:off x="4409897" y="3605679"/>
            <a:ext cx="2957236" cy="106203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D0C59-4A14-47C9-EE0A-03F28BC42D9E}"/>
              </a:ext>
            </a:extLst>
          </p:cNvPr>
          <p:cNvSpPr txBox="1"/>
          <p:nvPr/>
        </p:nvSpPr>
        <p:spPr>
          <a:xfrm>
            <a:off x="2562448" y="1212112"/>
            <a:ext cx="6655980" cy="584775"/>
          </a:xfrm>
          <a:prstGeom prst="rect">
            <a:avLst/>
          </a:prstGeom>
          <a:solidFill>
            <a:schemeClr val="accent1"/>
          </a:solid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Suitability Mapping</a:t>
            </a:r>
          </a:p>
        </p:txBody>
      </p:sp>
      <p:sp>
        <p:nvSpPr>
          <p:cNvPr id="3" name="Slide Number Placeholder 3">
            <a:extLst>
              <a:ext uri="{FF2B5EF4-FFF2-40B4-BE49-F238E27FC236}">
                <a16:creationId xmlns:a16="http://schemas.microsoft.com/office/drawing/2014/main" id="{96C3DAAC-DA96-F5F4-5988-ECEE2EF5EFBA}"/>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a:t>
            </a:fld>
            <a:endParaRPr lang="en-US" altLang="x-none" dirty="0"/>
          </a:p>
        </p:txBody>
      </p:sp>
      <p:sp>
        <p:nvSpPr>
          <p:cNvPr id="4" name="TextBox 3">
            <a:extLst>
              <a:ext uri="{FF2B5EF4-FFF2-40B4-BE49-F238E27FC236}">
                <a16:creationId xmlns:a16="http://schemas.microsoft.com/office/drawing/2014/main" id="{F27CAEDF-52AC-2B90-4979-8565FF93930E}"/>
              </a:ext>
            </a:extLst>
          </p:cNvPr>
          <p:cNvSpPr txBox="1"/>
          <p:nvPr/>
        </p:nvSpPr>
        <p:spPr>
          <a:xfrm>
            <a:off x="660400"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Knowledge-based</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(Mixed methods)</a:t>
            </a:r>
          </a:p>
        </p:txBody>
      </p:sp>
      <p:sp>
        <p:nvSpPr>
          <p:cNvPr id="5" name="TextBox 4">
            <a:extLst>
              <a:ext uri="{FF2B5EF4-FFF2-40B4-BE49-F238E27FC236}">
                <a16:creationId xmlns:a16="http://schemas.microsoft.com/office/drawing/2014/main" id="{11410FBF-F12D-B0FF-AC9A-43A801D73B14}"/>
              </a:ext>
            </a:extLst>
          </p:cNvPr>
          <p:cNvSpPr txBox="1"/>
          <p:nvPr/>
        </p:nvSpPr>
        <p:spPr>
          <a:xfrm>
            <a:off x="6537843"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Data-driven approach</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(Quantitative)</a:t>
            </a:r>
          </a:p>
        </p:txBody>
      </p:sp>
      <p:sp>
        <p:nvSpPr>
          <p:cNvPr id="6" name="TextBox 5">
            <a:extLst>
              <a:ext uri="{FF2B5EF4-FFF2-40B4-BE49-F238E27FC236}">
                <a16:creationId xmlns:a16="http://schemas.microsoft.com/office/drawing/2014/main" id="{071D8A88-7CFA-FA70-2E88-B19664A3CBB0}"/>
              </a:ext>
            </a:extLst>
          </p:cNvPr>
          <p:cNvSpPr txBox="1"/>
          <p:nvPr/>
        </p:nvSpPr>
        <p:spPr>
          <a:xfrm>
            <a:off x="265815" y="3009013"/>
            <a:ext cx="5830185" cy="2031325"/>
          </a:xfrm>
          <a:prstGeom prst="rect">
            <a:avLst/>
          </a:prstGeom>
          <a:noFill/>
          <a:ln w="28575">
            <a:no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4</a:t>
            </a:r>
          </a:p>
          <a:p>
            <a:endParaRPr lang="en-GB" dirty="0"/>
          </a:p>
          <a:p>
            <a:endParaRPr lang="en-GB" dirty="0"/>
          </a:p>
          <a:p>
            <a:endParaRPr lang="en-GB" dirty="0"/>
          </a:p>
          <a:p>
            <a:endParaRPr lang="en-GB" dirty="0"/>
          </a:p>
          <a:p>
            <a:endParaRPr lang="en-GB" dirty="0"/>
          </a:p>
          <a:p>
            <a:endParaRPr lang="en-GB" dirty="0"/>
          </a:p>
        </p:txBody>
      </p:sp>
      <p:sp>
        <p:nvSpPr>
          <p:cNvPr id="7" name="TextBox 6">
            <a:extLst>
              <a:ext uri="{FF2B5EF4-FFF2-40B4-BE49-F238E27FC236}">
                <a16:creationId xmlns:a16="http://schemas.microsoft.com/office/drawing/2014/main" id="{BBB5E233-06CC-937B-0F78-F7F0679C3B9F}"/>
              </a:ext>
            </a:extLst>
          </p:cNvPr>
          <p:cNvSpPr txBox="1"/>
          <p:nvPr/>
        </p:nvSpPr>
        <p:spPr>
          <a:xfrm>
            <a:off x="6303335" y="3009013"/>
            <a:ext cx="5830185" cy="2031325"/>
          </a:xfrm>
          <a:prstGeom prst="rect">
            <a:avLst/>
          </a:prstGeom>
          <a:noFill/>
          <a:ln w="28575">
            <a:solidFill>
              <a:schemeClr val="accent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5</a:t>
            </a:r>
          </a:p>
          <a:p>
            <a:endParaRPr lang="en-GB" dirty="0"/>
          </a:p>
          <a:p>
            <a:endParaRPr lang="en-GB" dirty="0"/>
          </a:p>
          <a:p>
            <a:endParaRPr lang="en-GB" dirty="0"/>
          </a:p>
          <a:p>
            <a:endParaRPr lang="en-GB" dirty="0"/>
          </a:p>
          <a:p>
            <a:endParaRPr lang="en-GB" dirty="0"/>
          </a:p>
          <a:p>
            <a:endParaRPr lang="en-GB" dirty="0"/>
          </a:p>
        </p:txBody>
      </p:sp>
      <p:sp>
        <p:nvSpPr>
          <p:cNvPr id="8" name="Title 1">
            <a:extLst>
              <a:ext uri="{FF2B5EF4-FFF2-40B4-BE49-F238E27FC236}">
                <a16:creationId xmlns:a16="http://schemas.microsoft.com/office/drawing/2014/main" id="{F4EC01DB-3123-9CB9-D330-BF8B49DA311F}"/>
              </a:ext>
            </a:extLst>
          </p:cNvPr>
          <p:cNvSpPr txBox="1">
            <a:spLocks/>
          </p:cNvSpPr>
          <p:nvPr/>
        </p:nvSpPr>
        <p:spPr>
          <a:xfrm>
            <a:off x="98323" y="135393"/>
            <a:ext cx="2379406"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b="1" cap="all" dirty="0">
                <a:solidFill>
                  <a:prstClr val="black"/>
                </a:solidFill>
                <a:latin typeface="Helvetica Neue Light" panose="02000403000000020004" pitchFamily="2" charset="0"/>
                <a:ea typeface="Helvetica Neue Light" panose="02000403000000020004" pitchFamily="2" charset="0"/>
                <a:cs typeface="Calibri Light" charset="0"/>
              </a:rPr>
              <a:t>QUICK recap</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Tree>
    <p:extLst>
      <p:ext uri="{BB962C8B-B14F-4D97-AF65-F5344CB8AC3E}">
        <p14:creationId xmlns:p14="http://schemas.microsoft.com/office/powerpoint/2010/main" val="125087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Background: What are Niche Models?</a:t>
            </a:r>
          </a:p>
        </p:txBody>
      </p:sp>
      <p:sp>
        <p:nvSpPr>
          <p:cNvPr id="3" name="Slide Number Placeholder 3">
            <a:extLst>
              <a:ext uri="{FF2B5EF4-FFF2-40B4-BE49-F238E27FC236}">
                <a16:creationId xmlns:a16="http://schemas.microsoft.com/office/drawing/2014/main" id="{C5C76974-DD1E-FC03-E906-CCA16FCE592E}"/>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4</a:t>
            </a:fld>
            <a:endParaRPr lang="en-US" altLang="x-none" dirty="0"/>
          </a:p>
        </p:txBody>
      </p:sp>
    </p:spTree>
    <p:extLst>
      <p:ext uri="{BB962C8B-B14F-4D97-AF65-F5344CB8AC3E}">
        <p14:creationId xmlns:p14="http://schemas.microsoft.com/office/powerpoint/2010/main" val="404598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2" y="118659"/>
            <a:ext cx="11492590" cy="6566346"/>
          </a:xfrm>
          <a:ln>
            <a:solidFill>
              <a:schemeClr val="tx1"/>
            </a:solid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Definition of Niche Modelling [1]</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Niche models </a:t>
            </a:r>
            <a:r>
              <a:rPr lang="en-US" sz="2000" dirty="0">
                <a:latin typeface="Helvetica Neue" panose="02000503000000020004" pitchFamily="2" charset="0"/>
                <a:ea typeface="Helvetica Neue" panose="02000503000000020004" pitchFamily="2" charset="0"/>
                <a:cs typeface="Helvetica Neue" panose="02000503000000020004" pitchFamily="2" charset="0"/>
              </a:rPr>
              <a:t>are a class of methods that use </a:t>
            </a:r>
            <a:r>
              <a:rPr lang="en-US" sz="2000" b="1" dirty="0">
                <a:latin typeface="Helvetica Neue" panose="02000503000000020004" pitchFamily="2" charset="0"/>
                <a:ea typeface="Helvetica Neue" panose="02000503000000020004" pitchFamily="2" charset="0"/>
                <a:cs typeface="Helvetica Neue" panose="02000503000000020004" pitchFamily="2" charset="0"/>
              </a:rPr>
              <a:t>occurrence data (i.e., an outcome)</a:t>
            </a:r>
            <a:r>
              <a:rPr lang="en-US" sz="2000" dirty="0">
                <a:latin typeface="Helvetica Neue" panose="02000503000000020004" pitchFamily="2" charset="0"/>
                <a:ea typeface="Helvetica Neue" panose="02000503000000020004" pitchFamily="2" charset="0"/>
                <a:cs typeface="Helvetica Neue" panose="02000503000000020004" pitchFamily="2" charset="0"/>
              </a:rPr>
              <a:t> in conjunction with </a:t>
            </a:r>
            <a:r>
              <a:rPr lang="en-US" sz="2000" b="1" dirty="0">
                <a:latin typeface="Helvetica Neue" panose="02000503000000020004" pitchFamily="2" charset="0"/>
                <a:ea typeface="Helvetica Neue" panose="02000503000000020004" pitchFamily="2" charset="0"/>
                <a:cs typeface="Helvetica Neue" panose="02000503000000020004" pitchFamily="2" charset="0"/>
              </a:rPr>
              <a:t>environmental data (i.e., predictor variables) </a:t>
            </a:r>
            <a:r>
              <a:rPr lang="en-US" sz="2000" dirty="0">
                <a:latin typeface="Helvetica Neue" panose="02000503000000020004" pitchFamily="2" charset="0"/>
                <a:ea typeface="Helvetica Neue" panose="02000503000000020004" pitchFamily="2" charset="0"/>
                <a:cs typeface="Helvetica Neue" panose="02000503000000020004" pitchFamily="2" charset="0"/>
              </a:rPr>
              <a:t>to make a correlative model of the environmental conditions (or quality and state of the environment) that is tenable for such outcome.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The key focus are as follows:</a:t>
            </a: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2000" dirty="0">
                <a:latin typeface="Helvetica Neue" panose="02000503000000020004" pitchFamily="2" charset="0"/>
                <a:ea typeface="Helvetica Neue" panose="02000503000000020004" pitchFamily="2" charset="0"/>
                <a:cs typeface="Helvetica Neue" panose="02000503000000020004" pitchFamily="2" charset="0"/>
              </a:rPr>
              <a:t>To geospatially estimate the potential suitability of an area known for an outcome given a set of environmental data  </a:t>
            </a:r>
          </a:p>
          <a:p>
            <a:pPr marL="457200" indent="-457200">
              <a:lnSpc>
                <a:spcPct val="100000"/>
              </a:lnSpc>
              <a:spcBef>
                <a:spcPts val="0"/>
              </a:spcBef>
              <a:buFont typeface="+mj-lt"/>
              <a:buAutoNum type="arabicParenR"/>
            </a:pPr>
            <a:r>
              <a:rPr lang="en-US" sz="2000" dirty="0">
                <a:latin typeface="Helvetica Neue" panose="02000503000000020004" pitchFamily="2" charset="0"/>
                <a:ea typeface="Helvetica Neue" panose="02000503000000020004" pitchFamily="2" charset="0"/>
                <a:cs typeface="Helvetica Neue" panose="02000503000000020004" pitchFamily="2" charset="0"/>
              </a:rPr>
              <a:t>To estimate the geographical limits (or carve out a predicted boundary) for which an outcome can potentially occur (i.e., niches, or suitable area etc.). </a:t>
            </a:r>
          </a:p>
          <a:p>
            <a:pPr marL="457200" indent="-457200">
              <a:lnSpc>
                <a:spcPct val="100000"/>
              </a:lnSpc>
              <a:spcBef>
                <a:spcPts val="0"/>
              </a:spcBef>
              <a:buFont typeface="+mj-lt"/>
              <a:buAutoNum type="arabicParenR"/>
            </a:pPr>
            <a:r>
              <a:rPr lang="en-US" sz="2000" dirty="0">
                <a:latin typeface="Helvetica Neue" panose="02000503000000020004" pitchFamily="2" charset="0"/>
                <a:ea typeface="Helvetica Neue" panose="02000503000000020004" pitchFamily="2" charset="0"/>
                <a:cs typeface="Helvetica Neue" panose="02000503000000020004" pitchFamily="2" charset="0"/>
              </a:rPr>
              <a:t>Useful making forecasts of potential with future scenarios.</a:t>
            </a: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5</a:t>
            </a:fld>
            <a:endParaRPr lang="en-US" altLang="x-none" dirty="0"/>
          </a:p>
        </p:txBody>
      </p:sp>
      <p:sp>
        <p:nvSpPr>
          <p:cNvPr id="9" name="TextBox 8">
            <a:extLst>
              <a:ext uri="{FF2B5EF4-FFF2-40B4-BE49-F238E27FC236}">
                <a16:creationId xmlns:a16="http://schemas.microsoft.com/office/drawing/2014/main" id="{AF96A53F-A828-5663-F809-B031A28B6477}"/>
              </a:ext>
            </a:extLst>
          </p:cNvPr>
          <p:cNvSpPr txBox="1"/>
          <p:nvPr/>
        </p:nvSpPr>
        <p:spPr>
          <a:xfrm>
            <a:off x="159832" y="2296356"/>
            <a:ext cx="11371768" cy="707886"/>
          </a:xfrm>
          <a:prstGeom prst="rect">
            <a:avLst/>
          </a:prstGeom>
          <a:solidFill>
            <a:schemeClr val="accent1">
              <a:lumMod val="60000"/>
              <a:lumOff val="40000"/>
            </a:schemeClr>
          </a:solidFill>
        </p:spPr>
        <p:txBody>
          <a:bodyPr wrap="squar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In other words, these are methods that can spatially predict and characterise the relative suitability of areas for where an outcome thrives  </a:t>
            </a:r>
          </a:p>
        </p:txBody>
      </p:sp>
      <p:sp>
        <p:nvSpPr>
          <p:cNvPr id="10" name="TextBox 9">
            <a:extLst>
              <a:ext uri="{FF2B5EF4-FFF2-40B4-BE49-F238E27FC236}">
                <a16:creationId xmlns:a16="http://schemas.microsoft.com/office/drawing/2014/main" id="{DE19FD9E-C393-D64D-084F-240FBA4F3279}"/>
              </a:ext>
            </a:extLst>
          </p:cNvPr>
          <p:cNvSpPr txBox="1"/>
          <p:nvPr/>
        </p:nvSpPr>
        <p:spPr>
          <a:xfrm>
            <a:off x="159831" y="5843757"/>
            <a:ext cx="11371767" cy="400110"/>
          </a:xfrm>
          <a:prstGeom prst="rect">
            <a:avLst/>
          </a:prstGeom>
          <a:solidFill>
            <a:schemeClr val="accent1">
              <a:lumMod val="60000"/>
              <a:lumOff val="40000"/>
            </a:schemeClr>
          </a:solidFill>
        </p:spPr>
        <p:txBody>
          <a:bodyPr wrap="squar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Note: In statistical jargon: “Niche modelling” is often referred “Distributional modelling</a:t>
            </a:r>
            <a:r>
              <a:rPr lang="en-GB" sz="2000" dirty="0"/>
              <a:t>” </a:t>
            </a:r>
          </a:p>
        </p:txBody>
      </p:sp>
      <p:sp>
        <p:nvSpPr>
          <p:cNvPr id="11" name="Rectangle 10">
            <a:extLst>
              <a:ext uri="{FF2B5EF4-FFF2-40B4-BE49-F238E27FC236}">
                <a16:creationId xmlns:a16="http://schemas.microsoft.com/office/drawing/2014/main" id="{3A7831B5-DA78-6BC2-E471-33D768DFB01A}"/>
              </a:ext>
            </a:extLst>
          </p:cNvPr>
          <p:cNvSpPr/>
          <p:nvPr/>
        </p:nvSpPr>
        <p:spPr>
          <a:xfrm>
            <a:off x="159832" y="721217"/>
            <a:ext cx="11371768" cy="13265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9476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2" y="118659"/>
            <a:ext cx="11492590" cy="6566346"/>
          </a:xfrm>
          <a:ln>
            <a:solidFill>
              <a:schemeClr val="tx1"/>
            </a:solidFill>
          </a:ln>
        </p:spPr>
        <p:txBody>
          <a:bodyPr>
            <a:noAutofit/>
          </a:bodyPr>
          <a:lstStyle/>
          <a:p>
            <a:pPr marL="0" indent="0">
              <a:lnSpc>
                <a:spcPct val="100000"/>
              </a:lnSpc>
              <a:spcBef>
                <a:spcPts val="0"/>
              </a:spcBef>
              <a:buNone/>
            </a:pPr>
            <a:r>
              <a:rPr lang="en-US" b="1" dirty="0">
                <a:latin typeface="Helvetica Neue" panose="02000503000000020004" pitchFamily="2" charset="0"/>
                <a:ea typeface="Helvetica Neue" panose="02000503000000020004" pitchFamily="2" charset="0"/>
                <a:cs typeface="Helvetica Neue" panose="02000503000000020004" pitchFamily="2" charset="0"/>
              </a:rPr>
              <a:t>Definition of Niche Modelling [2]</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Niche models </a:t>
            </a:r>
            <a:r>
              <a:rPr lang="en-US" sz="2000" dirty="0">
                <a:latin typeface="Helvetica Neue" panose="02000503000000020004" pitchFamily="2" charset="0"/>
                <a:ea typeface="Helvetica Neue" panose="02000503000000020004" pitchFamily="2" charset="0"/>
                <a:cs typeface="Helvetica Neue" panose="02000503000000020004" pitchFamily="2" charset="0"/>
              </a:rPr>
              <a:t>are a class of methods that use </a:t>
            </a:r>
            <a:r>
              <a:rPr lang="en-US" sz="2000" b="1" dirty="0">
                <a:latin typeface="Helvetica Neue" panose="02000503000000020004" pitchFamily="2" charset="0"/>
                <a:ea typeface="Helvetica Neue" panose="02000503000000020004" pitchFamily="2" charset="0"/>
                <a:cs typeface="Helvetica Neue" panose="02000503000000020004" pitchFamily="2" charset="0"/>
              </a:rPr>
              <a:t>occurrence data (i.e., an outcome)</a:t>
            </a:r>
            <a:r>
              <a:rPr lang="en-US" sz="2000" dirty="0">
                <a:latin typeface="Helvetica Neue" panose="02000503000000020004" pitchFamily="2" charset="0"/>
                <a:ea typeface="Helvetica Neue" panose="02000503000000020004" pitchFamily="2" charset="0"/>
                <a:cs typeface="Helvetica Neue" panose="02000503000000020004" pitchFamily="2" charset="0"/>
              </a:rPr>
              <a:t> in conjunction with </a:t>
            </a:r>
            <a:r>
              <a:rPr lang="en-US" sz="2000" b="1" dirty="0">
                <a:latin typeface="Helvetica Neue" panose="02000503000000020004" pitchFamily="2" charset="0"/>
                <a:ea typeface="Helvetica Neue" panose="02000503000000020004" pitchFamily="2" charset="0"/>
                <a:cs typeface="Helvetica Neue" panose="02000503000000020004" pitchFamily="2" charset="0"/>
              </a:rPr>
              <a:t>environmental data (i.e., predictor variables) </a:t>
            </a:r>
            <a:r>
              <a:rPr lang="en-US" sz="2000" dirty="0">
                <a:latin typeface="Helvetica Neue" panose="02000503000000020004" pitchFamily="2" charset="0"/>
                <a:ea typeface="Helvetica Neue" panose="02000503000000020004" pitchFamily="2" charset="0"/>
                <a:cs typeface="Helvetica Neue" panose="02000503000000020004" pitchFamily="2" charset="0"/>
              </a:rPr>
              <a:t>to make a correlative model of the environmental conditions (or quality and state of the environment) that is tenable for such outcome. </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Slide Number Placeholder 3">
            <a:extLst>
              <a:ext uri="{FF2B5EF4-FFF2-40B4-BE49-F238E27FC236}">
                <a16:creationId xmlns:a16="http://schemas.microsoft.com/office/drawing/2014/main" id="{9D229E73-06E3-7C13-898F-5551622FF9D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6</a:t>
            </a:fld>
            <a:endParaRPr lang="en-US" altLang="x-none" dirty="0"/>
          </a:p>
        </p:txBody>
      </p:sp>
      <p:sp>
        <p:nvSpPr>
          <p:cNvPr id="9" name="TextBox 8">
            <a:extLst>
              <a:ext uri="{FF2B5EF4-FFF2-40B4-BE49-F238E27FC236}">
                <a16:creationId xmlns:a16="http://schemas.microsoft.com/office/drawing/2014/main" id="{AF96A53F-A828-5663-F809-B031A28B6477}"/>
              </a:ext>
            </a:extLst>
          </p:cNvPr>
          <p:cNvSpPr txBox="1"/>
          <p:nvPr/>
        </p:nvSpPr>
        <p:spPr>
          <a:xfrm>
            <a:off x="159830" y="2374748"/>
            <a:ext cx="11371768" cy="1323439"/>
          </a:xfrm>
          <a:prstGeom prst="rect">
            <a:avLst/>
          </a:prstGeom>
          <a:solidFill>
            <a:schemeClr val="accent1">
              <a:lumMod val="60000"/>
              <a:lumOff val="40000"/>
            </a:schemeClr>
          </a:solidFill>
        </p:spPr>
        <p:txBody>
          <a:bodyPr wrap="squar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At its core, niche models </a:t>
            </a:r>
            <a:r>
              <a:rPr lang="en-GB"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algorithmically</a:t>
            </a:r>
            <a:r>
              <a:rPr lang="en-GB" sz="2000" b="1" dirty="0">
                <a:latin typeface="Helvetica Neue" panose="02000503000000020004" pitchFamily="2" charset="0"/>
                <a:ea typeface="Helvetica Neue" panose="02000503000000020004" pitchFamily="2" charset="0"/>
                <a:cs typeface="Helvetica Neue" panose="02000503000000020004" pitchFamily="2" charset="0"/>
              </a:rPr>
              <a:t> identifies associations between environmental variables and known occurrence of a particular outcome – so as to define conditions within which such outcomes are maintained in geographic space (e.g., animal species, disaster events, crimes etc.)</a:t>
            </a:r>
          </a:p>
        </p:txBody>
      </p:sp>
      <p:sp>
        <p:nvSpPr>
          <p:cNvPr id="11" name="Rectangle 10">
            <a:extLst>
              <a:ext uri="{FF2B5EF4-FFF2-40B4-BE49-F238E27FC236}">
                <a16:creationId xmlns:a16="http://schemas.microsoft.com/office/drawing/2014/main" id="{3A7831B5-DA78-6BC2-E471-33D768DFB01A}"/>
              </a:ext>
            </a:extLst>
          </p:cNvPr>
          <p:cNvSpPr/>
          <p:nvPr/>
        </p:nvSpPr>
        <p:spPr>
          <a:xfrm>
            <a:off x="159832" y="721217"/>
            <a:ext cx="11371768" cy="13265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2D75BE5-9DC9-DC30-5764-12FD92D1F751}"/>
              </a:ext>
            </a:extLst>
          </p:cNvPr>
          <p:cNvSpPr txBox="1"/>
          <p:nvPr/>
        </p:nvSpPr>
        <p:spPr>
          <a:xfrm>
            <a:off x="1167618" y="4823591"/>
            <a:ext cx="4437928"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Mathematical function(s), describing the distribution of an outcome of interest in geographic space for a number for environmental variables </a:t>
            </a:r>
          </a:p>
        </p:txBody>
      </p:sp>
      <p:sp>
        <p:nvSpPr>
          <p:cNvPr id="5" name="TextBox 4">
            <a:extLst>
              <a:ext uri="{FF2B5EF4-FFF2-40B4-BE49-F238E27FC236}">
                <a16:creationId xmlns:a16="http://schemas.microsoft.com/office/drawing/2014/main" id="{0395BC14-B18C-D6C3-8308-FAD22F9E9F5B}"/>
              </a:ext>
            </a:extLst>
          </p:cNvPr>
          <p:cNvSpPr txBox="1"/>
          <p:nvPr/>
        </p:nvSpPr>
        <p:spPr>
          <a:xfrm>
            <a:off x="6929326" y="4823590"/>
            <a:ext cx="4602271"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Generate predictive maps of an outcome showing its ‘</a:t>
            </a:r>
            <a:r>
              <a:rPr lang="en-GB" b="1" dirty="0">
                <a:latin typeface="Helvetica Neue" panose="02000503000000020004" pitchFamily="2" charset="0"/>
                <a:ea typeface="Helvetica Neue" panose="02000503000000020004" pitchFamily="2" charset="0"/>
                <a:cs typeface="Helvetica Neue" panose="02000503000000020004" pitchFamily="2" charset="0"/>
              </a:rPr>
              <a:t>niches</a:t>
            </a:r>
            <a:r>
              <a:rPr lang="en-GB" dirty="0">
                <a:latin typeface="Helvetica Neue" panose="02000503000000020004" pitchFamily="2" charset="0"/>
                <a:ea typeface="Helvetica Neue" panose="02000503000000020004" pitchFamily="2" charset="0"/>
                <a:cs typeface="Helvetica Neue" panose="02000503000000020004" pitchFamily="2" charset="0"/>
              </a:rPr>
              <a:t>’ in a form of probability distribution in geographic space using these mathematical function(s)</a:t>
            </a:r>
          </a:p>
        </p:txBody>
      </p:sp>
      <p:sp>
        <p:nvSpPr>
          <p:cNvPr id="6" name="TextBox 5">
            <a:extLst>
              <a:ext uri="{FF2B5EF4-FFF2-40B4-BE49-F238E27FC236}">
                <a16:creationId xmlns:a16="http://schemas.microsoft.com/office/drawing/2014/main" id="{17FE76C4-6CD5-4D84-631E-786A49060D82}"/>
              </a:ext>
            </a:extLst>
          </p:cNvPr>
          <p:cNvSpPr txBox="1"/>
          <p:nvPr/>
        </p:nvSpPr>
        <p:spPr>
          <a:xfrm>
            <a:off x="159830" y="4823591"/>
            <a:ext cx="305229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First fit:</a:t>
            </a:r>
          </a:p>
        </p:txBody>
      </p:sp>
      <p:sp>
        <p:nvSpPr>
          <p:cNvPr id="7" name="TextBox 6">
            <a:extLst>
              <a:ext uri="{FF2B5EF4-FFF2-40B4-BE49-F238E27FC236}">
                <a16:creationId xmlns:a16="http://schemas.microsoft.com/office/drawing/2014/main" id="{867B5D95-C7C3-B614-3D4A-C3F957D77D67}"/>
              </a:ext>
            </a:extLst>
          </p:cNvPr>
          <p:cNvSpPr txBox="1"/>
          <p:nvPr/>
        </p:nvSpPr>
        <p:spPr>
          <a:xfrm>
            <a:off x="6096000" y="4823590"/>
            <a:ext cx="305229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Then:</a:t>
            </a:r>
          </a:p>
        </p:txBody>
      </p:sp>
      <p:sp>
        <p:nvSpPr>
          <p:cNvPr id="8" name="TextBox 7">
            <a:extLst>
              <a:ext uri="{FF2B5EF4-FFF2-40B4-BE49-F238E27FC236}">
                <a16:creationId xmlns:a16="http://schemas.microsoft.com/office/drawing/2014/main" id="{48FB27B9-F9FA-427B-3CEC-40AE2EF1B6AD}"/>
              </a:ext>
            </a:extLst>
          </p:cNvPr>
          <p:cNvSpPr txBox="1"/>
          <p:nvPr/>
        </p:nvSpPr>
        <p:spPr>
          <a:xfrm>
            <a:off x="159830" y="4070172"/>
            <a:ext cx="4479111" cy="400110"/>
          </a:xfrm>
          <a:prstGeom prst="rect">
            <a:avLst/>
          </a:prstGeom>
          <a:noFill/>
        </p:spPr>
        <p:txBody>
          <a:bodyPr wrap="non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The use of computer algorithms to:</a:t>
            </a:r>
          </a:p>
        </p:txBody>
      </p:sp>
    </p:spTree>
    <p:extLst>
      <p:ext uri="{BB962C8B-B14F-4D97-AF65-F5344CB8AC3E}">
        <p14:creationId xmlns:p14="http://schemas.microsoft.com/office/powerpoint/2010/main" val="31015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89AD-D6B0-724D-D225-B8D177AB921A}"/>
              </a:ext>
            </a:extLst>
          </p:cNvPr>
          <p:cNvSpPr>
            <a:spLocks noGrp="1"/>
          </p:cNvSpPr>
          <p:nvPr>
            <p:ph type="title"/>
          </p:nvPr>
        </p:nvSpPr>
        <p:spPr>
          <a:xfrm>
            <a:off x="158579" y="117990"/>
            <a:ext cx="10515600" cy="648129"/>
          </a:xfrm>
        </p:spPr>
        <p:txBody>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What is the meaning of the word “Niche”?</a:t>
            </a:r>
          </a:p>
        </p:txBody>
      </p:sp>
      <p:pic>
        <p:nvPicPr>
          <p:cNvPr id="9" name="Content Placeholder 8" descr="Diagram&#10;&#10;Description automatically generated">
            <a:extLst>
              <a:ext uri="{FF2B5EF4-FFF2-40B4-BE49-F238E27FC236}">
                <a16:creationId xmlns:a16="http://schemas.microsoft.com/office/drawing/2014/main" id="{AC6B19D0-B1DF-937D-05C3-6D5854991251}"/>
              </a:ext>
            </a:extLst>
          </p:cNvPr>
          <p:cNvPicPr>
            <a:picLocks noGrp="1" noChangeAspect="1"/>
          </p:cNvPicPr>
          <p:nvPr>
            <p:ph idx="1"/>
          </p:nvPr>
        </p:nvPicPr>
        <p:blipFill>
          <a:blip r:embed="rId3"/>
          <a:stretch>
            <a:fillRect/>
          </a:stretch>
        </p:blipFill>
        <p:spPr>
          <a:xfrm>
            <a:off x="7325178" y="442054"/>
            <a:ext cx="4557583" cy="5301072"/>
          </a:xfrm>
          <a:ln>
            <a:noFill/>
          </a:ln>
        </p:spPr>
      </p:pic>
      <p:sp>
        <p:nvSpPr>
          <p:cNvPr id="4" name="Slide Number Placeholder 3">
            <a:extLst>
              <a:ext uri="{FF2B5EF4-FFF2-40B4-BE49-F238E27FC236}">
                <a16:creationId xmlns:a16="http://schemas.microsoft.com/office/drawing/2014/main" id="{ECC6BC78-5BCB-933E-03D4-0A2934C07EEF}"/>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7</a:t>
            </a:fld>
            <a:endParaRPr lang="en-US" altLang="x-none" dirty="0"/>
          </a:p>
        </p:txBody>
      </p:sp>
      <p:sp>
        <p:nvSpPr>
          <p:cNvPr id="7" name="TextBox 6">
            <a:extLst>
              <a:ext uri="{FF2B5EF4-FFF2-40B4-BE49-F238E27FC236}">
                <a16:creationId xmlns:a16="http://schemas.microsoft.com/office/drawing/2014/main" id="{3A6380E7-03DE-8F4A-FB7A-DE48B194DC9D}"/>
              </a:ext>
            </a:extLst>
          </p:cNvPr>
          <p:cNvSpPr txBox="1"/>
          <p:nvPr/>
        </p:nvSpPr>
        <p:spPr>
          <a:xfrm>
            <a:off x="158578" y="766119"/>
            <a:ext cx="6976318" cy="1815882"/>
          </a:xfrm>
          <a:prstGeom prst="rect">
            <a:avLst/>
          </a:prstGeom>
          <a:no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Niche</a:t>
            </a:r>
            <a:r>
              <a:rPr lang="en-GB" sz="1600" dirty="0">
                <a:latin typeface="Helvetica Neue" panose="02000503000000020004" pitchFamily="2" charset="0"/>
                <a:ea typeface="Helvetica Neue" panose="02000503000000020004" pitchFamily="2" charset="0"/>
                <a:cs typeface="Helvetica Neue" panose="02000503000000020004" pitchFamily="2" charset="0"/>
              </a:rPr>
              <a:t>’ in modern science describes an area/region where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ALL</a:t>
            </a:r>
            <a:r>
              <a:rPr lang="en-GB" sz="1600" dirty="0">
                <a:latin typeface="Helvetica Neue" panose="02000503000000020004" pitchFamily="2" charset="0"/>
                <a:ea typeface="Helvetica Neue" panose="02000503000000020004" pitchFamily="2" charset="0"/>
                <a:cs typeface="Helvetica Neue" panose="02000503000000020004" pitchFamily="2" charset="0"/>
              </a:rPr>
              <a:t> environmental factors influence the fitness of a particular outcome.</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dirty="0">
                <a:latin typeface="Helvetica Neue" panose="02000503000000020004" pitchFamily="2" charset="0"/>
                <a:ea typeface="Helvetica Neue" panose="02000503000000020004" pitchFamily="2" charset="0"/>
                <a:cs typeface="Helvetica Neue" panose="02000503000000020004" pitchFamily="2" charset="0"/>
              </a:rPr>
              <a:t>The words ‘</a:t>
            </a:r>
            <a:r>
              <a:rPr lang="en-GB" sz="1600" b="1" dirty="0">
                <a:latin typeface="Helvetica Neue" panose="02000503000000020004" pitchFamily="2" charset="0"/>
                <a:ea typeface="Helvetica Neue" panose="02000503000000020004" pitchFamily="2" charset="0"/>
                <a:cs typeface="Helvetica Neue" panose="02000503000000020004" pitchFamily="2" charset="0"/>
              </a:rPr>
              <a:t>environmental factors</a:t>
            </a:r>
            <a:r>
              <a:rPr lang="en-GB" sz="1600" dirty="0">
                <a:latin typeface="Helvetica Neue" panose="02000503000000020004" pitchFamily="2" charset="0"/>
                <a:ea typeface="Helvetica Neue" panose="02000503000000020004" pitchFamily="2" charset="0"/>
                <a:cs typeface="Helvetica Neue" panose="02000503000000020004" pitchFamily="2" charset="0"/>
              </a:rPr>
              <a:t>’ has many dimensions in its meaning – this can include physical (e.g., geology, topography, climate etc.), biological, political and/or social environment (e.g., population density, demographic make-up, etc.,)   </a:t>
            </a:r>
          </a:p>
        </p:txBody>
      </p:sp>
      <p:sp>
        <p:nvSpPr>
          <p:cNvPr id="10" name="TextBox 9">
            <a:extLst>
              <a:ext uri="{FF2B5EF4-FFF2-40B4-BE49-F238E27FC236}">
                <a16:creationId xmlns:a16="http://schemas.microsoft.com/office/drawing/2014/main" id="{8606A8BD-BDA6-EB9F-BB53-BE2E126F6ECC}"/>
              </a:ext>
            </a:extLst>
          </p:cNvPr>
          <p:cNvSpPr txBox="1"/>
          <p:nvPr/>
        </p:nvSpPr>
        <p:spPr>
          <a:xfrm>
            <a:off x="7325178" y="5750004"/>
            <a:ext cx="4966465" cy="1107996"/>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Distribution of 3 different species of the California Thrasher in California. Dots are occurrences of the species, or triangles are published records of sightings. Shade are is the distributional limits of such species. </a:t>
            </a:r>
            <a:r>
              <a:rPr lang="en-GB" sz="1200" b="1" dirty="0">
                <a:latin typeface="Helvetica Neue" panose="02000503000000020004" pitchFamily="2" charset="0"/>
                <a:ea typeface="Helvetica Neue" panose="02000503000000020004" pitchFamily="2" charset="0"/>
                <a:cs typeface="Helvetica Neue" panose="02000503000000020004" pitchFamily="2" charset="0"/>
              </a:rPr>
              <a:t>Source: Joseph Grinnell (1917)</a:t>
            </a:r>
          </a:p>
          <a:p>
            <a:endParaRPr lang="en-GB" dirty="0"/>
          </a:p>
        </p:txBody>
      </p:sp>
      <p:pic>
        <p:nvPicPr>
          <p:cNvPr id="12" name="Picture 11" descr="A bird on a branch&#10;&#10;Description automatically generated with medium confidence">
            <a:extLst>
              <a:ext uri="{FF2B5EF4-FFF2-40B4-BE49-F238E27FC236}">
                <a16:creationId xmlns:a16="http://schemas.microsoft.com/office/drawing/2014/main" id="{C1A772FB-D0F0-E009-3C27-039FF704309E}"/>
              </a:ext>
            </a:extLst>
          </p:cNvPr>
          <p:cNvPicPr>
            <a:picLocks noChangeAspect="1"/>
          </p:cNvPicPr>
          <p:nvPr/>
        </p:nvPicPr>
        <p:blipFill>
          <a:blip r:embed="rId4"/>
          <a:stretch>
            <a:fillRect/>
          </a:stretch>
        </p:blipFill>
        <p:spPr>
          <a:xfrm>
            <a:off x="9780144" y="596380"/>
            <a:ext cx="1447827" cy="766142"/>
          </a:xfrm>
          <a:prstGeom prst="rect">
            <a:avLst/>
          </a:prstGeom>
          <a:ln>
            <a:noFill/>
          </a:ln>
        </p:spPr>
      </p:pic>
      <p:sp>
        <p:nvSpPr>
          <p:cNvPr id="20" name="TextBox 19">
            <a:extLst>
              <a:ext uri="{FF2B5EF4-FFF2-40B4-BE49-F238E27FC236}">
                <a16:creationId xmlns:a16="http://schemas.microsoft.com/office/drawing/2014/main" id="{0C6C8C70-384D-C2F5-AD75-EFDD58B5C18C}"/>
              </a:ext>
            </a:extLst>
          </p:cNvPr>
          <p:cNvSpPr txBox="1"/>
          <p:nvPr/>
        </p:nvSpPr>
        <p:spPr>
          <a:xfrm>
            <a:off x="158578" y="3428555"/>
            <a:ext cx="6787189" cy="1815882"/>
          </a:xfrm>
          <a:prstGeom prst="rect">
            <a:avLst/>
          </a:prstGeom>
          <a:solidFill>
            <a:schemeClr val="accent1">
              <a:lumMod val="60000"/>
              <a:lumOff val="40000"/>
            </a:schemeClr>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Joseph Grinnell </a:t>
            </a:r>
            <a:r>
              <a:rPr lang="en-GB" sz="1600" dirty="0">
                <a:latin typeface="Helvetica Neue" panose="02000503000000020004" pitchFamily="2" charset="0"/>
                <a:ea typeface="Helvetica Neue" panose="02000503000000020004" pitchFamily="2" charset="0"/>
                <a:cs typeface="Helvetica Neue" panose="02000503000000020004" pitchFamily="2" charset="0"/>
              </a:rPr>
              <a:t>was the first to offer a comprehensive input to the ideas of niches. From 1904 to 1924, he investigated how variations in environmental conditions were linked to species’ distribution, with special interest on vertebrates. He believed that:</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dirty="0">
                <a:latin typeface="Helvetica Neue" panose="02000503000000020004" pitchFamily="2" charset="0"/>
                <a:ea typeface="Helvetica Neue" panose="02000503000000020004" pitchFamily="2" charset="0"/>
                <a:cs typeface="Helvetica Neue" panose="02000503000000020004" pitchFamily="2" charset="0"/>
              </a:rPr>
              <a:t>“</a:t>
            </a:r>
            <a:r>
              <a:rPr lang="en-GB" sz="1600" b="1" dirty="0">
                <a:latin typeface="Helvetica Neue" panose="02000503000000020004" pitchFamily="2" charset="0"/>
                <a:ea typeface="Helvetica Neue" panose="02000503000000020004" pitchFamily="2" charset="0"/>
                <a:cs typeface="Helvetica Neue" panose="02000503000000020004" pitchFamily="2" charset="0"/>
              </a:rPr>
              <a:t>the existence […] of a species is vitally bound with environments</a:t>
            </a:r>
            <a:r>
              <a:rPr lang="en-GB" sz="1600" dirty="0">
                <a:latin typeface="Helvetica Neue" panose="02000503000000020004" pitchFamily="2" charset="0"/>
                <a:ea typeface="Helvetica Neue" panose="02000503000000020004" pitchFamily="2" charset="0"/>
                <a:cs typeface="Helvetica Neue" panose="02000503000000020004" pitchFamily="2" charset="0"/>
              </a:rPr>
              <a:t>” (Grinnell, 1924, p. 226)</a:t>
            </a:r>
          </a:p>
        </p:txBody>
      </p:sp>
      <p:sp>
        <p:nvSpPr>
          <p:cNvPr id="21" name="TextBox 20">
            <a:extLst>
              <a:ext uri="{FF2B5EF4-FFF2-40B4-BE49-F238E27FC236}">
                <a16:creationId xmlns:a16="http://schemas.microsoft.com/office/drawing/2014/main" id="{98779BC1-8AE5-6506-5C82-8F6079C5C5BB}"/>
              </a:ext>
            </a:extLst>
          </p:cNvPr>
          <p:cNvSpPr txBox="1"/>
          <p:nvPr/>
        </p:nvSpPr>
        <p:spPr>
          <a:xfrm>
            <a:off x="158578" y="2781167"/>
            <a:ext cx="4557582" cy="461665"/>
          </a:xfrm>
          <a:prstGeom prst="rect">
            <a:avLst/>
          </a:prstGeom>
          <a:noFill/>
        </p:spPr>
        <p:txBody>
          <a:bodyPr wrap="squar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History of the Niche concept</a:t>
            </a:r>
          </a:p>
        </p:txBody>
      </p:sp>
      <p:sp>
        <p:nvSpPr>
          <p:cNvPr id="24" name="TextBox 23">
            <a:extLst>
              <a:ext uri="{FF2B5EF4-FFF2-40B4-BE49-F238E27FC236}">
                <a16:creationId xmlns:a16="http://schemas.microsoft.com/office/drawing/2014/main" id="{7699AB99-229B-2F20-8A88-7F75D34C2F66}"/>
              </a:ext>
            </a:extLst>
          </p:cNvPr>
          <p:cNvSpPr txBox="1"/>
          <p:nvPr/>
        </p:nvSpPr>
        <p:spPr>
          <a:xfrm>
            <a:off x="158578" y="5430161"/>
            <a:ext cx="6787189" cy="1323439"/>
          </a:xfrm>
          <a:prstGeom prst="rect">
            <a:avLst/>
          </a:prstGeom>
          <a:noFill/>
          <a:ln>
            <a:solidFill>
              <a:schemeClr val="accent1"/>
            </a:solidFill>
          </a:ln>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He defined 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niche</a:t>
            </a:r>
            <a:r>
              <a:rPr lang="en-GB" sz="1600" dirty="0">
                <a:latin typeface="Helvetica Neue" panose="02000503000000020004" pitchFamily="2" charset="0"/>
                <a:ea typeface="Helvetica Neue" panose="02000503000000020004" pitchFamily="2" charset="0"/>
                <a:cs typeface="Helvetica Neue" panose="02000503000000020004" pitchFamily="2" charset="0"/>
              </a:rPr>
              <a:t> as all factors determining the species’ existence in a given location (i.e., geography) and its interplay with </a:t>
            </a:r>
            <a:r>
              <a:rPr lang="en-GB" sz="1600" b="1" dirty="0">
                <a:latin typeface="Helvetica Neue" panose="02000503000000020004" pitchFamily="2" charset="0"/>
                <a:ea typeface="Helvetica Neue" panose="02000503000000020004" pitchFamily="2" charset="0"/>
                <a:cs typeface="Helvetica Neue" panose="02000503000000020004" pitchFamily="2" charset="0"/>
              </a:rPr>
              <a:t>abiotic</a:t>
            </a:r>
            <a:r>
              <a:rPr lang="en-GB" sz="1600" dirty="0">
                <a:latin typeface="Helvetica Neue" panose="02000503000000020004" pitchFamily="2" charset="0"/>
                <a:ea typeface="Helvetica Neue" panose="02000503000000020004" pitchFamily="2" charset="0"/>
                <a:cs typeface="Helvetica Neue" panose="02000503000000020004" pitchFamily="2" charset="0"/>
              </a:rPr>
              <a:t> (i.e., physical environment [e.g., temperature, rainfall etc.,]) and </a:t>
            </a:r>
            <a:r>
              <a:rPr lang="en-GB" sz="1600" b="1" dirty="0">
                <a:latin typeface="Helvetica Neue" panose="02000503000000020004" pitchFamily="2" charset="0"/>
                <a:ea typeface="Helvetica Neue" panose="02000503000000020004" pitchFamily="2" charset="0"/>
                <a:cs typeface="Helvetica Neue" panose="02000503000000020004" pitchFamily="2" charset="0"/>
              </a:rPr>
              <a:t>biotic</a:t>
            </a:r>
            <a:r>
              <a:rPr lang="en-GB" sz="1600" dirty="0">
                <a:latin typeface="Helvetica Neue" panose="02000503000000020004" pitchFamily="2" charset="0"/>
                <a:ea typeface="Helvetica Neue" panose="02000503000000020004" pitchFamily="2" charset="0"/>
                <a:cs typeface="Helvetica Neue" panose="02000503000000020004" pitchFamily="2" charset="0"/>
              </a:rPr>
              <a:t> (e.g., food supply, nest sites etc.,) factors as well as </a:t>
            </a:r>
            <a:r>
              <a:rPr lang="en-GB" sz="1600" b="1" dirty="0">
                <a:latin typeface="Helvetica Neue" panose="02000503000000020004" pitchFamily="2" charset="0"/>
                <a:ea typeface="Helvetica Neue" panose="02000503000000020004" pitchFamily="2" charset="0"/>
                <a:cs typeface="Helvetica Neue" panose="02000503000000020004" pitchFamily="2" charset="0"/>
              </a:rPr>
              <a:t>movement</a:t>
            </a:r>
            <a:r>
              <a:rPr lang="en-GB" sz="1600" dirty="0">
                <a:latin typeface="Helvetica Neue" panose="02000503000000020004" pitchFamily="2" charset="0"/>
                <a:ea typeface="Helvetica Neue" panose="02000503000000020004" pitchFamily="2" charset="0"/>
                <a:cs typeface="Helvetica Neue" panose="02000503000000020004" pitchFamily="2" charset="0"/>
              </a:rPr>
              <a:t> within such space.</a:t>
            </a:r>
          </a:p>
        </p:txBody>
      </p:sp>
    </p:spTree>
    <p:extLst>
      <p:ext uri="{BB962C8B-B14F-4D97-AF65-F5344CB8AC3E}">
        <p14:creationId xmlns:p14="http://schemas.microsoft.com/office/powerpoint/2010/main" val="96967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AF51AF9-9CFD-DC09-6E00-45ABB8C40307}"/>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8</a:t>
            </a:fld>
            <a:endParaRPr lang="en-US" altLang="x-none" dirty="0"/>
          </a:p>
        </p:txBody>
      </p:sp>
      <p:sp>
        <p:nvSpPr>
          <p:cNvPr id="3" name="Title 1">
            <a:extLst>
              <a:ext uri="{FF2B5EF4-FFF2-40B4-BE49-F238E27FC236}">
                <a16:creationId xmlns:a16="http://schemas.microsoft.com/office/drawing/2014/main" id="{52834344-4BE8-CD24-30CC-DCB5BCECEC5E}"/>
              </a:ext>
            </a:extLst>
          </p:cNvPr>
          <p:cNvSpPr txBox="1">
            <a:spLocks/>
          </p:cNvSpPr>
          <p:nvPr/>
        </p:nvSpPr>
        <p:spPr>
          <a:xfrm>
            <a:off x="158578" y="117990"/>
            <a:ext cx="9783911" cy="648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B-A-M Diagram: Theoretical Framework behind Niche Modelling </a:t>
            </a:r>
          </a:p>
        </p:txBody>
      </p:sp>
      <p:sp>
        <p:nvSpPr>
          <p:cNvPr id="4" name="Rectangle 3">
            <a:extLst>
              <a:ext uri="{FF2B5EF4-FFF2-40B4-BE49-F238E27FC236}">
                <a16:creationId xmlns:a16="http://schemas.microsoft.com/office/drawing/2014/main" id="{485FDFA5-D5C7-8E1A-5EBA-D70E9D49EC38}"/>
              </a:ext>
            </a:extLst>
          </p:cNvPr>
          <p:cNvSpPr/>
          <p:nvPr/>
        </p:nvSpPr>
        <p:spPr>
          <a:xfrm>
            <a:off x="158578" y="579549"/>
            <a:ext cx="9268757" cy="61604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74F19BF-B22C-A400-FEEF-2DB95786DF68}"/>
              </a:ext>
            </a:extLst>
          </p:cNvPr>
          <p:cNvSpPr txBox="1"/>
          <p:nvPr/>
        </p:nvSpPr>
        <p:spPr>
          <a:xfrm>
            <a:off x="270455" y="761930"/>
            <a:ext cx="298789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 = Geographical space</a:t>
            </a:r>
          </a:p>
        </p:txBody>
      </p:sp>
      <p:sp>
        <p:nvSpPr>
          <p:cNvPr id="6" name="Rectangle 5">
            <a:extLst>
              <a:ext uri="{FF2B5EF4-FFF2-40B4-BE49-F238E27FC236}">
                <a16:creationId xmlns:a16="http://schemas.microsoft.com/office/drawing/2014/main" id="{49B4212C-B31F-6841-CA74-21F20202B507}"/>
              </a:ext>
            </a:extLst>
          </p:cNvPr>
          <p:cNvSpPr/>
          <p:nvPr/>
        </p:nvSpPr>
        <p:spPr>
          <a:xfrm>
            <a:off x="850005" y="1521218"/>
            <a:ext cx="4984124" cy="2678805"/>
          </a:xfrm>
          <a:prstGeom prst="rect">
            <a:avLst/>
          </a:prstGeom>
          <a:solidFill>
            <a:schemeClr val="accent1">
              <a:alpha val="502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2EB44B0-8726-9EBC-BF02-66E8746FFAD7}"/>
              </a:ext>
            </a:extLst>
          </p:cNvPr>
          <p:cNvSpPr/>
          <p:nvPr/>
        </p:nvSpPr>
        <p:spPr>
          <a:xfrm>
            <a:off x="850005" y="3052294"/>
            <a:ext cx="7675809" cy="2932618"/>
          </a:xfrm>
          <a:prstGeom prst="rect">
            <a:avLst/>
          </a:prstGeom>
          <a:solidFill>
            <a:schemeClr val="accent2">
              <a:lumMod val="40000"/>
              <a:lumOff val="60000"/>
              <a:alpha val="5266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F61F86F-08AA-5509-AD14-EAAF15EFAB72}"/>
              </a:ext>
            </a:extLst>
          </p:cNvPr>
          <p:cNvSpPr/>
          <p:nvPr/>
        </p:nvSpPr>
        <p:spPr>
          <a:xfrm>
            <a:off x="3928057" y="1521218"/>
            <a:ext cx="4597758" cy="2678805"/>
          </a:xfrm>
          <a:prstGeom prst="rect">
            <a:avLst/>
          </a:prstGeom>
          <a:solidFill>
            <a:schemeClr val="accent6">
              <a:lumMod val="40000"/>
              <a:lumOff val="60000"/>
              <a:alpha val="495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A0C7D95-7C1C-EE94-0E6A-0F9DE20D354E}"/>
              </a:ext>
            </a:extLst>
          </p:cNvPr>
          <p:cNvSpPr txBox="1"/>
          <p:nvPr/>
        </p:nvSpPr>
        <p:spPr>
          <a:xfrm>
            <a:off x="850005" y="1521218"/>
            <a:ext cx="283335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A = Abiotic (Environment)</a:t>
            </a:r>
          </a:p>
        </p:txBody>
      </p:sp>
      <p:sp>
        <p:nvSpPr>
          <p:cNvPr id="10" name="TextBox 9">
            <a:extLst>
              <a:ext uri="{FF2B5EF4-FFF2-40B4-BE49-F238E27FC236}">
                <a16:creationId xmlns:a16="http://schemas.microsoft.com/office/drawing/2014/main" id="{C4BA16DA-66A5-52C0-8E3F-3AEE961577E9}"/>
              </a:ext>
            </a:extLst>
          </p:cNvPr>
          <p:cNvSpPr txBox="1"/>
          <p:nvPr/>
        </p:nvSpPr>
        <p:spPr>
          <a:xfrm>
            <a:off x="7302843" y="1521218"/>
            <a:ext cx="122297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B = Biotic</a:t>
            </a:r>
          </a:p>
        </p:txBody>
      </p:sp>
      <p:sp>
        <p:nvSpPr>
          <p:cNvPr id="11" name="TextBox 10">
            <a:extLst>
              <a:ext uri="{FF2B5EF4-FFF2-40B4-BE49-F238E27FC236}">
                <a16:creationId xmlns:a16="http://schemas.microsoft.com/office/drawing/2014/main" id="{8C87B654-C2D5-F046-5D87-273365BF1B97}"/>
              </a:ext>
            </a:extLst>
          </p:cNvPr>
          <p:cNvSpPr txBox="1"/>
          <p:nvPr/>
        </p:nvSpPr>
        <p:spPr>
          <a:xfrm>
            <a:off x="3925914" y="5564805"/>
            <a:ext cx="190821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M = Movement</a:t>
            </a:r>
          </a:p>
        </p:txBody>
      </p:sp>
      <p:sp>
        <p:nvSpPr>
          <p:cNvPr id="12" name="TextBox 11">
            <a:extLst>
              <a:ext uri="{FF2B5EF4-FFF2-40B4-BE49-F238E27FC236}">
                <a16:creationId xmlns:a16="http://schemas.microsoft.com/office/drawing/2014/main" id="{C404F3A4-1670-E144-6996-184EC0B165C4}"/>
              </a:ext>
            </a:extLst>
          </p:cNvPr>
          <p:cNvSpPr txBox="1"/>
          <p:nvPr/>
        </p:nvSpPr>
        <p:spPr>
          <a:xfrm>
            <a:off x="9477099" y="809011"/>
            <a:ext cx="2412445"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G = represent the reference of study area</a:t>
            </a:r>
          </a:p>
        </p:txBody>
      </p:sp>
      <p:sp>
        <p:nvSpPr>
          <p:cNvPr id="13" name="TextBox 12">
            <a:extLst>
              <a:ext uri="{FF2B5EF4-FFF2-40B4-BE49-F238E27FC236}">
                <a16:creationId xmlns:a16="http://schemas.microsoft.com/office/drawing/2014/main" id="{976C419C-C92F-C073-31A6-887222043396}"/>
              </a:ext>
            </a:extLst>
          </p:cNvPr>
          <p:cNvSpPr txBox="1"/>
          <p:nvPr/>
        </p:nvSpPr>
        <p:spPr>
          <a:xfrm>
            <a:off x="9477099" y="2641671"/>
            <a:ext cx="2532845"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A = represent the variation in physical environmental conditions</a:t>
            </a:r>
          </a:p>
        </p:txBody>
      </p:sp>
      <p:sp>
        <p:nvSpPr>
          <p:cNvPr id="14" name="TextBox 13">
            <a:extLst>
              <a:ext uri="{FF2B5EF4-FFF2-40B4-BE49-F238E27FC236}">
                <a16:creationId xmlns:a16="http://schemas.microsoft.com/office/drawing/2014/main" id="{A127D5EE-1C22-AF64-6A56-7DD576250AB6}"/>
              </a:ext>
            </a:extLst>
          </p:cNvPr>
          <p:cNvSpPr txBox="1"/>
          <p:nvPr/>
        </p:nvSpPr>
        <p:spPr>
          <a:xfrm>
            <a:off x="9477099" y="1608112"/>
            <a:ext cx="2562500"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B = represent the variation in biologic environmental conditions (resource suitable for species)</a:t>
            </a:r>
          </a:p>
        </p:txBody>
      </p:sp>
      <p:sp>
        <p:nvSpPr>
          <p:cNvPr id="15" name="TextBox 14">
            <a:extLst>
              <a:ext uri="{FF2B5EF4-FFF2-40B4-BE49-F238E27FC236}">
                <a16:creationId xmlns:a16="http://schemas.microsoft.com/office/drawing/2014/main" id="{91CFF9F1-29ED-6848-98C0-6EEE99FFA4B6}"/>
              </a:ext>
            </a:extLst>
          </p:cNvPr>
          <p:cNvSpPr txBox="1"/>
          <p:nvPr/>
        </p:nvSpPr>
        <p:spPr>
          <a:xfrm>
            <a:off x="9477098" y="3429000"/>
            <a:ext cx="2532845"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M = Movement potential within study area</a:t>
            </a:r>
          </a:p>
        </p:txBody>
      </p:sp>
    </p:spTree>
    <p:extLst>
      <p:ext uri="{BB962C8B-B14F-4D97-AF65-F5344CB8AC3E}">
        <p14:creationId xmlns:p14="http://schemas.microsoft.com/office/powerpoint/2010/main" val="127379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AF51AF9-9CFD-DC09-6E00-45ABB8C40307}"/>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9</a:t>
            </a:fld>
            <a:endParaRPr lang="en-US" altLang="x-none" dirty="0"/>
          </a:p>
        </p:txBody>
      </p:sp>
      <p:sp>
        <p:nvSpPr>
          <p:cNvPr id="3" name="Title 1">
            <a:extLst>
              <a:ext uri="{FF2B5EF4-FFF2-40B4-BE49-F238E27FC236}">
                <a16:creationId xmlns:a16="http://schemas.microsoft.com/office/drawing/2014/main" id="{52834344-4BE8-CD24-30CC-DCB5BCECEC5E}"/>
              </a:ext>
            </a:extLst>
          </p:cNvPr>
          <p:cNvSpPr txBox="1">
            <a:spLocks/>
          </p:cNvSpPr>
          <p:nvPr/>
        </p:nvSpPr>
        <p:spPr>
          <a:xfrm>
            <a:off x="158578" y="117990"/>
            <a:ext cx="9783911" cy="648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B-A-M Diagram: Theoretical Framework behind Niche Modelling </a:t>
            </a:r>
          </a:p>
        </p:txBody>
      </p:sp>
      <p:sp>
        <p:nvSpPr>
          <p:cNvPr id="4" name="Rectangle 3">
            <a:extLst>
              <a:ext uri="{FF2B5EF4-FFF2-40B4-BE49-F238E27FC236}">
                <a16:creationId xmlns:a16="http://schemas.microsoft.com/office/drawing/2014/main" id="{485FDFA5-D5C7-8E1A-5EBA-D70E9D49EC38}"/>
              </a:ext>
            </a:extLst>
          </p:cNvPr>
          <p:cNvSpPr/>
          <p:nvPr/>
        </p:nvSpPr>
        <p:spPr>
          <a:xfrm>
            <a:off x="158578" y="579549"/>
            <a:ext cx="9268757" cy="61604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74F19BF-B22C-A400-FEEF-2DB95786DF68}"/>
              </a:ext>
            </a:extLst>
          </p:cNvPr>
          <p:cNvSpPr txBox="1"/>
          <p:nvPr/>
        </p:nvSpPr>
        <p:spPr>
          <a:xfrm>
            <a:off x="270455" y="761930"/>
            <a:ext cx="298789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 = Geographical space</a:t>
            </a:r>
          </a:p>
        </p:txBody>
      </p:sp>
      <p:sp>
        <p:nvSpPr>
          <p:cNvPr id="6" name="Rectangle 5">
            <a:extLst>
              <a:ext uri="{FF2B5EF4-FFF2-40B4-BE49-F238E27FC236}">
                <a16:creationId xmlns:a16="http://schemas.microsoft.com/office/drawing/2014/main" id="{49B4212C-B31F-6841-CA74-21F20202B507}"/>
              </a:ext>
            </a:extLst>
          </p:cNvPr>
          <p:cNvSpPr/>
          <p:nvPr/>
        </p:nvSpPr>
        <p:spPr>
          <a:xfrm>
            <a:off x="850005" y="1521218"/>
            <a:ext cx="4984124" cy="2678805"/>
          </a:xfrm>
          <a:prstGeom prst="rect">
            <a:avLst/>
          </a:prstGeom>
          <a:solidFill>
            <a:schemeClr val="accent1">
              <a:alpha val="502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2EB44B0-8726-9EBC-BF02-66E8746FFAD7}"/>
              </a:ext>
            </a:extLst>
          </p:cNvPr>
          <p:cNvSpPr/>
          <p:nvPr/>
        </p:nvSpPr>
        <p:spPr>
          <a:xfrm>
            <a:off x="850005" y="3052294"/>
            <a:ext cx="7675809" cy="2932618"/>
          </a:xfrm>
          <a:prstGeom prst="rect">
            <a:avLst/>
          </a:prstGeom>
          <a:solidFill>
            <a:schemeClr val="accent2">
              <a:lumMod val="40000"/>
              <a:lumOff val="60000"/>
              <a:alpha val="5266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F61F86F-08AA-5509-AD14-EAAF15EFAB72}"/>
              </a:ext>
            </a:extLst>
          </p:cNvPr>
          <p:cNvSpPr/>
          <p:nvPr/>
        </p:nvSpPr>
        <p:spPr>
          <a:xfrm>
            <a:off x="3928057" y="1521218"/>
            <a:ext cx="4597758" cy="2678805"/>
          </a:xfrm>
          <a:prstGeom prst="rect">
            <a:avLst/>
          </a:prstGeom>
          <a:solidFill>
            <a:schemeClr val="accent6">
              <a:lumMod val="40000"/>
              <a:lumOff val="60000"/>
              <a:alpha val="495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A0C7D95-7C1C-EE94-0E6A-0F9DE20D354E}"/>
              </a:ext>
            </a:extLst>
          </p:cNvPr>
          <p:cNvSpPr txBox="1"/>
          <p:nvPr/>
        </p:nvSpPr>
        <p:spPr>
          <a:xfrm>
            <a:off x="850005" y="1521218"/>
            <a:ext cx="283335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A = Abiotic (Environment)</a:t>
            </a:r>
          </a:p>
        </p:txBody>
      </p:sp>
      <p:sp>
        <p:nvSpPr>
          <p:cNvPr id="10" name="TextBox 9">
            <a:extLst>
              <a:ext uri="{FF2B5EF4-FFF2-40B4-BE49-F238E27FC236}">
                <a16:creationId xmlns:a16="http://schemas.microsoft.com/office/drawing/2014/main" id="{C4BA16DA-66A5-52C0-8E3F-3AEE961577E9}"/>
              </a:ext>
            </a:extLst>
          </p:cNvPr>
          <p:cNvSpPr txBox="1"/>
          <p:nvPr/>
        </p:nvSpPr>
        <p:spPr>
          <a:xfrm>
            <a:off x="7272277" y="1521218"/>
            <a:ext cx="12535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B = Biotic</a:t>
            </a:r>
          </a:p>
        </p:txBody>
      </p:sp>
      <p:sp>
        <p:nvSpPr>
          <p:cNvPr id="11" name="TextBox 10">
            <a:extLst>
              <a:ext uri="{FF2B5EF4-FFF2-40B4-BE49-F238E27FC236}">
                <a16:creationId xmlns:a16="http://schemas.microsoft.com/office/drawing/2014/main" id="{8C87B654-C2D5-F046-5D87-273365BF1B97}"/>
              </a:ext>
            </a:extLst>
          </p:cNvPr>
          <p:cNvSpPr txBox="1"/>
          <p:nvPr/>
        </p:nvSpPr>
        <p:spPr>
          <a:xfrm>
            <a:off x="3925914" y="5564805"/>
            <a:ext cx="190821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M = Movement</a:t>
            </a:r>
          </a:p>
        </p:txBody>
      </p:sp>
      <p:sp>
        <p:nvSpPr>
          <p:cNvPr id="12" name="TextBox 11">
            <a:extLst>
              <a:ext uri="{FF2B5EF4-FFF2-40B4-BE49-F238E27FC236}">
                <a16:creationId xmlns:a16="http://schemas.microsoft.com/office/drawing/2014/main" id="{C404F3A4-1670-E144-6996-184EC0B165C4}"/>
              </a:ext>
            </a:extLst>
          </p:cNvPr>
          <p:cNvSpPr txBox="1"/>
          <p:nvPr/>
        </p:nvSpPr>
        <p:spPr>
          <a:xfrm>
            <a:off x="9477098" y="634999"/>
            <a:ext cx="2412445"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G = represent the reference of study area</a:t>
            </a:r>
          </a:p>
        </p:txBody>
      </p:sp>
      <p:sp>
        <p:nvSpPr>
          <p:cNvPr id="13" name="TextBox 12">
            <a:extLst>
              <a:ext uri="{FF2B5EF4-FFF2-40B4-BE49-F238E27FC236}">
                <a16:creationId xmlns:a16="http://schemas.microsoft.com/office/drawing/2014/main" id="{976C419C-C92F-C073-31A6-887222043396}"/>
              </a:ext>
            </a:extLst>
          </p:cNvPr>
          <p:cNvSpPr txBox="1"/>
          <p:nvPr/>
        </p:nvSpPr>
        <p:spPr>
          <a:xfrm>
            <a:off x="9477098" y="2293122"/>
            <a:ext cx="2532845"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A = represent the variation in physical environmental conditions</a:t>
            </a:r>
          </a:p>
        </p:txBody>
      </p:sp>
      <p:sp>
        <p:nvSpPr>
          <p:cNvPr id="14" name="TextBox 13">
            <a:extLst>
              <a:ext uri="{FF2B5EF4-FFF2-40B4-BE49-F238E27FC236}">
                <a16:creationId xmlns:a16="http://schemas.microsoft.com/office/drawing/2014/main" id="{A127D5EE-1C22-AF64-6A56-7DD576250AB6}"/>
              </a:ext>
            </a:extLst>
          </p:cNvPr>
          <p:cNvSpPr txBox="1"/>
          <p:nvPr/>
        </p:nvSpPr>
        <p:spPr>
          <a:xfrm>
            <a:off x="9477098" y="1283128"/>
            <a:ext cx="2562500"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B = represent the variation in biologic environmental conditions (resource suitable for species)</a:t>
            </a:r>
          </a:p>
        </p:txBody>
      </p:sp>
      <p:sp>
        <p:nvSpPr>
          <p:cNvPr id="15" name="TextBox 14">
            <a:extLst>
              <a:ext uri="{FF2B5EF4-FFF2-40B4-BE49-F238E27FC236}">
                <a16:creationId xmlns:a16="http://schemas.microsoft.com/office/drawing/2014/main" id="{91CFF9F1-29ED-6848-98C0-6EEE99FFA4B6}"/>
              </a:ext>
            </a:extLst>
          </p:cNvPr>
          <p:cNvSpPr txBox="1"/>
          <p:nvPr/>
        </p:nvSpPr>
        <p:spPr>
          <a:xfrm>
            <a:off x="9477098" y="3067463"/>
            <a:ext cx="2532845"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M = Movement potential within study area</a:t>
            </a:r>
          </a:p>
        </p:txBody>
      </p:sp>
      <p:sp>
        <p:nvSpPr>
          <p:cNvPr id="16" name="Rectangle 15">
            <a:extLst>
              <a:ext uri="{FF2B5EF4-FFF2-40B4-BE49-F238E27FC236}">
                <a16:creationId xmlns:a16="http://schemas.microsoft.com/office/drawing/2014/main" id="{D4C98440-FB62-6593-54B2-55E29984A687}"/>
              </a:ext>
            </a:extLst>
          </p:cNvPr>
          <p:cNvSpPr/>
          <p:nvPr/>
        </p:nvSpPr>
        <p:spPr>
          <a:xfrm>
            <a:off x="3925914" y="1521218"/>
            <a:ext cx="1908215" cy="153107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25A876A-2A33-8379-1A89-CB859EE5ABFF}"/>
              </a:ext>
            </a:extLst>
          </p:cNvPr>
          <p:cNvSpPr txBox="1"/>
          <p:nvPr/>
        </p:nvSpPr>
        <p:spPr>
          <a:xfrm>
            <a:off x="9477098" y="3863621"/>
            <a:ext cx="2457717" cy="1600438"/>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A &amp; B = This is the interplay between A &amp; B, where they intersect – these are the regions considered to be favourable for species in terms of the conditions from A and B</a:t>
            </a:r>
          </a:p>
        </p:txBody>
      </p:sp>
      <p:sp>
        <p:nvSpPr>
          <p:cNvPr id="18" name="TextBox 17">
            <a:extLst>
              <a:ext uri="{FF2B5EF4-FFF2-40B4-BE49-F238E27FC236}">
                <a16:creationId xmlns:a16="http://schemas.microsoft.com/office/drawing/2014/main" id="{8F9807BF-035F-87E2-E364-C217A0D038FD}"/>
              </a:ext>
            </a:extLst>
          </p:cNvPr>
          <p:cNvSpPr txBox="1"/>
          <p:nvPr/>
        </p:nvSpPr>
        <p:spPr>
          <a:xfrm>
            <a:off x="4253252" y="2085165"/>
            <a:ext cx="1253538"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A &amp; B</a:t>
            </a:r>
          </a:p>
        </p:txBody>
      </p:sp>
    </p:spTree>
    <p:extLst>
      <p:ext uri="{BB962C8B-B14F-4D97-AF65-F5344CB8AC3E}">
        <p14:creationId xmlns:p14="http://schemas.microsoft.com/office/powerpoint/2010/main" val="3891957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26125</TotalTime>
  <Words>3321</Words>
  <Application>Microsoft Macintosh PowerPoint</Application>
  <PresentationFormat>Widescreen</PresentationFormat>
  <Paragraphs>447</Paragraphs>
  <Slides>29</Slides>
  <Notes>23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Arial</vt:lpstr>
      <vt:lpstr>Arial</vt:lpstr>
      <vt:lpstr>Calibri</vt:lpstr>
      <vt:lpstr>Calibri Light</vt:lpstr>
      <vt:lpstr>Cambria Math</vt:lpstr>
      <vt:lpstr>Helvetica</vt:lpstr>
      <vt:lpstr>Helvetica Neue</vt:lpstr>
      <vt:lpstr>Helvetica Neue Condensed Black</vt:lpstr>
      <vt:lpstr>HELVETICA NEUE LIGHT</vt:lpstr>
      <vt:lpstr>HELVETICA NEUE LIGHT</vt:lpstr>
      <vt:lpstr>HELVETICA NEUE THIN</vt:lpstr>
      <vt:lpstr>Wingdings</vt:lpstr>
      <vt:lpstr>Office Theme</vt:lpstr>
      <vt:lpstr>Custom Design</vt:lpstr>
      <vt:lpstr>PowerPoint Presentation</vt:lpstr>
      <vt:lpstr>PowerPoint Presentation</vt:lpstr>
      <vt:lpstr>PowerPoint Presentation</vt:lpstr>
      <vt:lpstr>Background: What are Niche Models?</vt:lpstr>
      <vt:lpstr>PowerPoint Presentation</vt:lpstr>
      <vt:lpstr>PowerPoint Presentation</vt:lpstr>
      <vt:lpstr>What is the meaning of the word “Niche”?</vt:lpstr>
      <vt:lpstr>PowerPoint Presentation</vt:lpstr>
      <vt:lpstr>PowerPoint Presentation</vt:lpstr>
      <vt:lpstr>PowerPoint Presentation</vt:lpstr>
      <vt:lpstr>PowerPoint Presentation</vt:lpstr>
      <vt:lpstr>PowerPoint Presentation</vt:lpstr>
      <vt:lpstr>PowerPoint Presentation</vt:lpstr>
      <vt:lpstr>What is the methodology behind niche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Beginning:  Introduction to Spatial Analysis and Data Science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317</cp:revision>
  <dcterms:created xsi:type="dcterms:W3CDTF">2020-11-19T14:47:11Z</dcterms:created>
  <dcterms:modified xsi:type="dcterms:W3CDTF">2023-10-30T15:49:24Z</dcterms:modified>
</cp:coreProperties>
</file>