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420" r:id="rId2"/>
    <p:sldId id="986" r:id="rId3"/>
    <p:sldId id="1303" r:id="rId4"/>
    <p:sldId id="1383" r:id="rId5"/>
    <p:sldId id="1384" r:id="rId6"/>
    <p:sldId id="1302" r:id="rId7"/>
    <p:sldId id="295" r:id="rId8"/>
    <p:sldId id="1304" r:id="rId9"/>
    <p:sldId id="1344" r:id="rId10"/>
    <p:sldId id="1306" r:id="rId11"/>
    <p:sldId id="1308" r:id="rId12"/>
    <p:sldId id="1321" r:id="rId13"/>
    <p:sldId id="1319" r:id="rId14"/>
    <p:sldId id="1320" r:id="rId15"/>
    <p:sldId id="1322" r:id="rId16"/>
    <p:sldId id="1324" r:id="rId17"/>
    <p:sldId id="1325" r:id="rId18"/>
    <p:sldId id="1323" r:id="rId19"/>
    <p:sldId id="1326" r:id="rId20"/>
    <p:sldId id="1327" r:id="rId21"/>
    <p:sldId id="1385" r:id="rId22"/>
    <p:sldId id="1307" r:id="rId23"/>
    <p:sldId id="1328" r:id="rId24"/>
    <p:sldId id="1329" r:id="rId25"/>
    <p:sldId id="1330" r:id="rId26"/>
    <p:sldId id="524" r:id="rId27"/>
    <p:sldId id="525" r:id="rId28"/>
    <p:sldId id="1331" r:id="rId29"/>
    <p:sldId id="1332" r:id="rId30"/>
    <p:sldId id="1333" r:id="rId31"/>
    <p:sldId id="1337" r:id="rId32"/>
    <p:sldId id="1339" r:id="rId33"/>
    <p:sldId id="1340" r:id="rId34"/>
    <p:sldId id="1386" r:id="rId35"/>
    <p:sldId id="511" r:id="rId36"/>
    <p:sldId id="1341" r:id="rId37"/>
    <p:sldId id="1343" r:id="rId38"/>
    <p:sldId id="1342" r:id="rId39"/>
    <p:sldId id="1382" r:id="rId40"/>
    <p:sldId id="13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8"/>
    <p:restoredTop sz="87304"/>
  </p:normalViewPr>
  <p:slideViewPr>
    <p:cSldViewPr snapToGrid="0" snapToObjects="1">
      <p:cViewPr varScale="1">
        <p:scale>
          <a:sx n="178" d="100"/>
          <a:sy n="178"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84651-602E-CC4F-A09D-51C0F7626FA7}" type="datetimeFigureOut">
              <a:rPr lang="en-US" smtClean="0"/>
              <a:t>11/11/24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31F65-E45D-0F44-B05E-371C47987BCE}" type="slidenum">
              <a:rPr lang="en-US" smtClean="0"/>
              <a:t>‹#›</a:t>
            </a:fld>
            <a:endParaRPr lang="en-US"/>
          </a:p>
        </p:txBody>
      </p:sp>
    </p:spTree>
    <p:extLst>
      <p:ext uri="{BB962C8B-B14F-4D97-AF65-F5344CB8AC3E}">
        <p14:creationId xmlns:p14="http://schemas.microsoft.com/office/powerpoint/2010/main" val="329595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10</a:t>
            </a:fld>
            <a:endParaRPr lang="en-US" altLang="x-none"/>
          </a:p>
        </p:txBody>
      </p:sp>
    </p:spTree>
    <p:extLst>
      <p:ext uri="{BB962C8B-B14F-4D97-AF65-F5344CB8AC3E}">
        <p14:creationId xmlns:p14="http://schemas.microsoft.com/office/powerpoint/2010/main" val="146668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all about “borrowing” the strength of closer </a:t>
            </a:r>
            <a:r>
              <a:rPr lang="en-US" dirty="0" err="1"/>
              <a:t>neighbouring</a:t>
            </a:r>
            <a:r>
              <a:rPr lang="en-US" dirty="0"/>
              <a:t> points to an unsampled point location we want to predict and averaging those points to produce a prediction. </a:t>
            </a:r>
          </a:p>
        </p:txBody>
      </p:sp>
      <p:sp>
        <p:nvSpPr>
          <p:cNvPr id="4" name="Slide Number Placeholder 3"/>
          <p:cNvSpPr>
            <a:spLocks noGrp="1"/>
          </p:cNvSpPr>
          <p:nvPr>
            <p:ph type="sldNum" sz="quarter" idx="5"/>
          </p:nvPr>
        </p:nvSpPr>
        <p:spPr/>
        <p:txBody>
          <a:bodyPr/>
          <a:lstStyle/>
          <a:p>
            <a:fld id="{A8C31F65-E45D-0F44-B05E-371C47987BCE}" type="slidenum">
              <a:rPr lang="en-US" smtClean="0"/>
              <a:t>11</a:t>
            </a:fld>
            <a:endParaRPr lang="en-US"/>
          </a:p>
        </p:txBody>
      </p:sp>
    </p:spTree>
    <p:extLst>
      <p:ext uri="{BB962C8B-B14F-4D97-AF65-F5344CB8AC3E}">
        <p14:creationId xmlns:p14="http://schemas.microsoft.com/office/powerpoint/2010/main" val="297900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12</a:t>
            </a:fld>
            <a:endParaRPr lang="en-US"/>
          </a:p>
        </p:txBody>
      </p:sp>
    </p:spTree>
    <p:extLst>
      <p:ext uri="{BB962C8B-B14F-4D97-AF65-F5344CB8AC3E}">
        <p14:creationId xmlns:p14="http://schemas.microsoft.com/office/powerpoint/2010/main" val="1571242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this slide from week 3. We were taught how to derive these distance-based weights using the above formulation.</a:t>
            </a:r>
          </a:p>
          <a:p>
            <a:r>
              <a:rPr lang="en-US" dirty="0"/>
              <a:t>Distance/Separation distance</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65444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show you how this is implemented. </a:t>
            </a:r>
          </a:p>
        </p:txBody>
      </p:sp>
      <p:sp>
        <p:nvSpPr>
          <p:cNvPr id="4" name="Slide Number Placeholder 3"/>
          <p:cNvSpPr>
            <a:spLocks noGrp="1"/>
          </p:cNvSpPr>
          <p:nvPr>
            <p:ph type="sldNum" sz="quarter" idx="5"/>
          </p:nvPr>
        </p:nvSpPr>
        <p:spPr/>
        <p:txBody>
          <a:bodyPr/>
          <a:lstStyle/>
          <a:p>
            <a:fld id="{A8C31F65-E45D-0F44-B05E-371C47987BCE}" type="slidenum">
              <a:rPr lang="en-US" smtClean="0"/>
              <a:t>14</a:t>
            </a:fld>
            <a:endParaRPr lang="en-US"/>
          </a:p>
        </p:txBody>
      </p:sp>
    </p:spTree>
    <p:extLst>
      <p:ext uri="{BB962C8B-B14F-4D97-AF65-F5344CB8AC3E}">
        <p14:creationId xmlns:p14="http://schemas.microsoft.com/office/powerpoint/2010/main" val="3364698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impossible to measure every single building (unless you have limitless funds to carry out such in-depth data collection). We have two points of interest we want to make the prediction for levels of Physical Decline.</a:t>
            </a:r>
          </a:p>
          <a:p>
            <a:endParaRPr lang="en-GB" dirty="0"/>
          </a:p>
          <a:p>
            <a:r>
              <a:rPr lang="en-GB" dirty="0"/>
              <a:t>We need to first compute all the distances that exist between the sampled and unsampled index location </a:t>
            </a:r>
          </a:p>
          <a:p>
            <a:r>
              <a:rPr lang="en-GB" dirty="0"/>
              <a:t>Construct graph – compute for every value exist between between within the study’s region existent.</a:t>
            </a:r>
          </a:p>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15</a:t>
            </a:fld>
            <a:endParaRPr lang="en-US"/>
          </a:p>
        </p:txBody>
      </p:sp>
    </p:spTree>
    <p:extLst>
      <p:ext uri="{BB962C8B-B14F-4D97-AF65-F5344CB8AC3E}">
        <p14:creationId xmlns:p14="http://schemas.microsoft.com/office/powerpoint/2010/main" val="421991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need to first compute all the distances that exist between the sampled and unsampled index location </a:t>
            </a:r>
          </a:p>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3560202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17</a:t>
            </a:fld>
            <a:endParaRPr lang="en-US"/>
          </a:p>
        </p:txBody>
      </p:sp>
    </p:spTree>
    <p:extLst>
      <p:ext uri="{BB962C8B-B14F-4D97-AF65-F5344CB8AC3E}">
        <p14:creationId xmlns:p14="http://schemas.microsoft.com/office/powerpoint/2010/main" val="33400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18</a:t>
            </a:fld>
            <a:endParaRPr lang="en-US"/>
          </a:p>
        </p:txBody>
      </p:sp>
    </p:spTree>
    <p:extLst>
      <p:ext uri="{BB962C8B-B14F-4D97-AF65-F5344CB8AC3E}">
        <p14:creationId xmlns:p14="http://schemas.microsoft.com/office/powerpoint/2010/main" val="924704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19</a:t>
            </a:fld>
            <a:endParaRPr lang="en-US"/>
          </a:p>
        </p:txBody>
      </p:sp>
    </p:spTree>
    <p:extLst>
      <p:ext uri="{BB962C8B-B14F-4D97-AF65-F5344CB8AC3E}">
        <p14:creationId xmlns:p14="http://schemas.microsoft.com/office/powerpoint/2010/main" val="55036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4018442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37237-A8FD-BB23-E5A6-013DD0331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19F96-0DF0-8064-2028-5AECB1B55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D08C60-3153-4354-DD1B-254467969CC1}"/>
              </a:ext>
            </a:extLst>
          </p:cNvPr>
          <p:cNvSpPr>
            <a:spLocks noGrp="1"/>
          </p:cNvSpPr>
          <p:nvPr>
            <p:ph type="body" idx="1"/>
          </p:nvPr>
        </p:nvSpPr>
        <p:spPr/>
        <p:txBody>
          <a:bodyPr/>
          <a:lstStyle/>
          <a:p>
            <a:r>
              <a:rPr lang="en-GB" dirty="0"/>
              <a:t>It’s impossible to measure every single building (unless you have limitless funds to carry out such in-depth data collection). We have two points of interest we want to make the prediction for levels of Physical Decline.</a:t>
            </a:r>
          </a:p>
          <a:p>
            <a:endParaRPr lang="en-GB" dirty="0"/>
          </a:p>
          <a:p>
            <a:r>
              <a:rPr lang="en-GB" dirty="0"/>
              <a:t>We need to first compute all the distances that exist between the sampled and unsampled index location </a:t>
            </a:r>
          </a:p>
          <a:p>
            <a:r>
              <a:rPr lang="en-GB" dirty="0"/>
              <a:t>Construct graph – compute for every value exist between between within the study’s region existent.</a:t>
            </a:r>
          </a:p>
          <a:p>
            <a:endParaRPr lang="en-GB" dirty="0"/>
          </a:p>
        </p:txBody>
      </p:sp>
      <p:sp>
        <p:nvSpPr>
          <p:cNvPr id="4" name="Slide Number Placeholder 3">
            <a:extLst>
              <a:ext uri="{FF2B5EF4-FFF2-40B4-BE49-F238E27FC236}">
                <a16:creationId xmlns:a16="http://schemas.microsoft.com/office/drawing/2014/main" id="{6DE8E1BB-057B-3801-596D-F9C6403ACA88}"/>
              </a:ext>
            </a:extLst>
          </p:cNvPr>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984931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22</a:t>
            </a:fld>
            <a:endParaRPr lang="en-US" altLang="x-none"/>
          </a:p>
        </p:txBody>
      </p:sp>
    </p:spTree>
    <p:extLst>
      <p:ext uri="{BB962C8B-B14F-4D97-AF65-F5344CB8AC3E}">
        <p14:creationId xmlns:p14="http://schemas.microsoft.com/office/powerpoint/2010/main" val="394239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4158511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showing you folks what’s happening underneath that car’s hood. </a:t>
            </a:r>
          </a:p>
        </p:txBody>
      </p:sp>
      <p:sp>
        <p:nvSpPr>
          <p:cNvPr id="4" name="Slide Number Placeholder 3"/>
          <p:cNvSpPr>
            <a:spLocks noGrp="1"/>
          </p:cNvSpPr>
          <p:nvPr>
            <p:ph type="sldNum" sz="quarter" idx="5"/>
          </p:nvPr>
        </p:nvSpPr>
        <p:spPr/>
        <p:txBody>
          <a:bodyPr/>
          <a:lstStyle/>
          <a:p>
            <a:fld id="{A8C31F65-E45D-0F44-B05E-371C47987BCE}" type="slidenum">
              <a:rPr lang="en-US" smtClean="0"/>
              <a:t>24</a:t>
            </a:fld>
            <a:endParaRPr lang="en-US"/>
          </a:p>
        </p:txBody>
      </p:sp>
    </p:spTree>
    <p:extLst>
      <p:ext uri="{BB962C8B-B14F-4D97-AF65-F5344CB8AC3E}">
        <p14:creationId xmlns:p14="http://schemas.microsoft.com/office/powerpoint/2010/main" val="269064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25</a:t>
            </a:fld>
            <a:endParaRPr lang="en-US"/>
          </a:p>
        </p:txBody>
      </p:sp>
    </p:spTree>
    <p:extLst>
      <p:ext uri="{BB962C8B-B14F-4D97-AF65-F5344CB8AC3E}">
        <p14:creationId xmlns:p14="http://schemas.microsoft.com/office/powerpoint/2010/main" val="2277223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Variogram is a graphical output that shows the degree of how values differ in terms how they are spatially autocorrelated in relation to their separation distance.</a:t>
            </a:r>
          </a:p>
          <a:p>
            <a:endParaRPr lang="en-GB" dirty="0"/>
          </a:p>
          <a:p>
            <a:r>
              <a:rPr lang="en-GB" dirty="0"/>
              <a:t>If you are using kriging and you do not show this particular output in a research paper, or in your assignment – it will be an automatic critical error. </a:t>
            </a:r>
          </a:p>
        </p:txBody>
      </p:sp>
      <p:sp>
        <p:nvSpPr>
          <p:cNvPr id="4" name="Slide Number Placeholder 3"/>
          <p:cNvSpPr>
            <a:spLocks noGrp="1"/>
          </p:cNvSpPr>
          <p:nvPr>
            <p:ph type="sldNum" sz="quarter" idx="5"/>
          </p:nvPr>
        </p:nvSpPr>
        <p:spPr/>
        <p:txBody>
          <a:bodyPr/>
          <a:lstStyle/>
          <a:p>
            <a:fld id="{A8C31F65-E45D-0F44-B05E-371C47987BCE}" type="slidenum">
              <a:rPr lang="en-US" smtClean="0"/>
              <a:t>26</a:t>
            </a:fld>
            <a:endParaRPr lang="en-US"/>
          </a:p>
        </p:txBody>
      </p:sp>
    </p:spTree>
    <p:extLst>
      <p:ext uri="{BB962C8B-B14F-4D97-AF65-F5344CB8AC3E}">
        <p14:creationId xmlns:p14="http://schemas.microsoft.com/office/powerpoint/2010/main" val="94318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Covariance in this case refers to how the pair of points are spatial correlated with each other at a given separation distance (or lag). </a:t>
            </a:r>
          </a:p>
        </p:txBody>
      </p:sp>
      <p:sp>
        <p:nvSpPr>
          <p:cNvPr id="4" name="Slide Number Placeholder 3"/>
          <p:cNvSpPr>
            <a:spLocks noGrp="1"/>
          </p:cNvSpPr>
          <p:nvPr>
            <p:ph type="sldNum" sz="quarter" idx="5"/>
          </p:nvPr>
        </p:nvSpPr>
        <p:spPr/>
        <p:txBody>
          <a:bodyPr/>
          <a:lstStyle/>
          <a:p>
            <a:fld id="{A8C31F65-E45D-0F44-B05E-371C47987BCE}" type="slidenum">
              <a:rPr lang="en-US" smtClean="0"/>
              <a:t>28</a:t>
            </a:fld>
            <a:endParaRPr lang="en-US"/>
          </a:p>
        </p:txBody>
      </p:sp>
    </p:spTree>
    <p:extLst>
      <p:ext uri="{BB962C8B-B14F-4D97-AF65-F5344CB8AC3E}">
        <p14:creationId xmlns:p14="http://schemas.microsoft.com/office/powerpoint/2010/main" val="26583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29</a:t>
            </a:fld>
            <a:endParaRPr lang="en-US"/>
          </a:p>
        </p:txBody>
      </p:sp>
    </p:spTree>
    <p:extLst>
      <p:ext uri="{BB962C8B-B14F-4D97-AF65-F5344CB8AC3E}">
        <p14:creationId xmlns:p14="http://schemas.microsoft.com/office/powerpoint/2010/main" val="3883769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empirical semivariogram. That’s one part of our step completed. Just eyeballing the output – we need to extract the following values for the nugget, range and partial sill to inform our fitted theoretical semivariogram. This part is simply an eyeballing exercise for the purposes of getting our initial values to fit for our theoretical variogram which would converge to the correct nugget, range and sill values.</a:t>
            </a:r>
          </a:p>
          <a:p>
            <a:endParaRPr lang="en-GB" dirty="0"/>
          </a:p>
          <a:p>
            <a:r>
              <a:rPr lang="en-GB" dirty="0"/>
              <a:t>This helps determine the appropriate function for the Kriging model.</a:t>
            </a:r>
          </a:p>
        </p:txBody>
      </p:sp>
      <p:sp>
        <p:nvSpPr>
          <p:cNvPr id="4" name="Slide Number Placeholder 3"/>
          <p:cNvSpPr>
            <a:spLocks noGrp="1"/>
          </p:cNvSpPr>
          <p:nvPr>
            <p:ph type="sldNum" sz="quarter" idx="5"/>
          </p:nvPr>
        </p:nvSpPr>
        <p:spPr/>
        <p:txBody>
          <a:bodyPr/>
          <a:lstStyle/>
          <a:p>
            <a:fld id="{A8C31F65-E45D-0F44-B05E-371C47987BCE}" type="slidenum">
              <a:rPr lang="en-US" smtClean="0"/>
              <a:t>31</a:t>
            </a:fld>
            <a:endParaRPr lang="en-US"/>
          </a:p>
        </p:txBody>
      </p:sp>
    </p:spTree>
    <p:extLst>
      <p:ext uri="{BB962C8B-B14F-4D97-AF65-F5344CB8AC3E}">
        <p14:creationId xmlns:p14="http://schemas.microsoft.com/office/powerpoint/2010/main" val="250714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recap on last week</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75089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 initial values, it will converge to these values for nugget, partial sill and range… ,where the pattern follows an exponential model as the theoretical semivariogram. </a:t>
            </a:r>
          </a:p>
          <a:p>
            <a:endParaRPr lang="en-GB" dirty="0"/>
          </a:p>
          <a:p>
            <a:r>
              <a:rPr lang="en-GB" dirty="0"/>
              <a:t>These are the values we will than use to compute our covariance matrix from this exponential model</a:t>
            </a:r>
          </a:p>
        </p:txBody>
      </p:sp>
      <p:sp>
        <p:nvSpPr>
          <p:cNvPr id="4" name="Slide Number Placeholder 3"/>
          <p:cNvSpPr>
            <a:spLocks noGrp="1"/>
          </p:cNvSpPr>
          <p:nvPr>
            <p:ph type="sldNum" sz="quarter" idx="5"/>
          </p:nvPr>
        </p:nvSpPr>
        <p:spPr/>
        <p:txBody>
          <a:bodyPr/>
          <a:lstStyle/>
          <a:p>
            <a:fld id="{A8C31F65-E45D-0F44-B05E-371C47987BCE}" type="slidenum">
              <a:rPr lang="en-US" smtClean="0"/>
              <a:t>32</a:t>
            </a:fld>
            <a:endParaRPr lang="en-US"/>
          </a:p>
        </p:txBody>
      </p:sp>
    </p:spTree>
    <p:extLst>
      <p:ext uri="{BB962C8B-B14F-4D97-AF65-F5344CB8AC3E}">
        <p14:creationId xmlns:p14="http://schemas.microsoft.com/office/powerpoint/2010/main" val="714962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all that is done, we can now estimate our weights and make predictions at blank locations. Remember our red dot?</a:t>
            </a:r>
          </a:p>
          <a:p>
            <a:endParaRPr lang="en-GB" dirty="0"/>
          </a:p>
          <a:p>
            <a:r>
              <a:rPr lang="en-GB" dirty="0"/>
              <a:t>This is derived by Lagrange approximation method.</a:t>
            </a:r>
          </a:p>
        </p:txBody>
      </p:sp>
      <p:sp>
        <p:nvSpPr>
          <p:cNvPr id="4" name="Slide Number Placeholder 3"/>
          <p:cNvSpPr>
            <a:spLocks noGrp="1"/>
          </p:cNvSpPr>
          <p:nvPr>
            <p:ph type="sldNum" sz="quarter" idx="5"/>
          </p:nvPr>
        </p:nvSpPr>
        <p:spPr/>
        <p:txBody>
          <a:bodyPr/>
          <a:lstStyle/>
          <a:p>
            <a:fld id="{A8C31F65-E45D-0F44-B05E-371C47987BCE}" type="slidenum">
              <a:rPr lang="en-US" smtClean="0"/>
              <a:t>33</a:t>
            </a:fld>
            <a:endParaRPr lang="en-US"/>
          </a:p>
        </p:txBody>
      </p:sp>
    </p:spTree>
    <p:extLst>
      <p:ext uri="{BB962C8B-B14F-4D97-AF65-F5344CB8AC3E}">
        <p14:creationId xmlns:p14="http://schemas.microsoft.com/office/powerpoint/2010/main" val="1570858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6AD9D-FF02-9F62-7189-74795282F9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5BB3EF-2ED0-167B-A290-983CD67AE4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587442-13F8-5500-45A3-94C3155D48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63265A-1AA4-44E9-CF3A-A76564EDD889}"/>
              </a:ext>
            </a:extLst>
          </p:cNvPr>
          <p:cNvSpPr>
            <a:spLocks noGrp="1"/>
          </p:cNvSpPr>
          <p:nvPr>
            <p:ph type="sldNum" sz="quarter" idx="5"/>
          </p:nvPr>
        </p:nvSpPr>
        <p:spPr/>
        <p:txBody>
          <a:bodyPr/>
          <a:lstStyle/>
          <a:p>
            <a:fld id="{BC973DE8-1EC7-9C41-B6BA-DB20899CA618}" type="slidenum">
              <a:rPr lang="en-US" altLang="x-none" smtClean="0"/>
              <a:pPr/>
              <a:t>34</a:t>
            </a:fld>
            <a:endParaRPr lang="en-US" altLang="x-none"/>
          </a:p>
        </p:txBody>
      </p:sp>
    </p:spTree>
    <p:extLst>
      <p:ext uri="{BB962C8B-B14F-4D97-AF65-F5344CB8AC3E}">
        <p14:creationId xmlns:p14="http://schemas.microsoft.com/office/powerpoint/2010/main" val="395426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39</a:t>
            </a:fld>
            <a:endParaRPr lang="en-US"/>
          </a:p>
        </p:txBody>
      </p:sp>
    </p:spTree>
    <p:extLst>
      <p:ext uri="{BB962C8B-B14F-4D97-AF65-F5344CB8AC3E}">
        <p14:creationId xmlns:p14="http://schemas.microsoft.com/office/powerpoint/2010/main" val="185356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Wingdings" pitchFamily="2" charset="2"/>
              <a:buChar char="§"/>
            </a:pPr>
            <a:r>
              <a:rPr lang="en-US" sz="1200" dirty="0">
                <a:latin typeface="Helvetica Neue" panose="02000503000000020004" pitchFamily="2" charset="0"/>
                <a:ea typeface="Helvetica Neue" panose="02000503000000020004" pitchFamily="2" charset="0"/>
                <a:cs typeface="Helvetica Neue" panose="02000503000000020004" pitchFamily="2" charset="0"/>
              </a:rPr>
              <a:t>Contiguity-based (i.e., Queens, Rook &amp; Bishop) </a:t>
            </a:r>
          </a:p>
          <a:p>
            <a:pPr lvl="1">
              <a:buFont typeface="Wingdings" pitchFamily="2" charset="2"/>
              <a:buChar char="§"/>
            </a:pPr>
            <a:r>
              <a:rPr lang="en-US" sz="1200" dirty="0">
                <a:latin typeface="Helvetica Neue" panose="02000503000000020004" pitchFamily="2" charset="0"/>
                <a:ea typeface="Helvetica Neue" panose="02000503000000020004" pitchFamily="2" charset="0"/>
                <a:cs typeface="Helvetica Neue" panose="02000503000000020004" pitchFamily="2" charset="0"/>
              </a:rPr>
              <a:t>Distance-based (i.e., inverse, negative exponential)</a:t>
            </a:r>
          </a:p>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251873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C31F65-E45D-0F44-B05E-371C47987BCE}" type="slidenum">
              <a:rPr lang="en-US" smtClean="0"/>
              <a:t>5</a:t>
            </a:fld>
            <a:endParaRPr lang="en-US"/>
          </a:p>
        </p:txBody>
      </p:sp>
    </p:spTree>
    <p:extLst>
      <p:ext uri="{BB962C8B-B14F-4D97-AF65-F5344CB8AC3E}">
        <p14:creationId xmlns:p14="http://schemas.microsoft.com/office/powerpoint/2010/main" val="407213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6</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a continuous outcome </a:t>
            </a:r>
          </a:p>
        </p:txBody>
      </p:sp>
      <p:sp>
        <p:nvSpPr>
          <p:cNvPr id="4" name="Slide Number Placeholder 3"/>
          <p:cNvSpPr>
            <a:spLocks noGrp="1"/>
          </p:cNvSpPr>
          <p:nvPr>
            <p:ph type="sldNum" sz="quarter" idx="5"/>
          </p:nvPr>
        </p:nvSpPr>
        <p:spPr/>
        <p:txBody>
          <a:bodyPr/>
          <a:lstStyle/>
          <a:p>
            <a:fld id="{A8C31F65-E45D-0F44-B05E-371C47987BCE}" type="slidenum">
              <a:rPr lang="en-US" smtClean="0"/>
              <a:t>7</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8</a:t>
            </a:fld>
            <a:endParaRPr lang="en-US"/>
          </a:p>
        </p:txBody>
      </p:sp>
    </p:spTree>
    <p:extLst>
      <p:ext uri="{BB962C8B-B14F-4D97-AF65-F5344CB8AC3E}">
        <p14:creationId xmlns:p14="http://schemas.microsoft.com/office/powerpoint/2010/main" val="158411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08449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FB48-FC52-1144-AD44-DE7E13F5CA2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65ADD3A-BE58-5F4A-AA39-E70F8D65D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893CBFF-4278-2F4E-81C4-BF0DC1197642}"/>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5" name="Footer Placeholder 4">
            <a:extLst>
              <a:ext uri="{FF2B5EF4-FFF2-40B4-BE49-F238E27FC236}">
                <a16:creationId xmlns:a16="http://schemas.microsoft.com/office/drawing/2014/main" id="{699F1A82-44D4-5F44-B53D-1D3FC256E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F79D2-D477-B945-B706-B2D711DE4110}"/>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10385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1954-CC60-3744-A53F-14A0A32F9DF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127D35-4605-B749-9E26-F3EC24DDD2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0D13E0-A73A-3647-8F6C-57E7C2FC2C2E}"/>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5" name="Footer Placeholder 4">
            <a:extLst>
              <a:ext uri="{FF2B5EF4-FFF2-40B4-BE49-F238E27FC236}">
                <a16:creationId xmlns:a16="http://schemas.microsoft.com/office/drawing/2014/main" id="{4F35FDA9-5577-2341-8482-308E1EE5F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B1F54-558D-3141-BFEE-CC809C6F7A56}"/>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32043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ED460-AB78-5145-A912-735A88F9C1E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A4A3DD-0A00-164A-A77B-96054C885A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102EF0-0720-2948-A803-6ACFE042830B}"/>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5" name="Footer Placeholder 4">
            <a:extLst>
              <a:ext uri="{FF2B5EF4-FFF2-40B4-BE49-F238E27FC236}">
                <a16:creationId xmlns:a16="http://schemas.microsoft.com/office/drawing/2014/main" id="{0B47A4C6-6F2E-F94C-BCEA-8B3BD03DD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3D8F1-1F7D-0841-9D75-F9CBBD77BB88}"/>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83311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5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02B2-D71D-7C4A-ABD6-5B4F70BB1C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E2C90A-1F80-DC4E-BC5E-ABBDCABFA1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861841-E050-D746-B220-2F4748794963}"/>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5" name="Footer Placeholder 4">
            <a:extLst>
              <a:ext uri="{FF2B5EF4-FFF2-40B4-BE49-F238E27FC236}">
                <a16:creationId xmlns:a16="http://schemas.microsoft.com/office/drawing/2014/main" id="{28F413F3-8B3D-3046-A0EA-45C3DD499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59E-3026-4C41-8EEF-FF7B62EA1872}"/>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63337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BAEB-21CA-2D46-8A59-B2013AE1FE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FEFEC6A-75EF-9A42-886F-4273F3174E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590FB2-EA74-0D4D-A2DD-A06A4F66156D}"/>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5" name="Footer Placeholder 4">
            <a:extLst>
              <a:ext uri="{FF2B5EF4-FFF2-40B4-BE49-F238E27FC236}">
                <a16:creationId xmlns:a16="http://schemas.microsoft.com/office/drawing/2014/main" id="{512CAF61-46E2-0F46-B0C5-186534BA3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41459-C465-4841-8BC6-718C32AF324A}"/>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19268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10E6-1075-2B4E-86C5-0A4CCC7711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001A3E-9C6A-4D43-B148-93A1EB7B0B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300422-D4AB-7241-9DA9-6E23EB5C23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D91CC8D-DA20-0C44-87EE-28DF99ED4E02}"/>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6" name="Footer Placeholder 5">
            <a:extLst>
              <a:ext uri="{FF2B5EF4-FFF2-40B4-BE49-F238E27FC236}">
                <a16:creationId xmlns:a16="http://schemas.microsoft.com/office/drawing/2014/main" id="{DAF42F24-DF88-BC4D-AB0F-7B87B9F57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AA606-ABCA-9745-8655-05E60EE041BD}"/>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14040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CB59-BC4C-A049-B7BD-20A4D40562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281A71-493F-384B-A978-19CA300EE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508435-153F-2146-8067-17649B6FF5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69F96B-3D21-F34E-9F14-916E22341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48A594-0D33-F449-9D42-2FFFC25C38B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3F464C0-4530-2549-97EE-C649EC716F07}"/>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8" name="Footer Placeholder 7">
            <a:extLst>
              <a:ext uri="{FF2B5EF4-FFF2-40B4-BE49-F238E27FC236}">
                <a16:creationId xmlns:a16="http://schemas.microsoft.com/office/drawing/2014/main" id="{3B34E1A3-9BEF-F640-8A30-A85F47B1D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0BF36-67F0-9B4F-A452-B761F4EFFCE0}"/>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198323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A568-CFC9-0A47-9A39-66D8D47D4E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946018-C906-CE42-B629-583016254DBD}"/>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4" name="Footer Placeholder 3">
            <a:extLst>
              <a:ext uri="{FF2B5EF4-FFF2-40B4-BE49-F238E27FC236}">
                <a16:creationId xmlns:a16="http://schemas.microsoft.com/office/drawing/2014/main" id="{CFFE73EE-8A90-EC44-8BE0-B2DA71290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E1FE9-A370-7C4B-8A13-EFA59798A3BD}"/>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88588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FC2EC-2F71-CC4E-AF1E-F066E5112811}"/>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3" name="Footer Placeholder 2">
            <a:extLst>
              <a:ext uri="{FF2B5EF4-FFF2-40B4-BE49-F238E27FC236}">
                <a16:creationId xmlns:a16="http://schemas.microsoft.com/office/drawing/2014/main" id="{74306919-6A13-5E43-8E3F-5D94C5402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075F62-D833-3446-9F4F-ABE5F72470E6}"/>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37975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9101-AB60-E244-A27F-FDCDC40B30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8331E3-C424-0944-8AE5-418797C41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988A06-82F1-964A-9FA6-053BEBAC5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A69A32-E978-E345-86C7-CDEE6A96CB99}"/>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6" name="Footer Placeholder 5">
            <a:extLst>
              <a:ext uri="{FF2B5EF4-FFF2-40B4-BE49-F238E27FC236}">
                <a16:creationId xmlns:a16="http://schemas.microsoft.com/office/drawing/2014/main" id="{B2E5EC70-6E1A-9D42-8005-D7DF580B4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7C593-919A-0946-B140-58657A8B4343}"/>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4009902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2B71-A2E5-C74E-B5F6-3F85B80D5C0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F1AE41A-879A-2141-AE02-6D4F3AB2D6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77F3C-F309-A54C-B9C7-70A32E0BB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BCDE56-2BD0-604C-BD17-D344E6F67D52}"/>
              </a:ext>
            </a:extLst>
          </p:cNvPr>
          <p:cNvSpPr>
            <a:spLocks noGrp="1"/>
          </p:cNvSpPr>
          <p:nvPr>
            <p:ph type="dt" sz="half" idx="10"/>
          </p:nvPr>
        </p:nvSpPr>
        <p:spPr/>
        <p:txBody>
          <a:bodyPr/>
          <a:lstStyle/>
          <a:p>
            <a:fld id="{1BF022BE-8610-1F4E-9331-CE18742C33C9}" type="datetimeFigureOut">
              <a:rPr lang="en-US" smtClean="0"/>
              <a:t>11/11/24</a:t>
            </a:fld>
            <a:endParaRPr lang="en-US"/>
          </a:p>
        </p:txBody>
      </p:sp>
      <p:sp>
        <p:nvSpPr>
          <p:cNvPr id="6" name="Footer Placeholder 5">
            <a:extLst>
              <a:ext uri="{FF2B5EF4-FFF2-40B4-BE49-F238E27FC236}">
                <a16:creationId xmlns:a16="http://schemas.microsoft.com/office/drawing/2014/main" id="{D44C1D53-E42B-0C43-8134-376724A32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34145-43C5-2045-89EC-9CCC97DAD856}"/>
              </a:ext>
            </a:extLst>
          </p:cNvPr>
          <p:cNvSpPr>
            <a:spLocks noGrp="1"/>
          </p:cNvSpPr>
          <p:nvPr>
            <p:ph type="sldNum" sz="quarter" idx="12"/>
          </p:nvPr>
        </p:nvSpPr>
        <p:spPr/>
        <p:txBody>
          <a:bodyPr/>
          <a:lstStyle/>
          <a:p>
            <a:fld id="{0951C200-C086-7B4F-896D-4DD7249912BA}" type="slidenum">
              <a:rPr lang="en-US" smtClean="0"/>
              <a:t>‹#›</a:t>
            </a:fld>
            <a:endParaRPr lang="en-US"/>
          </a:p>
        </p:txBody>
      </p:sp>
    </p:spTree>
    <p:extLst>
      <p:ext uri="{BB962C8B-B14F-4D97-AF65-F5344CB8AC3E}">
        <p14:creationId xmlns:p14="http://schemas.microsoft.com/office/powerpoint/2010/main" val="282740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B728D-147A-AA42-A84F-542DE15F9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4ACF765-3E8B-014B-9438-609865BCC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32CB6F-4041-3145-A340-976941D6B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022BE-8610-1F4E-9331-CE18742C33C9}" type="datetimeFigureOut">
              <a:rPr lang="en-US" smtClean="0"/>
              <a:t>11/11/24</a:t>
            </a:fld>
            <a:endParaRPr lang="en-US"/>
          </a:p>
        </p:txBody>
      </p:sp>
      <p:sp>
        <p:nvSpPr>
          <p:cNvPr id="5" name="Footer Placeholder 4">
            <a:extLst>
              <a:ext uri="{FF2B5EF4-FFF2-40B4-BE49-F238E27FC236}">
                <a16:creationId xmlns:a16="http://schemas.microsoft.com/office/drawing/2014/main" id="{5F32B794-9736-1844-8DBE-BDD6A051D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52CE44-1028-1B44-A218-162729319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1C200-C086-7B4F-896D-4DD7249912BA}" type="slidenum">
              <a:rPr lang="en-US" smtClean="0"/>
              <a:t>‹#›</a:t>
            </a:fld>
            <a:endParaRPr lang="en-US"/>
          </a:p>
        </p:txBody>
      </p:sp>
    </p:spTree>
    <p:extLst>
      <p:ext uri="{BB962C8B-B14F-4D97-AF65-F5344CB8AC3E}">
        <p14:creationId xmlns:p14="http://schemas.microsoft.com/office/powerpoint/2010/main" val="121404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1.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10.png"/><Relationship Id="rId4" Type="http://schemas.openxmlformats.org/officeDocument/2006/relationships/image" Target="../media/image4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0.jp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8.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0.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7.png"/><Relationship Id="rId7" Type="http://schemas.openxmlformats.org/officeDocument/2006/relationships/image" Target="../media/image190.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260.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1.png"/><Relationship Id="rId10" Type="http://schemas.openxmlformats.org/officeDocument/2006/relationships/image" Target="../media/image42.png"/><Relationship Id="rId4" Type="http://schemas.openxmlformats.org/officeDocument/2006/relationships/image" Target="../media/image39.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43.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31.xml"/><Relationship Id="rId16"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27.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39.xml.rels><?xml version="1.0" encoding="UTF-8" standalone="yes"?>
<Relationships xmlns="http://schemas.openxmlformats.org/package/2006/relationships"><Relationship Id="rId3" Type="http://schemas.openxmlformats.org/officeDocument/2006/relationships/hyperlink" Target="https://forms.gle/xvHPEnpARGTskXde7"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6: GEOSTATISTICAL MODELLING</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a:t>
            </a:fld>
            <a:endParaRPr lang="en-US" altLang="x-non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68450"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Inverse Distance Weighting (IDW) </a:t>
            </a:r>
          </a:p>
        </p:txBody>
      </p:sp>
      <p:sp>
        <p:nvSpPr>
          <p:cNvPr id="4" name="Slide Number Placeholder 3">
            <a:extLst>
              <a:ext uri="{FF2B5EF4-FFF2-40B4-BE49-F238E27FC236}">
                <a16:creationId xmlns:a16="http://schemas.microsoft.com/office/drawing/2014/main" id="{2D2A4A00-B2D1-EB81-DF67-FC9CA12F71F4}"/>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10</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55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5C7DC-CE6A-2FFD-C972-C3F42062352D}"/>
              </a:ext>
            </a:extLst>
          </p:cNvPr>
          <p:cNvSpPr txBox="1"/>
          <p:nvPr/>
        </p:nvSpPr>
        <p:spPr>
          <a:xfrm>
            <a:off x="0" y="961648"/>
            <a:ext cx="12192000" cy="2077279"/>
          </a:xfrm>
          <a:prstGeom prst="rect">
            <a:avLst/>
          </a:prstGeom>
          <a:solidFill>
            <a:schemeClr val="accent1">
              <a:lumMod val="60000"/>
              <a:lumOff val="40000"/>
            </a:schemeClr>
          </a:solidFill>
          <a:ln>
            <a:solidFill>
              <a:schemeClr val="accent1"/>
            </a:solidFill>
          </a:ln>
        </p:spPr>
        <p:txBody>
          <a:bodyPr wrap="square" rtlCol="0">
            <a:spAutoFit/>
          </a:bodyPr>
          <a:lstStyle/>
          <a:p>
            <a:endParaRPr lang="en-GB" dirty="0"/>
          </a:p>
        </p:txBody>
      </p:sp>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noFill/>
          </a:ln>
        </p:spPr>
        <p:txBody>
          <a:bodyPr>
            <a:noAutofit/>
          </a:bodyPr>
          <a:lstStyle/>
          <a:p>
            <a:pPr marL="0" indent="0">
              <a:buNone/>
            </a:pPr>
            <a:r>
              <a:rPr lang="en-US" sz="3200" b="1" dirty="0">
                <a:latin typeface="Helvetica" pitchFamily="2" charset="0"/>
                <a:ea typeface="Helvetica Neue Condensed" panose="02000503000000020004" pitchFamily="2" charset="0"/>
                <a:cs typeface="Helvetica Neue Condensed" panose="02000503000000020004" pitchFamily="2" charset="0"/>
              </a:rPr>
              <a:t>Inverse Distance Weighting (IDW) [1]</a:t>
            </a:r>
          </a:p>
          <a:p>
            <a:pPr marL="0" indent="0">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Inverse Distance Weighting (IDW) </a:t>
            </a:r>
            <a:r>
              <a:rPr lang="en-US" sz="2400" dirty="0">
                <a:latin typeface="Helvetica" pitchFamily="2" charset="0"/>
                <a:ea typeface="Helvetica Neue Condensed" panose="02000503000000020004" pitchFamily="2" charset="0"/>
                <a:cs typeface="Helvetica Neue Condensed" panose="02000503000000020004" pitchFamily="2" charset="0"/>
              </a:rPr>
              <a:t>is a deterministic approach which assumes that each input point has a local influence that diminishes with distance. It is a method of spatial interpolation that predicts a spatial location that is unsampled by using nearby sampled locations to apply </a:t>
            </a:r>
            <a:r>
              <a:rPr lang="en-US" sz="2400" b="1" dirty="0">
                <a:latin typeface="Helvetica" pitchFamily="2" charset="0"/>
                <a:ea typeface="Helvetica Neue Condensed" panose="02000503000000020004" pitchFamily="2" charset="0"/>
                <a:cs typeface="Helvetica Neue Condensed" panose="02000503000000020004" pitchFamily="2" charset="0"/>
              </a:rPr>
              <a:t>distance-based weights </a:t>
            </a:r>
            <a:r>
              <a:rPr lang="en-US" sz="2400" dirty="0">
                <a:latin typeface="Helvetica" pitchFamily="2" charset="0"/>
                <a:ea typeface="Helvetica Neue Condensed" panose="02000503000000020004" pitchFamily="2" charset="0"/>
                <a:cs typeface="Helvetica Neue Condensed" panose="02000503000000020004" pitchFamily="2" charset="0"/>
              </a:rPr>
              <a:t>and then </a:t>
            </a:r>
            <a:r>
              <a:rPr lang="en-US" sz="2400" b="1" dirty="0">
                <a:latin typeface="Helvetica" pitchFamily="2" charset="0"/>
                <a:ea typeface="Helvetica Neue Condensed" panose="02000503000000020004" pitchFamily="2" charset="0"/>
                <a:cs typeface="Helvetica Neue Condensed" panose="02000503000000020004" pitchFamily="2" charset="0"/>
              </a:rPr>
              <a:t>averaging those sampled values</a:t>
            </a:r>
            <a:r>
              <a:rPr lang="en-US" sz="2400" dirty="0">
                <a:latin typeface="Helvetica" pitchFamily="2" charset="0"/>
                <a:ea typeface="Helvetica Neue Condensed" panose="02000503000000020004" pitchFamily="2" charset="0"/>
                <a:cs typeface="Helvetica Neue Condensed" panose="02000503000000020004" pitchFamily="2" charset="0"/>
              </a:rPr>
              <a:t>.</a:t>
            </a:r>
          </a:p>
          <a:p>
            <a:pPr marL="0" indent="0">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The key characteristics of IDWs:</a:t>
            </a:r>
            <a:endParaRPr lang="en-US" sz="2400" dirty="0">
              <a:latin typeface="Helvetica" pitchFamily="2" charset="0"/>
              <a:ea typeface="Helvetica Neue Condensed" panose="02000503000000020004" pitchFamily="2" charset="0"/>
              <a:cs typeface="Helvetica Neue Condensed" panose="02000503000000020004" pitchFamily="2" charset="0"/>
            </a:endParaRPr>
          </a:p>
          <a:p>
            <a:r>
              <a:rPr lang="en-US" sz="2400" dirty="0">
                <a:latin typeface="Helvetica" pitchFamily="2" charset="0"/>
                <a:ea typeface="Helvetica Neue Condensed" panose="02000503000000020004" pitchFamily="2" charset="0"/>
                <a:cs typeface="Helvetica Neue Condensed" panose="02000503000000020004" pitchFamily="2" charset="0"/>
              </a:rPr>
              <a:t>It heavily relies on some distance decay function which applies weights of greater value to </a:t>
            </a:r>
            <a:r>
              <a:rPr lang="en-US" sz="2400" b="1" dirty="0">
                <a:latin typeface="Helvetica" pitchFamily="2" charset="0"/>
                <a:ea typeface="Helvetica Neue Condensed" panose="02000503000000020004" pitchFamily="2" charset="0"/>
                <a:cs typeface="Helvetica Neue Condensed" panose="02000503000000020004" pitchFamily="2" charset="0"/>
              </a:rPr>
              <a:t>sampled points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closest</a:t>
            </a:r>
            <a:r>
              <a:rPr lang="en-US" sz="2400" dirty="0">
                <a:latin typeface="Helvetica" pitchFamily="2" charset="0"/>
                <a:ea typeface="Helvetica Neue Condensed" panose="02000503000000020004" pitchFamily="2" charset="0"/>
                <a:cs typeface="Helvetica Neue Condensed" panose="02000503000000020004" pitchFamily="2" charset="0"/>
              </a:rPr>
              <a:t> to the “</a:t>
            </a:r>
            <a:r>
              <a:rPr lang="en-US" sz="2400" b="1" dirty="0">
                <a:latin typeface="Helvetica" pitchFamily="2" charset="0"/>
                <a:ea typeface="Helvetica Neue Condensed" panose="02000503000000020004" pitchFamily="2" charset="0"/>
                <a:cs typeface="Helvetica Neue Condensed" panose="02000503000000020004" pitchFamily="2" charset="0"/>
              </a:rPr>
              <a:t>point of interest</a:t>
            </a:r>
            <a:r>
              <a:rPr lang="en-US" sz="2400" dirty="0">
                <a:latin typeface="Helvetica" pitchFamily="2" charset="0"/>
                <a:ea typeface="Helvetica Neue Condensed" panose="02000503000000020004" pitchFamily="2" charset="0"/>
                <a:cs typeface="Helvetica Neue Condensed" panose="02000503000000020004" pitchFamily="2" charset="0"/>
              </a:rPr>
              <a:t>” (we want to predict) than sampled points that further away. </a:t>
            </a:r>
          </a:p>
          <a:p>
            <a:pPr marL="0" indent="0">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r>
              <a:rPr lang="en-US" sz="2400" dirty="0">
                <a:latin typeface="Helvetica" pitchFamily="2" charset="0"/>
                <a:ea typeface="Helvetica Neue Condensed" panose="02000503000000020004" pitchFamily="2" charset="0"/>
                <a:cs typeface="Helvetica Neue Condensed" panose="02000503000000020004" pitchFamily="2" charset="0"/>
              </a:rPr>
              <a:t>A specified number of points, or all points within a specified radius can be used to determine the output value of each location. Use of this method assumes the variable being mapped decreases in influence with distance from its sampled location.</a:t>
            </a:r>
          </a:p>
        </p:txBody>
      </p:sp>
      <p:sp>
        <p:nvSpPr>
          <p:cNvPr id="5" name="Slide Number Placeholder 3">
            <a:extLst>
              <a:ext uri="{FF2B5EF4-FFF2-40B4-BE49-F238E27FC236}">
                <a16:creationId xmlns:a16="http://schemas.microsoft.com/office/drawing/2014/main" id="{2B919840-7BDD-9C6E-AEDF-1823935EB9C6}"/>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11</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27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5C7DC-CE6A-2FFD-C972-C3F42062352D}"/>
              </a:ext>
            </a:extLst>
          </p:cNvPr>
          <p:cNvSpPr txBox="1"/>
          <p:nvPr/>
        </p:nvSpPr>
        <p:spPr>
          <a:xfrm>
            <a:off x="0" y="961648"/>
            <a:ext cx="12192000" cy="2077279"/>
          </a:xfrm>
          <a:prstGeom prst="rect">
            <a:avLst/>
          </a:prstGeom>
          <a:solidFill>
            <a:schemeClr val="accent1">
              <a:lumMod val="60000"/>
              <a:lumOff val="40000"/>
            </a:schemeClr>
          </a:solidFill>
          <a:ln>
            <a:solidFill>
              <a:schemeClr val="accent1"/>
            </a:solidFill>
          </a:ln>
        </p:spPr>
        <p:txBody>
          <a:bodyPr wrap="square" rtlCol="0">
            <a:spAutoFit/>
          </a:bodyPr>
          <a:lstStyle/>
          <a:p>
            <a:endParaRPr lang="en-GB" dirty="0"/>
          </a:p>
        </p:txBody>
      </p:sp>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3819074"/>
          </a:xfrm>
          <a:ln>
            <a:noFill/>
          </a:ln>
        </p:spPr>
        <p:txBody>
          <a:bodyPr>
            <a:noAutofit/>
          </a:bodyPr>
          <a:lstStyle/>
          <a:p>
            <a:pPr marL="0" indent="0">
              <a:buNone/>
            </a:pPr>
            <a:r>
              <a:rPr lang="en-US" sz="3200" b="1" dirty="0">
                <a:latin typeface="Helvetica" pitchFamily="2" charset="0"/>
                <a:ea typeface="Helvetica Neue Condensed" panose="02000503000000020004" pitchFamily="2" charset="0"/>
                <a:cs typeface="Helvetica Neue Condensed" panose="02000503000000020004" pitchFamily="2" charset="0"/>
              </a:rPr>
              <a:t>Inverse Distance Weighting (IDW) [2]</a:t>
            </a:r>
          </a:p>
          <a:p>
            <a:pPr marL="0" indent="0">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Inverse Distance Weighting (IDW) </a:t>
            </a:r>
            <a:r>
              <a:rPr lang="en-US" sz="2400" dirty="0">
                <a:latin typeface="Helvetica" pitchFamily="2" charset="0"/>
                <a:ea typeface="Helvetica Neue Condensed" panose="02000503000000020004" pitchFamily="2" charset="0"/>
                <a:cs typeface="Helvetica Neue Condensed" panose="02000503000000020004" pitchFamily="2" charset="0"/>
              </a:rPr>
              <a:t>is a deterministic approach which assumes that each input point has a local influence that diminishes with distance. It is a method of spatial interpolation that predicts a spatial location that is unsampled by using nearby sampled locations to apply </a:t>
            </a:r>
            <a:r>
              <a:rPr lang="en-US" sz="2400" b="1" dirty="0">
                <a:latin typeface="Helvetica" pitchFamily="2" charset="0"/>
                <a:ea typeface="Helvetica Neue Condensed" panose="02000503000000020004" pitchFamily="2" charset="0"/>
                <a:cs typeface="Helvetica Neue Condensed" panose="02000503000000020004" pitchFamily="2" charset="0"/>
              </a:rPr>
              <a:t>distance-based weights </a:t>
            </a:r>
            <a:r>
              <a:rPr lang="en-US" sz="2400" dirty="0">
                <a:latin typeface="Helvetica" pitchFamily="2" charset="0"/>
                <a:ea typeface="Helvetica Neue Condensed" panose="02000503000000020004" pitchFamily="2" charset="0"/>
                <a:cs typeface="Helvetica Neue Condensed" panose="02000503000000020004" pitchFamily="2" charset="0"/>
              </a:rPr>
              <a:t>and then averaging those sampled values.</a:t>
            </a:r>
          </a:p>
          <a:p>
            <a:pPr marL="0" indent="0">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r>
              <a:rPr lang="en-US" sz="2400" b="1" dirty="0">
                <a:latin typeface="Helvetica" pitchFamily="2" charset="0"/>
                <a:ea typeface="Helvetica Neue Condensed" panose="02000503000000020004" pitchFamily="2" charset="0"/>
                <a:cs typeface="Helvetica Neue Condensed" panose="02000503000000020004" pitchFamily="2" charset="0"/>
              </a:rPr>
              <a:t>Mathematical formulation for IDW method:</a:t>
            </a:r>
            <a:endParaRPr lang="en-US" sz="2400" dirty="0">
              <a:latin typeface="Helvetica" pitchFamily="2" charset="0"/>
              <a:ea typeface="Helvetica Neue Condensed" panose="02000503000000020004" pitchFamily="2" charset="0"/>
              <a:cs typeface="Helvetica Neue Condensed" panose="02000503000000020004"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DF040D-3C54-D8E9-12DA-B41B5124B04C}"/>
                  </a:ext>
                </a:extLst>
              </p:cNvPr>
              <p:cNvSpPr txBox="1"/>
              <p:nvPr/>
            </p:nvSpPr>
            <p:spPr>
              <a:xfrm>
                <a:off x="120400" y="4027899"/>
                <a:ext cx="5217197" cy="733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 </m:t>
                      </m:r>
                      <m:f>
                        <m:fPr>
                          <m:ctrlPr>
                            <a:rPr lang="en-GB" sz="2400" i="1">
                              <a:latin typeface="Cambria Math" panose="02040503050406030204" pitchFamily="18" charset="0"/>
                            </a:rPr>
                          </m:ctrlPr>
                        </m:fPr>
                        <m:num>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num>
                        <m:den>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den>
                      </m:f>
                    </m:oMath>
                  </m:oMathPara>
                </a14:m>
                <a:endParaRPr lang="en-GB" sz="2400" dirty="0"/>
              </a:p>
            </p:txBody>
          </p:sp>
        </mc:Choice>
        <mc:Fallback xmlns="">
          <p:sp>
            <p:nvSpPr>
              <p:cNvPr id="5" name="TextBox 4">
                <a:extLst>
                  <a:ext uri="{FF2B5EF4-FFF2-40B4-BE49-F238E27FC236}">
                    <a16:creationId xmlns:a16="http://schemas.microsoft.com/office/drawing/2014/main" id="{EEDF040D-3C54-D8E9-12DA-B41B5124B04C}"/>
                  </a:ext>
                </a:extLst>
              </p:cNvPr>
              <p:cNvSpPr txBox="1">
                <a:spLocks noRot="1" noChangeAspect="1" noMove="1" noResize="1" noEditPoints="1" noAdjustHandles="1" noChangeArrowheads="1" noChangeShapeType="1" noTextEdit="1"/>
              </p:cNvSpPr>
              <p:nvPr/>
            </p:nvSpPr>
            <p:spPr>
              <a:xfrm>
                <a:off x="120400" y="4027899"/>
                <a:ext cx="5217197" cy="733278"/>
              </a:xfrm>
              <a:prstGeom prst="rect">
                <a:avLst/>
              </a:prstGeom>
              <a:blipFill>
                <a:blip r:embed="rId3"/>
                <a:stretch>
                  <a:fillRect l="-243" t="-1724" b="-862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DA63C944-7406-EE07-EFEE-A0E87631B8B0}"/>
              </a:ext>
            </a:extLst>
          </p:cNvPr>
          <p:cNvSpPr txBox="1"/>
          <p:nvPr/>
        </p:nvSpPr>
        <p:spPr>
          <a:xfrm>
            <a:off x="11510712" y="4291255"/>
            <a:ext cx="442750"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7" name="TextBox 6">
            <a:extLst>
              <a:ext uri="{FF2B5EF4-FFF2-40B4-BE49-F238E27FC236}">
                <a16:creationId xmlns:a16="http://schemas.microsoft.com/office/drawing/2014/main" id="{B14819CC-3F1A-AC58-75E8-BB13A023BD9A}"/>
              </a:ext>
            </a:extLst>
          </p:cNvPr>
          <p:cNvSpPr txBox="1"/>
          <p:nvPr/>
        </p:nvSpPr>
        <p:spPr>
          <a:xfrm>
            <a:off x="1883351" y="4987419"/>
            <a:ext cx="1863011"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Expanded form</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6AB2EE-FEEF-8375-F446-3FA79D97D4F9}"/>
                  </a:ext>
                </a:extLst>
              </p:cNvPr>
              <p:cNvSpPr txBox="1"/>
              <p:nvPr/>
            </p:nvSpPr>
            <p:spPr>
              <a:xfrm>
                <a:off x="6359715" y="3930848"/>
                <a:ext cx="1996059" cy="8102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smtClean="0">
                              <a:latin typeface="Cambria Math" panose="02040503050406030204" pitchFamily="18" charset="0"/>
                            </a:rPr>
                          </m:ctrlPr>
                        </m:sSupPr>
                        <m:e>
                          <m:r>
                            <a:rPr lang="en-GB" sz="2400" b="0" i="1" smtClean="0">
                              <a:latin typeface="Cambria Math" panose="02040503050406030204" pitchFamily="18" charset="0"/>
                            </a:rPr>
                            <m:t>𝑥</m:t>
                          </m:r>
                        </m:e>
                        <m:sup>
                          <m:r>
                            <a:rPr lang="en-GB" sz="2400" b="0" i="1" smtClean="0">
                              <a:latin typeface="Cambria Math" panose="02040503050406030204" pitchFamily="18" charset="0"/>
                            </a:rPr>
                            <m:t>∗</m:t>
                          </m:r>
                        </m:sup>
                      </m:sSup>
                      <m:r>
                        <a:rPr lang="en-GB" sz="2400" i="1">
                          <a:latin typeface="Cambria Math" panose="02040503050406030204" pitchFamily="18" charset="0"/>
                        </a:rPr>
                        <m:t>=</m:t>
                      </m:r>
                      <m:f>
                        <m:fPr>
                          <m:ctrlPr>
                            <a:rPr lang="en-GB" sz="2400" i="1" smtClean="0">
                              <a:latin typeface="Cambria Math" panose="02040503050406030204" pitchFamily="18" charset="0"/>
                            </a:rPr>
                          </m:ctrlPr>
                        </m:fPr>
                        <m:num>
                          <m:nary>
                            <m:naryPr>
                              <m:chr m:val="∑"/>
                              <m:ctrlPr>
                                <a:rPr lang="en-GB" sz="2400" i="1">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e>
                          </m:nary>
                        </m:num>
                        <m:den>
                          <m:nary>
                            <m:naryPr>
                              <m:chr m:val="∑"/>
                              <m:ctrlPr>
                                <a:rPr lang="en-GB" sz="240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e>
                          </m:nary>
                        </m:den>
                      </m:f>
                    </m:oMath>
                  </m:oMathPara>
                </a14:m>
                <a:endParaRPr lang="en-GB" sz="2400" dirty="0"/>
              </a:p>
            </p:txBody>
          </p:sp>
        </mc:Choice>
        <mc:Fallback xmlns="">
          <p:sp>
            <p:nvSpPr>
              <p:cNvPr id="8" name="TextBox 7">
                <a:extLst>
                  <a:ext uri="{FF2B5EF4-FFF2-40B4-BE49-F238E27FC236}">
                    <a16:creationId xmlns:a16="http://schemas.microsoft.com/office/drawing/2014/main" id="{BB6AB2EE-FEEF-8375-F446-3FA79D97D4F9}"/>
                  </a:ext>
                </a:extLst>
              </p:cNvPr>
              <p:cNvSpPr txBox="1">
                <a:spLocks noRot="1" noChangeAspect="1" noMove="1" noResize="1" noEditPoints="1" noAdjustHandles="1" noChangeArrowheads="1" noChangeShapeType="1" noTextEdit="1"/>
              </p:cNvSpPr>
              <p:nvPr/>
            </p:nvSpPr>
            <p:spPr>
              <a:xfrm>
                <a:off x="6359715" y="3930848"/>
                <a:ext cx="1996059" cy="810222"/>
              </a:xfrm>
              <a:prstGeom prst="rect">
                <a:avLst/>
              </a:prstGeom>
              <a:blipFill>
                <a:blip r:embed="rId4"/>
                <a:stretch>
                  <a:fillRect l="-1258" t="-78462" r="-629" b="-112308"/>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2EA02FDB-C1E2-0A66-1E83-7D013A356EEA}"/>
              </a:ext>
            </a:extLst>
          </p:cNvPr>
          <p:cNvSpPr txBox="1"/>
          <p:nvPr/>
        </p:nvSpPr>
        <p:spPr>
          <a:xfrm>
            <a:off x="6559021" y="4922823"/>
            <a:ext cx="2021707"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Condensed form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181399-E401-ED97-9ADB-ABF15FF003A5}"/>
                  </a:ext>
                </a:extLst>
              </p:cNvPr>
              <p:cNvSpPr txBox="1"/>
              <p:nvPr/>
            </p:nvSpPr>
            <p:spPr>
              <a:xfrm>
                <a:off x="5635315" y="4179094"/>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10" name="TextBox 9">
                <a:extLst>
                  <a:ext uri="{FF2B5EF4-FFF2-40B4-BE49-F238E27FC236}">
                    <a16:creationId xmlns:a16="http://schemas.microsoft.com/office/drawing/2014/main" id="{55181399-E401-ED97-9ADB-ABF15FF003A5}"/>
                  </a:ext>
                </a:extLst>
              </p:cNvPr>
              <p:cNvSpPr txBox="1">
                <a:spLocks noRot="1" noChangeAspect="1" noMove="1" noResize="1" noEditPoints="1" noAdjustHandles="1" noChangeArrowheads="1" noChangeShapeType="1" noTextEdit="1"/>
              </p:cNvSpPr>
              <p:nvPr/>
            </p:nvSpPr>
            <p:spPr>
              <a:xfrm>
                <a:off x="5635315" y="4179094"/>
                <a:ext cx="349455" cy="430887"/>
              </a:xfrm>
              <a:prstGeom prst="rect">
                <a:avLst/>
              </a:prstGeom>
              <a:blipFill>
                <a:blip r:embed="rId5"/>
                <a:stretch>
                  <a:fillRect l="-13793" r="-137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1B01AD-B41E-0794-0D15-43F9FE2043A7}"/>
                  </a:ext>
                </a:extLst>
              </p:cNvPr>
              <p:cNvSpPr txBox="1"/>
              <p:nvPr/>
            </p:nvSpPr>
            <p:spPr>
              <a:xfrm>
                <a:off x="120400" y="5582993"/>
                <a:ext cx="5791913" cy="1169551"/>
              </a:xfrm>
              <a:prstGeom prst="rect">
                <a:avLst/>
              </a:prstGeom>
              <a:noFill/>
              <a:ln>
                <a:solidFill>
                  <a:schemeClr val="accent1"/>
                </a:solidFill>
              </a:ln>
            </p:spPr>
            <p:txBody>
              <a:bodyPr wrap="square" rtlCol="0">
                <a:spAutoFit/>
              </a:bodyPr>
              <a:lstStyle/>
              <a:p>
                <a14:m>
                  <m:oMath xmlns:m="http://schemas.openxmlformats.org/officeDocument/2006/math">
                    <m:sSup>
                      <m:sSupPr>
                        <m:ctrlPr>
                          <a:rPr lang="en-GB" sz="140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m:t>
                        </m:r>
                      </m:sup>
                    </m:sSup>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the unknown spatial location we want to predict. The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the known sampled locations which we will use to predict </a:t>
                </a:r>
                <a14:m>
                  <m:oMath xmlns:m="http://schemas.openxmlformats.org/officeDocument/2006/math">
                    <m:sSup>
                      <m:sSupPr>
                        <m:ctrlPr>
                          <a:rPr lang="en-GB" sz="1400" i="1">
                            <a:latin typeface="Cambria Math" panose="02040503050406030204" pitchFamily="18" charset="0"/>
                          </a:rPr>
                        </m:ctrlPr>
                      </m:sSupPr>
                      <m:e>
                        <m:r>
                          <a:rPr lang="en-GB" sz="1400" i="1">
                            <a:latin typeface="Cambria Math" panose="02040503050406030204" pitchFamily="18" charset="0"/>
                          </a:rPr>
                          <m:t>𝑥</m:t>
                        </m:r>
                      </m:e>
                      <m:sup>
                        <m:r>
                          <a:rPr lang="en-GB" sz="1400" i="1">
                            <a:latin typeface="Cambria Math" panose="02040503050406030204" pitchFamily="18" charset="0"/>
                          </a:rPr>
                          <m:t>∗</m:t>
                        </m:r>
                      </m:sup>
                    </m:sSup>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Lastly, </a:t>
                </a: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𝑤</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a weight derived from computing inverse distance between unknown location </a:t>
                </a:r>
                <a14:m>
                  <m:oMath xmlns:m="http://schemas.openxmlformats.org/officeDocument/2006/math">
                    <m:sSup>
                      <m:sSupPr>
                        <m:ctrlPr>
                          <a:rPr lang="en-GB" sz="1400" i="1">
                            <a:latin typeface="Cambria Math" panose="02040503050406030204" pitchFamily="18" charset="0"/>
                          </a:rPr>
                        </m:ctrlPr>
                      </m:sSupPr>
                      <m:e>
                        <m:r>
                          <a:rPr lang="en-GB" sz="1400" i="1">
                            <a:latin typeface="Cambria Math" panose="02040503050406030204" pitchFamily="18" charset="0"/>
                          </a:rPr>
                          <m:t>𝑥</m:t>
                        </m:r>
                      </m:e>
                      <m:sup>
                        <m:r>
                          <a:rPr lang="en-GB" sz="1400" i="1">
                            <a:latin typeface="Cambria Math" panose="02040503050406030204" pitchFamily="18" charset="0"/>
                          </a:rPr>
                          <m:t>∗</m:t>
                        </m:r>
                      </m:sup>
                    </m:sSup>
                    <m:r>
                      <a:rPr lang="en-GB" sz="1400" i="1">
                        <a:latin typeface="Cambria Math" panose="02040503050406030204" pitchFamily="18" charset="0"/>
                      </a:rPr>
                      <m:t> </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predict and known sample location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𝑖</m:t>
                        </m:r>
                      </m:sub>
                    </m:sSub>
                  </m:oMath>
                </a14:m>
                <a:r>
                  <a:rPr lang="en-GB" sz="1400" b="0" dirty="0">
                    <a:latin typeface="Helvetica Neue" panose="02000503000000020004" pitchFamily="2" charset="0"/>
                  </a:rPr>
                  <a:t>.This distance is donated as </a:t>
                </a:r>
                <a14:m>
                  <m:oMath xmlns:m="http://schemas.openxmlformats.org/officeDocument/2006/math">
                    <m:r>
                      <a:rPr lang="en-GB" sz="1400" b="0"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sz="1400" i="1">
                            <a:latin typeface="Cambria Math" panose="02040503050406030204" pitchFamily="18" charset="0"/>
                            <a:ea typeface="Helvetica Neue" panose="02000503000000020004" pitchFamily="2" charset="0"/>
                            <a:cs typeface="Helvetica Neue" panose="02000503000000020004" pitchFamily="2" charset="0"/>
                          </a:rPr>
                        </m:ctrlPr>
                      </m:dPr>
                      <m:e>
                        <m:sSup>
                          <m:sSupPr>
                            <m:ctrlPr>
                              <a:rPr lang="en-GB" sz="1400" i="1">
                                <a:latin typeface="Cambria Math" panose="02040503050406030204" pitchFamily="18" charset="0"/>
                                <a:ea typeface="Helvetica Neue" panose="02000503000000020004" pitchFamily="2" charset="0"/>
                                <a:cs typeface="Helvetica Neue" panose="02000503000000020004" pitchFamily="2" charset="0"/>
                              </a:rPr>
                            </m:ctrlPr>
                          </m:sSupPr>
                          <m:e>
                            <m:r>
                              <a:rPr lang="en-GB" sz="1400" b="0" i="1">
                                <a:latin typeface="Cambria Math" panose="02040503050406030204" pitchFamily="18" charset="0"/>
                                <a:ea typeface="Helvetica Neue" panose="02000503000000020004" pitchFamily="2" charset="0"/>
                                <a:cs typeface="Helvetica Neue" panose="02000503000000020004" pitchFamily="2" charset="0"/>
                              </a:rPr>
                              <m:t>𝑥</m:t>
                            </m:r>
                          </m:e>
                          <m:sup>
                            <m:r>
                              <a:rPr lang="en-GB" sz="1400" b="0" i="1">
                                <a:latin typeface="Cambria Math" panose="02040503050406030204" pitchFamily="18" charset="0"/>
                                <a:ea typeface="Helvetica Neue" panose="02000503000000020004" pitchFamily="2" charset="0"/>
                                <a:cs typeface="Helvetica Neue" panose="02000503000000020004" pitchFamily="2" charset="0"/>
                              </a:rPr>
                              <m:t>∗</m:t>
                            </m:r>
                          </m:sup>
                        </m:sSup>
                        <m:r>
                          <a:rPr lang="en-GB" sz="1400" b="0"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sz="1400" i="1">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a:latin typeface="Cambria Math" panose="02040503050406030204" pitchFamily="18" charset="0"/>
                                <a:ea typeface="Helvetica Neue" panose="02000503000000020004" pitchFamily="2" charset="0"/>
                                <a:cs typeface="Helvetica Neue" panose="02000503000000020004" pitchFamily="2" charset="0"/>
                              </a:rPr>
                              <m:t>𝑖</m:t>
                            </m:r>
                          </m:sub>
                        </m:sSub>
                      </m:e>
                    </m:d>
                  </m:oMath>
                </a14:m>
                <a:endParaRPr lang="en-GB" sz="1400" dirty="0">
                  <a:latin typeface="Helvetica Neue" panose="02000503000000020004" pitchFamily="2" charset="0"/>
                </a:endParaRPr>
              </a:p>
            </p:txBody>
          </p:sp>
        </mc:Choice>
        <mc:Fallback xmlns="">
          <p:sp>
            <p:nvSpPr>
              <p:cNvPr id="11" name="TextBox 10">
                <a:extLst>
                  <a:ext uri="{FF2B5EF4-FFF2-40B4-BE49-F238E27FC236}">
                    <a16:creationId xmlns:a16="http://schemas.microsoft.com/office/drawing/2014/main" id="{361B01AD-B41E-0794-0D15-43F9FE2043A7}"/>
                  </a:ext>
                </a:extLst>
              </p:cNvPr>
              <p:cNvSpPr txBox="1">
                <a:spLocks noRot="1" noChangeAspect="1" noMove="1" noResize="1" noEditPoints="1" noAdjustHandles="1" noChangeArrowheads="1" noChangeShapeType="1" noTextEdit="1"/>
              </p:cNvSpPr>
              <p:nvPr/>
            </p:nvSpPr>
            <p:spPr>
              <a:xfrm>
                <a:off x="120400" y="5582993"/>
                <a:ext cx="5791913" cy="1169551"/>
              </a:xfrm>
              <a:prstGeom prst="rect">
                <a:avLst/>
              </a:prstGeom>
              <a:blipFill>
                <a:blip r:embed="rId6"/>
                <a:stretch>
                  <a:fillRect l="-218" t="-1064" b="-4255"/>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231635-4E55-0DCE-0497-5A805A800803}"/>
                  </a:ext>
                </a:extLst>
              </p:cNvPr>
              <p:cNvSpPr txBox="1"/>
              <p:nvPr/>
            </p:nvSpPr>
            <p:spPr>
              <a:xfrm>
                <a:off x="8290363" y="3975648"/>
                <a:ext cx="2740302" cy="674224"/>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 where </a:t>
                </a:r>
                <a14:m>
                  <m:oMath xmlns:m="http://schemas.openxmlformats.org/officeDocument/2006/math">
                    <m:sSub>
                      <m:sSubPr>
                        <m:ctrlPr>
                          <a:rPr lang="en-GB" sz="2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𝑤</m:t>
                        </m:r>
                      </m:e>
                      <m:sub>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𝑖</m:t>
                        </m:r>
                      </m:sub>
                    </m:sSub>
                    <m:r>
                      <a:rPr lang="en-GB" sz="2400" b="0" i="1" smtClean="0">
                        <a:latin typeface="Cambria Math" panose="02040503050406030204" pitchFamily="18" charset="0"/>
                        <a:ea typeface="Helvetica Neue" panose="02000503000000020004" pitchFamily="2" charset="0"/>
                        <a:cs typeface="Helvetica Neue" panose="02000503000000020004" pitchFamily="2" charset="0"/>
                      </a:rPr>
                      <m:t>=</m:t>
                    </m:r>
                    <m:f>
                      <m:f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GB" sz="2400" b="0" i="1" smtClean="0">
                            <a:latin typeface="Cambria Math" panose="02040503050406030204" pitchFamily="18" charset="0"/>
                            <a:ea typeface="Helvetica Neue" panose="02000503000000020004" pitchFamily="2" charset="0"/>
                            <a:cs typeface="Helvetica Neue" panose="02000503000000020004" pitchFamily="2" charset="0"/>
                          </a:rPr>
                          <m:t>1</m:t>
                        </m:r>
                      </m:num>
                      <m:den>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𝑑</m:t>
                        </m:r>
                        <m:d>
                          <m:d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dPr>
                          <m:e>
                            <m:sSup>
                              <m:sSup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sz="2400" b="0" i="1" smtClean="0">
                                    <a:latin typeface="Cambria Math" panose="02040503050406030204" pitchFamily="18" charset="0"/>
                                    <a:ea typeface="Helvetica Neue" panose="02000503000000020004" pitchFamily="2" charset="0"/>
                                    <a:cs typeface="Helvetica Neue" panose="02000503000000020004" pitchFamily="2" charset="0"/>
                                  </a:rPr>
                                  <m:t>∗</m:t>
                                </m:r>
                              </m:sup>
                            </m:sSup>
                            <m:r>
                              <a:rPr lang="en-GB" sz="2400" b="0" i="1" smtClean="0">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sz="2400" b="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𝑖</m:t>
                                </m:r>
                              </m:sub>
                            </m:sSub>
                          </m:e>
                        </m:d>
                      </m:den>
                    </m:f>
                  </m:oMath>
                </a14:m>
                <a:r>
                  <a:rPr lang="en-GB" sz="24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12" name="TextBox 11">
                <a:extLst>
                  <a:ext uri="{FF2B5EF4-FFF2-40B4-BE49-F238E27FC236}">
                    <a16:creationId xmlns:a16="http://schemas.microsoft.com/office/drawing/2014/main" id="{EE231635-4E55-0DCE-0497-5A805A800803}"/>
                  </a:ext>
                </a:extLst>
              </p:cNvPr>
              <p:cNvSpPr txBox="1">
                <a:spLocks noRot="1" noChangeAspect="1" noMove="1" noResize="1" noEditPoints="1" noAdjustHandles="1" noChangeArrowheads="1" noChangeShapeType="1" noTextEdit="1"/>
              </p:cNvSpPr>
              <p:nvPr/>
            </p:nvSpPr>
            <p:spPr>
              <a:xfrm>
                <a:off x="8290363" y="3975648"/>
                <a:ext cx="2740302" cy="674224"/>
              </a:xfrm>
              <a:prstGeom prst="rect">
                <a:avLst/>
              </a:prstGeom>
              <a:blipFill>
                <a:blip r:embed="rId7"/>
                <a:stretch>
                  <a:fillRect l="-1843" b="-90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8B3B2E-C593-8CE6-069F-1439B6F46625}"/>
                  </a:ext>
                </a:extLst>
              </p:cNvPr>
              <p:cNvSpPr txBox="1"/>
              <p:nvPr/>
            </p:nvSpPr>
            <p:spPr>
              <a:xfrm>
                <a:off x="7395146" y="5996632"/>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13" name="TextBox 12">
                <a:extLst>
                  <a:ext uri="{FF2B5EF4-FFF2-40B4-BE49-F238E27FC236}">
                    <a16:creationId xmlns:a16="http://schemas.microsoft.com/office/drawing/2014/main" id="{4A8B3B2E-C593-8CE6-069F-1439B6F46625}"/>
                  </a:ext>
                </a:extLst>
              </p:cNvPr>
              <p:cNvSpPr txBox="1">
                <a:spLocks noRot="1" noChangeAspect="1" noMove="1" noResize="1" noEditPoints="1" noAdjustHandles="1" noChangeArrowheads="1" noChangeShapeType="1" noTextEdit="1"/>
              </p:cNvSpPr>
              <p:nvPr/>
            </p:nvSpPr>
            <p:spPr>
              <a:xfrm>
                <a:off x="7395146" y="5996632"/>
                <a:ext cx="349455" cy="430887"/>
              </a:xfrm>
              <a:prstGeom prst="rect">
                <a:avLst/>
              </a:prstGeom>
              <a:blipFill>
                <a:blip r:embed="rId8"/>
                <a:stretch>
                  <a:fillRect l="-17857" r="-17857"/>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53567551-5798-5628-6CDE-8E96F3854F97}"/>
              </a:ext>
            </a:extLst>
          </p:cNvPr>
          <p:cNvSpPr txBox="1"/>
          <p:nvPr/>
        </p:nvSpPr>
        <p:spPr>
          <a:xfrm>
            <a:off x="7834373" y="6027410"/>
            <a:ext cx="40230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symbol mean they are identical</a:t>
            </a:r>
          </a:p>
        </p:txBody>
      </p:sp>
      <p:sp>
        <p:nvSpPr>
          <p:cNvPr id="15" name="Slide Number Placeholder 3">
            <a:extLst>
              <a:ext uri="{FF2B5EF4-FFF2-40B4-BE49-F238E27FC236}">
                <a16:creationId xmlns:a16="http://schemas.microsoft.com/office/drawing/2014/main" id="{A8CBFED1-1B58-6534-D8E4-83AE4E4CC36C}"/>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12</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45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4A6ED3E-F611-AE51-7A0E-DCDC9B84101B}"/>
              </a:ext>
            </a:extLst>
          </p:cNvPr>
          <p:cNvSpPr/>
          <p:nvPr/>
        </p:nvSpPr>
        <p:spPr>
          <a:xfrm>
            <a:off x="226035" y="4227715"/>
            <a:ext cx="11575565" cy="216818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3600" b="1" dirty="0">
                <a:latin typeface="Helvetica Neue Light" panose="02000403000000020004" pitchFamily="2" charset="0"/>
                <a:ea typeface="Helvetica Neue Light" panose="02000403000000020004" pitchFamily="2" charset="0"/>
              </a:rPr>
              <a:t>Distance and Spatial Weights [1]</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708FAAA-A65E-A63A-207D-1BC7365F43DE}"/>
                  </a:ext>
                </a:extLst>
              </p:cNvPr>
              <p:cNvSpPr txBox="1">
                <a:spLocks/>
              </p:cNvSpPr>
              <p:nvPr/>
            </p:nvSpPr>
            <p:spPr>
              <a:xfrm>
                <a:off x="226848" y="1194764"/>
                <a:ext cx="11738304" cy="1064738"/>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Remember the estimation of a spatial weight </a:t>
                </a:r>
                <a14:m>
                  <m:oMath xmlns:m="http://schemas.openxmlformats.org/officeDocument/2006/math">
                    <m:sSub>
                      <m:sSubPr>
                        <m:ctrlPr>
                          <a:rPr lang="en-US" sz="1800" b="1" i="1">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1" i="1">
                            <a:latin typeface="Cambria Math" panose="02040503050406030204" pitchFamily="18" charset="0"/>
                            <a:ea typeface="Helvetica Neue" panose="02000503000000020004" pitchFamily="2" charset="0"/>
                            <a:cs typeface="Helvetica Neue" panose="02000503000000020004" pitchFamily="2" charset="0"/>
                          </a:rPr>
                          <m:t>𝒘</m:t>
                        </m:r>
                      </m:e>
                      <m:sub>
                        <m:r>
                          <a:rPr lang="en-GB" sz="1800" b="1" i="1">
                            <a:latin typeface="Cambria Math" panose="02040503050406030204" pitchFamily="18" charset="0"/>
                            <a:ea typeface="Helvetica Neue" panose="02000503000000020004" pitchFamily="2" charset="0"/>
                            <a:cs typeface="Helvetica Neue" panose="02000503000000020004" pitchFamily="2" charset="0"/>
                          </a:rPr>
                          <m:t>𝒊𝒋</m:t>
                        </m:r>
                      </m:sub>
                    </m:sSub>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latin typeface="Helvetica Neue" panose="02000503000000020004" pitchFamily="2" charset="0"/>
                    <a:ea typeface="Helvetica Neue" panose="02000503000000020004" pitchFamily="2" charset="0"/>
                    <a:cs typeface="Helvetica Neue" panose="02000503000000020004" pitchFamily="2" charset="0"/>
                  </a:rPr>
                  <a:t>which</a:t>
                </a:r>
                <a:r>
                  <a:rPr lang="en-US" sz="1800" b="1"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latin typeface="Helvetica Neue" panose="02000503000000020004" pitchFamily="2" charset="0"/>
                    <a:ea typeface="Helvetica Neue" panose="02000503000000020004" pitchFamily="2" charset="0"/>
                    <a:cs typeface="Helvetica Neue" panose="02000503000000020004" pitchFamily="2" charset="0"/>
                  </a:rPr>
                  <a:t>is based on distance </a:t>
                </a:r>
                <a14:m>
                  <m:oMath xmlns:m="http://schemas.openxmlformats.org/officeDocument/2006/math">
                    <m:sSub>
                      <m:sSubPr>
                        <m:ctrlPr>
                          <a:rPr lang="en-US" sz="1800" b="1"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1" i="1" smtClean="0">
                            <a:latin typeface="Cambria Math" panose="02040503050406030204" pitchFamily="18" charset="0"/>
                            <a:ea typeface="Helvetica Neue" panose="02000503000000020004" pitchFamily="2" charset="0"/>
                            <a:cs typeface="Helvetica Neue" panose="02000503000000020004" pitchFamily="2" charset="0"/>
                          </a:rPr>
                          <m:t>𝒅</m:t>
                        </m:r>
                      </m:e>
                      <m:sub>
                        <m:r>
                          <a:rPr lang="en-GB" sz="1800" b="1" i="1" smtClean="0">
                            <a:latin typeface="Cambria Math" panose="02040503050406030204" pitchFamily="18" charset="0"/>
                            <a:ea typeface="Helvetica Neue" panose="02000503000000020004" pitchFamily="2" charset="0"/>
                            <a:cs typeface="Helvetica Neue" panose="02000503000000020004" pitchFamily="2" charset="0"/>
                          </a:rPr>
                          <m:t>𝒊𝒋</m:t>
                        </m:r>
                      </m:sub>
                    </m:sSub>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a:t>
                </a:r>
                <a:r>
                  <a:rPr lang="en-US" sz="1800" dirty="0">
                    <a:latin typeface="Helvetica Neue" panose="02000503000000020004" pitchFamily="2" charset="0"/>
                    <a:ea typeface="Helvetica Neue" panose="02000503000000020004" pitchFamily="2" charset="0"/>
                    <a:cs typeface="Helvetica Neue" panose="02000503000000020004" pitchFamily="2" charset="0"/>
                  </a:rPr>
                  <a:t>between some location </a:t>
                </a:r>
                <a14:m>
                  <m:oMath xmlns:m="http://schemas.openxmlformats.org/officeDocument/2006/math">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and </a:t>
                </a:r>
                <a14:m>
                  <m:oMath xmlns:m="http://schemas.openxmlformats.org/officeDocument/2006/math">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Here, we use point locations, or the centroids of such given area, to compute the distances whereby the coordinates for </a:t>
                </a:r>
                <a14:m>
                  <m:oMath xmlns:m="http://schemas.openxmlformats.org/officeDocument/2006/math">
                    <m:r>
                      <a:rPr lang="en-GB" sz="1800" i="1">
                        <a:latin typeface="Cambria Math" panose="02040503050406030204" pitchFamily="18" charset="0"/>
                        <a:ea typeface="Helvetica Neue" panose="02000503000000020004" pitchFamily="2" charset="0"/>
                        <a:cs typeface="Helvetica Neue" panose="02000503000000020004" pitchFamily="2" charset="0"/>
                      </a:rPr>
                      <m:t>𝑖</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is (</a:t>
                </a:r>
                <a14:m>
                  <m:oMath xmlns:m="http://schemas.openxmlformats.org/officeDocument/2006/math">
                    <m:sSub>
                      <m:sSubPr>
                        <m:ctrlPr>
                          <a:rPr lang="en-US" sz="18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𝑖</m:t>
                        </m:r>
                      </m:sub>
                    </m:s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m:t>
                    </m:r>
                    <m:sSub>
                      <m:sSubPr>
                        <m:ctrlPr>
                          <a:rPr lang="en-GB" sz="1800" b="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𝑦</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𝑖</m:t>
                        </m:r>
                      </m:sub>
                    </m:sSub>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and </a:t>
                </a:r>
                <a14:m>
                  <m:oMath xmlns:m="http://schemas.openxmlformats.org/officeDocument/2006/math">
                    <m:r>
                      <a:rPr lang="en-GB" sz="1800" i="1">
                        <a:latin typeface="Cambria Math" panose="02040503050406030204" pitchFamily="18" charset="0"/>
                        <a:ea typeface="Helvetica Neue" panose="02000503000000020004" pitchFamily="2" charset="0"/>
                        <a:cs typeface="Helvetica Neue" panose="02000503000000020004" pitchFamily="2" charset="0"/>
                      </a:rPr>
                      <m:t>𝑗</m:t>
                    </m:r>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is (</a:t>
                </a:r>
                <a14:m>
                  <m:oMath xmlns:m="http://schemas.openxmlformats.org/officeDocument/2006/math">
                    <m:sSub>
                      <m:sSubPr>
                        <m:ctrlPr>
                          <a:rPr lang="en-US" sz="1800" i="1">
                            <a:latin typeface="Cambria Math" panose="02040503050406030204" pitchFamily="18" charset="0"/>
                            <a:ea typeface="Helvetica Neue" panose="02000503000000020004" pitchFamily="2" charset="0"/>
                            <a:cs typeface="Helvetica Neue" panose="02000503000000020004" pitchFamily="2" charset="0"/>
                          </a:rPr>
                        </m:ctrlPr>
                      </m:sSubPr>
                      <m:e>
                        <m:r>
                          <a:rPr lang="en-GB" sz="1800" i="1">
                            <a:latin typeface="Cambria Math" panose="02040503050406030204" pitchFamily="18" charset="0"/>
                            <a:ea typeface="Helvetica Neue" panose="02000503000000020004" pitchFamily="2" charset="0"/>
                            <a:cs typeface="Helvetica Neue" panose="02000503000000020004" pitchFamily="2" charset="0"/>
                          </a:rPr>
                          <m:t>𝑥</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800" i="1">
                        <a:latin typeface="Cambria Math" panose="02040503050406030204" pitchFamily="18" charset="0"/>
                        <a:ea typeface="Helvetica Neue" panose="02000503000000020004" pitchFamily="2" charset="0"/>
                        <a:cs typeface="Helvetica Neue" panose="02000503000000020004" pitchFamily="2" charset="0"/>
                      </a:rPr>
                      <m:t>,</m:t>
                    </m:r>
                    <m:sSub>
                      <m:sSubPr>
                        <m:ctrlPr>
                          <a:rPr lang="en-GB" sz="1800" i="1">
                            <a:latin typeface="Cambria Math" panose="02040503050406030204" pitchFamily="18" charset="0"/>
                            <a:ea typeface="Helvetica Neue" panose="02000503000000020004" pitchFamily="2" charset="0"/>
                            <a:cs typeface="Helvetica Neue" panose="02000503000000020004" pitchFamily="2" charset="0"/>
                          </a:rPr>
                        </m:ctrlPr>
                      </m:sSubPr>
                      <m:e>
                        <m:r>
                          <a:rPr lang="en-GB" sz="1800" i="1">
                            <a:latin typeface="Cambria Math" panose="02040503050406030204" pitchFamily="18" charset="0"/>
                            <a:ea typeface="Helvetica Neue" panose="02000503000000020004" pitchFamily="2" charset="0"/>
                            <a:cs typeface="Helvetica Neue" panose="02000503000000020004" pitchFamily="2" charset="0"/>
                          </a:rPr>
                          <m:t>𝑦</m:t>
                        </m:r>
                      </m:e>
                      <m:sub>
                        <m:r>
                          <a:rPr lang="en-GB" sz="1800" b="0" i="1" smtClean="0">
                            <a:latin typeface="Cambria Math" panose="02040503050406030204" pitchFamily="18" charset="0"/>
                            <a:ea typeface="Helvetica Neue" panose="02000503000000020004" pitchFamily="2" charset="0"/>
                            <a:cs typeface="Helvetica Neue" panose="02000503000000020004" pitchFamily="2" charset="0"/>
                          </a:rPr>
                          <m:t>𝑗</m:t>
                        </m:r>
                      </m:sub>
                    </m:sSub>
                  </m:oMath>
                </a14:m>
                <a:r>
                  <a:rPr lang="en-US" sz="1800" dirty="0">
                    <a:latin typeface="Helvetica Neue" panose="02000503000000020004" pitchFamily="2" charset="0"/>
                    <a:ea typeface="Helvetica Neue" panose="02000503000000020004" pitchFamily="2" charset="0"/>
                    <a:cs typeface="Helvetica Neue" panose="02000503000000020004" pitchFamily="2" charset="0"/>
                  </a:rPr>
                  <a:t>) are used. </a:t>
                </a:r>
                <a:r>
                  <a:rPr lang="en-US" sz="1800" b="1" dirty="0">
                    <a:latin typeface="Helvetica Neue" panose="02000503000000020004" pitchFamily="2" charset="0"/>
                    <a:ea typeface="Helvetica Neue" panose="02000503000000020004" pitchFamily="2" charset="0"/>
                    <a:cs typeface="Helvetica Neue" panose="02000503000000020004" pitchFamily="2" charset="0"/>
                  </a:rPr>
                  <a:t>The goal here is to integrate distance decay in IDW models.</a:t>
                </a:r>
              </a:p>
              <a:p>
                <a:pPr marL="0" indent="0">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6" name="Content Placeholder 2">
                <a:extLst>
                  <a:ext uri="{FF2B5EF4-FFF2-40B4-BE49-F238E27FC236}">
                    <a16:creationId xmlns:a16="http://schemas.microsoft.com/office/drawing/2014/main" id="{A708FAAA-A65E-A63A-207D-1BC7365F43DE}"/>
                  </a:ext>
                </a:extLst>
              </p:cNvPr>
              <p:cNvSpPr txBox="1">
                <a:spLocks noRot="1" noChangeAspect="1" noMove="1" noResize="1" noEditPoints="1" noAdjustHandles="1" noChangeArrowheads="1" noChangeShapeType="1" noTextEdit="1"/>
              </p:cNvSpPr>
              <p:nvPr/>
            </p:nvSpPr>
            <p:spPr>
              <a:xfrm>
                <a:off x="226848" y="1194764"/>
                <a:ext cx="11738304" cy="1064738"/>
              </a:xfrm>
              <a:prstGeom prst="rect">
                <a:avLst/>
              </a:prstGeom>
              <a:blipFill>
                <a:blip r:embed="rId3"/>
                <a:stretch>
                  <a:fillRect l="-432" t="-7059" b="-14118"/>
                </a:stretch>
              </a:blipFill>
              <a:ln>
                <a:noFill/>
              </a:ln>
            </p:spPr>
            <p:txBody>
              <a:bodyPr/>
              <a:lstStyle/>
              <a:p>
                <a:r>
                  <a:rPr lang="en-GB">
                    <a:noFill/>
                  </a:rPr>
                  <a:t> </a:t>
                </a:r>
              </a:p>
            </p:txBody>
          </p:sp>
        </mc:Fallback>
      </mc:AlternateContent>
      <p:sp>
        <p:nvSpPr>
          <p:cNvPr id="2" name="TextBox 1">
            <a:extLst>
              <a:ext uri="{FF2B5EF4-FFF2-40B4-BE49-F238E27FC236}">
                <a16:creationId xmlns:a16="http://schemas.microsoft.com/office/drawing/2014/main" id="{2FBCBB1A-BABB-F746-2991-00C7F85747C1}"/>
              </a:ext>
            </a:extLst>
          </p:cNvPr>
          <p:cNvSpPr txBox="1"/>
          <p:nvPr/>
        </p:nvSpPr>
        <p:spPr>
          <a:xfrm>
            <a:off x="468859" y="3043392"/>
            <a:ext cx="4593020"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Euclidean Distance: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6AC9CFE-8CBD-915F-C4E8-FDF613CB1F5E}"/>
                  </a:ext>
                </a:extLst>
              </p:cNvPr>
              <p:cNvSpPr txBox="1"/>
              <p:nvPr/>
            </p:nvSpPr>
            <p:spPr>
              <a:xfrm>
                <a:off x="3827658" y="2788108"/>
                <a:ext cx="4137286"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𝑖𝑗</m:t>
                          </m:r>
                        </m:sub>
                      </m:sSub>
                      <m:r>
                        <a:rPr lang="en-GB" sz="2400" b="0" i="1" smtClean="0">
                          <a:latin typeface="Cambria Math" panose="02040503050406030204" pitchFamily="18" charset="0"/>
                        </a:rPr>
                        <m:t>= </m:t>
                      </m:r>
                      <m:rad>
                        <m:radPr>
                          <m:degHide m:val="on"/>
                          <m:ctrlPr>
                            <a:rPr lang="en-GB" sz="2400" b="0" i="1" smtClean="0">
                              <a:latin typeface="Cambria Math" panose="02040503050406030204" pitchFamily="18" charset="0"/>
                            </a:rPr>
                          </m:ctrlPr>
                        </m:radPr>
                        <m:deg/>
                        <m:e>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𝑗</m:t>
                                      </m:r>
                                    </m:sub>
                                  </m:sSub>
                                </m:e>
                              </m:d>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𝑗</m:t>
                                      </m:r>
                                    </m:sub>
                                  </m:sSub>
                                </m:e>
                              </m:d>
                            </m:e>
                            <m:sup>
                              <m:r>
                                <a:rPr lang="en-GB" sz="2400" b="0" i="1" smtClean="0">
                                  <a:latin typeface="Cambria Math" panose="02040503050406030204" pitchFamily="18" charset="0"/>
                                </a:rPr>
                                <m:t>2</m:t>
                              </m:r>
                            </m:sup>
                          </m:sSup>
                        </m:e>
                      </m:rad>
                    </m:oMath>
                  </m:oMathPara>
                </a14:m>
                <a:endParaRPr lang="en-GB" sz="2400" dirty="0"/>
              </a:p>
            </p:txBody>
          </p:sp>
        </mc:Choice>
        <mc:Fallback xmlns="">
          <p:sp>
            <p:nvSpPr>
              <p:cNvPr id="3" name="TextBox 2">
                <a:extLst>
                  <a:ext uri="{FF2B5EF4-FFF2-40B4-BE49-F238E27FC236}">
                    <a16:creationId xmlns:a16="http://schemas.microsoft.com/office/drawing/2014/main" id="{E6AC9CFE-8CBD-915F-C4E8-FDF613CB1F5E}"/>
                  </a:ext>
                </a:extLst>
              </p:cNvPr>
              <p:cNvSpPr txBox="1">
                <a:spLocks noRot="1" noChangeAspect="1" noMove="1" noResize="1" noEditPoints="1" noAdjustHandles="1" noChangeArrowheads="1" noChangeShapeType="1" noTextEdit="1"/>
              </p:cNvSpPr>
              <p:nvPr/>
            </p:nvSpPr>
            <p:spPr>
              <a:xfrm>
                <a:off x="3827658" y="2788108"/>
                <a:ext cx="4137286" cy="751552"/>
              </a:xfrm>
              <a:prstGeom prst="rect">
                <a:avLst/>
              </a:prstGeom>
              <a:blipFill>
                <a:blip r:embed="rId4"/>
                <a:stretch>
                  <a:fillRect l="-1223" b="-333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74690A4-2574-CFE6-D6B6-D97EBB0B334D}"/>
              </a:ext>
            </a:extLst>
          </p:cNvPr>
          <p:cNvSpPr txBox="1"/>
          <p:nvPr/>
        </p:nvSpPr>
        <p:spPr>
          <a:xfrm>
            <a:off x="11135342" y="2923133"/>
            <a:ext cx="536027"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8" name="TextBox 7">
            <a:extLst>
              <a:ext uri="{FF2B5EF4-FFF2-40B4-BE49-F238E27FC236}">
                <a16:creationId xmlns:a16="http://schemas.microsoft.com/office/drawing/2014/main" id="{3A94DE49-F671-5655-EE81-666B08FAE4D0}"/>
              </a:ext>
            </a:extLst>
          </p:cNvPr>
          <p:cNvSpPr txBox="1"/>
          <p:nvPr/>
        </p:nvSpPr>
        <p:spPr>
          <a:xfrm>
            <a:off x="357352" y="4842249"/>
            <a:ext cx="184731" cy="369332"/>
          </a:xfrm>
          <a:prstGeom prst="rect">
            <a:avLst/>
          </a:prstGeom>
          <a:noFill/>
        </p:spPr>
        <p:txBody>
          <a:bodyPr wrap="none" rtlCol="0">
            <a:spAutoFit/>
          </a:bodyPr>
          <a:lstStyle/>
          <a:p>
            <a:endParaRPr lang="en-GB" dirty="0"/>
          </a:p>
        </p:txBody>
      </p:sp>
      <p:sp>
        <p:nvSpPr>
          <p:cNvPr id="9" name="TextBox 8">
            <a:extLst>
              <a:ext uri="{FF2B5EF4-FFF2-40B4-BE49-F238E27FC236}">
                <a16:creationId xmlns:a16="http://schemas.microsoft.com/office/drawing/2014/main" id="{CE5078FD-7EC3-D024-9602-A2FDF0DB7EF8}"/>
              </a:ext>
            </a:extLst>
          </p:cNvPr>
          <p:cNvSpPr txBox="1"/>
          <p:nvPr/>
        </p:nvSpPr>
        <p:spPr>
          <a:xfrm>
            <a:off x="472789" y="5309534"/>
            <a:ext cx="310811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Negative exponential: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01C1C72-93F1-EF90-F18F-1F9F0E5CED85}"/>
                  </a:ext>
                </a:extLst>
              </p:cNvPr>
              <p:cNvSpPr txBox="1"/>
              <p:nvPr/>
            </p:nvSpPr>
            <p:spPr>
              <a:xfrm>
                <a:off x="3827660" y="5136859"/>
                <a:ext cx="2006511"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𝑖𝑗</m:t>
                          </m:r>
                        </m:sub>
                      </m:sSub>
                      <m:r>
                        <a:rPr lang="en-GB" b="0" i="1" smtClean="0">
                          <a:latin typeface="Cambria Math" panose="02040503050406030204" pitchFamily="18" charset="0"/>
                        </a:rPr>
                        <m:t>=</m:t>
                      </m:r>
                      <m:r>
                        <m:rPr>
                          <m:sty m:val="p"/>
                        </m:rPr>
                        <a:rPr lang="en-GB" b="0" i="0" smtClean="0">
                          <a:latin typeface="Cambria Math" panose="02040503050406030204" pitchFamily="18" charset="0"/>
                        </a:rPr>
                        <m:t>exp</m:t>
                      </m:r>
                      <m:d>
                        <m:dPr>
                          <m:ctrlPr>
                            <a:rPr lang="en-GB" b="0" i="1" smtClean="0">
                              <a:latin typeface="Cambria Math" panose="02040503050406030204" pitchFamily="18" charset="0"/>
                            </a:rPr>
                          </m:ctrlPr>
                        </m:dPr>
                        <m:e>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𝑖𝑗</m:t>
                                  </m:r>
                                </m:sub>
                              </m:sSub>
                            </m:num>
                            <m:den>
                              <m:r>
                                <a:rPr lang="en-GB" b="0" i="1" smtClean="0">
                                  <a:latin typeface="Cambria Math" panose="02040503050406030204" pitchFamily="18" charset="0"/>
                                  <a:ea typeface="Cambria Math" panose="02040503050406030204" pitchFamily="18" charset="0"/>
                                </a:rPr>
                                <m:t>𝛽</m:t>
                              </m:r>
                            </m:den>
                          </m:f>
                        </m:e>
                      </m:d>
                    </m:oMath>
                  </m:oMathPara>
                </a14:m>
                <a:endParaRPr lang="en-GB" dirty="0"/>
              </a:p>
            </p:txBody>
          </p:sp>
        </mc:Choice>
        <mc:Fallback xmlns="">
          <p:sp>
            <p:nvSpPr>
              <p:cNvPr id="10" name="TextBox 9">
                <a:extLst>
                  <a:ext uri="{FF2B5EF4-FFF2-40B4-BE49-F238E27FC236}">
                    <a16:creationId xmlns:a16="http://schemas.microsoft.com/office/drawing/2014/main" id="{301C1C72-93F1-EF90-F18F-1F9F0E5CED85}"/>
                  </a:ext>
                </a:extLst>
              </p:cNvPr>
              <p:cNvSpPr txBox="1">
                <a:spLocks noRot="1" noChangeAspect="1" noMove="1" noResize="1" noEditPoints="1" noAdjustHandles="1" noChangeArrowheads="1" noChangeShapeType="1" noTextEdit="1"/>
              </p:cNvSpPr>
              <p:nvPr/>
            </p:nvSpPr>
            <p:spPr>
              <a:xfrm>
                <a:off x="3827660" y="5136859"/>
                <a:ext cx="2006511" cy="714683"/>
              </a:xfrm>
              <a:prstGeom prst="rect">
                <a:avLst/>
              </a:prstGeom>
              <a:blipFill>
                <a:blip r:embed="rId5"/>
                <a:stretch>
                  <a:fillRect b="-5263"/>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293FFC9D-8DFA-54BB-178B-4CFEB33DBC26}"/>
              </a:ext>
            </a:extLst>
          </p:cNvPr>
          <p:cNvSpPr txBox="1"/>
          <p:nvPr/>
        </p:nvSpPr>
        <p:spPr>
          <a:xfrm>
            <a:off x="11120937" y="5477286"/>
            <a:ext cx="536027"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11" name="TextBox 10">
            <a:extLst>
              <a:ext uri="{FF2B5EF4-FFF2-40B4-BE49-F238E27FC236}">
                <a16:creationId xmlns:a16="http://schemas.microsoft.com/office/drawing/2014/main" id="{2E0673AD-6B92-281E-6068-4B42450CA89D}"/>
              </a:ext>
            </a:extLst>
          </p:cNvPr>
          <p:cNvSpPr txBox="1"/>
          <p:nvPr/>
        </p:nvSpPr>
        <p:spPr>
          <a:xfrm>
            <a:off x="472788" y="4391943"/>
            <a:ext cx="310811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Inverse Distance: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75E7BA-559B-A46B-9461-56CF5A633A54}"/>
                  </a:ext>
                </a:extLst>
              </p:cNvPr>
              <p:cNvSpPr txBox="1"/>
              <p:nvPr/>
            </p:nvSpPr>
            <p:spPr>
              <a:xfrm>
                <a:off x="3827658" y="4287130"/>
                <a:ext cx="1140569" cy="7837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𝑖𝑗</m:t>
                          </m:r>
                        </m:sub>
                      </m:sSub>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sSubSup>
                            <m:sSubSupPr>
                              <m:ctrlPr>
                                <a:rPr lang="en-GB" i="1">
                                  <a:latin typeface="Cambria Math" panose="02040503050406030204" pitchFamily="18" charset="0"/>
                                </a:rPr>
                              </m:ctrlPr>
                            </m:sSubSupPr>
                            <m:e>
                              <m:r>
                                <a:rPr lang="en-GB" i="1">
                                  <a:latin typeface="Cambria Math" panose="02040503050406030204" pitchFamily="18" charset="0"/>
                                </a:rPr>
                                <m:t>𝑑</m:t>
                              </m:r>
                            </m:e>
                            <m:sub>
                              <m:r>
                                <a:rPr lang="en-GB" i="1">
                                  <a:latin typeface="Cambria Math" panose="02040503050406030204" pitchFamily="18" charset="0"/>
                                </a:rPr>
                                <m:t>𝑖𝑗</m:t>
                              </m:r>
                            </m:sub>
                            <m:sup>
                              <m:r>
                                <a:rPr lang="en-GB" i="1">
                                  <a:latin typeface="Cambria Math" panose="02040503050406030204" pitchFamily="18" charset="0"/>
                                  <a:ea typeface="Cambria Math" panose="02040503050406030204" pitchFamily="18" charset="0"/>
                                </a:rPr>
                                <m:t>𝛽</m:t>
                              </m:r>
                            </m:sup>
                          </m:sSubSup>
                        </m:den>
                      </m:f>
                    </m:oMath>
                  </m:oMathPara>
                </a14:m>
                <a:endParaRPr lang="en-GB" dirty="0"/>
              </a:p>
            </p:txBody>
          </p:sp>
        </mc:Choice>
        <mc:Fallback xmlns="">
          <p:sp>
            <p:nvSpPr>
              <p:cNvPr id="12" name="TextBox 11">
                <a:extLst>
                  <a:ext uri="{FF2B5EF4-FFF2-40B4-BE49-F238E27FC236}">
                    <a16:creationId xmlns:a16="http://schemas.microsoft.com/office/drawing/2014/main" id="{0375E7BA-559B-A46B-9461-56CF5A633A54}"/>
                  </a:ext>
                </a:extLst>
              </p:cNvPr>
              <p:cNvSpPr txBox="1">
                <a:spLocks noRot="1" noChangeAspect="1" noMove="1" noResize="1" noEditPoints="1" noAdjustHandles="1" noChangeArrowheads="1" noChangeShapeType="1" noTextEdit="1"/>
              </p:cNvSpPr>
              <p:nvPr/>
            </p:nvSpPr>
            <p:spPr>
              <a:xfrm>
                <a:off x="3827658" y="4287130"/>
                <a:ext cx="1140569" cy="783741"/>
              </a:xfrm>
              <a:prstGeom prst="rect">
                <a:avLst/>
              </a:prstGeom>
              <a:blipFill>
                <a:blip r:embed="rId6"/>
                <a:stretch>
                  <a:fillRect b="-31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7E3397A-7E47-648B-C39D-CB6C77277D78}"/>
                  </a:ext>
                </a:extLst>
              </p:cNvPr>
              <p:cNvSpPr txBox="1"/>
              <p:nvPr/>
            </p:nvSpPr>
            <p:spPr>
              <a:xfrm>
                <a:off x="472788" y="5999644"/>
                <a:ext cx="1056958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Note that </a:t>
                </a:r>
                <a14:m>
                  <m:oMath xmlns:m="http://schemas.openxmlformats.org/officeDocument/2006/math">
                    <m:r>
                      <a:rPr lang="en-GB" b="1" i="1" smtClean="0">
                        <a:latin typeface="Cambria Math" panose="02040503050406030204" pitchFamily="18" charset="0"/>
                        <a:ea typeface="Cambria Math" panose="02040503050406030204" pitchFamily="18" charset="0"/>
                      </a:rPr>
                      <m:t>𝜷</m:t>
                    </m:r>
                  </m:oMath>
                </a14:m>
                <a:r>
                  <a:rPr lang="en-GB" b="1" dirty="0">
                    <a:latin typeface="Helvetica Neue" panose="02000503000000020004" pitchFamily="2" charset="0"/>
                    <a:ea typeface="Helvetica Neue" panose="02000503000000020004" pitchFamily="2" charset="0"/>
                    <a:cs typeface="Helvetica Neue" panose="02000503000000020004" pitchFamily="2" charset="0"/>
                  </a:rPr>
                  <a:t> = 1 or </a:t>
                </a:r>
                <a14:m>
                  <m:oMath xmlns:m="http://schemas.openxmlformats.org/officeDocument/2006/math">
                    <m:r>
                      <a:rPr lang="en-GB" b="1" i="1">
                        <a:latin typeface="Cambria Math" panose="02040503050406030204" pitchFamily="18" charset="0"/>
                        <a:ea typeface="Cambria Math" panose="02040503050406030204" pitchFamily="18" charset="0"/>
                      </a:rPr>
                      <m:t>𝜷</m:t>
                    </m:r>
                  </m:oMath>
                </a14:m>
                <a:r>
                  <a:rPr lang="en-GB" b="1" dirty="0">
                    <a:latin typeface="Helvetica Neue" panose="02000503000000020004" pitchFamily="2" charset="0"/>
                    <a:ea typeface="Helvetica Neue" panose="02000503000000020004" pitchFamily="2" charset="0"/>
                    <a:cs typeface="Helvetica Neue" panose="02000503000000020004" pitchFamily="2" charset="0"/>
                  </a:rPr>
                  <a:t> = 2 (we usually use 2, but it’s really up to you which ever value you pick!) </a:t>
                </a:r>
              </a:p>
            </p:txBody>
          </p:sp>
        </mc:Choice>
        <mc:Fallback xmlns="">
          <p:sp>
            <p:nvSpPr>
              <p:cNvPr id="16" name="TextBox 15">
                <a:extLst>
                  <a:ext uri="{FF2B5EF4-FFF2-40B4-BE49-F238E27FC236}">
                    <a16:creationId xmlns:a16="http://schemas.microsoft.com/office/drawing/2014/main" id="{E7E3397A-7E47-648B-C39D-CB6C77277D78}"/>
                  </a:ext>
                </a:extLst>
              </p:cNvPr>
              <p:cNvSpPr txBox="1">
                <a:spLocks noRot="1" noChangeAspect="1" noMove="1" noResize="1" noEditPoints="1" noAdjustHandles="1" noChangeArrowheads="1" noChangeShapeType="1" noTextEdit="1"/>
              </p:cNvSpPr>
              <p:nvPr/>
            </p:nvSpPr>
            <p:spPr>
              <a:xfrm>
                <a:off x="472788" y="5999644"/>
                <a:ext cx="10569586" cy="369332"/>
              </a:xfrm>
              <a:prstGeom prst="rect">
                <a:avLst/>
              </a:prstGeom>
              <a:blipFill>
                <a:blip r:embed="rId7"/>
                <a:stretch>
                  <a:fillRect l="-480" t="-6667" b="-26667"/>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7271EF19-C757-36C8-5C4C-D7319CAD9E97}"/>
              </a:ext>
            </a:extLst>
          </p:cNvPr>
          <p:cNvSpPr txBox="1"/>
          <p:nvPr/>
        </p:nvSpPr>
        <p:spPr>
          <a:xfrm>
            <a:off x="11120936" y="4391943"/>
            <a:ext cx="536027"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8" name="Rectangle 17">
            <a:extLst>
              <a:ext uri="{FF2B5EF4-FFF2-40B4-BE49-F238E27FC236}">
                <a16:creationId xmlns:a16="http://schemas.microsoft.com/office/drawing/2014/main" id="{08DCF3C2-F2E5-E32C-5193-644594595F99}"/>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F47831-FEE6-3ABC-1114-982B9E131981}"/>
                  </a:ext>
                </a:extLst>
              </p:cNvPr>
              <p:cNvSpPr txBox="1"/>
              <p:nvPr/>
            </p:nvSpPr>
            <p:spPr>
              <a:xfrm>
                <a:off x="8499600" y="2259502"/>
                <a:ext cx="3302000" cy="411395"/>
              </a:xfrm>
              <a:prstGeom prst="rect">
                <a:avLst/>
              </a:prstGeom>
              <a:noFill/>
            </p:spPr>
            <p:txBody>
              <a:bodyPr wrap="square" rtlCol="0">
                <a:spAutoFit/>
              </a:bodyPr>
              <a:lstStyle/>
              <a:p>
                <a:r>
                  <a:rPr lang="en-GB" sz="1800" b="0" dirty="0">
                    <a:ea typeface="Helvetica Neue" panose="02000503000000020004" pitchFamily="2" charset="0"/>
                    <a:cs typeface="Helvetica Neue" panose="02000503000000020004" pitchFamily="2" charset="0"/>
                  </a:rPr>
                  <a:t>Note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𝑑</m:t>
                        </m:r>
                      </m:e>
                      <m:sub>
                        <m:r>
                          <a:rPr lang="en-GB" i="1">
                            <a:latin typeface="Cambria Math" panose="02040503050406030204" pitchFamily="18" charset="0"/>
                          </a:rPr>
                          <m:t>𝑖𝑗</m:t>
                        </m:r>
                      </m:sub>
                    </m:sSub>
                  </m:oMath>
                </a14:m>
                <a:r>
                  <a:rPr lang="en-GB" dirty="0"/>
                  <a:t> is the same as </a:t>
                </a:r>
                <a14:m>
                  <m:oMath xmlns:m="http://schemas.openxmlformats.org/officeDocument/2006/math">
                    <m:r>
                      <a:rPr lang="en-GB"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i="1">
                            <a:latin typeface="Cambria Math" panose="02040503050406030204" pitchFamily="18" charset="0"/>
                            <a:ea typeface="Helvetica Neue" panose="02000503000000020004" pitchFamily="2" charset="0"/>
                            <a:cs typeface="Helvetica Neue" panose="02000503000000020004" pitchFamily="2" charset="0"/>
                          </a:rPr>
                        </m:ctrlPr>
                      </m:dPr>
                      <m:e>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𝑖</m:t>
                            </m:r>
                          </m:sub>
                        </m:sSub>
                        <m:r>
                          <a:rPr lang="en-GB"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𝑗</m:t>
                            </m:r>
                          </m:sub>
                        </m:sSub>
                      </m:e>
                    </m:d>
                  </m:oMath>
                </a14:m>
                <a:endParaRPr lang="en-GB" dirty="0"/>
              </a:p>
            </p:txBody>
          </p:sp>
        </mc:Choice>
        <mc:Fallback xmlns="">
          <p:sp>
            <p:nvSpPr>
              <p:cNvPr id="5" name="TextBox 4">
                <a:extLst>
                  <a:ext uri="{FF2B5EF4-FFF2-40B4-BE49-F238E27FC236}">
                    <a16:creationId xmlns:a16="http://schemas.microsoft.com/office/drawing/2014/main" id="{D0F47831-FEE6-3ABC-1114-982B9E131981}"/>
                  </a:ext>
                </a:extLst>
              </p:cNvPr>
              <p:cNvSpPr txBox="1">
                <a:spLocks noRot="1" noChangeAspect="1" noMove="1" noResize="1" noEditPoints="1" noAdjustHandles="1" noChangeArrowheads="1" noChangeShapeType="1" noTextEdit="1"/>
              </p:cNvSpPr>
              <p:nvPr/>
            </p:nvSpPr>
            <p:spPr>
              <a:xfrm>
                <a:off x="8499600" y="2259502"/>
                <a:ext cx="3302000" cy="411395"/>
              </a:xfrm>
              <a:prstGeom prst="rect">
                <a:avLst/>
              </a:prstGeom>
              <a:blipFill>
                <a:blip r:embed="rId8"/>
                <a:stretch>
                  <a:fillRect l="-1533" t="-3030" b="-1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6F1FAE-00F7-1534-3596-D352CC2AD4B0}"/>
                  </a:ext>
                </a:extLst>
              </p:cNvPr>
              <p:cNvSpPr txBox="1"/>
              <p:nvPr/>
            </p:nvSpPr>
            <p:spPr>
              <a:xfrm>
                <a:off x="8569850" y="4379619"/>
                <a:ext cx="1376515" cy="548996"/>
              </a:xfrm>
              <a:prstGeom prst="rect">
                <a:avLst/>
              </a:prstGeom>
              <a:noFill/>
            </p:spPr>
            <p:txBody>
              <a:bodyPr wrap="square" rtlCol="0">
                <a:spAutoFit/>
              </a:bodyPr>
              <a:lstStyle/>
              <a:p>
                <a:r>
                  <a:rPr lang="en-GB" dirty="0"/>
                  <a:t>OR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i="1">
                                <a:latin typeface="Cambria Math" panose="02040503050406030204" pitchFamily="18" charset="0"/>
                                <a:ea typeface="Helvetica Neue" panose="02000503000000020004" pitchFamily="2" charset="0"/>
                                <a:cs typeface="Helvetica Neue" panose="02000503000000020004" pitchFamily="2" charset="0"/>
                              </a:rPr>
                            </m:ctrlPr>
                          </m:dPr>
                          <m:e>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𝑖</m:t>
                                </m:r>
                              </m:sub>
                            </m:sSub>
                            <m:r>
                              <a:rPr lang="en-GB"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𝑗</m:t>
                                </m:r>
                              </m:sub>
                            </m:sSub>
                          </m:e>
                        </m:d>
                      </m:den>
                    </m:f>
                  </m:oMath>
                </a14:m>
                <a:endParaRPr lang="en-GB" dirty="0"/>
              </a:p>
            </p:txBody>
          </p:sp>
        </mc:Choice>
        <mc:Fallback xmlns="">
          <p:sp>
            <p:nvSpPr>
              <p:cNvPr id="15" name="TextBox 14">
                <a:extLst>
                  <a:ext uri="{FF2B5EF4-FFF2-40B4-BE49-F238E27FC236}">
                    <a16:creationId xmlns:a16="http://schemas.microsoft.com/office/drawing/2014/main" id="{706F1FAE-00F7-1534-3596-D352CC2AD4B0}"/>
                  </a:ext>
                </a:extLst>
              </p:cNvPr>
              <p:cNvSpPr txBox="1">
                <a:spLocks noRot="1" noChangeAspect="1" noMove="1" noResize="1" noEditPoints="1" noAdjustHandles="1" noChangeArrowheads="1" noChangeShapeType="1" noTextEdit="1"/>
              </p:cNvSpPr>
              <p:nvPr/>
            </p:nvSpPr>
            <p:spPr>
              <a:xfrm>
                <a:off x="8569850" y="4379619"/>
                <a:ext cx="1376515" cy="548996"/>
              </a:xfrm>
              <a:prstGeom prst="rect">
                <a:avLst/>
              </a:prstGeom>
              <a:blipFill>
                <a:blip r:embed="rId9"/>
                <a:stretch>
                  <a:fillRect l="-3636" b="-22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82F9273-1F02-3F90-F46D-F4A735B28AAC}"/>
                  </a:ext>
                </a:extLst>
              </p:cNvPr>
              <p:cNvSpPr txBox="1"/>
              <p:nvPr/>
            </p:nvSpPr>
            <p:spPr>
              <a:xfrm>
                <a:off x="8569850" y="5151713"/>
                <a:ext cx="2050349" cy="591893"/>
              </a:xfrm>
              <a:prstGeom prst="rect">
                <a:avLst/>
              </a:prstGeom>
              <a:noFill/>
            </p:spPr>
            <p:txBody>
              <a:bodyPr wrap="square" rtlCol="0">
                <a:spAutoFit/>
              </a:bodyPr>
              <a:lstStyle/>
              <a:p>
                <a:r>
                  <a:rPr lang="en-GB" dirty="0"/>
                  <a:t>OR </a:t>
                </a:r>
                <a14:m>
                  <m:oMath xmlns:m="http://schemas.openxmlformats.org/officeDocument/2006/math">
                    <m:r>
                      <m:rPr>
                        <m:sty m:val="p"/>
                      </m:rPr>
                      <a:rPr lang="en-GB" b="0" i="0" smtClean="0">
                        <a:latin typeface="Cambria Math" panose="02040503050406030204" pitchFamily="18" charset="0"/>
                      </a:rPr>
                      <m:t>exp</m:t>
                    </m:r>
                    <m:d>
                      <m:dPr>
                        <m:ctrlPr>
                          <a:rPr lang="en-GB" b="0" i="1" smtClean="0">
                            <a:latin typeface="Cambria Math" panose="02040503050406030204" pitchFamily="18" charset="0"/>
                          </a:rPr>
                        </m:ctrlPr>
                      </m:dPr>
                      <m:e>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ea typeface="Helvetica Neue" panose="02000503000000020004" pitchFamily="2" charset="0"/>
                                <a:cs typeface="Helvetica Neue" panose="02000503000000020004" pitchFamily="2" charset="0"/>
                              </a:rPr>
                              <m:t>𝑑</m:t>
                            </m:r>
                            <m:d>
                              <m:dPr>
                                <m:ctrlPr>
                                  <a:rPr lang="en-GB" i="1">
                                    <a:latin typeface="Cambria Math" panose="02040503050406030204" pitchFamily="18" charset="0"/>
                                    <a:ea typeface="Helvetica Neue" panose="02000503000000020004" pitchFamily="2" charset="0"/>
                                    <a:cs typeface="Helvetica Neue" panose="02000503000000020004" pitchFamily="2" charset="0"/>
                                  </a:rPr>
                                </m:ctrlPr>
                              </m:dPr>
                              <m:e>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𝑖</m:t>
                                    </m:r>
                                  </m:sub>
                                </m:sSub>
                                <m:r>
                                  <a:rPr lang="en-GB" i="1">
                                    <a:latin typeface="Cambria Math" panose="02040503050406030204" pitchFamily="18" charset="0"/>
                                    <a:ea typeface="Helvetica Neue" panose="02000503000000020004" pitchFamily="2" charset="0"/>
                                    <a:cs typeface="Helvetica Neue" panose="02000503000000020004" pitchFamily="2" charset="0"/>
                                  </a:rPr>
                                  <m:t>, </m:t>
                                </m:r>
                                <m:sSub>
                                  <m:sSubPr>
                                    <m:ctrlPr>
                                      <a:rPr lang="en-GB" i="1">
                                        <a:latin typeface="Cambria Math" panose="02040503050406030204" pitchFamily="18" charset="0"/>
                                        <a:ea typeface="Helvetica Neue" panose="02000503000000020004" pitchFamily="2" charset="0"/>
                                        <a:cs typeface="Helvetica Neue" panose="02000503000000020004" pitchFamily="2" charset="0"/>
                                      </a:rPr>
                                    </m:ctrlPr>
                                  </m:sSubPr>
                                  <m:e>
                                    <m:r>
                                      <a:rPr lang="en-GB" i="1">
                                        <a:latin typeface="Cambria Math" panose="02040503050406030204" pitchFamily="18" charset="0"/>
                                        <a:ea typeface="Helvetica Neue" panose="02000503000000020004" pitchFamily="2" charset="0"/>
                                        <a:cs typeface="Helvetica Neue" panose="02000503000000020004" pitchFamily="2" charset="0"/>
                                      </a:rPr>
                                      <m:t>𝑥</m:t>
                                    </m:r>
                                  </m:e>
                                  <m:sub>
                                    <m:r>
                                      <a:rPr lang="en-GB" i="1">
                                        <a:latin typeface="Cambria Math" panose="02040503050406030204" pitchFamily="18" charset="0"/>
                                        <a:ea typeface="Helvetica Neue" panose="02000503000000020004" pitchFamily="2" charset="0"/>
                                        <a:cs typeface="Helvetica Neue" panose="02000503000000020004" pitchFamily="2" charset="0"/>
                                      </a:rPr>
                                      <m:t>𝑗</m:t>
                                    </m:r>
                                  </m:sub>
                                </m:sSub>
                              </m:e>
                            </m:d>
                          </m:num>
                          <m:den>
                            <m:r>
                              <a:rPr lang="en-GB" i="1">
                                <a:latin typeface="Cambria Math" panose="02040503050406030204" pitchFamily="18" charset="0"/>
                                <a:ea typeface="Cambria Math" panose="02040503050406030204" pitchFamily="18" charset="0"/>
                              </a:rPr>
                              <m:t>𝛽</m:t>
                            </m:r>
                          </m:den>
                        </m:f>
                      </m:e>
                    </m:d>
                  </m:oMath>
                </a14:m>
                <a:endParaRPr lang="en-GB" dirty="0"/>
              </a:p>
            </p:txBody>
          </p:sp>
        </mc:Choice>
        <mc:Fallback xmlns="">
          <p:sp>
            <p:nvSpPr>
              <p:cNvPr id="19" name="TextBox 18">
                <a:extLst>
                  <a:ext uri="{FF2B5EF4-FFF2-40B4-BE49-F238E27FC236}">
                    <a16:creationId xmlns:a16="http://schemas.microsoft.com/office/drawing/2014/main" id="{682F9273-1F02-3F90-F46D-F4A735B28AAC}"/>
                  </a:ext>
                </a:extLst>
              </p:cNvPr>
              <p:cNvSpPr txBox="1">
                <a:spLocks noRot="1" noChangeAspect="1" noMove="1" noResize="1" noEditPoints="1" noAdjustHandles="1" noChangeArrowheads="1" noChangeShapeType="1" noTextEdit="1"/>
              </p:cNvSpPr>
              <p:nvPr/>
            </p:nvSpPr>
            <p:spPr>
              <a:xfrm>
                <a:off x="8569850" y="5151713"/>
                <a:ext cx="2050349" cy="591893"/>
              </a:xfrm>
              <a:prstGeom prst="rect">
                <a:avLst/>
              </a:prstGeom>
              <a:blipFill>
                <a:blip r:embed="rId10"/>
                <a:stretch>
                  <a:fillRect l="-2454" b="-2083"/>
                </a:stretch>
              </a:blipFill>
            </p:spPr>
            <p:txBody>
              <a:bodyPr/>
              <a:lstStyle/>
              <a:p>
                <a:r>
                  <a:rPr lang="en-GB">
                    <a:noFill/>
                  </a:rPr>
                  <a:t> </a:t>
                </a:r>
              </a:p>
            </p:txBody>
          </p:sp>
        </mc:Fallback>
      </mc:AlternateContent>
      <p:sp>
        <p:nvSpPr>
          <p:cNvPr id="20" name="Slide Number Placeholder 3">
            <a:extLst>
              <a:ext uri="{FF2B5EF4-FFF2-40B4-BE49-F238E27FC236}">
                <a16:creationId xmlns:a16="http://schemas.microsoft.com/office/drawing/2014/main" id="{3CD19AEE-F545-A1B3-9C6A-E86960DA43C0}"/>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13</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031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CF2EAAD-95BC-C8D8-0046-F6B44CBE520A}"/>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3600" b="1" dirty="0">
                <a:latin typeface="Helvetica Neue Light" panose="02000403000000020004" pitchFamily="2" charset="0"/>
                <a:ea typeface="Helvetica Neue Light" panose="02000403000000020004" pitchFamily="2" charset="0"/>
              </a:rPr>
              <a:t>Distance and Spatial Weights [2]</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4" name="Rectangle 3">
            <a:extLst>
              <a:ext uri="{FF2B5EF4-FFF2-40B4-BE49-F238E27FC236}">
                <a16:creationId xmlns:a16="http://schemas.microsoft.com/office/drawing/2014/main" id="{1EF7612B-3772-6DD5-408D-C7C698884DC6}"/>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Diagram&#10;&#10;Description automatically generated">
            <a:extLst>
              <a:ext uri="{FF2B5EF4-FFF2-40B4-BE49-F238E27FC236}">
                <a16:creationId xmlns:a16="http://schemas.microsoft.com/office/drawing/2014/main" id="{0CB855F9-EBAB-6015-9735-97A528C8B52D}"/>
              </a:ext>
            </a:extLst>
          </p:cNvPr>
          <p:cNvPicPr>
            <a:picLocks noChangeAspect="1"/>
          </p:cNvPicPr>
          <p:nvPr/>
        </p:nvPicPr>
        <p:blipFill>
          <a:blip r:embed="rId3"/>
          <a:stretch>
            <a:fillRect/>
          </a:stretch>
        </p:blipFill>
        <p:spPr>
          <a:xfrm>
            <a:off x="501653" y="1770329"/>
            <a:ext cx="11002388" cy="3317341"/>
          </a:xfrm>
          <a:prstGeom prst="rect">
            <a:avLst/>
          </a:prstGeom>
        </p:spPr>
      </p:pic>
      <p:sp>
        <p:nvSpPr>
          <p:cNvPr id="6" name="TextBox 5">
            <a:extLst>
              <a:ext uri="{FF2B5EF4-FFF2-40B4-BE49-F238E27FC236}">
                <a16:creationId xmlns:a16="http://schemas.microsoft.com/office/drawing/2014/main" id="{D21729FC-3765-6CBB-2FFB-944343E0CDC1}"/>
              </a:ext>
            </a:extLst>
          </p:cNvPr>
          <p:cNvSpPr txBox="1"/>
          <p:nvPr/>
        </p:nvSpPr>
        <p:spPr>
          <a:xfrm>
            <a:off x="5476914" y="5290203"/>
            <a:ext cx="123817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Inverse</a:t>
            </a:r>
          </a:p>
        </p:txBody>
      </p:sp>
      <p:sp>
        <p:nvSpPr>
          <p:cNvPr id="7" name="TextBox 6">
            <a:extLst>
              <a:ext uri="{FF2B5EF4-FFF2-40B4-BE49-F238E27FC236}">
                <a16:creationId xmlns:a16="http://schemas.microsoft.com/office/drawing/2014/main" id="{3A7F1889-B9D0-7926-4455-D6AFFACD3104}"/>
              </a:ext>
            </a:extLst>
          </p:cNvPr>
          <p:cNvSpPr txBox="1"/>
          <p:nvPr/>
        </p:nvSpPr>
        <p:spPr>
          <a:xfrm>
            <a:off x="8420835" y="5283198"/>
            <a:ext cx="272013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Negative exponential</a:t>
            </a:r>
          </a:p>
        </p:txBody>
      </p:sp>
      <p:sp>
        <p:nvSpPr>
          <p:cNvPr id="8" name="TextBox 7">
            <a:extLst>
              <a:ext uri="{FF2B5EF4-FFF2-40B4-BE49-F238E27FC236}">
                <a16:creationId xmlns:a16="http://schemas.microsoft.com/office/drawing/2014/main" id="{4F25C134-1BC3-8DA3-6960-C33B4F2464C0}"/>
              </a:ext>
            </a:extLst>
          </p:cNvPr>
          <p:cNvSpPr txBox="1"/>
          <p:nvPr/>
        </p:nvSpPr>
        <p:spPr>
          <a:xfrm>
            <a:off x="2150390" y="5283198"/>
            <a:ext cx="123817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Linear</a:t>
            </a:r>
          </a:p>
        </p:txBody>
      </p:sp>
      <p:sp>
        <p:nvSpPr>
          <p:cNvPr id="9" name="Rectangle 8">
            <a:extLst>
              <a:ext uri="{FF2B5EF4-FFF2-40B4-BE49-F238E27FC236}">
                <a16:creationId xmlns:a16="http://schemas.microsoft.com/office/drawing/2014/main" id="{88256903-9085-2DCD-10AE-7E839125F22D}"/>
              </a:ext>
            </a:extLst>
          </p:cNvPr>
          <p:cNvSpPr/>
          <p:nvPr/>
        </p:nvSpPr>
        <p:spPr>
          <a:xfrm>
            <a:off x="4104861" y="1512059"/>
            <a:ext cx="3766929" cy="418437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5F791197-5BE2-A707-18A9-ED274C3F84BD}"/>
              </a:ext>
            </a:extLst>
          </p:cNvPr>
          <p:cNvSpPr txBox="1"/>
          <p:nvPr/>
        </p:nvSpPr>
        <p:spPr>
          <a:xfrm>
            <a:off x="4104861" y="5973417"/>
            <a:ext cx="3766929" cy="646331"/>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For the IDWs, we usually select this method in computing our weights, which, in turn, are used in IDW model for spatial prediction</a:t>
            </a:r>
          </a:p>
        </p:txBody>
      </p:sp>
      <p:sp>
        <p:nvSpPr>
          <p:cNvPr id="11" name="Slide Number Placeholder 3">
            <a:extLst>
              <a:ext uri="{FF2B5EF4-FFF2-40B4-BE49-F238E27FC236}">
                <a16:creationId xmlns:a16="http://schemas.microsoft.com/office/drawing/2014/main" id="{6F82C97C-880F-6BAC-E0D6-7925208F6C7D}"/>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14</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067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[1]</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D0E7C270-EEF7-D768-F54F-74CF633893D4}"/>
              </a:ext>
            </a:extLst>
          </p:cNvPr>
          <p:cNvPicPr>
            <a:picLocks noChangeAspect="1"/>
          </p:cNvPicPr>
          <p:nvPr/>
        </p:nvPicPr>
        <p:blipFill>
          <a:blip r:embed="rId3"/>
          <a:stretch>
            <a:fillRect/>
          </a:stretch>
        </p:blipFill>
        <p:spPr>
          <a:xfrm>
            <a:off x="73627" y="812589"/>
            <a:ext cx="5528205" cy="5377983"/>
          </a:xfrm>
          <a:prstGeom prst="rect">
            <a:avLst/>
          </a:prstGeom>
        </p:spPr>
      </p:pic>
      <p:sp>
        <p:nvSpPr>
          <p:cNvPr id="6" name="Oval 5">
            <a:extLst>
              <a:ext uri="{FF2B5EF4-FFF2-40B4-BE49-F238E27FC236}">
                <a16:creationId xmlns:a16="http://schemas.microsoft.com/office/drawing/2014/main" id="{8D55F590-292E-8DF3-C496-7E576FD4C7C5}"/>
              </a:ext>
            </a:extLst>
          </p:cNvPr>
          <p:cNvSpPr/>
          <p:nvPr/>
        </p:nvSpPr>
        <p:spPr>
          <a:xfrm>
            <a:off x="1759225" y="2236305"/>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A15744D-3E62-0A90-5802-26B3ECD86A2B}"/>
              </a:ext>
            </a:extLst>
          </p:cNvPr>
          <p:cNvSpPr/>
          <p:nvPr/>
        </p:nvSpPr>
        <p:spPr>
          <a:xfrm>
            <a:off x="2847668" y="3240156"/>
            <a:ext cx="310983" cy="318053"/>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42B65CD-F98E-5A3C-8779-F67C2811E982}"/>
              </a:ext>
            </a:extLst>
          </p:cNvPr>
          <p:cNvSpPr txBox="1"/>
          <p:nvPr/>
        </p:nvSpPr>
        <p:spPr>
          <a:xfrm>
            <a:off x="6480313" y="1033670"/>
            <a:ext cx="5184818"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we have a small study area with 7 sampled locations. A Block Inventory Survey (BIS) was carried out to measure the quality of buildings. </a:t>
            </a:r>
          </a:p>
        </p:txBody>
      </p:sp>
      <p:sp>
        <p:nvSpPr>
          <p:cNvPr id="9" name="TextBox 8">
            <a:extLst>
              <a:ext uri="{FF2B5EF4-FFF2-40B4-BE49-F238E27FC236}">
                <a16:creationId xmlns:a16="http://schemas.microsoft.com/office/drawing/2014/main" id="{F340F20F-2063-DF19-4C52-27E8BC42EADC}"/>
              </a:ext>
            </a:extLst>
          </p:cNvPr>
          <p:cNvSpPr txBox="1"/>
          <p:nvPr/>
        </p:nvSpPr>
        <p:spPr>
          <a:xfrm>
            <a:off x="6480313" y="2081460"/>
            <a:ext cx="5321287"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How do we use the IDW framework for predicting the two unsampled sites?</a:t>
            </a:r>
          </a:p>
        </p:txBody>
      </p:sp>
      <p:pic>
        <p:nvPicPr>
          <p:cNvPr id="11" name="Picture 10" descr="Diagram&#10;&#10;Description automatically generated with low confidence">
            <a:extLst>
              <a:ext uri="{FF2B5EF4-FFF2-40B4-BE49-F238E27FC236}">
                <a16:creationId xmlns:a16="http://schemas.microsoft.com/office/drawing/2014/main" id="{D528887E-FF0C-E7A4-E3E2-A565A4593C9D}"/>
              </a:ext>
            </a:extLst>
          </p:cNvPr>
          <p:cNvPicPr>
            <a:picLocks noChangeAspect="1"/>
          </p:cNvPicPr>
          <p:nvPr/>
        </p:nvPicPr>
        <p:blipFill rotWithShape="1">
          <a:blip r:embed="rId4"/>
          <a:srcRect r="57243"/>
          <a:stretch/>
        </p:blipFill>
        <p:spPr>
          <a:xfrm>
            <a:off x="6736524" y="5732274"/>
            <a:ext cx="1574116" cy="916596"/>
          </a:xfrm>
          <a:prstGeom prst="rect">
            <a:avLst/>
          </a:prstGeom>
        </p:spPr>
      </p:pic>
      <p:pic>
        <p:nvPicPr>
          <p:cNvPr id="13" name="Picture 12" descr="Diagram, venn diagram&#10;&#10;Description automatically generated">
            <a:extLst>
              <a:ext uri="{FF2B5EF4-FFF2-40B4-BE49-F238E27FC236}">
                <a16:creationId xmlns:a16="http://schemas.microsoft.com/office/drawing/2014/main" id="{B677B9F1-0A4C-6FD4-BA33-1BB25F63EAD3}"/>
              </a:ext>
            </a:extLst>
          </p:cNvPr>
          <p:cNvPicPr>
            <a:picLocks noChangeAspect="1"/>
          </p:cNvPicPr>
          <p:nvPr/>
        </p:nvPicPr>
        <p:blipFill>
          <a:blip r:embed="rId5"/>
          <a:stretch>
            <a:fillRect/>
          </a:stretch>
        </p:blipFill>
        <p:spPr>
          <a:xfrm>
            <a:off x="6727371" y="3664548"/>
            <a:ext cx="2155371" cy="1915885"/>
          </a:xfrm>
          <a:prstGeom prst="rect">
            <a:avLst/>
          </a:prstGeom>
        </p:spPr>
      </p:pic>
      <p:sp>
        <p:nvSpPr>
          <p:cNvPr id="14" name="TextBox 13">
            <a:extLst>
              <a:ext uri="{FF2B5EF4-FFF2-40B4-BE49-F238E27FC236}">
                <a16:creationId xmlns:a16="http://schemas.microsoft.com/office/drawing/2014/main" id="{67A07B5E-53DB-C458-28F4-6E8F82776234}"/>
              </a:ext>
            </a:extLst>
          </p:cNvPr>
          <p:cNvSpPr txBox="1"/>
          <p:nvPr/>
        </p:nvSpPr>
        <p:spPr>
          <a:xfrm>
            <a:off x="10877891" y="2941783"/>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5" name="TextBox 14">
            <a:extLst>
              <a:ext uri="{FF2B5EF4-FFF2-40B4-BE49-F238E27FC236}">
                <a16:creationId xmlns:a16="http://schemas.microsoft.com/office/drawing/2014/main" id="{96B6B0E3-B690-3CA8-0BBF-A454C8A4A9AE}"/>
              </a:ext>
            </a:extLst>
          </p:cNvPr>
          <p:cNvSpPr txBox="1"/>
          <p:nvPr/>
        </p:nvSpPr>
        <p:spPr>
          <a:xfrm>
            <a:off x="10877891" y="4062719"/>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7558CBB-F343-3542-83F3-0F70D88CC4F7}"/>
                  </a:ext>
                </a:extLst>
              </p:cNvPr>
              <p:cNvSpPr txBox="1"/>
              <p:nvPr/>
            </p:nvSpPr>
            <p:spPr>
              <a:xfrm>
                <a:off x="163080" y="6266272"/>
                <a:ext cx="5297194" cy="461665"/>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Let us demonstrate this using the site with the red dashed circle. Let us represent this as </a:t>
                </a:r>
                <a14:m>
                  <m:oMath xmlns:m="http://schemas.openxmlformats.org/officeDocument/2006/math">
                    <m:sSup>
                      <m:sSup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sup>
                    </m:sSup>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points with the data are represented as </a:t>
                </a:r>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sub>
                    </m:sSub>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16" name="TextBox 15">
                <a:extLst>
                  <a:ext uri="{FF2B5EF4-FFF2-40B4-BE49-F238E27FC236}">
                    <a16:creationId xmlns:a16="http://schemas.microsoft.com/office/drawing/2014/main" id="{37558CBB-F343-3542-83F3-0F70D88CC4F7}"/>
                  </a:ext>
                </a:extLst>
              </p:cNvPr>
              <p:cNvSpPr txBox="1">
                <a:spLocks noRot="1" noChangeAspect="1" noMove="1" noResize="1" noEditPoints="1" noAdjustHandles="1" noChangeArrowheads="1" noChangeShapeType="1" noTextEdit="1"/>
              </p:cNvSpPr>
              <p:nvPr/>
            </p:nvSpPr>
            <p:spPr>
              <a:xfrm>
                <a:off x="163080" y="6266272"/>
                <a:ext cx="5297194" cy="461665"/>
              </a:xfrm>
              <a:prstGeom prst="rect">
                <a:avLst/>
              </a:prstGeom>
              <a:blipFill>
                <a:blip r:embed="rId6"/>
                <a:stretch>
                  <a:fillRect b="-10811"/>
                </a:stretch>
              </a:blipFill>
            </p:spPr>
            <p:txBody>
              <a:bodyPr/>
              <a:lstStyle/>
              <a:p>
                <a:r>
                  <a:rPr lang="en-GB">
                    <a:noFill/>
                  </a:rPr>
                  <a:t> </a:t>
                </a:r>
              </a:p>
            </p:txBody>
          </p:sp>
        </mc:Fallback>
      </mc:AlternateContent>
      <p:sp>
        <p:nvSpPr>
          <p:cNvPr id="18" name="TextBox 17">
            <a:extLst>
              <a:ext uri="{FF2B5EF4-FFF2-40B4-BE49-F238E27FC236}">
                <a16:creationId xmlns:a16="http://schemas.microsoft.com/office/drawing/2014/main" id="{75AFEBF3-9C3A-A304-1829-DFAE7B8B4F88}"/>
              </a:ext>
            </a:extLst>
          </p:cNvPr>
          <p:cNvSpPr txBox="1"/>
          <p:nvPr/>
        </p:nvSpPr>
        <p:spPr>
          <a:xfrm>
            <a:off x="10877891" y="5896940"/>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20" name="TextBox 19">
            <a:extLst>
              <a:ext uri="{FF2B5EF4-FFF2-40B4-BE49-F238E27FC236}">
                <a16:creationId xmlns:a16="http://schemas.microsoft.com/office/drawing/2014/main" id="{9416736C-4507-FC64-C5E9-AB759B95E213}"/>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pic>
        <p:nvPicPr>
          <p:cNvPr id="19" name="Picture 18" descr="Diagram&#10;&#10;Description automatically generated with low confidence">
            <a:extLst>
              <a:ext uri="{FF2B5EF4-FFF2-40B4-BE49-F238E27FC236}">
                <a16:creationId xmlns:a16="http://schemas.microsoft.com/office/drawing/2014/main" id="{13A9A678-91B1-B363-5F5D-6123C2C0A3DF}"/>
              </a:ext>
            </a:extLst>
          </p:cNvPr>
          <p:cNvPicPr>
            <a:picLocks noChangeAspect="1"/>
          </p:cNvPicPr>
          <p:nvPr/>
        </p:nvPicPr>
        <p:blipFill rotWithShape="1">
          <a:blip r:embed="rId4"/>
          <a:srcRect l="45807"/>
          <a:stretch/>
        </p:blipFill>
        <p:spPr>
          <a:xfrm>
            <a:off x="7288717" y="4007041"/>
            <a:ext cx="1476104" cy="678140"/>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3B1892-EF51-0BCE-8623-F6408D108A68}"/>
                  </a:ext>
                </a:extLst>
              </p:cNvPr>
              <p:cNvSpPr txBox="1"/>
              <p:nvPr/>
            </p:nvSpPr>
            <p:spPr>
              <a:xfrm>
                <a:off x="6878258" y="2865320"/>
                <a:ext cx="2920671"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23" name="TextBox 22">
                <a:extLst>
                  <a:ext uri="{FF2B5EF4-FFF2-40B4-BE49-F238E27FC236}">
                    <a16:creationId xmlns:a16="http://schemas.microsoft.com/office/drawing/2014/main" id="{FF3B1892-EF51-0BCE-8623-F6408D108A68}"/>
                  </a:ext>
                </a:extLst>
              </p:cNvPr>
              <p:cNvSpPr txBox="1">
                <a:spLocks noRot="1" noChangeAspect="1" noMove="1" noResize="1" noEditPoints="1" noAdjustHandles="1" noChangeArrowheads="1" noChangeShapeType="1" noTextEdit="1"/>
              </p:cNvSpPr>
              <p:nvPr/>
            </p:nvSpPr>
            <p:spPr>
              <a:xfrm>
                <a:off x="6878258" y="2865320"/>
                <a:ext cx="2920671" cy="563680"/>
              </a:xfrm>
              <a:prstGeom prst="rect">
                <a:avLst/>
              </a:prstGeom>
              <a:blipFill>
                <a:blip r:embed="rId7"/>
                <a:stretch>
                  <a:fillRect l="-43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65A44F5-9D17-6C63-0B13-F64CDA82A60E}"/>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15</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97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[2]</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D0E7C270-EEF7-D768-F54F-74CF633893D4}"/>
              </a:ext>
            </a:extLst>
          </p:cNvPr>
          <p:cNvPicPr>
            <a:picLocks noChangeAspect="1"/>
          </p:cNvPicPr>
          <p:nvPr/>
        </p:nvPicPr>
        <p:blipFill>
          <a:blip r:embed="rId3"/>
          <a:stretch>
            <a:fillRect/>
          </a:stretch>
        </p:blipFill>
        <p:spPr>
          <a:xfrm>
            <a:off x="73627" y="812589"/>
            <a:ext cx="6118167" cy="5951914"/>
          </a:xfrm>
          <a:prstGeom prst="rect">
            <a:avLst/>
          </a:prstGeom>
        </p:spPr>
      </p:pic>
      <p:sp>
        <p:nvSpPr>
          <p:cNvPr id="8" name="TextBox 7">
            <a:extLst>
              <a:ext uri="{FF2B5EF4-FFF2-40B4-BE49-F238E27FC236}">
                <a16:creationId xmlns:a16="http://schemas.microsoft.com/office/drawing/2014/main" id="{742B65CD-F98E-5A3C-8779-F67C2811E982}"/>
              </a:ext>
            </a:extLst>
          </p:cNvPr>
          <p:cNvSpPr txBox="1"/>
          <p:nvPr/>
        </p:nvSpPr>
        <p:spPr>
          <a:xfrm>
            <a:off x="6480313" y="1033670"/>
            <a:ext cx="5528204"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1: We compute all the distance between each pair of points i.e., that is all sampled sites and unsampled site. </a:t>
            </a:r>
            <a:r>
              <a:rPr lang="en-GB" b="1" dirty="0">
                <a:latin typeface="Helvetica Neue" panose="02000503000000020004" pitchFamily="2" charset="0"/>
                <a:ea typeface="Helvetica Neue" panose="02000503000000020004" pitchFamily="2" charset="0"/>
                <a:cs typeface="Helvetica Neue" panose="02000503000000020004" pitchFamily="2" charset="0"/>
              </a:rPr>
              <a:t>We use the Euclidean distance formula for the calculation.</a:t>
            </a:r>
          </a:p>
        </p:txBody>
      </p:sp>
      <p:cxnSp>
        <p:nvCxnSpPr>
          <p:cNvPr id="17" name="Straight Arrow Connector 16">
            <a:extLst>
              <a:ext uri="{FF2B5EF4-FFF2-40B4-BE49-F238E27FC236}">
                <a16:creationId xmlns:a16="http://schemas.microsoft.com/office/drawing/2014/main" id="{F69D8854-3AE5-E4D4-F76C-81C4BFCBF156}"/>
              </a:ext>
            </a:extLst>
          </p:cNvPr>
          <p:cNvCxnSpPr>
            <a:cxnSpLocks/>
          </p:cNvCxnSpPr>
          <p:nvPr/>
        </p:nvCxnSpPr>
        <p:spPr>
          <a:xfrm>
            <a:off x="940526" y="1463703"/>
            <a:ext cx="1115963" cy="10443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85BF29-DA6A-DFC8-28DC-4ABE0F36D2E1}"/>
              </a:ext>
            </a:extLst>
          </p:cNvPr>
          <p:cNvCxnSpPr>
            <a:cxnSpLocks/>
          </p:cNvCxnSpPr>
          <p:nvPr/>
        </p:nvCxnSpPr>
        <p:spPr>
          <a:xfrm flipV="1">
            <a:off x="940526" y="261257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D51555-9B7F-C10E-D67D-8FFF275CFF89}"/>
              </a:ext>
            </a:extLst>
          </p:cNvPr>
          <p:cNvCxnSpPr>
            <a:cxnSpLocks/>
          </p:cNvCxnSpPr>
          <p:nvPr/>
        </p:nvCxnSpPr>
        <p:spPr>
          <a:xfrm flipV="1">
            <a:off x="2151018" y="149621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72D629-2FBC-7C60-6EC1-EEC246C5E435}"/>
              </a:ext>
            </a:extLst>
          </p:cNvPr>
          <p:cNvCxnSpPr>
            <a:cxnSpLocks/>
          </p:cNvCxnSpPr>
          <p:nvPr/>
        </p:nvCxnSpPr>
        <p:spPr>
          <a:xfrm>
            <a:off x="2151018" y="2539048"/>
            <a:ext cx="11159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8009AE-AEAA-BBD0-D10B-BBEBA91993CF}"/>
              </a:ext>
            </a:extLst>
          </p:cNvPr>
          <p:cNvCxnSpPr>
            <a:cxnSpLocks/>
          </p:cNvCxnSpPr>
          <p:nvPr/>
        </p:nvCxnSpPr>
        <p:spPr>
          <a:xfrm flipV="1">
            <a:off x="2246811" y="1495335"/>
            <a:ext cx="2168435" cy="10127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163E17-3D5A-45DB-EF57-CAEA44340E56}"/>
              </a:ext>
            </a:extLst>
          </p:cNvPr>
          <p:cNvCxnSpPr>
            <a:cxnSpLocks/>
          </p:cNvCxnSpPr>
          <p:nvPr/>
        </p:nvCxnSpPr>
        <p:spPr>
          <a:xfrm>
            <a:off x="2151018" y="2612571"/>
            <a:ext cx="2264228" cy="2116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1255B0-A640-707E-98FF-42BF2FD0CC86}"/>
              </a:ext>
            </a:extLst>
          </p:cNvPr>
          <p:cNvCxnSpPr>
            <a:cxnSpLocks/>
          </p:cNvCxnSpPr>
          <p:nvPr/>
        </p:nvCxnSpPr>
        <p:spPr>
          <a:xfrm>
            <a:off x="2056489" y="2643551"/>
            <a:ext cx="3586665" cy="3318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34AF05F-4A8B-0121-433B-9C0363A2E250}"/>
              </a:ext>
            </a:extLst>
          </p:cNvPr>
          <p:cNvSpPr/>
          <p:nvPr/>
        </p:nvSpPr>
        <p:spPr>
          <a:xfrm>
            <a:off x="1968233" y="2379998"/>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DFE9496-570D-5531-46E7-30BD485AA7E7}"/>
                  </a:ext>
                </a:extLst>
              </p:cNvPr>
              <p:cNvSpPr txBox="1"/>
              <p:nvPr/>
            </p:nvSpPr>
            <p:spPr>
              <a:xfrm>
                <a:off x="6480313" y="2416211"/>
                <a:ext cx="2920671"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42" name="TextBox 41">
                <a:extLst>
                  <a:ext uri="{FF2B5EF4-FFF2-40B4-BE49-F238E27FC236}">
                    <a16:creationId xmlns:a16="http://schemas.microsoft.com/office/drawing/2014/main" id="{BDFE9496-570D-5531-46E7-30BD485AA7E7}"/>
                  </a:ext>
                </a:extLst>
              </p:cNvPr>
              <p:cNvSpPr txBox="1">
                <a:spLocks noRot="1" noChangeAspect="1" noMove="1" noResize="1" noEditPoints="1" noAdjustHandles="1" noChangeArrowheads="1" noChangeShapeType="1" noTextEdit="1"/>
              </p:cNvSpPr>
              <p:nvPr/>
            </p:nvSpPr>
            <p:spPr>
              <a:xfrm>
                <a:off x="6480313" y="2416211"/>
                <a:ext cx="2920671" cy="563680"/>
              </a:xfrm>
              <a:prstGeom prst="rect">
                <a:avLst/>
              </a:prstGeom>
              <a:blipFill>
                <a:blip r:embed="rId4"/>
                <a:stretch>
                  <a:fillRect l="-86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8C8A481-747B-DFBF-404A-75F7E71AC8B6}"/>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16</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59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[3]</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D0E7C270-EEF7-D768-F54F-74CF633893D4}"/>
              </a:ext>
            </a:extLst>
          </p:cNvPr>
          <p:cNvPicPr>
            <a:picLocks noChangeAspect="1"/>
          </p:cNvPicPr>
          <p:nvPr/>
        </p:nvPicPr>
        <p:blipFill>
          <a:blip r:embed="rId3"/>
          <a:stretch>
            <a:fillRect/>
          </a:stretch>
        </p:blipFill>
        <p:spPr>
          <a:xfrm>
            <a:off x="73627" y="812589"/>
            <a:ext cx="6118167" cy="5951914"/>
          </a:xfrm>
          <a:prstGeom prst="rect">
            <a:avLst/>
          </a:prstGeom>
        </p:spPr>
      </p:pic>
      <p:cxnSp>
        <p:nvCxnSpPr>
          <p:cNvPr id="17" name="Straight Arrow Connector 16">
            <a:extLst>
              <a:ext uri="{FF2B5EF4-FFF2-40B4-BE49-F238E27FC236}">
                <a16:creationId xmlns:a16="http://schemas.microsoft.com/office/drawing/2014/main" id="{F69D8854-3AE5-E4D4-F76C-81C4BFCBF156}"/>
              </a:ext>
            </a:extLst>
          </p:cNvPr>
          <p:cNvCxnSpPr>
            <a:cxnSpLocks/>
          </p:cNvCxnSpPr>
          <p:nvPr/>
        </p:nvCxnSpPr>
        <p:spPr>
          <a:xfrm>
            <a:off x="940526" y="1463703"/>
            <a:ext cx="1115963" cy="10443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85BF29-DA6A-DFC8-28DC-4ABE0F36D2E1}"/>
              </a:ext>
            </a:extLst>
          </p:cNvPr>
          <p:cNvCxnSpPr>
            <a:cxnSpLocks/>
          </p:cNvCxnSpPr>
          <p:nvPr/>
        </p:nvCxnSpPr>
        <p:spPr>
          <a:xfrm flipV="1">
            <a:off x="940526" y="261257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D51555-9B7F-C10E-D67D-8FFF275CFF89}"/>
              </a:ext>
            </a:extLst>
          </p:cNvPr>
          <p:cNvCxnSpPr>
            <a:cxnSpLocks/>
          </p:cNvCxnSpPr>
          <p:nvPr/>
        </p:nvCxnSpPr>
        <p:spPr>
          <a:xfrm flipV="1">
            <a:off x="2151018" y="1496211"/>
            <a:ext cx="1115963" cy="9793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72D629-2FBC-7C60-6EC1-EEC246C5E435}"/>
              </a:ext>
            </a:extLst>
          </p:cNvPr>
          <p:cNvCxnSpPr>
            <a:cxnSpLocks/>
          </p:cNvCxnSpPr>
          <p:nvPr/>
        </p:nvCxnSpPr>
        <p:spPr>
          <a:xfrm>
            <a:off x="2151018" y="2539048"/>
            <a:ext cx="11159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8009AE-AEAA-BBD0-D10B-BBEBA91993CF}"/>
              </a:ext>
            </a:extLst>
          </p:cNvPr>
          <p:cNvCxnSpPr>
            <a:cxnSpLocks/>
          </p:cNvCxnSpPr>
          <p:nvPr/>
        </p:nvCxnSpPr>
        <p:spPr>
          <a:xfrm flipV="1">
            <a:off x="2246811" y="1495335"/>
            <a:ext cx="2168435" cy="10127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163E17-3D5A-45DB-EF57-CAEA44340E56}"/>
              </a:ext>
            </a:extLst>
          </p:cNvPr>
          <p:cNvCxnSpPr>
            <a:cxnSpLocks/>
          </p:cNvCxnSpPr>
          <p:nvPr/>
        </p:nvCxnSpPr>
        <p:spPr>
          <a:xfrm>
            <a:off x="2151018" y="2612571"/>
            <a:ext cx="2264228" cy="2116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41255B0-A640-707E-98FF-42BF2FD0CC86}"/>
              </a:ext>
            </a:extLst>
          </p:cNvPr>
          <p:cNvCxnSpPr>
            <a:cxnSpLocks/>
          </p:cNvCxnSpPr>
          <p:nvPr/>
        </p:nvCxnSpPr>
        <p:spPr>
          <a:xfrm>
            <a:off x="2056489" y="2643551"/>
            <a:ext cx="3586665" cy="33188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34AF05F-4A8B-0121-433B-9C0363A2E250}"/>
              </a:ext>
            </a:extLst>
          </p:cNvPr>
          <p:cNvSpPr/>
          <p:nvPr/>
        </p:nvSpPr>
        <p:spPr>
          <a:xfrm>
            <a:off x="1968233" y="2379998"/>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BC180CC-60BA-B461-E653-A90C34BE9667}"/>
              </a:ext>
            </a:extLst>
          </p:cNvPr>
          <p:cNvSpPr txBox="1"/>
          <p:nvPr/>
        </p:nvSpPr>
        <p:spPr>
          <a:xfrm>
            <a:off x="978578" y="1340592"/>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1.414214</a:t>
            </a:r>
          </a:p>
        </p:txBody>
      </p:sp>
      <p:sp>
        <p:nvSpPr>
          <p:cNvPr id="6" name="TextBox 5">
            <a:extLst>
              <a:ext uri="{FF2B5EF4-FFF2-40B4-BE49-F238E27FC236}">
                <a16:creationId xmlns:a16="http://schemas.microsoft.com/office/drawing/2014/main" id="{D8CC3B96-0FCA-AB27-105D-5218A379536B}"/>
              </a:ext>
            </a:extLst>
          </p:cNvPr>
          <p:cNvSpPr txBox="1"/>
          <p:nvPr/>
        </p:nvSpPr>
        <p:spPr>
          <a:xfrm>
            <a:off x="937781" y="3596098"/>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1.414214</a:t>
            </a:r>
          </a:p>
        </p:txBody>
      </p:sp>
      <p:sp>
        <p:nvSpPr>
          <p:cNvPr id="7" name="TextBox 6">
            <a:extLst>
              <a:ext uri="{FF2B5EF4-FFF2-40B4-BE49-F238E27FC236}">
                <a16:creationId xmlns:a16="http://schemas.microsoft.com/office/drawing/2014/main" id="{2A8B9E84-582C-DB42-06F5-0E15293E6BD1}"/>
              </a:ext>
            </a:extLst>
          </p:cNvPr>
          <p:cNvSpPr txBox="1"/>
          <p:nvPr/>
        </p:nvSpPr>
        <p:spPr>
          <a:xfrm>
            <a:off x="2573382" y="1335464"/>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1.414214</a:t>
            </a:r>
          </a:p>
        </p:txBody>
      </p:sp>
      <p:sp>
        <p:nvSpPr>
          <p:cNvPr id="9" name="TextBox 8">
            <a:extLst>
              <a:ext uri="{FF2B5EF4-FFF2-40B4-BE49-F238E27FC236}">
                <a16:creationId xmlns:a16="http://schemas.microsoft.com/office/drawing/2014/main" id="{BFC84119-9FE4-23E2-66C2-553C5CA54F92}"/>
              </a:ext>
            </a:extLst>
          </p:cNvPr>
          <p:cNvSpPr txBox="1"/>
          <p:nvPr/>
        </p:nvSpPr>
        <p:spPr>
          <a:xfrm>
            <a:off x="3351583" y="2436445"/>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1.0000</a:t>
            </a:r>
          </a:p>
        </p:txBody>
      </p:sp>
      <p:sp>
        <p:nvSpPr>
          <p:cNvPr id="11" name="TextBox 10">
            <a:extLst>
              <a:ext uri="{FF2B5EF4-FFF2-40B4-BE49-F238E27FC236}">
                <a16:creationId xmlns:a16="http://schemas.microsoft.com/office/drawing/2014/main" id="{14A35EA9-A93D-BE42-5114-54D3936BD242}"/>
              </a:ext>
            </a:extLst>
          </p:cNvPr>
          <p:cNvSpPr txBox="1"/>
          <p:nvPr/>
        </p:nvSpPr>
        <p:spPr>
          <a:xfrm>
            <a:off x="4556244" y="1350072"/>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2.236068</a:t>
            </a:r>
          </a:p>
        </p:txBody>
      </p:sp>
      <p:sp>
        <p:nvSpPr>
          <p:cNvPr id="12" name="TextBox 11">
            <a:extLst>
              <a:ext uri="{FF2B5EF4-FFF2-40B4-BE49-F238E27FC236}">
                <a16:creationId xmlns:a16="http://schemas.microsoft.com/office/drawing/2014/main" id="{40936E14-F2F7-809B-E1DB-B162A87699A5}"/>
              </a:ext>
            </a:extLst>
          </p:cNvPr>
          <p:cNvSpPr txBox="1"/>
          <p:nvPr/>
        </p:nvSpPr>
        <p:spPr>
          <a:xfrm>
            <a:off x="4556243" y="4605643"/>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2.828427</a:t>
            </a:r>
          </a:p>
        </p:txBody>
      </p:sp>
      <p:sp>
        <p:nvSpPr>
          <p:cNvPr id="13" name="TextBox 12">
            <a:extLst>
              <a:ext uri="{FF2B5EF4-FFF2-40B4-BE49-F238E27FC236}">
                <a16:creationId xmlns:a16="http://schemas.microsoft.com/office/drawing/2014/main" id="{EFFA07B9-FF13-0789-97F2-3DD2AB002703}"/>
              </a:ext>
            </a:extLst>
          </p:cNvPr>
          <p:cNvSpPr txBox="1"/>
          <p:nvPr/>
        </p:nvSpPr>
        <p:spPr>
          <a:xfrm>
            <a:off x="4759233" y="5820726"/>
            <a:ext cx="883921"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4.242641</a:t>
            </a:r>
          </a:p>
        </p:txBody>
      </p:sp>
      <p:sp>
        <p:nvSpPr>
          <p:cNvPr id="14" name="TextBox 13">
            <a:extLst>
              <a:ext uri="{FF2B5EF4-FFF2-40B4-BE49-F238E27FC236}">
                <a16:creationId xmlns:a16="http://schemas.microsoft.com/office/drawing/2014/main" id="{EB764CDC-ABD4-C700-76E0-3C28523C1612}"/>
              </a:ext>
            </a:extLst>
          </p:cNvPr>
          <p:cNvSpPr txBox="1"/>
          <p:nvPr/>
        </p:nvSpPr>
        <p:spPr>
          <a:xfrm>
            <a:off x="6286323" y="1033670"/>
            <a:ext cx="5722194"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1: We compute all the distance between each pair of points i.e., that is all sampled sites and unsampled site. </a:t>
            </a:r>
            <a:r>
              <a:rPr lang="en-GB" b="1" dirty="0">
                <a:latin typeface="Helvetica Neue" panose="02000503000000020004" pitchFamily="2" charset="0"/>
                <a:ea typeface="Helvetica Neue" panose="02000503000000020004" pitchFamily="2" charset="0"/>
                <a:cs typeface="Helvetica Neue" panose="02000503000000020004" pitchFamily="2" charset="0"/>
              </a:rPr>
              <a:t>We use the Euclidean distance formula for the calculation.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97F306-3C8F-0F37-61DD-AEAF06D93D9A}"/>
                  </a:ext>
                </a:extLst>
              </p:cNvPr>
              <p:cNvSpPr txBox="1"/>
              <p:nvPr/>
            </p:nvSpPr>
            <p:spPr>
              <a:xfrm>
                <a:off x="6377825" y="2416211"/>
                <a:ext cx="3023160" cy="563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15" name="TextBox 14">
                <a:extLst>
                  <a:ext uri="{FF2B5EF4-FFF2-40B4-BE49-F238E27FC236}">
                    <a16:creationId xmlns:a16="http://schemas.microsoft.com/office/drawing/2014/main" id="{A097F306-3C8F-0F37-61DD-AEAF06D93D9A}"/>
                  </a:ext>
                </a:extLst>
              </p:cNvPr>
              <p:cNvSpPr txBox="1">
                <a:spLocks noRot="1" noChangeAspect="1" noMove="1" noResize="1" noEditPoints="1" noAdjustHandles="1" noChangeArrowheads="1" noChangeShapeType="1" noTextEdit="1"/>
              </p:cNvSpPr>
              <p:nvPr/>
            </p:nvSpPr>
            <p:spPr>
              <a:xfrm>
                <a:off x="6377825" y="2416211"/>
                <a:ext cx="3023160" cy="56368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6B42B9C8-72A0-6FB6-0B21-9F624355E49B}"/>
              </a:ext>
            </a:extLst>
          </p:cNvPr>
          <p:cNvSpPr txBox="1"/>
          <p:nvPr/>
        </p:nvSpPr>
        <p:spPr>
          <a:xfrm>
            <a:off x="6332791" y="3524320"/>
            <a:ext cx="572219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2: We compute the weights using the </a:t>
            </a:r>
            <a:r>
              <a:rPr lang="en-GB" b="1" dirty="0">
                <a:latin typeface="Helvetica Neue" panose="02000503000000020004" pitchFamily="2" charset="0"/>
                <a:ea typeface="Helvetica Neue" panose="02000503000000020004" pitchFamily="2" charset="0"/>
                <a:cs typeface="Helvetica Neue" panose="02000503000000020004" pitchFamily="2" charset="0"/>
              </a:rPr>
              <a:t>inverse distance formula</a:t>
            </a:r>
          </a:p>
        </p:txBody>
      </p:sp>
      <p:pic>
        <p:nvPicPr>
          <p:cNvPr id="19" name="Picture 18" descr="Shape, arrow&#10;&#10;Description automatically generated">
            <a:extLst>
              <a:ext uri="{FF2B5EF4-FFF2-40B4-BE49-F238E27FC236}">
                <a16:creationId xmlns:a16="http://schemas.microsoft.com/office/drawing/2014/main" id="{5ED5AD48-5D3F-E1C7-87EB-88883B97AE5A}"/>
              </a:ext>
            </a:extLst>
          </p:cNvPr>
          <p:cNvPicPr>
            <a:picLocks noChangeAspect="1"/>
          </p:cNvPicPr>
          <p:nvPr/>
        </p:nvPicPr>
        <p:blipFill>
          <a:blip r:embed="rId5"/>
          <a:stretch>
            <a:fillRect/>
          </a:stretch>
        </p:blipFill>
        <p:spPr>
          <a:xfrm>
            <a:off x="11615632" y="2607956"/>
            <a:ext cx="371935" cy="371935"/>
          </a:xfrm>
          <a:prstGeom prst="rect">
            <a:avLst/>
          </a:prstGeom>
        </p:spPr>
      </p:pic>
      <p:pic>
        <p:nvPicPr>
          <p:cNvPr id="21" name="Picture 20" descr="Diagram, venn diagram&#10;&#10;Description automatically generated">
            <a:extLst>
              <a:ext uri="{FF2B5EF4-FFF2-40B4-BE49-F238E27FC236}">
                <a16:creationId xmlns:a16="http://schemas.microsoft.com/office/drawing/2014/main" id="{7D4B3C90-0A00-FECC-51FE-020C91696631}"/>
              </a:ext>
            </a:extLst>
          </p:cNvPr>
          <p:cNvPicPr>
            <a:picLocks noChangeAspect="1"/>
          </p:cNvPicPr>
          <p:nvPr/>
        </p:nvPicPr>
        <p:blipFill>
          <a:blip r:embed="rId6"/>
          <a:stretch>
            <a:fillRect/>
          </a:stretch>
        </p:blipFill>
        <p:spPr>
          <a:xfrm>
            <a:off x="6332791" y="4209959"/>
            <a:ext cx="2768061" cy="2460498"/>
          </a:xfrm>
          <a:prstGeom prst="rect">
            <a:avLst/>
          </a:prstGeom>
        </p:spPr>
      </p:pic>
      <p:pic>
        <p:nvPicPr>
          <p:cNvPr id="24" name="Picture 23" descr="Diagram&#10;&#10;Description automatically generated with low confidence">
            <a:extLst>
              <a:ext uri="{FF2B5EF4-FFF2-40B4-BE49-F238E27FC236}">
                <a16:creationId xmlns:a16="http://schemas.microsoft.com/office/drawing/2014/main" id="{BF98CE78-CA23-59D1-6474-196B31C149B0}"/>
              </a:ext>
            </a:extLst>
          </p:cNvPr>
          <p:cNvPicPr>
            <a:picLocks noChangeAspect="1"/>
          </p:cNvPicPr>
          <p:nvPr/>
        </p:nvPicPr>
        <p:blipFill rotWithShape="1">
          <a:blip r:embed="rId7"/>
          <a:srcRect l="45807"/>
          <a:stretch/>
        </p:blipFill>
        <p:spPr>
          <a:xfrm>
            <a:off x="7053585" y="4270213"/>
            <a:ext cx="2648790" cy="1216886"/>
          </a:xfrm>
          <a:prstGeom prst="rect">
            <a:avLst/>
          </a:prstGeom>
        </p:spPr>
      </p:pic>
      <p:sp>
        <p:nvSpPr>
          <p:cNvPr id="26" name="TextBox 25">
            <a:extLst>
              <a:ext uri="{FF2B5EF4-FFF2-40B4-BE49-F238E27FC236}">
                <a16:creationId xmlns:a16="http://schemas.microsoft.com/office/drawing/2014/main" id="{96FFD786-884C-7E0F-7085-3451C631AAF8}"/>
              </a:ext>
            </a:extLst>
          </p:cNvPr>
          <p:cNvSpPr txBox="1"/>
          <p:nvPr/>
        </p:nvSpPr>
        <p:spPr>
          <a:xfrm>
            <a:off x="9147420" y="5790606"/>
            <a:ext cx="2989792"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can create this graph by using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inverse distance </a:t>
            </a:r>
            <a:r>
              <a:rPr lang="en-GB" sz="1400" dirty="0">
                <a:latin typeface="Helvetica Neue" panose="02000503000000020004" pitchFamily="2" charset="0"/>
                <a:ea typeface="Helvetica Neue" panose="02000503000000020004" pitchFamily="2" charset="0"/>
                <a:cs typeface="Helvetica Neue" panose="02000503000000020004" pitchFamily="2" charset="0"/>
              </a:rPr>
              <a:t>formula for all values of d between 1 to 5</a:t>
            </a:r>
          </a:p>
        </p:txBody>
      </p:sp>
      <p:sp>
        <p:nvSpPr>
          <p:cNvPr id="8" name="TextBox 7">
            <a:extLst>
              <a:ext uri="{FF2B5EF4-FFF2-40B4-BE49-F238E27FC236}">
                <a16:creationId xmlns:a16="http://schemas.microsoft.com/office/drawing/2014/main" id="{1FC77C62-8D14-DF5C-BE65-AFE7F06F857A}"/>
              </a:ext>
            </a:extLst>
          </p:cNvPr>
          <p:cNvSpPr txBox="1"/>
          <p:nvPr/>
        </p:nvSpPr>
        <p:spPr>
          <a:xfrm>
            <a:off x="10275604" y="5257125"/>
            <a:ext cx="1861608" cy="461665"/>
          </a:xfrm>
          <a:prstGeom prst="rect">
            <a:avLst/>
          </a:prstGeom>
          <a:noFill/>
        </p:spPr>
        <p:txBody>
          <a:bodyPr wrap="square" rtlCol="0">
            <a:spAutoFit/>
          </a:bodyPr>
          <a:lstStyle/>
          <a:p>
            <a:r>
              <a:rPr lang="en-GB" sz="1200" dirty="0">
                <a:latin typeface="Helvetica" pitchFamily="2" charset="0"/>
              </a:rPr>
              <a:t>Lowest for d = 1.0</a:t>
            </a:r>
          </a:p>
          <a:p>
            <a:r>
              <a:rPr lang="en-GB" sz="1200" dirty="0">
                <a:latin typeface="Helvetica" pitchFamily="2" charset="0"/>
              </a:rPr>
              <a:t>Highest for d = 4.2426</a:t>
            </a:r>
          </a:p>
        </p:txBody>
      </p:sp>
      <p:sp>
        <p:nvSpPr>
          <p:cNvPr id="10" name="Slide Number Placeholder 3">
            <a:extLst>
              <a:ext uri="{FF2B5EF4-FFF2-40B4-BE49-F238E27FC236}">
                <a16:creationId xmlns:a16="http://schemas.microsoft.com/office/drawing/2014/main" id="{A99FAD08-449C-BA6C-0DD9-9DBD77D4341D}"/>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17</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0742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DF44B5-7DD5-1D22-AD44-D81A7E6251E0}"/>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picture containing chart&#10;&#10;Description automatically generated">
            <a:extLst>
              <a:ext uri="{FF2B5EF4-FFF2-40B4-BE49-F238E27FC236}">
                <a16:creationId xmlns:a16="http://schemas.microsoft.com/office/drawing/2014/main" id="{B1142BF7-E765-0F98-13DB-7F1AD314F14C}"/>
              </a:ext>
            </a:extLst>
          </p:cNvPr>
          <p:cNvPicPr>
            <a:picLocks noChangeAspect="1"/>
          </p:cNvPicPr>
          <p:nvPr/>
        </p:nvPicPr>
        <p:blipFill>
          <a:blip r:embed="rId3"/>
          <a:stretch>
            <a:fillRect/>
          </a:stretch>
        </p:blipFill>
        <p:spPr>
          <a:xfrm>
            <a:off x="193040" y="490817"/>
            <a:ext cx="5752470" cy="5666144"/>
          </a:xfrm>
          <a:prstGeom prst="rect">
            <a:avLst/>
          </a:prstGeom>
        </p:spPr>
      </p:pic>
      <p:cxnSp>
        <p:nvCxnSpPr>
          <p:cNvPr id="7" name="Straight Connector 6">
            <a:extLst>
              <a:ext uri="{FF2B5EF4-FFF2-40B4-BE49-F238E27FC236}">
                <a16:creationId xmlns:a16="http://schemas.microsoft.com/office/drawing/2014/main" id="{ED21F432-D22A-3C66-5334-57937D62C98D}"/>
              </a:ext>
            </a:extLst>
          </p:cNvPr>
          <p:cNvCxnSpPr/>
          <p:nvPr/>
        </p:nvCxnSpPr>
        <p:spPr>
          <a:xfrm flipV="1">
            <a:off x="955040" y="1127760"/>
            <a:ext cx="0" cy="437896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84B4E4-3366-C8A5-632C-9442AA0F7BFF}"/>
              </a:ext>
            </a:extLst>
          </p:cNvPr>
          <p:cNvCxnSpPr/>
          <p:nvPr/>
        </p:nvCxnSpPr>
        <p:spPr>
          <a:xfrm>
            <a:off x="772160" y="1127760"/>
            <a:ext cx="193040" cy="0"/>
          </a:xfrm>
          <a:prstGeom prst="line">
            <a:avLst/>
          </a:prstGeom>
          <a:ln w="28575">
            <a:prstDash val="sysDot"/>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E56F7458-DF96-1887-5FEB-F91BCFC89B1C}"/>
              </a:ext>
            </a:extLst>
          </p:cNvPr>
          <p:cNvPicPr>
            <a:picLocks noChangeAspect="1"/>
          </p:cNvPicPr>
          <p:nvPr/>
        </p:nvPicPr>
        <p:blipFill>
          <a:blip r:embed="rId4"/>
          <a:srcRect/>
          <a:stretch/>
        </p:blipFill>
        <p:spPr>
          <a:xfrm>
            <a:off x="5993043" y="588354"/>
            <a:ext cx="5463463" cy="5426106"/>
          </a:xfrm>
          <a:prstGeom prst="rect">
            <a:avLst/>
          </a:prstGeom>
        </p:spPr>
      </p:pic>
      <p:sp>
        <p:nvSpPr>
          <p:cNvPr id="12" name="TextBox 11">
            <a:extLst>
              <a:ext uri="{FF2B5EF4-FFF2-40B4-BE49-F238E27FC236}">
                <a16:creationId xmlns:a16="http://schemas.microsoft.com/office/drawing/2014/main" id="{CF259C02-C278-B3EC-8F3F-65BC431B0404}"/>
              </a:ext>
            </a:extLst>
          </p:cNvPr>
          <p:cNvSpPr txBox="1"/>
          <p:nvPr/>
        </p:nvSpPr>
        <p:spPr>
          <a:xfrm>
            <a:off x="9408571" y="2032000"/>
            <a:ext cx="904240" cy="246221"/>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(w = 1.0000)</a:t>
            </a:r>
          </a:p>
        </p:txBody>
      </p:sp>
      <p:cxnSp>
        <p:nvCxnSpPr>
          <p:cNvPr id="13" name="Straight Connector 12">
            <a:extLst>
              <a:ext uri="{FF2B5EF4-FFF2-40B4-BE49-F238E27FC236}">
                <a16:creationId xmlns:a16="http://schemas.microsoft.com/office/drawing/2014/main" id="{AFD6E482-6C86-C4D8-000D-9DB2C52FA5BD}"/>
              </a:ext>
            </a:extLst>
          </p:cNvPr>
          <p:cNvCxnSpPr>
            <a:cxnSpLocks/>
          </p:cNvCxnSpPr>
          <p:nvPr/>
        </p:nvCxnSpPr>
        <p:spPr>
          <a:xfrm>
            <a:off x="772160" y="3317240"/>
            <a:ext cx="680720" cy="6649"/>
          </a:xfrm>
          <a:prstGeom prst="line">
            <a:avLst/>
          </a:prstGeom>
          <a:ln w="28575">
            <a:solidFill>
              <a:schemeClr val="accent2"/>
            </a:solidFill>
            <a:prstDash val="sys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DE136EE-914B-5791-A7B9-5B963834F020}"/>
              </a:ext>
            </a:extLst>
          </p:cNvPr>
          <p:cNvCxnSpPr>
            <a:cxnSpLocks/>
          </p:cNvCxnSpPr>
          <p:nvPr/>
        </p:nvCxnSpPr>
        <p:spPr>
          <a:xfrm flipH="1" flipV="1">
            <a:off x="1452880" y="3323889"/>
            <a:ext cx="20320" cy="2182831"/>
          </a:xfrm>
          <a:prstGeom prst="line">
            <a:avLst/>
          </a:prstGeom>
          <a:ln w="28575">
            <a:solidFill>
              <a:schemeClr val="accent2"/>
            </a:solidFill>
            <a:prstDash val="sysDot"/>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EC3454C-D50D-2D19-D75E-06AB788BD71A}"/>
              </a:ext>
            </a:extLst>
          </p:cNvPr>
          <p:cNvSpPr txBox="1"/>
          <p:nvPr/>
        </p:nvSpPr>
        <p:spPr>
          <a:xfrm>
            <a:off x="7368415" y="3105986"/>
            <a:ext cx="904240" cy="246221"/>
          </a:xfrm>
          <a:prstGeom prst="rect">
            <a:avLst/>
          </a:prstGeom>
          <a:noFill/>
        </p:spPr>
        <p:txBody>
          <a:bodyPr wrap="square" rtlCol="0">
            <a:spAutoFit/>
          </a:bodyPr>
          <a:lstStyle/>
          <a:p>
            <a:r>
              <a:rPr lang="en-GB" sz="1000"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 = 0.5000)</a:t>
            </a:r>
          </a:p>
        </p:txBody>
      </p:sp>
      <p:sp>
        <p:nvSpPr>
          <p:cNvPr id="19" name="TextBox 18">
            <a:extLst>
              <a:ext uri="{FF2B5EF4-FFF2-40B4-BE49-F238E27FC236}">
                <a16:creationId xmlns:a16="http://schemas.microsoft.com/office/drawing/2014/main" id="{3162E654-ADD6-23EC-977A-CC3CD4BB2F9F}"/>
              </a:ext>
            </a:extLst>
          </p:cNvPr>
          <p:cNvSpPr txBox="1"/>
          <p:nvPr/>
        </p:nvSpPr>
        <p:spPr>
          <a:xfrm>
            <a:off x="7327775" y="1026754"/>
            <a:ext cx="904240" cy="246221"/>
          </a:xfrm>
          <a:prstGeom prst="rect">
            <a:avLst/>
          </a:prstGeom>
          <a:noFill/>
        </p:spPr>
        <p:txBody>
          <a:bodyPr wrap="square" rtlCol="0">
            <a:spAutoFit/>
          </a:bodyPr>
          <a:lstStyle/>
          <a:p>
            <a:r>
              <a:rPr lang="en-GB" sz="1000"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 = 0.5000)</a:t>
            </a:r>
          </a:p>
        </p:txBody>
      </p:sp>
      <p:sp>
        <p:nvSpPr>
          <p:cNvPr id="20" name="TextBox 19">
            <a:extLst>
              <a:ext uri="{FF2B5EF4-FFF2-40B4-BE49-F238E27FC236}">
                <a16:creationId xmlns:a16="http://schemas.microsoft.com/office/drawing/2014/main" id="{E4683D2B-9487-52A1-114F-F55A90FB048B}"/>
              </a:ext>
            </a:extLst>
          </p:cNvPr>
          <p:cNvSpPr txBox="1"/>
          <p:nvPr/>
        </p:nvSpPr>
        <p:spPr>
          <a:xfrm>
            <a:off x="8795895" y="1020650"/>
            <a:ext cx="904240" cy="246221"/>
          </a:xfrm>
          <a:prstGeom prst="rect">
            <a:avLst/>
          </a:prstGeom>
          <a:noFill/>
        </p:spPr>
        <p:txBody>
          <a:bodyPr wrap="square" rtlCol="0">
            <a:spAutoFit/>
          </a:bodyPr>
          <a:lstStyle/>
          <a:p>
            <a:r>
              <a:rPr lang="en-GB" sz="1000"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 = 0.5000)</a:t>
            </a:r>
          </a:p>
        </p:txBody>
      </p:sp>
      <p:cxnSp>
        <p:nvCxnSpPr>
          <p:cNvPr id="21" name="Straight Connector 20">
            <a:extLst>
              <a:ext uri="{FF2B5EF4-FFF2-40B4-BE49-F238E27FC236}">
                <a16:creationId xmlns:a16="http://schemas.microsoft.com/office/drawing/2014/main" id="{18AE20D2-3731-53E0-19FF-A9974686673E}"/>
              </a:ext>
            </a:extLst>
          </p:cNvPr>
          <p:cNvCxnSpPr>
            <a:cxnSpLocks/>
          </p:cNvCxnSpPr>
          <p:nvPr/>
        </p:nvCxnSpPr>
        <p:spPr>
          <a:xfrm flipV="1">
            <a:off x="2350733" y="4653280"/>
            <a:ext cx="0" cy="853440"/>
          </a:xfrm>
          <a:prstGeom prst="line">
            <a:avLst/>
          </a:prstGeom>
          <a:ln w="28575">
            <a:solidFill>
              <a:schemeClr val="accent1"/>
            </a:solidFill>
            <a:prstDash val="sysDot"/>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AEA6BC3-34EA-4243-9111-341E2C69ED03}"/>
              </a:ext>
            </a:extLst>
          </p:cNvPr>
          <p:cNvCxnSpPr>
            <a:cxnSpLocks/>
          </p:cNvCxnSpPr>
          <p:nvPr/>
        </p:nvCxnSpPr>
        <p:spPr>
          <a:xfrm>
            <a:off x="792480" y="4646038"/>
            <a:ext cx="1558253" cy="7242"/>
          </a:xfrm>
          <a:prstGeom prst="line">
            <a:avLst/>
          </a:prstGeom>
          <a:ln w="28575">
            <a:solidFill>
              <a:schemeClr val="accent1"/>
            </a:solidFill>
            <a:prstDash val="sysDot"/>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92D3C86-C912-CE4B-0938-4F4445A4632B}"/>
              </a:ext>
            </a:extLst>
          </p:cNvPr>
          <p:cNvSpPr txBox="1"/>
          <p:nvPr/>
        </p:nvSpPr>
        <p:spPr>
          <a:xfrm>
            <a:off x="10627360" y="1027681"/>
            <a:ext cx="904240" cy="246221"/>
          </a:xfrm>
          <a:prstGeom prst="rect">
            <a:avLst/>
          </a:prstGeom>
          <a:noFill/>
        </p:spPr>
        <p:txBody>
          <a:bodyPr wrap="square" rtlCol="0">
            <a:spAutoFit/>
          </a:bodyPr>
          <a:lstStyle/>
          <a:p>
            <a:r>
              <a:rPr lang="en-GB" sz="1000" b="1"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(w = 0.2000)</a:t>
            </a:r>
          </a:p>
        </p:txBody>
      </p:sp>
      <p:pic>
        <p:nvPicPr>
          <p:cNvPr id="26" name="Picture 25" descr="Diagram&#10;&#10;Description automatically generated with low confidence">
            <a:extLst>
              <a:ext uri="{FF2B5EF4-FFF2-40B4-BE49-F238E27FC236}">
                <a16:creationId xmlns:a16="http://schemas.microsoft.com/office/drawing/2014/main" id="{45336B25-7622-285F-AAA8-25C87B2AD6D7}"/>
              </a:ext>
            </a:extLst>
          </p:cNvPr>
          <p:cNvPicPr>
            <a:picLocks noChangeAspect="1"/>
          </p:cNvPicPr>
          <p:nvPr/>
        </p:nvPicPr>
        <p:blipFill rotWithShape="1">
          <a:blip r:embed="rId5"/>
          <a:srcRect l="45807"/>
          <a:stretch/>
        </p:blipFill>
        <p:spPr>
          <a:xfrm>
            <a:off x="3674405" y="1046479"/>
            <a:ext cx="1896999" cy="871504"/>
          </a:xfrm>
          <a:prstGeom prst="rect">
            <a:avLst/>
          </a:prstGeom>
          <a:ln>
            <a:solidFill>
              <a:schemeClr val="tx1"/>
            </a:solidFill>
          </a:ln>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76306A-C32A-89E3-68E6-4933620E0F55}"/>
                  </a:ext>
                </a:extLst>
              </p:cNvPr>
              <p:cNvSpPr txBox="1"/>
              <p:nvPr/>
            </p:nvSpPr>
            <p:spPr>
              <a:xfrm>
                <a:off x="5246393" y="1424535"/>
                <a:ext cx="284309"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900" i="1" smtClean="0">
                          <a:latin typeface="Cambria Math" panose="02040503050406030204" pitchFamily="18" charset="0"/>
                          <a:ea typeface="Cambria Math" panose="02040503050406030204" pitchFamily="18" charset="0"/>
                        </a:rPr>
                        <m:t>𝛽</m:t>
                      </m:r>
                    </m:oMath>
                  </m:oMathPara>
                </a14:m>
                <a:endParaRPr lang="en-GB" sz="900" dirty="0"/>
              </a:p>
            </p:txBody>
          </p:sp>
        </mc:Choice>
        <mc:Fallback xmlns="">
          <p:sp>
            <p:nvSpPr>
              <p:cNvPr id="27" name="TextBox 26">
                <a:extLst>
                  <a:ext uri="{FF2B5EF4-FFF2-40B4-BE49-F238E27FC236}">
                    <a16:creationId xmlns:a16="http://schemas.microsoft.com/office/drawing/2014/main" id="{7B76306A-C32A-89E3-68E6-4933620E0F55}"/>
                  </a:ext>
                </a:extLst>
              </p:cNvPr>
              <p:cNvSpPr txBox="1">
                <a:spLocks noRot="1" noChangeAspect="1" noMove="1" noResize="1" noEditPoints="1" noAdjustHandles="1" noChangeArrowheads="1" noChangeShapeType="1" noTextEdit="1"/>
              </p:cNvSpPr>
              <p:nvPr/>
            </p:nvSpPr>
            <p:spPr>
              <a:xfrm>
                <a:off x="5246393" y="1424535"/>
                <a:ext cx="284309" cy="230832"/>
              </a:xfrm>
              <a:prstGeom prst="rect">
                <a:avLst/>
              </a:prstGeom>
              <a:blipFill>
                <a:blip r:embed="rId6"/>
                <a:stretch>
                  <a:fillRect/>
                </a:stretch>
              </a:blipFill>
            </p:spPr>
            <p:txBody>
              <a:bodyPr/>
              <a:lstStyle/>
              <a:p>
                <a:r>
                  <a:rPr lang="en-GB">
                    <a:noFill/>
                  </a:rPr>
                  <a:t> </a:t>
                </a:r>
              </a:p>
            </p:txBody>
          </p:sp>
        </mc:Fallback>
      </mc:AlternateContent>
      <p:cxnSp>
        <p:nvCxnSpPr>
          <p:cNvPr id="28" name="Straight Connector 27">
            <a:extLst>
              <a:ext uri="{FF2B5EF4-FFF2-40B4-BE49-F238E27FC236}">
                <a16:creationId xmlns:a16="http://schemas.microsoft.com/office/drawing/2014/main" id="{1E43033F-A71C-A694-FFE8-FD11102337EA}"/>
              </a:ext>
            </a:extLst>
          </p:cNvPr>
          <p:cNvCxnSpPr>
            <a:cxnSpLocks/>
          </p:cNvCxnSpPr>
          <p:nvPr/>
        </p:nvCxnSpPr>
        <p:spPr>
          <a:xfrm flipV="1">
            <a:off x="3078986" y="5029200"/>
            <a:ext cx="0" cy="477520"/>
          </a:xfrm>
          <a:prstGeom prst="line">
            <a:avLst/>
          </a:prstGeom>
          <a:ln w="28575">
            <a:solidFill>
              <a:schemeClr val="accent6"/>
            </a:solidFill>
            <a:prstDash val="sysDot"/>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C83A032-63BD-BCC8-E75F-F34E98F6FCB1}"/>
              </a:ext>
            </a:extLst>
          </p:cNvPr>
          <p:cNvCxnSpPr>
            <a:cxnSpLocks/>
          </p:cNvCxnSpPr>
          <p:nvPr/>
        </p:nvCxnSpPr>
        <p:spPr>
          <a:xfrm>
            <a:off x="772160" y="4982021"/>
            <a:ext cx="2306826" cy="0"/>
          </a:xfrm>
          <a:prstGeom prst="line">
            <a:avLst/>
          </a:prstGeom>
          <a:ln w="28575">
            <a:solidFill>
              <a:schemeClr val="accent6"/>
            </a:solidFill>
            <a:prstDash val="sysDot"/>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5E6E0928-82F4-2A3A-05E2-52F573305663}"/>
              </a:ext>
            </a:extLst>
          </p:cNvPr>
          <p:cNvSpPr txBox="1"/>
          <p:nvPr/>
        </p:nvSpPr>
        <p:spPr>
          <a:xfrm>
            <a:off x="10633546" y="4026843"/>
            <a:ext cx="904240" cy="246221"/>
          </a:xfrm>
          <a:prstGeom prst="rect">
            <a:avLst/>
          </a:prstGeom>
          <a:noFill/>
        </p:spPr>
        <p:txBody>
          <a:bodyPr wrap="square" rtlCol="0">
            <a:spAutoFit/>
          </a:bodyPr>
          <a:lstStyle/>
          <a:p>
            <a:r>
              <a:rPr lang="en-GB" sz="10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rPr>
              <a:t>(w = 0.1250)</a:t>
            </a:r>
          </a:p>
        </p:txBody>
      </p:sp>
      <p:cxnSp>
        <p:nvCxnSpPr>
          <p:cNvPr id="33" name="Straight Connector 32">
            <a:extLst>
              <a:ext uri="{FF2B5EF4-FFF2-40B4-BE49-F238E27FC236}">
                <a16:creationId xmlns:a16="http://schemas.microsoft.com/office/drawing/2014/main" id="{094003E8-B190-C0F2-CF5F-DFAA3D7BA4DE}"/>
              </a:ext>
            </a:extLst>
          </p:cNvPr>
          <p:cNvCxnSpPr>
            <a:cxnSpLocks/>
          </p:cNvCxnSpPr>
          <p:nvPr/>
        </p:nvCxnSpPr>
        <p:spPr>
          <a:xfrm flipV="1">
            <a:off x="4633570" y="5267960"/>
            <a:ext cx="0" cy="25400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2CB614B-13AB-4619-4A7B-643FCC4935B2}"/>
              </a:ext>
            </a:extLst>
          </p:cNvPr>
          <p:cNvCxnSpPr>
            <a:cxnSpLocks/>
          </p:cNvCxnSpPr>
          <p:nvPr/>
        </p:nvCxnSpPr>
        <p:spPr>
          <a:xfrm>
            <a:off x="782320" y="5271581"/>
            <a:ext cx="3840584" cy="0"/>
          </a:xfrm>
          <a:prstGeom prst="line">
            <a:avLst/>
          </a:prstGeom>
          <a:ln w="28575">
            <a:solidFill>
              <a:srgbClr val="C00000"/>
            </a:solidFill>
            <a:prstDash val="sysDot"/>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C94FD9C-EA5E-CAA8-398A-FE783DFABBD2}"/>
              </a:ext>
            </a:extLst>
          </p:cNvPr>
          <p:cNvSpPr txBox="1"/>
          <p:nvPr/>
        </p:nvSpPr>
        <p:spPr>
          <a:xfrm>
            <a:off x="10312811" y="5018870"/>
            <a:ext cx="904240" cy="246221"/>
          </a:xfrm>
          <a:prstGeom prst="rect">
            <a:avLst/>
          </a:prstGeom>
          <a:noFill/>
        </p:spPr>
        <p:txBody>
          <a:bodyPr wrap="square" rtlCol="0">
            <a:spAutoFit/>
          </a:bodyPr>
          <a:lstStyle/>
          <a:p>
            <a:r>
              <a:rPr lang="en-GB" sz="1000" b="1" dirty="0">
                <a:solidFill>
                  <a:srgbClr val="C00000"/>
                </a:solidFill>
                <a:latin typeface="Helvetica Neue" panose="02000503000000020004" pitchFamily="2" charset="0"/>
                <a:ea typeface="Helvetica Neue" panose="02000503000000020004" pitchFamily="2" charset="0"/>
                <a:cs typeface="Helvetica Neue" panose="02000503000000020004" pitchFamily="2" charset="0"/>
              </a:rPr>
              <a:t>(w = 0.0556)</a:t>
            </a:r>
          </a:p>
        </p:txBody>
      </p:sp>
      <p:sp>
        <p:nvSpPr>
          <p:cNvPr id="38" name="Title 1">
            <a:extLst>
              <a:ext uri="{FF2B5EF4-FFF2-40B4-BE49-F238E27FC236}">
                <a16:creationId xmlns:a16="http://schemas.microsoft.com/office/drawing/2014/main" id="{1DA9EF77-1FA0-126F-8429-172C116339CA}"/>
              </a:ext>
            </a:extLst>
          </p:cNvPr>
          <p:cNvSpPr txBox="1">
            <a:spLocks/>
          </p:cNvSpPr>
          <p:nvPr/>
        </p:nvSpPr>
        <p:spPr>
          <a:xfrm>
            <a:off x="173783" y="59848"/>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400" b="1" dirty="0">
                <a:latin typeface="Helvetica Neue Light" panose="02000403000000020004" pitchFamily="2" charset="0"/>
                <a:ea typeface="Helvetica Neue Light" panose="02000403000000020004" pitchFamily="2" charset="0"/>
              </a:rPr>
              <a:t>How to compute the distance-based weights</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3279CCC-8E83-66B9-C364-E8542A11B979}"/>
                  </a:ext>
                </a:extLst>
              </p:cNvPr>
              <p:cNvSpPr txBox="1"/>
              <p:nvPr/>
            </p:nvSpPr>
            <p:spPr>
              <a:xfrm>
                <a:off x="1879601" y="2468880"/>
                <a:ext cx="3651101" cy="926536"/>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Example using </a:t>
                </a:r>
                <a14:m>
                  <m:oMath xmlns:m="http://schemas.openxmlformats.org/officeDocument/2006/math">
                    <m:r>
                      <a:rPr lang="en-GB" sz="1400" b="0" i="1" smtClean="0">
                        <a:latin typeface="Cambria Math" panose="02040503050406030204" pitchFamily="18" charset="0"/>
                      </a:rPr>
                      <m:t>𝑑</m:t>
                    </m:r>
                    <m:r>
                      <a:rPr lang="en-GB" sz="1400" b="0" i="0" smtClean="0">
                        <a:latin typeface="Cambria Math" panose="02040503050406030204" pitchFamily="18" charset="0"/>
                      </a:rPr>
                      <m:t>=</m:t>
                    </m:r>
                    <m:r>
                      <a:rPr lang="en-GB" sz="1400" b="0" i="1" smtClean="0">
                        <a:latin typeface="Cambria Math" panose="02040503050406030204" pitchFamily="18" charset="0"/>
                      </a:rPr>
                      <m:t>1.414214</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𝑤</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sSup>
                            <m:sSupPr>
                              <m:ctrlPr>
                                <a:rPr lang="en-GB" sz="1400" b="0" i="1" smtClean="0">
                                  <a:latin typeface="Cambria Math" panose="02040503050406030204" pitchFamily="18" charset="0"/>
                                </a:rPr>
                              </m:ctrlPr>
                            </m:sSupPr>
                            <m:e>
                              <m:r>
                                <a:rPr lang="en-GB" sz="1400" i="1">
                                  <a:latin typeface="Cambria Math" panose="02040503050406030204" pitchFamily="18" charset="0"/>
                                </a:rPr>
                                <m:t>1.414214</m:t>
                              </m:r>
                            </m:e>
                            <m:sup>
                              <m:r>
                                <a:rPr lang="en-GB" sz="1400" b="0" i="1" smtClean="0">
                                  <a:latin typeface="Cambria Math" panose="02040503050406030204" pitchFamily="18" charset="0"/>
                                </a:rPr>
                                <m:t>2</m:t>
                              </m:r>
                            </m:sup>
                          </m:sSup>
                        </m:den>
                      </m:f>
                      <m:r>
                        <a:rPr lang="en-GB" sz="1400" b="0" i="1" smtClean="0">
                          <a:latin typeface="Cambria Math" panose="02040503050406030204" pitchFamily="18" charset="0"/>
                        </a:rPr>
                        <m:t>=0.5</m:t>
                      </m:r>
                    </m:oMath>
                  </m:oMathPara>
                </a14:m>
                <a:endParaRPr lang="en-GB" sz="1400" dirty="0"/>
              </a:p>
              <a:p>
                <a:r>
                  <a:rPr lang="en-GB" sz="1400" dirty="0"/>
                  <a:t> </a:t>
                </a:r>
              </a:p>
            </p:txBody>
          </p:sp>
        </mc:Choice>
        <mc:Fallback xmlns="">
          <p:sp>
            <p:nvSpPr>
              <p:cNvPr id="39" name="TextBox 38">
                <a:extLst>
                  <a:ext uri="{FF2B5EF4-FFF2-40B4-BE49-F238E27FC236}">
                    <a16:creationId xmlns:a16="http://schemas.microsoft.com/office/drawing/2014/main" id="{D3279CCC-8E83-66B9-C364-E8542A11B979}"/>
                  </a:ext>
                </a:extLst>
              </p:cNvPr>
              <p:cNvSpPr txBox="1">
                <a:spLocks noRot="1" noChangeAspect="1" noMove="1" noResize="1" noEditPoints="1" noAdjustHandles="1" noChangeArrowheads="1" noChangeShapeType="1" noTextEdit="1"/>
              </p:cNvSpPr>
              <p:nvPr/>
            </p:nvSpPr>
            <p:spPr>
              <a:xfrm>
                <a:off x="1879601" y="2468880"/>
                <a:ext cx="3651101" cy="926536"/>
              </a:xfrm>
              <a:prstGeom prst="rect">
                <a:avLst/>
              </a:prstGeom>
              <a:blipFill>
                <a:blip r:embed="rId7"/>
                <a:stretch>
                  <a:fillRect l="-346" t="-1351"/>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C51337A-E08D-ED04-D339-2778B67A7033}"/>
              </a:ext>
            </a:extLst>
          </p:cNvPr>
          <p:cNvSpPr txBox="1"/>
          <p:nvPr/>
        </p:nvSpPr>
        <p:spPr>
          <a:xfrm>
            <a:off x="193040" y="6211238"/>
            <a:ext cx="5464958" cy="523220"/>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For each value of d along the x-axis, you trace to its corresponding</a:t>
            </a:r>
          </a:p>
          <a:p>
            <a:r>
              <a:rPr lang="en-GB" sz="1400" dirty="0">
                <a:latin typeface="Arial" panose="020B0604020202020204" pitchFamily="34" charset="0"/>
                <a:cs typeface="Arial" panose="020B0604020202020204" pitchFamily="34" charset="0"/>
              </a:rPr>
              <a:t>value on the y-axis to know its weight value.</a:t>
            </a:r>
          </a:p>
        </p:txBody>
      </p:sp>
      <p:sp>
        <p:nvSpPr>
          <p:cNvPr id="6" name="TextBox 5">
            <a:extLst>
              <a:ext uri="{FF2B5EF4-FFF2-40B4-BE49-F238E27FC236}">
                <a16:creationId xmlns:a16="http://schemas.microsoft.com/office/drawing/2014/main" id="{6F624065-C321-00C3-AF0B-6AC227C0B085}"/>
              </a:ext>
            </a:extLst>
          </p:cNvPr>
          <p:cNvSpPr txBox="1"/>
          <p:nvPr/>
        </p:nvSpPr>
        <p:spPr>
          <a:xfrm>
            <a:off x="1154301" y="5542002"/>
            <a:ext cx="617477" cy="230832"/>
          </a:xfrm>
          <a:prstGeom prst="rect">
            <a:avLst/>
          </a:prstGeom>
          <a:noFill/>
        </p:spPr>
        <p:txBody>
          <a:bodyPr wrap="none" rtlCol="0">
            <a:spAutoFit/>
          </a:bodyPr>
          <a:lstStyle/>
          <a:p>
            <a:r>
              <a:rPr lang="en-GB" sz="900" dirty="0"/>
              <a:t>1.414214</a:t>
            </a:r>
          </a:p>
        </p:txBody>
      </p:sp>
      <p:sp>
        <p:nvSpPr>
          <p:cNvPr id="8" name="TextBox 7">
            <a:extLst>
              <a:ext uri="{FF2B5EF4-FFF2-40B4-BE49-F238E27FC236}">
                <a16:creationId xmlns:a16="http://schemas.microsoft.com/office/drawing/2014/main" id="{E2EFDD0B-DBB9-16A4-A35D-B4FBE463B752}"/>
              </a:ext>
            </a:extLst>
          </p:cNvPr>
          <p:cNvSpPr txBox="1"/>
          <p:nvPr/>
        </p:nvSpPr>
        <p:spPr>
          <a:xfrm>
            <a:off x="2085135" y="5536083"/>
            <a:ext cx="617477" cy="230832"/>
          </a:xfrm>
          <a:prstGeom prst="rect">
            <a:avLst/>
          </a:prstGeom>
          <a:noFill/>
        </p:spPr>
        <p:txBody>
          <a:bodyPr wrap="none" rtlCol="0">
            <a:spAutoFit/>
          </a:bodyPr>
          <a:lstStyle/>
          <a:p>
            <a:r>
              <a:rPr lang="en-GB" sz="900" dirty="0"/>
              <a:t>2.236068</a:t>
            </a:r>
          </a:p>
        </p:txBody>
      </p:sp>
      <p:sp>
        <p:nvSpPr>
          <p:cNvPr id="10" name="TextBox 9">
            <a:extLst>
              <a:ext uri="{FF2B5EF4-FFF2-40B4-BE49-F238E27FC236}">
                <a16:creationId xmlns:a16="http://schemas.microsoft.com/office/drawing/2014/main" id="{B7F35D24-D5BE-82DE-8FF1-133149FF4376}"/>
              </a:ext>
            </a:extLst>
          </p:cNvPr>
          <p:cNvSpPr txBox="1"/>
          <p:nvPr/>
        </p:nvSpPr>
        <p:spPr>
          <a:xfrm>
            <a:off x="2759074" y="5533313"/>
            <a:ext cx="588623" cy="230832"/>
          </a:xfrm>
          <a:prstGeom prst="rect">
            <a:avLst/>
          </a:prstGeom>
          <a:noFill/>
        </p:spPr>
        <p:txBody>
          <a:bodyPr wrap="none" rtlCol="0">
            <a:spAutoFit/>
          </a:bodyPr>
          <a:lstStyle/>
          <a:p>
            <a:r>
              <a:rPr lang="en-GB" sz="900" dirty="0"/>
              <a:t>2.8284…</a:t>
            </a:r>
          </a:p>
        </p:txBody>
      </p:sp>
      <p:sp>
        <p:nvSpPr>
          <p:cNvPr id="14" name="TextBox 13">
            <a:extLst>
              <a:ext uri="{FF2B5EF4-FFF2-40B4-BE49-F238E27FC236}">
                <a16:creationId xmlns:a16="http://schemas.microsoft.com/office/drawing/2014/main" id="{9E9AC9D3-BB8B-A2E8-E7D4-F027E2C3D632}"/>
              </a:ext>
            </a:extLst>
          </p:cNvPr>
          <p:cNvSpPr txBox="1"/>
          <p:nvPr/>
        </p:nvSpPr>
        <p:spPr>
          <a:xfrm>
            <a:off x="4423782" y="5545984"/>
            <a:ext cx="617477" cy="230832"/>
          </a:xfrm>
          <a:prstGeom prst="rect">
            <a:avLst/>
          </a:prstGeom>
          <a:noFill/>
        </p:spPr>
        <p:txBody>
          <a:bodyPr wrap="none" rtlCol="0">
            <a:spAutoFit/>
          </a:bodyPr>
          <a:lstStyle/>
          <a:p>
            <a:r>
              <a:rPr lang="en-GB" sz="900" dirty="0"/>
              <a:t>4.242641</a:t>
            </a:r>
          </a:p>
        </p:txBody>
      </p:sp>
      <p:sp>
        <p:nvSpPr>
          <p:cNvPr id="16" name="Slide Number Placeholder 3">
            <a:extLst>
              <a:ext uri="{FF2B5EF4-FFF2-40B4-BE49-F238E27FC236}">
                <a16:creationId xmlns:a16="http://schemas.microsoft.com/office/drawing/2014/main" id="{22023A20-4D23-6ECA-390B-17FCAEACA0B4}"/>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18</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98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[4]</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D0E7C270-EEF7-D768-F54F-74CF633893D4}"/>
              </a:ext>
            </a:extLst>
          </p:cNvPr>
          <p:cNvPicPr>
            <a:picLocks noChangeAspect="1"/>
          </p:cNvPicPr>
          <p:nvPr/>
        </p:nvPicPr>
        <p:blipFill>
          <a:blip r:embed="rId3"/>
          <a:srcRect/>
          <a:stretch/>
        </p:blipFill>
        <p:spPr>
          <a:xfrm>
            <a:off x="-5494" y="744611"/>
            <a:ext cx="6086420" cy="5951914"/>
          </a:xfrm>
          <a:prstGeom prst="rect">
            <a:avLst/>
          </a:prstGeom>
        </p:spPr>
      </p:pic>
      <p:sp>
        <p:nvSpPr>
          <p:cNvPr id="14" name="TextBox 13">
            <a:extLst>
              <a:ext uri="{FF2B5EF4-FFF2-40B4-BE49-F238E27FC236}">
                <a16:creationId xmlns:a16="http://schemas.microsoft.com/office/drawing/2014/main" id="{EB764CDC-ABD4-C700-76E0-3C28523C1612}"/>
              </a:ext>
            </a:extLst>
          </p:cNvPr>
          <p:cNvSpPr txBox="1"/>
          <p:nvPr/>
        </p:nvSpPr>
        <p:spPr>
          <a:xfrm>
            <a:off x="6286323" y="1033670"/>
            <a:ext cx="5722194"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1: We compute all the distance between each pair of points i.e., that is all sampled sites and unsampled site. </a:t>
            </a:r>
            <a:r>
              <a:rPr lang="en-GB" b="1" dirty="0">
                <a:latin typeface="Helvetica Neue" panose="02000503000000020004" pitchFamily="2" charset="0"/>
                <a:ea typeface="Helvetica Neue" panose="02000503000000020004" pitchFamily="2" charset="0"/>
                <a:cs typeface="Helvetica Neue" panose="02000503000000020004" pitchFamily="2" charset="0"/>
              </a:rPr>
              <a:t>We use the Euclidean distance formula for the calculation.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097F306-3C8F-0F37-61DD-AEAF06D93D9A}"/>
                  </a:ext>
                </a:extLst>
              </p:cNvPr>
              <p:cNvSpPr txBox="1"/>
              <p:nvPr/>
            </p:nvSpPr>
            <p:spPr>
              <a:xfrm>
                <a:off x="6377825" y="2416211"/>
                <a:ext cx="3023160" cy="563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15" name="TextBox 14">
                <a:extLst>
                  <a:ext uri="{FF2B5EF4-FFF2-40B4-BE49-F238E27FC236}">
                    <a16:creationId xmlns:a16="http://schemas.microsoft.com/office/drawing/2014/main" id="{A097F306-3C8F-0F37-61DD-AEAF06D93D9A}"/>
                  </a:ext>
                </a:extLst>
              </p:cNvPr>
              <p:cNvSpPr txBox="1">
                <a:spLocks noRot="1" noChangeAspect="1" noMove="1" noResize="1" noEditPoints="1" noAdjustHandles="1" noChangeArrowheads="1" noChangeShapeType="1" noTextEdit="1"/>
              </p:cNvSpPr>
              <p:nvPr/>
            </p:nvSpPr>
            <p:spPr>
              <a:xfrm>
                <a:off x="6377825" y="2416211"/>
                <a:ext cx="3023160" cy="563680"/>
              </a:xfrm>
              <a:prstGeom prst="rect">
                <a:avLst/>
              </a:prstGeom>
              <a:blipFill>
                <a:blip r:embed="rId4"/>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6B42B9C8-72A0-6FB6-0B21-9F624355E49B}"/>
              </a:ext>
            </a:extLst>
          </p:cNvPr>
          <p:cNvSpPr txBox="1"/>
          <p:nvPr/>
        </p:nvSpPr>
        <p:spPr>
          <a:xfrm>
            <a:off x="6332791" y="3524320"/>
            <a:ext cx="572219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2: We compute the weights using the </a:t>
            </a:r>
            <a:r>
              <a:rPr lang="en-GB" b="1" dirty="0">
                <a:latin typeface="Helvetica Neue" panose="02000503000000020004" pitchFamily="2" charset="0"/>
                <a:ea typeface="Helvetica Neue" panose="02000503000000020004" pitchFamily="2" charset="0"/>
                <a:cs typeface="Helvetica Neue" panose="02000503000000020004" pitchFamily="2" charset="0"/>
              </a:rPr>
              <a:t>inverse distance formula</a:t>
            </a:r>
          </a:p>
        </p:txBody>
      </p:sp>
      <p:pic>
        <p:nvPicPr>
          <p:cNvPr id="19" name="Picture 18" descr="Shape, arrow&#10;&#10;Description automatically generated">
            <a:extLst>
              <a:ext uri="{FF2B5EF4-FFF2-40B4-BE49-F238E27FC236}">
                <a16:creationId xmlns:a16="http://schemas.microsoft.com/office/drawing/2014/main" id="{5ED5AD48-5D3F-E1C7-87EB-88883B97AE5A}"/>
              </a:ext>
            </a:extLst>
          </p:cNvPr>
          <p:cNvPicPr>
            <a:picLocks noChangeAspect="1"/>
          </p:cNvPicPr>
          <p:nvPr/>
        </p:nvPicPr>
        <p:blipFill>
          <a:blip r:embed="rId5"/>
          <a:stretch>
            <a:fillRect/>
          </a:stretch>
        </p:blipFill>
        <p:spPr>
          <a:xfrm>
            <a:off x="11615632" y="2607956"/>
            <a:ext cx="371935" cy="371935"/>
          </a:xfrm>
          <a:prstGeom prst="rect">
            <a:avLst/>
          </a:prstGeom>
        </p:spPr>
      </p:pic>
      <p:pic>
        <p:nvPicPr>
          <p:cNvPr id="21" name="Picture 20" descr="Diagram, venn diagram&#10;&#10;Description automatically generated">
            <a:extLst>
              <a:ext uri="{FF2B5EF4-FFF2-40B4-BE49-F238E27FC236}">
                <a16:creationId xmlns:a16="http://schemas.microsoft.com/office/drawing/2014/main" id="{7D4B3C90-0A00-FECC-51FE-020C91696631}"/>
              </a:ext>
            </a:extLst>
          </p:cNvPr>
          <p:cNvPicPr>
            <a:picLocks noChangeAspect="1"/>
          </p:cNvPicPr>
          <p:nvPr/>
        </p:nvPicPr>
        <p:blipFill>
          <a:blip r:embed="rId6"/>
          <a:stretch>
            <a:fillRect/>
          </a:stretch>
        </p:blipFill>
        <p:spPr>
          <a:xfrm>
            <a:off x="6332791" y="4209959"/>
            <a:ext cx="2768061" cy="2460498"/>
          </a:xfrm>
          <a:prstGeom prst="rect">
            <a:avLst/>
          </a:prstGeom>
        </p:spPr>
      </p:pic>
      <p:pic>
        <p:nvPicPr>
          <p:cNvPr id="24" name="Picture 23" descr="Diagram&#10;&#10;Description automatically generated with low confidence">
            <a:extLst>
              <a:ext uri="{FF2B5EF4-FFF2-40B4-BE49-F238E27FC236}">
                <a16:creationId xmlns:a16="http://schemas.microsoft.com/office/drawing/2014/main" id="{BF98CE78-CA23-59D1-6474-196B31C149B0}"/>
              </a:ext>
            </a:extLst>
          </p:cNvPr>
          <p:cNvPicPr>
            <a:picLocks noChangeAspect="1"/>
          </p:cNvPicPr>
          <p:nvPr/>
        </p:nvPicPr>
        <p:blipFill rotWithShape="1">
          <a:blip r:embed="rId7"/>
          <a:srcRect l="45807"/>
          <a:stretch/>
        </p:blipFill>
        <p:spPr>
          <a:xfrm>
            <a:off x="7053585" y="4270213"/>
            <a:ext cx="2648790" cy="1216886"/>
          </a:xfrm>
          <a:prstGeom prst="rect">
            <a:avLst/>
          </a:prstGeom>
        </p:spPr>
      </p:pic>
      <p:sp>
        <p:nvSpPr>
          <p:cNvPr id="26" name="TextBox 25">
            <a:extLst>
              <a:ext uri="{FF2B5EF4-FFF2-40B4-BE49-F238E27FC236}">
                <a16:creationId xmlns:a16="http://schemas.microsoft.com/office/drawing/2014/main" id="{96FFD786-884C-7E0F-7085-3451C631AAF8}"/>
              </a:ext>
            </a:extLst>
          </p:cNvPr>
          <p:cNvSpPr txBox="1"/>
          <p:nvPr/>
        </p:nvSpPr>
        <p:spPr>
          <a:xfrm>
            <a:off x="9147420" y="5790606"/>
            <a:ext cx="2989792"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can create this graph by using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inverse distance </a:t>
            </a:r>
            <a:r>
              <a:rPr lang="en-GB" sz="1400" dirty="0">
                <a:latin typeface="Helvetica Neue" panose="02000503000000020004" pitchFamily="2" charset="0"/>
                <a:ea typeface="Helvetica Neue" panose="02000503000000020004" pitchFamily="2" charset="0"/>
                <a:cs typeface="Helvetica Neue" panose="02000503000000020004" pitchFamily="2" charset="0"/>
              </a:rPr>
              <a:t>formula for all values of d between 1 to 5</a:t>
            </a:r>
          </a:p>
        </p:txBody>
      </p:sp>
      <p:pic>
        <p:nvPicPr>
          <p:cNvPr id="8" name="Picture 7" descr="Shape, arrow&#10;&#10;Description automatically generated">
            <a:extLst>
              <a:ext uri="{FF2B5EF4-FFF2-40B4-BE49-F238E27FC236}">
                <a16:creationId xmlns:a16="http://schemas.microsoft.com/office/drawing/2014/main" id="{9525A100-91CB-5F83-80CE-792B70BFC4A7}"/>
              </a:ext>
            </a:extLst>
          </p:cNvPr>
          <p:cNvPicPr>
            <a:picLocks noChangeAspect="1"/>
          </p:cNvPicPr>
          <p:nvPr/>
        </p:nvPicPr>
        <p:blipFill>
          <a:blip r:embed="rId5"/>
          <a:stretch>
            <a:fillRect/>
          </a:stretch>
        </p:blipFill>
        <p:spPr>
          <a:xfrm>
            <a:off x="11531600" y="4564040"/>
            <a:ext cx="371935" cy="371935"/>
          </a:xfrm>
          <a:prstGeom prst="rect">
            <a:avLst/>
          </a:prstGeom>
        </p:spPr>
      </p:pic>
      <p:sp>
        <p:nvSpPr>
          <p:cNvPr id="4" name="Slide Number Placeholder 3">
            <a:extLst>
              <a:ext uri="{FF2B5EF4-FFF2-40B4-BE49-F238E27FC236}">
                <a16:creationId xmlns:a16="http://schemas.microsoft.com/office/drawing/2014/main" id="{8D4BD542-5EBF-325B-FFD1-D9C68AC0C59E}"/>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19</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90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78294"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What is Geostatistics?</a:t>
            </a:r>
          </a:p>
          <a:p>
            <a:pPr marL="342900" indent="-342900">
              <a:buAutoNum type="arabicPeriod"/>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Inverse Distance Weighting (IDW)</a:t>
            </a:r>
          </a:p>
          <a:p>
            <a:pPr marL="342900" indent="-342900">
              <a:buAutoNum type="arabicPeriod"/>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Kriging modelling</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Variogram analysis (empirical and theoretical variogram)</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Graphing the semivariogram</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Estimation of various parameters (sill, nugget and range)</a:t>
            </a:r>
          </a:p>
          <a:p>
            <a:pPr lvl="1">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Types of Theoretical Variogram to be Mindful off…</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2000" dirty="0">
                <a:latin typeface="Helvetica Neue" panose="02000503000000020004" pitchFamily="2" charset="0"/>
                <a:ea typeface="Helvetica Neue" panose="02000503000000020004" pitchFamily="2" charset="0"/>
                <a:cs typeface="Helvetica Neue" panose="02000503000000020004" pitchFamily="2" charset="0"/>
              </a:rPr>
              <a:t>Workflow for performing a Kriging </a:t>
            </a:r>
          </a:p>
          <a:p>
            <a:pPr marL="342900" indent="-342900">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Slide Number Placeholder 3">
            <a:extLst>
              <a:ext uri="{FF2B5EF4-FFF2-40B4-BE49-F238E27FC236}">
                <a16:creationId xmlns:a16="http://schemas.microsoft.com/office/drawing/2014/main" id="{3DD4DE70-65B5-3011-FBC4-18AB96FD8782}"/>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[5]</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D0E7C270-EEF7-D768-F54F-74CF633893D4}"/>
              </a:ext>
            </a:extLst>
          </p:cNvPr>
          <p:cNvPicPr>
            <a:picLocks noChangeAspect="1"/>
          </p:cNvPicPr>
          <p:nvPr/>
        </p:nvPicPr>
        <p:blipFill>
          <a:blip r:embed="rId3"/>
          <a:srcRect/>
          <a:stretch/>
        </p:blipFill>
        <p:spPr>
          <a:xfrm>
            <a:off x="-5494" y="744611"/>
            <a:ext cx="6086420" cy="5951914"/>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B764CDC-ABD4-C700-76E0-3C28523C1612}"/>
                  </a:ext>
                </a:extLst>
              </p:cNvPr>
              <p:cNvSpPr txBox="1"/>
              <p:nvPr/>
            </p:nvSpPr>
            <p:spPr>
              <a:xfrm>
                <a:off x="6286323" y="1033670"/>
                <a:ext cx="572219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Step 3: Estimate </a:t>
                </a:r>
                <a14:m>
                  <m:oMath xmlns:m="http://schemas.openxmlformats.org/officeDocument/2006/math">
                    <m:sSup>
                      <m:sSupPr>
                        <m:ctrlPr>
                          <a:rPr lang="en-GB"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b="0" i="1" smtClean="0">
                            <a:latin typeface="Cambria Math" panose="02040503050406030204" pitchFamily="18" charset="0"/>
                            <a:ea typeface="Helvetica Neue" panose="02000503000000020004" pitchFamily="2" charset="0"/>
                            <a:cs typeface="Helvetica Neue" panose="02000503000000020004" pitchFamily="2" charset="0"/>
                          </a:rPr>
                          <m:t>∗</m:t>
                        </m:r>
                      </m:sup>
                    </m:sSup>
                  </m:oMath>
                </a14:m>
                <a:r>
                  <a:rPr lang="en-GB" b="1" dirty="0">
                    <a:latin typeface="Helvetica Neue" panose="02000503000000020004" pitchFamily="2" charset="0"/>
                    <a:ea typeface="Helvetica Neue" panose="02000503000000020004" pitchFamily="2" charset="0"/>
                    <a:cs typeface="Helvetica Neue" panose="02000503000000020004" pitchFamily="2" charset="0"/>
                  </a:rPr>
                  <a:t> </a:t>
                </a:r>
                <a:r>
                  <a:rPr lang="en-GB" dirty="0">
                    <a:latin typeface="Helvetica Neue" panose="02000503000000020004" pitchFamily="2" charset="0"/>
                    <a:ea typeface="Helvetica Neue" panose="02000503000000020004" pitchFamily="2" charset="0"/>
                    <a:cs typeface="Helvetica Neue" panose="02000503000000020004" pitchFamily="2" charset="0"/>
                  </a:rPr>
                  <a:t>using that mathematical formula</a:t>
                </a:r>
              </a:p>
            </p:txBody>
          </p:sp>
        </mc:Choice>
        <mc:Fallback xmlns="">
          <p:sp>
            <p:nvSpPr>
              <p:cNvPr id="14" name="TextBox 13">
                <a:extLst>
                  <a:ext uri="{FF2B5EF4-FFF2-40B4-BE49-F238E27FC236}">
                    <a16:creationId xmlns:a16="http://schemas.microsoft.com/office/drawing/2014/main" id="{EB764CDC-ABD4-C700-76E0-3C28523C1612}"/>
                  </a:ext>
                </a:extLst>
              </p:cNvPr>
              <p:cNvSpPr txBox="1">
                <a:spLocks noRot="1" noChangeAspect="1" noMove="1" noResize="1" noEditPoints="1" noAdjustHandles="1" noChangeArrowheads="1" noChangeShapeType="1" noTextEdit="1"/>
              </p:cNvSpPr>
              <p:nvPr/>
            </p:nvSpPr>
            <p:spPr>
              <a:xfrm>
                <a:off x="6286323" y="1033670"/>
                <a:ext cx="5722194" cy="369332"/>
              </a:xfrm>
              <a:prstGeom prst="rect">
                <a:avLst/>
              </a:prstGeom>
              <a:blipFill>
                <a:blip r:embed="rId4"/>
                <a:stretch>
                  <a:fillRect l="-664"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12A4C0B-01F6-2A9F-760B-B5537CE0262F}"/>
                  </a:ext>
                </a:extLst>
              </p:cNvPr>
              <p:cNvSpPr txBox="1"/>
              <p:nvPr/>
            </p:nvSpPr>
            <p:spPr>
              <a:xfrm>
                <a:off x="6111076" y="1647190"/>
                <a:ext cx="1996059" cy="5401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m:t>
                          </m:r>
                        </m:sup>
                      </m:sSup>
                      <m:r>
                        <a:rPr lang="en-GB" sz="1600" i="1">
                          <a:latin typeface="Cambria Math" panose="02040503050406030204" pitchFamily="18" charset="0"/>
                        </a:rPr>
                        <m:t>=</m:t>
                      </m:r>
                      <m:f>
                        <m:fPr>
                          <m:ctrlPr>
                            <a:rPr lang="en-GB" sz="1600" i="1" smtClean="0">
                              <a:latin typeface="Cambria Math" panose="02040503050406030204" pitchFamily="18" charset="0"/>
                            </a:rPr>
                          </m:ctrlPr>
                        </m:fPr>
                        <m:num>
                          <m:nary>
                            <m:naryPr>
                              <m:chr m:val="∑"/>
                              <m:ctrlPr>
                                <a:rPr lang="en-GB" sz="1600" i="1">
                                  <a:latin typeface="Cambria Math" panose="02040503050406030204" pitchFamily="18" charset="0"/>
                                </a:rPr>
                              </m:ctrlPr>
                            </m:naryPr>
                            <m:sub>
                              <m:r>
                                <m:rPr>
                                  <m:brk m:alnAt="23"/>
                                </m:rPr>
                                <a:rPr lang="en-GB" sz="1600" b="0" i="1" smtClean="0">
                                  <a:latin typeface="Cambria Math" panose="02040503050406030204" pitchFamily="18" charset="0"/>
                                </a:rPr>
                                <m:t>𝑖</m:t>
                              </m:r>
                              <m:r>
                                <a:rPr lang="en-GB" sz="1600" b="0" i="1" smtClean="0">
                                  <a:latin typeface="Cambria Math" panose="02040503050406030204" pitchFamily="18" charset="0"/>
                                </a:rPr>
                                <m:t>=1</m:t>
                              </m:r>
                            </m:sub>
                            <m:sup>
                              <m:r>
                                <a:rPr lang="en-GB" sz="1600" b="0" i="1" smtClean="0">
                                  <a:latin typeface="Cambria Math" panose="02040503050406030204" pitchFamily="18" charset="0"/>
                                </a:rPr>
                                <m:t>𝑛</m:t>
                              </m:r>
                            </m:sup>
                            <m:e>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𝑖</m:t>
                                  </m:r>
                                </m:sub>
                              </m:sSub>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𝑖</m:t>
                                  </m:r>
                                </m:sub>
                              </m:sSub>
                            </m:e>
                          </m:nary>
                        </m:num>
                        <m:den>
                          <m:nary>
                            <m:naryPr>
                              <m:chr m:val="∑"/>
                              <m:ctrlPr>
                                <a:rPr lang="en-GB" sz="1600" i="1" smtClean="0">
                                  <a:latin typeface="Cambria Math" panose="02040503050406030204" pitchFamily="18" charset="0"/>
                                </a:rPr>
                              </m:ctrlPr>
                            </m:naryPr>
                            <m:sub>
                              <m:r>
                                <m:rPr>
                                  <m:brk m:alnAt="23"/>
                                </m:rPr>
                                <a:rPr lang="en-GB" sz="1600" b="0" i="1" smtClean="0">
                                  <a:latin typeface="Cambria Math" panose="02040503050406030204" pitchFamily="18" charset="0"/>
                                </a:rPr>
                                <m:t>𝑖</m:t>
                              </m:r>
                              <m:r>
                                <a:rPr lang="en-GB" sz="1600" b="0" i="1" smtClean="0">
                                  <a:latin typeface="Cambria Math" panose="02040503050406030204" pitchFamily="18" charset="0"/>
                                </a:rPr>
                                <m:t>=1</m:t>
                              </m:r>
                            </m:sub>
                            <m:sup>
                              <m:r>
                                <a:rPr lang="en-GB" sz="1600" b="0" i="1" smtClean="0">
                                  <a:latin typeface="Cambria Math" panose="02040503050406030204" pitchFamily="18" charset="0"/>
                                </a:rPr>
                                <m:t>𝑛</m:t>
                              </m:r>
                            </m:sup>
                            <m:e>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𝑤</m:t>
                                  </m:r>
                                </m:e>
                                <m:sub>
                                  <m:r>
                                    <a:rPr lang="en-GB" sz="1600" b="0" i="1" smtClean="0">
                                      <a:latin typeface="Cambria Math" panose="02040503050406030204" pitchFamily="18" charset="0"/>
                                    </a:rPr>
                                    <m:t>𝑖</m:t>
                                  </m:r>
                                </m:sub>
                              </m:sSub>
                            </m:e>
                          </m:nary>
                        </m:den>
                      </m:f>
                    </m:oMath>
                  </m:oMathPara>
                </a14:m>
                <a:endParaRPr lang="en-GB" sz="1600" dirty="0"/>
              </a:p>
            </p:txBody>
          </p:sp>
        </mc:Choice>
        <mc:Fallback xmlns="">
          <p:sp>
            <p:nvSpPr>
              <p:cNvPr id="4" name="TextBox 3">
                <a:extLst>
                  <a:ext uri="{FF2B5EF4-FFF2-40B4-BE49-F238E27FC236}">
                    <a16:creationId xmlns:a16="http://schemas.microsoft.com/office/drawing/2014/main" id="{912A4C0B-01F6-2A9F-760B-B5537CE0262F}"/>
                  </a:ext>
                </a:extLst>
              </p:cNvPr>
              <p:cNvSpPr txBox="1">
                <a:spLocks noRot="1" noChangeAspect="1" noMove="1" noResize="1" noEditPoints="1" noAdjustHandles="1" noChangeArrowheads="1" noChangeShapeType="1" noTextEdit="1"/>
              </p:cNvSpPr>
              <p:nvPr/>
            </p:nvSpPr>
            <p:spPr>
              <a:xfrm>
                <a:off x="6111076" y="1647190"/>
                <a:ext cx="1996059" cy="540148"/>
              </a:xfrm>
              <a:prstGeom prst="rect">
                <a:avLst/>
              </a:prstGeom>
              <a:blipFill>
                <a:blip r:embed="rId5"/>
                <a:stretch>
                  <a:fillRect t="-77273" b="-118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A4E660-6E59-262B-3DB5-678A6836E7D4}"/>
                  </a:ext>
                </a:extLst>
              </p:cNvPr>
              <p:cNvSpPr txBox="1"/>
              <p:nvPr/>
            </p:nvSpPr>
            <p:spPr>
              <a:xfrm>
                <a:off x="8471478" y="1698486"/>
                <a:ext cx="2974276" cy="488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1</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2</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3</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3</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𝑛</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𝑛</m:t>
                              </m:r>
                            </m:sub>
                          </m:sSub>
                        </m:num>
                        <m:den>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1</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2</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3</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𝑤</m:t>
                              </m:r>
                            </m:e>
                            <m:sub>
                              <m:r>
                                <a:rPr lang="en-GB" sz="1600" i="1">
                                  <a:latin typeface="Cambria Math" panose="02040503050406030204" pitchFamily="18" charset="0"/>
                                </a:rPr>
                                <m:t>𝑛</m:t>
                              </m:r>
                            </m:sub>
                          </m:sSub>
                        </m:den>
                      </m:f>
                    </m:oMath>
                  </m:oMathPara>
                </a14:m>
                <a:endParaRPr lang="en-GB" sz="1600" dirty="0"/>
              </a:p>
            </p:txBody>
          </p:sp>
        </mc:Choice>
        <mc:Fallback xmlns="">
          <p:sp>
            <p:nvSpPr>
              <p:cNvPr id="6" name="TextBox 5">
                <a:extLst>
                  <a:ext uri="{FF2B5EF4-FFF2-40B4-BE49-F238E27FC236}">
                    <a16:creationId xmlns:a16="http://schemas.microsoft.com/office/drawing/2014/main" id="{8AA4E660-6E59-262B-3DB5-678A6836E7D4}"/>
                  </a:ext>
                </a:extLst>
              </p:cNvPr>
              <p:cNvSpPr txBox="1">
                <a:spLocks noRot="1" noChangeAspect="1" noMove="1" noResize="1" noEditPoints="1" noAdjustHandles="1" noChangeArrowheads="1" noChangeShapeType="1" noTextEdit="1"/>
              </p:cNvSpPr>
              <p:nvPr/>
            </p:nvSpPr>
            <p:spPr>
              <a:xfrm>
                <a:off x="8471478" y="1698486"/>
                <a:ext cx="2974276" cy="488852"/>
              </a:xfrm>
              <a:prstGeom prst="rect">
                <a:avLst/>
              </a:prstGeom>
              <a:blipFill>
                <a:blip r:embed="rId6"/>
                <a:stretch>
                  <a:fillRect l="-426"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75086C-4B43-E287-A458-9A2223BB32A9}"/>
                  </a:ext>
                </a:extLst>
              </p:cNvPr>
              <p:cNvSpPr txBox="1"/>
              <p:nvPr/>
            </p:nvSpPr>
            <p:spPr>
              <a:xfrm>
                <a:off x="7962557" y="171948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7" name="TextBox 6">
                <a:extLst>
                  <a:ext uri="{FF2B5EF4-FFF2-40B4-BE49-F238E27FC236}">
                    <a16:creationId xmlns:a16="http://schemas.microsoft.com/office/drawing/2014/main" id="{5E75086C-4B43-E287-A458-9A2223BB32A9}"/>
                  </a:ext>
                </a:extLst>
              </p:cNvPr>
              <p:cNvSpPr txBox="1">
                <a:spLocks noRot="1" noChangeAspect="1" noMove="1" noResize="1" noEditPoints="1" noAdjustHandles="1" noChangeArrowheads="1" noChangeShapeType="1" noTextEdit="1"/>
              </p:cNvSpPr>
              <p:nvPr/>
            </p:nvSpPr>
            <p:spPr>
              <a:xfrm>
                <a:off x="7962557" y="1719489"/>
                <a:ext cx="349455" cy="430887"/>
              </a:xfrm>
              <a:prstGeom prst="rect">
                <a:avLst/>
              </a:prstGeom>
              <a:blipFill>
                <a:blip r:embed="rId7"/>
                <a:stretch>
                  <a:fillRect l="-13793" r="-17241"/>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F61ABCAF-644C-2358-47A2-7522EAA22223}"/>
              </a:ext>
            </a:extLst>
          </p:cNvPr>
          <p:cNvSpPr txBox="1"/>
          <p:nvPr/>
        </p:nvSpPr>
        <p:spPr>
          <a:xfrm>
            <a:off x="6286323" y="2626822"/>
            <a:ext cx="5785277"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multiple calculated weights with the observed values for Physical Decline Index, which in turn are summed. Next, we divide the numerator by the summed weights in the denominator to derive our interpolated point.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9A6A82-CEA3-441F-FBB7-E0F404B97D71}"/>
                  </a:ext>
                </a:extLst>
              </p:cNvPr>
              <p:cNvSpPr txBox="1"/>
              <p:nvPr/>
            </p:nvSpPr>
            <p:spPr>
              <a:xfrm>
                <a:off x="6111076" y="3838121"/>
                <a:ext cx="5722194" cy="85260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f>
                        <m:fPr>
                          <m:ctrlPr>
                            <a:rPr lang="en-GB" sz="1400" i="1" smtClean="0">
                              <a:latin typeface="Cambria Math" panose="02040503050406030204" pitchFamily="18" charset="0"/>
                            </a:rPr>
                          </m:ctrlPr>
                        </m:fPr>
                        <m:num>
                          <m:r>
                            <a:rPr lang="en-GB" sz="1400" b="0" i="1" smtClean="0">
                              <a:latin typeface="Cambria Math" panose="02040503050406030204" pitchFamily="18" charset="0"/>
                            </a:rPr>
                            <m:t>1</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21</m:t>
                              </m:r>
                            </m:e>
                          </m:d>
                          <m:r>
                            <a:rPr lang="en-GB" sz="1400" i="1">
                              <a:latin typeface="Cambria Math" panose="02040503050406030204" pitchFamily="18" charset="0"/>
                            </a:rPr>
                            <m:t>+</m:t>
                          </m:r>
                          <m:r>
                            <a:rPr lang="en-GB" sz="1400" b="0" i="1" smtClean="0">
                              <a:latin typeface="Cambria Math" panose="02040503050406030204" pitchFamily="18" charset="0"/>
                            </a:rPr>
                            <m:t>0.5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38</m:t>
                              </m:r>
                            </m:e>
                          </m:d>
                          <m:r>
                            <a:rPr lang="en-GB" sz="1400" i="1">
                              <a:latin typeface="Cambria Math" panose="02040503050406030204" pitchFamily="18" charset="0"/>
                            </a:rPr>
                            <m:t>+</m:t>
                          </m:r>
                          <m:r>
                            <a:rPr lang="en-GB" sz="1400" b="0" i="1" smtClean="0">
                              <a:latin typeface="Cambria Math" panose="02040503050406030204" pitchFamily="18" charset="0"/>
                            </a:rPr>
                            <m:t>0.5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35</m:t>
                              </m:r>
                            </m:e>
                          </m:d>
                          <m:r>
                            <a:rPr lang="en-GB" sz="1400" b="0" i="1" smtClean="0">
                              <a:latin typeface="Cambria Math" panose="02040503050406030204" pitchFamily="18" charset="0"/>
                            </a:rPr>
                            <m:t>+0.5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30</m:t>
                              </m:r>
                            </m:e>
                          </m:d>
                          <m:r>
                            <a:rPr lang="en-GB" sz="1400" b="0" i="1" smtClean="0">
                              <a:latin typeface="Cambria Math" panose="02040503050406030204" pitchFamily="18" charset="0"/>
                            </a:rPr>
                            <m:t>+0.2</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30</m:t>
                              </m:r>
                            </m:e>
                          </m:d>
                          <m:r>
                            <a:rPr lang="en-GB" sz="1400" i="1">
                              <a:latin typeface="Cambria Math" panose="02040503050406030204" pitchFamily="18" charset="0"/>
                            </a:rPr>
                            <m:t>+</m:t>
                          </m:r>
                          <m:r>
                            <a:rPr lang="en-GB" sz="1400" b="0" i="1" smtClean="0">
                              <a:latin typeface="Cambria Math" panose="02040503050406030204" pitchFamily="18" charset="0"/>
                            </a:rPr>
                            <m:t>0.125</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30</m:t>
                              </m:r>
                            </m:e>
                          </m:d>
                          <m:r>
                            <a:rPr lang="en-GB" sz="1400" b="0" i="1" smtClean="0">
                              <a:latin typeface="Cambria Math" panose="02040503050406030204" pitchFamily="18" charset="0"/>
                            </a:rPr>
                            <m:t>+0.0556(53)</m:t>
                          </m:r>
                        </m:num>
                        <m:den>
                          <m:r>
                            <a:rPr lang="en-GB" sz="1400" b="0" i="1" smtClean="0">
                              <a:latin typeface="Cambria Math" panose="02040503050406030204" pitchFamily="18" charset="0"/>
                            </a:rPr>
                            <m:t>1+0.5+0.5+0.5+0.2+0.125+0.0556</m:t>
                          </m:r>
                        </m:den>
                      </m:f>
                    </m:oMath>
                  </m:oMathPara>
                </a14:m>
                <a:endParaRPr lang="en-GB" sz="1400" dirty="0"/>
              </a:p>
              <a:p>
                <a:endParaRPr lang="en-GB" sz="1400" dirty="0"/>
              </a:p>
              <a:p>
                <a:pPr/>
                <a14:m>
                  <m:oMathPara xmlns:m="http://schemas.openxmlformats.org/officeDocument/2006/math">
                    <m:oMathParaPr>
                      <m:jc m:val="left"/>
                    </m:oMathParaPr>
                    <m:oMath xmlns:m="http://schemas.openxmlformats.org/officeDocument/2006/math">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m:t>
                          </m:r>
                        </m:sup>
                      </m:sSup>
                      <m:r>
                        <a:rPr lang="en-GB" sz="1400" b="0" i="1" smtClean="0">
                          <a:latin typeface="Cambria Math" panose="02040503050406030204" pitchFamily="18" charset="0"/>
                        </a:rPr>
                        <m:t>=29.5757</m:t>
                      </m:r>
                    </m:oMath>
                  </m:oMathPara>
                </a14:m>
                <a:endParaRPr lang="en-GB" sz="1400" dirty="0"/>
              </a:p>
            </p:txBody>
          </p:sp>
        </mc:Choice>
        <mc:Fallback xmlns="">
          <p:sp>
            <p:nvSpPr>
              <p:cNvPr id="10" name="TextBox 9">
                <a:extLst>
                  <a:ext uri="{FF2B5EF4-FFF2-40B4-BE49-F238E27FC236}">
                    <a16:creationId xmlns:a16="http://schemas.microsoft.com/office/drawing/2014/main" id="{C69A6A82-CEA3-441F-FBB7-E0F404B97D71}"/>
                  </a:ext>
                </a:extLst>
              </p:cNvPr>
              <p:cNvSpPr txBox="1">
                <a:spLocks noRot="1" noChangeAspect="1" noMove="1" noResize="1" noEditPoints="1" noAdjustHandles="1" noChangeArrowheads="1" noChangeShapeType="1" noTextEdit="1"/>
              </p:cNvSpPr>
              <p:nvPr/>
            </p:nvSpPr>
            <p:spPr>
              <a:xfrm>
                <a:off x="6111076" y="3838121"/>
                <a:ext cx="5722194" cy="852606"/>
              </a:xfrm>
              <a:prstGeom prst="rect">
                <a:avLst/>
              </a:prstGeom>
              <a:blipFill>
                <a:blip r:embed="rId8"/>
                <a:stretch>
                  <a:fillRect l="-664" t="-2941" r="-4867" b="-147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B92CCBB4-8222-72DA-BFEC-37A59F4CD853}"/>
              </a:ext>
            </a:extLst>
          </p:cNvPr>
          <p:cNvSpPr txBox="1"/>
          <p:nvPr/>
        </p:nvSpPr>
        <p:spPr>
          <a:xfrm>
            <a:off x="6286323" y="4947920"/>
            <a:ext cx="5722194"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estimate PDI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29.5757</a:t>
            </a:r>
            <a:r>
              <a:rPr lang="en-GB" sz="1400" dirty="0">
                <a:latin typeface="Helvetica Neue" panose="02000503000000020004" pitchFamily="2" charset="0"/>
                <a:ea typeface="Helvetica Neue" panose="02000503000000020004" pitchFamily="2" charset="0"/>
                <a:cs typeface="Helvetica Neue" panose="02000503000000020004" pitchFamily="2" charset="0"/>
              </a:rPr>
              <a:t>, this calculation is repeated for the other unsampled point etc.</a:t>
            </a:r>
          </a:p>
        </p:txBody>
      </p:sp>
      <p:sp>
        <p:nvSpPr>
          <p:cNvPr id="12" name="Oval 11">
            <a:extLst>
              <a:ext uri="{FF2B5EF4-FFF2-40B4-BE49-F238E27FC236}">
                <a16:creationId xmlns:a16="http://schemas.microsoft.com/office/drawing/2014/main" id="{F84DB7DE-40BD-6933-A0F0-CC9DE929C579}"/>
              </a:ext>
            </a:extLst>
          </p:cNvPr>
          <p:cNvSpPr/>
          <p:nvPr/>
        </p:nvSpPr>
        <p:spPr>
          <a:xfrm>
            <a:off x="3193108" y="3433196"/>
            <a:ext cx="310983" cy="318053"/>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13F57B9E-5507-872E-B0E8-92B7895B3666}"/>
              </a:ext>
            </a:extLst>
          </p:cNvPr>
          <p:cNvSpPr txBox="1"/>
          <p:nvPr/>
        </p:nvSpPr>
        <p:spPr>
          <a:xfrm>
            <a:off x="6286323" y="5684704"/>
            <a:ext cx="5722194" cy="738664"/>
          </a:xfrm>
          <a:prstGeom prst="rect">
            <a:avLst/>
          </a:prstGeom>
          <a:solidFill>
            <a:schemeClr val="accent1">
              <a:lumMod val="60000"/>
              <a:lumOff val="4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GB" sz="1400" dirty="0">
                <a:latin typeface="Helvetica Neue" panose="02000503000000020004" pitchFamily="2" charset="0"/>
                <a:ea typeface="Helvetica Neue" panose="02000503000000020004" pitchFamily="2" charset="0"/>
                <a:cs typeface="Helvetica Neue" panose="02000503000000020004" pitchFamily="2" charset="0"/>
              </a:rPr>
              <a:t>: You can also specify some threshold distance to make the prediction on some K-number of nearest neighbours. Instead of using the full available sample of points  </a:t>
            </a:r>
          </a:p>
        </p:txBody>
      </p:sp>
      <p:sp>
        <p:nvSpPr>
          <p:cNvPr id="15" name="Slide Number Placeholder 3">
            <a:extLst>
              <a:ext uri="{FF2B5EF4-FFF2-40B4-BE49-F238E27FC236}">
                <a16:creationId xmlns:a16="http://schemas.microsoft.com/office/drawing/2014/main" id="{D2152165-00D6-74F4-3D5A-9A207FF1A06F}"/>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20</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816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F9E65-6460-C15F-C177-C741D95ED9C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880526F-580B-4D01-1425-C0EDD0051E5F}"/>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Physical Decline Index of Buildings [6]</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5" name="Picture 4" descr="Chart&#10;&#10;Description automatically generated">
            <a:extLst>
              <a:ext uri="{FF2B5EF4-FFF2-40B4-BE49-F238E27FC236}">
                <a16:creationId xmlns:a16="http://schemas.microsoft.com/office/drawing/2014/main" id="{21027AEB-7392-26CB-A035-838997158D10}"/>
              </a:ext>
            </a:extLst>
          </p:cNvPr>
          <p:cNvPicPr>
            <a:picLocks noChangeAspect="1"/>
          </p:cNvPicPr>
          <p:nvPr/>
        </p:nvPicPr>
        <p:blipFill>
          <a:blip r:embed="rId3"/>
          <a:stretch>
            <a:fillRect/>
          </a:stretch>
        </p:blipFill>
        <p:spPr>
          <a:xfrm>
            <a:off x="73627" y="812589"/>
            <a:ext cx="5528205" cy="5377983"/>
          </a:xfrm>
          <a:prstGeom prst="rect">
            <a:avLst/>
          </a:prstGeom>
        </p:spPr>
      </p:pic>
      <p:sp>
        <p:nvSpPr>
          <p:cNvPr id="7" name="Oval 6">
            <a:extLst>
              <a:ext uri="{FF2B5EF4-FFF2-40B4-BE49-F238E27FC236}">
                <a16:creationId xmlns:a16="http://schemas.microsoft.com/office/drawing/2014/main" id="{9499B207-9390-79DE-477C-91889A9C720F}"/>
              </a:ext>
            </a:extLst>
          </p:cNvPr>
          <p:cNvSpPr/>
          <p:nvPr/>
        </p:nvSpPr>
        <p:spPr>
          <a:xfrm>
            <a:off x="2847668" y="3240156"/>
            <a:ext cx="310983" cy="318053"/>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5F53D46-BCA2-FBA5-96B3-648DFBB7D3D8}"/>
              </a:ext>
            </a:extLst>
          </p:cNvPr>
          <p:cNvSpPr txBox="1"/>
          <p:nvPr/>
        </p:nvSpPr>
        <p:spPr>
          <a:xfrm>
            <a:off x="6480313" y="1033670"/>
            <a:ext cx="5184818"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we derived the value of 29.57 for the first unsampled point using the three-step framework below.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Use the steps again and repeat the process for the second point.</a:t>
            </a:r>
          </a:p>
        </p:txBody>
      </p:sp>
      <p:pic>
        <p:nvPicPr>
          <p:cNvPr id="11" name="Picture 10" descr="Diagram&#10;&#10;Description automatically generated with low confidence">
            <a:extLst>
              <a:ext uri="{FF2B5EF4-FFF2-40B4-BE49-F238E27FC236}">
                <a16:creationId xmlns:a16="http://schemas.microsoft.com/office/drawing/2014/main" id="{2E90D5B3-7CCE-9B4A-75B7-A9EA1A75C507}"/>
              </a:ext>
            </a:extLst>
          </p:cNvPr>
          <p:cNvPicPr>
            <a:picLocks noChangeAspect="1"/>
          </p:cNvPicPr>
          <p:nvPr/>
        </p:nvPicPr>
        <p:blipFill rotWithShape="1">
          <a:blip r:embed="rId4"/>
          <a:srcRect r="57243"/>
          <a:stretch/>
        </p:blipFill>
        <p:spPr>
          <a:xfrm>
            <a:off x="6736524" y="5732274"/>
            <a:ext cx="1574116" cy="916596"/>
          </a:xfrm>
          <a:prstGeom prst="rect">
            <a:avLst/>
          </a:prstGeom>
        </p:spPr>
      </p:pic>
      <p:pic>
        <p:nvPicPr>
          <p:cNvPr id="13" name="Picture 12" descr="Diagram, venn diagram&#10;&#10;Description automatically generated">
            <a:extLst>
              <a:ext uri="{FF2B5EF4-FFF2-40B4-BE49-F238E27FC236}">
                <a16:creationId xmlns:a16="http://schemas.microsoft.com/office/drawing/2014/main" id="{906CB9BE-33C7-F53F-9B7B-70297A1D91E5}"/>
              </a:ext>
            </a:extLst>
          </p:cNvPr>
          <p:cNvPicPr>
            <a:picLocks noChangeAspect="1"/>
          </p:cNvPicPr>
          <p:nvPr/>
        </p:nvPicPr>
        <p:blipFill>
          <a:blip r:embed="rId5"/>
          <a:stretch>
            <a:fillRect/>
          </a:stretch>
        </p:blipFill>
        <p:spPr>
          <a:xfrm>
            <a:off x="6727371" y="3664548"/>
            <a:ext cx="2155371" cy="1915885"/>
          </a:xfrm>
          <a:prstGeom prst="rect">
            <a:avLst/>
          </a:prstGeom>
        </p:spPr>
      </p:pic>
      <p:sp>
        <p:nvSpPr>
          <p:cNvPr id="14" name="TextBox 13">
            <a:extLst>
              <a:ext uri="{FF2B5EF4-FFF2-40B4-BE49-F238E27FC236}">
                <a16:creationId xmlns:a16="http://schemas.microsoft.com/office/drawing/2014/main" id="{215D4F2F-E297-F44A-0008-422CF17148E5}"/>
              </a:ext>
            </a:extLst>
          </p:cNvPr>
          <p:cNvSpPr txBox="1"/>
          <p:nvPr/>
        </p:nvSpPr>
        <p:spPr>
          <a:xfrm>
            <a:off x="10877891" y="2941783"/>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5" name="TextBox 14">
            <a:extLst>
              <a:ext uri="{FF2B5EF4-FFF2-40B4-BE49-F238E27FC236}">
                <a16:creationId xmlns:a16="http://schemas.microsoft.com/office/drawing/2014/main" id="{719435F3-5E29-3160-D4E6-C9D63A17B724}"/>
              </a:ext>
            </a:extLst>
          </p:cNvPr>
          <p:cNvSpPr txBox="1"/>
          <p:nvPr/>
        </p:nvSpPr>
        <p:spPr>
          <a:xfrm>
            <a:off x="10877891" y="4062719"/>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6" name="TextBox 15">
            <a:extLst>
              <a:ext uri="{FF2B5EF4-FFF2-40B4-BE49-F238E27FC236}">
                <a16:creationId xmlns:a16="http://schemas.microsoft.com/office/drawing/2014/main" id="{245256FE-D84C-2F29-FB2E-14A1621E96BF}"/>
              </a:ext>
            </a:extLst>
          </p:cNvPr>
          <p:cNvSpPr txBox="1"/>
          <p:nvPr/>
        </p:nvSpPr>
        <p:spPr>
          <a:xfrm>
            <a:off x="163080" y="6195355"/>
            <a:ext cx="5297194"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estimated PDI at the site with the red dashed circle. What about the second point in blue dashed circle? It is simply a case of repeating the steps again.</a:t>
            </a:r>
          </a:p>
        </p:txBody>
      </p:sp>
      <p:sp>
        <p:nvSpPr>
          <p:cNvPr id="18" name="TextBox 17">
            <a:extLst>
              <a:ext uri="{FF2B5EF4-FFF2-40B4-BE49-F238E27FC236}">
                <a16:creationId xmlns:a16="http://schemas.microsoft.com/office/drawing/2014/main" id="{7E0DB386-E924-04D1-DC13-6E0EF419C3C0}"/>
              </a:ext>
            </a:extLst>
          </p:cNvPr>
          <p:cNvSpPr txBox="1"/>
          <p:nvPr/>
        </p:nvSpPr>
        <p:spPr>
          <a:xfrm>
            <a:off x="10877891" y="5896940"/>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20" name="TextBox 19">
            <a:extLst>
              <a:ext uri="{FF2B5EF4-FFF2-40B4-BE49-F238E27FC236}">
                <a16:creationId xmlns:a16="http://schemas.microsoft.com/office/drawing/2014/main" id="{0DA85787-7A2C-174C-855E-561D5078E9FB}"/>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pic>
        <p:nvPicPr>
          <p:cNvPr id="19" name="Picture 18" descr="Diagram&#10;&#10;Description automatically generated with low confidence">
            <a:extLst>
              <a:ext uri="{FF2B5EF4-FFF2-40B4-BE49-F238E27FC236}">
                <a16:creationId xmlns:a16="http://schemas.microsoft.com/office/drawing/2014/main" id="{EFA2593A-BE10-D96D-B898-9CD186FA48AC}"/>
              </a:ext>
            </a:extLst>
          </p:cNvPr>
          <p:cNvPicPr>
            <a:picLocks noChangeAspect="1"/>
          </p:cNvPicPr>
          <p:nvPr/>
        </p:nvPicPr>
        <p:blipFill rotWithShape="1">
          <a:blip r:embed="rId4"/>
          <a:srcRect l="45807"/>
          <a:stretch/>
        </p:blipFill>
        <p:spPr>
          <a:xfrm>
            <a:off x="7288717" y="4007041"/>
            <a:ext cx="1476104" cy="678140"/>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C232CB5-B29B-5BFF-AA41-5D2D0655B02F}"/>
                  </a:ext>
                </a:extLst>
              </p:cNvPr>
              <p:cNvSpPr txBox="1"/>
              <p:nvPr/>
            </p:nvSpPr>
            <p:spPr>
              <a:xfrm>
                <a:off x="6878258" y="2865320"/>
                <a:ext cx="2920671"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b="0" i="1" smtClean="0">
                                          <a:latin typeface="Cambria Math" panose="02040503050406030204" pitchFamily="18" charset="0"/>
                                        </a:rPr>
                                        <m:t>𝑦</m:t>
                                      </m:r>
                                    </m:e>
                                    <m:sub>
                                      <m:r>
                                        <a:rPr lang="en-GB" i="1">
                                          <a:latin typeface="Cambria Math" panose="02040503050406030204" pitchFamily="18" charset="0"/>
                                        </a:rPr>
                                        <m:t>0</m:t>
                                      </m:r>
                                    </m:sub>
                                    <m:sup>
                                      <m:r>
                                        <a:rPr lang="en-GB" i="1">
                                          <a:latin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𝑦</m:t>
                                  </m:r>
                                </m:e>
                              </m:d>
                            </m:e>
                            <m:sup>
                              <m:r>
                                <a:rPr lang="en-GB" b="0" i="1" smtClean="0">
                                  <a:latin typeface="Cambria Math" panose="02040503050406030204" pitchFamily="18" charset="0"/>
                                </a:rPr>
                                <m:t>2</m:t>
                              </m:r>
                            </m:sup>
                          </m:sSup>
                        </m:e>
                      </m:rad>
                    </m:oMath>
                  </m:oMathPara>
                </a14:m>
                <a:endParaRPr lang="en-GB" dirty="0"/>
              </a:p>
            </p:txBody>
          </p:sp>
        </mc:Choice>
        <mc:Fallback xmlns="">
          <p:sp>
            <p:nvSpPr>
              <p:cNvPr id="23" name="TextBox 22">
                <a:extLst>
                  <a:ext uri="{FF2B5EF4-FFF2-40B4-BE49-F238E27FC236}">
                    <a16:creationId xmlns:a16="http://schemas.microsoft.com/office/drawing/2014/main" id="{FF3B1892-EF51-0BCE-8623-F6408D108A68}"/>
                  </a:ext>
                </a:extLst>
              </p:cNvPr>
              <p:cNvSpPr txBox="1">
                <a:spLocks noRot="1" noChangeAspect="1" noMove="1" noResize="1" noEditPoints="1" noAdjustHandles="1" noChangeArrowheads="1" noChangeShapeType="1" noTextEdit="1"/>
              </p:cNvSpPr>
              <p:nvPr/>
            </p:nvSpPr>
            <p:spPr>
              <a:xfrm>
                <a:off x="6878258" y="2865320"/>
                <a:ext cx="2920671" cy="563680"/>
              </a:xfrm>
              <a:prstGeom prst="rect">
                <a:avLst/>
              </a:prstGeom>
              <a:blipFill>
                <a:blip r:embed="rId7"/>
                <a:stretch>
                  <a:fillRect l="-433"/>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0581C2A-11E9-0B2A-15DA-460916E516E9}"/>
              </a:ext>
            </a:extLst>
          </p:cNvPr>
          <p:cNvSpPr txBox="1"/>
          <p:nvPr/>
        </p:nvSpPr>
        <p:spPr>
          <a:xfrm>
            <a:off x="2001073" y="2395331"/>
            <a:ext cx="631904"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29.57</a:t>
            </a:r>
          </a:p>
        </p:txBody>
      </p:sp>
      <p:sp>
        <p:nvSpPr>
          <p:cNvPr id="10" name="Oval 9">
            <a:extLst>
              <a:ext uri="{FF2B5EF4-FFF2-40B4-BE49-F238E27FC236}">
                <a16:creationId xmlns:a16="http://schemas.microsoft.com/office/drawing/2014/main" id="{414E3F62-5894-B366-18E6-8A6E179139E2}"/>
              </a:ext>
            </a:extLst>
          </p:cNvPr>
          <p:cNvSpPr/>
          <p:nvPr/>
        </p:nvSpPr>
        <p:spPr>
          <a:xfrm>
            <a:off x="1759225" y="2236305"/>
            <a:ext cx="310983" cy="318053"/>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3">
            <a:extLst>
              <a:ext uri="{FF2B5EF4-FFF2-40B4-BE49-F238E27FC236}">
                <a16:creationId xmlns:a16="http://schemas.microsoft.com/office/drawing/2014/main" id="{48B25BA6-C03A-E66D-5992-78310C6740F7}"/>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21</a:t>
            </a:fld>
            <a:endParaRPr lang="en-US" altLang="x-none" dirty="0">
              <a:latin typeface="Arial" panose="020B0604020202020204" pitchFamily="34" charset="0"/>
              <a:cs typeface="Arial" panose="020B0604020202020204" pitchFamily="34" charset="0"/>
            </a:endParaRPr>
          </a:p>
        </p:txBody>
      </p:sp>
      <p:pic>
        <p:nvPicPr>
          <p:cNvPr id="17" name="Picture 16" descr="Shape, arrow&#10;&#10;Description automatically generated">
            <a:extLst>
              <a:ext uri="{FF2B5EF4-FFF2-40B4-BE49-F238E27FC236}">
                <a16:creationId xmlns:a16="http://schemas.microsoft.com/office/drawing/2014/main" id="{1D9C1798-3A79-6081-276C-81FCEA448D5E}"/>
              </a:ext>
            </a:extLst>
          </p:cNvPr>
          <p:cNvPicPr>
            <a:picLocks noChangeAspect="1"/>
          </p:cNvPicPr>
          <p:nvPr/>
        </p:nvPicPr>
        <p:blipFill>
          <a:blip r:embed="rId8"/>
          <a:stretch>
            <a:fillRect/>
          </a:stretch>
        </p:blipFill>
        <p:spPr>
          <a:xfrm>
            <a:off x="11479163" y="2940481"/>
            <a:ext cx="371935" cy="371935"/>
          </a:xfrm>
          <a:prstGeom prst="rect">
            <a:avLst/>
          </a:prstGeom>
        </p:spPr>
      </p:pic>
      <p:pic>
        <p:nvPicPr>
          <p:cNvPr id="21" name="Picture 20" descr="Shape, arrow&#10;&#10;Description automatically generated">
            <a:extLst>
              <a:ext uri="{FF2B5EF4-FFF2-40B4-BE49-F238E27FC236}">
                <a16:creationId xmlns:a16="http://schemas.microsoft.com/office/drawing/2014/main" id="{6C26B76B-10A1-2886-E04E-A5B3C2C6827C}"/>
              </a:ext>
            </a:extLst>
          </p:cNvPr>
          <p:cNvPicPr>
            <a:picLocks noChangeAspect="1"/>
          </p:cNvPicPr>
          <p:nvPr/>
        </p:nvPicPr>
        <p:blipFill>
          <a:blip r:embed="rId8"/>
          <a:stretch>
            <a:fillRect/>
          </a:stretch>
        </p:blipFill>
        <p:spPr>
          <a:xfrm>
            <a:off x="11505650" y="4092015"/>
            <a:ext cx="371935" cy="371935"/>
          </a:xfrm>
          <a:prstGeom prst="rect">
            <a:avLst/>
          </a:prstGeom>
        </p:spPr>
      </p:pic>
      <p:pic>
        <p:nvPicPr>
          <p:cNvPr id="22" name="Picture 21" descr="Shape, arrow&#10;&#10;Description automatically generated">
            <a:extLst>
              <a:ext uri="{FF2B5EF4-FFF2-40B4-BE49-F238E27FC236}">
                <a16:creationId xmlns:a16="http://schemas.microsoft.com/office/drawing/2014/main" id="{6500B6E9-50CF-B05E-C203-D063DC9E04C9}"/>
              </a:ext>
            </a:extLst>
          </p:cNvPr>
          <p:cNvPicPr>
            <a:picLocks noChangeAspect="1"/>
          </p:cNvPicPr>
          <p:nvPr/>
        </p:nvPicPr>
        <p:blipFill>
          <a:blip r:embed="rId8"/>
          <a:stretch>
            <a:fillRect/>
          </a:stretch>
        </p:blipFill>
        <p:spPr>
          <a:xfrm>
            <a:off x="11479163" y="5905523"/>
            <a:ext cx="371935" cy="371935"/>
          </a:xfrm>
          <a:prstGeom prst="rect">
            <a:avLst/>
          </a:prstGeom>
        </p:spPr>
      </p:pic>
    </p:spTree>
    <p:extLst>
      <p:ext uri="{BB962C8B-B14F-4D97-AF65-F5344CB8AC3E}">
        <p14:creationId xmlns:p14="http://schemas.microsoft.com/office/powerpoint/2010/main" val="2850762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879EE21-A74D-9042-85FB-90F20B42A1C2}"/>
              </a:ext>
            </a:extLst>
          </p:cNvPr>
          <p:cNvSpPr>
            <a:spLocks noGrp="1"/>
          </p:cNvSpPr>
          <p:nvPr>
            <p:ph type="sldNum" sz="quarter" idx="10"/>
          </p:nvPr>
        </p:nvSpPr>
        <p:spPr/>
        <p:txBody>
          <a:bodyPr/>
          <a:lstStyle/>
          <a:p>
            <a:fld id="{6C21D7B2-F6DF-4749-BE48-6DFE0A2356E7}" type="slidenum">
              <a:rPr lang="en-US" altLang="x-none" smtClean="0"/>
              <a:pPr/>
              <a:t>22</a:t>
            </a:fld>
            <a:endParaRPr lang="en-US" altLang="x-none" dirty="0"/>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68450"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Kriging Modelling</a:t>
            </a:r>
          </a:p>
        </p:txBody>
      </p:sp>
      <p:sp>
        <p:nvSpPr>
          <p:cNvPr id="7" name="Slide Number Placeholder 3">
            <a:extLst>
              <a:ext uri="{FF2B5EF4-FFF2-40B4-BE49-F238E27FC236}">
                <a16:creationId xmlns:a16="http://schemas.microsoft.com/office/drawing/2014/main" id="{2E611CF6-2819-8954-63D5-AC59C99F93FB}"/>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22</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30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22D8C3-091A-959F-3E88-AFEC8599BE73}"/>
              </a:ext>
            </a:extLst>
          </p:cNvPr>
          <p:cNvSpPr txBox="1"/>
          <p:nvPr/>
        </p:nvSpPr>
        <p:spPr>
          <a:xfrm>
            <a:off x="0" y="71120"/>
            <a:ext cx="5048113" cy="523220"/>
          </a:xfrm>
          <a:prstGeom prst="rect">
            <a:avLst/>
          </a:prstGeom>
          <a:noFill/>
        </p:spPr>
        <p:txBody>
          <a:bodyPr wrap="none" rtlCol="0">
            <a:spAutoFit/>
          </a:bodyPr>
          <a:lstStyle/>
          <a:p>
            <a:r>
              <a:rPr lang="en-GB" sz="2800" b="1" dirty="0">
                <a:latin typeface="Helvetica Neue" panose="02000503000000020004" pitchFamily="2" charset="0"/>
                <a:ea typeface="Helvetica Neue" panose="02000503000000020004" pitchFamily="2" charset="0"/>
                <a:cs typeface="Helvetica Neue" panose="02000503000000020004" pitchFamily="2" charset="0"/>
              </a:rPr>
              <a:t>What are Kriging Models [1] </a:t>
            </a:r>
          </a:p>
        </p:txBody>
      </p:sp>
      <p:sp>
        <p:nvSpPr>
          <p:cNvPr id="8" name="TextBox 7">
            <a:extLst>
              <a:ext uri="{FF2B5EF4-FFF2-40B4-BE49-F238E27FC236}">
                <a16:creationId xmlns:a16="http://schemas.microsoft.com/office/drawing/2014/main" id="{ABB4F87D-5319-31D9-65B3-8C48B00F6167}"/>
              </a:ext>
            </a:extLst>
          </p:cNvPr>
          <p:cNvSpPr txBox="1"/>
          <p:nvPr/>
        </p:nvSpPr>
        <p:spPr>
          <a:xfrm>
            <a:off x="119582" y="924560"/>
            <a:ext cx="11666017" cy="1200329"/>
          </a:xfrm>
          <a:prstGeom prst="rect">
            <a:avLst/>
          </a:prstGeom>
          <a:solidFill>
            <a:schemeClr val="accent1">
              <a:lumMod val="60000"/>
              <a:lumOff val="40000"/>
            </a:schemeClr>
          </a:solid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Kriging</a:t>
            </a:r>
            <a:r>
              <a:rPr lang="en-GB" sz="2400" dirty="0">
                <a:latin typeface="Helvetica Neue" panose="02000503000000020004" pitchFamily="2" charset="0"/>
                <a:ea typeface="Helvetica Neue" panose="02000503000000020004" pitchFamily="2" charset="0"/>
                <a:cs typeface="Helvetica Neue" panose="02000503000000020004" pitchFamily="2" charset="0"/>
              </a:rPr>
              <a:t> is a statistical (or probabilistic) modelling approach which is capable of accounting distance, directionality, as well as the influence of external variables on the main outcome of interest for making predictions at unsampled locations. </a:t>
            </a:r>
          </a:p>
        </p:txBody>
      </p:sp>
      <p:sp>
        <p:nvSpPr>
          <p:cNvPr id="9" name="TextBox 8">
            <a:extLst>
              <a:ext uri="{FF2B5EF4-FFF2-40B4-BE49-F238E27FC236}">
                <a16:creationId xmlns:a16="http://schemas.microsoft.com/office/drawing/2014/main" id="{B6874EC3-A18A-B961-37D6-00DA17A1236F}"/>
              </a:ext>
            </a:extLst>
          </p:cNvPr>
          <p:cNvSpPr txBox="1"/>
          <p:nvPr/>
        </p:nvSpPr>
        <p:spPr>
          <a:xfrm>
            <a:off x="119582" y="2401332"/>
            <a:ext cx="6348213"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The key characteristics of Kriging models</a:t>
            </a:r>
            <a:r>
              <a:rPr lang="en-GB" dirty="0"/>
              <a:t>:</a:t>
            </a:r>
          </a:p>
        </p:txBody>
      </p:sp>
      <p:sp>
        <p:nvSpPr>
          <p:cNvPr id="10" name="TextBox 9">
            <a:extLst>
              <a:ext uri="{FF2B5EF4-FFF2-40B4-BE49-F238E27FC236}">
                <a16:creationId xmlns:a16="http://schemas.microsoft.com/office/drawing/2014/main" id="{0DA5C757-3786-B96D-B4B7-0A4DDA0B264A}"/>
              </a:ext>
            </a:extLst>
          </p:cNvPr>
          <p:cNvSpPr txBox="1"/>
          <p:nvPr/>
        </p:nvSpPr>
        <p:spPr>
          <a:xfrm>
            <a:off x="193040" y="3058160"/>
            <a:ext cx="11592559" cy="2862322"/>
          </a:xfrm>
          <a:prstGeom prst="rect">
            <a:avLst/>
          </a:prstGeom>
          <a:noFill/>
        </p:spPr>
        <p:txBody>
          <a:bodyPr wrap="square" rtlCol="0">
            <a:spAutoFit/>
          </a:bodyPr>
          <a:lstStyle/>
          <a:p>
            <a:pPr marL="342900" indent="-342900">
              <a:buFont typeface="+mj-lt"/>
              <a:buAutoNum type="arabicPeriod"/>
            </a:pPr>
            <a:r>
              <a:rPr lang="en-GB" dirty="0">
                <a:latin typeface="Helvetica Neue" panose="02000503000000020004" pitchFamily="2" charset="0"/>
                <a:ea typeface="Helvetica Neue" panose="02000503000000020004" pitchFamily="2" charset="0"/>
                <a:cs typeface="Helvetica Neue" panose="02000503000000020004" pitchFamily="2" charset="0"/>
              </a:rPr>
              <a:t>Unlike the IDW which is purely based on distance decay between points. The kriging is more interested in both the separation distance between points as well as how these two points are spatial correlated with each other</a:t>
            </a:r>
          </a:p>
          <a:p>
            <a:pPr marL="342900" indent="-342900">
              <a:buFont typeface="+mj-lt"/>
              <a:buAutoNum type="arabicPeriod"/>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dirty="0">
                <a:latin typeface="Helvetica Neue" panose="02000503000000020004" pitchFamily="2" charset="0"/>
                <a:ea typeface="Helvetica Neue" panose="02000503000000020004" pitchFamily="2" charset="0"/>
                <a:cs typeface="Helvetica Neue" panose="02000503000000020004" pitchFamily="2" charset="0"/>
              </a:rPr>
              <a:t>Another important thing with Kriging, we can determine the threshold, at which the </a:t>
            </a:r>
            <a:r>
              <a:rPr lang="en-GB" b="1" dirty="0">
                <a:latin typeface="Helvetica Neue" panose="02000503000000020004" pitchFamily="2" charset="0"/>
                <a:ea typeface="Helvetica Neue" panose="02000503000000020004" pitchFamily="2" charset="0"/>
                <a:cs typeface="Helvetica Neue" panose="02000503000000020004" pitchFamily="2" charset="0"/>
              </a:rPr>
              <a:t>separation distance (or lag) </a:t>
            </a:r>
            <a:r>
              <a:rPr lang="en-GB" dirty="0">
                <a:latin typeface="Helvetica Neue" panose="02000503000000020004" pitchFamily="2" charset="0"/>
                <a:ea typeface="Helvetica Neue" panose="02000503000000020004" pitchFamily="2" charset="0"/>
                <a:cs typeface="Helvetica Neue" panose="02000503000000020004" pitchFamily="2" charset="0"/>
              </a:rPr>
              <a:t>where the points no longer spatially autocorrelated with each other using a graphical device called the </a:t>
            </a:r>
            <a:r>
              <a:rPr lang="en-GB" b="1" dirty="0">
                <a:latin typeface="Helvetica Neue" panose="02000503000000020004" pitchFamily="2" charset="0"/>
                <a:ea typeface="Helvetica Neue" panose="02000503000000020004" pitchFamily="2" charset="0"/>
                <a:cs typeface="Helvetica Neue" panose="02000503000000020004" pitchFamily="2" charset="0"/>
              </a:rPr>
              <a:t>semivariogram</a:t>
            </a:r>
          </a:p>
          <a:p>
            <a:pPr marL="342900" indent="-342900">
              <a:buFont typeface="+mj-lt"/>
              <a:buAutoNum type="arabicPeriod"/>
            </a:pPr>
            <a:endParaRPr lang="en-GB"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dirty="0">
                <a:latin typeface="Helvetica Neue" panose="02000503000000020004" pitchFamily="2" charset="0"/>
                <a:ea typeface="Helvetica Neue" panose="02000503000000020004" pitchFamily="2" charset="0"/>
                <a:cs typeface="Helvetica Neue" panose="02000503000000020004" pitchFamily="2" charset="0"/>
              </a:rPr>
              <a:t>It is through the semivariogram we can derive some important estimates called the </a:t>
            </a:r>
            <a:r>
              <a:rPr lang="en-GB" b="1" dirty="0">
                <a:latin typeface="Helvetica Neue" panose="02000503000000020004" pitchFamily="2" charset="0"/>
                <a:ea typeface="Helvetica Neue" panose="02000503000000020004" pitchFamily="2" charset="0"/>
                <a:cs typeface="Helvetica Neue" panose="02000503000000020004" pitchFamily="2" charset="0"/>
              </a:rPr>
              <a:t>Semivariance</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b="1" dirty="0">
                <a:latin typeface="Helvetica Neue" panose="02000503000000020004" pitchFamily="2" charset="0"/>
                <a:ea typeface="Helvetica Neue" panose="02000503000000020004" pitchFamily="2" charset="0"/>
                <a:cs typeface="Helvetica Neue" panose="02000503000000020004" pitchFamily="2" charset="0"/>
              </a:rPr>
              <a:t>Nugget</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b="1" dirty="0">
                <a:latin typeface="Helvetica Neue" panose="02000503000000020004" pitchFamily="2" charset="0"/>
                <a:ea typeface="Helvetica Neue" panose="02000503000000020004" pitchFamily="2" charset="0"/>
                <a:cs typeface="Helvetica Neue" panose="02000503000000020004" pitchFamily="2" charset="0"/>
              </a:rPr>
              <a:t>Sill (or Partial Sill) </a:t>
            </a:r>
            <a:r>
              <a:rPr lang="en-GB" dirty="0">
                <a:latin typeface="Helvetica Neue" panose="02000503000000020004" pitchFamily="2" charset="0"/>
                <a:ea typeface="Helvetica Neue" panose="02000503000000020004" pitchFamily="2" charset="0"/>
                <a:cs typeface="Helvetica Neue" panose="02000503000000020004" pitchFamily="2" charset="0"/>
              </a:rPr>
              <a:t>and </a:t>
            </a:r>
            <a:r>
              <a:rPr lang="en-GB" b="1" dirty="0">
                <a:latin typeface="Helvetica Neue" panose="02000503000000020004" pitchFamily="2" charset="0"/>
                <a:ea typeface="Helvetica Neue" panose="02000503000000020004" pitchFamily="2" charset="0"/>
                <a:cs typeface="Helvetica Neue" panose="02000503000000020004" pitchFamily="2" charset="0"/>
              </a:rPr>
              <a:t>Range</a:t>
            </a:r>
            <a:r>
              <a:rPr lang="en-GB" dirty="0">
                <a:latin typeface="Helvetica Neue" panose="02000503000000020004" pitchFamily="2" charset="0"/>
                <a:ea typeface="Helvetica Neue" panose="02000503000000020004" pitchFamily="2" charset="0"/>
                <a:cs typeface="Helvetica Neue" panose="02000503000000020004" pitchFamily="2" charset="0"/>
              </a:rPr>
              <a:t> to calibrate our Kriging model for spatial prediction.</a:t>
            </a:r>
          </a:p>
        </p:txBody>
      </p:sp>
      <p:sp>
        <p:nvSpPr>
          <p:cNvPr id="11" name="TextBox 10">
            <a:extLst>
              <a:ext uri="{FF2B5EF4-FFF2-40B4-BE49-F238E27FC236}">
                <a16:creationId xmlns:a16="http://schemas.microsoft.com/office/drawing/2014/main" id="{86E6B11B-C868-C63A-6CDA-AF77DDB4957F}"/>
              </a:ext>
            </a:extLst>
          </p:cNvPr>
          <p:cNvSpPr txBox="1"/>
          <p:nvPr/>
        </p:nvSpPr>
        <p:spPr>
          <a:xfrm>
            <a:off x="0" y="6072738"/>
            <a:ext cx="11343490" cy="646331"/>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Common types of Kriging models are: </a:t>
            </a:r>
            <a:r>
              <a:rPr lang="en-GB" b="1" dirty="0">
                <a:latin typeface="Helvetica Neue" panose="02000503000000020004" pitchFamily="2" charset="0"/>
                <a:ea typeface="Helvetica Neue" panose="02000503000000020004" pitchFamily="2" charset="0"/>
                <a:cs typeface="Helvetica Neue" panose="02000503000000020004" pitchFamily="2" charset="0"/>
              </a:rPr>
              <a:t>Ordinary Kriging</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b="1" dirty="0">
                <a:latin typeface="Helvetica Neue" panose="02000503000000020004" pitchFamily="2" charset="0"/>
                <a:ea typeface="Helvetica Neue" panose="02000503000000020004" pitchFamily="2" charset="0"/>
                <a:cs typeface="Helvetica Neue" panose="02000503000000020004" pitchFamily="2" charset="0"/>
              </a:rPr>
              <a:t>Regression-based Kriging, </a:t>
            </a:r>
            <a:r>
              <a:rPr lang="en-GB" dirty="0">
                <a:latin typeface="Helvetica Neue" panose="02000503000000020004" pitchFamily="2" charset="0"/>
                <a:ea typeface="Helvetica Neue" panose="02000503000000020004" pitchFamily="2" charset="0"/>
                <a:cs typeface="Helvetica Neue" panose="02000503000000020004" pitchFamily="2" charset="0"/>
              </a:rPr>
              <a:t>Universal Kriging, and </a:t>
            </a:r>
          </a:p>
          <a:p>
            <a:r>
              <a:rPr lang="en-GB" dirty="0">
                <a:latin typeface="Helvetica Neue" panose="02000503000000020004" pitchFamily="2" charset="0"/>
                <a:ea typeface="Helvetica Neue" panose="02000503000000020004" pitchFamily="2" charset="0"/>
                <a:cs typeface="Helvetica Neue" panose="02000503000000020004" pitchFamily="2" charset="0"/>
              </a:rPr>
              <a:t>many more</a:t>
            </a:r>
          </a:p>
        </p:txBody>
      </p:sp>
      <p:sp>
        <p:nvSpPr>
          <p:cNvPr id="2" name="Slide Number Placeholder 3">
            <a:extLst>
              <a:ext uri="{FF2B5EF4-FFF2-40B4-BE49-F238E27FC236}">
                <a16:creationId xmlns:a16="http://schemas.microsoft.com/office/drawing/2014/main" id="{A8DFC269-2084-707B-E80F-1E4D05E97499}"/>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23</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065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22D8C3-091A-959F-3E88-AFEC8599BE73}"/>
              </a:ext>
            </a:extLst>
          </p:cNvPr>
          <p:cNvSpPr txBox="1"/>
          <p:nvPr/>
        </p:nvSpPr>
        <p:spPr>
          <a:xfrm>
            <a:off x="0" y="71120"/>
            <a:ext cx="5048113" cy="523220"/>
          </a:xfrm>
          <a:prstGeom prst="rect">
            <a:avLst/>
          </a:prstGeom>
          <a:noFill/>
        </p:spPr>
        <p:txBody>
          <a:bodyPr wrap="none" rtlCol="0">
            <a:spAutoFit/>
          </a:bodyPr>
          <a:lstStyle/>
          <a:p>
            <a:r>
              <a:rPr lang="en-GB" sz="2800" b="1" dirty="0">
                <a:latin typeface="Helvetica Neue" panose="02000503000000020004" pitchFamily="2" charset="0"/>
                <a:ea typeface="Helvetica Neue" panose="02000503000000020004" pitchFamily="2" charset="0"/>
                <a:cs typeface="Helvetica Neue" panose="02000503000000020004" pitchFamily="2" charset="0"/>
              </a:rPr>
              <a:t>What are Kriging Models [2] </a:t>
            </a:r>
          </a:p>
        </p:txBody>
      </p:sp>
      <p:sp>
        <p:nvSpPr>
          <p:cNvPr id="8" name="TextBox 7">
            <a:extLst>
              <a:ext uri="{FF2B5EF4-FFF2-40B4-BE49-F238E27FC236}">
                <a16:creationId xmlns:a16="http://schemas.microsoft.com/office/drawing/2014/main" id="{ABB4F87D-5319-31D9-65B3-8C48B00F6167}"/>
              </a:ext>
            </a:extLst>
          </p:cNvPr>
          <p:cNvSpPr txBox="1"/>
          <p:nvPr/>
        </p:nvSpPr>
        <p:spPr>
          <a:xfrm>
            <a:off x="135583" y="929176"/>
            <a:ext cx="11936017" cy="1200329"/>
          </a:xfrm>
          <a:prstGeom prst="rect">
            <a:avLst/>
          </a:prstGeom>
          <a:solidFill>
            <a:schemeClr val="accent1">
              <a:lumMod val="60000"/>
              <a:lumOff val="40000"/>
            </a:schemeClr>
          </a:solid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Kriging</a:t>
            </a:r>
            <a:r>
              <a:rPr lang="en-GB" sz="2400" dirty="0">
                <a:latin typeface="Helvetica Neue" panose="02000503000000020004" pitchFamily="2" charset="0"/>
                <a:ea typeface="Helvetica Neue" panose="02000503000000020004" pitchFamily="2" charset="0"/>
                <a:cs typeface="Helvetica Neue" panose="02000503000000020004" pitchFamily="2" charset="0"/>
              </a:rPr>
              <a:t> is a statistical (or probabilistic) modelling approach which is capable of accounting distance, directionality, as well as the influence of external variables on the main outcome of interest for making predictions at unsampled locations. </a:t>
            </a:r>
          </a:p>
        </p:txBody>
      </p:sp>
      <p:sp>
        <p:nvSpPr>
          <p:cNvPr id="9" name="TextBox 8">
            <a:extLst>
              <a:ext uri="{FF2B5EF4-FFF2-40B4-BE49-F238E27FC236}">
                <a16:creationId xmlns:a16="http://schemas.microsoft.com/office/drawing/2014/main" id="{B6874EC3-A18A-B961-37D6-00DA17A1236F}"/>
              </a:ext>
            </a:extLst>
          </p:cNvPr>
          <p:cNvSpPr txBox="1"/>
          <p:nvPr/>
        </p:nvSpPr>
        <p:spPr>
          <a:xfrm>
            <a:off x="119582" y="2401332"/>
            <a:ext cx="7422225"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Mathematical formulation for the Kriging method:</a:t>
            </a:r>
            <a:endParaRPr lang="en-GB"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E14D516-AFDA-5442-1BA8-4D3C5B4DC54E}"/>
                  </a:ext>
                </a:extLst>
              </p:cNvPr>
              <p:cNvSpPr txBox="1"/>
              <p:nvPr/>
            </p:nvSpPr>
            <p:spPr>
              <a:xfrm>
                <a:off x="242320" y="3216255"/>
                <a:ext cx="5732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smtClean="0">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r>
                        <a:rPr lang="en-GB" sz="2400" b="0" i="1" smtClean="0">
                          <a:latin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𝜀</m:t>
                      </m:r>
                    </m:oMath>
                  </m:oMathPara>
                </a14:m>
                <a:endParaRPr lang="en-GB" sz="2400" dirty="0"/>
              </a:p>
            </p:txBody>
          </p:sp>
        </mc:Choice>
        <mc:Fallback xmlns="">
          <p:sp>
            <p:nvSpPr>
              <p:cNvPr id="2" name="TextBox 1">
                <a:extLst>
                  <a:ext uri="{FF2B5EF4-FFF2-40B4-BE49-F238E27FC236}">
                    <a16:creationId xmlns:a16="http://schemas.microsoft.com/office/drawing/2014/main" id="{1E14D516-AFDA-5442-1BA8-4D3C5B4DC54E}"/>
                  </a:ext>
                </a:extLst>
              </p:cNvPr>
              <p:cNvSpPr txBox="1">
                <a:spLocks noRot="1" noChangeAspect="1" noMove="1" noResize="1" noEditPoints="1" noAdjustHandles="1" noChangeArrowheads="1" noChangeShapeType="1" noTextEdit="1"/>
              </p:cNvSpPr>
              <p:nvPr/>
            </p:nvSpPr>
            <p:spPr>
              <a:xfrm>
                <a:off x="242320" y="3216255"/>
                <a:ext cx="5732467" cy="369332"/>
              </a:xfrm>
              <a:prstGeom prst="rect">
                <a:avLst/>
              </a:prstGeom>
              <a:blipFill>
                <a:blip r:embed="rId3"/>
                <a:stretch>
                  <a:fillRect l="-221" t="-6667" b="-3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ED8AE22-EF8C-F1AB-AF53-A383E265B985}"/>
                  </a:ext>
                </a:extLst>
              </p:cNvPr>
              <p:cNvSpPr txBox="1"/>
              <p:nvPr/>
            </p:nvSpPr>
            <p:spPr>
              <a:xfrm>
                <a:off x="6201861" y="3210596"/>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m:t>
                      </m:r>
                    </m:oMath>
                  </m:oMathPara>
                </a14:m>
                <a:endParaRPr lang="en-GB" sz="2800" dirty="0"/>
              </a:p>
            </p:txBody>
          </p:sp>
        </mc:Choice>
        <mc:Fallback xmlns="">
          <p:sp>
            <p:nvSpPr>
              <p:cNvPr id="3" name="TextBox 2">
                <a:extLst>
                  <a:ext uri="{FF2B5EF4-FFF2-40B4-BE49-F238E27FC236}">
                    <a16:creationId xmlns:a16="http://schemas.microsoft.com/office/drawing/2014/main" id="{8ED8AE22-EF8C-F1AB-AF53-A383E265B985}"/>
                  </a:ext>
                </a:extLst>
              </p:cNvPr>
              <p:cNvSpPr txBox="1">
                <a:spLocks noRot="1" noChangeAspect="1" noMove="1" noResize="1" noEditPoints="1" noAdjustHandles="1" noChangeArrowheads="1" noChangeShapeType="1" noTextEdit="1"/>
              </p:cNvSpPr>
              <p:nvPr/>
            </p:nvSpPr>
            <p:spPr>
              <a:xfrm>
                <a:off x="6201861" y="3210596"/>
                <a:ext cx="349455" cy="430887"/>
              </a:xfrm>
              <a:prstGeom prst="rect">
                <a:avLst/>
              </a:prstGeom>
              <a:blipFill>
                <a:blip r:embed="rId4"/>
                <a:stretch>
                  <a:fillRect l="-17857" r="-178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0F6C47-A5F5-0519-DD48-66FC11674063}"/>
                  </a:ext>
                </a:extLst>
              </p:cNvPr>
              <p:cNvSpPr txBox="1"/>
              <p:nvPr/>
            </p:nvSpPr>
            <p:spPr>
              <a:xfrm>
                <a:off x="6376589" y="2878721"/>
                <a:ext cx="2067864" cy="1100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GB" sz="240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=1</m:t>
                          </m:r>
                        </m:sub>
                        <m:sup>
                          <m:r>
                            <a:rPr lang="en-GB" sz="2400" b="0" i="1" smtClean="0">
                              <a:latin typeface="Cambria Math" panose="02040503050406030204" pitchFamily="18" charset="0"/>
                            </a:rPr>
                            <m:t>𝑛</m:t>
                          </m:r>
                        </m:sup>
                        <m:e>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𝜀</m:t>
                          </m:r>
                        </m:e>
                      </m:nary>
                    </m:oMath>
                  </m:oMathPara>
                </a14:m>
                <a:endParaRPr lang="en-GB" sz="2400" dirty="0"/>
              </a:p>
            </p:txBody>
          </p:sp>
        </mc:Choice>
        <mc:Fallback xmlns="">
          <p:sp>
            <p:nvSpPr>
              <p:cNvPr id="13" name="TextBox 12">
                <a:extLst>
                  <a:ext uri="{FF2B5EF4-FFF2-40B4-BE49-F238E27FC236}">
                    <a16:creationId xmlns:a16="http://schemas.microsoft.com/office/drawing/2014/main" id="{250F6C47-A5F5-0519-DD48-66FC11674063}"/>
                  </a:ext>
                </a:extLst>
              </p:cNvPr>
              <p:cNvSpPr txBox="1">
                <a:spLocks noRot="1" noChangeAspect="1" noMove="1" noResize="1" noEditPoints="1" noAdjustHandles="1" noChangeArrowheads="1" noChangeShapeType="1" noTextEdit="1"/>
              </p:cNvSpPr>
              <p:nvPr/>
            </p:nvSpPr>
            <p:spPr>
              <a:xfrm>
                <a:off x="6376589" y="2878721"/>
                <a:ext cx="2067864" cy="1100558"/>
              </a:xfrm>
              <a:prstGeom prst="rect">
                <a:avLst/>
              </a:prstGeom>
              <a:blipFill>
                <a:blip r:embed="rId5"/>
                <a:stretch>
                  <a:fillRect l="-44172" t="-106818" b="-161364"/>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8593DB72-FE29-9724-8371-E1B8B68EEB98}"/>
              </a:ext>
            </a:extLst>
          </p:cNvPr>
          <p:cNvSpPr txBox="1"/>
          <p:nvPr/>
        </p:nvSpPr>
        <p:spPr>
          <a:xfrm>
            <a:off x="9004852" y="3152001"/>
            <a:ext cx="3066748" cy="830997"/>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However, the computation of these weights are an involved process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02F91BE-57F9-D840-27D3-CA22C66A2D9B}"/>
                  </a:ext>
                </a:extLst>
              </p:cNvPr>
              <p:cNvSpPr txBox="1"/>
              <p:nvPr/>
            </p:nvSpPr>
            <p:spPr>
              <a:xfrm>
                <a:off x="135583" y="3997128"/>
                <a:ext cx="4614160" cy="461665"/>
              </a:xfrm>
              <a:prstGeom prst="rect">
                <a:avLst/>
              </a:prstGeom>
              <a:noFill/>
            </p:spPr>
            <p:txBody>
              <a:bodyPr wrap="squar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Before we can estimate our </a:t>
                </a:r>
                <a14:m>
                  <m:oMath xmlns:m="http://schemas.openxmlformats.org/officeDocument/2006/math">
                    <m:sSup>
                      <m:sSupPr>
                        <m:ctrlPr>
                          <a:rPr lang="en-GB" sz="2400" i="1" smtClean="0">
                            <a:latin typeface="Cambria Math" panose="02040503050406030204" pitchFamily="18" charset="0"/>
                            <a:ea typeface="Helvetica Neue" panose="02000503000000020004" pitchFamily="2" charset="0"/>
                            <a:cs typeface="Helvetica Neue" panose="02000503000000020004" pitchFamily="2" charset="0"/>
                          </a:rPr>
                        </m:ctrlPr>
                      </m:sSupPr>
                      <m:e>
                        <m:r>
                          <a:rPr lang="en-GB" sz="2400" b="0" i="1" smtClean="0">
                            <a:latin typeface="Cambria Math" panose="02040503050406030204" pitchFamily="18" charset="0"/>
                            <a:ea typeface="Helvetica Neue" panose="02000503000000020004" pitchFamily="2" charset="0"/>
                            <a:cs typeface="Helvetica Neue" panose="02000503000000020004" pitchFamily="2" charset="0"/>
                          </a:rPr>
                          <m:t>𝑥</m:t>
                        </m:r>
                      </m:e>
                      <m:sup>
                        <m:r>
                          <a:rPr lang="en-GB" sz="2400" b="0" i="1" smtClean="0">
                            <a:latin typeface="Cambria Math" panose="02040503050406030204" pitchFamily="18" charset="0"/>
                            <a:ea typeface="Helvetica Neue" panose="02000503000000020004" pitchFamily="2" charset="0"/>
                            <a:cs typeface="Helvetica Neue" panose="02000503000000020004" pitchFamily="2" charset="0"/>
                          </a:rPr>
                          <m:t>∗</m:t>
                        </m:r>
                      </m:sup>
                    </m:sSup>
                  </m:oMath>
                </a14:m>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5" name="TextBox 14">
                <a:extLst>
                  <a:ext uri="{FF2B5EF4-FFF2-40B4-BE49-F238E27FC236}">
                    <a16:creationId xmlns:a16="http://schemas.microsoft.com/office/drawing/2014/main" id="{502F91BE-57F9-D840-27D3-CA22C66A2D9B}"/>
                  </a:ext>
                </a:extLst>
              </p:cNvPr>
              <p:cNvSpPr txBox="1">
                <a:spLocks noRot="1" noChangeAspect="1" noMove="1" noResize="1" noEditPoints="1" noAdjustHandles="1" noChangeArrowheads="1" noChangeShapeType="1" noTextEdit="1"/>
              </p:cNvSpPr>
              <p:nvPr/>
            </p:nvSpPr>
            <p:spPr>
              <a:xfrm>
                <a:off x="135583" y="3997128"/>
                <a:ext cx="4614160" cy="461665"/>
              </a:xfrm>
              <a:prstGeom prst="rect">
                <a:avLst/>
              </a:prstGeom>
              <a:blipFill>
                <a:blip r:embed="rId6"/>
                <a:stretch>
                  <a:fillRect l="-1923" t="-10811" b="-27027"/>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049C5913-97BD-AA0C-0570-9BD146B01901}"/>
              </a:ext>
            </a:extLst>
          </p:cNvPr>
          <p:cNvSpPr txBox="1"/>
          <p:nvPr/>
        </p:nvSpPr>
        <p:spPr>
          <a:xfrm>
            <a:off x="135583" y="4605644"/>
            <a:ext cx="11116560" cy="2062103"/>
          </a:xfrm>
          <a:prstGeom prst="rect">
            <a:avLst/>
          </a:prstGeom>
          <a:noFill/>
        </p:spPr>
        <p:txBody>
          <a:bodyPr wrap="square" rtlCol="0">
            <a:spAutoFit/>
          </a:bodyPr>
          <a:lstStyle/>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Calculate experimental variogram</a:t>
            </a:r>
          </a:p>
          <a:p>
            <a:pPr marL="342900" indent="-342900">
              <a:buFont typeface="+mj-lt"/>
              <a:buAutoNum type="arabicPeriod"/>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Fit theoretical variogram model </a:t>
            </a:r>
          </a:p>
          <a:p>
            <a:pPr marL="342900" indent="-342900">
              <a:buFont typeface="+mj-lt"/>
              <a:buAutoNum type="arabicPeriod"/>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Calculate weights (using the Lagrange multiplier method [numerical approximation technique] to the above equation to get the weights) </a:t>
            </a:r>
          </a:p>
          <a:p>
            <a:pPr marL="342900" indent="-342900">
              <a:buFont typeface="+mj-lt"/>
              <a:buAutoNum type="arabicPeriod"/>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GB" sz="1600" dirty="0">
                <a:latin typeface="Helvetica Neue" panose="02000503000000020004" pitchFamily="2" charset="0"/>
                <a:ea typeface="Helvetica Neue" panose="02000503000000020004" pitchFamily="2" charset="0"/>
                <a:cs typeface="Helvetica Neue" panose="02000503000000020004" pitchFamily="2" charset="0"/>
              </a:rPr>
              <a:t>Prediction using Kriging equation above (you can obtain the predicted value and uncertainty [i.e., error])</a:t>
            </a:r>
          </a:p>
        </p:txBody>
      </p:sp>
      <p:sp>
        <p:nvSpPr>
          <p:cNvPr id="5" name="TextBox 4">
            <a:extLst>
              <a:ext uri="{FF2B5EF4-FFF2-40B4-BE49-F238E27FC236}">
                <a16:creationId xmlns:a16="http://schemas.microsoft.com/office/drawing/2014/main" id="{2EEFB257-E183-5244-42E1-5E89DCEF186D}"/>
              </a:ext>
            </a:extLst>
          </p:cNvPr>
          <p:cNvSpPr txBox="1"/>
          <p:nvPr/>
        </p:nvSpPr>
        <p:spPr>
          <a:xfrm>
            <a:off x="3580786" y="4662069"/>
            <a:ext cx="7659469" cy="276999"/>
          </a:xfrm>
          <a:prstGeom prst="rect">
            <a:avLst/>
          </a:prstGeom>
          <a:noFill/>
        </p:spPr>
        <p:txBody>
          <a:bodyPr wrap="none" rtlCol="0">
            <a:spAutoFit/>
          </a:bodyPr>
          <a:lstStyle/>
          <a:p>
            <a:r>
              <a:rPr lang="en-GB" sz="1200" b="1" dirty="0">
                <a:solidFill>
                  <a:srgbClr val="FF0000"/>
                </a:solidFill>
                <a:latin typeface="Arial" panose="020B0604020202020204" pitchFamily="34" charset="0"/>
                <a:cs typeface="Arial" panose="020B0604020202020204" pitchFamily="34" charset="0"/>
              </a:rPr>
              <a:t>[to obtain the parameters for the sill (or partial sill), nugget and Range, and visual shape of variogram]</a:t>
            </a:r>
          </a:p>
        </p:txBody>
      </p:sp>
      <p:sp>
        <p:nvSpPr>
          <p:cNvPr id="6" name="TextBox 5">
            <a:extLst>
              <a:ext uri="{FF2B5EF4-FFF2-40B4-BE49-F238E27FC236}">
                <a16:creationId xmlns:a16="http://schemas.microsoft.com/office/drawing/2014/main" id="{5C9E43A6-7913-FD90-DE8B-010A640A4FF2}"/>
              </a:ext>
            </a:extLst>
          </p:cNvPr>
          <p:cNvSpPr txBox="1"/>
          <p:nvPr/>
        </p:nvSpPr>
        <p:spPr>
          <a:xfrm>
            <a:off x="3388619" y="5113410"/>
            <a:ext cx="5293437" cy="276999"/>
          </a:xfrm>
          <a:prstGeom prst="rect">
            <a:avLst/>
          </a:prstGeom>
          <a:noFill/>
        </p:spPr>
        <p:txBody>
          <a:bodyPr wrap="none" rtlCol="0">
            <a:spAutoFit/>
          </a:bodyPr>
          <a:lstStyle/>
          <a:p>
            <a:r>
              <a:rPr lang="en-GB" sz="1200" b="1" dirty="0">
                <a:solidFill>
                  <a:srgbClr val="FF0000"/>
                </a:solidFill>
                <a:latin typeface="Arial" panose="020B0604020202020204" pitchFamily="34" charset="0"/>
                <a:cs typeface="Arial" panose="020B0604020202020204" pitchFamily="34" charset="0"/>
              </a:rPr>
              <a:t>[use the parameters obtained in (1) to build our theoretical variogram]</a:t>
            </a:r>
          </a:p>
        </p:txBody>
      </p:sp>
      <p:sp>
        <p:nvSpPr>
          <p:cNvPr id="10" name="TextBox 9">
            <a:extLst>
              <a:ext uri="{FF2B5EF4-FFF2-40B4-BE49-F238E27FC236}">
                <a16:creationId xmlns:a16="http://schemas.microsoft.com/office/drawing/2014/main" id="{06515A47-E5D7-6ACC-8EC4-A748C4C85074}"/>
              </a:ext>
            </a:extLst>
          </p:cNvPr>
          <p:cNvSpPr txBox="1"/>
          <p:nvPr/>
        </p:nvSpPr>
        <p:spPr>
          <a:xfrm>
            <a:off x="2248370" y="5874555"/>
            <a:ext cx="5436104" cy="276999"/>
          </a:xfrm>
          <a:prstGeom prst="rect">
            <a:avLst/>
          </a:prstGeom>
          <a:noFill/>
        </p:spPr>
        <p:txBody>
          <a:bodyPr wrap="none" rtlCol="0">
            <a:spAutoFit/>
          </a:bodyPr>
          <a:lstStyle/>
          <a:p>
            <a:r>
              <a:rPr lang="en-GB" sz="1200" b="1" dirty="0">
                <a:solidFill>
                  <a:srgbClr val="FF0000"/>
                </a:solidFill>
                <a:latin typeface="Arial" panose="020B0604020202020204" pitchFamily="34" charset="0"/>
                <a:cs typeface="Arial" panose="020B0604020202020204" pitchFamily="34" charset="0"/>
              </a:rPr>
              <a:t>[we will combine the result from (1) and (2) in the estimation of weights]</a:t>
            </a:r>
          </a:p>
        </p:txBody>
      </p:sp>
      <p:sp>
        <p:nvSpPr>
          <p:cNvPr id="11" name="TextBox 10">
            <a:extLst>
              <a:ext uri="{FF2B5EF4-FFF2-40B4-BE49-F238E27FC236}">
                <a16:creationId xmlns:a16="http://schemas.microsoft.com/office/drawing/2014/main" id="{247BEEB5-A4DC-138A-778E-0A5A24B8D8A8}"/>
              </a:ext>
            </a:extLst>
          </p:cNvPr>
          <p:cNvSpPr txBox="1"/>
          <p:nvPr/>
        </p:nvSpPr>
        <p:spPr>
          <a:xfrm>
            <a:off x="472217" y="6565090"/>
            <a:ext cx="7693132" cy="276999"/>
          </a:xfrm>
          <a:prstGeom prst="rect">
            <a:avLst/>
          </a:prstGeom>
          <a:noFill/>
        </p:spPr>
        <p:txBody>
          <a:bodyPr wrap="none" rtlCol="0">
            <a:spAutoFit/>
          </a:bodyPr>
          <a:lstStyle/>
          <a:p>
            <a:r>
              <a:rPr lang="en-GB" sz="1200" b="1" dirty="0">
                <a:solidFill>
                  <a:srgbClr val="FF0000"/>
                </a:solidFill>
                <a:latin typeface="Arial" panose="020B0604020202020204" pitchFamily="34" charset="0"/>
                <a:cs typeface="Arial" panose="020B0604020202020204" pitchFamily="34" charset="0"/>
              </a:rPr>
              <a:t>[we will implement the weights in to the above equation to predict the thing at the unsampled location]</a:t>
            </a:r>
          </a:p>
        </p:txBody>
      </p:sp>
      <p:sp>
        <p:nvSpPr>
          <p:cNvPr id="12" name="Slide Number Placeholder 3">
            <a:extLst>
              <a:ext uri="{FF2B5EF4-FFF2-40B4-BE49-F238E27FC236}">
                <a16:creationId xmlns:a16="http://schemas.microsoft.com/office/drawing/2014/main" id="{C687614F-C7F9-417E-4997-4AAAE62DBCC8}"/>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24</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980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Example: Air pollution of Sulphur Dioxide (SO</a:t>
            </a:r>
            <a:r>
              <a:rPr lang="en-GB" altLang="en-US" sz="2800" b="1" baseline="-25000" dirty="0">
                <a:latin typeface="Helvetica Neue Light" panose="02000403000000020004" pitchFamily="2" charset="0"/>
                <a:ea typeface="Helvetica Neue Light" panose="02000403000000020004" pitchFamily="2" charset="0"/>
              </a:rPr>
              <a:t>2</a:t>
            </a:r>
            <a:r>
              <a:rPr lang="en-GB" altLang="en-US" sz="2800" b="1" dirty="0">
                <a:latin typeface="Helvetica Neue Light" panose="02000403000000020004" pitchFamily="2" charset="0"/>
                <a:ea typeface="Helvetica Neue Light" panose="02000403000000020004" pitchFamily="2" charset="0"/>
              </a:rPr>
              <a:t>) in USA</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8" name="TextBox 7">
            <a:extLst>
              <a:ext uri="{FF2B5EF4-FFF2-40B4-BE49-F238E27FC236}">
                <a16:creationId xmlns:a16="http://schemas.microsoft.com/office/drawing/2014/main" id="{742B65CD-F98E-5A3C-8779-F67C2811E982}"/>
              </a:ext>
            </a:extLst>
          </p:cNvPr>
          <p:cNvSpPr txBox="1"/>
          <p:nvPr/>
        </p:nvSpPr>
        <p:spPr>
          <a:xfrm>
            <a:off x="5675881" y="971363"/>
            <a:ext cx="6180489"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we have annual measures for SO</a:t>
            </a:r>
            <a:r>
              <a:rPr lang="en-GB"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dirty="0">
                <a:latin typeface="Helvetica Neue" panose="02000503000000020004" pitchFamily="2" charset="0"/>
                <a:ea typeface="Helvetica Neue" panose="02000503000000020004" pitchFamily="2" charset="0"/>
                <a:cs typeface="Helvetica Neue" panose="02000503000000020004" pitchFamily="2" charset="0"/>
              </a:rPr>
              <a:t> (Sulphur Dioxide) drawn from 458 pollution monitoring stations across USA. We want to estimate the SO</a:t>
            </a:r>
            <a:r>
              <a:rPr lang="en-GB"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dirty="0">
                <a:latin typeface="Helvetica Neue" panose="02000503000000020004" pitchFamily="2" charset="0"/>
                <a:ea typeface="Helvetica Neue" panose="02000503000000020004" pitchFamily="2" charset="0"/>
                <a:cs typeface="Helvetica Neue" panose="02000503000000020004" pitchFamily="2" charset="0"/>
              </a:rPr>
              <a:t> concentrations where the stations are not present. </a:t>
            </a:r>
          </a:p>
        </p:txBody>
      </p:sp>
      <p:sp>
        <p:nvSpPr>
          <p:cNvPr id="9" name="TextBox 8">
            <a:extLst>
              <a:ext uri="{FF2B5EF4-FFF2-40B4-BE49-F238E27FC236}">
                <a16:creationId xmlns:a16="http://schemas.microsoft.com/office/drawing/2014/main" id="{F340F20F-2063-DF19-4C52-27E8BC42EADC}"/>
              </a:ext>
            </a:extLst>
          </p:cNvPr>
          <p:cNvSpPr txBox="1"/>
          <p:nvPr/>
        </p:nvSpPr>
        <p:spPr>
          <a:xfrm>
            <a:off x="5681534" y="2264510"/>
            <a:ext cx="5974450"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How do we use the Kriging framework for predicting at the unsampled sites?</a:t>
            </a:r>
          </a:p>
        </p:txBody>
      </p:sp>
      <p:sp>
        <p:nvSpPr>
          <p:cNvPr id="14" name="TextBox 13">
            <a:extLst>
              <a:ext uri="{FF2B5EF4-FFF2-40B4-BE49-F238E27FC236}">
                <a16:creationId xmlns:a16="http://schemas.microsoft.com/office/drawing/2014/main" id="{67A07B5E-53DB-C458-28F4-6E8F82776234}"/>
              </a:ext>
            </a:extLst>
          </p:cNvPr>
          <p:cNvSpPr txBox="1"/>
          <p:nvPr/>
        </p:nvSpPr>
        <p:spPr>
          <a:xfrm>
            <a:off x="11530685" y="3081390"/>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5" name="TextBox 14">
            <a:extLst>
              <a:ext uri="{FF2B5EF4-FFF2-40B4-BE49-F238E27FC236}">
                <a16:creationId xmlns:a16="http://schemas.microsoft.com/office/drawing/2014/main" id="{96B6B0E3-B690-3CA8-0BBF-A454C8A4A9AE}"/>
              </a:ext>
            </a:extLst>
          </p:cNvPr>
          <p:cNvSpPr txBox="1"/>
          <p:nvPr/>
        </p:nvSpPr>
        <p:spPr>
          <a:xfrm>
            <a:off x="11530685" y="3897913"/>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[2]</a:t>
            </a:r>
          </a:p>
        </p:txBody>
      </p:sp>
      <p:sp>
        <p:nvSpPr>
          <p:cNvPr id="18" name="TextBox 17">
            <a:extLst>
              <a:ext uri="{FF2B5EF4-FFF2-40B4-BE49-F238E27FC236}">
                <a16:creationId xmlns:a16="http://schemas.microsoft.com/office/drawing/2014/main" id="{75AFEBF3-9C3A-A304-1829-DFAE7B8B4F88}"/>
              </a:ext>
            </a:extLst>
          </p:cNvPr>
          <p:cNvSpPr txBox="1"/>
          <p:nvPr/>
        </p:nvSpPr>
        <p:spPr>
          <a:xfrm>
            <a:off x="11530685" y="4698758"/>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[3]</a:t>
            </a:r>
          </a:p>
        </p:txBody>
      </p:sp>
      <p:sp>
        <p:nvSpPr>
          <p:cNvPr id="20" name="TextBox 19">
            <a:extLst>
              <a:ext uri="{FF2B5EF4-FFF2-40B4-BE49-F238E27FC236}">
                <a16:creationId xmlns:a16="http://schemas.microsoft.com/office/drawing/2014/main" id="{9416736C-4507-FC64-C5E9-AB759B95E213}"/>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sp>
        <p:nvSpPr>
          <p:cNvPr id="23" name="TextBox 22">
            <a:extLst>
              <a:ext uri="{FF2B5EF4-FFF2-40B4-BE49-F238E27FC236}">
                <a16:creationId xmlns:a16="http://schemas.microsoft.com/office/drawing/2014/main" id="{FF3B1892-EF51-0BCE-8623-F6408D108A68}"/>
              </a:ext>
            </a:extLst>
          </p:cNvPr>
          <p:cNvSpPr txBox="1"/>
          <p:nvPr/>
        </p:nvSpPr>
        <p:spPr>
          <a:xfrm>
            <a:off x="5827153" y="3143496"/>
            <a:ext cx="5683212"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Estimation of the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empirical variogram </a:t>
            </a:r>
            <a:r>
              <a:rPr lang="en-GB" dirty="0">
                <a:latin typeface="Helvetica Neue" panose="02000503000000020004" pitchFamily="2" charset="0"/>
                <a:ea typeface="Helvetica Neue" panose="02000503000000020004" pitchFamily="2" charset="0"/>
                <a:cs typeface="Helvetica Neue" panose="02000503000000020004" pitchFamily="2" charset="0"/>
              </a:rPr>
              <a:t>to obtain </a:t>
            </a:r>
            <a:r>
              <a:rPr lang="en-GB" b="1" dirty="0">
                <a:latin typeface="Helvetica Neue" panose="02000503000000020004" pitchFamily="2" charset="0"/>
                <a:ea typeface="Helvetica Neue" panose="02000503000000020004" pitchFamily="2" charset="0"/>
                <a:cs typeface="Helvetica Neue" panose="02000503000000020004" pitchFamily="2" charset="0"/>
              </a:rPr>
              <a:t>sill, </a:t>
            </a:r>
          </a:p>
          <a:p>
            <a:r>
              <a:rPr lang="en-GB" b="1" dirty="0">
                <a:latin typeface="Helvetica Neue" panose="02000503000000020004" pitchFamily="2" charset="0"/>
                <a:ea typeface="Helvetica Neue" panose="02000503000000020004" pitchFamily="2" charset="0"/>
                <a:cs typeface="Helvetica Neue" panose="02000503000000020004" pitchFamily="2" charset="0"/>
              </a:rPr>
              <a:t>Partial, sill, range </a:t>
            </a:r>
            <a:r>
              <a:rPr lang="en-GB" dirty="0">
                <a:latin typeface="Helvetica Neue" panose="02000503000000020004" pitchFamily="2" charset="0"/>
                <a:ea typeface="Helvetica Neue" panose="02000503000000020004" pitchFamily="2" charset="0"/>
                <a:cs typeface="Helvetica Neue" panose="02000503000000020004" pitchFamily="2" charset="0"/>
              </a:rPr>
              <a:t>and </a:t>
            </a:r>
            <a:r>
              <a:rPr lang="en-GB" b="1" dirty="0">
                <a:latin typeface="Helvetica Neue" panose="02000503000000020004" pitchFamily="2" charset="0"/>
                <a:ea typeface="Helvetica Neue" panose="02000503000000020004" pitchFamily="2" charset="0"/>
                <a:cs typeface="Helvetica Neue" panose="02000503000000020004" pitchFamily="2" charset="0"/>
              </a:rPr>
              <a:t>nugget</a:t>
            </a:r>
            <a:r>
              <a:rPr lang="en-GB"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4" name="TextBox 3">
            <a:extLst>
              <a:ext uri="{FF2B5EF4-FFF2-40B4-BE49-F238E27FC236}">
                <a16:creationId xmlns:a16="http://schemas.microsoft.com/office/drawing/2014/main" id="{F6B2351A-AF9E-0358-E73F-2677F8DF7D23}"/>
              </a:ext>
            </a:extLst>
          </p:cNvPr>
          <p:cNvSpPr txBox="1"/>
          <p:nvPr/>
        </p:nvSpPr>
        <p:spPr>
          <a:xfrm>
            <a:off x="5827152" y="3914287"/>
            <a:ext cx="5528205"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From </a:t>
            </a:r>
            <a:r>
              <a:rPr lang="en-GB" b="1" dirty="0">
                <a:latin typeface="Helvetica Neue" panose="02000503000000020004" pitchFamily="2" charset="0"/>
                <a:ea typeface="Helvetica Neue" panose="02000503000000020004" pitchFamily="2" charset="0"/>
                <a:cs typeface="Helvetica Neue" panose="02000503000000020004" pitchFamily="2" charset="0"/>
              </a:rPr>
              <a:t>[1]</a:t>
            </a:r>
            <a:r>
              <a:rPr lang="en-GB" dirty="0">
                <a:latin typeface="Helvetica Neue" panose="02000503000000020004" pitchFamily="2" charset="0"/>
                <a:ea typeface="Helvetica Neue" panose="02000503000000020004" pitchFamily="2" charset="0"/>
                <a:cs typeface="Helvetica Neue" panose="02000503000000020004" pitchFamily="2" charset="0"/>
              </a:rPr>
              <a:t>, specify our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theoretical variogram </a:t>
            </a:r>
            <a:r>
              <a:rPr lang="en-GB" dirty="0">
                <a:latin typeface="Helvetica Neue" panose="02000503000000020004" pitchFamily="2" charset="0"/>
                <a:ea typeface="Helvetica Neue" panose="02000503000000020004" pitchFamily="2" charset="0"/>
                <a:cs typeface="Helvetica Neue" panose="02000503000000020004" pitchFamily="2" charset="0"/>
              </a:rPr>
              <a:t>in order to construct a covariance matrix   </a:t>
            </a:r>
          </a:p>
        </p:txBody>
      </p:sp>
      <p:sp>
        <p:nvSpPr>
          <p:cNvPr id="10" name="TextBox 9">
            <a:extLst>
              <a:ext uri="{FF2B5EF4-FFF2-40B4-BE49-F238E27FC236}">
                <a16:creationId xmlns:a16="http://schemas.microsoft.com/office/drawing/2014/main" id="{7F79271E-4974-E126-357F-CAA3CB81F1B3}"/>
              </a:ext>
            </a:extLst>
          </p:cNvPr>
          <p:cNvSpPr txBox="1"/>
          <p:nvPr/>
        </p:nvSpPr>
        <p:spPr>
          <a:xfrm>
            <a:off x="5827151" y="4730237"/>
            <a:ext cx="5528205"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From </a:t>
            </a:r>
            <a:r>
              <a:rPr lang="en-GB" b="1" dirty="0">
                <a:latin typeface="Helvetica Neue" panose="02000503000000020004" pitchFamily="2" charset="0"/>
                <a:ea typeface="Helvetica Neue" panose="02000503000000020004" pitchFamily="2" charset="0"/>
                <a:cs typeface="Helvetica Neue" panose="02000503000000020004" pitchFamily="2" charset="0"/>
              </a:rPr>
              <a:t>[2]</a:t>
            </a:r>
            <a:r>
              <a:rPr lang="en-GB" dirty="0">
                <a:latin typeface="Helvetica Neue" panose="02000503000000020004" pitchFamily="2" charset="0"/>
                <a:ea typeface="Helvetica Neue" panose="02000503000000020004" pitchFamily="2" charset="0"/>
                <a:cs typeface="Helvetica Neue" panose="02000503000000020004" pitchFamily="2" charset="0"/>
              </a:rPr>
              <a:t>, apply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matrix algebra </a:t>
            </a:r>
            <a:r>
              <a:rPr lang="en-GB" dirty="0">
                <a:latin typeface="Helvetica Neue" panose="02000503000000020004" pitchFamily="2" charset="0"/>
                <a:ea typeface="Helvetica Neue" panose="02000503000000020004" pitchFamily="2" charset="0"/>
                <a:cs typeface="Helvetica Neue" panose="02000503000000020004" pitchFamily="2" charset="0"/>
              </a:rPr>
              <a:t>to estimate the weights</a:t>
            </a:r>
          </a:p>
        </p:txBody>
      </p:sp>
      <p:sp>
        <p:nvSpPr>
          <p:cNvPr id="12" name="TextBox 11">
            <a:extLst>
              <a:ext uri="{FF2B5EF4-FFF2-40B4-BE49-F238E27FC236}">
                <a16:creationId xmlns:a16="http://schemas.microsoft.com/office/drawing/2014/main" id="{2AA9C650-B172-2BFB-5EEF-A217D2978F83}"/>
              </a:ext>
            </a:extLst>
          </p:cNvPr>
          <p:cNvSpPr txBox="1"/>
          <p:nvPr/>
        </p:nvSpPr>
        <p:spPr>
          <a:xfrm>
            <a:off x="5827150" y="5492244"/>
            <a:ext cx="5528205" cy="553998"/>
          </a:xfrm>
          <a:prstGeom prst="rect">
            <a:avLst/>
          </a:prstGeom>
          <a:noFill/>
        </p:spPr>
        <p:txBody>
          <a:bodyPr wrap="square" lIns="0" tIns="0" rIns="0" bIns="0"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From </a:t>
            </a:r>
            <a:r>
              <a:rPr lang="en-GB" b="1" dirty="0">
                <a:latin typeface="Helvetica Neue" panose="02000503000000020004" pitchFamily="2" charset="0"/>
                <a:ea typeface="Helvetica Neue" panose="02000503000000020004" pitchFamily="2" charset="0"/>
                <a:cs typeface="Helvetica Neue" panose="02000503000000020004" pitchFamily="2" charset="0"/>
              </a:rPr>
              <a:t>[3]</a:t>
            </a:r>
            <a:r>
              <a:rPr lang="en-GB" dirty="0">
                <a:latin typeface="Helvetica Neue" panose="02000503000000020004" pitchFamily="2" charset="0"/>
                <a:ea typeface="Helvetica Neue" panose="02000503000000020004" pitchFamily="2" charset="0"/>
                <a:cs typeface="Helvetica Neue" panose="02000503000000020004" pitchFamily="2" charset="0"/>
              </a:rPr>
              <a:t>, use result for weights and insert into our </a:t>
            </a:r>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Kriging model </a:t>
            </a:r>
            <a:r>
              <a:rPr lang="en-GB" dirty="0">
                <a:latin typeface="Helvetica Neue" panose="02000503000000020004" pitchFamily="2" charset="0"/>
                <a:ea typeface="Helvetica Neue" panose="02000503000000020004" pitchFamily="2" charset="0"/>
                <a:cs typeface="Helvetica Neue" panose="02000503000000020004" pitchFamily="2" charset="0"/>
              </a:rPr>
              <a:t>to make our predictions</a:t>
            </a:r>
          </a:p>
        </p:txBody>
      </p:sp>
      <p:sp>
        <p:nvSpPr>
          <p:cNvPr id="17" name="TextBox 16">
            <a:extLst>
              <a:ext uri="{FF2B5EF4-FFF2-40B4-BE49-F238E27FC236}">
                <a16:creationId xmlns:a16="http://schemas.microsoft.com/office/drawing/2014/main" id="{5BA209CF-3650-68B0-E9DB-D5CF901923D4}"/>
              </a:ext>
            </a:extLst>
          </p:cNvPr>
          <p:cNvSpPr txBox="1"/>
          <p:nvPr/>
        </p:nvSpPr>
        <p:spPr>
          <a:xfrm>
            <a:off x="11540845" y="5454998"/>
            <a:ext cx="466794"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[4]</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CEC06C9-A92C-B698-BAC8-7382232BCDF3}"/>
                  </a:ext>
                </a:extLst>
              </p:cNvPr>
              <p:cNvSpPr txBox="1"/>
              <p:nvPr/>
            </p:nvSpPr>
            <p:spPr>
              <a:xfrm>
                <a:off x="5622888" y="6308194"/>
                <a:ext cx="5732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𝜀</m:t>
                      </m:r>
                    </m:oMath>
                  </m:oMathPara>
                </a14:m>
                <a:endParaRPr lang="en-GB" sz="2400" dirty="0"/>
              </a:p>
            </p:txBody>
          </p:sp>
        </mc:Choice>
        <mc:Fallback xmlns="">
          <p:sp>
            <p:nvSpPr>
              <p:cNvPr id="21" name="TextBox 20">
                <a:extLst>
                  <a:ext uri="{FF2B5EF4-FFF2-40B4-BE49-F238E27FC236}">
                    <a16:creationId xmlns:a16="http://schemas.microsoft.com/office/drawing/2014/main" id="{CCEC06C9-A92C-B698-BAC8-7382232BCDF3}"/>
                  </a:ext>
                </a:extLst>
              </p:cNvPr>
              <p:cNvSpPr txBox="1">
                <a:spLocks noRot="1" noChangeAspect="1" noMove="1" noResize="1" noEditPoints="1" noAdjustHandles="1" noChangeArrowheads="1" noChangeShapeType="1" noTextEdit="1"/>
              </p:cNvSpPr>
              <p:nvPr/>
            </p:nvSpPr>
            <p:spPr>
              <a:xfrm>
                <a:off x="5622888" y="6308194"/>
                <a:ext cx="5732467" cy="369332"/>
              </a:xfrm>
              <a:prstGeom prst="rect">
                <a:avLst/>
              </a:prstGeom>
              <a:blipFill>
                <a:blip r:embed="rId3"/>
                <a:stretch>
                  <a:fillRect t="-6667" b="-40000"/>
                </a:stretch>
              </a:blipFill>
            </p:spPr>
            <p:txBody>
              <a:bodyPr/>
              <a:lstStyle/>
              <a:p>
                <a:r>
                  <a:rPr lang="en-GB">
                    <a:noFill/>
                  </a:rPr>
                  <a:t> </a:t>
                </a:r>
              </a:p>
            </p:txBody>
          </p:sp>
        </mc:Fallback>
      </mc:AlternateContent>
      <p:pic>
        <p:nvPicPr>
          <p:cNvPr id="25" name="Picture 24" descr="Map&#10;&#10;Description automatically generated">
            <a:extLst>
              <a:ext uri="{FF2B5EF4-FFF2-40B4-BE49-F238E27FC236}">
                <a16:creationId xmlns:a16="http://schemas.microsoft.com/office/drawing/2014/main" id="{BBCB99D2-A23F-7E9F-E0C6-EA2F0413FA59}"/>
              </a:ext>
            </a:extLst>
          </p:cNvPr>
          <p:cNvPicPr>
            <a:picLocks noChangeAspect="1"/>
          </p:cNvPicPr>
          <p:nvPr/>
        </p:nvPicPr>
        <p:blipFill>
          <a:blip r:embed="rId4"/>
          <a:stretch>
            <a:fillRect/>
          </a:stretch>
        </p:blipFill>
        <p:spPr>
          <a:xfrm>
            <a:off x="68361" y="1513049"/>
            <a:ext cx="5459472" cy="3831901"/>
          </a:xfrm>
          <a:prstGeom prst="rect">
            <a:avLst/>
          </a:prstGeom>
        </p:spPr>
      </p:pic>
      <p:sp>
        <p:nvSpPr>
          <p:cNvPr id="16" name="TextBox 15">
            <a:extLst>
              <a:ext uri="{FF2B5EF4-FFF2-40B4-BE49-F238E27FC236}">
                <a16:creationId xmlns:a16="http://schemas.microsoft.com/office/drawing/2014/main" id="{37558CBB-F343-3542-83F3-0F70D88CC4F7}"/>
              </a:ext>
            </a:extLst>
          </p:cNvPr>
          <p:cNvSpPr txBox="1"/>
          <p:nvPr/>
        </p:nvSpPr>
        <p:spPr>
          <a:xfrm>
            <a:off x="95989" y="4883424"/>
            <a:ext cx="5459471"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The points are air pollution monitoring stations which contain some measures for various air contaminants. We can use the Kriging models to predict the contamination levels where there are no stations (i.e., white spaces).</a:t>
            </a:r>
          </a:p>
        </p:txBody>
      </p:sp>
      <p:sp>
        <p:nvSpPr>
          <p:cNvPr id="5" name="Slide Number Placeholder 3">
            <a:extLst>
              <a:ext uri="{FF2B5EF4-FFF2-40B4-BE49-F238E27FC236}">
                <a16:creationId xmlns:a16="http://schemas.microsoft.com/office/drawing/2014/main" id="{A0CE23BB-8BC2-6301-212E-CAE67DF6B967}"/>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25</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810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E1E44-1D0D-244D-9653-634935BAD2ED}"/>
              </a:ext>
            </a:extLst>
          </p:cNvPr>
          <p:cNvSpPr txBox="1"/>
          <p:nvPr/>
        </p:nvSpPr>
        <p:spPr>
          <a:xfrm>
            <a:off x="128309" y="0"/>
            <a:ext cx="6042581" cy="523220"/>
          </a:xfrm>
          <a:prstGeom prst="rect">
            <a:avLst/>
          </a:prstGeom>
          <a:noFill/>
        </p:spPr>
        <p:txBody>
          <a:bodyPr wrap="square" rtlCol="0">
            <a:spAutoFit/>
          </a:bodyPr>
          <a:lstStyle/>
          <a:p>
            <a:r>
              <a:rPr lang="en-GB" sz="2800" b="1" dirty="0">
                <a:latin typeface="Helvetica" pitchFamily="2" charset="0"/>
              </a:rPr>
              <a:t>What is a Variogram?</a:t>
            </a:r>
          </a:p>
        </p:txBody>
      </p:sp>
      <p:sp>
        <p:nvSpPr>
          <p:cNvPr id="45" name="TextBox 44">
            <a:extLst>
              <a:ext uri="{FF2B5EF4-FFF2-40B4-BE49-F238E27FC236}">
                <a16:creationId xmlns:a16="http://schemas.microsoft.com/office/drawing/2014/main" id="{1C47DC24-F23E-184F-A117-88EB7998AEA6}"/>
              </a:ext>
            </a:extLst>
          </p:cNvPr>
          <p:cNvSpPr txBox="1"/>
          <p:nvPr/>
        </p:nvSpPr>
        <p:spPr>
          <a:xfrm>
            <a:off x="128309" y="982176"/>
            <a:ext cx="11626811" cy="5262979"/>
          </a:xfrm>
          <a:prstGeom prst="rect">
            <a:avLst/>
          </a:prstGeom>
          <a:noFill/>
        </p:spPr>
        <p:txBody>
          <a:bodyPr wrap="squar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A </a:t>
            </a: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variogram</a:t>
            </a:r>
            <a:r>
              <a:rPr lang="en-GB" sz="2400" dirty="0">
                <a:latin typeface="Helvetica Neue" panose="02000503000000020004" pitchFamily="2" charset="0"/>
                <a:ea typeface="Helvetica Neue" panose="02000503000000020004" pitchFamily="2" charset="0"/>
                <a:cs typeface="Helvetica Neue" panose="02000503000000020004" pitchFamily="2" charset="0"/>
              </a:rPr>
              <a:t> (or </a:t>
            </a: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semivariogram</a:t>
            </a:r>
            <a:r>
              <a:rPr lang="en-GB" sz="2400" dirty="0">
                <a:latin typeface="Helvetica Neue" panose="02000503000000020004" pitchFamily="2" charset="0"/>
                <a:ea typeface="Helvetica Neue" panose="02000503000000020004" pitchFamily="2" charset="0"/>
                <a:cs typeface="Helvetica Neue" panose="02000503000000020004" pitchFamily="2" charset="0"/>
              </a:rPr>
              <a:t>) is a graphical output which allows the user to measure &amp; plot the degree of how values differ according to how far apart they in space.</a:t>
            </a:r>
          </a:p>
          <a:p>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2400" dirty="0">
                <a:latin typeface="Helvetica Neue" panose="02000503000000020004" pitchFamily="2" charset="0"/>
                <a:ea typeface="Helvetica Neue" panose="02000503000000020004" pitchFamily="2" charset="0"/>
                <a:cs typeface="Helvetica Neue" panose="02000503000000020004" pitchFamily="2" charset="0"/>
              </a:rPr>
              <a:t>In any kriging analysis, quantifying the </a:t>
            </a: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semivariogram</a:t>
            </a:r>
            <a:r>
              <a:rPr lang="en-GB" sz="2400" dirty="0">
                <a:latin typeface="Helvetica Neue" panose="02000503000000020004" pitchFamily="2" charset="0"/>
                <a:ea typeface="Helvetica Neue" panose="02000503000000020004" pitchFamily="2" charset="0"/>
                <a:cs typeface="Helvetica Neue" panose="02000503000000020004" pitchFamily="2" charset="0"/>
              </a:rPr>
              <a:t> is the most important step.</a:t>
            </a:r>
          </a:p>
          <a:p>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2400" dirty="0">
                <a:latin typeface="Helvetica Neue" panose="02000503000000020004" pitchFamily="2" charset="0"/>
                <a:ea typeface="Helvetica Neue" panose="02000503000000020004" pitchFamily="2" charset="0"/>
                <a:cs typeface="Helvetica Neue" panose="02000503000000020004" pitchFamily="2" charset="0"/>
              </a:rPr>
              <a:t>In order, to quantify those weights to make the prediction, there are four important quantities with must derive the following:</a:t>
            </a:r>
          </a:p>
          <a:p>
            <a:pPr marL="285750" indent="-285750">
              <a:buFont typeface="Arial" panose="020B0604020202020204" pitchFamily="34" charset="0"/>
              <a:buChar char="•"/>
            </a:pPr>
            <a:endParaRPr lang="en-GB" sz="2400" dirty="0">
              <a:latin typeface="Helvetica Neue" panose="02000503000000020004" pitchFamily="2" charset="0"/>
              <a:ea typeface="Helvetica Neue" panose="02000503000000020004" pitchFamily="2" charset="0"/>
              <a:cs typeface="Helvetica Neue" panose="02000503000000020004" pitchFamily="2" charset="0"/>
            </a:endParaRP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Semivariance </a:t>
            </a: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Sill (and Partial Sill)</a:t>
            </a: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Nugget</a:t>
            </a:r>
          </a:p>
          <a:p>
            <a:pPr marL="800100" lvl="1" indent="-342900">
              <a:buFont typeface="+mj-lt"/>
              <a:buAutoNum type="arabicPeriod"/>
            </a:pPr>
            <a:r>
              <a:rPr lang="en-GB" sz="2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Range</a:t>
            </a:r>
            <a:r>
              <a:rPr lang="en-GB" sz="24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Rectangle 2">
            <a:extLst>
              <a:ext uri="{FF2B5EF4-FFF2-40B4-BE49-F238E27FC236}">
                <a16:creationId xmlns:a16="http://schemas.microsoft.com/office/drawing/2014/main" id="{DCF95805-03B2-CB8B-7B9F-2CA88441F590}"/>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3">
            <a:extLst>
              <a:ext uri="{FF2B5EF4-FFF2-40B4-BE49-F238E27FC236}">
                <a16:creationId xmlns:a16="http://schemas.microsoft.com/office/drawing/2014/main" id="{018629CF-2054-DAD7-467A-780F6E888473}"/>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26</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913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B0916B35-6472-A84F-81AB-382D16BB5CD3}"/>
              </a:ext>
            </a:extLst>
          </p:cNvPr>
          <p:cNvPicPr>
            <a:picLocks noChangeAspect="1"/>
          </p:cNvPicPr>
          <p:nvPr/>
        </p:nvPicPr>
        <p:blipFill rotWithShape="1">
          <a:blip r:embed="rId2"/>
          <a:srcRect r="4843" b="7368"/>
          <a:stretch/>
        </p:blipFill>
        <p:spPr>
          <a:xfrm>
            <a:off x="138167" y="820379"/>
            <a:ext cx="5957833" cy="485862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75470-8B07-1A41-A706-262FC4ACA8B9}"/>
                  </a:ext>
                </a:extLst>
              </p:cNvPr>
              <p:cNvSpPr txBox="1"/>
              <p:nvPr/>
            </p:nvSpPr>
            <p:spPr>
              <a:xfrm rot="16200000">
                <a:off x="1207200" y="2752605"/>
                <a:ext cx="5298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ea typeface="Cambria Math" panose="02040503050406030204" pitchFamily="18" charset="0"/>
                        </a:rPr>
                        <m:t>𝜸</m:t>
                      </m:r>
                      <m:d>
                        <m:dPr>
                          <m:ctrlPr>
                            <a:rPr lang="en-GB" b="1" i="1" smtClean="0">
                              <a:solidFill>
                                <a:srgbClr val="FF0000"/>
                              </a:solidFill>
                              <a:latin typeface="Cambria Math" panose="02040503050406030204" pitchFamily="18" charset="0"/>
                              <a:ea typeface="Cambria Math" panose="02040503050406030204" pitchFamily="18" charset="0"/>
                            </a:rPr>
                          </m:ctrlPr>
                        </m:dPr>
                        <m:e>
                          <m:r>
                            <a:rPr lang="en-GB" b="1" i="1" smtClean="0">
                              <a:solidFill>
                                <a:srgbClr val="FF0000"/>
                              </a:solidFill>
                              <a:latin typeface="Cambria Math" panose="02040503050406030204" pitchFamily="18" charset="0"/>
                              <a:ea typeface="Cambria Math" panose="02040503050406030204" pitchFamily="18" charset="0"/>
                            </a:rPr>
                            <m:t>𝒉</m:t>
                          </m:r>
                        </m:e>
                      </m:d>
                    </m:oMath>
                  </m:oMathPara>
                </a14:m>
                <a:endParaRPr lang="en-GB" b="1" dirty="0">
                  <a:solidFill>
                    <a:srgbClr val="FF0000"/>
                  </a:solidFill>
                </a:endParaRPr>
              </a:p>
            </p:txBody>
          </p:sp>
        </mc:Choice>
        <mc:Fallback xmlns="">
          <p:sp>
            <p:nvSpPr>
              <p:cNvPr id="3" name="TextBox 2">
                <a:extLst>
                  <a:ext uri="{FF2B5EF4-FFF2-40B4-BE49-F238E27FC236}">
                    <a16:creationId xmlns:a16="http://schemas.microsoft.com/office/drawing/2014/main" id="{8D375470-8B07-1A41-A706-262FC4ACA8B9}"/>
                  </a:ext>
                </a:extLst>
              </p:cNvPr>
              <p:cNvSpPr txBox="1">
                <a:spLocks noRot="1" noChangeAspect="1" noMove="1" noResize="1" noEditPoints="1" noAdjustHandles="1" noChangeArrowheads="1" noChangeShapeType="1" noTextEdit="1"/>
              </p:cNvSpPr>
              <p:nvPr/>
            </p:nvSpPr>
            <p:spPr>
              <a:xfrm rot="16200000">
                <a:off x="1207200" y="2752605"/>
                <a:ext cx="529824" cy="276999"/>
              </a:xfrm>
              <a:prstGeom prst="rect">
                <a:avLst/>
              </a:prstGeom>
              <a:blipFill>
                <a:blip r:embed="rId3"/>
                <a:stretch>
                  <a:fillRect r="-27273" b="-930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A06A15F-DC51-5B48-85A0-2D47E66B0CE9}"/>
                  </a:ext>
                </a:extLst>
              </p:cNvPr>
              <p:cNvSpPr txBox="1"/>
              <p:nvPr/>
            </p:nvSpPr>
            <p:spPr>
              <a:xfrm>
                <a:off x="3389890" y="5679005"/>
                <a:ext cx="198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rPr>
                        <m:t>𝒉</m:t>
                      </m:r>
                    </m:oMath>
                  </m:oMathPara>
                </a14:m>
                <a:endParaRPr lang="en-GB" b="1" dirty="0">
                  <a:solidFill>
                    <a:srgbClr val="FF0000"/>
                  </a:solidFill>
                </a:endParaRPr>
              </a:p>
            </p:txBody>
          </p:sp>
        </mc:Choice>
        <mc:Fallback xmlns="">
          <p:sp>
            <p:nvSpPr>
              <p:cNvPr id="4" name="TextBox 3">
                <a:extLst>
                  <a:ext uri="{FF2B5EF4-FFF2-40B4-BE49-F238E27FC236}">
                    <a16:creationId xmlns:a16="http://schemas.microsoft.com/office/drawing/2014/main" id="{CA06A15F-DC51-5B48-85A0-2D47E66B0CE9}"/>
                  </a:ext>
                </a:extLst>
              </p:cNvPr>
              <p:cNvSpPr txBox="1">
                <a:spLocks noRot="1" noChangeAspect="1" noMove="1" noResize="1" noEditPoints="1" noAdjustHandles="1" noChangeArrowheads="1" noChangeShapeType="1" noTextEdit="1"/>
              </p:cNvSpPr>
              <p:nvPr/>
            </p:nvSpPr>
            <p:spPr>
              <a:xfrm>
                <a:off x="3389890" y="5679005"/>
                <a:ext cx="198772" cy="276999"/>
              </a:xfrm>
              <a:prstGeom prst="rect">
                <a:avLst/>
              </a:prstGeom>
              <a:blipFill>
                <a:blip r:embed="rId4"/>
                <a:stretch>
                  <a:fillRect l="-23529" r="-29412" b="-909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84109604-283F-1047-B2E1-506D3F5673D7}"/>
              </a:ext>
            </a:extLst>
          </p:cNvPr>
          <p:cNvSpPr txBox="1"/>
          <p:nvPr/>
        </p:nvSpPr>
        <p:spPr>
          <a:xfrm>
            <a:off x="764515" y="5989065"/>
            <a:ext cx="5068727" cy="369332"/>
          </a:xfrm>
          <a:prstGeom prst="rect">
            <a:avLst/>
          </a:prstGeom>
          <a:noFill/>
        </p:spPr>
        <p:txBody>
          <a:bodyPr wrap="square" rtlCol="0">
            <a:spAutoFit/>
          </a:bodyPr>
          <a:lstStyle/>
          <a:p>
            <a:pPr algn="ctr"/>
            <a:r>
              <a:rPr lang="en-GB" b="1" dirty="0">
                <a:latin typeface="Helvetica" pitchFamily="2" charset="0"/>
              </a:rPr>
              <a:t>Experimental (or Empirical) Semivariogram</a:t>
            </a:r>
          </a:p>
        </p:txBody>
      </p:sp>
      <p:sp>
        <p:nvSpPr>
          <p:cNvPr id="7" name="TextBox 6">
            <a:extLst>
              <a:ext uri="{FF2B5EF4-FFF2-40B4-BE49-F238E27FC236}">
                <a16:creationId xmlns:a16="http://schemas.microsoft.com/office/drawing/2014/main" id="{311DD2DB-0EC8-234A-A820-BE099B1C7F74}"/>
              </a:ext>
            </a:extLst>
          </p:cNvPr>
          <p:cNvSpPr txBox="1"/>
          <p:nvPr/>
        </p:nvSpPr>
        <p:spPr>
          <a:xfrm>
            <a:off x="6358759" y="94670"/>
            <a:ext cx="5612524" cy="6678751"/>
          </a:xfrm>
          <a:prstGeom prst="rect">
            <a:avLst/>
          </a:prstGeom>
          <a:noFill/>
        </p:spPr>
        <p:txBody>
          <a:bodyPr wrap="square" rtlCol="0">
            <a:spAutoFit/>
          </a:bodyPr>
          <a:lstStyle/>
          <a:p>
            <a:r>
              <a:rPr lang="en-GB" sz="2000" b="1" dirty="0">
                <a:latin typeface="Helvetica" pitchFamily="2" charset="0"/>
              </a:rPr>
              <a:t>Definitions:</a:t>
            </a:r>
          </a:p>
          <a:p>
            <a:endParaRPr lang="en-GB" sz="2000" b="1" dirty="0">
              <a:latin typeface="Helvetica" pitchFamily="2" charset="0"/>
            </a:endParaRPr>
          </a:p>
          <a:p>
            <a:pPr marL="457200" indent="-457200">
              <a:buAutoNum type="arabicPeriod"/>
            </a:pPr>
            <a:r>
              <a:rPr lang="en-GB" sz="2000" b="1" dirty="0">
                <a:latin typeface="Helvetica" pitchFamily="2" charset="0"/>
              </a:rPr>
              <a:t>Sill: </a:t>
            </a:r>
            <a:r>
              <a:rPr lang="en-GB" sz="2000" dirty="0">
                <a:latin typeface="Helvetica" pitchFamily="2" charset="0"/>
              </a:rPr>
              <a:t>This is the maximum Semivariance value observed, and it shows the threshold (or flatline) for which points are no longer spatially autocorrelated.</a:t>
            </a:r>
          </a:p>
          <a:p>
            <a:pPr marL="457200" indent="-457200">
              <a:buAutoNum type="arabicPeriod"/>
            </a:pPr>
            <a:endParaRPr lang="en-GB" sz="2000" b="1" dirty="0">
              <a:latin typeface="Helvetica" pitchFamily="2" charset="0"/>
            </a:endParaRPr>
          </a:p>
          <a:p>
            <a:pPr marL="457200" indent="-457200">
              <a:buAutoNum type="arabicPeriod"/>
            </a:pPr>
            <a:r>
              <a:rPr lang="en-GB" sz="2000" b="1" dirty="0">
                <a:latin typeface="Helvetica" pitchFamily="2" charset="0"/>
              </a:rPr>
              <a:t>Range</a:t>
            </a:r>
            <a:r>
              <a:rPr lang="en-GB" sz="2000" dirty="0">
                <a:latin typeface="Helvetica" pitchFamily="2" charset="0"/>
              </a:rPr>
              <a:t>: Maximum separation distance for h, at which we expect our paired points to no longer be spatially autocorrelated with each other. </a:t>
            </a:r>
          </a:p>
          <a:p>
            <a:pPr marL="457200" indent="-457200">
              <a:buAutoNum type="arabicPeriod"/>
            </a:pPr>
            <a:endParaRPr lang="en-GB" sz="2000" dirty="0">
              <a:latin typeface="Helvetica" pitchFamily="2" charset="0"/>
            </a:endParaRPr>
          </a:p>
          <a:p>
            <a:pPr marL="457200" indent="-457200">
              <a:buAutoNum type="arabicPeriod"/>
            </a:pPr>
            <a:r>
              <a:rPr lang="en-GB" sz="2000" b="1" dirty="0">
                <a:latin typeface="Helvetica" pitchFamily="2" charset="0"/>
              </a:rPr>
              <a:t>Nugget</a:t>
            </a:r>
            <a:r>
              <a:rPr lang="en-GB" sz="2000" dirty="0">
                <a:latin typeface="Helvetica" pitchFamily="2" charset="0"/>
              </a:rPr>
              <a:t>: Is a measurement error. </a:t>
            </a:r>
            <a:r>
              <a:rPr lang="en-GB" dirty="0">
                <a:latin typeface="Helvetica" pitchFamily="2" charset="0"/>
              </a:rPr>
              <a:t>The larger the </a:t>
            </a:r>
            <a:r>
              <a:rPr lang="en-GB" b="1" dirty="0">
                <a:latin typeface="Helvetica" pitchFamily="2" charset="0"/>
              </a:rPr>
              <a:t>nugget</a:t>
            </a:r>
            <a:r>
              <a:rPr lang="en-GB" dirty="0">
                <a:latin typeface="Helvetica" pitchFamily="2" charset="0"/>
              </a:rPr>
              <a:t> relative to the </a:t>
            </a:r>
            <a:r>
              <a:rPr lang="en-GB" b="1" dirty="0">
                <a:latin typeface="Helvetica" pitchFamily="2" charset="0"/>
              </a:rPr>
              <a:t>sill</a:t>
            </a:r>
            <a:r>
              <a:rPr lang="en-GB" dirty="0">
                <a:latin typeface="Helvetica" pitchFamily="2" charset="0"/>
              </a:rPr>
              <a:t>, the less spatial dependence there is in the data and less useful Kriging will be.</a:t>
            </a:r>
            <a:r>
              <a:rPr lang="en-GB" sz="2000" dirty="0">
                <a:latin typeface="Helvetica" pitchFamily="2" charset="0"/>
              </a:rPr>
              <a:t> </a:t>
            </a:r>
          </a:p>
          <a:p>
            <a:pPr marL="457200" indent="-457200">
              <a:buAutoNum type="arabicPeriod"/>
            </a:pPr>
            <a:endParaRPr lang="en-GB" sz="2000" dirty="0">
              <a:latin typeface="Helvetica" pitchFamily="2" charset="0"/>
            </a:endParaRPr>
          </a:p>
          <a:p>
            <a:pPr marL="457200" indent="-457200">
              <a:buAutoNum type="arabicPeriod"/>
            </a:pPr>
            <a:r>
              <a:rPr lang="en-GB" sz="2000" b="1" dirty="0">
                <a:latin typeface="Helvetica" pitchFamily="2" charset="0"/>
              </a:rPr>
              <a:t>Partial Sill</a:t>
            </a:r>
            <a:r>
              <a:rPr lang="en-GB" sz="2000" dirty="0">
                <a:latin typeface="Helvetica" pitchFamily="2" charset="0"/>
              </a:rPr>
              <a:t>: Is the difference between </a:t>
            </a:r>
            <a:r>
              <a:rPr lang="en-GB" sz="2000" b="1" dirty="0">
                <a:latin typeface="Helvetica" pitchFamily="2" charset="0"/>
              </a:rPr>
              <a:t>Sill</a:t>
            </a:r>
            <a:r>
              <a:rPr lang="en-GB" sz="2000" dirty="0">
                <a:latin typeface="Helvetica" pitchFamily="2" charset="0"/>
              </a:rPr>
              <a:t> and </a:t>
            </a:r>
            <a:r>
              <a:rPr lang="en-GB" sz="2000" b="1" dirty="0">
                <a:latin typeface="Helvetica" pitchFamily="2" charset="0"/>
              </a:rPr>
              <a:t>Nugget</a:t>
            </a:r>
            <a:r>
              <a:rPr lang="en-GB" sz="2000" dirty="0">
                <a:latin typeface="Helvetica" pitchFamily="2" charset="0"/>
              </a:rPr>
              <a:t>. </a:t>
            </a:r>
          </a:p>
          <a:p>
            <a:pPr marL="457200" indent="-457200">
              <a:buAutoNum type="arabicPeriod"/>
            </a:pPr>
            <a:endParaRPr lang="en-GB" sz="2000" dirty="0">
              <a:latin typeface="Helvetica" pitchFamily="2" charset="0"/>
            </a:endParaRPr>
          </a:p>
          <a:p>
            <a:r>
              <a:rPr lang="en-GB" sz="1600" b="1" dirty="0">
                <a:solidFill>
                  <a:srgbClr val="FF0000"/>
                </a:solidFill>
                <a:latin typeface="Helvetica" pitchFamily="2" charset="0"/>
              </a:rPr>
              <a:t>We will need to extract these values to determine the best “Theoretical Semivariogram”</a:t>
            </a:r>
          </a:p>
        </p:txBody>
      </p:sp>
      <p:sp>
        <p:nvSpPr>
          <p:cNvPr id="8" name="Rectangle 7">
            <a:extLst>
              <a:ext uri="{FF2B5EF4-FFF2-40B4-BE49-F238E27FC236}">
                <a16:creationId xmlns:a16="http://schemas.microsoft.com/office/drawing/2014/main" id="{45C9DBAB-6F1B-9132-6B9E-07012572F7B7}"/>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31E7458-846A-813B-6B22-23E1D3833B14}"/>
                  </a:ext>
                </a:extLst>
              </p:cNvPr>
              <p:cNvSpPr txBox="1"/>
              <p:nvPr/>
            </p:nvSpPr>
            <p:spPr>
              <a:xfrm>
                <a:off x="2037635" y="47838"/>
                <a:ext cx="3266089" cy="643061"/>
              </a:xfrm>
              <a:prstGeom prst="rect">
                <a:avLst/>
              </a:prstGeom>
              <a:solidFill>
                <a:schemeClr val="bg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rPr>
                          </m:ctrlPr>
                        </m:accPr>
                        <m:e>
                          <m:r>
                            <a:rPr lang="en-GB" sz="1400" b="1" i="1" smtClean="0">
                              <a:latin typeface="Cambria Math" panose="02040503050406030204" pitchFamily="18" charset="0"/>
                              <a:ea typeface="Cambria Math" panose="02040503050406030204" pitchFamily="18" charset="0"/>
                            </a:rPr>
                            <m:t>𝜸</m:t>
                          </m:r>
                        </m:e>
                      </m:acc>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r>
                        <a:rPr lang="en-GB" sz="1400" b="1" i="1" smtClean="0">
                          <a:latin typeface="Cambria Math" panose="02040503050406030204" pitchFamily="18" charset="0"/>
                          <a:ea typeface="Cambria Math" panose="02040503050406030204" pitchFamily="18" charset="0"/>
                        </a:rPr>
                        <m:t>=</m:t>
                      </m:r>
                      <m:f>
                        <m:fPr>
                          <m:ctrlPr>
                            <a:rPr lang="en-GB" sz="1400" b="1" i="1" smtClean="0">
                              <a:latin typeface="Cambria Math" panose="02040503050406030204" pitchFamily="18" charset="0"/>
                              <a:ea typeface="Cambria Math" panose="02040503050406030204" pitchFamily="18" charset="0"/>
                            </a:rPr>
                          </m:ctrlPr>
                        </m:fPr>
                        <m:num>
                          <m:r>
                            <a:rPr lang="en-GB" sz="1400" b="1" i="1" smtClean="0">
                              <a:latin typeface="Cambria Math" panose="02040503050406030204" pitchFamily="18" charset="0"/>
                              <a:ea typeface="Cambria Math" panose="02040503050406030204" pitchFamily="18" charset="0"/>
                            </a:rPr>
                            <m:t>𝟏</m:t>
                          </m:r>
                        </m:num>
                        <m:den>
                          <m:r>
                            <a:rPr lang="en-GB" sz="1400" b="1" i="1" smtClean="0">
                              <a:latin typeface="Cambria Math" panose="02040503050406030204" pitchFamily="18" charset="0"/>
                              <a:ea typeface="Cambria Math" panose="02040503050406030204" pitchFamily="18" charset="0"/>
                            </a:rPr>
                            <m:t>𝟐</m:t>
                          </m:r>
                          <m:r>
                            <a:rPr lang="en-GB" sz="1400" b="1" i="1" smtClean="0">
                              <a:latin typeface="Cambria Math" panose="02040503050406030204" pitchFamily="18" charset="0"/>
                              <a:ea typeface="Cambria Math" panose="02040503050406030204" pitchFamily="18" charset="0"/>
                            </a:rPr>
                            <m:t>𝑵</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den>
                      </m:f>
                      <m:nary>
                        <m:naryPr>
                          <m:chr m:val="∑"/>
                          <m:ctrlPr>
                            <a:rPr lang="en-GB" sz="1400" b="1" i="1" smtClean="0">
                              <a:latin typeface="Cambria Math" panose="02040503050406030204" pitchFamily="18" charset="0"/>
                              <a:ea typeface="Cambria Math" panose="02040503050406030204" pitchFamily="18" charset="0"/>
                            </a:rPr>
                          </m:ctrlPr>
                        </m:naryPr>
                        <m:sub>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𝒎</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𝒏</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𝟏</m:t>
                          </m:r>
                        </m:sub>
                        <m:sup>
                          <m:r>
                            <a:rPr lang="en-GB" sz="1400" b="1" i="1" smtClean="0">
                              <a:latin typeface="Cambria Math" panose="02040503050406030204" pitchFamily="18" charset="0"/>
                              <a:ea typeface="Cambria Math" panose="02040503050406030204" pitchFamily="18" charset="0"/>
                            </a:rPr>
                            <m:t>𝑵</m:t>
                          </m:r>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sup>
                        <m:e>
                          <m:sSup>
                            <m:sSupPr>
                              <m:ctrlPr>
                                <a:rPr lang="en-GB" sz="1400" b="1" i="1" smtClean="0">
                                  <a:latin typeface="Cambria Math" panose="02040503050406030204" pitchFamily="18" charset="0"/>
                                  <a:ea typeface="Cambria Math" panose="02040503050406030204" pitchFamily="18" charset="0"/>
                                </a:rPr>
                              </m:ctrlPr>
                            </m:sSupPr>
                            <m:e>
                              <m:d>
                                <m:dPr>
                                  <m:ctrlPr>
                                    <a:rPr lang="en-GB" sz="1400" b="1" i="1" smtClean="0">
                                      <a:latin typeface="Cambria Math" panose="02040503050406030204" pitchFamily="18" charset="0"/>
                                      <a:ea typeface="Cambria Math" panose="02040503050406030204" pitchFamily="18" charset="0"/>
                                    </a:rPr>
                                  </m:ctrlPr>
                                </m:dPr>
                                <m:e>
                                  <m:sSub>
                                    <m:sSubPr>
                                      <m:ctrlPr>
                                        <a:rPr lang="en-GB" sz="1400" b="1" i="1" smtClean="0">
                                          <a:latin typeface="Cambria Math" panose="02040503050406030204" pitchFamily="18" charset="0"/>
                                          <a:ea typeface="Cambria Math" panose="02040503050406030204" pitchFamily="18" charset="0"/>
                                        </a:rPr>
                                      </m:ctrlPr>
                                    </m:sSubPr>
                                    <m:e>
                                      <m:r>
                                        <a:rPr lang="en-GB" sz="1400" b="1" i="1" smtClean="0">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𝒎</m:t>
                                      </m:r>
                                    </m:sub>
                                  </m:sSub>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sSub>
                                    <m:sSubPr>
                                      <m:ctrlPr>
                                        <a:rPr lang="en-GB" sz="1400" b="1" i="1" smtClean="0">
                                          <a:latin typeface="Cambria Math" panose="02040503050406030204" pitchFamily="18" charset="0"/>
                                          <a:ea typeface="Cambria Math" panose="02040503050406030204" pitchFamily="18" charset="0"/>
                                        </a:rPr>
                                      </m:ctrlPr>
                                    </m:sSubPr>
                                    <m:e>
                                      <m:r>
                                        <a:rPr lang="en-GB" sz="1400" b="1" i="1" smtClean="0">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𝒏</m:t>
                                      </m:r>
                                    </m:sub>
                                  </m:sSub>
                                  <m:r>
                                    <a:rPr lang="en-GB" sz="1400" b="1" i="1" smtClean="0">
                                      <a:latin typeface="Cambria Math" panose="02040503050406030204" pitchFamily="18" charset="0"/>
                                      <a:ea typeface="Cambria Math" panose="02040503050406030204" pitchFamily="18" charset="0"/>
                                    </a:rPr>
                                    <m:t>(</m:t>
                                  </m:r>
                                  <m:r>
                                    <a:rPr lang="en-GB" sz="1400" b="1" i="1" smtClean="0">
                                      <a:latin typeface="Cambria Math" panose="02040503050406030204" pitchFamily="18" charset="0"/>
                                      <a:ea typeface="Cambria Math" panose="02040503050406030204" pitchFamily="18" charset="0"/>
                                    </a:rPr>
                                    <m:t>𝒉</m:t>
                                  </m:r>
                                  <m:r>
                                    <a:rPr lang="en-GB" sz="1400" b="1" i="1" smtClean="0">
                                      <a:latin typeface="Cambria Math" panose="02040503050406030204" pitchFamily="18" charset="0"/>
                                      <a:ea typeface="Cambria Math" panose="02040503050406030204" pitchFamily="18" charset="0"/>
                                    </a:rPr>
                                    <m:t>)</m:t>
                                  </m:r>
                                </m:e>
                              </m:d>
                            </m:e>
                            <m:sup>
                              <m:r>
                                <a:rPr lang="en-GB" sz="1400" b="1" i="1" smtClean="0">
                                  <a:latin typeface="Cambria Math" panose="02040503050406030204" pitchFamily="18" charset="0"/>
                                  <a:ea typeface="Cambria Math" panose="02040503050406030204" pitchFamily="18" charset="0"/>
                                </a:rPr>
                                <m:t>𝟐</m:t>
                              </m:r>
                            </m:sup>
                          </m:sSup>
                        </m:e>
                      </m:nary>
                    </m:oMath>
                  </m:oMathPara>
                </a14:m>
                <a:endParaRPr lang="en-GB" sz="1400" b="1" dirty="0"/>
              </a:p>
            </p:txBody>
          </p:sp>
        </mc:Choice>
        <mc:Fallback xmlns="">
          <p:sp>
            <p:nvSpPr>
              <p:cNvPr id="10" name="TextBox 9">
                <a:extLst>
                  <a:ext uri="{FF2B5EF4-FFF2-40B4-BE49-F238E27FC236}">
                    <a16:creationId xmlns:a16="http://schemas.microsoft.com/office/drawing/2014/main" id="{F31E7458-846A-813B-6B22-23E1D3833B14}"/>
                  </a:ext>
                </a:extLst>
              </p:cNvPr>
              <p:cNvSpPr txBox="1">
                <a:spLocks noRot="1" noChangeAspect="1" noMove="1" noResize="1" noEditPoints="1" noAdjustHandles="1" noChangeArrowheads="1" noChangeShapeType="1" noTextEdit="1"/>
              </p:cNvSpPr>
              <p:nvPr/>
            </p:nvSpPr>
            <p:spPr>
              <a:xfrm>
                <a:off x="2037635" y="47838"/>
                <a:ext cx="3266089" cy="643061"/>
              </a:xfrm>
              <a:prstGeom prst="rect">
                <a:avLst/>
              </a:prstGeom>
              <a:blipFill>
                <a:blip r:embed="rId5"/>
                <a:stretch>
                  <a:fillRect t="-103846" b="-163462"/>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3054279-9982-4F2A-C33E-299412613A6C}"/>
              </a:ext>
            </a:extLst>
          </p:cNvPr>
          <p:cNvSpPr txBox="1"/>
          <p:nvPr/>
        </p:nvSpPr>
        <p:spPr>
          <a:xfrm>
            <a:off x="34218" y="6361390"/>
            <a:ext cx="2598788" cy="461665"/>
          </a:xfrm>
          <a:prstGeom prst="rect">
            <a:avLst/>
          </a:prstGeom>
          <a:solidFill>
            <a:schemeClr val="accent1">
              <a:lumMod val="40000"/>
              <a:lumOff val="60000"/>
            </a:schemeClr>
          </a:solidFill>
        </p:spPr>
        <p:txBody>
          <a:bodyPr wrap="none" rtlCol="0">
            <a:spAutoFit/>
          </a:bodyPr>
          <a:lstStyle/>
          <a:p>
            <a:r>
              <a:rPr lang="en-GB" sz="1200" dirty="0">
                <a:latin typeface="Helvetica" pitchFamily="2" charset="0"/>
              </a:rPr>
              <a:t>x-axis (h) is the separation distance</a:t>
            </a:r>
          </a:p>
          <a:p>
            <a:r>
              <a:rPr lang="en-GB" sz="1200" dirty="0">
                <a:latin typeface="Helvetica" pitchFamily="2" charset="0"/>
              </a:rPr>
              <a:t>y-axis y(h) is the Semivariance</a:t>
            </a:r>
          </a:p>
        </p:txBody>
      </p:sp>
      <p:sp>
        <p:nvSpPr>
          <p:cNvPr id="11" name="Slide Number Placeholder 3">
            <a:extLst>
              <a:ext uri="{FF2B5EF4-FFF2-40B4-BE49-F238E27FC236}">
                <a16:creationId xmlns:a16="http://schemas.microsoft.com/office/drawing/2014/main" id="{4107A99C-D5E5-EE6F-5C20-911790D76585}"/>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27</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0813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412F7A-EB69-C4C0-9F58-3E93E6BE7A3F}"/>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Chart, line chart&#10;&#10;Description automatically generated">
            <a:extLst>
              <a:ext uri="{FF2B5EF4-FFF2-40B4-BE49-F238E27FC236}">
                <a16:creationId xmlns:a16="http://schemas.microsoft.com/office/drawing/2014/main" id="{E8BA0B53-EE07-6494-DF38-44E30719A64B}"/>
              </a:ext>
            </a:extLst>
          </p:cNvPr>
          <p:cNvPicPr>
            <a:picLocks noChangeAspect="1"/>
          </p:cNvPicPr>
          <p:nvPr/>
        </p:nvPicPr>
        <p:blipFill>
          <a:blip r:embed="rId3"/>
          <a:stretch>
            <a:fillRect/>
          </a:stretch>
        </p:blipFill>
        <p:spPr>
          <a:xfrm>
            <a:off x="92843" y="1900605"/>
            <a:ext cx="3912550" cy="2762835"/>
          </a:xfrm>
          <a:prstGeom prst="rect">
            <a:avLst/>
          </a:prstGeom>
        </p:spPr>
      </p:pic>
      <p:pic>
        <p:nvPicPr>
          <p:cNvPr id="4" name="Picture 3" descr="Chart, line chart&#10;&#10;Description automatically generated">
            <a:extLst>
              <a:ext uri="{FF2B5EF4-FFF2-40B4-BE49-F238E27FC236}">
                <a16:creationId xmlns:a16="http://schemas.microsoft.com/office/drawing/2014/main" id="{85208B57-EE97-2E61-77B6-72B69A34C869}"/>
              </a:ext>
            </a:extLst>
          </p:cNvPr>
          <p:cNvPicPr>
            <a:picLocks noChangeAspect="1"/>
          </p:cNvPicPr>
          <p:nvPr/>
        </p:nvPicPr>
        <p:blipFill rotWithShape="1">
          <a:blip r:embed="rId4"/>
          <a:srcRect l="-4160" t="-423" r="4160" b="423"/>
          <a:stretch/>
        </p:blipFill>
        <p:spPr>
          <a:xfrm>
            <a:off x="4005393" y="1900605"/>
            <a:ext cx="3915967" cy="2762835"/>
          </a:xfrm>
          <a:prstGeom prst="rect">
            <a:avLst/>
          </a:prstGeom>
        </p:spPr>
      </p:pic>
      <p:pic>
        <p:nvPicPr>
          <p:cNvPr id="5" name="Picture 4" descr="Chart, line chart&#10;&#10;Description automatically generated">
            <a:extLst>
              <a:ext uri="{FF2B5EF4-FFF2-40B4-BE49-F238E27FC236}">
                <a16:creationId xmlns:a16="http://schemas.microsoft.com/office/drawing/2014/main" id="{FF114151-FA5F-CAFD-7F72-033F1FD0172C}"/>
              </a:ext>
            </a:extLst>
          </p:cNvPr>
          <p:cNvPicPr>
            <a:picLocks noChangeAspect="1"/>
          </p:cNvPicPr>
          <p:nvPr/>
        </p:nvPicPr>
        <p:blipFill>
          <a:blip r:embed="rId5"/>
          <a:stretch>
            <a:fillRect/>
          </a:stretch>
        </p:blipFill>
        <p:spPr>
          <a:xfrm>
            <a:off x="8093129" y="1900605"/>
            <a:ext cx="3912550" cy="2763532"/>
          </a:xfrm>
          <a:prstGeom prst="rect">
            <a:avLst/>
          </a:prstGeom>
        </p:spPr>
      </p:pic>
      <p:sp>
        <p:nvSpPr>
          <p:cNvPr id="6" name="TextBox 5">
            <a:extLst>
              <a:ext uri="{FF2B5EF4-FFF2-40B4-BE49-F238E27FC236}">
                <a16:creationId xmlns:a16="http://schemas.microsoft.com/office/drawing/2014/main" id="{A1B93ECE-C71C-AEAC-DAE9-4EDB6B745F0B}"/>
              </a:ext>
            </a:extLst>
          </p:cNvPr>
          <p:cNvSpPr txBox="1"/>
          <p:nvPr/>
        </p:nvSpPr>
        <p:spPr>
          <a:xfrm>
            <a:off x="120400" y="70194"/>
            <a:ext cx="7662160" cy="523220"/>
          </a:xfrm>
          <a:prstGeom prst="rect">
            <a:avLst/>
          </a:prstGeom>
          <a:noFill/>
        </p:spPr>
        <p:txBody>
          <a:bodyPr wrap="square" rtlCol="0">
            <a:spAutoFit/>
          </a:bodyPr>
          <a:lstStyle/>
          <a:p>
            <a:r>
              <a:rPr lang="en-GB" sz="2800" b="1" dirty="0">
                <a:latin typeface="Helvetica" pitchFamily="2" charset="0"/>
              </a:rPr>
              <a:t>Common types of Theoretical Variograms</a:t>
            </a:r>
          </a:p>
        </p:txBody>
      </p:sp>
      <p:sp>
        <p:nvSpPr>
          <p:cNvPr id="7" name="TextBox 6">
            <a:extLst>
              <a:ext uri="{FF2B5EF4-FFF2-40B4-BE49-F238E27FC236}">
                <a16:creationId xmlns:a16="http://schemas.microsoft.com/office/drawing/2014/main" id="{808015E0-C0F9-11A7-DC6F-55FE0CB5D943}"/>
              </a:ext>
            </a:extLst>
          </p:cNvPr>
          <p:cNvSpPr txBox="1"/>
          <p:nvPr/>
        </p:nvSpPr>
        <p:spPr>
          <a:xfrm>
            <a:off x="120400" y="4699418"/>
            <a:ext cx="1268296"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Gaussian:</a:t>
            </a:r>
          </a:p>
        </p:txBody>
      </p:sp>
      <p:sp>
        <p:nvSpPr>
          <p:cNvPr id="8" name="TextBox 7">
            <a:extLst>
              <a:ext uri="{FF2B5EF4-FFF2-40B4-BE49-F238E27FC236}">
                <a16:creationId xmlns:a16="http://schemas.microsoft.com/office/drawing/2014/main" id="{17429BF1-7E1F-872C-4A4E-4167639351DB}"/>
              </a:ext>
            </a:extLst>
          </p:cNvPr>
          <p:cNvSpPr txBox="1"/>
          <p:nvPr/>
        </p:nvSpPr>
        <p:spPr>
          <a:xfrm>
            <a:off x="3979037" y="4699418"/>
            <a:ext cx="1282723"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Spherical:</a:t>
            </a:r>
          </a:p>
        </p:txBody>
      </p:sp>
      <p:sp>
        <p:nvSpPr>
          <p:cNvPr id="9" name="TextBox 8">
            <a:extLst>
              <a:ext uri="{FF2B5EF4-FFF2-40B4-BE49-F238E27FC236}">
                <a16:creationId xmlns:a16="http://schemas.microsoft.com/office/drawing/2014/main" id="{966EDAD6-AFDD-961F-D4B3-CBDD320453AD}"/>
              </a:ext>
            </a:extLst>
          </p:cNvPr>
          <p:cNvSpPr txBox="1"/>
          <p:nvPr/>
        </p:nvSpPr>
        <p:spPr>
          <a:xfrm>
            <a:off x="8160894" y="4687598"/>
            <a:ext cx="1542410"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Exponential: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EB083D-2F35-B197-44D7-36C4551200F2}"/>
                  </a:ext>
                </a:extLst>
              </p:cNvPr>
              <p:cNvSpPr txBox="1"/>
              <p:nvPr/>
            </p:nvSpPr>
            <p:spPr>
              <a:xfrm>
                <a:off x="1000213" y="4630359"/>
                <a:ext cx="2818720" cy="488339"/>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𝑐</m:t>
                      </m:r>
                      <m:d>
                        <m:dPr>
                          <m:begChr m:val="{"/>
                          <m:endChr m:val="}"/>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𝑒𝑥𝑝</m:t>
                          </m:r>
                          <m:d>
                            <m:dPr>
                              <m:ctrlPr>
                                <a:rPr lang="en-GB" sz="1400" b="0" i="1" smtClean="0">
                                  <a:latin typeface="Cambria Math" panose="02040503050406030204" pitchFamily="18" charset="0"/>
                                  <a:ea typeface="Cambria Math" panose="02040503050406030204" pitchFamily="18" charset="0"/>
                                </a:rPr>
                              </m:ctrlPr>
                            </m:dPr>
                            <m:e>
                              <m:f>
                                <m:fPr>
                                  <m:ctrlPr>
                                    <a:rPr lang="en-GB" sz="1400" b="0" i="1" smtClean="0">
                                      <a:latin typeface="Cambria Math" panose="02040503050406030204" pitchFamily="18" charset="0"/>
                                      <a:ea typeface="Cambria Math" panose="02040503050406030204" pitchFamily="18" charset="0"/>
                                    </a:rPr>
                                  </m:ctrlPr>
                                </m:fPr>
                                <m:num>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h</m:t>
                                      </m:r>
                                    </m:e>
                                    <m:sup>
                                      <m:r>
                                        <a:rPr lang="en-GB" sz="1400" b="0" i="1" smtClean="0">
                                          <a:latin typeface="Cambria Math" panose="02040503050406030204" pitchFamily="18" charset="0"/>
                                          <a:ea typeface="Cambria Math" panose="02040503050406030204" pitchFamily="18" charset="0"/>
                                        </a:rPr>
                                        <m:t>2</m:t>
                                      </m:r>
                                    </m:sup>
                                  </m:sSup>
                                </m:num>
                                <m:den>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𝑟</m:t>
                                      </m:r>
                                    </m:e>
                                    <m:sup>
                                      <m:r>
                                        <a:rPr lang="en-GB" sz="1400" b="0" i="1" smtClean="0">
                                          <a:latin typeface="Cambria Math" panose="02040503050406030204" pitchFamily="18" charset="0"/>
                                          <a:ea typeface="Cambria Math" panose="02040503050406030204" pitchFamily="18" charset="0"/>
                                        </a:rPr>
                                        <m:t>2</m:t>
                                      </m:r>
                                    </m:sup>
                                  </m:sSup>
                                </m:den>
                              </m:f>
                            </m:e>
                          </m:d>
                        </m:e>
                      </m:d>
                    </m:oMath>
                  </m:oMathPara>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3" name="TextBox 12">
                <a:extLst>
                  <a:ext uri="{FF2B5EF4-FFF2-40B4-BE49-F238E27FC236}">
                    <a16:creationId xmlns:a16="http://schemas.microsoft.com/office/drawing/2014/main" id="{F0EB083D-2F35-B197-44D7-36C4551200F2}"/>
                  </a:ext>
                </a:extLst>
              </p:cNvPr>
              <p:cNvSpPr txBox="1">
                <a:spLocks noRot="1" noChangeAspect="1" noMove="1" noResize="1" noEditPoints="1" noAdjustHandles="1" noChangeArrowheads="1" noChangeShapeType="1" noTextEdit="1"/>
              </p:cNvSpPr>
              <p:nvPr/>
            </p:nvSpPr>
            <p:spPr>
              <a:xfrm>
                <a:off x="1000213" y="4630359"/>
                <a:ext cx="2818720" cy="488339"/>
              </a:xfrm>
              <a:prstGeom prst="rect">
                <a:avLst/>
              </a:prstGeom>
              <a:blipFill>
                <a:blip r:embed="rId6"/>
                <a:stretch>
                  <a:fillRect t="-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D0B190F-B6C8-3A75-9CCF-100EE15E813D}"/>
                  </a:ext>
                </a:extLst>
              </p:cNvPr>
              <p:cNvSpPr txBox="1"/>
              <p:nvPr/>
            </p:nvSpPr>
            <p:spPr>
              <a:xfrm>
                <a:off x="5301967" y="4698331"/>
                <a:ext cx="2818720" cy="826701"/>
              </a:xfrm>
              <a:prstGeom prst="rect">
                <a:avLst/>
              </a:prstGeom>
              <a:noFill/>
            </p:spPr>
            <p:txBody>
              <a:bodyPr wrap="square" lIns="0" tIns="0" rIns="0" bIns="0" rtlCol="0">
                <a:spAutoFit/>
              </a:bodyPr>
              <a:lstStyle/>
              <a:p>
                <a14:m>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𝑐</m:t>
                    </m:r>
                    <m:d>
                      <m:dPr>
                        <m:begChr m:val="{"/>
                        <m:endChr m:val="}"/>
                        <m:ctrlPr>
                          <a:rPr lang="en-GB" sz="1400" i="1">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1.5</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0.5</m:t>
                        </m:r>
                        <m:sSup>
                          <m:sSupPr>
                            <m:ctrlPr>
                              <a:rPr lang="en-GB" sz="1400" b="0" i="1" smtClean="0">
                                <a:latin typeface="Cambria Math" panose="02040503050406030204" pitchFamily="18" charset="0"/>
                                <a:ea typeface="Cambria Math" panose="02040503050406030204" pitchFamily="18" charset="0"/>
                              </a:rPr>
                            </m:ctrlPr>
                          </m:sSupPr>
                          <m:e>
                            <m:d>
                              <m:dPr>
                                <m:ctrlPr>
                                  <a:rPr lang="en-GB" sz="1400" b="0" i="1" smtClean="0">
                                    <a:latin typeface="Cambria Math" panose="02040503050406030204" pitchFamily="18" charset="0"/>
                                    <a:ea typeface="Cambria Math" panose="02040503050406030204" pitchFamily="18" charset="0"/>
                                  </a:rPr>
                                </m:ctrlPr>
                              </m:dPr>
                              <m:e>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e>
                            </m:d>
                          </m:e>
                          <m:sup>
                            <m:r>
                              <a:rPr lang="en-GB" sz="1400" b="0" i="1" smtClean="0">
                                <a:latin typeface="Cambria Math" panose="02040503050406030204" pitchFamily="18" charset="0"/>
                                <a:ea typeface="Cambria Math" panose="02040503050406030204" pitchFamily="18" charset="0"/>
                              </a:rPr>
                              <m:t>3</m:t>
                            </m:r>
                          </m:sup>
                        </m:sSup>
                      </m:e>
                    </m:d>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if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h</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𝑟</m:t>
                    </m:r>
                  </m:oMath>
                </a14:m>
                <a:endParaRPr lang="en-GB" sz="1400" b="0" i="1" dirty="0">
                  <a:latin typeface="Cambria Math" panose="02040503050406030204" pitchFamily="18" charset="0"/>
                  <a:ea typeface="Cambria Math" panose="02040503050406030204" pitchFamily="18" charset="0"/>
                  <a:cs typeface="Helvetica Neue" panose="02000503000000020004" pitchFamily="2" charset="0"/>
                </a:endParaRPr>
              </a:p>
              <a:p>
                <a:endParaRPr lang="en-GB" sz="1400" i="1" dirty="0">
                  <a:latin typeface="Cambria Math" panose="02040503050406030204" pitchFamily="18" charset="0"/>
                  <a:ea typeface="Cambria Math" panose="02040503050406030204" pitchFamily="18" charset="0"/>
                </a:endParaRPr>
              </a:p>
              <a:p>
                <a14:m>
                  <m:oMath xmlns:m="http://schemas.openxmlformats.org/officeDocument/2006/math">
                    <m:r>
                      <a:rPr lang="en-GB" sz="1400" i="1" smtClean="0">
                        <a:latin typeface="Cambria Math" panose="02040503050406030204" pitchFamily="18" charset="0"/>
                        <a:ea typeface="Cambria Math" panose="02040503050406030204" pitchFamily="18" charset="0"/>
                      </a:rPr>
                      <m:t>𝛾</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𝑐</m:t>
                    </m:r>
                  </m:oMath>
                </a14:m>
                <a:r>
                  <a:rPr lang="en-GB" sz="1400" b="0" dirty="0">
                    <a:latin typeface="Helvetica Neue" panose="02000503000000020004" pitchFamily="2" charset="0"/>
                    <a:ea typeface="Cambria Math" panose="02040503050406030204" pitchFamily="18"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for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h</m:t>
                    </m:r>
                    <m:r>
                      <a:rPr lang="en-GB" sz="1400" i="1" smtClean="0">
                        <a:latin typeface="Cambria Math" panose="02040503050406030204" pitchFamily="18" charset="0"/>
                        <a:ea typeface="Cambria Math" panose="02040503050406030204" pitchFamily="18" charset="0"/>
                        <a:cs typeface="Helvetica Neue" panose="02000503000000020004" pitchFamily="2" charset="0"/>
                      </a:rPr>
                      <m:t>&gt;</m:t>
                    </m:r>
                    <m:r>
                      <a:rPr lang="en-GB" sz="1400" i="1">
                        <a:latin typeface="Cambria Math" panose="02040503050406030204" pitchFamily="18" charset="0"/>
                        <a:ea typeface="Cambria Math" panose="02040503050406030204" pitchFamily="18" charset="0"/>
                        <a:cs typeface="Helvetica Neue" panose="02000503000000020004" pitchFamily="2" charset="0"/>
                      </a:rPr>
                      <m:t>𝑟</m:t>
                    </m:r>
                  </m:oMath>
                </a14:m>
                <a:endParaRPr lang="en-GB" sz="1400" i="1" dirty="0">
                  <a:latin typeface="Cambria Math" panose="02040503050406030204" pitchFamily="18" charset="0"/>
                  <a:ea typeface="Cambria Math" panose="02040503050406030204" pitchFamily="18" charset="0"/>
                  <a:cs typeface="Helvetica Neue" panose="02000503000000020004" pitchFamily="2" charset="0"/>
                </a:endParaRPr>
              </a:p>
            </p:txBody>
          </p:sp>
        </mc:Choice>
        <mc:Fallback xmlns="">
          <p:sp>
            <p:nvSpPr>
              <p:cNvPr id="14" name="TextBox 13">
                <a:extLst>
                  <a:ext uri="{FF2B5EF4-FFF2-40B4-BE49-F238E27FC236}">
                    <a16:creationId xmlns:a16="http://schemas.microsoft.com/office/drawing/2014/main" id="{4D0B190F-B6C8-3A75-9CCF-100EE15E813D}"/>
                  </a:ext>
                </a:extLst>
              </p:cNvPr>
              <p:cNvSpPr txBox="1">
                <a:spLocks noRot="1" noChangeAspect="1" noMove="1" noResize="1" noEditPoints="1" noAdjustHandles="1" noChangeArrowheads="1" noChangeShapeType="1" noTextEdit="1"/>
              </p:cNvSpPr>
              <p:nvPr/>
            </p:nvSpPr>
            <p:spPr>
              <a:xfrm>
                <a:off x="5301967" y="4698331"/>
                <a:ext cx="2818720" cy="826701"/>
              </a:xfrm>
              <a:prstGeom prst="rect">
                <a:avLst/>
              </a:prstGeom>
              <a:blipFill>
                <a:blip r:embed="rId7"/>
                <a:stretch>
                  <a:fillRect l="-2242" b="-123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DA06F9C-2F3B-1ACB-ED7F-02E6F16F808F}"/>
                  </a:ext>
                </a:extLst>
              </p:cNvPr>
              <p:cNvSpPr txBox="1"/>
              <p:nvPr/>
            </p:nvSpPr>
            <p:spPr>
              <a:xfrm>
                <a:off x="9680274" y="4562970"/>
                <a:ext cx="2446440" cy="938398"/>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𝑐</m:t>
                      </m:r>
                      <m:d>
                        <m:dPr>
                          <m:begChr m:val="{"/>
                          <m:endChr m:val="}"/>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𝑒𝑥𝑝</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e>
                          </m:d>
                        </m:e>
                      </m:d>
                    </m:oMath>
                  </m:oMathPara>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algn="ct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14:m>
                  <m:oMath xmlns:m="http://schemas.openxmlformats.org/officeDocument/2006/math">
                    <m:r>
                      <a:rPr lang="en-GB" sz="1400" i="1" smtClean="0">
                        <a:latin typeface="Cambria Math" panose="02040503050406030204" pitchFamily="18" charset="0"/>
                        <a:ea typeface="Cambria Math" panose="02040503050406030204" pitchFamily="18" charset="0"/>
                      </a:rPr>
                      <m:t>𝛾</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c</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if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h</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=0</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6" name="TextBox 15">
                <a:extLst>
                  <a:ext uri="{FF2B5EF4-FFF2-40B4-BE49-F238E27FC236}">
                    <a16:creationId xmlns:a16="http://schemas.microsoft.com/office/drawing/2014/main" id="{4DA06F9C-2F3B-1ACB-ED7F-02E6F16F808F}"/>
                  </a:ext>
                </a:extLst>
              </p:cNvPr>
              <p:cNvSpPr txBox="1">
                <a:spLocks noRot="1" noChangeAspect="1" noMove="1" noResize="1" noEditPoints="1" noAdjustHandles="1" noChangeArrowheads="1" noChangeShapeType="1" noTextEdit="1"/>
              </p:cNvSpPr>
              <p:nvPr/>
            </p:nvSpPr>
            <p:spPr>
              <a:xfrm>
                <a:off x="9680274" y="4562970"/>
                <a:ext cx="2446440" cy="938398"/>
              </a:xfrm>
              <a:prstGeom prst="rect">
                <a:avLst/>
              </a:prstGeom>
              <a:blipFill>
                <a:blip r:embed="rId8"/>
                <a:stretch>
                  <a:fillRect b="-67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FB188A-B0C8-9EC5-A3B1-88B82DFDEE59}"/>
                  </a:ext>
                </a:extLst>
              </p:cNvPr>
              <p:cNvSpPr txBox="1"/>
              <p:nvPr/>
            </p:nvSpPr>
            <p:spPr>
              <a:xfrm>
                <a:off x="82382" y="6355238"/>
                <a:ext cx="4471478" cy="369332"/>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Fitted Semivariance</a:t>
                </a:r>
                <a:r>
                  <a:rPr lang="en-GB" sz="1800" b="0" dirty="0">
                    <a:ea typeface="Cambria Math" panose="02040503050406030204" pitchFamily="18" charset="0"/>
                  </a:rPr>
                  <a:t>: </a:t>
                </a:r>
                <a14:m>
                  <m:oMath xmlns:m="http://schemas.openxmlformats.org/officeDocument/2006/math">
                    <m:acc>
                      <m:accPr>
                        <m:chr m:val="⃛"/>
                        <m:ctrlPr>
                          <a:rPr lang="en-GB" sz="1800" b="0" i="1" smtClean="0">
                            <a:latin typeface="Cambria Math" panose="02040503050406030204" pitchFamily="18" charset="0"/>
                            <a:ea typeface="Cambria Math" panose="02040503050406030204" pitchFamily="18" charset="0"/>
                          </a:rPr>
                        </m:ctrlPr>
                      </m:accPr>
                      <m:e>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𝛾</m:t>
                        </m:r>
                      </m:e>
                    </m:acc>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h</m:t>
                        </m:r>
                      </m:e>
                    </m:d>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𝑐</m:t>
                    </m:r>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𝐶</m:t>
                    </m:r>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h</m:t>
                        </m:r>
                      </m:e>
                    </m:d>
                  </m:oMath>
                </a14:m>
                <a:endParaRPr lang="en-GB" dirty="0"/>
              </a:p>
            </p:txBody>
          </p:sp>
        </mc:Choice>
        <mc:Fallback xmlns="">
          <p:sp>
            <p:nvSpPr>
              <p:cNvPr id="17" name="TextBox 16">
                <a:extLst>
                  <a:ext uri="{FF2B5EF4-FFF2-40B4-BE49-F238E27FC236}">
                    <a16:creationId xmlns:a16="http://schemas.microsoft.com/office/drawing/2014/main" id="{62FB188A-B0C8-9EC5-A3B1-88B82DFDEE59}"/>
                  </a:ext>
                </a:extLst>
              </p:cNvPr>
              <p:cNvSpPr txBox="1">
                <a:spLocks noRot="1" noChangeAspect="1" noMove="1" noResize="1" noEditPoints="1" noAdjustHandles="1" noChangeArrowheads="1" noChangeShapeType="1" noTextEdit="1"/>
              </p:cNvSpPr>
              <p:nvPr/>
            </p:nvSpPr>
            <p:spPr>
              <a:xfrm>
                <a:off x="82382" y="6355238"/>
                <a:ext cx="4471478" cy="369332"/>
              </a:xfrm>
              <a:prstGeom prst="rect">
                <a:avLst/>
              </a:prstGeom>
              <a:blipFill>
                <a:blip r:embed="rId9"/>
                <a:stretch>
                  <a:fillRect l="-1133"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D69F658-4E64-89C0-0E26-CF5BB8B37D25}"/>
                  </a:ext>
                </a:extLst>
              </p:cNvPr>
              <p:cNvSpPr txBox="1"/>
              <p:nvPr/>
            </p:nvSpPr>
            <p:spPr>
              <a:xfrm>
                <a:off x="82382" y="5900943"/>
                <a:ext cx="9189567" cy="369332"/>
              </a:xfrm>
              <a:prstGeom prst="rect">
                <a:avLst/>
              </a:prstGeom>
              <a:noFill/>
            </p:spPr>
            <p:txBody>
              <a:bodyPr wrap="none" rtlCol="0">
                <a:spAutoFit/>
              </a:bodyPr>
              <a:lstStyle/>
              <a:p>
                <a:r>
                  <a:rPr lang="en-GB" b="0" dirty="0">
                    <a:latin typeface="Helvetica Neue" panose="02000503000000020004" pitchFamily="2" charset="0"/>
                    <a:ea typeface="Helvetica Neue" panose="02000503000000020004" pitchFamily="2" charset="0"/>
                    <a:cs typeface="Helvetica Neue" panose="02000503000000020004" pitchFamily="2" charset="0"/>
                  </a:rPr>
                  <a:t>Note that </a:t>
                </a:r>
                <a14:m>
                  <m:oMath xmlns:m="http://schemas.openxmlformats.org/officeDocument/2006/math">
                    <m:r>
                      <a:rPr lang="en-GB" b="0" i="1" smtClean="0">
                        <a:latin typeface="Cambria Math" panose="02040503050406030204" pitchFamily="18" charset="0"/>
                        <a:ea typeface="Helvetica Neue" panose="02000503000000020004" pitchFamily="2" charset="0"/>
                        <a:cs typeface="Helvetica Neue" panose="02000503000000020004" pitchFamily="2" charset="0"/>
                      </a:rPr>
                      <m:t>𝑐</m:t>
                    </m:r>
                    <m:r>
                      <a:rPr lang="en-GB"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 partial sill, </a:t>
                </a:r>
                <a14:m>
                  <m:oMath xmlns:m="http://schemas.openxmlformats.org/officeDocument/2006/math">
                    <m:r>
                      <a:rPr lang="en-GB" b="0" i="1" smtClean="0">
                        <a:latin typeface="Cambria Math" panose="02040503050406030204" pitchFamily="18" charset="0"/>
                        <a:ea typeface="Helvetica Neue" panose="02000503000000020004" pitchFamily="2" charset="0"/>
                        <a:cs typeface="Helvetica Neue" panose="02000503000000020004" pitchFamily="2" charset="0"/>
                      </a:rPr>
                      <m:t>h</m:t>
                    </m:r>
                    <m:r>
                      <a:rPr lang="en-GB" i="1">
                        <a:latin typeface="Cambria Math" panose="02040503050406030204" pitchFamily="18" charset="0"/>
                        <a:ea typeface="Helvetica Neue" panose="02000503000000020004" pitchFamily="2" charset="0"/>
                        <a:cs typeface="Helvetica Neue" panose="02000503000000020004" pitchFamily="2" charset="0"/>
                      </a:rPr>
                      <m:t>= </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separation distance and </a:t>
                </a:r>
                <a14:m>
                  <m:oMath xmlns:m="http://schemas.openxmlformats.org/officeDocument/2006/math">
                    <m:r>
                      <a:rPr lang="en-GB" b="0" i="1" smtClean="0">
                        <a:latin typeface="Cambria Math" panose="02040503050406030204" pitchFamily="18" charset="0"/>
                        <a:ea typeface="Helvetica Neue" panose="02000503000000020004" pitchFamily="2" charset="0"/>
                        <a:cs typeface="Helvetica Neue" panose="02000503000000020004" pitchFamily="2" charset="0"/>
                      </a:rPr>
                      <m:t>𝑟</m:t>
                    </m:r>
                    <m:r>
                      <a:rPr lang="en-GB" i="1">
                        <a:latin typeface="Cambria Math" panose="02040503050406030204" pitchFamily="18" charset="0"/>
                        <a:ea typeface="Helvetica Neue" panose="02000503000000020004" pitchFamily="2" charset="0"/>
                        <a:cs typeface="Helvetica Neue" panose="02000503000000020004" pitchFamily="2" charset="0"/>
                      </a:rPr>
                      <m:t>= </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range. </a:t>
                </a:r>
                <a14:m>
                  <m:oMath xmlns:m="http://schemas.openxmlformats.org/officeDocument/2006/math">
                    <m:r>
                      <a:rPr lang="en-GB" i="1">
                        <a:latin typeface="Cambria Math" panose="02040503050406030204" pitchFamily="18" charset="0"/>
                        <a:ea typeface="Cambria Math" panose="02040503050406030204" pitchFamily="18" charset="0"/>
                      </a:rPr>
                      <m:t>𝐶</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h</m:t>
                        </m:r>
                      </m:e>
                    </m:d>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covariance</a:t>
                </a:r>
              </a:p>
            </p:txBody>
          </p:sp>
        </mc:Choice>
        <mc:Fallback>
          <p:sp>
            <p:nvSpPr>
              <p:cNvPr id="18" name="TextBox 17">
                <a:extLst>
                  <a:ext uri="{FF2B5EF4-FFF2-40B4-BE49-F238E27FC236}">
                    <a16:creationId xmlns:a16="http://schemas.microsoft.com/office/drawing/2014/main" id="{3D69F658-4E64-89C0-0E26-CF5BB8B37D25}"/>
                  </a:ext>
                </a:extLst>
              </p:cNvPr>
              <p:cNvSpPr txBox="1">
                <a:spLocks noRot="1" noChangeAspect="1" noMove="1" noResize="1" noEditPoints="1" noAdjustHandles="1" noChangeArrowheads="1" noChangeShapeType="1" noTextEdit="1"/>
              </p:cNvSpPr>
              <p:nvPr/>
            </p:nvSpPr>
            <p:spPr>
              <a:xfrm>
                <a:off x="82382" y="5900943"/>
                <a:ext cx="9189567" cy="369332"/>
              </a:xfrm>
              <a:prstGeom prst="rect">
                <a:avLst/>
              </a:prstGeom>
              <a:blipFill>
                <a:blip r:embed="rId10"/>
                <a:stretch>
                  <a:fillRect l="-552" t="-6667" b="-26667"/>
                </a:stretch>
              </a:blipFill>
            </p:spPr>
            <p:txBody>
              <a:bodyPr/>
              <a:lstStyle/>
              <a:p>
                <a:r>
                  <a:rPr lang="en-GB">
                    <a:noFill/>
                  </a:rPr>
                  <a:t> </a:t>
                </a:r>
              </a:p>
            </p:txBody>
          </p:sp>
        </mc:Fallback>
      </mc:AlternateContent>
      <p:sp>
        <p:nvSpPr>
          <p:cNvPr id="10" name="Slide Number Placeholder 3">
            <a:extLst>
              <a:ext uri="{FF2B5EF4-FFF2-40B4-BE49-F238E27FC236}">
                <a16:creationId xmlns:a16="http://schemas.microsoft.com/office/drawing/2014/main" id="{AD13D529-E97C-0BFB-3F1E-2C0079D19A63}"/>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28</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5156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Map&#10;&#10;Description automatically generated">
            <a:extLst>
              <a:ext uri="{FF2B5EF4-FFF2-40B4-BE49-F238E27FC236}">
                <a16:creationId xmlns:a16="http://schemas.microsoft.com/office/drawing/2014/main" id="{BBCB99D2-A23F-7E9F-E0C6-EA2F0413FA59}"/>
              </a:ext>
            </a:extLst>
          </p:cNvPr>
          <p:cNvPicPr>
            <a:picLocks noChangeAspect="1"/>
          </p:cNvPicPr>
          <p:nvPr/>
        </p:nvPicPr>
        <p:blipFill>
          <a:blip r:embed="rId3"/>
          <a:stretch>
            <a:fillRect/>
          </a:stretch>
        </p:blipFill>
        <p:spPr>
          <a:xfrm>
            <a:off x="163080" y="329508"/>
            <a:ext cx="4210450" cy="2955236"/>
          </a:xfrm>
          <a:prstGeom prst="rect">
            <a:avLst/>
          </a:prstGeom>
        </p:spPr>
      </p:pic>
      <p:sp>
        <p:nvSpPr>
          <p:cNvPr id="3" name="Title 1">
            <a:extLst>
              <a:ext uri="{FF2B5EF4-FFF2-40B4-BE49-F238E27FC236}">
                <a16:creationId xmlns:a16="http://schemas.microsoft.com/office/drawing/2014/main" id="{1F2B17F4-157C-5D50-D7D3-D63B4215DD4C}"/>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1: Variogram analysis [1]</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20" name="TextBox 19">
            <a:extLst>
              <a:ext uri="{FF2B5EF4-FFF2-40B4-BE49-F238E27FC236}">
                <a16:creationId xmlns:a16="http://schemas.microsoft.com/office/drawing/2014/main" id="{9416736C-4507-FC64-C5E9-AB759B95E213}"/>
              </a:ext>
            </a:extLst>
          </p:cNvPr>
          <p:cNvSpPr txBox="1"/>
          <p:nvPr/>
        </p:nvSpPr>
        <p:spPr>
          <a:xfrm>
            <a:off x="7304824" y="4279284"/>
            <a:ext cx="559016" cy="369332"/>
          </a:xfrm>
          <a:prstGeom prst="rect">
            <a:avLst/>
          </a:prstGeom>
          <a:solidFill>
            <a:schemeClr val="bg1"/>
          </a:solidFill>
        </p:spPr>
        <p:txBody>
          <a:bodyPr wrap="square" rtlCol="0">
            <a:spAutoFit/>
          </a:bodyPr>
          <a:lstStyle/>
          <a:p>
            <a:endParaRPr lang="en-GB" dirty="0"/>
          </a:p>
        </p:txBody>
      </p:sp>
      <p:sp>
        <p:nvSpPr>
          <p:cNvPr id="16" name="TextBox 15">
            <a:extLst>
              <a:ext uri="{FF2B5EF4-FFF2-40B4-BE49-F238E27FC236}">
                <a16:creationId xmlns:a16="http://schemas.microsoft.com/office/drawing/2014/main" id="{37558CBB-F343-3542-83F3-0F70D88CC4F7}"/>
              </a:ext>
            </a:extLst>
          </p:cNvPr>
          <p:cNvSpPr txBox="1"/>
          <p:nvPr/>
        </p:nvSpPr>
        <p:spPr>
          <a:xfrm>
            <a:off x="95987" y="2894289"/>
            <a:ext cx="5454419" cy="1569660"/>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The </a:t>
            </a:r>
            <a:r>
              <a:rPr lang="en-GB" sz="12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458 points </a:t>
            </a:r>
            <a:r>
              <a:rPr lang="en-GB" sz="1200" dirty="0">
                <a:latin typeface="Helvetica Neue" panose="02000503000000020004" pitchFamily="2" charset="0"/>
                <a:ea typeface="Helvetica Neue" panose="02000503000000020004" pitchFamily="2" charset="0"/>
                <a:cs typeface="Helvetica Neue" panose="02000503000000020004" pitchFamily="2" charset="0"/>
              </a:rPr>
              <a:t>are air pollution monitoring stations which contain some measures for various air contaminants. We can use the Kriging model to predict the contamination levels where there are no stations (i.e., white spaces).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Red point </a:t>
            </a:r>
            <a:r>
              <a:rPr lang="en-GB" sz="1200" dirty="0">
                <a:latin typeface="Helvetica Neue" panose="02000503000000020004" pitchFamily="2" charset="0"/>
                <a:ea typeface="Helvetica Neue" panose="02000503000000020004" pitchFamily="2" charset="0"/>
                <a:cs typeface="Helvetica Neue" panose="02000503000000020004" pitchFamily="2" charset="0"/>
              </a:rPr>
              <a:t>is a location without a pollution monitor. Here, is an example of location where we can use the Kriging. [Hold this thought, we will come back to this in slide number 30)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CD9579-97E3-3368-70A8-E4B4811A2550}"/>
                  </a:ext>
                </a:extLst>
              </p:cNvPr>
              <p:cNvSpPr txBox="1"/>
              <p:nvPr/>
            </p:nvSpPr>
            <p:spPr>
              <a:xfrm>
                <a:off x="7113367" y="1247981"/>
                <a:ext cx="3266089" cy="643061"/>
              </a:xfrm>
              <a:prstGeom prst="rect">
                <a:avLst/>
              </a:prstGeom>
              <a:solidFill>
                <a:schemeClr val="bg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ea typeface="Cambria Math" panose="02040503050406030204" pitchFamily="18" charset="0"/>
                            </a:rPr>
                          </m:ctrlPr>
                        </m:accPr>
                        <m:e>
                          <m:r>
                            <a:rPr lang="en-GB" sz="1400" b="0" i="1" smtClean="0">
                              <a:latin typeface="Cambria Math" panose="02040503050406030204" pitchFamily="18" charset="0"/>
                              <a:ea typeface="Cambria Math" panose="02040503050406030204" pitchFamily="18" charset="0"/>
                            </a:rPr>
                            <m:t>𝛾</m:t>
                          </m:r>
                        </m:e>
                      </m:acc>
                      <m:d>
                        <m:dPr>
                          <m:ctrlPr>
                            <a:rPr lang="en-GB" sz="140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f>
                        <m:fPr>
                          <m:ctrlPr>
                            <a:rPr lang="en-GB" sz="140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1</m:t>
                          </m:r>
                        </m:num>
                        <m:den>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𝑁</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den>
                      </m:f>
                      <m:nary>
                        <m:naryPr>
                          <m:chr m:val="∑"/>
                          <m:ctrlPr>
                            <a:rPr lang="en-GB" sz="1400" i="1" smtClean="0">
                              <a:latin typeface="Cambria Math" panose="02040503050406030204" pitchFamily="18" charset="0"/>
                              <a:ea typeface="Cambria Math" panose="02040503050406030204" pitchFamily="18" charset="0"/>
                            </a:rPr>
                          </m:ctrlPr>
                        </m:naryPr>
                        <m: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𝑚</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𝑛</m:t>
                          </m:r>
                          <m:r>
                            <a:rPr lang="en-GB" sz="1400" b="0" i="1" smtClean="0">
                              <a:latin typeface="Cambria Math" panose="02040503050406030204" pitchFamily="18" charset="0"/>
                              <a:ea typeface="Cambria Math" panose="02040503050406030204" pitchFamily="18" charset="0"/>
                            </a:rPr>
                            <m:t>)=1</m:t>
                          </m:r>
                        </m:sub>
                        <m:sup>
                          <m:r>
                            <a:rPr lang="en-GB" sz="1400" b="0" i="1" smtClean="0">
                              <a:latin typeface="Cambria Math" panose="02040503050406030204" pitchFamily="18" charset="0"/>
                              <a:ea typeface="Cambria Math" panose="02040503050406030204" pitchFamily="18" charset="0"/>
                            </a:rPr>
                            <m:t>𝑁</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sup>
                        <m:e>
                          <m:sSup>
                            <m:sSupPr>
                              <m:ctrlPr>
                                <a:rPr lang="en-GB" sz="1400" i="1" smtClean="0">
                                  <a:latin typeface="Cambria Math" panose="02040503050406030204" pitchFamily="18" charset="0"/>
                                  <a:ea typeface="Cambria Math" panose="02040503050406030204" pitchFamily="18" charset="0"/>
                                </a:rPr>
                              </m:ctrlPr>
                            </m:sSupPr>
                            <m:e>
                              <m:d>
                                <m:dPr>
                                  <m:ctrlPr>
                                    <a:rPr lang="en-GB" sz="1400" i="1" smtClean="0">
                                      <a:latin typeface="Cambria Math" panose="02040503050406030204" pitchFamily="18" charset="0"/>
                                      <a:ea typeface="Cambria Math" panose="02040503050406030204" pitchFamily="18" charset="0"/>
                                    </a:rPr>
                                  </m:ctrlPr>
                                </m:dPr>
                                <m:e>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𝑥</m:t>
                                      </m:r>
                                    </m:e>
                                    <m:sub>
                                      <m:r>
                                        <a:rPr lang="en-GB" sz="1400" b="0" i="1" smtClean="0">
                                          <a:latin typeface="Cambria Math" panose="02040503050406030204" pitchFamily="18" charset="0"/>
                                          <a:ea typeface="Cambria Math" panose="02040503050406030204" pitchFamily="18" charset="0"/>
                                        </a:rPr>
                                        <m:t>𝑚</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𝑥</m:t>
                                      </m:r>
                                    </m:e>
                                    <m:sub>
                                      <m:r>
                                        <a:rPr lang="en-GB" sz="1400" b="0" i="1" smtClean="0">
                                          <a:latin typeface="Cambria Math" panose="02040503050406030204" pitchFamily="18" charset="0"/>
                                          <a:ea typeface="Cambria Math" panose="02040503050406030204" pitchFamily="18" charset="0"/>
                                        </a:rPr>
                                        <m:t>𝑛</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m:t>
                                  </m:r>
                                </m:e>
                              </m:d>
                            </m:e>
                            <m:sup>
                              <m:r>
                                <a:rPr lang="en-GB" sz="1400" b="0" i="1" smtClean="0">
                                  <a:latin typeface="Cambria Math" panose="02040503050406030204" pitchFamily="18" charset="0"/>
                                  <a:ea typeface="Cambria Math" panose="02040503050406030204" pitchFamily="18" charset="0"/>
                                </a:rPr>
                                <m:t>2</m:t>
                              </m:r>
                            </m:sup>
                          </m:sSup>
                        </m:e>
                      </m:nary>
                    </m:oMath>
                  </m:oMathPara>
                </a14:m>
                <a:endParaRPr lang="en-GB" sz="1400" dirty="0"/>
              </a:p>
            </p:txBody>
          </p:sp>
        </mc:Choice>
        <mc:Fallback xmlns="">
          <p:sp>
            <p:nvSpPr>
              <p:cNvPr id="5" name="TextBox 4">
                <a:extLst>
                  <a:ext uri="{FF2B5EF4-FFF2-40B4-BE49-F238E27FC236}">
                    <a16:creationId xmlns:a16="http://schemas.microsoft.com/office/drawing/2014/main" id="{FFCD9579-97E3-3368-70A8-E4B4811A2550}"/>
                  </a:ext>
                </a:extLst>
              </p:cNvPr>
              <p:cNvSpPr txBox="1">
                <a:spLocks noRot="1" noChangeAspect="1" noMove="1" noResize="1" noEditPoints="1" noAdjustHandles="1" noChangeArrowheads="1" noChangeShapeType="1" noTextEdit="1"/>
              </p:cNvSpPr>
              <p:nvPr/>
            </p:nvSpPr>
            <p:spPr>
              <a:xfrm>
                <a:off x="7113367" y="1247981"/>
                <a:ext cx="3266089" cy="643061"/>
              </a:xfrm>
              <a:prstGeom prst="rect">
                <a:avLst/>
              </a:prstGeom>
              <a:blipFill>
                <a:blip r:embed="rId4"/>
                <a:stretch>
                  <a:fillRect t="-105882" b="-166667"/>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AE0E8F30-0829-A76F-4CF1-F5282E526466}"/>
              </a:ext>
            </a:extLst>
          </p:cNvPr>
          <p:cNvSpPr txBox="1"/>
          <p:nvPr/>
        </p:nvSpPr>
        <p:spPr>
          <a:xfrm>
            <a:off x="5848097" y="658700"/>
            <a:ext cx="6201407" cy="523220"/>
          </a:xfrm>
          <a:prstGeom prst="rect">
            <a:avLst/>
          </a:prstGeom>
          <a:no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We need to use this formula to compute Semivariance from each pair of points that </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has values (i.e., pollution monitors)</a:t>
            </a:r>
            <a:r>
              <a:rPr lang="en-GB" sz="14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7" name="Oval 6">
            <a:extLst>
              <a:ext uri="{FF2B5EF4-FFF2-40B4-BE49-F238E27FC236}">
                <a16:creationId xmlns:a16="http://schemas.microsoft.com/office/drawing/2014/main" id="{78E9FBE4-83AF-1333-E1F3-E48D69BA7891}"/>
              </a:ext>
            </a:extLst>
          </p:cNvPr>
          <p:cNvSpPr/>
          <p:nvPr/>
        </p:nvSpPr>
        <p:spPr>
          <a:xfrm>
            <a:off x="955040" y="1087120"/>
            <a:ext cx="50800" cy="6096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6EBDA38-107D-A005-6BDE-A84EC20CA185}"/>
              </a:ext>
            </a:extLst>
          </p:cNvPr>
          <p:cNvSpPr txBox="1"/>
          <p:nvPr/>
        </p:nvSpPr>
        <p:spPr>
          <a:xfrm>
            <a:off x="68564" y="4648616"/>
            <a:ext cx="5323349"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We need to list every possible pair of points.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So, from the 458 sample locations, there are 104,653 pairs</a:t>
            </a:r>
            <a:r>
              <a:rPr lang="en-GB" sz="1400" dirty="0">
                <a:latin typeface="Helvetica Neue" panose="02000503000000020004" pitchFamily="2" charset="0"/>
                <a:ea typeface="Helvetica Neue" panose="02000503000000020004" pitchFamily="2" charset="0"/>
                <a:cs typeface="Helvetica Neue" panose="02000503000000020004" pitchFamily="2" charset="0"/>
              </a:rPr>
              <a:t>. A distance between each point is calculated – this known as a </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separation distance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t>
            </a:r>
            <a:r>
              <a:rPr lang="en-GB" sz="1400" b="1" i="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h</a:t>
            </a:r>
            <a:r>
              <a:rPr lang="en-GB" sz="14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We will have a distribution of values on separation distance.</a:t>
            </a: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At the red point,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separation distance </a:t>
            </a:r>
            <a:r>
              <a:rPr lang="en-GB" sz="1400" dirty="0">
                <a:latin typeface="Helvetica Neue" panose="02000503000000020004" pitchFamily="2" charset="0"/>
                <a:ea typeface="Helvetica Neue" panose="02000503000000020004" pitchFamily="2" charset="0"/>
                <a:cs typeface="Helvetica Neue" panose="02000503000000020004" pitchFamily="2" charset="0"/>
              </a:rPr>
              <a:t>is computed elsewhere. Note that this place has no value, but we want to make a prediction at the point. </a:t>
            </a:r>
          </a:p>
        </p:txBody>
      </p:sp>
      <p:cxnSp>
        <p:nvCxnSpPr>
          <p:cNvPr id="19" name="Straight Connector 18">
            <a:extLst>
              <a:ext uri="{FF2B5EF4-FFF2-40B4-BE49-F238E27FC236}">
                <a16:creationId xmlns:a16="http://schemas.microsoft.com/office/drawing/2014/main" id="{205C0FB0-9038-B43F-1611-945B6623A21B}"/>
              </a:ext>
            </a:extLst>
          </p:cNvPr>
          <p:cNvCxnSpPr/>
          <p:nvPr/>
        </p:nvCxnSpPr>
        <p:spPr>
          <a:xfrm>
            <a:off x="5743448" y="658700"/>
            <a:ext cx="0" cy="5836575"/>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1AAEA651-A758-207C-57EF-AE43CE78C9FE}"/>
                  </a:ext>
                </a:extLst>
              </p:cNvPr>
              <p:cNvSpPr txBox="1"/>
              <p:nvPr/>
            </p:nvSpPr>
            <p:spPr>
              <a:xfrm>
                <a:off x="5848097" y="2080431"/>
                <a:ext cx="6247914" cy="3108543"/>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rPr>
                        </m:ctrlPr>
                      </m:accPr>
                      <m:e>
                        <m:r>
                          <a:rPr lang="en-GB" sz="1400" b="1" i="1" smtClean="0">
                            <a:latin typeface="Cambria Math" panose="02040503050406030204" pitchFamily="18" charset="0"/>
                            <a:ea typeface="Cambria Math" panose="02040503050406030204" pitchFamily="18" charset="0"/>
                          </a:rPr>
                          <m:t>𝜸</m:t>
                        </m:r>
                      </m:e>
                    </m:acc>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oMath>
                </a14:m>
                <a:r>
                  <a:rPr lang="en-GB" sz="1400" b="1" i="1"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Semivariance, which measures how 2 points are spatially autocorrelated with respect to their differences in distance (i.e., separation distance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endParaRPr lang="en-GB" sz="1400" b="1" i="1"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dirty="0">
                    <a:latin typeface="Helvetica Neue" panose="02000503000000020004" pitchFamily="2" charset="0"/>
                    <a:ea typeface="Helvetica Neue" panose="02000503000000020004" pitchFamily="2" charset="0"/>
                    <a:cs typeface="Helvetica Neue" panose="02000503000000020004" pitchFamily="2" charset="0"/>
                  </a:rPr>
                  <a:t> is the separation (Euclidean) distance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see equation [1] in slide 13</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p>
              <a:p>
                <a:pPr marL="285750" indent="-285750">
                  <a:buFont typeface="Arial" panose="020B0604020202020204" pitchFamily="34" charset="0"/>
                  <a:buChar char="•"/>
                </a:pPr>
                <a:r>
                  <a:rPr lang="en-GB" sz="1400" b="1" i="1" dirty="0">
                    <a:latin typeface="Helvetica Neue" panose="02000503000000020004" pitchFamily="2" charset="0"/>
                    <a:ea typeface="Helvetica Neue" panose="02000503000000020004" pitchFamily="2" charset="0"/>
                    <a:cs typeface="Helvetica Neue" panose="02000503000000020004" pitchFamily="2" charset="0"/>
                  </a:rPr>
                  <a:t>N(h)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total number of paired points with the same separation distance value of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i="1"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(if there are not set of points with the same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r>
                  <a:rPr lang="en-GB" sz="1400" dirty="0">
                    <a:latin typeface="Helvetica Neue" panose="02000503000000020004" pitchFamily="2" charset="0"/>
                    <a:ea typeface="Helvetica Neue" panose="02000503000000020004" pitchFamily="2" charset="0"/>
                    <a:cs typeface="Helvetica Neue" panose="02000503000000020004" pitchFamily="2" charset="0"/>
                  </a:rPr>
                  <a:t>, then we do not need to use the summation part of the equation, nor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1/2</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N(h) </a:t>
                </a:r>
                <a:r>
                  <a:rPr lang="en-GB" sz="1400" dirty="0">
                    <a:latin typeface="Helvetica Neue" panose="02000503000000020004" pitchFamily="2" charset="0"/>
                    <a:ea typeface="Helvetica Neue" panose="02000503000000020004" pitchFamily="2" charset="0"/>
                    <a:cs typeface="Helvetica Neue" panose="02000503000000020004" pitchFamily="2" charset="0"/>
                  </a:rPr>
                  <a:t>in the formula will not be needed as well).</a:t>
                </a: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This means that we only concern ourselves with using this equation:</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400" b="1" i="1" smtClean="0">
                            <a:latin typeface="Cambria Math" panose="02040503050406030204" pitchFamily="18" charset="0"/>
                            <a:ea typeface="Cambria Math" panose="02040503050406030204" pitchFamily="18" charset="0"/>
                          </a:rPr>
                        </m:ctrlPr>
                      </m:sSubPr>
                      <m:e>
                        <m:r>
                          <a:rPr lang="en-GB" sz="1400" b="1" i="1" smtClean="0">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𝒎</m:t>
                        </m:r>
                      </m:sub>
                    </m:sSub>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and </a:t>
                </a:r>
                <a14:m>
                  <m:oMath xmlns:m="http://schemas.openxmlformats.org/officeDocument/2006/math">
                    <m:sSub>
                      <m:sSubPr>
                        <m:ctrlPr>
                          <a:rPr lang="en-GB" sz="1400" b="1" i="1">
                            <a:latin typeface="Cambria Math" panose="02040503050406030204" pitchFamily="18" charset="0"/>
                            <a:ea typeface="Cambria Math" panose="02040503050406030204" pitchFamily="18" charset="0"/>
                          </a:rPr>
                        </m:ctrlPr>
                      </m:sSubPr>
                      <m:e>
                        <m:r>
                          <a:rPr lang="en-GB" sz="1400" b="1" i="1">
                            <a:latin typeface="Cambria Math" panose="02040503050406030204" pitchFamily="18" charset="0"/>
                            <a:ea typeface="Cambria Math" panose="02040503050406030204" pitchFamily="18" charset="0"/>
                          </a:rPr>
                          <m:t>𝒙</m:t>
                        </m:r>
                      </m:e>
                      <m:sub>
                        <m:r>
                          <a:rPr lang="en-GB" sz="1400" b="1" i="1" smtClean="0">
                            <a:latin typeface="Cambria Math" panose="02040503050406030204" pitchFamily="18" charset="0"/>
                            <a:ea typeface="Cambria Math" panose="02040503050406030204" pitchFamily="18" charset="0"/>
                          </a:rPr>
                          <m:t>𝒏</m:t>
                        </m:r>
                      </m:sub>
                    </m:sSub>
                    <m:r>
                      <a:rPr lang="en-GB" sz="1400" b="1" i="1">
                        <a:latin typeface="Cambria Math" panose="02040503050406030204" pitchFamily="18" charset="0"/>
                        <a:ea typeface="Cambria Math" panose="02040503050406030204" pitchFamily="18" charset="0"/>
                      </a:rPr>
                      <m:t>(</m:t>
                    </m:r>
                    <m:r>
                      <a:rPr lang="en-GB" sz="1400" b="1" i="1">
                        <a:latin typeface="Cambria Math" panose="02040503050406030204" pitchFamily="18" charset="0"/>
                        <a:ea typeface="Cambria Math" panose="02040503050406030204" pitchFamily="18" charset="0"/>
                      </a:rPr>
                      <m:t>𝒉</m:t>
                    </m:r>
                    <m:r>
                      <a:rPr lang="en-GB" sz="1400" b="1" i="1">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are two pairs of observations which has a separation distance of </a:t>
                </a:r>
                <a:r>
                  <a:rPr lang="en-GB" sz="1400" b="1" i="1" dirty="0">
                    <a:latin typeface="Helvetica Neue" panose="02000503000000020004" pitchFamily="2" charset="0"/>
                    <a:ea typeface="Helvetica Neue" panose="02000503000000020004" pitchFamily="2" charset="0"/>
                    <a:cs typeface="Helvetica Neue" panose="02000503000000020004" pitchFamily="2" charset="0"/>
                  </a:rPr>
                  <a:t>h</a:t>
                </a:r>
              </a:p>
            </p:txBody>
          </p:sp>
        </mc:Choice>
        <mc:Fallback>
          <p:sp>
            <p:nvSpPr>
              <p:cNvPr id="30" name="TextBox 29">
                <a:extLst>
                  <a:ext uri="{FF2B5EF4-FFF2-40B4-BE49-F238E27FC236}">
                    <a16:creationId xmlns:a16="http://schemas.microsoft.com/office/drawing/2014/main" id="{1AAEA651-A758-207C-57EF-AE43CE78C9FE}"/>
                  </a:ext>
                </a:extLst>
              </p:cNvPr>
              <p:cNvSpPr txBox="1">
                <a:spLocks noRot="1" noChangeAspect="1" noMove="1" noResize="1" noEditPoints="1" noAdjustHandles="1" noChangeArrowheads="1" noChangeShapeType="1" noTextEdit="1"/>
              </p:cNvSpPr>
              <p:nvPr/>
            </p:nvSpPr>
            <p:spPr>
              <a:xfrm>
                <a:off x="5848097" y="2080431"/>
                <a:ext cx="6247914" cy="3108543"/>
              </a:xfrm>
              <a:prstGeom prst="rect">
                <a:avLst/>
              </a:prstGeom>
              <a:blipFill>
                <a:blip r:embed="rId5"/>
                <a:stretch>
                  <a:fillRect l="-203" t="-407" b="-12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DA5E95B-1862-5A33-9938-67396A8A201B}"/>
                  </a:ext>
                </a:extLst>
              </p:cNvPr>
              <p:cNvSpPr txBox="1"/>
              <p:nvPr/>
            </p:nvSpPr>
            <p:spPr>
              <a:xfrm>
                <a:off x="7040214" y="4279284"/>
                <a:ext cx="3266089" cy="215444"/>
              </a:xfrm>
              <a:prstGeom prst="rect">
                <a:avLst/>
              </a:prstGeom>
              <a:solidFill>
                <a:schemeClr val="bg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1400" i="1" smtClean="0">
                              <a:latin typeface="Cambria Math" panose="02040503050406030204" pitchFamily="18" charset="0"/>
                              <a:ea typeface="Cambria Math" panose="02040503050406030204" pitchFamily="18" charset="0"/>
                            </a:rPr>
                          </m:ctrlPr>
                        </m:accPr>
                        <m:e>
                          <m:r>
                            <a:rPr lang="en-GB" sz="1400" b="0" i="1" smtClean="0">
                              <a:latin typeface="Cambria Math" panose="02040503050406030204" pitchFamily="18" charset="0"/>
                              <a:ea typeface="Cambria Math" panose="02040503050406030204" pitchFamily="18" charset="0"/>
                            </a:rPr>
                            <m:t>𝛾</m:t>
                          </m:r>
                        </m:e>
                      </m:acc>
                      <m:d>
                        <m:dPr>
                          <m:ctrlPr>
                            <a:rPr lang="en-GB" sz="140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sSup>
                        <m:sSupPr>
                          <m:ctrlPr>
                            <a:rPr lang="en-GB" sz="1400" i="1">
                              <a:latin typeface="Cambria Math" panose="02040503050406030204" pitchFamily="18" charset="0"/>
                              <a:ea typeface="Cambria Math" panose="02040503050406030204" pitchFamily="18" charset="0"/>
                            </a:rPr>
                          </m:ctrlPr>
                        </m:sSupPr>
                        <m:e>
                          <m:d>
                            <m:dPr>
                              <m:ctrlPr>
                                <a:rPr lang="en-GB" sz="1400" i="1">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𝑚</m:t>
                                  </m:r>
                                </m:sub>
                              </m:sSub>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h</m:t>
                              </m:r>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𝑥</m:t>
                                  </m:r>
                                </m:e>
                                <m:sub>
                                  <m:r>
                                    <a:rPr lang="en-GB" sz="1400" i="1">
                                      <a:latin typeface="Cambria Math" panose="02040503050406030204" pitchFamily="18" charset="0"/>
                                      <a:ea typeface="Cambria Math" panose="02040503050406030204" pitchFamily="18" charset="0"/>
                                    </a:rPr>
                                    <m:t>𝑛</m:t>
                                  </m:r>
                                </m:sub>
                              </m:sSub>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h</m:t>
                              </m:r>
                              <m:r>
                                <a:rPr lang="en-GB" sz="1400" i="1">
                                  <a:latin typeface="Cambria Math" panose="02040503050406030204" pitchFamily="18" charset="0"/>
                                  <a:ea typeface="Cambria Math" panose="02040503050406030204" pitchFamily="18" charset="0"/>
                                </a:rPr>
                                <m:t>)</m:t>
                              </m:r>
                            </m:e>
                          </m:d>
                        </m:e>
                        <m:sup>
                          <m:r>
                            <a:rPr lang="en-GB" sz="1400" i="1">
                              <a:latin typeface="Cambria Math" panose="02040503050406030204" pitchFamily="18" charset="0"/>
                              <a:ea typeface="Cambria Math" panose="02040503050406030204" pitchFamily="18" charset="0"/>
                            </a:rPr>
                            <m:t>2</m:t>
                          </m:r>
                        </m:sup>
                      </m:sSup>
                    </m:oMath>
                  </m:oMathPara>
                </a14:m>
                <a:endParaRPr lang="en-GB" sz="1400" dirty="0"/>
              </a:p>
            </p:txBody>
          </p:sp>
        </mc:Choice>
        <mc:Fallback xmlns="">
          <p:sp>
            <p:nvSpPr>
              <p:cNvPr id="32" name="TextBox 31">
                <a:extLst>
                  <a:ext uri="{FF2B5EF4-FFF2-40B4-BE49-F238E27FC236}">
                    <a16:creationId xmlns:a16="http://schemas.microsoft.com/office/drawing/2014/main" id="{CDA5E95B-1862-5A33-9938-67396A8A201B}"/>
                  </a:ext>
                </a:extLst>
              </p:cNvPr>
              <p:cNvSpPr txBox="1">
                <a:spLocks noRot="1" noChangeAspect="1" noMove="1" noResize="1" noEditPoints="1" noAdjustHandles="1" noChangeArrowheads="1" noChangeShapeType="1" noTextEdit="1"/>
              </p:cNvSpPr>
              <p:nvPr/>
            </p:nvSpPr>
            <p:spPr>
              <a:xfrm>
                <a:off x="7040214" y="4279284"/>
                <a:ext cx="3266089" cy="215444"/>
              </a:xfrm>
              <a:prstGeom prst="rect">
                <a:avLst/>
              </a:prstGeom>
              <a:blipFill>
                <a:blip r:embed="rId6"/>
                <a:stretch>
                  <a:fillRect t="-22222" b="-33333"/>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B1536FEE-8292-A7E4-1F1C-E5BB55B34FAE}"/>
              </a:ext>
            </a:extLst>
          </p:cNvPr>
          <p:cNvSpPr txBox="1"/>
          <p:nvPr/>
        </p:nvSpPr>
        <p:spPr>
          <a:xfrm>
            <a:off x="11527999" y="1341768"/>
            <a:ext cx="402674"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34" name="TextBox 33">
            <a:extLst>
              <a:ext uri="{FF2B5EF4-FFF2-40B4-BE49-F238E27FC236}">
                <a16:creationId xmlns:a16="http://schemas.microsoft.com/office/drawing/2014/main" id="{2B4C7C35-36FC-73C1-72E4-C2430A30F27D}"/>
              </a:ext>
            </a:extLst>
          </p:cNvPr>
          <p:cNvSpPr txBox="1"/>
          <p:nvPr/>
        </p:nvSpPr>
        <p:spPr>
          <a:xfrm>
            <a:off x="11527999" y="4202340"/>
            <a:ext cx="402674"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[2]</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E5F13254-77AD-A5F5-DA29-F2DA7841ACC7}"/>
                  </a:ext>
                </a:extLst>
              </p:cNvPr>
              <p:cNvSpPr txBox="1"/>
              <p:nvPr/>
            </p:nvSpPr>
            <p:spPr>
              <a:xfrm>
                <a:off x="5936491" y="5188974"/>
                <a:ext cx="6094469" cy="1600438"/>
              </a:xfrm>
              <a:prstGeom prst="rect">
                <a:avLst/>
              </a:prstGeom>
              <a:noFill/>
            </p:spPr>
            <p:txBody>
              <a:bodyPr wrap="square">
                <a:spAutoFit/>
              </a:bodyPr>
              <a:lstStyle/>
              <a:p>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Example: </a:t>
                </a:r>
              </a:p>
              <a:p>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Suppose the separation distance for two stations was </a:t>
                </a:r>
                <a:r>
                  <a:rPr lang="en-GB" sz="1400" i="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a:t>
                </a:r>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 125000m and SO</a:t>
                </a:r>
                <a:r>
                  <a:rPr lang="en-GB" sz="1400" baseline="-250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2</a:t>
                </a:r>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levels were 67 ppb at </a:t>
                </a:r>
                <a14:m>
                  <m:oMath xmlns:m="http://schemas.openxmlformats.org/officeDocument/2006/math">
                    <m:sSub>
                      <m:sSubPr>
                        <m:ctrlPr>
                          <a:rPr lang="en-GB" sz="1400" i="1">
                            <a:solidFill>
                              <a:schemeClr val="tx1"/>
                            </a:solidFill>
                            <a:latin typeface="Cambria Math" panose="02040503050406030204" pitchFamily="18" charset="0"/>
                          </a:rPr>
                        </m:ctrlPr>
                      </m:sSubPr>
                      <m:e>
                        <m:r>
                          <a:rPr lang="en-GB" sz="1400" b="0" i="1">
                            <a:solidFill>
                              <a:schemeClr val="tx1"/>
                            </a:solidFill>
                            <a:latin typeface="Cambria Math" panose="02040503050406030204" pitchFamily="18" charset="0"/>
                          </a:rPr>
                          <m:t>𝑥</m:t>
                        </m:r>
                      </m:e>
                      <m:sub>
                        <m:r>
                          <a:rPr lang="en-GB" sz="1400" b="0" i="1" smtClean="0">
                            <a:solidFill>
                              <a:schemeClr val="tx1"/>
                            </a:solidFill>
                            <a:latin typeface="Cambria Math" panose="02040503050406030204" pitchFamily="18" charset="0"/>
                          </a:rPr>
                          <m:t>𝑚</m:t>
                        </m:r>
                      </m:sub>
                    </m:sSub>
                    <m:r>
                      <a:rPr lang="en-GB" sz="1400" b="0" i="1" smtClean="0">
                        <a:solidFill>
                          <a:schemeClr val="tx1"/>
                        </a:solidFill>
                        <a:latin typeface="Cambria Math" panose="02040503050406030204" pitchFamily="18" charset="0"/>
                      </a:rPr>
                      <m:t>(</m:t>
                    </m:r>
                    <m:r>
                      <a:rPr lang="en-GB" sz="1400" b="0" i="1" smtClean="0">
                        <a:solidFill>
                          <a:schemeClr val="tx1"/>
                        </a:solidFill>
                        <a:latin typeface="Cambria Math" panose="02040503050406030204" pitchFamily="18" charset="0"/>
                      </a:rPr>
                      <m:t>h</m:t>
                    </m:r>
                    <m:r>
                      <a:rPr lang="en-GB" sz="1400" b="0" i="1" smtClean="0">
                        <a:solidFill>
                          <a:schemeClr val="tx1"/>
                        </a:solidFill>
                        <a:latin typeface="Cambria Math" panose="02040503050406030204" pitchFamily="18" charset="0"/>
                      </a:rPr>
                      <m:t>)</m:t>
                    </m:r>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61 ppb at </a:t>
                </a:r>
                <a14:m>
                  <m:oMath xmlns:m="http://schemas.openxmlformats.org/officeDocument/2006/math">
                    <m:sSub>
                      <m:sSubPr>
                        <m:ctrlPr>
                          <a:rPr lang="en-GB" sz="1400" i="1">
                            <a:solidFill>
                              <a:schemeClr val="tx1"/>
                            </a:solidFill>
                            <a:latin typeface="Cambria Math" panose="02040503050406030204" pitchFamily="18" charset="0"/>
                          </a:rPr>
                        </m:ctrlPr>
                      </m:sSubPr>
                      <m:e>
                        <m:r>
                          <a:rPr lang="en-GB" sz="1400" b="0" i="1">
                            <a:solidFill>
                              <a:schemeClr val="tx1"/>
                            </a:solidFill>
                            <a:latin typeface="Cambria Math" panose="02040503050406030204" pitchFamily="18" charset="0"/>
                          </a:rPr>
                          <m:t>𝑥</m:t>
                        </m:r>
                      </m:e>
                      <m:sub>
                        <m:r>
                          <a:rPr lang="en-GB" sz="1400" b="0" i="1" smtClean="0">
                            <a:solidFill>
                              <a:schemeClr val="tx1"/>
                            </a:solidFill>
                            <a:latin typeface="Cambria Math" panose="02040503050406030204" pitchFamily="18" charset="0"/>
                          </a:rPr>
                          <m:t>𝑛</m:t>
                        </m:r>
                      </m:sub>
                    </m:sSub>
                    <m:r>
                      <a:rPr lang="en-GB" sz="1400" b="0" i="1" smtClean="0">
                        <a:solidFill>
                          <a:schemeClr val="tx1"/>
                        </a:solidFill>
                        <a:latin typeface="Cambria Math" panose="02040503050406030204" pitchFamily="18" charset="0"/>
                      </a:rPr>
                      <m:t>(</m:t>
                    </m:r>
                    <m:r>
                      <a:rPr lang="en-GB" sz="1400" b="0" i="1" smtClean="0">
                        <a:solidFill>
                          <a:schemeClr val="tx1"/>
                        </a:solidFill>
                        <a:latin typeface="Cambria Math" panose="02040503050406030204" pitchFamily="18" charset="0"/>
                      </a:rPr>
                      <m:t>h</m:t>
                    </m:r>
                    <m:r>
                      <a:rPr lang="en-GB" sz="1400" b="0" i="1" smtClean="0">
                        <a:solidFill>
                          <a:schemeClr val="tx1"/>
                        </a:solidFill>
                        <a:latin typeface="Cambria Math" panose="02040503050406030204" pitchFamily="18" charset="0"/>
                      </a:rPr>
                      <m:t>)</m:t>
                    </m:r>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The </a:t>
                </a:r>
                <a14:m>
                  <m:oMath xmlns:m="http://schemas.openxmlformats.org/officeDocument/2006/math">
                    <m:r>
                      <a:rPr lang="en-GB" sz="1400" b="0" i="1">
                        <a:solidFill>
                          <a:schemeClr val="tx1"/>
                        </a:solidFill>
                        <a:latin typeface="Cambria Math" panose="02040503050406030204" pitchFamily="18" charset="0"/>
                        <a:ea typeface="Cambria Math" panose="02040503050406030204" pitchFamily="18" charset="0"/>
                      </a:rPr>
                      <m:t>𝛾</m:t>
                    </m:r>
                    <m:d>
                      <m:dPr>
                        <m:ctrlPr>
                          <a:rPr lang="en-GB" sz="1400" i="1">
                            <a:solidFill>
                              <a:schemeClr val="tx1"/>
                            </a:solidFill>
                            <a:latin typeface="Cambria Math" panose="02040503050406030204" pitchFamily="18" charset="0"/>
                            <a:ea typeface="Cambria Math" panose="02040503050406030204" pitchFamily="18" charset="0"/>
                          </a:rPr>
                        </m:ctrlPr>
                      </m:dPr>
                      <m:e>
                        <m:r>
                          <a:rPr lang="en-GB" sz="1400" b="0" i="1">
                            <a:solidFill>
                              <a:schemeClr val="tx1"/>
                            </a:solidFill>
                            <a:latin typeface="Cambria Math" panose="02040503050406030204" pitchFamily="18" charset="0"/>
                            <a:ea typeface="Cambria Math" panose="02040503050406030204" pitchFamily="18" charset="0"/>
                          </a:rPr>
                          <m:t>h</m:t>
                        </m:r>
                      </m:e>
                    </m:d>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400" b="0" i="0" dirty="0" smtClean="0">
                        <a:solidFill>
                          <a:schemeClr val="tx1"/>
                        </a:solidFill>
                        <a:latin typeface="Cambria Math" panose="02040503050406030204" pitchFamily="18" charset="0"/>
                      </a:rPr>
                      <m:t>= </m:t>
                    </m:r>
                    <m:sSup>
                      <m:sSupPr>
                        <m:ctrlPr>
                          <a:rPr lang="en-GB" sz="1400" i="1" dirty="0" smtClean="0">
                            <a:solidFill>
                              <a:schemeClr val="tx1"/>
                            </a:solidFill>
                            <a:latin typeface="Cambria Math" panose="02040503050406030204" pitchFamily="18" charset="0"/>
                          </a:rPr>
                        </m:ctrlPr>
                      </m:sSupPr>
                      <m:e>
                        <m:d>
                          <m:dPr>
                            <m:ctrlPr>
                              <a:rPr lang="en-GB" sz="1400" i="1" dirty="0" smtClean="0">
                                <a:solidFill>
                                  <a:schemeClr val="tx1"/>
                                </a:solidFill>
                                <a:latin typeface="Cambria Math" panose="02040503050406030204" pitchFamily="18" charset="0"/>
                              </a:rPr>
                            </m:ctrlPr>
                          </m:dPr>
                          <m:e>
                            <m:r>
                              <a:rPr lang="en-GB" sz="1400" b="0" i="1" dirty="0" smtClean="0">
                                <a:solidFill>
                                  <a:schemeClr val="tx1"/>
                                </a:solidFill>
                                <a:latin typeface="Cambria Math" panose="02040503050406030204" pitchFamily="18" charset="0"/>
                              </a:rPr>
                              <m:t>67−61</m:t>
                            </m:r>
                          </m:e>
                        </m:d>
                      </m:e>
                      <m:sup>
                        <m:r>
                          <a:rPr lang="en-GB" sz="1400" b="0" i="1" dirty="0" smtClean="0">
                            <a:solidFill>
                              <a:schemeClr val="tx1"/>
                            </a:solidFill>
                            <a:latin typeface="Cambria Math" panose="02040503050406030204" pitchFamily="18" charset="0"/>
                          </a:rPr>
                          <m:t>2</m:t>
                        </m:r>
                      </m:sup>
                    </m:sSup>
                    <m:r>
                      <a:rPr lang="en-GB" sz="1400" b="0" i="1" dirty="0" smtClean="0">
                        <a:solidFill>
                          <a:schemeClr val="tx1"/>
                        </a:solidFill>
                        <a:latin typeface="Cambria Math" panose="02040503050406030204" pitchFamily="18" charset="0"/>
                      </a:rPr>
                      <m:t>=</m:t>
                    </m:r>
                  </m:oMath>
                </a14:m>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36ppb (plot 36ppb against </a:t>
                </a:r>
                <a:r>
                  <a:rPr lang="en-GB" sz="1400" i="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a:t>
                </a:r>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(125000m))</a:t>
                </a:r>
              </a:p>
              <a:p>
                <a:endPar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Repeat for all remaining 104,653 points</a:t>
                </a:r>
              </a:p>
            </p:txBody>
          </p:sp>
        </mc:Choice>
        <mc:Fallback>
          <p:sp>
            <p:nvSpPr>
              <p:cNvPr id="36" name="TextBox 35">
                <a:extLst>
                  <a:ext uri="{FF2B5EF4-FFF2-40B4-BE49-F238E27FC236}">
                    <a16:creationId xmlns:a16="http://schemas.microsoft.com/office/drawing/2014/main" id="{E5F13254-77AD-A5F5-DA29-F2DA7841ACC7}"/>
                  </a:ext>
                </a:extLst>
              </p:cNvPr>
              <p:cNvSpPr txBox="1">
                <a:spLocks noRot="1" noChangeAspect="1" noMove="1" noResize="1" noEditPoints="1" noAdjustHandles="1" noChangeArrowheads="1" noChangeShapeType="1" noTextEdit="1"/>
              </p:cNvSpPr>
              <p:nvPr/>
            </p:nvSpPr>
            <p:spPr>
              <a:xfrm>
                <a:off x="5936491" y="5188974"/>
                <a:ext cx="6094469" cy="1600438"/>
              </a:xfrm>
              <a:prstGeom prst="rect">
                <a:avLst/>
              </a:prstGeom>
              <a:blipFill>
                <a:blip r:embed="rId7"/>
                <a:stretch>
                  <a:fillRect l="-208" t="-787" b="-3937"/>
                </a:stretch>
              </a:blipFill>
            </p:spPr>
            <p:txBody>
              <a:bodyPr/>
              <a:lstStyle/>
              <a:p>
                <a:r>
                  <a:rPr lang="en-GB">
                    <a:noFill/>
                  </a:rPr>
                  <a:t> </a:t>
                </a:r>
              </a:p>
            </p:txBody>
          </p:sp>
        </mc:Fallback>
      </mc:AlternateContent>
      <p:sp>
        <p:nvSpPr>
          <p:cNvPr id="2" name="Slide Number Placeholder 3">
            <a:extLst>
              <a:ext uri="{FF2B5EF4-FFF2-40B4-BE49-F238E27FC236}">
                <a16:creationId xmlns:a16="http://schemas.microsoft.com/office/drawing/2014/main" id="{C52568CE-E54A-43AD-D409-19364A55E22D}"/>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29</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5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35388" y="1538367"/>
            <a:ext cx="6163587" cy="4651418"/>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In week 5, we learn that ecological niche models are used on outcomes that are typically a point-process (i.e., events that occur at random e.g., wildfires, crime, road accidents etc.,).</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Niche Models are used to predict where point-process outcomes are likely to occur based on a set of conditions, and where it is suitable for such outcome (i.e., presence-only, presence-absence or presence-pseudo absence data)</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In week 3, we spoke of the various ways to represent geographic space through a device called a </a:t>
            </a:r>
            <a:r>
              <a:rPr lang="en-US" sz="1600" b="1" dirty="0">
                <a:latin typeface="Helvetica Neue" panose="02000503000000020004" pitchFamily="2" charset="0"/>
                <a:ea typeface="Helvetica Neue" panose="02000503000000020004" pitchFamily="2" charset="0"/>
                <a:cs typeface="Helvetica Neue" panose="02000503000000020004" pitchFamily="2" charset="0"/>
              </a:rPr>
              <a:t>Spatial Weight Matrix. </a:t>
            </a:r>
            <a:r>
              <a:rPr lang="en-US" sz="1600" dirty="0">
                <a:latin typeface="Helvetica Neue" panose="02000503000000020004" pitchFamily="2" charset="0"/>
                <a:ea typeface="Helvetica Neue" panose="02000503000000020004" pitchFamily="2" charset="0"/>
                <a:cs typeface="Helvetica Neue" panose="02000503000000020004" pitchFamily="2" charset="0"/>
              </a:rPr>
              <a:t>Computation of this device is needed in the estimation of spatial autocorrelation.</a:t>
            </a:r>
          </a:p>
        </p:txBody>
      </p:sp>
      <p:pic>
        <p:nvPicPr>
          <p:cNvPr id="41" name="Picture 40" descr="Shape&#10;&#10;Description automatically generated with low confidence">
            <a:extLst>
              <a:ext uri="{FF2B5EF4-FFF2-40B4-BE49-F238E27FC236}">
                <a16:creationId xmlns:a16="http://schemas.microsoft.com/office/drawing/2014/main" id="{7ACE1C88-FAB8-E947-8148-198CB038C734}"/>
              </a:ext>
            </a:extLst>
          </p:cNvPr>
          <p:cNvPicPr>
            <a:picLocks noChangeAspect="1"/>
          </p:cNvPicPr>
          <p:nvPr/>
        </p:nvPicPr>
        <p:blipFill>
          <a:blip r:embed="rId4"/>
          <a:stretch>
            <a:fillRect/>
          </a:stretch>
        </p:blipFill>
        <p:spPr>
          <a:xfrm>
            <a:off x="9199879" y="2517126"/>
            <a:ext cx="2331721" cy="2331721"/>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30D6E26-1C0B-C391-0676-041E92785FCB}"/>
              </a:ext>
            </a:extLst>
          </p:cNvPr>
          <p:cNvPicPr>
            <a:picLocks noChangeAspect="1"/>
          </p:cNvPicPr>
          <p:nvPr/>
        </p:nvPicPr>
        <p:blipFill>
          <a:blip r:embed="rId4"/>
          <a:stretch>
            <a:fillRect/>
          </a:stretch>
        </p:blipFill>
        <p:spPr>
          <a:xfrm>
            <a:off x="7138158" y="2517126"/>
            <a:ext cx="2331721" cy="2331721"/>
          </a:xfrm>
          <a:prstGeom prst="rect">
            <a:avLst/>
          </a:prstGeom>
        </p:spPr>
      </p:pic>
      <p:sp>
        <p:nvSpPr>
          <p:cNvPr id="43" name="TextBox 42">
            <a:extLst>
              <a:ext uri="{FF2B5EF4-FFF2-40B4-BE49-F238E27FC236}">
                <a16:creationId xmlns:a16="http://schemas.microsoft.com/office/drawing/2014/main" id="{1B613CD8-6063-098A-AC2F-1E5BDC648584}"/>
              </a:ext>
            </a:extLst>
          </p:cNvPr>
          <p:cNvSpPr txBox="1"/>
          <p:nvPr/>
        </p:nvSpPr>
        <p:spPr>
          <a:xfrm>
            <a:off x="7630569" y="1779565"/>
            <a:ext cx="3678620"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Let’s rewind a bit to last week,</a:t>
            </a:r>
          </a:p>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And to the Week 3 and 5</a:t>
            </a:r>
          </a:p>
        </p:txBody>
      </p:sp>
      <p:sp>
        <p:nvSpPr>
          <p:cNvPr id="3" name="Slide Number Placeholder 3">
            <a:extLst>
              <a:ext uri="{FF2B5EF4-FFF2-40B4-BE49-F238E27FC236}">
                <a16:creationId xmlns:a16="http://schemas.microsoft.com/office/drawing/2014/main" id="{2A976246-5EBC-4106-EDD1-CD90475444A2}"/>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5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3001-D79D-A7E0-5F04-9FD8A50E65B7}"/>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1: Variogram analysis [2]</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6" name="Picture 5" descr="A picture containing text, nature, screenshot&#10;&#10;Description automatically generated">
            <a:extLst>
              <a:ext uri="{FF2B5EF4-FFF2-40B4-BE49-F238E27FC236}">
                <a16:creationId xmlns:a16="http://schemas.microsoft.com/office/drawing/2014/main" id="{186245CD-E0A0-B3D7-3F9F-745AF43DF398}"/>
              </a:ext>
            </a:extLst>
          </p:cNvPr>
          <p:cNvPicPr>
            <a:picLocks noChangeAspect="1"/>
          </p:cNvPicPr>
          <p:nvPr/>
        </p:nvPicPr>
        <p:blipFill>
          <a:blip r:embed="rId2"/>
          <a:stretch>
            <a:fillRect/>
          </a:stretch>
        </p:blipFill>
        <p:spPr>
          <a:xfrm>
            <a:off x="163080" y="971025"/>
            <a:ext cx="5698157" cy="3985023"/>
          </a:xfrm>
          <a:prstGeom prst="rect">
            <a:avLst/>
          </a:prstGeom>
          <a:ln>
            <a:solidFill>
              <a:schemeClr val="tx1"/>
            </a:solidFill>
          </a:ln>
        </p:spPr>
      </p:pic>
      <p:pic>
        <p:nvPicPr>
          <p:cNvPr id="8" name="Picture 7" descr="A picture containing scatter chart&#10;&#10;Description automatically generated">
            <a:extLst>
              <a:ext uri="{FF2B5EF4-FFF2-40B4-BE49-F238E27FC236}">
                <a16:creationId xmlns:a16="http://schemas.microsoft.com/office/drawing/2014/main" id="{5D797BEE-6202-2327-36EE-259026C4A331}"/>
              </a:ext>
            </a:extLst>
          </p:cNvPr>
          <p:cNvPicPr>
            <a:picLocks noChangeAspect="1"/>
          </p:cNvPicPr>
          <p:nvPr/>
        </p:nvPicPr>
        <p:blipFill>
          <a:blip r:embed="rId3"/>
          <a:stretch>
            <a:fillRect/>
          </a:stretch>
        </p:blipFill>
        <p:spPr>
          <a:xfrm>
            <a:off x="6330765" y="971025"/>
            <a:ext cx="5729883" cy="3985023"/>
          </a:xfrm>
          <a:prstGeom prst="rect">
            <a:avLst/>
          </a:prstGeom>
          <a:ln>
            <a:solidFill>
              <a:schemeClr val="tx1"/>
            </a:solidFill>
          </a:ln>
        </p:spPr>
      </p:pic>
      <p:sp>
        <p:nvSpPr>
          <p:cNvPr id="10" name="TextBox 9">
            <a:extLst>
              <a:ext uri="{FF2B5EF4-FFF2-40B4-BE49-F238E27FC236}">
                <a16:creationId xmlns:a16="http://schemas.microsoft.com/office/drawing/2014/main" id="{B7C2569E-B1F9-8EC4-FB31-2A9CCFBD2C82}"/>
              </a:ext>
            </a:extLst>
          </p:cNvPr>
          <p:cNvSpPr txBox="1"/>
          <p:nvPr/>
        </p:nvSpPr>
        <p:spPr>
          <a:xfrm>
            <a:off x="163080" y="5148072"/>
            <a:ext cx="5698157"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plot is known as a </a:t>
            </a:r>
            <a:r>
              <a:rPr lang="en-GB" b="1" dirty="0">
                <a:latin typeface="Helvetica Neue" panose="02000503000000020004" pitchFamily="2" charset="0"/>
                <a:ea typeface="Helvetica Neue" panose="02000503000000020004" pitchFamily="2" charset="0"/>
                <a:cs typeface="Helvetica Neue" panose="02000503000000020004" pitchFamily="2" charset="0"/>
              </a:rPr>
              <a:t>Cloud Variogram</a:t>
            </a:r>
            <a:r>
              <a:rPr lang="en-GB" dirty="0">
                <a:latin typeface="Helvetica Neue" panose="02000503000000020004" pitchFamily="2" charset="0"/>
                <a:ea typeface="Helvetica Neue" panose="02000503000000020004" pitchFamily="2" charset="0"/>
                <a:cs typeface="Helvetica Neue" panose="02000503000000020004" pitchFamily="2" charset="0"/>
              </a:rPr>
              <a:t>, which contains a cloud of points. </a:t>
            </a:r>
          </a:p>
        </p:txBody>
      </p:sp>
      <p:sp>
        <p:nvSpPr>
          <p:cNvPr id="11" name="TextBox 10">
            <a:extLst>
              <a:ext uri="{FF2B5EF4-FFF2-40B4-BE49-F238E27FC236}">
                <a16:creationId xmlns:a16="http://schemas.microsoft.com/office/drawing/2014/main" id="{EB18193F-0310-F552-1F11-F32990A05F11}"/>
              </a:ext>
            </a:extLst>
          </p:cNvPr>
          <p:cNvSpPr txBox="1"/>
          <p:nvPr/>
        </p:nvSpPr>
        <p:spPr>
          <a:xfrm>
            <a:off x="6330763" y="5148071"/>
            <a:ext cx="5593013"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We create bins (red dashed lines) and compute an average using all points within a bin. For example, all these points within the first bin (0m to 166666.7m) (i.e., rectangle block) are averaged to produce the red dot.  </a:t>
            </a:r>
          </a:p>
        </p:txBody>
      </p:sp>
      <p:sp>
        <p:nvSpPr>
          <p:cNvPr id="12" name="Rectangle 11">
            <a:extLst>
              <a:ext uri="{FF2B5EF4-FFF2-40B4-BE49-F238E27FC236}">
                <a16:creationId xmlns:a16="http://schemas.microsoft.com/office/drawing/2014/main" id="{01BFFE74-8911-FA0B-CA45-54E40FD513AA}"/>
              </a:ext>
            </a:extLst>
          </p:cNvPr>
          <p:cNvSpPr/>
          <p:nvPr/>
        </p:nvSpPr>
        <p:spPr>
          <a:xfrm>
            <a:off x="6870763" y="1417320"/>
            <a:ext cx="371285" cy="297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3">
            <a:extLst>
              <a:ext uri="{FF2B5EF4-FFF2-40B4-BE49-F238E27FC236}">
                <a16:creationId xmlns:a16="http://schemas.microsoft.com/office/drawing/2014/main" id="{755BD251-F378-4682-2A09-5251688C951B}"/>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30</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000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3001-D79D-A7E0-5F04-9FD8A50E65B7}"/>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1: Variogram analysis [3]</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 name="Picture 3" descr="Chart, scatter chart&#10;&#10;Description automatically generated">
            <a:extLst>
              <a:ext uri="{FF2B5EF4-FFF2-40B4-BE49-F238E27FC236}">
                <a16:creationId xmlns:a16="http://schemas.microsoft.com/office/drawing/2014/main" id="{8C8F14DA-68D8-0983-47C3-63FA48D8BD57}"/>
              </a:ext>
            </a:extLst>
          </p:cNvPr>
          <p:cNvPicPr>
            <a:picLocks noChangeAspect="1"/>
          </p:cNvPicPr>
          <p:nvPr/>
        </p:nvPicPr>
        <p:blipFill>
          <a:blip r:embed="rId3"/>
          <a:stretch>
            <a:fillRect/>
          </a:stretch>
        </p:blipFill>
        <p:spPr>
          <a:xfrm>
            <a:off x="83189" y="934720"/>
            <a:ext cx="6407994" cy="5201142"/>
          </a:xfrm>
          <a:prstGeom prst="rect">
            <a:avLst/>
          </a:prstGeom>
        </p:spPr>
      </p:pic>
      <p:sp>
        <p:nvSpPr>
          <p:cNvPr id="5" name="TextBox 4">
            <a:extLst>
              <a:ext uri="{FF2B5EF4-FFF2-40B4-BE49-F238E27FC236}">
                <a16:creationId xmlns:a16="http://schemas.microsoft.com/office/drawing/2014/main" id="{8C395B09-D90A-5424-D0B2-3A3BB28B4F17}"/>
              </a:ext>
            </a:extLst>
          </p:cNvPr>
          <p:cNvSpPr txBox="1"/>
          <p:nvPr/>
        </p:nvSpPr>
        <p:spPr>
          <a:xfrm>
            <a:off x="7314499" y="487032"/>
            <a:ext cx="4694894" cy="4278094"/>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From the output, we should note the approximate values for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partial sill, nugget and range</a:t>
            </a:r>
            <a:r>
              <a:rPr lang="en-GB" sz="1600" dirty="0">
                <a:latin typeface="Helvetica Neue" panose="02000503000000020004" pitchFamily="2" charset="0"/>
                <a:ea typeface="Helvetica Neue" panose="02000503000000020004" pitchFamily="2" charset="0"/>
                <a:cs typeface="Helvetica Neue" panose="02000503000000020004" pitchFamily="2" charset="0"/>
              </a:rPr>
              <a:t>.</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The nugget is roughly 17</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The range is roughly 1180000 meters</a:t>
            </a:r>
          </a:p>
          <a:p>
            <a:pPr marL="285750" indent="-285750">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The partial sill is 65. This is derived from the peak value for </a:t>
            </a:r>
            <a:r>
              <a:rPr lang="en-GB" sz="1600" dirty="0" err="1">
                <a:latin typeface="Helvetica Neue" panose="02000503000000020004" pitchFamily="2" charset="0"/>
                <a:ea typeface="Helvetica Neue" panose="02000503000000020004" pitchFamily="2" charset="0"/>
                <a:cs typeface="Helvetica Neue" panose="02000503000000020004" pitchFamily="2" charset="0"/>
              </a:rPr>
              <a:t>semivariance</a:t>
            </a:r>
            <a:r>
              <a:rPr lang="en-GB" sz="1600" dirty="0">
                <a:latin typeface="Helvetica Neue" panose="02000503000000020004" pitchFamily="2" charset="0"/>
                <a:ea typeface="Helvetica Neue" panose="02000503000000020004" pitchFamily="2" charset="0"/>
                <a:cs typeface="Helvetica Neue" panose="02000503000000020004" pitchFamily="2" charset="0"/>
              </a:rPr>
              <a:t> subtracted by the nugget (82 - 17 = 65).</a:t>
            </a:r>
          </a:p>
          <a:p>
            <a:pPr marL="285750" indent="-285750">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These serve as initial values to give us an idea of what to expect when we proceed to fit a theoretical semivariogram</a:t>
            </a:r>
          </a:p>
        </p:txBody>
      </p:sp>
      <p:cxnSp>
        <p:nvCxnSpPr>
          <p:cNvPr id="9" name="Straight Connector 8">
            <a:extLst>
              <a:ext uri="{FF2B5EF4-FFF2-40B4-BE49-F238E27FC236}">
                <a16:creationId xmlns:a16="http://schemas.microsoft.com/office/drawing/2014/main" id="{ABA07D6F-336D-68A1-FA4E-CE48B465BD6B}"/>
              </a:ext>
            </a:extLst>
          </p:cNvPr>
          <p:cNvCxnSpPr>
            <a:cxnSpLocks/>
          </p:cNvCxnSpPr>
          <p:nvPr/>
        </p:nvCxnSpPr>
        <p:spPr>
          <a:xfrm>
            <a:off x="649224" y="4544568"/>
            <a:ext cx="6446520" cy="0"/>
          </a:xfrm>
          <a:prstGeom prst="line">
            <a:avLst/>
          </a:prstGeom>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9B438B2-C6B9-C9A7-734D-EA40D6B235F0}"/>
              </a:ext>
            </a:extLst>
          </p:cNvPr>
          <p:cNvCxnSpPr>
            <a:cxnSpLocks/>
          </p:cNvCxnSpPr>
          <p:nvPr/>
        </p:nvCxnSpPr>
        <p:spPr>
          <a:xfrm>
            <a:off x="649224" y="1423416"/>
            <a:ext cx="6446520" cy="0"/>
          </a:xfrm>
          <a:prstGeom prst="line">
            <a:avLst/>
          </a:prstGeom>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1BF480B-A78E-938E-A00A-2564118378D8}"/>
              </a:ext>
            </a:extLst>
          </p:cNvPr>
          <p:cNvCxnSpPr/>
          <p:nvPr/>
        </p:nvCxnSpPr>
        <p:spPr>
          <a:xfrm>
            <a:off x="6912864" y="1423416"/>
            <a:ext cx="0" cy="31211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A5F25EA-F8E6-D99B-2EC5-EF2DD62DD451}"/>
              </a:ext>
            </a:extLst>
          </p:cNvPr>
          <p:cNvSpPr txBox="1"/>
          <p:nvPr/>
        </p:nvSpPr>
        <p:spPr>
          <a:xfrm>
            <a:off x="6565858" y="2824271"/>
            <a:ext cx="49940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65</a:t>
            </a:r>
          </a:p>
        </p:txBody>
      </p:sp>
      <p:cxnSp>
        <p:nvCxnSpPr>
          <p:cNvPr id="17" name="Straight Connector 16">
            <a:extLst>
              <a:ext uri="{FF2B5EF4-FFF2-40B4-BE49-F238E27FC236}">
                <a16:creationId xmlns:a16="http://schemas.microsoft.com/office/drawing/2014/main" id="{0A42D89F-6BD0-0EEB-07FD-0D1B08C06239}"/>
              </a:ext>
            </a:extLst>
          </p:cNvPr>
          <p:cNvCxnSpPr>
            <a:cxnSpLocks/>
          </p:cNvCxnSpPr>
          <p:nvPr/>
        </p:nvCxnSpPr>
        <p:spPr>
          <a:xfrm>
            <a:off x="649224" y="5501640"/>
            <a:ext cx="6446520" cy="0"/>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66EFD2E-5D59-6046-6D76-F62E7BAA3320}"/>
              </a:ext>
            </a:extLst>
          </p:cNvPr>
          <p:cNvCxnSpPr>
            <a:cxnSpLocks/>
          </p:cNvCxnSpPr>
          <p:nvPr/>
        </p:nvCxnSpPr>
        <p:spPr>
          <a:xfrm>
            <a:off x="6912864" y="4544568"/>
            <a:ext cx="6096" cy="957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6997FDE-AE27-4A5D-6530-0255A5C374B4}"/>
              </a:ext>
            </a:extLst>
          </p:cNvPr>
          <p:cNvSpPr txBox="1"/>
          <p:nvPr/>
        </p:nvSpPr>
        <p:spPr>
          <a:xfrm>
            <a:off x="6565858" y="4838437"/>
            <a:ext cx="49940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17</a:t>
            </a:r>
          </a:p>
        </p:txBody>
      </p:sp>
      <p:cxnSp>
        <p:nvCxnSpPr>
          <p:cNvPr id="22" name="Straight Connector 21">
            <a:extLst>
              <a:ext uri="{FF2B5EF4-FFF2-40B4-BE49-F238E27FC236}">
                <a16:creationId xmlns:a16="http://schemas.microsoft.com/office/drawing/2014/main" id="{B03A6DFD-3AE6-E61B-2FA9-51341788BBF6}"/>
              </a:ext>
            </a:extLst>
          </p:cNvPr>
          <p:cNvCxnSpPr>
            <a:cxnSpLocks/>
          </p:cNvCxnSpPr>
          <p:nvPr/>
        </p:nvCxnSpPr>
        <p:spPr>
          <a:xfrm>
            <a:off x="3287186" y="1354836"/>
            <a:ext cx="0" cy="525627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07DA480-4063-E3BD-0105-EC5D642F278D}"/>
              </a:ext>
            </a:extLst>
          </p:cNvPr>
          <p:cNvCxnSpPr>
            <a:cxnSpLocks/>
          </p:cNvCxnSpPr>
          <p:nvPr/>
        </p:nvCxnSpPr>
        <p:spPr>
          <a:xfrm>
            <a:off x="650666" y="1351788"/>
            <a:ext cx="0" cy="5256276"/>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89621E7-9F73-8D45-1384-3213C761C17A}"/>
              </a:ext>
            </a:extLst>
          </p:cNvPr>
          <p:cNvCxnSpPr/>
          <p:nvPr/>
        </p:nvCxnSpPr>
        <p:spPr>
          <a:xfrm>
            <a:off x="649224" y="6419088"/>
            <a:ext cx="263796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BF57069-158A-91DA-B2BB-4FCD501A5D4D}"/>
              </a:ext>
            </a:extLst>
          </p:cNvPr>
          <p:cNvSpPr txBox="1"/>
          <p:nvPr/>
        </p:nvSpPr>
        <p:spPr>
          <a:xfrm>
            <a:off x="1332442" y="6377357"/>
            <a:ext cx="132845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1180000m</a:t>
            </a:r>
          </a:p>
        </p:txBody>
      </p:sp>
      <p:sp>
        <p:nvSpPr>
          <p:cNvPr id="28" name="TextBox 27">
            <a:extLst>
              <a:ext uri="{FF2B5EF4-FFF2-40B4-BE49-F238E27FC236}">
                <a16:creationId xmlns:a16="http://schemas.microsoft.com/office/drawing/2014/main" id="{D3D7315C-190F-590C-BA8B-F118140CB4F9}"/>
              </a:ext>
            </a:extLst>
          </p:cNvPr>
          <p:cNvSpPr txBox="1"/>
          <p:nvPr/>
        </p:nvSpPr>
        <p:spPr>
          <a:xfrm>
            <a:off x="7371121" y="4924947"/>
            <a:ext cx="4737690" cy="1384995"/>
          </a:xfrm>
          <a:prstGeom prst="rect">
            <a:avLst/>
          </a:prstGeom>
          <a:solidFill>
            <a:schemeClr val="accent1">
              <a:lumMod val="40000"/>
              <a:lumOff val="60000"/>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help us generate some function, which in turn, helps us to determine whether this pattern is either </a:t>
            </a:r>
            <a:r>
              <a:rPr lang="en-GB" sz="1400" b="1" dirty="0">
                <a:latin typeface="Helvetica Neue" panose="02000503000000020004" pitchFamily="2" charset="0"/>
                <a:ea typeface="Helvetica Neue" panose="02000503000000020004" pitchFamily="2" charset="0"/>
                <a:cs typeface="Helvetica Neue" panose="02000503000000020004" pitchFamily="2" charset="0"/>
              </a:rPr>
              <a:t>Exponential, Spherical or Gaussian.</a:t>
            </a:r>
          </a:p>
          <a:p>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need to select a function that’s appropriate for our Kriging model.</a:t>
            </a:r>
          </a:p>
        </p:txBody>
      </p:sp>
      <p:sp>
        <p:nvSpPr>
          <p:cNvPr id="3" name="TextBox 2">
            <a:extLst>
              <a:ext uri="{FF2B5EF4-FFF2-40B4-BE49-F238E27FC236}">
                <a16:creationId xmlns:a16="http://schemas.microsoft.com/office/drawing/2014/main" id="{4ADB9A58-17F9-8DF1-FC28-42451DAE61DB}"/>
              </a:ext>
            </a:extLst>
          </p:cNvPr>
          <p:cNvSpPr txBox="1"/>
          <p:nvPr/>
        </p:nvSpPr>
        <p:spPr>
          <a:xfrm>
            <a:off x="7308404" y="1306161"/>
            <a:ext cx="320719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Here, we are eyeball here!</a:t>
            </a:r>
          </a:p>
        </p:txBody>
      </p:sp>
      <p:sp>
        <p:nvSpPr>
          <p:cNvPr id="7" name="Slide Number Placeholder 3">
            <a:extLst>
              <a:ext uri="{FF2B5EF4-FFF2-40B4-BE49-F238E27FC236}">
                <a16:creationId xmlns:a16="http://schemas.microsoft.com/office/drawing/2014/main" id="{29C38665-B69C-1270-3FC0-5B567492E3DE}"/>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31</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909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3001-D79D-A7E0-5F04-9FD8A50E65B7}"/>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2: Fitting the theoretical variogram</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sp>
        <p:nvSpPr>
          <p:cNvPr id="6" name="Slide Number Placeholder 3">
            <a:extLst>
              <a:ext uri="{FF2B5EF4-FFF2-40B4-BE49-F238E27FC236}">
                <a16:creationId xmlns:a16="http://schemas.microsoft.com/office/drawing/2014/main" id="{5E8A617C-26D9-59F4-7373-22E2E938ACC0}"/>
              </a:ext>
            </a:extLst>
          </p:cNvPr>
          <p:cNvSpPr txBox="1">
            <a:spLocks/>
          </p:cNvSpPr>
          <p:nvPr/>
        </p:nvSpPr>
        <p:spPr>
          <a:xfrm>
            <a:off x="11549764" y="6395904"/>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32</a:t>
            </a:fld>
            <a:endParaRPr lang="en-US" altLang="x-none" dirty="0"/>
          </a:p>
        </p:txBody>
      </p:sp>
      <p:pic>
        <p:nvPicPr>
          <p:cNvPr id="8" name="Picture 7" descr="Chart, scatter chart&#10;&#10;Description automatically generated">
            <a:extLst>
              <a:ext uri="{FF2B5EF4-FFF2-40B4-BE49-F238E27FC236}">
                <a16:creationId xmlns:a16="http://schemas.microsoft.com/office/drawing/2014/main" id="{E3B9C56F-9577-221D-90E0-8D04425DA4FD}"/>
              </a:ext>
            </a:extLst>
          </p:cNvPr>
          <p:cNvPicPr>
            <a:picLocks noChangeAspect="1"/>
          </p:cNvPicPr>
          <p:nvPr/>
        </p:nvPicPr>
        <p:blipFill>
          <a:blip r:embed="rId3"/>
          <a:stretch>
            <a:fillRect/>
          </a:stretch>
        </p:blipFill>
        <p:spPr>
          <a:xfrm>
            <a:off x="102236" y="956780"/>
            <a:ext cx="6259862" cy="5439124"/>
          </a:xfrm>
          <a:prstGeom prst="rect">
            <a:avLst/>
          </a:prstGeom>
        </p:spPr>
      </p:pic>
      <p:sp>
        <p:nvSpPr>
          <p:cNvPr id="11" name="TextBox 10">
            <a:extLst>
              <a:ext uri="{FF2B5EF4-FFF2-40B4-BE49-F238E27FC236}">
                <a16:creationId xmlns:a16="http://schemas.microsoft.com/office/drawing/2014/main" id="{35DD4433-2FB9-2FC4-9F88-9E19549BF23B}"/>
              </a:ext>
            </a:extLst>
          </p:cNvPr>
          <p:cNvSpPr txBox="1"/>
          <p:nvPr/>
        </p:nvSpPr>
        <p:spPr>
          <a:xfrm>
            <a:off x="6548755" y="605476"/>
            <a:ext cx="5522843"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Difficult step is the determination for the appropriate theoretical variogram. It is basically up to the user in terms of which function is used… </a:t>
            </a:r>
          </a:p>
        </p:txBody>
      </p:sp>
      <p:sp>
        <p:nvSpPr>
          <p:cNvPr id="12" name="TextBox 11">
            <a:extLst>
              <a:ext uri="{FF2B5EF4-FFF2-40B4-BE49-F238E27FC236}">
                <a16:creationId xmlns:a16="http://schemas.microsoft.com/office/drawing/2014/main" id="{9F2B3DFF-1678-4A09-2F3E-C705569139B5}"/>
              </a:ext>
            </a:extLst>
          </p:cNvPr>
          <p:cNvSpPr txBox="1"/>
          <p:nvPr/>
        </p:nvSpPr>
        <p:spPr>
          <a:xfrm>
            <a:off x="6608956" y="1674674"/>
            <a:ext cx="5402443" cy="313932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An informed approach is allowing the software to make the selection for you:</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Provide a set of initial values and modelled result from the </a:t>
            </a:r>
            <a:r>
              <a:rPr lang="en-GB" b="1" dirty="0">
                <a:latin typeface="Helvetica Neue" panose="02000503000000020004" pitchFamily="2" charset="0"/>
                <a:ea typeface="Helvetica Neue" panose="02000503000000020004" pitchFamily="2" charset="0"/>
                <a:cs typeface="Helvetica Neue" panose="02000503000000020004" pitchFamily="2" charset="0"/>
              </a:rPr>
              <a:t>Empirical Semivariogram</a:t>
            </a:r>
            <a:r>
              <a:rPr lang="en-GB" dirty="0">
                <a:latin typeface="Helvetica Neue" panose="02000503000000020004" pitchFamily="2" charset="0"/>
                <a:ea typeface="Helvetica Neue" panose="02000503000000020004" pitchFamily="2" charset="0"/>
                <a:cs typeface="Helvetica Neue" panose="02000503000000020004" pitchFamily="2" charset="0"/>
              </a:rPr>
              <a:t>. What happens is that the software will converge to the optimal </a:t>
            </a:r>
            <a:r>
              <a:rPr lang="en-GB" b="1" dirty="0">
                <a:latin typeface="Helvetica Neue" panose="02000503000000020004" pitchFamily="2" charset="0"/>
                <a:ea typeface="Helvetica Neue" panose="02000503000000020004" pitchFamily="2" charset="0"/>
                <a:cs typeface="Helvetica Neue" panose="02000503000000020004" pitchFamily="2" charset="0"/>
              </a:rPr>
              <a:t>nugget, Partial sill </a:t>
            </a:r>
            <a:r>
              <a:rPr lang="en-GB" dirty="0">
                <a:latin typeface="Helvetica Neue" panose="02000503000000020004" pitchFamily="2" charset="0"/>
                <a:ea typeface="Helvetica Neue" panose="02000503000000020004" pitchFamily="2" charset="0"/>
                <a:cs typeface="Helvetica Neue" panose="02000503000000020004" pitchFamily="2" charset="0"/>
              </a:rPr>
              <a:t>and </a:t>
            </a:r>
            <a:r>
              <a:rPr lang="en-GB" b="1" dirty="0">
                <a:latin typeface="Helvetica Neue" panose="02000503000000020004" pitchFamily="2" charset="0"/>
                <a:ea typeface="Helvetica Neue" panose="02000503000000020004" pitchFamily="2" charset="0"/>
                <a:cs typeface="Helvetica Neue" panose="02000503000000020004" pitchFamily="2" charset="0"/>
              </a:rPr>
              <a:t>range</a:t>
            </a:r>
            <a:r>
              <a:rPr lang="en-GB" dirty="0">
                <a:latin typeface="Helvetica Neue" panose="02000503000000020004" pitchFamily="2" charset="0"/>
                <a:ea typeface="Helvetica Neue" panose="02000503000000020004" pitchFamily="2" charset="0"/>
                <a:cs typeface="Helvetica Neue" panose="02000503000000020004" pitchFamily="2" charset="0"/>
              </a:rPr>
              <a:t> value</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Based on the optimal values from point [1] and shape of the empirical variogram, and the best model is selected (in RStudio, we specify all 3 models as part of the model selection process).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4799F2-926B-3785-575A-C625E71D9D0E}"/>
                  </a:ext>
                </a:extLst>
              </p:cNvPr>
              <p:cNvSpPr txBox="1"/>
              <p:nvPr/>
            </p:nvSpPr>
            <p:spPr>
              <a:xfrm>
                <a:off x="6362098" y="5421205"/>
                <a:ext cx="2446440" cy="722955"/>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ea typeface="Cambria Math" panose="02040503050406030204" pitchFamily="18" charset="0"/>
                        </a:rPr>
                        <m:t>𝐶</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𝑐</m:t>
                      </m:r>
                      <m:d>
                        <m:dPr>
                          <m:begChr m:val="{"/>
                          <m:endChr m:val="}"/>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𝑒𝑥𝑝</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m:t>
                              </m:r>
                              <m:f>
                                <m:fPr>
                                  <m:ctrlPr>
                                    <a:rPr lang="en-GB" sz="1400" b="0" i="1" smtClean="0">
                                      <a:latin typeface="Cambria Math" panose="02040503050406030204" pitchFamily="18" charset="0"/>
                                      <a:ea typeface="Cambria Math" panose="02040503050406030204" pitchFamily="18" charset="0"/>
                                    </a:rPr>
                                  </m:ctrlPr>
                                </m:fPr>
                                <m:num>
                                  <m:r>
                                    <a:rPr lang="en-GB" sz="1400" b="0" i="1" smtClean="0">
                                      <a:latin typeface="Cambria Math" panose="02040503050406030204" pitchFamily="18" charset="0"/>
                                      <a:ea typeface="Cambria Math" panose="02040503050406030204" pitchFamily="18" charset="0"/>
                                    </a:rPr>
                                    <m:t>h</m:t>
                                  </m:r>
                                </m:num>
                                <m:den>
                                  <m:r>
                                    <a:rPr lang="en-GB" sz="1400" b="0" i="1" smtClean="0">
                                      <a:latin typeface="Cambria Math" panose="02040503050406030204" pitchFamily="18" charset="0"/>
                                      <a:ea typeface="Cambria Math" panose="02040503050406030204" pitchFamily="18" charset="0"/>
                                    </a:rPr>
                                    <m:t>𝑟</m:t>
                                  </m:r>
                                </m:den>
                              </m:f>
                            </m:e>
                          </m:d>
                        </m:e>
                      </m:d>
                    </m:oMath>
                  </m:oMathPara>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where </a:t>
                </a:r>
                <a14:m>
                  <m:oMath xmlns:m="http://schemas.openxmlformats.org/officeDocument/2006/math">
                    <m:r>
                      <a:rPr lang="en-GB" sz="1400" i="1" smtClean="0">
                        <a:latin typeface="Cambria Math" panose="02040503050406030204" pitchFamily="18" charset="0"/>
                        <a:ea typeface="Cambria Math" panose="02040503050406030204" pitchFamily="18" charset="0"/>
                      </a:rPr>
                      <m:t>𝛾</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h</m:t>
                        </m:r>
                      </m:e>
                    </m:d>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c</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if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h</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=0</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13" name="TextBox 12">
                <a:extLst>
                  <a:ext uri="{FF2B5EF4-FFF2-40B4-BE49-F238E27FC236}">
                    <a16:creationId xmlns:a16="http://schemas.microsoft.com/office/drawing/2014/main" id="{234799F2-926B-3785-575A-C625E71D9D0E}"/>
                  </a:ext>
                </a:extLst>
              </p:cNvPr>
              <p:cNvSpPr txBox="1">
                <a:spLocks noRot="1" noChangeAspect="1" noMove="1" noResize="1" noEditPoints="1" noAdjustHandles="1" noChangeArrowheads="1" noChangeShapeType="1" noTextEdit="1"/>
              </p:cNvSpPr>
              <p:nvPr/>
            </p:nvSpPr>
            <p:spPr>
              <a:xfrm>
                <a:off x="6362098" y="5421205"/>
                <a:ext cx="2446440" cy="722955"/>
              </a:xfrm>
              <a:prstGeom prst="rect">
                <a:avLst/>
              </a:prstGeom>
              <a:blipFill>
                <a:blip r:embed="rId4"/>
                <a:stretch>
                  <a:fillRect l="-1036" b="-8621"/>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9F7DE00C-8B97-2294-81F3-4C6E1843BFA7}"/>
              </a:ext>
            </a:extLst>
          </p:cNvPr>
          <p:cNvSpPr txBox="1"/>
          <p:nvPr/>
        </p:nvSpPr>
        <p:spPr>
          <a:xfrm>
            <a:off x="6362098" y="5085537"/>
            <a:ext cx="1542410"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Exponential:</a:t>
            </a:r>
          </a:p>
        </p:txBody>
      </p:sp>
      <p:sp>
        <p:nvSpPr>
          <p:cNvPr id="19" name="TextBox 18">
            <a:extLst>
              <a:ext uri="{FF2B5EF4-FFF2-40B4-BE49-F238E27FC236}">
                <a16:creationId xmlns:a16="http://schemas.microsoft.com/office/drawing/2014/main" id="{F1629006-11CF-6C32-4128-F7C941427F2B}"/>
              </a:ext>
            </a:extLst>
          </p:cNvPr>
          <p:cNvSpPr txBox="1"/>
          <p:nvPr/>
        </p:nvSpPr>
        <p:spPr>
          <a:xfrm>
            <a:off x="8749083" y="5092837"/>
            <a:ext cx="1527982"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Parameters: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1D9EC0F-48FC-799C-5DE7-37106D1AEF52}"/>
                  </a:ext>
                </a:extLst>
              </p:cNvPr>
              <p:cNvSpPr txBox="1"/>
              <p:nvPr/>
            </p:nvSpPr>
            <p:spPr>
              <a:xfrm>
                <a:off x="8749083" y="5421205"/>
                <a:ext cx="3262315" cy="830997"/>
              </a:xfrm>
              <a:prstGeom prst="rect">
                <a:avLst/>
              </a:prstGeom>
              <a:noFill/>
            </p:spPr>
            <p:txBody>
              <a:bodyPr wrap="square" rtlCol="0">
                <a:spAutoFit/>
              </a:bodyPr>
              <a:lstStyle/>
              <a:p>
                <a14:m>
                  <m:oMath xmlns:m="http://schemas.openxmlformats.org/officeDocument/2006/math">
                    <m:r>
                      <a:rPr lang="en-GB" sz="1200" i="1" smtClean="0">
                        <a:latin typeface="Cambria Math" panose="02040503050406030204" pitchFamily="18" charset="0"/>
                        <a:ea typeface="Cambria Math" panose="02040503050406030204" pitchFamily="18" charset="0"/>
                      </a:rPr>
                      <m:t>𝐶</m:t>
                    </m:r>
                    <m:d>
                      <m:dPr>
                        <m:ctrlPr>
                          <a:rPr lang="en-GB" sz="1200" i="1">
                            <a:latin typeface="Cambria Math" panose="02040503050406030204" pitchFamily="18" charset="0"/>
                            <a:ea typeface="Cambria Math" panose="02040503050406030204" pitchFamily="18" charset="0"/>
                          </a:rPr>
                        </m:ctrlPr>
                      </m:dPr>
                      <m:e>
                        <m:r>
                          <a:rPr lang="en-GB" sz="1200" i="1">
                            <a:latin typeface="Cambria Math" panose="02040503050406030204" pitchFamily="18" charset="0"/>
                            <a:ea typeface="Cambria Math" panose="02040503050406030204" pitchFamily="18" charset="0"/>
                          </a:rPr>
                          <m:t>h</m:t>
                        </m:r>
                      </m:e>
                    </m:d>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is estimated covariance (error)</a:t>
                </a:r>
                <a:endParaRPr lang="en-GB" sz="1200" b="0" i="1" dirty="0">
                  <a:latin typeface="Cambria Math" panose="02040503050406030204" pitchFamily="18" charset="0"/>
                  <a:ea typeface="Helvetica Neue" panose="02000503000000020004" pitchFamily="2" charset="0"/>
                  <a:cs typeface="Helvetica Neue" panose="02000503000000020004" pitchFamily="2" charset="0"/>
                </a:endParaRPr>
              </a:p>
              <a:p>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𝑐</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55.9 (partial sill)</a:t>
                </a:r>
              </a:p>
              <a:p>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h</m:t>
                    </m:r>
                    <m:r>
                      <a:rPr lang="en-GB" sz="1200" i="1">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Separation distance (use all values of </a:t>
                </a:r>
                <a:r>
                  <a:rPr lang="en-GB" sz="1200" i="1" dirty="0">
                    <a:latin typeface="Helvetica Neue" panose="02000503000000020004" pitchFamily="2" charset="0"/>
                    <a:ea typeface="Helvetica Neue" panose="02000503000000020004" pitchFamily="2" charset="0"/>
                    <a:cs typeface="Helvetica Neue" panose="02000503000000020004" pitchFamily="2" charset="0"/>
                  </a:rPr>
                  <a:t>h</a:t>
                </a:r>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𝑟</m:t>
                    </m:r>
                    <m:r>
                      <a:rPr lang="en-GB" sz="1200" i="1">
                        <a:latin typeface="Cambria Math" panose="02040503050406030204" pitchFamily="18" charset="0"/>
                        <a:ea typeface="Helvetica Neue" panose="02000503000000020004" pitchFamily="2" charset="0"/>
                        <a:cs typeface="Helvetica Neue" panose="02000503000000020004" pitchFamily="2" charset="0"/>
                      </a:rPr>
                      <m:t>= </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296255m (range) </a:t>
                </a:r>
              </a:p>
            </p:txBody>
          </p:sp>
        </mc:Choice>
        <mc:Fallback xmlns="">
          <p:sp>
            <p:nvSpPr>
              <p:cNvPr id="21" name="TextBox 20">
                <a:extLst>
                  <a:ext uri="{FF2B5EF4-FFF2-40B4-BE49-F238E27FC236}">
                    <a16:creationId xmlns:a16="http://schemas.microsoft.com/office/drawing/2014/main" id="{C1D9EC0F-48FC-799C-5DE7-37106D1AEF52}"/>
                  </a:ext>
                </a:extLst>
              </p:cNvPr>
              <p:cNvSpPr txBox="1">
                <a:spLocks noRot="1" noChangeAspect="1" noMove="1" noResize="1" noEditPoints="1" noAdjustHandles="1" noChangeArrowheads="1" noChangeShapeType="1" noTextEdit="1"/>
              </p:cNvSpPr>
              <p:nvPr/>
            </p:nvSpPr>
            <p:spPr>
              <a:xfrm>
                <a:off x="8749083" y="5421205"/>
                <a:ext cx="3262315" cy="830997"/>
              </a:xfrm>
              <a:prstGeom prst="rect">
                <a:avLst/>
              </a:prstGeom>
              <a:blipFill>
                <a:blip r:embed="rId5"/>
                <a:stretch>
                  <a:fillRect t="-1493" b="-44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7F5B4EE-F85D-B898-1B8F-6B3E9606FA8E}"/>
                  </a:ext>
                </a:extLst>
              </p:cNvPr>
              <p:cNvSpPr txBox="1"/>
              <p:nvPr/>
            </p:nvSpPr>
            <p:spPr>
              <a:xfrm>
                <a:off x="6403616" y="6395904"/>
                <a:ext cx="4471478" cy="369332"/>
              </a:xfrm>
              <a:prstGeom prst="rect">
                <a:avLst/>
              </a:prstGeom>
              <a:solidFill>
                <a:schemeClr val="accent1">
                  <a:lumMod val="40000"/>
                  <a:lumOff val="60000"/>
                </a:schemeClr>
              </a:solid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Fitted Semivariance</a:t>
                </a:r>
                <a:r>
                  <a:rPr lang="en-GB" sz="1800" b="0" dirty="0">
                    <a:ea typeface="Cambria Math" panose="02040503050406030204" pitchFamily="18" charset="0"/>
                  </a:rPr>
                  <a:t>:</a:t>
                </a:r>
                <a14:m>
                  <m:oMath xmlns:m="http://schemas.openxmlformats.org/officeDocument/2006/math">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𝛾</m:t>
                        </m:r>
                      </m:e>
                    </m:acc>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h</m:t>
                        </m:r>
                      </m:e>
                    </m:d>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𝑐</m:t>
                    </m:r>
                    <m:r>
                      <a:rPr lang="en-GB" sz="1800" b="0" i="1" smtClean="0">
                        <a:latin typeface="Cambria Math" panose="02040503050406030204" pitchFamily="18" charset="0"/>
                        <a:ea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𝐶</m:t>
                    </m:r>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h</m:t>
                        </m:r>
                      </m:e>
                    </m:d>
                  </m:oMath>
                </a14:m>
                <a:endParaRPr lang="en-GB" dirty="0"/>
              </a:p>
            </p:txBody>
          </p:sp>
        </mc:Choice>
        <mc:Fallback xmlns="">
          <p:sp>
            <p:nvSpPr>
              <p:cNvPr id="23" name="TextBox 22">
                <a:extLst>
                  <a:ext uri="{FF2B5EF4-FFF2-40B4-BE49-F238E27FC236}">
                    <a16:creationId xmlns:a16="http://schemas.microsoft.com/office/drawing/2014/main" id="{E7F5B4EE-F85D-B898-1B8F-6B3E9606FA8E}"/>
                  </a:ext>
                </a:extLst>
              </p:cNvPr>
              <p:cNvSpPr txBox="1">
                <a:spLocks noRot="1" noChangeAspect="1" noMove="1" noResize="1" noEditPoints="1" noAdjustHandles="1" noChangeArrowheads="1" noChangeShapeType="1" noTextEdit="1"/>
              </p:cNvSpPr>
              <p:nvPr/>
            </p:nvSpPr>
            <p:spPr>
              <a:xfrm>
                <a:off x="6403616" y="6395904"/>
                <a:ext cx="4471478" cy="369332"/>
              </a:xfrm>
              <a:prstGeom prst="rect">
                <a:avLst/>
              </a:prstGeom>
              <a:blipFill>
                <a:blip r:embed="rId6"/>
                <a:stretch>
                  <a:fillRect l="-1133"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77F4A5F-84C5-EFD2-9BBF-B13655240469}"/>
                  </a:ext>
                </a:extLst>
              </p:cNvPr>
              <p:cNvSpPr txBox="1"/>
              <p:nvPr/>
            </p:nvSpPr>
            <p:spPr>
              <a:xfrm>
                <a:off x="2988686" y="5072461"/>
                <a:ext cx="3029176" cy="307777"/>
              </a:xfrm>
              <a:prstGeom prst="rect">
                <a:avLst/>
              </a:prstGeom>
              <a:noFill/>
            </p:spPr>
            <p:txBody>
              <a:bodyPr wrap="square">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Fitted curve are </a:t>
                </a:r>
                <a14:m>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rPr>
                        </m:ctrlPr>
                      </m:accPr>
                      <m:e>
                        <m:r>
                          <a:rPr lang="en-GB" sz="1400" b="1" i="1">
                            <a:latin typeface="Cambria Math" panose="02040503050406030204" pitchFamily="18" charset="0"/>
                            <a:ea typeface="Cambria Math" panose="02040503050406030204" pitchFamily="18" charset="0"/>
                          </a:rPr>
                          <m:t> </m:t>
                        </m:r>
                        <m:r>
                          <a:rPr lang="en-GB" sz="1400" b="1" i="1">
                            <a:latin typeface="Cambria Math" panose="02040503050406030204" pitchFamily="18" charset="0"/>
                            <a:ea typeface="Cambria Math" panose="02040503050406030204" pitchFamily="18" charset="0"/>
                          </a:rPr>
                          <m:t>𝜸</m:t>
                        </m:r>
                      </m:e>
                    </m:acc>
                    <m:d>
                      <m:dPr>
                        <m:ctrlPr>
                          <a:rPr lang="en-GB" sz="1400" b="1" i="1">
                            <a:latin typeface="Cambria Math" panose="02040503050406030204" pitchFamily="18" charset="0"/>
                            <a:ea typeface="Cambria Math" panose="02040503050406030204" pitchFamily="18" charset="0"/>
                          </a:rPr>
                        </m:ctrlPr>
                      </m:dPr>
                      <m:e>
                        <m:r>
                          <a:rPr lang="en-GB" sz="1400" b="1" i="1">
                            <a:latin typeface="Cambria Math" panose="02040503050406030204" pitchFamily="18" charset="0"/>
                            <a:ea typeface="Cambria Math" panose="02040503050406030204" pitchFamily="18" charset="0"/>
                          </a:rPr>
                          <m:t>𝒉</m:t>
                        </m:r>
                      </m:e>
                    </m:d>
                  </m:oMath>
                </a14:m>
                <a:r>
                  <a:rPr lang="en-GB" sz="1400" b="1" dirty="0">
                    <a:latin typeface="Helvetica Neue" panose="02000503000000020004" pitchFamily="2" charset="0"/>
                    <a:ea typeface="Helvetica Neue" panose="02000503000000020004" pitchFamily="2" charset="0"/>
                    <a:cs typeface="Helvetica Neue" panose="02000503000000020004" pitchFamily="2" charset="0"/>
                  </a:rPr>
                  <a:t> (theoretical)</a:t>
                </a:r>
              </a:p>
            </p:txBody>
          </p:sp>
        </mc:Choice>
        <mc:Fallback xmlns="">
          <p:sp>
            <p:nvSpPr>
              <p:cNvPr id="29" name="TextBox 28">
                <a:extLst>
                  <a:ext uri="{FF2B5EF4-FFF2-40B4-BE49-F238E27FC236}">
                    <a16:creationId xmlns:a16="http://schemas.microsoft.com/office/drawing/2014/main" id="{F77F4A5F-84C5-EFD2-9BBF-B13655240469}"/>
                  </a:ext>
                </a:extLst>
              </p:cNvPr>
              <p:cNvSpPr txBox="1">
                <a:spLocks noRot="1" noChangeAspect="1" noMove="1" noResize="1" noEditPoints="1" noAdjustHandles="1" noChangeArrowheads="1" noChangeShapeType="1" noTextEdit="1"/>
              </p:cNvSpPr>
              <p:nvPr/>
            </p:nvSpPr>
            <p:spPr>
              <a:xfrm>
                <a:off x="2988686" y="5072461"/>
                <a:ext cx="3029176" cy="307777"/>
              </a:xfrm>
              <a:prstGeom prst="rect">
                <a:avLst/>
              </a:prstGeom>
              <a:blipFill>
                <a:blip r:embed="rId7"/>
                <a:stretch>
                  <a:fillRect l="-837" t="-4000" r="-418"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4587912-CEB4-53E4-58A9-EC228B386366}"/>
                  </a:ext>
                </a:extLst>
              </p:cNvPr>
              <p:cNvSpPr txBox="1"/>
              <p:nvPr/>
            </p:nvSpPr>
            <p:spPr>
              <a:xfrm>
                <a:off x="2988686" y="4757962"/>
                <a:ext cx="2763078" cy="307777"/>
              </a:xfrm>
              <a:prstGeom prst="rect">
                <a:avLst/>
              </a:prstGeom>
              <a:noFill/>
            </p:spPr>
            <p:txBody>
              <a:bodyPr wrap="square">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Points are </a:t>
                </a:r>
                <a14:m>
                  <m:oMath xmlns:m="http://schemas.openxmlformats.org/officeDocument/2006/math">
                    <m:r>
                      <a:rPr lang="en-GB" sz="1400" b="1" i="1" smtClean="0">
                        <a:latin typeface="Cambria Math" panose="02040503050406030204" pitchFamily="18" charset="0"/>
                        <a:ea typeface="Cambria Math" panose="02040503050406030204" pitchFamily="18" charset="0"/>
                      </a:rPr>
                      <m:t>𝜸</m:t>
                    </m:r>
                    <m:d>
                      <m:dPr>
                        <m:ctrlPr>
                          <a:rPr lang="en-GB" sz="1400" b="1" i="1" smtClean="0">
                            <a:latin typeface="Cambria Math" panose="02040503050406030204" pitchFamily="18" charset="0"/>
                            <a:ea typeface="Cambria Math" panose="02040503050406030204" pitchFamily="18" charset="0"/>
                          </a:rPr>
                        </m:ctrlPr>
                      </m:dPr>
                      <m:e>
                        <m:r>
                          <a:rPr lang="en-GB" sz="1400" b="1" i="1" smtClean="0">
                            <a:latin typeface="Cambria Math" panose="02040503050406030204" pitchFamily="18" charset="0"/>
                            <a:ea typeface="Cambria Math" panose="02040503050406030204" pitchFamily="18" charset="0"/>
                          </a:rPr>
                          <m:t>𝒉</m:t>
                        </m:r>
                      </m:e>
                    </m:d>
                  </m:oMath>
                </a14:m>
                <a:r>
                  <a:rPr lang="en-GB" sz="1400" b="1" dirty="0">
                    <a:latin typeface="Helvetica Neue" panose="02000503000000020004" pitchFamily="2" charset="0"/>
                    <a:ea typeface="Helvetica Neue" panose="02000503000000020004" pitchFamily="2" charset="0"/>
                    <a:cs typeface="Helvetica Neue" panose="02000503000000020004" pitchFamily="2" charset="0"/>
                  </a:rPr>
                  <a:t> (empirical) </a:t>
                </a:r>
              </a:p>
            </p:txBody>
          </p:sp>
        </mc:Choice>
        <mc:Fallback xmlns="">
          <p:sp>
            <p:nvSpPr>
              <p:cNvPr id="31" name="TextBox 30">
                <a:extLst>
                  <a:ext uri="{FF2B5EF4-FFF2-40B4-BE49-F238E27FC236}">
                    <a16:creationId xmlns:a16="http://schemas.microsoft.com/office/drawing/2014/main" id="{C4587912-CEB4-53E4-58A9-EC228B386366}"/>
                  </a:ext>
                </a:extLst>
              </p:cNvPr>
              <p:cNvSpPr txBox="1">
                <a:spLocks noRot="1" noChangeAspect="1" noMove="1" noResize="1" noEditPoints="1" noAdjustHandles="1" noChangeArrowheads="1" noChangeShapeType="1" noTextEdit="1"/>
              </p:cNvSpPr>
              <p:nvPr/>
            </p:nvSpPr>
            <p:spPr>
              <a:xfrm>
                <a:off x="2988686" y="4757962"/>
                <a:ext cx="2763078" cy="307777"/>
              </a:xfrm>
              <a:prstGeom prst="rect">
                <a:avLst/>
              </a:prstGeom>
              <a:blipFill>
                <a:blip r:embed="rId8"/>
                <a:stretch>
                  <a:fillRect l="-913" t="-4000" b="-24000"/>
                </a:stretch>
              </a:blipFill>
            </p:spPr>
            <p:txBody>
              <a:bodyPr/>
              <a:lstStyle/>
              <a:p>
                <a:r>
                  <a:rPr lang="en-GB">
                    <a:noFill/>
                  </a:rPr>
                  <a:t> </a:t>
                </a:r>
              </a:p>
            </p:txBody>
          </p:sp>
        </mc:Fallback>
      </mc:AlternateContent>
    </p:spTree>
    <p:extLst>
      <p:ext uri="{BB962C8B-B14F-4D97-AF65-F5344CB8AC3E}">
        <p14:creationId xmlns:p14="http://schemas.microsoft.com/office/powerpoint/2010/main" val="1249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BE4B-CE3E-472E-EC84-9FFA77369863}"/>
              </a:ext>
            </a:extLst>
          </p:cNvPr>
          <p:cNvSpPr txBox="1">
            <a:spLocks/>
          </p:cNvSpPr>
          <p:nvPr/>
        </p:nvSpPr>
        <p:spPr>
          <a:xfrm>
            <a:off x="163080" y="161475"/>
            <a:ext cx="11638520"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GB" altLang="en-US" sz="2800" b="1" dirty="0">
                <a:latin typeface="Helvetica Neue Light" panose="02000403000000020004" pitchFamily="2" charset="0"/>
                <a:ea typeface="Helvetica Neue Light" panose="02000403000000020004" pitchFamily="2" charset="0"/>
              </a:rPr>
              <a:t>Step 3: Estimation of spatial weights</a:t>
            </a:r>
            <a:endParaRPr lang="en-GB" sz="28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8A5E6A4-D6C3-6DAC-883A-19EB06FD4A48}"/>
                  </a:ext>
                </a:extLst>
              </p:cNvPr>
              <p:cNvSpPr txBox="1"/>
              <p:nvPr/>
            </p:nvSpPr>
            <p:spPr>
              <a:xfrm>
                <a:off x="2827591" y="812589"/>
                <a:ext cx="57324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sz="2400" i="1">
                              <a:latin typeface="Cambria Math" panose="02040503050406030204" pitchFamily="18" charset="0"/>
                            </a:rPr>
                          </m:ctrlPr>
                        </m:sSupPr>
                        <m:e>
                          <m:r>
                            <a:rPr lang="en-GB" sz="2400" i="1">
                              <a:latin typeface="Cambria Math" panose="02040503050406030204" pitchFamily="18" charset="0"/>
                            </a:rPr>
                            <m:t>𝑥</m:t>
                          </m:r>
                        </m:e>
                        <m:sup>
                          <m:r>
                            <a:rPr lang="en-GB" sz="2400" i="1">
                              <a:latin typeface="Cambria Math" panose="02040503050406030204" pitchFamily="18" charset="0"/>
                            </a:rPr>
                            <m:t>∗</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1</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2</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2</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3</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3</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𝑛</m:t>
                          </m:r>
                        </m:sub>
                      </m:sSub>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𝜀</m:t>
                      </m:r>
                    </m:oMath>
                  </m:oMathPara>
                </a14:m>
                <a:endParaRPr lang="en-GB" sz="2400" dirty="0"/>
              </a:p>
            </p:txBody>
          </p:sp>
        </mc:Choice>
        <mc:Fallback xmlns="">
          <p:sp>
            <p:nvSpPr>
              <p:cNvPr id="3" name="TextBox 2">
                <a:extLst>
                  <a:ext uri="{FF2B5EF4-FFF2-40B4-BE49-F238E27FC236}">
                    <a16:creationId xmlns:a16="http://schemas.microsoft.com/office/drawing/2014/main" id="{38A5E6A4-D6C3-6DAC-883A-19EB06FD4A48}"/>
                  </a:ext>
                </a:extLst>
              </p:cNvPr>
              <p:cNvSpPr txBox="1">
                <a:spLocks noRot="1" noChangeAspect="1" noMove="1" noResize="1" noEditPoints="1" noAdjustHandles="1" noChangeArrowheads="1" noChangeShapeType="1" noTextEdit="1"/>
              </p:cNvSpPr>
              <p:nvPr/>
            </p:nvSpPr>
            <p:spPr>
              <a:xfrm>
                <a:off x="2827591" y="812589"/>
                <a:ext cx="5732467" cy="369332"/>
              </a:xfrm>
              <a:prstGeom prst="rect">
                <a:avLst/>
              </a:prstGeom>
              <a:blipFill>
                <a:blip r:embed="rId3"/>
                <a:stretch>
                  <a:fillRect l="-221" t="-6452" b="-3548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A838B88-611B-1122-4671-F8742A6D52E6}"/>
              </a:ext>
            </a:extLst>
          </p:cNvPr>
          <p:cNvSpPr txBox="1"/>
          <p:nvPr/>
        </p:nvSpPr>
        <p:spPr>
          <a:xfrm>
            <a:off x="163079" y="812589"/>
            <a:ext cx="2664512"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Our statistical model is: </a:t>
            </a:r>
          </a:p>
        </p:txBody>
      </p:sp>
      <p:sp>
        <p:nvSpPr>
          <p:cNvPr id="6" name="Rectangle 5">
            <a:extLst>
              <a:ext uri="{FF2B5EF4-FFF2-40B4-BE49-F238E27FC236}">
                <a16:creationId xmlns:a16="http://schemas.microsoft.com/office/drawing/2014/main" id="{13926721-F0D2-43A0-B2A2-FE4CC1720878}"/>
              </a:ext>
            </a:extLst>
          </p:cNvPr>
          <p:cNvSpPr/>
          <p:nvPr/>
        </p:nvSpPr>
        <p:spPr>
          <a:xfrm>
            <a:off x="11517820" y="47838"/>
            <a:ext cx="567559" cy="5405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C1951D3-E5D4-164B-DCDC-8B579F691ECD}"/>
                  </a:ext>
                </a:extLst>
              </p:cNvPr>
              <p:cNvSpPr txBox="1"/>
              <p:nvPr/>
            </p:nvSpPr>
            <p:spPr>
              <a:xfrm>
                <a:off x="6100875" y="5221096"/>
                <a:ext cx="3894015" cy="12552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𝐷𝐸𝑇</m:t>
                          </m:r>
                        </m:den>
                      </m:f>
                      <m:d>
                        <m:dPr>
                          <m:begChr m:val="["/>
                          <m:endChr m:val="]"/>
                          <m:ctrlPr>
                            <a:rPr lang="en-GB" sz="2000" b="0" i="1" smtClean="0">
                              <a:latin typeface="Cambria Math" panose="02040503050406030204" pitchFamily="18" charset="0"/>
                            </a:rPr>
                          </m:ctrlPr>
                        </m:dPr>
                        <m:e>
                          <m:m>
                            <m:mPr>
                              <m:mcs>
                                <m:mc>
                                  <m:mcPr>
                                    <m:count m:val="3"/>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0</m:t>
                                </m:r>
                              </m:e>
                              <m:e>
                                <m:r>
                                  <a:rPr lang="en-GB" sz="2000" b="0" i="1" smtClean="0">
                                    <a:latin typeface="Cambria Math" panose="02040503050406030204" pitchFamily="18" charset="0"/>
                                  </a:rPr>
                                  <m:t>1</m:t>
                                </m:r>
                              </m:e>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solidFill>
                                            <a:schemeClr val="bg1"/>
                                          </a:solidFill>
                                          <a:latin typeface="Cambria Math" panose="02040503050406030204" pitchFamily="18" charset="0"/>
                                        </a:rPr>
                                        <m:t>⋯</m:t>
                                      </m:r>
                                    </m:e>
                                    <m:e>
                                      <m:r>
                                        <a:rPr lang="en-GB" sz="2000" b="0" i="1" smtClean="0">
                                          <a:latin typeface="Cambria Math" panose="02040503050406030204" pitchFamily="18" charset="0"/>
                                        </a:rPr>
                                        <m:t>1</m:t>
                                      </m:r>
                                    </m:e>
                                  </m:mr>
                                </m:m>
                              </m:e>
                            </m:mr>
                            <m:mr>
                              <m:e>
                                <m:r>
                                  <a:rPr lang="en-GB" sz="2000" b="0" i="1" smtClean="0">
                                    <a:latin typeface="Cambria Math" panose="02040503050406030204" pitchFamily="18" charset="0"/>
                                  </a:rPr>
                                  <m:t>1</m:t>
                                </m:r>
                              </m:e>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m:t>
                                    </m:r>
                                    <m:r>
                                      <a:rPr lang="en-GB" sz="2000" i="1">
                                        <a:latin typeface="Cambria Math" panose="02040503050406030204" pitchFamily="18" charset="0"/>
                                      </a:rPr>
                                      <m:t>𝑛</m:t>
                                    </m:r>
                                  </m:sub>
                                </m:sSub>
                              </m:e>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,1</m:t>
                                          </m:r>
                                        </m:sub>
                                      </m:sSub>
                                    </m:e>
                                  </m:mr>
                                </m:m>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r>
                                        <a:rPr lang="en-GB" sz="2000" b="0" i="1" smtClean="0">
                                          <a:latin typeface="Cambria Math" panose="02040503050406030204" pitchFamily="18" charset="0"/>
                                        </a:rPr>
                                        <m:t>1</m:t>
                                      </m:r>
                                    </m:e>
                                  </m:mr>
                                </m:m>
                              </m:e>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m:t>
                                          </m:r>
                                          <m:r>
                                            <a:rPr lang="en-GB" sz="2000" i="1">
                                              <a:latin typeface="Cambria Math" panose="02040503050406030204" pitchFamily="18" charset="0"/>
                                            </a:rPr>
                                            <m:t>𝑛</m:t>
                                          </m:r>
                                        </m:sub>
                                      </m:sSub>
                                    </m:e>
                                  </m:mr>
                                </m:m>
                              </m:e>
                              <m:e>
                                <m:m>
                                  <m:mPr>
                                    <m:mcs>
                                      <m:mc>
                                        <m:mcPr>
                                          <m:count m:val="1"/>
                                          <m:mcJc m:val="center"/>
                                        </m:mcPr>
                                      </m:mc>
                                    </m:mcs>
                                    <m:ctrlPr>
                                      <a:rPr lang="en-GB" sz="2000" b="0" i="1" smtClean="0">
                                        <a:latin typeface="Cambria Math" panose="02040503050406030204" pitchFamily="18" charset="0"/>
                                      </a:rPr>
                                    </m:ctrlPr>
                                  </m:mPr>
                                  <m:m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solidFill>
                                                  <a:schemeClr val="bg1"/>
                                                </a:solidFill>
                                                <a:latin typeface="Cambria Math" panose="02040503050406030204" pitchFamily="18" charset="0"/>
                                              </a:rPr>
                                              <m:t>⋮</m:t>
                                            </m:r>
                                          </m:e>
                                          <m:e>
                                            <m:r>
                                              <a:rPr lang="en-GB" sz="2000" b="0" i="1" smtClean="0">
                                                <a:latin typeface="Cambria Math" panose="02040503050406030204" pitchFamily="18" charset="0"/>
                                              </a:rPr>
                                              <m:t>⋮</m:t>
                                            </m:r>
                                          </m:e>
                                        </m:mr>
                                      </m:m>
                                    </m:e>
                                  </m:mr>
                                  <m:m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1,1</m:t>
                                                </m:r>
                                              </m:sub>
                                            </m:sSub>
                                          </m:e>
                                        </m:mr>
                                      </m:m>
                                    </m:e>
                                  </m:mr>
                                </m:m>
                              </m:e>
                            </m:mr>
                          </m:m>
                        </m:e>
                      </m:d>
                    </m:oMath>
                  </m:oMathPara>
                </a14:m>
                <a:endParaRPr lang="en-GB" sz="2000" dirty="0"/>
              </a:p>
            </p:txBody>
          </p:sp>
        </mc:Choice>
        <mc:Fallback xmlns="">
          <p:sp>
            <p:nvSpPr>
              <p:cNvPr id="9" name="TextBox 8">
                <a:extLst>
                  <a:ext uri="{FF2B5EF4-FFF2-40B4-BE49-F238E27FC236}">
                    <a16:creationId xmlns:a16="http://schemas.microsoft.com/office/drawing/2014/main" id="{2C1951D3-E5D4-164B-DCDC-8B579F691ECD}"/>
                  </a:ext>
                </a:extLst>
              </p:cNvPr>
              <p:cNvSpPr txBox="1">
                <a:spLocks noRot="1" noChangeAspect="1" noMove="1" noResize="1" noEditPoints="1" noAdjustHandles="1" noChangeArrowheads="1" noChangeShapeType="1" noTextEdit="1"/>
              </p:cNvSpPr>
              <p:nvPr/>
            </p:nvSpPr>
            <p:spPr>
              <a:xfrm>
                <a:off x="6100875" y="5221096"/>
                <a:ext cx="3894015" cy="1255215"/>
              </a:xfrm>
              <a:prstGeom prst="rect">
                <a:avLst/>
              </a:prstGeom>
              <a:blipFill>
                <a:blip r:embed="rId4"/>
                <a:stretch>
                  <a:fillRect l="-325" b="-300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BFB8950-950D-F9D0-5237-6E4239954CAC}"/>
              </a:ext>
            </a:extLst>
          </p:cNvPr>
          <p:cNvSpPr txBox="1"/>
          <p:nvPr/>
        </p:nvSpPr>
        <p:spPr>
          <a:xfrm>
            <a:off x="1011485" y="1463703"/>
            <a:ext cx="3632212"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(m+1) by (n+1) K matrix </a:t>
            </a:r>
          </a:p>
          <a:p>
            <a:r>
              <a:rPr lang="en-GB" dirty="0">
                <a:latin typeface="Helvetica Neue" panose="02000503000000020004" pitchFamily="2" charset="0"/>
                <a:ea typeface="Helvetica Neue" panose="02000503000000020004" pitchFamily="2" charset="0"/>
                <a:cs typeface="Helvetica Neue" panose="02000503000000020004" pitchFamily="2" charset="0"/>
              </a:rPr>
              <a:t>(m = n making it a square matrix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53D18E-162A-2A46-8136-732996688AB9}"/>
                  </a:ext>
                </a:extLst>
              </p:cNvPr>
              <p:cNvSpPr txBox="1"/>
              <p:nvPr/>
            </p:nvSpPr>
            <p:spPr>
              <a:xfrm>
                <a:off x="3746514" y="2540190"/>
                <a:ext cx="4931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1800" b="0"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053D18E-162A-2A46-8136-732996688AB9}"/>
                  </a:ext>
                </a:extLst>
              </p:cNvPr>
              <p:cNvSpPr txBox="1">
                <a:spLocks noRot="1" noChangeAspect="1" noMove="1" noResize="1" noEditPoints="1" noAdjustHandles="1" noChangeArrowheads="1" noChangeShapeType="1" noTextEdit="1"/>
              </p:cNvSpPr>
              <p:nvPr/>
            </p:nvSpPr>
            <p:spPr>
              <a:xfrm>
                <a:off x="3746514" y="2540190"/>
                <a:ext cx="49312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98E82C-A113-DE00-469E-D5E1AC9C9F20}"/>
                  </a:ext>
                </a:extLst>
              </p:cNvPr>
              <p:cNvSpPr txBox="1"/>
              <p:nvPr/>
            </p:nvSpPr>
            <p:spPr>
              <a:xfrm>
                <a:off x="4691744" y="2233288"/>
                <a:ext cx="1439625" cy="1133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𝑘</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1</m:t>
                                    </m:r>
                                  </m:sub>
                                </m:sSub>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rPr>
                                              <m:t>1</m:t>
                                            </m:r>
                                          </m:e>
                                        </m:mr>
                                      </m:m>
                                    </m:e>
                                  </m:mr>
                                </m:m>
                              </m:e>
                            </m:mr>
                          </m:m>
                        </m:e>
                      </m:d>
                    </m:oMath>
                  </m:oMathPara>
                </a14:m>
                <a:endParaRPr lang="en-GB" sz="2000" dirty="0"/>
              </a:p>
            </p:txBody>
          </p:sp>
        </mc:Choice>
        <mc:Fallback xmlns="">
          <p:sp>
            <p:nvSpPr>
              <p:cNvPr id="14" name="TextBox 13">
                <a:extLst>
                  <a:ext uri="{FF2B5EF4-FFF2-40B4-BE49-F238E27FC236}">
                    <a16:creationId xmlns:a16="http://schemas.microsoft.com/office/drawing/2014/main" id="{0098E82C-A113-DE00-469E-D5E1AC9C9F20}"/>
                  </a:ext>
                </a:extLst>
              </p:cNvPr>
              <p:cNvSpPr txBox="1">
                <a:spLocks noRot="1" noChangeAspect="1" noMove="1" noResize="1" noEditPoints="1" noAdjustHandles="1" noChangeArrowheads="1" noChangeShapeType="1" noTextEdit="1"/>
              </p:cNvSpPr>
              <p:nvPr/>
            </p:nvSpPr>
            <p:spPr>
              <a:xfrm>
                <a:off x="4691744" y="2233288"/>
                <a:ext cx="1439625" cy="1133900"/>
              </a:xfrm>
              <a:prstGeom prst="rect">
                <a:avLst/>
              </a:prstGeom>
              <a:blipFill>
                <a:blip r:embed="rId6"/>
                <a:stretch>
                  <a:fillRect l="-2632" t="-1111"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5BC75C-692F-F586-71DC-545C7B5D0226}"/>
                  </a:ext>
                </a:extLst>
              </p:cNvPr>
              <p:cNvSpPr txBox="1"/>
              <p:nvPr/>
            </p:nvSpPr>
            <p:spPr>
              <a:xfrm>
                <a:off x="6658913" y="2233288"/>
                <a:ext cx="1107162" cy="9782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𝑤</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1</m:t>
                                    </m:r>
                                  </m:sub>
                                </m:sSub>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m>
                                        <m:mPr>
                                          <m:mcs>
                                            <m:mc>
                                              <m:mcPr>
                                                <m:count m:val="1"/>
                                                <m:mcJc m:val="center"/>
                                              </m:mcPr>
                                            </m:mc>
                                          </m:mcs>
                                          <m:ctrlPr>
                                            <a:rPr lang="en-GB" sz="2000" b="0" i="1" smtClean="0">
                                              <a:latin typeface="Cambria Math" panose="02040503050406030204" pitchFamily="18" charset="0"/>
                                            </a:rPr>
                                          </m:ctrlPr>
                                        </m:mPr>
                                        <m:m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𝑤</m:t>
                                                </m:r>
                                              </m:e>
                                              <m:sub>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ea typeface="Cambria Math" panose="02040503050406030204" pitchFamily="18" charset="0"/>
                                              </a:rPr>
                                              <m:t>𝜀</m:t>
                                            </m:r>
                                          </m:e>
                                        </m:mr>
                                      </m:m>
                                    </m:e>
                                  </m:mr>
                                </m:m>
                              </m:e>
                            </m:mr>
                          </m:m>
                        </m:e>
                      </m:d>
                    </m:oMath>
                  </m:oMathPara>
                </a14:m>
                <a:endParaRPr lang="en-GB" sz="2000" dirty="0"/>
              </a:p>
            </p:txBody>
          </p:sp>
        </mc:Choice>
        <mc:Fallback xmlns="">
          <p:sp>
            <p:nvSpPr>
              <p:cNvPr id="15" name="TextBox 14">
                <a:extLst>
                  <a:ext uri="{FF2B5EF4-FFF2-40B4-BE49-F238E27FC236}">
                    <a16:creationId xmlns:a16="http://schemas.microsoft.com/office/drawing/2014/main" id="{3E5BC75C-692F-F586-71DC-545C7B5D0226}"/>
                  </a:ext>
                </a:extLst>
              </p:cNvPr>
              <p:cNvSpPr txBox="1">
                <a:spLocks noRot="1" noChangeAspect="1" noMove="1" noResize="1" noEditPoints="1" noAdjustHandles="1" noChangeArrowheads="1" noChangeShapeType="1" noTextEdit="1"/>
              </p:cNvSpPr>
              <p:nvPr/>
            </p:nvSpPr>
            <p:spPr>
              <a:xfrm>
                <a:off x="6658913" y="2233288"/>
                <a:ext cx="1107162" cy="978217"/>
              </a:xfrm>
              <a:prstGeom prst="rect">
                <a:avLst/>
              </a:prstGeom>
              <a:blipFill>
                <a:blip r:embed="rId7"/>
                <a:stretch>
                  <a:fillRect l="-2273" b="-5128"/>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5D9543C4-34B1-1F26-C386-376135C2F33E}"/>
              </a:ext>
            </a:extLst>
          </p:cNvPr>
          <p:cNvSpPr txBox="1"/>
          <p:nvPr/>
        </p:nvSpPr>
        <p:spPr>
          <a:xfrm>
            <a:off x="1011485" y="3775166"/>
            <a:ext cx="3228151" cy="523220"/>
          </a:xfrm>
          <a:prstGeom prst="rect">
            <a:avLst/>
          </a:prstGeom>
          <a:noFill/>
        </p:spPr>
        <p:txBody>
          <a:bodyPr wrap="square" rtlCol="0">
            <a:spAutoFit/>
          </a:bodyPr>
          <a:lstStyle/>
          <a:p>
            <a:r>
              <a:rPr lang="en-GB" sz="1400" i="1" dirty="0">
                <a:latin typeface="Helvetica Neue" panose="02000503000000020004" pitchFamily="2" charset="0"/>
                <a:ea typeface="Helvetica Neue" panose="02000503000000020004" pitchFamily="2" charset="0"/>
                <a:cs typeface="Helvetica Neue" panose="02000503000000020004" pitchFamily="2" charset="0"/>
              </a:rPr>
              <a:t>K</a:t>
            </a:r>
            <a:r>
              <a:rPr lang="en-GB" sz="1400" dirty="0">
                <a:latin typeface="Helvetica Neue" panose="02000503000000020004" pitchFamily="2" charset="0"/>
                <a:ea typeface="Helvetica Neue" panose="02000503000000020004" pitchFamily="2" charset="0"/>
                <a:cs typeface="Helvetica Neue" panose="02000503000000020004" pitchFamily="2" charset="0"/>
              </a:rPr>
              <a:t>, Semivariance computed from our empirical variogram</a:t>
            </a:r>
          </a:p>
        </p:txBody>
      </p:sp>
      <p:sp>
        <p:nvSpPr>
          <p:cNvPr id="17" name="TextBox 16">
            <a:extLst>
              <a:ext uri="{FF2B5EF4-FFF2-40B4-BE49-F238E27FC236}">
                <a16:creationId xmlns:a16="http://schemas.microsoft.com/office/drawing/2014/main" id="{9F08A6EB-8CC2-9202-28AB-1D8E52272935}"/>
              </a:ext>
            </a:extLst>
          </p:cNvPr>
          <p:cNvSpPr txBox="1"/>
          <p:nvPr/>
        </p:nvSpPr>
        <p:spPr>
          <a:xfrm>
            <a:off x="4287533" y="3775166"/>
            <a:ext cx="3228151" cy="1169551"/>
          </a:xfrm>
          <a:prstGeom prst="rect">
            <a:avLst/>
          </a:prstGeom>
          <a:noFill/>
        </p:spPr>
        <p:txBody>
          <a:bodyPr wrap="square" rtlCol="0">
            <a:spAutoFit/>
          </a:bodyPr>
          <a:lstStyle/>
          <a:p>
            <a:r>
              <a:rPr lang="en-GB" sz="1400" i="1" dirty="0">
                <a:latin typeface="Helvetica Neue" panose="02000503000000020004" pitchFamily="2" charset="0"/>
                <a:ea typeface="Helvetica Neue" panose="02000503000000020004" pitchFamily="2" charset="0"/>
                <a:cs typeface="Helvetica Neue" panose="02000503000000020004" pitchFamily="2" charset="0"/>
              </a:rPr>
              <a:t>k</a:t>
            </a:r>
            <a:r>
              <a:rPr lang="en-GB" sz="1400" dirty="0">
                <a:latin typeface="Helvetica Neue" panose="02000503000000020004" pitchFamily="2" charset="0"/>
                <a:ea typeface="Helvetica Neue" panose="02000503000000020004" pitchFamily="2" charset="0"/>
                <a:cs typeface="Helvetica Neue" panose="02000503000000020004" pitchFamily="2" charset="0"/>
              </a:rPr>
              <a:t>, These are the corresponding Fitted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semivariance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computed from our theoretical variogram. The correspond to each other based on the separation distance </a:t>
            </a:r>
            <a:r>
              <a:rPr lang="en-GB" sz="1400" i="1" dirty="0">
                <a:latin typeface="Helvetica Neue" panose="02000503000000020004" pitchFamily="2" charset="0"/>
                <a:ea typeface="Helvetica Neue" panose="02000503000000020004" pitchFamily="2" charset="0"/>
                <a:cs typeface="Helvetica Neue" panose="02000503000000020004" pitchFamily="2" charset="0"/>
              </a:rPr>
              <a:t>h</a:t>
            </a:r>
          </a:p>
        </p:txBody>
      </p:sp>
      <p:sp>
        <p:nvSpPr>
          <p:cNvPr id="18" name="TextBox 17">
            <a:extLst>
              <a:ext uri="{FF2B5EF4-FFF2-40B4-BE49-F238E27FC236}">
                <a16:creationId xmlns:a16="http://schemas.microsoft.com/office/drawing/2014/main" id="{522811CB-5B64-687A-E969-904F10F5EDC2}"/>
              </a:ext>
            </a:extLst>
          </p:cNvPr>
          <p:cNvSpPr txBox="1"/>
          <p:nvPr/>
        </p:nvSpPr>
        <p:spPr>
          <a:xfrm>
            <a:off x="7766075" y="3791710"/>
            <a:ext cx="3228151" cy="738664"/>
          </a:xfrm>
          <a:prstGeom prst="rect">
            <a:avLst/>
          </a:prstGeom>
          <a:noFill/>
        </p:spPr>
        <p:txBody>
          <a:bodyPr wrap="square" rtlCol="0">
            <a:spAutoFit/>
          </a:bodyPr>
          <a:lstStyle/>
          <a:p>
            <a:r>
              <a:rPr lang="en-GB" sz="1400" i="1" dirty="0">
                <a:latin typeface="Helvetica Neue" panose="02000503000000020004" pitchFamily="2" charset="0"/>
                <a:ea typeface="Helvetica Neue" panose="02000503000000020004" pitchFamily="2" charset="0"/>
                <a:cs typeface="Helvetica Neue" panose="02000503000000020004" pitchFamily="2" charset="0"/>
              </a:rPr>
              <a:t>w</a:t>
            </a:r>
            <a:r>
              <a:rPr lang="en-GB" sz="1400" dirty="0">
                <a:latin typeface="Helvetica Neue" panose="02000503000000020004" pitchFamily="2" charset="0"/>
                <a:ea typeface="Helvetica Neue" panose="02000503000000020004" pitchFamily="2" charset="0"/>
                <a:cs typeface="Helvetica Neue" panose="02000503000000020004" pitchFamily="2" charset="0"/>
              </a:rPr>
              <a:t>, these are the weight coefficients,  along with the error we need to estimate.</a:t>
            </a:r>
          </a:p>
        </p:txBody>
      </p:sp>
      <p:sp>
        <p:nvSpPr>
          <p:cNvPr id="19" name="TextBox 18">
            <a:extLst>
              <a:ext uri="{FF2B5EF4-FFF2-40B4-BE49-F238E27FC236}">
                <a16:creationId xmlns:a16="http://schemas.microsoft.com/office/drawing/2014/main" id="{9E422749-CDAD-0D56-2D7C-FA99AAB65ABF}"/>
              </a:ext>
            </a:extLst>
          </p:cNvPr>
          <p:cNvSpPr txBox="1"/>
          <p:nvPr/>
        </p:nvSpPr>
        <p:spPr>
          <a:xfrm>
            <a:off x="939278" y="5209631"/>
            <a:ext cx="1774845"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To estimate </a:t>
            </a:r>
            <a:r>
              <a:rPr lang="en-GB" b="1" i="1" dirty="0">
                <a:latin typeface="Helvetica Neue" panose="02000503000000020004" pitchFamily="2" charset="0"/>
                <a:ea typeface="Helvetica Neue" panose="02000503000000020004" pitchFamily="2" charset="0"/>
                <a:cs typeface="Helvetica Neue" panose="02000503000000020004" pitchFamily="2" charset="0"/>
              </a:rPr>
              <a:t>w</a:t>
            </a:r>
            <a:r>
              <a:rPr lang="en-GB" b="1" dirty="0">
                <a:latin typeface="Helvetica Neue" panose="02000503000000020004" pitchFamily="2" charset="0"/>
                <a:ea typeface="Helvetica Neue" panose="02000503000000020004" pitchFamily="2" charset="0"/>
                <a:cs typeface="Helvetica Neue" panose="02000503000000020004" pitchFamily="2" charset="0"/>
              </a:rPr>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506D1E-4612-EC2F-8009-5B24F115DBA8}"/>
                  </a:ext>
                </a:extLst>
              </p:cNvPr>
              <p:cNvSpPr txBox="1"/>
              <p:nvPr/>
            </p:nvSpPr>
            <p:spPr>
              <a:xfrm>
                <a:off x="3151068" y="5640859"/>
                <a:ext cx="113646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𝒘</m:t>
                      </m:r>
                      <m:r>
                        <a:rPr lang="en-GB" b="1" i="1" smtClean="0">
                          <a:latin typeface="Cambria Math" panose="02040503050406030204" pitchFamily="18" charset="0"/>
                        </a:rPr>
                        <m:t>= </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𝑲</m:t>
                          </m:r>
                        </m:e>
                        <m:sup>
                          <m:r>
                            <a:rPr lang="en-GB" b="1" i="1" smtClean="0">
                              <a:latin typeface="Cambria Math" panose="02040503050406030204" pitchFamily="18" charset="0"/>
                            </a:rPr>
                            <m:t>−</m:t>
                          </m:r>
                          <m:r>
                            <a:rPr lang="en-GB" b="1" i="1" smtClean="0">
                              <a:latin typeface="Cambria Math" panose="02040503050406030204" pitchFamily="18" charset="0"/>
                            </a:rPr>
                            <m:t>𝟏</m:t>
                          </m:r>
                        </m:sup>
                      </m:sSup>
                      <m:r>
                        <a:rPr lang="en-GB" b="1" i="1" smtClean="0">
                          <a:latin typeface="Cambria Math" panose="02040503050406030204" pitchFamily="18" charset="0"/>
                        </a:rPr>
                        <m:t>𝒌</m:t>
                      </m:r>
                    </m:oMath>
                  </m:oMathPara>
                </a14:m>
                <a:endParaRPr lang="en-GB" b="1" dirty="0"/>
              </a:p>
            </p:txBody>
          </p:sp>
        </mc:Choice>
        <mc:Fallback xmlns="">
          <p:sp>
            <p:nvSpPr>
              <p:cNvPr id="20" name="TextBox 19">
                <a:extLst>
                  <a:ext uri="{FF2B5EF4-FFF2-40B4-BE49-F238E27FC236}">
                    <a16:creationId xmlns:a16="http://schemas.microsoft.com/office/drawing/2014/main" id="{74506D1E-4612-EC2F-8009-5B24F115DBA8}"/>
                  </a:ext>
                </a:extLst>
              </p:cNvPr>
              <p:cNvSpPr txBox="1">
                <a:spLocks noRot="1" noChangeAspect="1" noMove="1" noResize="1" noEditPoints="1" noAdjustHandles="1" noChangeArrowheads="1" noChangeShapeType="1" noTextEdit="1"/>
              </p:cNvSpPr>
              <p:nvPr/>
            </p:nvSpPr>
            <p:spPr>
              <a:xfrm>
                <a:off x="3151068" y="5640859"/>
                <a:ext cx="1136465" cy="283219"/>
              </a:xfrm>
              <a:prstGeom prst="rect">
                <a:avLst/>
              </a:prstGeom>
              <a:blipFill>
                <a:blip r:embed="rId8"/>
                <a:stretch>
                  <a:fillRect l="-3333" t="-8696" r="-444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7D1CAAA-3CCC-F102-01C6-8330BB3D2B16}"/>
                  </a:ext>
                </a:extLst>
              </p:cNvPr>
              <p:cNvSpPr txBox="1"/>
              <p:nvPr/>
            </p:nvSpPr>
            <p:spPr>
              <a:xfrm>
                <a:off x="10425144" y="5281753"/>
                <a:ext cx="909736" cy="11339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000" b="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1</m:t>
                                    </m:r>
                                  </m:sub>
                                </m:sSub>
                              </m:e>
                            </m:mr>
                            <m:mr>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m>
                                        <m:mPr>
                                          <m:mcs>
                                            <m:mc>
                                              <m:mcPr>
                                                <m:count m:val="1"/>
                                                <m:mcJc m:val="center"/>
                                              </m:mcPr>
                                            </m:mc>
                                          </m:mcs>
                                          <m:ctrlPr>
                                            <a:rPr lang="en-GB" sz="2000" b="0" i="1" smtClean="0">
                                              <a:latin typeface="Cambria Math" panose="02040503050406030204" pitchFamily="18" charset="0"/>
                                            </a:rPr>
                                          </m:ctrlPr>
                                        </m:mPr>
                                        <m:mr>
                                          <m:e>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𝛾</m:t>
                                                </m:r>
                                              </m:e>
                                            </m:acc>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h</m:t>
                                                </m:r>
                                                <m:r>
                                                  <a:rPr lang="en-GB" sz="2000" b="0" i="1" smtClean="0">
                                                    <a:latin typeface="Cambria Math" panose="02040503050406030204" pitchFamily="18" charset="0"/>
                                                  </a:rPr>
                                                  <m:t>)</m:t>
                                                </m:r>
                                              </m:e>
                                              <m:sub>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rPr>
                                              <m:t>1</m:t>
                                            </m:r>
                                          </m:e>
                                        </m:mr>
                                      </m:m>
                                    </m:e>
                                  </m:mr>
                                </m:m>
                              </m:e>
                            </m:mr>
                          </m:m>
                        </m:e>
                      </m:d>
                    </m:oMath>
                  </m:oMathPara>
                </a14:m>
                <a:endParaRPr lang="en-GB" sz="2000" dirty="0"/>
              </a:p>
            </p:txBody>
          </p:sp>
        </mc:Choice>
        <mc:Fallback xmlns="">
          <p:sp>
            <p:nvSpPr>
              <p:cNvPr id="21" name="TextBox 20">
                <a:extLst>
                  <a:ext uri="{FF2B5EF4-FFF2-40B4-BE49-F238E27FC236}">
                    <a16:creationId xmlns:a16="http://schemas.microsoft.com/office/drawing/2014/main" id="{C7D1CAAA-3CCC-F102-01C6-8330BB3D2B16}"/>
                  </a:ext>
                </a:extLst>
              </p:cNvPr>
              <p:cNvSpPr txBox="1">
                <a:spLocks noRot="1" noChangeAspect="1" noMove="1" noResize="1" noEditPoints="1" noAdjustHandles="1" noChangeArrowheads="1" noChangeShapeType="1" noTextEdit="1"/>
              </p:cNvSpPr>
              <p:nvPr/>
            </p:nvSpPr>
            <p:spPr>
              <a:xfrm>
                <a:off x="10425144" y="5281753"/>
                <a:ext cx="909736" cy="1133900"/>
              </a:xfrm>
              <a:prstGeom prst="rect">
                <a:avLst/>
              </a:prstGeom>
              <a:blipFill>
                <a:blip r:embed="rId9"/>
                <a:stretch>
                  <a:fillRect t="-1111"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F3D87FF-2B38-1869-D0FF-2EC259CE3BAF}"/>
                  </a:ext>
                </a:extLst>
              </p:cNvPr>
              <p:cNvSpPr txBox="1"/>
              <p:nvPr/>
            </p:nvSpPr>
            <p:spPr>
              <a:xfrm>
                <a:off x="5462750" y="5319840"/>
                <a:ext cx="633250" cy="1076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200" b="0" i="1" smtClean="0">
                              <a:latin typeface="Cambria Math" panose="02040503050406030204" pitchFamily="18" charset="0"/>
                            </a:rPr>
                          </m:ctrlPr>
                        </m:dPr>
                        <m:e>
                          <m:m>
                            <m:mPr>
                              <m:mcs>
                                <m:mc>
                                  <m:mcPr>
                                    <m:count m:val="1"/>
                                    <m:mcJc m:val="center"/>
                                  </m:mcPr>
                                </m:mc>
                              </m:mcs>
                              <m:ctrlPr>
                                <a:rPr lang="en-GB" sz="2200" b="0" i="1" smtClean="0">
                                  <a:latin typeface="Cambria Math" panose="02040503050406030204" pitchFamily="18" charset="0"/>
                                </a:rPr>
                              </m:ctrlPr>
                            </m:mPr>
                            <m:mr>
                              <m:e>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𝑤</m:t>
                                    </m:r>
                                  </m:e>
                                  <m:sub>
                                    <m:r>
                                      <a:rPr lang="en-GB" sz="2200" b="0" i="1" smtClean="0">
                                        <a:latin typeface="Cambria Math" panose="02040503050406030204" pitchFamily="18" charset="0"/>
                                      </a:rPr>
                                      <m:t>1</m:t>
                                    </m:r>
                                  </m:sub>
                                </m:sSub>
                              </m:e>
                            </m:mr>
                            <m:mr>
                              <m:e>
                                <m:m>
                                  <m:mPr>
                                    <m:mcs>
                                      <m:mc>
                                        <m:mcPr>
                                          <m:count m:val="1"/>
                                          <m:mcJc m:val="center"/>
                                        </m:mcPr>
                                      </m:mc>
                                    </m:mcs>
                                    <m:ctrlPr>
                                      <a:rPr lang="en-GB" sz="2200" b="0" i="1" smtClean="0">
                                        <a:latin typeface="Cambria Math" panose="02040503050406030204" pitchFamily="18" charset="0"/>
                                      </a:rPr>
                                    </m:ctrlPr>
                                  </m:mPr>
                                  <m:mr>
                                    <m:e>
                                      <m:r>
                                        <m:rPr>
                                          <m:brk m:alnAt="7"/>
                                        </m:rPr>
                                        <a:rPr lang="en-GB" sz="2200" b="0" i="1" smtClean="0">
                                          <a:latin typeface="Cambria Math" panose="02040503050406030204" pitchFamily="18" charset="0"/>
                                        </a:rPr>
                                        <m:t>⋮</m:t>
                                      </m:r>
                                    </m:e>
                                  </m:mr>
                                  <m:mr>
                                    <m:e>
                                      <m:m>
                                        <m:mPr>
                                          <m:mcs>
                                            <m:mc>
                                              <m:mcPr>
                                                <m:count m:val="1"/>
                                                <m:mcJc m:val="center"/>
                                              </m:mcPr>
                                            </m:mc>
                                          </m:mcs>
                                          <m:ctrlPr>
                                            <a:rPr lang="en-GB" sz="2200" b="0" i="1" smtClean="0">
                                              <a:latin typeface="Cambria Math" panose="02040503050406030204" pitchFamily="18" charset="0"/>
                                            </a:rPr>
                                          </m:ctrlPr>
                                        </m:mPr>
                                        <m:mr>
                                          <m:e>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𝑤</m:t>
                                                </m:r>
                                              </m:e>
                                              <m:sub>
                                                <m:r>
                                                  <a:rPr lang="en-GB" sz="2200" b="0" i="1" smtClean="0">
                                                    <a:latin typeface="Cambria Math" panose="02040503050406030204" pitchFamily="18" charset="0"/>
                                                  </a:rPr>
                                                  <m:t>𝑛</m:t>
                                                </m:r>
                                              </m:sub>
                                            </m:sSub>
                                          </m:e>
                                        </m:mr>
                                        <m:mr>
                                          <m:e>
                                            <m:r>
                                              <a:rPr lang="en-GB" sz="2200" b="0" i="1" smtClean="0">
                                                <a:latin typeface="Cambria Math" panose="02040503050406030204" pitchFamily="18" charset="0"/>
                                                <a:ea typeface="Cambria Math" panose="02040503050406030204" pitchFamily="18" charset="0"/>
                                              </a:rPr>
                                              <m:t>𝜀</m:t>
                                            </m:r>
                                          </m:e>
                                        </m:mr>
                                      </m:m>
                                    </m:e>
                                  </m:mr>
                                </m:m>
                              </m:e>
                            </m:mr>
                          </m:m>
                        </m:e>
                      </m:d>
                    </m:oMath>
                  </m:oMathPara>
                </a14:m>
                <a:endParaRPr lang="en-GB" sz="2200" dirty="0"/>
              </a:p>
            </p:txBody>
          </p:sp>
        </mc:Choice>
        <mc:Fallback xmlns="">
          <p:sp>
            <p:nvSpPr>
              <p:cNvPr id="22" name="TextBox 21">
                <a:extLst>
                  <a:ext uri="{FF2B5EF4-FFF2-40B4-BE49-F238E27FC236}">
                    <a16:creationId xmlns:a16="http://schemas.microsoft.com/office/drawing/2014/main" id="{8F3D87FF-2B38-1869-D0FF-2EC259CE3BAF}"/>
                  </a:ext>
                </a:extLst>
              </p:cNvPr>
              <p:cNvSpPr txBox="1">
                <a:spLocks noRot="1" noChangeAspect="1" noMove="1" noResize="1" noEditPoints="1" noAdjustHandles="1" noChangeArrowheads="1" noChangeShapeType="1" noTextEdit="1"/>
              </p:cNvSpPr>
              <p:nvPr/>
            </p:nvSpPr>
            <p:spPr>
              <a:xfrm>
                <a:off x="5462750" y="5319840"/>
                <a:ext cx="633250" cy="1076064"/>
              </a:xfrm>
              <a:prstGeom prst="rect">
                <a:avLst/>
              </a:prstGeom>
              <a:blipFill>
                <a:blip r:embed="rId10"/>
                <a:stretch>
                  <a:fillRect b="-47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8D4186-3635-E0B9-60B8-9664BC9E1081}"/>
                  </a:ext>
                </a:extLst>
              </p:cNvPr>
              <p:cNvSpPr txBox="1"/>
              <p:nvPr/>
            </p:nvSpPr>
            <p:spPr>
              <a:xfrm>
                <a:off x="650705" y="2280267"/>
                <a:ext cx="3588931" cy="1167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𝐾</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m>
                            <m:mPr>
                              <m:mcs>
                                <m:mc>
                                  <m:mcPr>
                                    <m:count m:val="3"/>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1,1</m:t>
                                    </m:r>
                                  </m:sub>
                                </m:sSub>
                              </m:e>
                              <m:e>
                                <m:r>
                                  <a:rPr lang="en-GB" sz="2000" b="0" i="1" smtClean="0">
                                    <a:latin typeface="Cambria Math" panose="02040503050406030204" pitchFamily="18" charset="0"/>
                                  </a:rPr>
                                  <m:t>…</m:t>
                                </m:r>
                              </m:e>
                              <m:e>
                                <m:m>
                                  <m:mPr>
                                    <m:mcs>
                                      <m:mc>
                                        <m:mcPr>
                                          <m:count m:val="2"/>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i="1">
                                              <a:latin typeface="Cambria Math" panose="02040503050406030204" pitchFamily="18" charset="0"/>
                                            </a:rPr>
                                            <m:t>1,</m:t>
                                          </m:r>
                                          <m:r>
                                            <a:rPr lang="en-GB" sz="2000" b="0" i="1" smtClean="0">
                                              <a:latin typeface="Cambria Math" panose="02040503050406030204" pitchFamily="18" charset="0"/>
                                            </a:rPr>
                                            <m:t>𝑛</m:t>
                                          </m:r>
                                        </m:sub>
                                      </m:sSub>
                                    </m:e>
                                    <m:e>
                                      <m:r>
                                        <a:rPr lang="en-GB" sz="2000" b="0" i="1" smtClean="0">
                                          <a:latin typeface="Cambria Math" panose="02040503050406030204" pitchFamily="18" charset="0"/>
                                        </a:rPr>
                                        <m:t>1</m:t>
                                      </m:r>
                                    </m:e>
                                  </m:mr>
                                </m:m>
                              </m:e>
                            </m:mr>
                            <m:mr>
                              <m:e>
                                <m:r>
                                  <a:rPr lang="en-GB" sz="2000" b="0" i="1" smtClean="0">
                                    <a:latin typeface="Cambria Math" panose="02040503050406030204" pitchFamily="18" charset="0"/>
                                  </a:rPr>
                                  <m:t>⋮</m:t>
                                </m:r>
                              </m:e>
                              <m:e>
                                <m:r>
                                  <a:rPr lang="en-GB" sz="2000" b="0" i="1" smtClean="0">
                                    <a:latin typeface="Cambria Math" panose="02040503050406030204" pitchFamily="18" charset="0"/>
                                  </a:rPr>
                                  <m:t>⋮</m:t>
                                </m:r>
                              </m:e>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e>
                                      <m:r>
                                        <a:rPr lang="en-GB" sz="2000" b="0" i="1" smtClean="0">
                                          <a:latin typeface="Cambria Math" panose="02040503050406030204" pitchFamily="18" charset="0"/>
                                        </a:rPr>
                                        <m:t> </m:t>
                                      </m:r>
                                    </m:e>
                                  </m:mr>
                                </m:m>
                              </m:e>
                            </m:mr>
                            <m:mr>
                              <m:e>
                                <m:m>
                                  <m:mPr>
                                    <m:mcs>
                                      <m:mc>
                                        <m:mcPr>
                                          <m:count m:val="1"/>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b="0" i="1" smtClean="0">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,1</m:t>
                                          </m:r>
                                        </m:sub>
                                      </m:sSub>
                                    </m:e>
                                  </m:mr>
                                  <m:mr>
                                    <m:e>
                                      <m:r>
                                        <a:rPr lang="en-GB" sz="2000" b="0" i="1" smtClean="0">
                                          <a:latin typeface="Cambria Math" panose="02040503050406030204" pitchFamily="18" charset="0"/>
                                        </a:rPr>
                                        <m:t>1</m:t>
                                      </m:r>
                                    </m:e>
                                  </m:mr>
                                </m:m>
                              </m:e>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e>
                                  </m:mr>
                                  <m:mr>
                                    <m:e>
                                      <m:r>
                                        <a:rPr lang="en-GB" sz="2000" b="0" i="1" smtClean="0">
                                          <a:latin typeface="Cambria Math" panose="02040503050406030204" pitchFamily="18" charset="0"/>
                                        </a:rPr>
                                        <m:t>…</m:t>
                                      </m:r>
                                    </m:e>
                                  </m:mr>
                                </m:m>
                              </m:e>
                              <m:e>
                                <m:m>
                                  <m:mPr>
                                    <m:mcs>
                                      <m:mc>
                                        <m:mcPr>
                                          <m:count m:val="2"/>
                                          <m:mcJc m:val="center"/>
                                        </m:mcPr>
                                      </m:mc>
                                    </m:mcs>
                                    <m:ctrlPr>
                                      <a:rPr lang="en-GB" sz="2000" b="0" i="1" smtClean="0">
                                        <a:latin typeface="Cambria Math" panose="02040503050406030204" pitchFamily="18" charset="0"/>
                                      </a:rPr>
                                    </m:ctrlPr>
                                  </m:mPr>
                                  <m:mr>
                                    <m:e>
                                      <m:m>
                                        <m:mPr>
                                          <m:mcs>
                                            <m:mc>
                                              <m:mcPr>
                                                <m:count m:val="1"/>
                                                <m:mcJc m:val="center"/>
                                              </m:mcPr>
                                            </m:mc>
                                          </m:mcs>
                                          <m:ctrlPr>
                                            <a:rPr lang="en-GB" sz="2000" b="0" i="1" smtClean="0">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𝛾</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h</m:t>
                                                </m:r>
                                                <m:r>
                                                  <a:rPr lang="en-GB" sz="2000" i="1">
                                                    <a:latin typeface="Cambria Math" panose="02040503050406030204" pitchFamily="18" charset="0"/>
                                                    <a:ea typeface="Cambria Math" panose="02040503050406030204" pitchFamily="18" charset="0"/>
                                                  </a:rPr>
                                                  <m:t>)</m:t>
                                                </m:r>
                                              </m:e>
                                              <m:sub>
                                                <m:r>
                                                  <a:rPr lang="en-GB" sz="2000" b="0" i="1" smtClean="0">
                                                    <a:latin typeface="Cambria Math" panose="02040503050406030204" pitchFamily="18" charset="0"/>
                                                    <a:ea typeface="Cambria Math" panose="02040503050406030204" pitchFamily="18" charset="0"/>
                                                  </a:rPr>
                                                  <m:t>𝑚</m:t>
                                                </m:r>
                                                <m:r>
                                                  <a:rPr lang="en-GB" sz="2000" i="1">
                                                    <a:latin typeface="Cambria Math" panose="02040503050406030204" pitchFamily="18" charset="0"/>
                                                  </a:rPr>
                                                  <m:t>,</m:t>
                                                </m:r>
                                                <m:r>
                                                  <a:rPr lang="en-GB" sz="2000" b="0" i="1" smtClean="0">
                                                    <a:latin typeface="Cambria Math" panose="02040503050406030204" pitchFamily="18" charset="0"/>
                                                  </a:rPr>
                                                  <m:t>𝑛</m:t>
                                                </m:r>
                                              </m:sub>
                                            </m:sSub>
                                          </m:e>
                                        </m:mr>
                                        <m:mr>
                                          <m:e>
                                            <m:r>
                                              <a:rPr lang="en-GB" sz="2000" b="0" i="1" smtClean="0">
                                                <a:latin typeface="Cambria Math" panose="02040503050406030204" pitchFamily="18" charset="0"/>
                                              </a:rPr>
                                              <m:t>1</m:t>
                                            </m:r>
                                          </m:e>
                                        </m:mr>
                                      </m:m>
                                    </m:e>
                                    <m:e>
                                      <m:m>
                                        <m:mPr>
                                          <m:mcs>
                                            <m:mc>
                                              <m:mcPr>
                                                <m:count m:val="1"/>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1</m:t>
                                            </m:r>
                                          </m:e>
                                        </m:mr>
                                        <m:mr>
                                          <m:e>
                                            <m:r>
                                              <a:rPr lang="en-GB" sz="2000" b="0" i="1" smtClean="0">
                                                <a:latin typeface="Cambria Math" panose="02040503050406030204" pitchFamily="18" charset="0"/>
                                              </a:rPr>
                                              <m:t>0</m:t>
                                            </m:r>
                                          </m:e>
                                        </m:mr>
                                      </m:m>
                                    </m:e>
                                  </m:mr>
                                </m:m>
                              </m:e>
                            </m:mr>
                          </m:m>
                        </m:e>
                      </m:d>
                    </m:oMath>
                  </m:oMathPara>
                </a14:m>
                <a:endParaRPr lang="en-GB" sz="2000" dirty="0"/>
              </a:p>
            </p:txBody>
          </p:sp>
        </mc:Choice>
        <mc:Fallback xmlns="">
          <p:sp>
            <p:nvSpPr>
              <p:cNvPr id="23" name="TextBox 22">
                <a:extLst>
                  <a:ext uri="{FF2B5EF4-FFF2-40B4-BE49-F238E27FC236}">
                    <a16:creationId xmlns:a16="http://schemas.microsoft.com/office/drawing/2014/main" id="{468D4186-3635-E0B9-60B8-9664BC9E1081}"/>
                  </a:ext>
                </a:extLst>
              </p:cNvPr>
              <p:cNvSpPr txBox="1">
                <a:spLocks noRot="1" noChangeAspect="1" noMove="1" noResize="1" noEditPoints="1" noAdjustHandles="1" noChangeArrowheads="1" noChangeShapeType="1" noTextEdit="1"/>
              </p:cNvSpPr>
              <p:nvPr/>
            </p:nvSpPr>
            <p:spPr>
              <a:xfrm>
                <a:off x="650705" y="2280267"/>
                <a:ext cx="3588931" cy="1167307"/>
              </a:xfrm>
              <a:prstGeom prst="rect">
                <a:avLst/>
              </a:prstGeom>
              <a:blipFill>
                <a:blip r:embed="rId11"/>
                <a:stretch>
                  <a:fillRect l="-1060" t="-1075" b="-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879B8B8-B17B-67DF-FE3E-2FE09B3FCC6A}"/>
                  </a:ext>
                </a:extLst>
              </p:cNvPr>
              <p:cNvSpPr txBox="1"/>
              <p:nvPr/>
            </p:nvSpPr>
            <p:spPr>
              <a:xfrm rot="16200000">
                <a:off x="8400337" y="5163465"/>
                <a:ext cx="49312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m:t>
                      </m:r>
                    </m:oMath>
                  </m:oMathPara>
                </a14:m>
                <a:endParaRPr lang="en-GB" sz="2400" dirty="0"/>
              </a:p>
            </p:txBody>
          </p:sp>
        </mc:Choice>
        <mc:Fallback xmlns="">
          <p:sp>
            <p:nvSpPr>
              <p:cNvPr id="25" name="TextBox 24">
                <a:extLst>
                  <a:ext uri="{FF2B5EF4-FFF2-40B4-BE49-F238E27FC236}">
                    <a16:creationId xmlns:a16="http://schemas.microsoft.com/office/drawing/2014/main" id="{8879B8B8-B17B-67DF-FE3E-2FE09B3FCC6A}"/>
                  </a:ext>
                </a:extLst>
              </p:cNvPr>
              <p:cNvSpPr txBox="1">
                <a:spLocks noRot="1" noChangeAspect="1" noMove="1" noResize="1" noEditPoints="1" noAdjustHandles="1" noChangeArrowheads="1" noChangeShapeType="1" noTextEdit="1"/>
              </p:cNvSpPr>
              <p:nvPr/>
            </p:nvSpPr>
            <p:spPr>
              <a:xfrm rot="16200000">
                <a:off x="8400337" y="5163465"/>
                <a:ext cx="493122" cy="461665"/>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5E40DCF-BE4F-0ED5-9C3A-CCF2F3874F1C}"/>
                  </a:ext>
                </a:extLst>
              </p:cNvPr>
              <p:cNvSpPr txBox="1"/>
              <p:nvPr/>
            </p:nvSpPr>
            <p:spPr>
              <a:xfrm rot="16200000">
                <a:off x="8400338" y="5729947"/>
                <a:ext cx="49312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brk m:alnAt="7"/>
                        </m:rPr>
                        <a:rPr lang="en-GB" sz="2400" b="0" i="1" smtClean="0">
                          <a:latin typeface="Cambria Math" panose="02040503050406030204" pitchFamily="18" charset="0"/>
                        </a:rPr>
                        <m:t>⋮</m:t>
                      </m:r>
                    </m:oMath>
                  </m:oMathPara>
                </a14:m>
                <a:endParaRPr lang="en-GB" sz="2400" dirty="0"/>
              </a:p>
            </p:txBody>
          </p:sp>
        </mc:Choice>
        <mc:Fallback xmlns="">
          <p:sp>
            <p:nvSpPr>
              <p:cNvPr id="28" name="TextBox 27">
                <a:extLst>
                  <a:ext uri="{FF2B5EF4-FFF2-40B4-BE49-F238E27FC236}">
                    <a16:creationId xmlns:a16="http://schemas.microsoft.com/office/drawing/2014/main" id="{F5E40DCF-BE4F-0ED5-9C3A-CCF2F3874F1C}"/>
                  </a:ext>
                </a:extLst>
              </p:cNvPr>
              <p:cNvSpPr txBox="1">
                <a:spLocks noRot="1" noChangeAspect="1" noMove="1" noResize="1" noEditPoints="1" noAdjustHandles="1" noChangeArrowheads="1" noChangeShapeType="1" noTextEdit="1"/>
              </p:cNvSpPr>
              <p:nvPr/>
            </p:nvSpPr>
            <p:spPr>
              <a:xfrm rot="16200000">
                <a:off x="8400338" y="5729947"/>
                <a:ext cx="493122" cy="461665"/>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208895F-6A22-F20F-2AB8-A05EB316098A}"/>
                  </a:ext>
                </a:extLst>
              </p:cNvPr>
              <p:cNvSpPr txBox="1"/>
              <p:nvPr/>
            </p:nvSpPr>
            <p:spPr>
              <a:xfrm>
                <a:off x="10008680" y="5664041"/>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2208895F-6A22-F20F-2AB8-A05EB316098A}"/>
                  </a:ext>
                </a:extLst>
              </p:cNvPr>
              <p:cNvSpPr txBox="1">
                <a:spLocks noRot="1" noChangeAspect="1" noMove="1" noResize="1" noEditPoints="1" noAdjustHandles="1" noChangeArrowheads="1" noChangeShapeType="1" noTextEdit="1"/>
              </p:cNvSpPr>
              <p:nvPr/>
            </p:nvSpPr>
            <p:spPr>
              <a:xfrm>
                <a:off x="10008680" y="5664041"/>
                <a:ext cx="402674" cy="369332"/>
              </a:xfrm>
              <a:prstGeom prst="rect">
                <a:avLst/>
              </a:prstGeom>
              <a:blipFill>
                <a:blip r:embed="rId14"/>
                <a:stretch>
                  <a:fillRect/>
                </a:stretch>
              </a:blipFill>
            </p:spPr>
            <p:txBody>
              <a:bodyPr/>
              <a:lstStyle/>
              <a:p>
                <a:r>
                  <a:rPr lang="en-GB">
                    <a:noFill/>
                  </a:rPr>
                  <a:t> </a:t>
                </a:r>
              </a:p>
            </p:txBody>
          </p:sp>
        </mc:Fallback>
      </mc:AlternateContent>
      <p:pic>
        <p:nvPicPr>
          <p:cNvPr id="30" name="Picture 29" descr="Map&#10;&#10;Description automatically generated">
            <a:extLst>
              <a:ext uri="{FF2B5EF4-FFF2-40B4-BE49-F238E27FC236}">
                <a16:creationId xmlns:a16="http://schemas.microsoft.com/office/drawing/2014/main" id="{6D708D66-0011-13DB-D8BE-82885932F98B}"/>
              </a:ext>
            </a:extLst>
          </p:cNvPr>
          <p:cNvPicPr>
            <a:picLocks noChangeAspect="1"/>
          </p:cNvPicPr>
          <p:nvPr/>
        </p:nvPicPr>
        <p:blipFill>
          <a:blip r:embed="rId15"/>
          <a:stretch>
            <a:fillRect/>
          </a:stretch>
        </p:blipFill>
        <p:spPr>
          <a:xfrm>
            <a:off x="8900577" y="564885"/>
            <a:ext cx="3184802" cy="2235353"/>
          </a:xfrm>
          <a:prstGeom prst="rect">
            <a:avLst/>
          </a:prstGeom>
        </p:spPr>
      </p:pic>
      <p:sp>
        <p:nvSpPr>
          <p:cNvPr id="31" name="Oval 30">
            <a:extLst>
              <a:ext uri="{FF2B5EF4-FFF2-40B4-BE49-F238E27FC236}">
                <a16:creationId xmlns:a16="http://schemas.microsoft.com/office/drawing/2014/main" id="{D9C32ADA-7136-64A8-6976-A0C56E5C3B5C}"/>
              </a:ext>
            </a:extLst>
          </p:cNvPr>
          <p:cNvSpPr/>
          <p:nvPr/>
        </p:nvSpPr>
        <p:spPr>
          <a:xfrm>
            <a:off x="9514113" y="1105940"/>
            <a:ext cx="45719" cy="553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797502B-869E-6DF9-7CCA-F88454691B98}"/>
                  </a:ext>
                </a:extLst>
              </p:cNvPr>
              <p:cNvSpPr txBox="1"/>
              <p:nvPr/>
            </p:nvSpPr>
            <p:spPr>
              <a:xfrm>
                <a:off x="4589385" y="5597802"/>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5797502B-869E-6DF9-7CCA-F88454691B98}"/>
                  </a:ext>
                </a:extLst>
              </p:cNvPr>
              <p:cNvSpPr txBox="1">
                <a:spLocks noRot="1" noChangeAspect="1" noMove="1" noResize="1" noEditPoints="1" noAdjustHandles="1" noChangeArrowheads="1" noChangeShapeType="1" noTextEdit="1"/>
              </p:cNvSpPr>
              <p:nvPr/>
            </p:nvSpPr>
            <p:spPr>
              <a:xfrm>
                <a:off x="4589385" y="5597802"/>
                <a:ext cx="410690" cy="369332"/>
              </a:xfrm>
              <a:prstGeom prst="rect">
                <a:avLst/>
              </a:prstGeom>
              <a:blipFill>
                <a:blip r:embed="rId16"/>
                <a:stretch>
                  <a:fillRect/>
                </a:stretch>
              </a:blipFill>
            </p:spPr>
            <p:txBody>
              <a:bodyPr/>
              <a:lstStyle/>
              <a:p>
                <a:r>
                  <a:rPr lang="en-GB">
                    <a:noFill/>
                  </a:rPr>
                  <a:t> </a:t>
                </a:r>
              </a:p>
            </p:txBody>
          </p:sp>
        </mc:Fallback>
      </mc:AlternateContent>
      <p:sp>
        <p:nvSpPr>
          <p:cNvPr id="7" name="Slide Number Placeholder 3">
            <a:extLst>
              <a:ext uri="{FF2B5EF4-FFF2-40B4-BE49-F238E27FC236}">
                <a16:creationId xmlns:a16="http://schemas.microsoft.com/office/drawing/2014/main" id="{D5E51DBE-3165-D424-B145-0AB3D97048F5}"/>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33</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9554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C8697-1E69-7E21-64ED-BCD14CEE693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F45DEDE-DCAF-2DB9-4332-EAC20A22DCDC}"/>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4F2895B-D060-D003-1576-4C0078014059}"/>
              </a:ext>
            </a:extLst>
          </p:cNvPr>
          <p:cNvSpPr>
            <a:spLocks noGrp="1"/>
          </p:cNvSpPr>
          <p:nvPr>
            <p:ph type="sldNum" sz="quarter" idx="10"/>
          </p:nvPr>
        </p:nvSpPr>
        <p:spPr/>
        <p:txBody>
          <a:bodyPr/>
          <a:lstStyle/>
          <a:p>
            <a:fld id="{6C21D7B2-F6DF-4749-BE48-6DFE0A2356E7}" type="slidenum">
              <a:rPr lang="en-US" altLang="x-none" smtClean="0"/>
              <a:pPr/>
              <a:t>34</a:t>
            </a:fld>
            <a:endParaRPr lang="en-US" altLang="x-none" dirty="0"/>
          </a:p>
        </p:txBody>
      </p:sp>
      <p:sp>
        <p:nvSpPr>
          <p:cNvPr id="5" name="Title 1">
            <a:extLst>
              <a:ext uri="{FF2B5EF4-FFF2-40B4-BE49-F238E27FC236}">
                <a16:creationId xmlns:a16="http://schemas.microsoft.com/office/drawing/2014/main" id="{4CF68D60-7217-31B9-AE6F-D0A664222740}"/>
              </a:ext>
            </a:extLst>
          </p:cNvPr>
          <p:cNvSpPr>
            <a:spLocks noGrp="1"/>
          </p:cNvSpPr>
          <p:nvPr>
            <p:ph type="title"/>
          </p:nvPr>
        </p:nvSpPr>
        <p:spPr>
          <a:xfrm>
            <a:off x="568450"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Workflow for Kriging Modelling</a:t>
            </a:r>
          </a:p>
        </p:txBody>
      </p:sp>
      <p:sp>
        <p:nvSpPr>
          <p:cNvPr id="7" name="Slide Number Placeholder 3">
            <a:extLst>
              <a:ext uri="{FF2B5EF4-FFF2-40B4-BE49-F238E27FC236}">
                <a16:creationId xmlns:a16="http://schemas.microsoft.com/office/drawing/2014/main" id="{6459DE97-02C2-7012-8A16-F2F80C7F7ABF}"/>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34</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915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27F0-C0AA-8A44-A829-5258AFCC6258}"/>
              </a:ext>
            </a:extLst>
          </p:cNvPr>
          <p:cNvSpPr>
            <a:spLocks noGrp="1"/>
          </p:cNvSpPr>
          <p:nvPr>
            <p:ph type="title"/>
          </p:nvPr>
        </p:nvSpPr>
        <p:spPr>
          <a:xfrm>
            <a:off x="-1" y="0"/>
            <a:ext cx="5724939" cy="487017"/>
          </a:xfrm>
        </p:spPr>
        <p:txBody>
          <a:bodyPr>
            <a:norm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Workflow for using a Kriging in R</a:t>
            </a:r>
          </a:p>
        </p:txBody>
      </p:sp>
      <p:sp>
        <p:nvSpPr>
          <p:cNvPr id="3" name="Content Placeholder 2">
            <a:extLst>
              <a:ext uri="{FF2B5EF4-FFF2-40B4-BE49-F238E27FC236}">
                <a16:creationId xmlns:a16="http://schemas.microsoft.com/office/drawing/2014/main" id="{6E0EB8A3-E06E-284E-8339-01CC04CB42FD}"/>
              </a:ext>
            </a:extLst>
          </p:cNvPr>
          <p:cNvSpPr>
            <a:spLocks noGrp="1"/>
          </p:cNvSpPr>
          <p:nvPr>
            <p:ph idx="1"/>
          </p:nvPr>
        </p:nvSpPr>
        <p:spPr>
          <a:xfrm>
            <a:off x="105094" y="664043"/>
            <a:ext cx="11966506" cy="5657244"/>
          </a:xfrm>
          <a:ln>
            <a:noFill/>
          </a:ln>
        </p:spPr>
        <p:txBody>
          <a:bodyPr>
            <a:noAutofit/>
          </a:bodyPr>
          <a:lstStyle/>
          <a:p>
            <a:pPr marL="0" indent="0">
              <a:buNone/>
            </a:pPr>
            <a:r>
              <a:rPr lang="en-GB" sz="1700" b="1" dirty="0">
                <a:latin typeface="Helvetica Neue" panose="02000503000000020004" pitchFamily="2" charset="0"/>
                <a:ea typeface="Helvetica Neue" panose="02000503000000020004" pitchFamily="2" charset="0"/>
                <a:cs typeface="Helvetica Neue" panose="02000503000000020004" pitchFamily="2" charset="0"/>
              </a:rPr>
              <a:t>When you want to conduct predictive inference with a geostatistical model – you might want to follow these steps:</a:t>
            </a:r>
          </a:p>
          <a:p>
            <a:pPr marL="0" indent="0">
              <a:buNone/>
            </a:pPr>
            <a:r>
              <a:rPr lang="en-GB" sz="1700" b="1" dirty="0">
                <a:latin typeface="Helvetica Neue" panose="02000503000000020004" pitchFamily="2" charset="0"/>
                <a:ea typeface="Helvetica Neue" panose="02000503000000020004" pitchFamily="2" charset="0"/>
                <a:cs typeface="Helvetica Neue" panose="02000503000000020004" pitchFamily="2" charset="0"/>
              </a:rPr>
              <a:t> </a:t>
            </a: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1</a:t>
            </a:r>
            <a:r>
              <a:rPr lang="en-GB" sz="1700" dirty="0">
                <a:latin typeface="Helvetica Neue" panose="02000503000000020004" pitchFamily="2" charset="0"/>
                <a:ea typeface="Helvetica Neue" panose="02000503000000020004" pitchFamily="2" charset="0"/>
                <a:cs typeface="Helvetica Neue" panose="02000503000000020004" pitchFamily="2" charset="0"/>
              </a:rPr>
              <a:t>: Carry some descriptive analysis to understand the underlying spatial distribution. Make sure the underlying spatial process is from a continuous distribution (e.g., concentrations of air particulates, climate-related variables like rainfall, temperature etc., land surface elevation.</a:t>
            </a:r>
          </a:p>
          <a:p>
            <a:endParaRPr lang="en-GB" sz="1700" dirty="0">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2</a:t>
            </a:r>
            <a:r>
              <a:rPr lang="en-GB" sz="1700" dirty="0">
                <a:latin typeface="Helvetica Neue" panose="02000503000000020004" pitchFamily="2" charset="0"/>
                <a:ea typeface="Helvetica Neue" panose="02000503000000020004" pitchFamily="2" charset="0"/>
                <a:cs typeface="Helvetica Neue" panose="02000503000000020004" pitchFamily="2" charset="0"/>
              </a:rPr>
              <a:t>: Standardisation of spatial data to a single CRS. If the data is in decimal degrees (aka WGS84: 4326) – I highly recommend to transform them to a distance that’s understandable (i.e., meters, kilometres etc.,); Use either Spherical Mercator (EPSG: 3587) (or if dealing with UK data – British National Grid [EPSG: 27700])</a:t>
            </a:r>
          </a:p>
          <a:p>
            <a:endParaRPr lang="en-GB" sz="1700" dirty="0">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3</a:t>
            </a:r>
            <a:r>
              <a:rPr lang="en-GB" sz="1700" dirty="0">
                <a:latin typeface="Helvetica Neue" panose="02000503000000020004" pitchFamily="2" charset="0"/>
                <a:ea typeface="Helvetica Neue" panose="02000503000000020004" pitchFamily="2" charset="0"/>
                <a:cs typeface="Helvetica Neue" panose="02000503000000020004" pitchFamily="2" charset="0"/>
              </a:rPr>
              <a:t>:  Construction an empirical semivariogram, to estimate the values for </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nugget, sill and range</a:t>
            </a:r>
            <a:r>
              <a:rPr lang="en-GB" sz="1700" dirty="0">
                <a:latin typeface="Helvetica Neue" panose="02000503000000020004" pitchFamily="2" charset="0"/>
                <a:ea typeface="Helvetica Neue" panose="02000503000000020004" pitchFamily="2" charset="0"/>
                <a:cs typeface="Helvetica Neue" panose="02000503000000020004" pitchFamily="2" charset="0"/>
              </a:rPr>
              <a:t>. Next, use the initial values to determine the best fitted “</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Theoretical Semivariance</a:t>
            </a:r>
            <a:r>
              <a:rPr lang="en-GB" sz="1700" dirty="0">
                <a:latin typeface="Helvetica Neue" panose="02000503000000020004" pitchFamily="2" charset="0"/>
                <a:ea typeface="Helvetica Neue" panose="02000503000000020004" pitchFamily="2" charset="0"/>
                <a:cs typeface="Helvetica Neue" panose="02000503000000020004" pitchFamily="2" charset="0"/>
              </a:rPr>
              <a:t>”; here, we will use the best fitted models’ </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nugget, sill and range to set the Kriging model.</a:t>
            </a:r>
          </a:p>
          <a:p>
            <a:endPar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4</a:t>
            </a:r>
            <a:r>
              <a:rPr lang="en-GB" sz="17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 </a:t>
            </a:r>
            <a:r>
              <a:rPr lang="en-GB" sz="1700" dirty="0">
                <a:latin typeface="Helvetica Neue" panose="02000503000000020004" pitchFamily="2" charset="0"/>
                <a:ea typeface="Helvetica Neue" panose="02000503000000020004" pitchFamily="2" charset="0"/>
                <a:cs typeface="Helvetica Neue" panose="02000503000000020004" pitchFamily="2" charset="0"/>
              </a:rPr>
              <a:t>Setting up the raster template for Kriging. Again, make sure that the raster’s CRS matches that of the point data and shapefile. </a:t>
            </a:r>
          </a:p>
          <a:p>
            <a:endParaRPr lang="en-GB" sz="1700" dirty="0">
              <a:latin typeface="Helvetica Neue" panose="02000503000000020004" pitchFamily="2" charset="0"/>
              <a:ea typeface="Helvetica Neue" panose="02000503000000020004" pitchFamily="2" charset="0"/>
              <a:cs typeface="Helvetica Neue" panose="02000503000000020004" pitchFamily="2" charset="0"/>
            </a:endParaRPr>
          </a:p>
          <a:p>
            <a:r>
              <a:rPr lang="en-GB" sz="17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STEP 5</a:t>
            </a:r>
            <a:r>
              <a:rPr lang="en-GB" sz="1700" dirty="0">
                <a:latin typeface="Helvetica Neue" panose="02000503000000020004" pitchFamily="2" charset="0"/>
                <a:ea typeface="Helvetica Neue" panose="02000503000000020004" pitchFamily="2" charset="0"/>
                <a:cs typeface="Helvetica Neue" panose="02000503000000020004" pitchFamily="2" charset="0"/>
              </a:rPr>
              <a:t>: Apply Kriging on to the raster template – to outputs of interest: [1] Prediction and [2] Levels of uncertainty (error)</a:t>
            </a:r>
          </a:p>
        </p:txBody>
      </p:sp>
      <p:sp>
        <p:nvSpPr>
          <p:cNvPr id="4" name="Rectangle 3">
            <a:extLst>
              <a:ext uri="{FF2B5EF4-FFF2-40B4-BE49-F238E27FC236}">
                <a16:creationId xmlns:a16="http://schemas.microsoft.com/office/drawing/2014/main" id="{51C26150-D591-A6A7-1184-77DDE790390F}"/>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3">
            <a:extLst>
              <a:ext uri="{FF2B5EF4-FFF2-40B4-BE49-F238E27FC236}">
                <a16:creationId xmlns:a16="http://schemas.microsoft.com/office/drawing/2014/main" id="{4D71441F-CAC6-B998-4CD5-FA56F91226B5}"/>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35</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39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6B3C0-2109-4174-5E99-FCD1BD84FDE3}"/>
              </a:ext>
            </a:extLst>
          </p:cNvPr>
          <p:cNvPicPr>
            <a:picLocks noChangeAspect="1"/>
          </p:cNvPicPr>
          <p:nvPr/>
        </p:nvPicPr>
        <p:blipFill>
          <a:blip r:embed="rId2"/>
          <a:srcRect/>
          <a:stretch/>
        </p:blipFill>
        <p:spPr>
          <a:xfrm>
            <a:off x="1738757" y="103609"/>
            <a:ext cx="8714485" cy="6759951"/>
          </a:xfrm>
          <a:prstGeom prst="rect">
            <a:avLst/>
          </a:prstGeom>
        </p:spPr>
      </p:pic>
      <p:sp>
        <p:nvSpPr>
          <p:cNvPr id="4" name="TextBox 3">
            <a:extLst>
              <a:ext uri="{FF2B5EF4-FFF2-40B4-BE49-F238E27FC236}">
                <a16:creationId xmlns:a16="http://schemas.microsoft.com/office/drawing/2014/main" id="{DFAFFAD6-D7B2-A79C-1243-05E8F31B8D7C}"/>
              </a:ext>
            </a:extLst>
          </p:cNvPr>
          <p:cNvSpPr txBox="1"/>
          <p:nvPr/>
        </p:nvSpPr>
        <p:spPr>
          <a:xfrm>
            <a:off x="2097878" y="103609"/>
            <a:ext cx="8355364"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Output 1: Predicted air SO</a:t>
            </a:r>
            <a:r>
              <a:rPr lang="en-GB" sz="2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2400" b="1" dirty="0">
                <a:latin typeface="Helvetica Neue" panose="02000503000000020004" pitchFamily="2" charset="0"/>
                <a:ea typeface="Helvetica Neue" panose="02000503000000020004" pitchFamily="2" charset="0"/>
                <a:cs typeface="Helvetica Neue" panose="02000503000000020004" pitchFamily="2" charset="0"/>
              </a:rPr>
              <a:t> level from the Kriging model</a:t>
            </a:r>
          </a:p>
        </p:txBody>
      </p:sp>
      <p:sp>
        <p:nvSpPr>
          <p:cNvPr id="2" name="Slide Number Placeholder 3">
            <a:extLst>
              <a:ext uri="{FF2B5EF4-FFF2-40B4-BE49-F238E27FC236}">
                <a16:creationId xmlns:a16="http://schemas.microsoft.com/office/drawing/2014/main" id="{F9B2A18D-F436-89FB-66C7-1513601170F6}"/>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36</a:t>
            </a:fld>
            <a:endParaRPr lang="en-US" altLang="x-none"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0DE66D4-7758-857F-7DEF-2323927F3B3E}"/>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6176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6B3C0-2109-4174-5E99-FCD1BD84FDE3}"/>
              </a:ext>
            </a:extLst>
          </p:cNvPr>
          <p:cNvPicPr>
            <a:picLocks noChangeAspect="1"/>
          </p:cNvPicPr>
          <p:nvPr/>
        </p:nvPicPr>
        <p:blipFill>
          <a:blip r:embed="rId2"/>
          <a:srcRect/>
          <a:stretch/>
        </p:blipFill>
        <p:spPr>
          <a:xfrm>
            <a:off x="1738758" y="-5558"/>
            <a:ext cx="8737086" cy="6777482"/>
          </a:xfrm>
          <a:prstGeom prst="rect">
            <a:avLst/>
          </a:prstGeom>
        </p:spPr>
      </p:pic>
      <p:sp>
        <p:nvSpPr>
          <p:cNvPr id="4" name="TextBox 3">
            <a:extLst>
              <a:ext uri="{FF2B5EF4-FFF2-40B4-BE49-F238E27FC236}">
                <a16:creationId xmlns:a16="http://schemas.microsoft.com/office/drawing/2014/main" id="{DFAFFAD6-D7B2-A79C-1243-05E8F31B8D7C}"/>
              </a:ext>
            </a:extLst>
          </p:cNvPr>
          <p:cNvSpPr txBox="1"/>
          <p:nvPr/>
        </p:nvSpPr>
        <p:spPr>
          <a:xfrm>
            <a:off x="2128038" y="86076"/>
            <a:ext cx="7958525" cy="830997"/>
          </a:xfrm>
          <a:prstGeom prst="rect">
            <a:avLst/>
          </a:prstGeom>
          <a:noFill/>
        </p:spPr>
        <p:txBody>
          <a:bodyPr wrap="none" rtlCol="0">
            <a:spAutoFit/>
          </a:bodyP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Output 2: Uncertainty for the predicted air SO</a:t>
            </a:r>
            <a:r>
              <a:rPr lang="en-GB" sz="2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2400" b="1" dirty="0">
                <a:latin typeface="Helvetica Neue" panose="02000503000000020004" pitchFamily="2" charset="0"/>
                <a:ea typeface="Helvetica Neue" panose="02000503000000020004" pitchFamily="2" charset="0"/>
                <a:cs typeface="Helvetica Neue" panose="02000503000000020004" pitchFamily="2" charset="0"/>
              </a:rPr>
              <a:t> levels </a:t>
            </a:r>
          </a:p>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from the Kriging model</a:t>
            </a:r>
          </a:p>
        </p:txBody>
      </p:sp>
      <p:sp>
        <p:nvSpPr>
          <p:cNvPr id="2" name="Slide Number Placeholder 3">
            <a:extLst>
              <a:ext uri="{FF2B5EF4-FFF2-40B4-BE49-F238E27FC236}">
                <a16:creationId xmlns:a16="http://schemas.microsoft.com/office/drawing/2014/main" id="{BE25C7E3-A809-50C1-7C00-1CA99D0EBB54}"/>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37</a:t>
            </a:fld>
            <a:endParaRPr lang="en-US" altLang="x-none"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12C820A-3678-C5DC-2ED3-C6748A177667}"/>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0341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F88FC-58D2-393C-2809-009151BC0139}"/>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1">
            <a:extLst>
              <a:ext uri="{FF2B5EF4-FFF2-40B4-BE49-F238E27FC236}">
                <a16:creationId xmlns:a16="http://schemas.microsoft.com/office/drawing/2014/main" id="{5CD111C6-CEA8-03E9-8545-228025790EDA}"/>
              </a:ext>
            </a:extLst>
          </p:cNvPr>
          <p:cNvSpPr txBox="1">
            <a:spLocks/>
          </p:cNvSpPr>
          <p:nvPr/>
        </p:nvSpPr>
        <p:spPr>
          <a:xfrm>
            <a:off x="-2" y="0"/>
            <a:ext cx="7961245" cy="48701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Summary [2]: Best practice for visualisation and interpretation</a:t>
            </a:r>
          </a:p>
        </p:txBody>
      </p:sp>
      <p:sp>
        <p:nvSpPr>
          <p:cNvPr id="4" name="TextBox 3">
            <a:extLst>
              <a:ext uri="{FF2B5EF4-FFF2-40B4-BE49-F238E27FC236}">
                <a16:creationId xmlns:a16="http://schemas.microsoft.com/office/drawing/2014/main" id="{ACEC0F06-1B64-C510-0975-FF669F575DEC}"/>
              </a:ext>
            </a:extLst>
          </p:cNvPr>
          <p:cNvSpPr txBox="1"/>
          <p:nvPr/>
        </p:nvSpPr>
        <p:spPr>
          <a:xfrm>
            <a:off x="3707439" y="735596"/>
            <a:ext cx="2908168" cy="523220"/>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Predicted air SO</a:t>
            </a:r>
            <a:r>
              <a:rPr lang="en-GB" sz="1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400" b="1" dirty="0">
                <a:latin typeface="Helvetica Neue" panose="02000503000000020004" pitchFamily="2" charset="0"/>
                <a:ea typeface="Helvetica Neue" panose="02000503000000020004" pitchFamily="2" charset="0"/>
                <a:cs typeface="Helvetica Neue" panose="02000503000000020004" pitchFamily="2" charset="0"/>
              </a:rPr>
              <a:t> level from the </a:t>
            </a: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Kriging model</a:t>
            </a:r>
          </a:p>
        </p:txBody>
      </p:sp>
      <p:pic>
        <p:nvPicPr>
          <p:cNvPr id="6" name="Picture 5" descr="Diagram&#10;&#10;Description automatically generated">
            <a:extLst>
              <a:ext uri="{FF2B5EF4-FFF2-40B4-BE49-F238E27FC236}">
                <a16:creationId xmlns:a16="http://schemas.microsoft.com/office/drawing/2014/main" id="{C7A5DE6A-5F9A-2FD5-3ADD-3A3730D469D3}"/>
              </a:ext>
            </a:extLst>
          </p:cNvPr>
          <p:cNvPicPr>
            <a:picLocks noChangeAspect="1"/>
          </p:cNvPicPr>
          <p:nvPr/>
        </p:nvPicPr>
        <p:blipFill>
          <a:blip r:embed="rId2"/>
          <a:stretch>
            <a:fillRect/>
          </a:stretch>
        </p:blipFill>
        <p:spPr>
          <a:xfrm>
            <a:off x="3611169" y="1281798"/>
            <a:ext cx="4180818" cy="2763120"/>
          </a:xfrm>
          <a:prstGeom prst="rect">
            <a:avLst/>
          </a:prstGeom>
        </p:spPr>
      </p:pic>
      <p:sp>
        <p:nvSpPr>
          <p:cNvPr id="7" name="TextBox 6">
            <a:extLst>
              <a:ext uri="{FF2B5EF4-FFF2-40B4-BE49-F238E27FC236}">
                <a16:creationId xmlns:a16="http://schemas.microsoft.com/office/drawing/2014/main" id="{BB187077-F879-69B5-188E-4ABFD037ED48}"/>
              </a:ext>
            </a:extLst>
          </p:cNvPr>
          <p:cNvSpPr txBox="1"/>
          <p:nvPr/>
        </p:nvSpPr>
        <p:spPr>
          <a:xfrm>
            <a:off x="7791987" y="774681"/>
            <a:ext cx="3334567" cy="523220"/>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Uncertainty for the predicted air SO</a:t>
            </a:r>
            <a:r>
              <a:rPr lang="en-GB" sz="1400" b="1"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400" b="1" dirty="0">
                <a:latin typeface="Helvetica Neue" panose="02000503000000020004" pitchFamily="2" charset="0"/>
                <a:ea typeface="Helvetica Neue" panose="02000503000000020004" pitchFamily="2" charset="0"/>
                <a:cs typeface="Helvetica Neue" panose="02000503000000020004" pitchFamily="2" charset="0"/>
              </a:rPr>
              <a:t> </a:t>
            </a: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levels from the Kriging model</a:t>
            </a:r>
          </a:p>
        </p:txBody>
      </p:sp>
      <p:pic>
        <p:nvPicPr>
          <p:cNvPr id="9" name="Picture 8" descr="A picture containing text&#10;&#10;Description automatically generated">
            <a:extLst>
              <a:ext uri="{FF2B5EF4-FFF2-40B4-BE49-F238E27FC236}">
                <a16:creationId xmlns:a16="http://schemas.microsoft.com/office/drawing/2014/main" id="{4A21A31E-1264-49C6-447E-F163499CD02E}"/>
              </a:ext>
            </a:extLst>
          </p:cNvPr>
          <p:cNvPicPr>
            <a:picLocks noChangeAspect="1"/>
          </p:cNvPicPr>
          <p:nvPr/>
        </p:nvPicPr>
        <p:blipFill>
          <a:blip r:embed="rId3"/>
          <a:stretch>
            <a:fillRect/>
          </a:stretch>
        </p:blipFill>
        <p:spPr>
          <a:xfrm>
            <a:off x="7791987" y="1436817"/>
            <a:ext cx="4289627" cy="2463721"/>
          </a:xfrm>
          <a:prstGeom prst="rect">
            <a:avLst/>
          </a:prstGeom>
        </p:spPr>
      </p:pic>
      <p:sp>
        <p:nvSpPr>
          <p:cNvPr id="11" name="TextBox 10">
            <a:extLst>
              <a:ext uri="{FF2B5EF4-FFF2-40B4-BE49-F238E27FC236}">
                <a16:creationId xmlns:a16="http://schemas.microsoft.com/office/drawing/2014/main" id="{8C4795BF-EC57-9330-E795-09C49467E752}"/>
              </a:ext>
            </a:extLst>
          </p:cNvPr>
          <p:cNvSpPr txBox="1"/>
          <p:nvPr/>
        </p:nvSpPr>
        <p:spPr>
          <a:xfrm>
            <a:off x="207065" y="4391552"/>
            <a:ext cx="11777869" cy="2062103"/>
          </a:xfrm>
          <a:prstGeom prst="rect">
            <a:avLst/>
          </a:prstGeom>
          <a:solidFill>
            <a:schemeClr val="accent1">
              <a:lumMod val="40000"/>
              <a:lumOff val="60000"/>
            </a:schemeClr>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600" dirty="0">
                <a:latin typeface="Helvetica Neue" panose="02000503000000020004" pitchFamily="2" charset="0"/>
                <a:ea typeface="Helvetica Neue" panose="02000503000000020004" pitchFamily="2" charset="0"/>
                <a:cs typeface="Helvetica Neue" panose="02000503000000020004" pitchFamily="2" charset="0"/>
              </a:rPr>
              <a:t>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nugget</a:t>
            </a:r>
            <a:r>
              <a:rPr lang="en-GB" sz="1600" dirty="0">
                <a:latin typeface="Helvetica Neue" panose="02000503000000020004" pitchFamily="2" charset="0"/>
                <a:ea typeface="Helvetica Neue" panose="02000503000000020004" pitchFamily="2" charset="0"/>
                <a:cs typeface="Helvetica Neue" panose="02000503000000020004" pitchFamily="2" charset="0"/>
              </a:rPr>
              <a:t> is a small value of 3.6, which is an indication for evidence of spatial variability in the concentrations for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across sampling sites in USA.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range</a:t>
            </a:r>
            <a:r>
              <a:rPr lang="en-GB" sz="1600" dirty="0">
                <a:latin typeface="Helvetica Neue" panose="02000503000000020004" pitchFamily="2" charset="0"/>
                <a:ea typeface="Helvetica Neue" panose="02000503000000020004" pitchFamily="2" charset="0"/>
                <a:cs typeface="Helvetica Neue" panose="02000503000000020004" pitchFamily="2" charset="0"/>
              </a:rPr>
              <a:t> is 296,255m, which indicates that any separation distance above this value means that spatial autocorrelation in the observed levels of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between points are no longer similar. However, points with a separation distance less than 296,255m indicated that their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values are similar. For the </a:t>
            </a:r>
            <a:r>
              <a:rPr lang="en-GB" sz="1600" b="1" dirty="0">
                <a:latin typeface="Helvetica Neue" panose="02000503000000020004" pitchFamily="2" charset="0"/>
                <a:ea typeface="Helvetica Neue" panose="02000503000000020004" pitchFamily="2" charset="0"/>
                <a:cs typeface="Helvetica Neue" panose="02000503000000020004" pitchFamily="2" charset="0"/>
              </a:rPr>
              <a:t>partial sill</a:t>
            </a:r>
            <a:r>
              <a:rPr lang="en-GB" sz="1600" dirty="0">
                <a:latin typeface="Helvetica Neue" panose="02000503000000020004" pitchFamily="2" charset="0"/>
                <a:ea typeface="Helvetica Neue" panose="02000503000000020004" pitchFamily="2" charset="0"/>
                <a:cs typeface="Helvetica Neue" panose="02000503000000020004" pitchFamily="2" charset="0"/>
              </a:rPr>
              <a:t>, within this range for the Semivariance i.e., 3.6 and 55.9 – is the values are spatially autocorrelated.</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Along the belt of the following states – Missouri, Tennessee, Kentucky and Illinois, the predicted concentration of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levels exceeds +40ppb, whereas there are pockets in Texas where concentrations of SO</a:t>
            </a:r>
            <a:r>
              <a:rPr lang="en-GB" sz="1600" baseline="-25000" dirty="0">
                <a:latin typeface="Helvetica Neue" panose="02000503000000020004" pitchFamily="2" charset="0"/>
                <a:ea typeface="Helvetica Neue" panose="02000503000000020004" pitchFamily="2" charset="0"/>
                <a:cs typeface="Helvetica Neue" panose="02000503000000020004" pitchFamily="2" charset="0"/>
              </a:rPr>
              <a:t>2</a:t>
            </a:r>
            <a:r>
              <a:rPr lang="en-GB" sz="1600" dirty="0">
                <a:latin typeface="Helvetica Neue" panose="02000503000000020004" pitchFamily="2" charset="0"/>
                <a:ea typeface="Helvetica Neue" panose="02000503000000020004" pitchFamily="2" charset="0"/>
                <a:cs typeface="Helvetica Neue" panose="02000503000000020004" pitchFamily="2" charset="0"/>
              </a:rPr>
              <a:t> are a cause for concern i.e., 30-39.9ppb. </a:t>
            </a:r>
          </a:p>
        </p:txBody>
      </p:sp>
      <p:sp>
        <p:nvSpPr>
          <p:cNvPr id="5" name="Slide Number Placeholder 3">
            <a:extLst>
              <a:ext uri="{FF2B5EF4-FFF2-40B4-BE49-F238E27FC236}">
                <a16:creationId xmlns:a16="http://schemas.microsoft.com/office/drawing/2014/main" id="{12BE7037-429D-C16D-19AE-B7DADB8BADC6}"/>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38</a:t>
            </a:fld>
            <a:endParaRPr lang="en-US" altLang="x-none" dirty="0">
              <a:latin typeface="Arial" panose="020B0604020202020204" pitchFamily="34" charset="0"/>
              <a:cs typeface="Arial" panose="020B0604020202020204" pitchFamily="34" charset="0"/>
            </a:endParaRPr>
          </a:p>
        </p:txBody>
      </p:sp>
      <p:pic>
        <p:nvPicPr>
          <p:cNvPr id="10" name="Picture 9" descr="A graph of a function&#10;&#10;Description automatically generated">
            <a:extLst>
              <a:ext uri="{FF2B5EF4-FFF2-40B4-BE49-F238E27FC236}">
                <a16:creationId xmlns:a16="http://schemas.microsoft.com/office/drawing/2014/main" id="{CA25A93E-4FEE-CAA1-AC7B-976D33A83CCF}"/>
              </a:ext>
            </a:extLst>
          </p:cNvPr>
          <p:cNvPicPr>
            <a:picLocks noChangeAspect="1"/>
          </p:cNvPicPr>
          <p:nvPr/>
        </p:nvPicPr>
        <p:blipFill>
          <a:blip r:embed="rId4"/>
          <a:stretch>
            <a:fillRect/>
          </a:stretch>
        </p:blipFill>
        <p:spPr>
          <a:xfrm>
            <a:off x="207065" y="1270280"/>
            <a:ext cx="3353176" cy="2954735"/>
          </a:xfrm>
          <a:prstGeom prst="rect">
            <a:avLst/>
          </a:prstGeom>
        </p:spPr>
      </p:pic>
      <p:sp>
        <p:nvSpPr>
          <p:cNvPr id="13" name="TextBox 12">
            <a:extLst>
              <a:ext uri="{FF2B5EF4-FFF2-40B4-BE49-F238E27FC236}">
                <a16:creationId xmlns:a16="http://schemas.microsoft.com/office/drawing/2014/main" id="{3320BE46-B32C-0FBC-8560-ABB92202F641}"/>
              </a:ext>
            </a:extLst>
          </p:cNvPr>
          <p:cNvSpPr txBox="1"/>
          <p:nvPr/>
        </p:nvSpPr>
        <p:spPr>
          <a:xfrm>
            <a:off x="319890" y="753774"/>
            <a:ext cx="1800236" cy="307777"/>
          </a:xfrm>
          <a:prstGeom prst="rect">
            <a:avLst/>
          </a:prstGeom>
          <a:noFill/>
        </p:spPr>
        <p:txBody>
          <a:bodyPr wrap="non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Variogram analysis</a:t>
            </a:r>
          </a:p>
        </p:txBody>
      </p:sp>
    </p:spTree>
    <p:extLst>
      <p:ext uri="{BB962C8B-B14F-4D97-AF65-F5344CB8AC3E}">
        <p14:creationId xmlns:p14="http://schemas.microsoft.com/office/powerpoint/2010/main" val="3083363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A3C44-5D44-E68D-EFD0-5CB8A06A295D}"/>
              </a:ext>
            </a:extLst>
          </p:cNvPr>
          <p:cNvSpPr txBox="1"/>
          <p:nvPr/>
        </p:nvSpPr>
        <p:spPr>
          <a:xfrm>
            <a:off x="777239" y="1287496"/>
            <a:ext cx="10613175" cy="584775"/>
          </a:xfrm>
          <a:prstGeom prst="rect">
            <a:avLst/>
          </a:prstGeom>
          <a:noFill/>
        </p:spPr>
        <p:txBody>
          <a:bodyPr wrap="square" rtlCol="0">
            <a:spAutoFit/>
          </a:bodyPr>
          <a:lstStyle/>
          <a:p>
            <a:pPr algn="ctr"/>
            <a:r>
              <a:rPr lang="en-GB" sz="3200" b="1" dirty="0">
                <a:latin typeface="Helvetica Neue" panose="02000503000000020004" pitchFamily="2" charset="0"/>
                <a:ea typeface="Helvetica Neue" panose="02000503000000020004" pitchFamily="2" charset="0"/>
                <a:cs typeface="Helvetica Neue" panose="02000503000000020004" pitchFamily="2" charset="0"/>
                <a:hlinkClick r:id="rId3"/>
              </a:rPr>
              <a:t>https://forms.gle/xvHPEnpARGTskXde7</a:t>
            </a:r>
            <a:r>
              <a:rPr lang="en-GB" sz="32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Title 1">
            <a:extLst>
              <a:ext uri="{FF2B5EF4-FFF2-40B4-BE49-F238E27FC236}">
                <a16:creationId xmlns:a16="http://schemas.microsoft.com/office/drawing/2014/main" id="{678FF7F5-A5C1-F06A-31FE-C097B78885CC}"/>
              </a:ext>
            </a:extLst>
          </p:cNvPr>
          <p:cNvSpPr txBox="1">
            <a:spLocks/>
          </p:cNvSpPr>
          <p:nvPr/>
        </p:nvSpPr>
        <p:spPr>
          <a:xfrm>
            <a:off x="260145" y="340130"/>
            <a:ext cx="11378340" cy="5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Helvetica Neue" panose="02000503000000020004" pitchFamily="2" charset="0"/>
                <a:ea typeface="Helvetica Neue" panose="02000503000000020004" pitchFamily="2" charset="0"/>
                <a:cs typeface="Helvetica Neue" panose="02000503000000020004" pitchFamily="2" charset="0"/>
              </a:rPr>
              <a:t>GEOG0114: Course Evaluation &amp; Student Feedback (Week 4-6)</a:t>
            </a:r>
          </a:p>
        </p:txBody>
      </p:sp>
      <p:sp>
        <p:nvSpPr>
          <p:cNvPr id="4" name="TextBox 3">
            <a:extLst>
              <a:ext uri="{FF2B5EF4-FFF2-40B4-BE49-F238E27FC236}">
                <a16:creationId xmlns:a16="http://schemas.microsoft.com/office/drawing/2014/main" id="{2B980EFE-374A-6C2D-E796-B20CBA720485}"/>
              </a:ext>
            </a:extLst>
          </p:cNvPr>
          <p:cNvSpPr txBox="1"/>
          <p:nvPr/>
        </p:nvSpPr>
        <p:spPr>
          <a:xfrm>
            <a:off x="801585" y="2573816"/>
            <a:ext cx="10588830" cy="3477875"/>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Dear Students,</a:t>
            </a:r>
          </a:p>
          <a:p>
            <a:pPr algn="l"/>
            <a:endParaRPr lang="en-GB" sz="20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As part of the Continuous Module Dialogue, we are conducting this survey to gauge the levels of student satisfaction with the learning experience in module </a:t>
            </a:r>
            <a:r>
              <a:rPr lang="en-GB" sz="2000" b="1"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GEOG0114: Principles of Spatial Analysis</a:t>
            </a:r>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 We would like to receive your feedback, which would be greatly appreciated. This will help us make improvements to the course. The survey should only take up to 5 or 10 minutes, and your responses are completely anonymous.</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Thank you,</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Anwar and Justin.</a:t>
            </a:r>
          </a:p>
        </p:txBody>
      </p:sp>
      <p:sp>
        <p:nvSpPr>
          <p:cNvPr id="6" name="Slide Number Placeholder 3">
            <a:extLst>
              <a:ext uri="{FF2B5EF4-FFF2-40B4-BE49-F238E27FC236}">
                <a16:creationId xmlns:a16="http://schemas.microsoft.com/office/drawing/2014/main" id="{902D2BA6-68AA-1760-46D1-C35A30BFABF8}"/>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39</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48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iagram&#10;&#10;Description automatically generated">
            <a:extLst>
              <a:ext uri="{FF2B5EF4-FFF2-40B4-BE49-F238E27FC236}">
                <a16:creationId xmlns:a16="http://schemas.microsoft.com/office/drawing/2014/main" id="{2E4B7BF3-30CF-A2A9-9546-EDA4510FD3E7}"/>
              </a:ext>
            </a:extLst>
          </p:cNvPr>
          <p:cNvPicPr>
            <a:picLocks noChangeAspect="1"/>
          </p:cNvPicPr>
          <p:nvPr/>
        </p:nvPicPr>
        <p:blipFill>
          <a:blip r:embed="rId3"/>
          <a:stretch>
            <a:fillRect/>
          </a:stretch>
        </p:blipFill>
        <p:spPr>
          <a:xfrm>
            <a:off x="260465" y="1895302"/>
            <a:ext cx="5151120" cy="2884627"/>
          </a:xfrm>
          <a:prstGeom prst="rect">
            <a:avLst/>
          </a:prstGeom>
        </p:spPr>
      </p:pic>
      <p:sp>
        <p:nvSpPr>
          <p:cNvPr id="4" name="TextBox 3">
            <a:extLst>
              <a:ext uri="{FF2B5EF4-FFF2-40B4-BE49-F238E27FC236}">
                <a16:creationId xmlns:a16="http://schemas.microsoft.com/office/drawing/2014/main" id="{C7E6A740-A5D5-F367-7695-96579F700340}"/>
              </a:ext>
            </a:extLst>
          </p:cNvPr>
          <p:cNvSpPr txBox="1"/>
          <p:nvPr/>
        </p:nvSpPr>
        <p:spPr>
          <a:xfrm>
            <a:off x="685436" y="1172094"/>
            <a:ext cx="4301177"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Area data – Contiguity-based weights</a:t>
            </a:r>
          </a:p>
        </p:txBody>
      </p:sp>
      <p:sp>
        <p:nvSpPr>
          <p:cNvPr id="5" name="TextBox 4">
            <a:extLst>
              <a:ext uri="{FF2B5EF4-FFF2-40B4-BE49-F238E27FC236}">
                <a16:creationId xmlns:a16="http://schemas.microsoft.com/office/drawing/2014/main" id="{AC773882-0CAC-4418-2669-6090663028D6}"/>
              </a:ext>
            </a:extLst>
          </p:cNvPr>
          <p:cNvSpPr txBox="1"/>
          <p:nvPr/>
        </p:nvSpPr>
        <p:spPr>
          <a:xfrm>
            <a:off x="6229004" y="1172094"/>
            <a:ext cx="5904180"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Point Geostatistical data – Distance-based weights</a:t>
            </a:r>
          </a:p>
        </p:txBody>
      </p:sp>
      <p:pic>
        <p:nvPicPr>
          <p:cNvPr id="6" name="Picture 5" descr="Diagram&#10;&#10;Description automatically generated">
            <a:extLst>
              <a:ext uri="{FF2B5EF4-FFF2-40B4-BE49-F238E27FC236}">
                <a16:creationId xmlns:a16="http://schemas.microsoft.com/office/drawing/2014/main" id="{D9B5E06F-FE0C-FABD-C288-3E6D798E2B4E}"/>
              </a:ext>
            </a:extLst>
          </p:cNvPr>
          <p:cNvPicPr>
            <a:picLocks noChangeAspect="1"/>
          </p:cNvPicPr>
          <p:nvPr/>
        </p:nvPicPr>
        <p:blipFill rotWithShape="1">
          <a:blip r:embed="rId4"/>
          <a:srcRect r="4843" b="7368"/>
          <a:stretch/>
        </p:blipFill>
        <p:spPr>
          <a:xfrm>
            <a:off x="8652386" y="2160008"/>
            <a:ext cx="3212647" cy="2619921"/>
          </a:xfrm>
          <a:prstGeom prst="rect">
            <a:avLst/>
          </a:prstGeom>
        </p:spPr>
      </p:pic>
      <p:sp>
        <p:nvSpPr>
          <p:cNvPr id="7" name="TextBox 6">
            <a:extLst>
              <a:ext uri="{FF2B5EF4-FFF2-40B4-BE49-F238E27FC236}">
                <a16:creationId xmlns:a16="http://schemas.microsoft.com/office/drawing/2014/main" id="{0694FE39-8DC0-0C31-D58A-935AA4F1320B}"/>
              </a:ext>
            </a:extLst>
          </p:cNvPr>
          <p:cNvSpPr txBox="1"/>
          <p:nvPr/>
        </p:nvSpPr>
        <p:spPr>
          <a:xfrm>
            <a:off x="9379865" y="4921135"/>
            <a:ext cx="2236511" cy="523220"/>
          </a:xfrm>
          <a:prstGeom prst="rect">
            <a:avLst/>
          </a:prstGeom>
          <a:noFill/>
        </p:spPr>
        <p:txBody>
          <a:bodyPr wrap="none" rtlCol="0">
            <a:spAutoFit/>
          </a:bodyPr>
          <a:lstStyle/>
          <a:p>
            <a:pPr algn="ctr"/>
            <a:r>
              <a:rPr lang="en-GB" sz="1400" b="1" dirty="0">
                <a:latin typeface="Arial" panose="020B0604020202020204" pitchFamily="34" charset="0"/>
                <a:cs typeface="Arial" panose="020B0604020202020204" pitchFamily="34" charset="0"/>
              </a:rPr>
              <a:t>Semivariogram analysis</a:t>
            </a:r>
          </a:p>
          <a:p>
            <a:pPr algn="ctr"/>
            <a:r>
              <a:rPr lang="en-GB" sz="1400" b="1" dirty="0">
                <a:latin typeface="Arial" panose="020B0604020202020204" pitchFamily="34" charset="0"/>
                <a:cs typeface="Arial" panose="020B0604020202020204" pitchFamily="34" charset="0"/>
              </a:rPr>
              <a:t>Kriging</a:t>
            </a:r>
          </a:p>
        </p:txBody>
      </p:sp>
      <p:pic>
        <p:nvPicPr>
          <p:cNvPr id="8" name="Picture 7" descr="Diagram&#10;&#10;Description automatically generated">
            <a:extLst>
              <a:ext uri="{FF2B5EF4-FFF2-40B4-BE49-F238E27FC236}">
                <a16:creationId xmlns:a16="http://schemas.microsoft.com/office/drawing/2014/main" id="{586D06A6-0114-C87E-06A5-34003C0C1A6B}"/>
              </a:ext>
            </a:extLst>
          </p:cNvPr>
          <p:cNvPicPr>
            <a:picLocks noChangeAspect="1"/>
          </p:cNvPicPr>
          <p:nvPr/>
        </p:nvPicPr>
        <p:blipFill>
          <a:blip r:embed="rId5"/>
          <a:srcRect l="35711" r="34521"/>
          <a:stretch/>
        </p:blipFill>
        <p:spPr>
          <a:xfrm>
            <a:off x="6359237" y="2351765"/>
            <a:ext cx="2293150" cy="2322645"/>
          </a:xfrm>
          <a:prstGeom prst="rect">
            <a:avLst/>
          </a:prstGeom>
        </p:spPr>
      </p:pic>
      <p:sp>
        <p:nvSpPr>
          <p:cNvPr id="9" name="TextBox 8">
            <a:extLst>
              <a:ext uri="{FF2B5EF4-FFF2-40B4-BE49-F238E27FC236}">
                <a16:creationId xmlns:a16="http://schemas.microsoft.com/office/drawing/2014/main" id="{CD109025-38EC-9DC6-C57B-F9B3C2A170E4}"/>
              </a:ext>
            </a:extLst>
          </p:cNvPr>
          <p:cNvSpPr txBox="1"/>
          <p:nvPr/>
        </p:nvSpPr>
        <p:spPr>
          <a:xfrm>
            <a:off x="6342031" y="4921135"/>
            <a:ext cx="2516972" cy="523220"/>
          </a:xfrm>
          <a:prstGeom prst="rect">
            <a:avLst/>
          </a:prstGeom>
          <a:noFill/>
        </p:spPr>
        <p:txBody>
          <a:bodyPr wrap="none" rtlCol="0">
            <a:spAutoFit/>
          </a:bodyPr>
          <a:lstStyle/>
          <a:p>
            <a:pPr algn="ctr"/>
            <a:r>
              <a:rPr lang="en-GB" sz="1400" b="1" dirty="0">
                <a:latin typeface="Arial" panose="020B0604020202020204" pitchFamily="34" charset="0"/>
                <a:cs typeface="Arial" panose="020B0604020202020204" pitchFamily="34" charset="0"/>
              </a:rPr>
              <a:t>Distance Decay function</a:t>
            </a:r>
          </a:p>
          <a:p>
            <a:pPr algn="ctr"/>
            <a:r>
              <a:rPr lang="en-GB" sz="1400" b="1" dirty="0">
                <a:latin typeface="Arial" panose="020B0604020202020204" pitchFamily="34" charset="0"/>
                <a:cs typeface="Arial" panose="020B0604020202020204" pitchFamily="34" charset="0"/>
              </a:rPr>
              <a:t>Inverse Distance Weighting</a:t>
            </a:r>
          </a:p>
        </p:txBody>
      </p:sp>
      <p:sp>
        <p:nvSpPr>
          <p:cNvPr id="10" name="TextBox 9">
            <a:extLst>
              <a:ext uri="{FF2B5EF4-FFF2-40B4-BE49-F238E27FC236}">
                <a16:creationId xmlns:a16="http://schemas.microsoft.com/office/drawing/2014/main" id="{A229D222-1B27-74D3-FEEB-22EB21A24BA1}"/>
              </a:ext>
            </a:extLst>
          </p:cNvPr>
          <p:cNvSpPr txBox="1"/>
          <p:nvPr/>
        </p:nvSpPr>
        <p:spPr>
          <a:xfrm>
            <a:off x="44142" y="1612474"/>
            <a:ext cx="5830185" cy="3970318"/>
          </a:xfrm>
          <a:prstGeom prst="rect">
            <a:avLst/>
          </a:prstGeom>
          <a:noFill/>
          <a:ln w="28575">
            <a:solidFill>
              <a:schemeClr val="accent1"/>
            </a:solidFill>
            <a:prstDash val="sysDot"/>
          </a:ln>
        </p:spPr>
        <p:txBody>
          <a:bodyPr wrap="square" rtlCol="0">
            <a:sp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11" name="Slide Number Placeholder 3">
            <a:extLst>
              <a:ext uri="{FF2B5EF4-FFF2-40B4-BE49-F238E27FC236}">
                <a16:creationId xmlns:a16="http://schemas.microsoft.com/office/drawing/2014/main" id="{EB7F4933-8C1C-66F6-6A51-1CB45918684A}"/>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4</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5874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sp>
        <p:nvSpPr>
          <p:cNvPr id="2" name="Rectangle 1">
            <a:extLst>
              <a:ext uri="{FF2B5EF4-FFF2-40B4-BE49-F238E27FC236}">
                <a16:creationId xmlns:a16="http://schemas.microsoft.com/office/drawing/2014/main" id="{3BE19DEF-6AE2-21F1-02A5-CE020DC4DB73}"/>
              </a:ext>
            </a:extLst>
          </p:cNvPr>
          <p:cNvSpPr/>
          <p:nvPr/>
        </p:nvSpPr>
        <p:spPr>
          <a:xfrm>
            <a:off x="103858" y="5335456"/>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85F7077-F783-7234-099E-7B935872E663}"/>
              </a:ext>
            </a:extLst>
          </p:cNvPr>
          <p:cNvSpPr/>
          <p:nvPr/>
        </p:nvSpPr>
        <p:spPr>
          <a:xfrm>
            <a:off x="103858" y="5999388"/>
            <a:ext cx="567559" cy="5405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1B1E92B-3BD1-0002-C727-36B78829BB3C}"/>
              </a:ext>
            </a:extLst>
          </p:cNvPr>
          <p:cNvSpPr txBox="1"/>
          <p:nvPr/>
        </p:nvSpPr>
        <p:spPr>
          <a:xfrm>
            <a:off x="924339" y="5353057"/>
            <a:ext cx="5171661" cy="30777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Important information</a:t>
            </a:r>
          </a:p>
        </p:txBody>
      </p:sp>
      <p:sp>
        <p:nvSpPr>
          <p:cNvPr id="7" name="TextBox 6">
            <a:extLst>
              <a:ext uri="{FF2B5EF4-FFF2-40B4-BE49-F238E27FC236}">
                <a16:creationId xmlns:a16="http://schemas.microsoft.com/office/drawing/2014/main" id="{0FD027CC-12E3-7E1B-1F7B-9AA295A930E0}"/>
              </a:ext>
            </a:extLst>
          </p:cNvPr>
          <p:cNvSpPr txBox="1"/>
          <p:nvPr/>
        </p:nvSpPr>
        <p:spPr>
          <a:xfrm>
            <a:off x="924340" y="6016684"/>
            <a:ext cx="5049078"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 important information, but you should have some awareness though</a:t>
            </a:r>
          </a:p>
        </p:txBody>
      </p:sp>
      <p:pic>
        <p:nvPicPr>
          <p:cNvPr id="8" name="Picture 7">
            <a:extLst>
              <a:ext uri="{FF2B5EF4-FFF2-40B4-BE49-F238E27FC236}">
                <a16:creationId xmlns:a16="http://schemas.microsoft.com/office/drawing/2014/main" id="{76944EA3-02B7-6CF2-2F87-9E712BFE782A}"/>
              </a:ext>
            </a:extLst>
          </p:cNvPr>
          <p:cNvPicPr>
            <a:picLocks noChangeAspect="1"/>
          </p:cNvPicPr>
          <p:nvPr/>
        </p:nvPicPr>
        <p:blipFill rotWithShape="1">
          <a:blip r:embed="rId2"/>
          <a:srcRect l="77845"/>
          <a:stretch/>
        </p:blipFill>
        <p:spPr>
          <a:xfrm>
            <a:off x="4409897" y="3605679"/>
            <a:ext cx="2957236" cy="1062034"/>
          </a:xfrm>
          <a:prstGeom prst="rect">
            <a:avLst/>
          </a:prstGeom>
        </p:spPr>
      </p:pic>
      <p:sp>
        <p:nvSpPr>
          <p:cNvPr id="9" name="Slide Number Placeholder 3">
            <a:extLst>
              <a:ext uri="{FF2B5EF4-FFF2-40B4-BE49-F238E27FC236}">
                <a16:creationId xmlns:a16="http://schemas.microsoft.com/office/drawing/2014/main" id="{EFBC60A7-9C52-B0C0-A39A-B2A29B381EB4}"/>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40</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047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3D3C6-54D1-176D-12FC-17237D5F77C1}"/>
            </a:ext>
          </a:extLst>
        </p:cNvPr>
        <p:cNvGrpSpPr/>
        <p:nvPr/>
      </p:nvGrpSpPr>
      <p:grpSpPr>
        <a:xfrm>
          <a:off x="0" y="0"/>
          <a:ext cx="0" cy="0"/>
          <a:chOff x="0" y="0"/>
          <a:chExt cx="0" cy="0"/>
        </a:xfrm>
      </p:grpSpPr>
      <p:pic>
        <p:nvPicPr>
          <p:cNvPr id="3" name="Picture 2" descr="A screenshot of a diagram&#10;&#10;Description automatically generated">
            <a:extLst>
              <a:ext uri="{FF2B5EF4-FFF2-40B4-BE49-F238E27FC236}">
                <a16:creationId xmlns:a16="http://schemas.microsoft.com/office/drawing/2014/main" id="{AE3572BD-2D2D-995B-23F1-DCAE6F01BC4E}"/>
              </a:ext>
            </a:extLst>
          </p:cNvPr>
          <p:cNvPicPr>
            <a:picLocks noChangeAspect="1"/>
          </p:cNvPicPr>
          <p:nvPr/>
        </p:nvPicPr>
        <p:blipFill>
          <a:blip r:embed="rId3"/>
          <a:stretch>
            <a:fillRect/>
          </a:stretch>
        </p:blipFill>
        <p:spPr>
          <a:xfrm>
            <a:off x="260465" y="1895302"/>
            <a:ext cx="5151120" cy="2884627"/>
          </a:xfrm>
          <a:prstGeom prst="rect">
            <a:avLst/>
          </a:prstGeom>
        </p:spPr>
      </p:pic>
      <p:sp>
        <p:nvSpPr>
          <p:cNvPr id="4" name="TextBox 3">
            <a:extLst>
              <a:ext uri="{FF2B5EF4-FFF2-40B4-BE49-F238E27FC236}">
                <a16:creationId xmlns:a16="http://schemas.microsoft.com/office/drawing/2014/main" id="{73CE2B8A-5324-7929-4BC2-F63757DFC838}"/>
              </a:ext>
            </a:extLst>
          </p:cNvPr>
          <p:cNvSpPr txBox="1"/>
          <p:nvPr/>
        </p:nvSpPr>
        <p:spPr>
          <a:xfrm>
            <a:off x="685436" y="1172094"/>
            <a:ext cx="4301177"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Area data – Contiguity-based weights</a:t>
            </a:r>
          </a:p>
        </p:txBody>
      </p:sp>
      <p:sp>
        <p:nvSpPr>
          <p:cNvPr id="5" name="TextBox 4">
            <a:extLst>
              <a:ext uri="{FF2B5EF4-FFF2-40B4-BE49-F238E27FC236}">
                <a16:creationId xmlns:a16="http://schemas.microsoft.com/office/drawing/2014/main" id="{BA234B7F-6FCF-DBE4-94F9-5063B01A5980}"/>
              </a:ext>
            </a:extLst>
          </p:cNvPr>
          <p:cNvSpPr txBox="1"/>
          <p:nvPr/>
        </p:nvSpPr>
        <p:spPr>
          <a:xfrm>
            <a:off x="6229004" y="1172094"/>
            <a:ext cx="5904180"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Point Geostatistical data – Distance-based weights</a:t>
            </a:r>
          </a:p>
        </p:txBody>
      </p:sp>
      <p:pic>
        <p:nvPicPr>
          <p:cNvPr id="6" name="Picture 5" descr="Diagram&#10;&#10;Description automatically generated">
            <a:extLst>
              <a:ext uri="{FF2B5EF4-FFF2-40B4-BE49-F238E27FC236}">
                <a16:creationId xmlns:a16="http://schemas.microsoft.com/office/drawing/2014/main" id="{0ED14A74-6331-B5F3-E2EB-9833E14D5FBD}"/>
              </a:ext>
            </a:extLst>
          </p:cNvPr>
          <p:cNvPicPr>
            <a:picLocks noChangeAspect="1"/>
          </p:cNvPicPr>
          <p:nvPr/>
        </p:nvPicPr>
        <p:blipFill rotWithShape="1">
          <a:blip r:embed="rId4"/>
          <a:srcRect r="4843" b="7368"/>
          <a:stretch/>
        </p:blipFill>
        <p:spPr>
          <a:xfrm>
            <a:off x="8652386" y="2160008"/>
            <a:ext cx="3212647" cy="2619921"/>
          </a:xfrm>
          <a:prstGeom prst="rect">
            <a:avLst/>
          </a:prstGeom>
        </p:spPr>
      </p:pic>
      <p:sp>
        <p:nvSpPr>
          <p:cNvPr id="7" name="TextBox 6">
            <a:extLst>
              <a:ext uri="{FF2B5EF4-FFF2-40B4-BE49-F238E27FC236}">
                <a16:creationId xmlns:a16="http://schemas.microsoft.com/office/drawing/2014/main" id="{0A431BA0-80A4-5ECE-7688-97A0B1AC5CAB}"/>
              </a:ext>
            </a:extLst>
          </p:cNvPr>
          <p:cNvSpPr txBox="1"/>
          <p:nvPr/>
        </p:nvSpPr>
        <p:spPr>
          <a:xfrm>
            <a:off x="9379865" y="4921135"/>
            <a:ext cx="2236511" cy="523220"/>
          </a:xfrm>
          <a:prstGeom prst="rect">
            <a:avLst/>
          </a:prstGeom>
          <a:noFill/>
        </p:spPr>
        <p:txBody>
          <a:bodyPr wrap="none" rtlCol="0">
            <a:spAutoFit/>
          </a:bodyPr>
          <a:lstStyle/>
          <a:p>
            <a:pPr algn="ctr"/>
            <a:r>
              <a:rPr lang="en-GB" sz="1400" b="1" dirty="0">
                <a:latin typeface="Arial" panose="020B0604020202020204" pitchFamily="34" charset="0"/>
                <a:cs typeface="Arial" panose="020B0604020202020204" pitchFamily="34" charset="0"/>
              </a:rPr>
              <a:t>Semivariogram analysis</a:t>
            </a:r>
          </a:p>
          <a:p>
            <a:pPr algn="ctr"/>
            <a:r>
              <a:rPr lang="en-GB" sz="1400" b="1" dirty="0">
                <a:latin typeface="Arial" panose="020B0604020202020204" pitchFamily="34" charset="0"/>
                <a:cs typeface="Arial" panose="020B0604020202020204" pitchFamily="34" charset="0"/>
              </a:rPr>
              <a:t>Kriging</a:t>
            </a:r>
          </a:p>
        </p:txBody>
      </p:sp>
      <p:pic>
        <p:nvPicPr>
          <p:cNvPr id="8" name="Picture 7" descr="Diagram&#10;&#10;Description automatically generated">
            <a:extLst>
              <a:ext uri="{FF2B5EF4-FFF2-40B4-BE49-F238E27FC236}">
                <a16:creationId xmlns:a16="http://schemas.microsoft.com/office/drawing/2014/main" id="{CA677A91-7215-AA40-B2EE-B6F7D8CCD878}"/>
              </a:ext>
            </a:extLst>
          </p:cNvPr>
          <p:cNvPicPr>
            <a:picLocks noChangeAspect="1"/>
          </p:cNvPicPr>
          <p:nvPr/>
        </p:nvPicPr>
        <p:blipFill>
          <a:blip r:embed="rId5"/>
          <a:srcRect l="35711" r="34521"/>
          <a:stretch/>
        </p:blipFill>
        <p:spPr>
          <a:xfrm>
            <a:off x="6359237" y="2351765"/>
            <a:ext cx="2293150" cy="2322645"/>
          </a:xfrm>
          <a:prstGeom prst="rect">
            <a:avLst/>
          </a:prstGeom>
        </p:spPr>
      </p:pic>
      <p:sp>
        <p:nvSpPr>
          <p:cNvPr id="9" name="TextBox 8">
            <a:extLst>
              <a:ext uri="{FF2B5EF4-FFF2-40B4-BE49-F238E27FC236}">
                <a16:creationId xmlns:a16="http://schemas.microsoft.com/office/drawing/2014/main" id="{ACB457E6-A60C-38DB-7543-91CF9C1C5D8E}"/>
              </a:ext>
            </a:extLst>
          </p:cNvPr>
          <p:cNvSpPr txBox="1"/>
          <p:nvPr/>
        </p:nvSpPr>
        <p:spPr>
          <a:xfrm>
            <a:off x="6342031" y="4921135"/>
            <a:ext cx="2516972" cy="523220"/>
          </a:xfrm>
          <a:prstGeom prst="rect">
            <a:avLst/>
          </a:prstGeom>
          <a:noFill/>
        </p:spPr>
        <p:txBody>
          <a:bodyPr wrap="none" rtlCol="0">
            <a:spAutoFit/>
          </a:bodyPr>
          <a:lstStyle/>
          <a:p>
            <a:pPr algn="ctr"/>
            <a:r>
              <a:rPr lang="en-GB" sz="1400" b="1" dirty="0">
                <a:latin typeface="Arial" panose="020B0604020202020204" pitchFamily="34" charset="0"/>
                <a:cs typeface="Arial" panose="020B0604020202020204" pitchFamily="34" charset="0"/>
              </a:rPr>
              <a:t>Distance Decay function</a:t>
            </a:r>
          </a:p>
          <a:p>
            <a:pPr algn="ctr"/>
            <a:r>
              <a:rPr lang="en-GB" sz="1400" b="1" dirty="0">
                <a:latin typeface="Arial" panose="020B0604020202020204" pitchFamily="34" charset="0"/>
                <a:cs typeface="Arial" panose="020B0604020202020204" pitchFamily="34" charset="0"/>
              </a:rPr>
              <a:t>Inverse Distance Weighting</a:t>
            </a:r>
          </a:p>
        </p:txBody>
      </p:sp>
      <p:sp>
        <p:nvSpPr>
          <p:cNvPr id="10" name="TextBox 9">
            <a:extLst>
              <a:ext uri="{FF2B5EF4-FFF2-40B4-BE49-F238E27FC236}">
                <a16:creationId xmlns:a16="http://schemas.microsoft.com/office/drawing/2014/main" id="{9EC42406-4511-7FF9-161F-446FDBB306E6}"/>
              </a:ext>
            </a:extLst>
          </p:cNvPr>
          <p:cNvSpPr txBox="1"/>
          <p:nvPr/>
        </p:nvSpPr>
        <p:spPr>
          <a:xfrm>
            <a:off x="6101350" y="1850378"/>
            <a:ext cx="5830185" cy="3970318"/>
          </a:xfrm>
          <a:prstGeom prst="rect">
            <a:avLst/>
          </a:prstGeom>
          <a:noFill/>
          <a:ln w="28575">
            <a:solidFill>
              <a:schemeClr val="accent1"/>
            </a:solidFill>
            <a:prstDash val="sysDot"/>
          </a:ln>
        </p:spPr>
        <p:txBody>
          <a:bodyPr wrap="square" rtlCol="0">
            <a:sp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2" name="Slide Number Placeholder 3">
            <a:extLst>
              <a:ext uri="{FF2B5EF4-FFF2-40B4-BE49-F238E27FC236}">
                <a16:creationId xmlns:a16="http://schemas.microsoft.com/office/drawing/2014/main" id="{B1BFA69A-93F1-76A8-A9FD-FF6F36DEB0CA}"/>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5</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065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Geostatistics? </a:t>
            </a:r>
          </a:p>
        </p:txBody>
      </p:sp>
      <p:sp>
        <p:nvSpPr>
          <p:cNvPr id="6" name="Slide Number Placeholder 3">
            <a:extLst>
              <a:ext uri="{FF2B5EF4-FFF2-40B4-BE49-F238E27FC236}">
                <a16:creationId xmlns:a16="http://schemas.microsoft.com/office/drawing/2014/main" id="{3B7E9426-E312-A07E-3672-DAF43D260DA7}"/>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6</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598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buNone/>
            </a:pPr>
            <a:r>
              <a:rPr lang="en-US" sz="3200" b="1" dirty="0">
                <a:latin typeface="Helvetica" pitchFamily="2" charset="0"/>
                <a:ea typeface="Helvetica Neue Condensed" panose="02000503000000020004" pitchFamily="2" charset="0"/>
                <a:cs typeface="Helvetica Neue Condensed" panose="02000503000000020004" pitchFamily="2" charset="0"/>
              </a:rPr>
              <a:t>Definition of Geostatistics:</a:t>
            </a:r>
          </a:p>
          <a:p>
            <a:pPr marL="0" indent="0">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Geostatistics</a:t>
            </a:r>
            <a:r>
              <a:rPr lang="en-US" sz="2400" dirty="0">
                <a:latin typeface="Helvetica" pitchFamily="2" charset="0"/>
                <a:ea typeface="Helvetica Neue Condensed" panose="02000503000000020004" pitchFamily="2" charset="0"/>
                <a:cs typeface="Helvetica Neue Condensed" panose="02000503000000020004" pitchFamily="2" charset="0"/>
              </a:rPr>
              <a:t> is class of spatial analytical methods used for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predictive inference. </a:t>
            </a:r>
            <a:r>
              <a:rPr lang="en-US" sz="2400" dirty="0">
                <a:latin typeface="Helvetica" pitchFamily="2" charset="0"/>
                <a:ea typeface="Helvetica Neue Condensed" panose="02000503000000020004" pitchFamily="2" charset="0"/>
                <a:cs typeface="Helvetica Neue Condensed" panose="02000503000000020004" pitchFamily="2" charset="0"/>
              </a:rPr>
              <a:t>They are a set of tools for predicting an outcome that is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continuous. </a:t>
            </a:r>
            <a:r>
              <a:rPr lang="en-US" sz="2400" dirty="0">
                <a:latin typeface="Helvetica" pitchFamily="2" charset="0"/>
                <a:ea typeface="Helvetica Neue Condensed" panose="02000503000000020004" pitchFamily="2" charset="0"/>
                <a:cs typeface="Helvetica Neue Condensed" panose="02000503000000020004" pitchFamily="2" charset="0"/>
              </a:rPr>
              <a:t>The prediction is made at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unsampled locations </a:t>
            </a:r>
            <a:r>
              <a:rPr lang="en-US" sz="2400" dirty="0">
                <a:latin typeface="Helvetica" pitchFamily="2" charset="0"/>
                <a:ea typeface="Helvetica Neue Condensed" panose="02000503000000020004" pitchFamily="2" charset="0"/>
                <a:cs typeface="Helvetica Neue Condensed" panose="02000503000000020004" pitchFamily="2" charset="0"/>
              </a:rPr>
              <a:t>which is based on a </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sample of fixed points (or </a:t>
            </a:r>
            <a:r>
              <a:rPr lang="en-GB"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neighbouring</a:t>
            </a:r>
            <a:r>
              <a:rPr lang="en-US" sz="2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 point observations)</a:t>
            </a:r>
            <a:r>
              <a:rPr lang="en-US" sz="24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buNone/>
            </a:pPr>
            <a:endParaRPr lang="en-US" sz="24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r>
              <a:rPr lang="en-US" sz="2400" b="1" dirty="0">
                <a:latin typeface="Helvetica" pitchFamily="2" charset="0"/>
                <a:ea typeface="Helvetica Neue Condensed" panose="02000503000000020004" pitchFamily="2" charset="0"/>
                <a:cs typeface="Helvetica Neue Condensed" panose="02000503000000020004" pitchFamily="2" charset="0"/>
              </a:rPr>
              <a:t>The key focus and main ingredients for geostatistics are:</a:t>
            </a:r>
          </a:p>
          <a:p>
            <a:pPr marL="457200" indent="-457200">
              <a:lnSpc>
                <a:spcPct val="100000"/>
              </a:lnSpc>
              <a:buFont typeface="+mj-lt"/>
              <a:buAutoNum type="arabicParenR"/>
            </a:pPr>
            <a:r>
              <a:rPr lang="en-US" sz="2400" dirty="0">
                <a:latin typeface="Helvetica" pitchFamily="2" charset="0"/>
                <a:ea typeface="Helvetica Neue Condensed" panose="02000503000000020004" pitchFamily="2" charset="0"/>
                <a:cs typeface="Helvetica Neue Condensed" panose="02000503000000020004" pitchFamily="2" charset="0"/>
              </a:rPr>
              <a:t>Fixed point locations (i.e., coordinates [longitude &amp; latitude]) with a measured outcome (i.e., </a:t>
            </a:r>
            <a:r>
              <a:rPr lang="en-US" sz="2400" b="1" dirty="0">
                <a:latin typeface="Helvetica" pitchFamily="2" charset="0"/>
                <a:ea typeface="Helvetica Neue Condensed" panose="02000503000000020004" pitchFamily="2" charset="0"/>
                <a:cs typeface="Helvetica Neue Condensed" panose="02000503000000020004" pitchFamily="2" charset="0"/>
              </a:rPr>
              <a:t>dependent variable</a:t>
            </a:r>
            <a:r>
              <a:rPr lang="en-US" sz="2400" dirty="0">
                <a:latin typeface="Helvetica" pitchFamily="2" charset="0"/>
                <a:ea typeface="Helvetica Neue Condensed" panose="02000503000000020004" pitchFamily="2" charset="0"/>
                <a:cs typeface="Helvetica Neue Condensed" panose="02000503000000020004" pitchFamily="2" charset="0"/>
              </a:rPr>
              <a:t>) and other covariate data (i.e., </a:t>
            </a:r>
            <a:r>
              <a:rPr lang="en-US" sz="2400" b="1" dirty="0">
                <a:latin typeface="Helvetica" pitchFamily="2" charset="0"/>
                <a:ea typeface="Helvetica Neue Condensed" panose="02000503000000020004" pitchFamily="2" charset="0"/>
                <a:cs typeface="Helvetica Neue Condensed" panose="02000503000000020004" pitchFamily="2" charset="0"/>
              </a:rPr>
              <a:t>independent variable(s)</a:t>
            </a:r>
            <a:r>
              <a:rPr lang="en-US" sz="2400" dirty="0">
                <a:latin typeface="Helvetica" pitchFamily="2" charset="0"/>
                <a:ea typeface="Helvetica Neue Condensed" panose="02000503000000020004" pitchFamily="2" charset="0"/>
                <a:cs typeface="Helvetica Neue Condensed" panose="02000503000000020004" pitchFamily="2" charset="0"/>
              </a:rPr>
              <a:t>)</a:t>
            </a:r>
          </a:p>
          <a:p>
            <a:pPr marL="457200" indent="-457200">
              <a:lnSpc>
                <a:spcPct val="100000"/>
              </a:lnSpc>
              <a:buFont typeface="+mj-lt"/>
              <a:buAutoNum type="arabicParenR"/>
            </a:pPr>
            <a:r>
              <a:rPr lang="en-US" sz="2400" dirty="0">
                <a:latin typeface="Helvetica" pitchFamily="2" charset="0"/>
                <a:ea typeface="Helvetica Neue Condensed" panose="02000503000000020004" pitchFamily="2" charset="0"/>
                <a:cs typeface="Helvetica Neue Condensed" panose="02000503000000020004" pitchFamily="2" charset="0"/>
              </a:rPr>
              <a:t>Raster grid template for making the geospatial predictions</a:t>
            </a:r>
          </a:p>
        </p:txBody>
      </p:sp>
      <p:sp>
        <p:nvSpPr>
          <p:cNvPr id="2" name="TextBox 1">
            <a:extLst>
              <a:ext uri="{FF2B5EF4-FFF2-40B4-BE49-F238E27FC236}">
                <a16:creationId xmlns:a16="http://schemas.microsoft.com/office/drawing/2014/main" id="{F889ED93-339E-4841-B442-EC6C29337DA2}"/>
              </a:ext>
            </a:extLst>
          </p:cNvPr>
          <p:cNvSpPr txBox="1"/>
          <p:nvPr/>
        </p:nvSpPr>
        <p:spPr>
          <a:xfrm>
            <a:off x="269974" y="5636907"/>
            <a:ext cx="10991654" cy="830997"/>
          </a:xfrm>
          <a:prstGeom prst="rect">
            <a:avLst/>
          </a:prstGeom>
          <a:solidFill>
            <a:schemeClr val="bg2">
              <a:lumMod val="90000"/>
            </a:schemeClr>
          </a:solidFill>
        </p:spPr>
        <p:txBody>
          <a:bodyPr wrap="square" rtlCol="0">
            <a:spAutoFit/>
          </a:bodyPr>
          <a:lstStyle/>
          <a:p>
            <a:r>
              <a:rPr lang="en-GB" sz="2400" b="1" dirty="0">
                <a:latin typeface="Helvetica" pitchFamily="2" charset="0"/>
              </a:rPr>
              <a:t>The procedure for predicting phenomena at a location that have not been sampled based on nearby sampled points is called “</a:t>
            </a:r>
            <a:r>
              <a:rPr lang="en-GB" sz="2400" b="1" dirty="0">
                <a:solidFill>
                  <a:srgbClr val="FF0000"/>
                </a:solidFill>
                <a:latin typeface="Helvetica" pitchFamily="2" charset="0"/>
              </a:rPr>
              <a:t>Spatial Interpolation</a:t>
            </a:r>
            <a:r>
              <a:rPr lang="en-GB" sz="2400" b="1" dirty="0">
                <a:latin typeface="Helvetica" pitchFamily="2" charset="0"/>
              </a:rPr>
              <a:t>”</a:t>
            </a:r>
          </a:p>
        </p:txBody>
      </p:sp>
      <p:sp>
        <p:nvSpPr>
          <p:cNvPr id="5" name="Slide Number Placeholder 3">
            <a:extLst>
              <a:ext uri="{FF2B5EF4-FFF2-40B4-BE49-F238E27FC236}">
                <a16:creationId xmlns:a16="http://schemas.microsoft.com/office/drawing/2014/main" id="{4A8CCA28-94B8-55C9-9AE3-0FC052BEBF3C}"/>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7</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476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000" b="1" dirty="0">
                <a:latin typeface="Helvetica" pitchFamily="2" charset="0"/>
              </a:rPr>
              <a:t>In terms of </a:t>
            </a:r>
            <a:r>
              <a:rPr lang="en-US" sz="2000" b="1" dirty="0">
                <a:solidFill>
                  <a:srgbClr val="FF0000"/>
                </a:solidFill>
                <a:latin typeface="Helvetica" pitchFamily="2" charset="0"/>
              </a:rPr>
              <a:t>geostatistical methodologies</a:t>
            </a:r>
            <a:r>
              <a:rPr lang="en-US" sz="2000" b="1" dirty="0">
                <a:latin typeface="Helvetica" pitchFamily="2" charset="0"/>
              </a:rPr>
              <a:t>, there are two main branches of models:</a:t>
            </a:r>
          </a:p>
          <a:p>
            <a:pPr marL="0" indent="0">
              <a:lnSpc>
                <a:spcPct val="100000"/>
              </a:lnSpc>
              <a:buNone/>
            </a:pPr>
            <a:r>
              <a:rPr lang="en-US" sz="2400" b="1" dirty="0">
                <a:latin typeface="Helvetica" pitchFamily="2" charset="0"/>
              </a:rPr>
              <a:t> </a:t>
            </a: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pPr>
            <a:r>
              <a:rPr lang="en-US" sz="1800" dirty="0">
                <a:latin typeface="Helvetica" pitchFamily="2" charset="0"/>
                <a:ea typeface="Helvetica Neue Condensed" panose="02000503000000020004" pitchFamily="2" charset="0"/>
                <a:cs typeface="Helvetica Neue Condensed" panose="02000503000000020004" pitchFamily="2" charset="0"/>
              </a:rPr>
              <a:t>In terms of similarity between IDW and Kriging – it weights the surrounding measured values to derive a prediction for an unmeasured location.</a:t>
            </a:r>
          </a:p>
          <a:p>
            <a:pPr>
              <a:lnSpc>
                <a:spcPct val="100000"/>
              </a:lnSpc>
            </a:pPr>
            <a:r>
              <a:rPr lang="en-US" sz="1800" dirty="0">
                <a:latin typeface="Helvetica" pitchFamily="2" charset="0"/>
                <a:ea typeface="Helvetica Neue Condensed" panose="02000503000000020004" pitchFamily="2" charset="0"/>
                <a:cs typeface="Helvetica Neue Condensed" panose="02000503000000020004" pitchFamily="2" charset="0"/>
              </a:rPr>
              <a:t>Differences are in the assumptions:</a:t>
            </a:r>
          </a:p>
          <a:p>
            <a:pPr lvl="1">
              <a:lnSpc>
                <a:spcPct val="100000"/>
              </a:lnSpc>
            </a:pPr>
            <a:r>
              <a:rPr lang="en-US" sz="1400" dirty="0">
                <a:latin typeface="Helvetica" pitchFamily="2" charset="0"/>
                <a:ea typeface="Helvetica Neue Condensed" panose="02000503000000020004" pitchFamily="2" charset="0"/>
                <a:cs typeface="Helvetica Neue Condensed" panose="02000503000000020004" pitchFamily="2" charset="0"/>
              </a:rPr>
              <a:t>IDW assumes that spatial autocorrelation between neighboring points is proportional to the distance (and that it can be defined by distance reverse function). It is distance focused only. </a:t>
            </a:r>
          </a:p>
          <a:p>
            <a:pPr lvl="1">
              <a:lnSpc>
                <a:spcPct val="100000"/>
              </a:lnSpc>
            </a:pPr>
            <a:r>
              <a:rPr lang="en-US" sz="1400" dirty="0">
                <a:latin typeface="Helvetica" pitchFamily="2" charset="0"/>
                <a:ea typeface="Helvetica Neue Condensed" panose="02000503000000020004" pitchFamily="2" charset="0"/>
                <a:cs typeface="Helvetica Neue Condensed" panose="02000503000000020004" pitchFamily="2" charset="0"/>
              </a:rPr>
              <a:t>Kriging assumes that distance (mainly) or directionality between sampling points reflects the spatial autocorrelation, and functions can be fitted to describe the correlation between points (and explain the variation on the surface) </a:t>
            </a: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3215765844"/>
              </p:ext>
            </p:extLst>
          </p:nvPr>
        </p:nvGraphicFramePr>
        <p:xfrm>
          <a:off x="124119" y="747784"/>
          <a:ext cx="11943762" cy="2507596"/>
        </p:xfrm>
        <a:graphic>
          <a:graphicData uri="http://schemas.openxmlformats.org/drawingml/2006/table">
            <a:tbl>
              <a:tblPr firstRow="1" bandRow="1">
                <a:tableStyleId>{2D5ABB26-0587-4C30-8999-92F81FD0307C}</a:tableStyleId>
              </a:tblPr>
              <a:tblGrid>
                <a:gridCol w="2274060">
                  <a:extLst>
                    <a:ext uri="{9D8B030D-6E8A-4147-A177-3AD203B41FA5}">
                      <a16:colId xmlns:a16="http://schemas.microsoft.com/office/drawing/2014/main" val="954395597"/>
                    </a:ext>
                  </a:extLst>
                </a:gridCol>
                <a:gridCol w="4834852">
                  <a:extLst>
                    <a:ext uri="{9D8B030D-6E8A-4147-A177-3AD203B41FA5}">
                      <a16:colId xmlns:a16="http://schemas.microsoft.com/office/drawing/2014/main" val="2740342776"/>
                    </a:ext>
                  </a:extLst>
                </a:gridCol>
                <a:gridCol w="4834850">
                  <a:extLst>
                    <a:ext uri="{9D8B030D-6E8A-4147-A177-3AD203B41FA5}">
                      <a16:colId xmlns:a16="http://schemas.microsoft.com/office/drawing/2014/main" val="4096845816"/>
                    </a:ext>
                  </a:extLst>
                </a:gridCol>
              </a:tblGrid>
              <a:tr h="371406">
                <a:tc>
                  <a:txBody>
                    <a:bodyPr/>
                    <a:lstStyle/>
                    <a:p>
                      <a:pPr algn="l"/>
                      <a:endParaRPr lang="en-GB" sz="2000" b="1" i="0" dirty="0">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b="1" i="0" dirty="0">
                          <a:latin typeface="Helvetica" pitchFamily="2" charset="0"/>
                        </a:rPr>
                        <a:t>Deterministic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b="1" i="0" dirty="0">
                          <a:latin typeface="Helvetica" pitchFamily="2" charset="0"/>
                        </a:rPr>
                        <a:t>Probabilistic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71383">
                <a:tc>
                  <a:txBody>
                    <a:bodyPr/>
                    <a:lstStyle/>
                    <a:p>
                      <a:r>
                        <a:rPr lang="en-GB" sz="1600" b="1" i="0" dirty="0">
                          <a:latin typeface="Helvetica" pitchFamily="2" charset="0"/>
                        </a:rPr>
                        <a:t>Definition(s)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0" i="0" dirty="0">
                          <a:latin typeface="Helvetica" pitchFamily="2" charset="0"/>
                        </a:rPr>
                        <a:t>These type of models have parameter values that are typically arbitrarily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0" i="0" dirty="0">
                          <a:latin typeface="Helvetica" pitchFamily="2" charset="0"/>
                        </a:rPr>
                        <a:t>The parameter values from this model must be estimated first before making a prediction about something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1288396">
                <a:tc>
                  <a:txBody>
                    <a:bodyPr/>
                    <a:lstStyle/>
                    <a:p>
                      <a:endParaRPr lang="en-GB" sz="1600" b="1" i="0" dirty="0">
                        <a:latin typeface="Helvetica" pitchFamily="2" charset="0"/>
                      </a:endParaRPr>
                    </a:p>
                    <a:p>
                      <a:endParaRPr lang="en-GB" sz="1600" b="1" i="0" dirty="0">
                        <a:latin typeface="Helvetica" pitchFamily="2" charset="0"/>
                      </a:endParaRPr>
                    </a:p>
                    <a:p>
                      <a:r>
                        <a:rPr lang="en-GB" sz="1600" b="1" i="0" dirty="0">
                          <a:latin typeface="Helvetica" pitchFamily="2" charset="0"/>
                        </a:rPr>
                        <a:t>Model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b="1" i="0" dirty="0">
                        <a:latin typeface="Helvetica" pitchFamily="2" charset="0"/>
                      </a:endParaRPr>
                    </a:p>
                    <a:p>
                      <a:endParaRPr lang="en-GB" sz="1600" b="1" i="0" dirty="0">
                        <a:latin typeface="Helvetica" pitchFamily="2" charset="0"/>
                      </a:endParaRPr>
                    </a:p>
                    <a:p>
                      <a:r>
                        <a:rPr lang="en-GB" sz="1600" b="1" i="0" dirty="0">
                          <a:latin typeface="Helvetica" pitchFamily="2" charset="0"/>
                        </a:rPr>
                        <a:t>Inverse Distance Weighting (IDW)</a:t>
                      </a:r>
                    </a:p>
                    <a:p>
                      <a:endParaRPr lang="en-GB" sz="1600" b="1" i="0" dirty="0">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b="1" i="0" dirty="0">
                        <a:latin typeface="Helvetica" pitchFamily="2" charset="0"/>
                      </a:endParaRPr>
                    </a:p>
                    <a:p>
                      <a:endParaRPr lang="en-GB" sz="1600" b="1" i="0" dirty="0">
                        <a:latin typeface="Helvetica" pitchFamily="2" charset="0"/>
                      </a:endParaRPr>
                    </a:p>
                    <a:p>
                      <a:r>
                        <a:rPr lang="en-GB" sz="1600" b="1" i="0" dirty="0">
                          <a:latin typeface="Helvetica" pitchFamily="2" charset="0"/>
                        </a:rPr>
                        <a:t>Kriging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bl>
          </a:graphicData>
        </a:graphic>
      </p:graphicFrame>
      <p:sp>
        <p:nvSpPr>
          <p:cNvPr id="5" name="TextBox 4">
            <a:extLst>
              <a:ext uri="{FF2B5EF4-FFF2-40B4-BE49-F238E27FC236}">
                <a16:creationId xmlns:a16="http://schemas.microsoft.com/office/drawing/2014/main" id="{8E9ABDC5-90F1-0845-A5ED-95B4141724BB}"/>
              </a:ext>
            </a:extLst>
          </p:cNvPr>
          <p:cNvSpPr txBox="1"/>
          <p:nvPr/>
        </p:nvSpPr>
        <p:spPr>
          <a:xfrm>
            <a:off x="62062" y="5679329"/>
            <a:ext cx="4157221" cy="861774"/>
          </a:xfrm>
          <a:prstGeom prst="rect">
            <a:avLst/>
          </a:prstGeom>
          <a:solidFill>
            <a:schemeClr val="bg2">
              <a:lumMod val="90000"/>
            </a:schemeClr>
          </a:solidFill>
        </p:spPr>
        <p:txBody>
          <a:bodyPr wrap="square" rtlCol="0">
            <a:spAutoFit/>
          </a:bodyPr>
          <a:lstStyle/>
          <a:p>
            <a:r>
              <a:rPr lang="en-GB" sz="1000" b="1" dirty="0">
                <a:latin typeface="Helvetica" pitchFamily="2" charset="0"/>
              </a:rPr>
              <a:t>Notes 1: </a:t>
            </a:r>
            <a:r>
              <a:rPr lang="en-GB" sz="1000" dirty="0">
                <a:latin typeface="Helvetica" pitchFamily="2" charset="0"/>
              </a:rPr>
              <a:t>Both rely on the similarity of nearby sample points to create or predict the surface, the deterministic relies purely on mathematical functions for interpolation, while statistical models are a combination of both statistics and mathematical methods to create the predicted surface and also produce levels of uncertainty about the predictions.  </a:t>
            </a:r>
          </a:p>
        </p:txBody>
      </p:sp>
      <p:sp>
        <p:nvSpPr>
          <p:cNvPr id="4" name="TextBox 3">
            <a:extLst>
              <a:ext uri="{FF2B5EF4-FFF2-40B4-BE49-F238E27FC236}">
                <a16:creationId xmlns:a16="http://schemas.microsoft.com/office/drawing/2014/main" id="{9EB1726B-0B36-FC74-F47F-1DA89EA987BD}"/>
              </a:ext>
            </a:extLst>
          </p:cNvPr>
          <p:cNvSpPr txBox="1"/>
          <p:nvPr/>
        </p:nvSpPr>
        <p:spPr>
          <a:xfrm>
            <a:off x="4518585" y="5679329"/>
            <a:ext cx="4087304" cy="861774"/>
          </a:xfrm>
          <a:prstGeom prst="rect">
            <a:avLst/>
          </a:prstGeom>
          <a:solidFill>
            <a:schemeClr val="bg2">
              <a:lumMod val="90000"/>
            </a:schemeClr>
          </a:solidFill>
        </p:spPr>
        <p:txBody>
          <a:bodyPr wrap="square" rtlCol="0">
            <a:spAutoFit/>
          </a:bodyPr>
          <a:lstStyle/>
          <a:p>
            <a:r>
              <a:rPr lang="en-GB" sz="1000" b="1" dirty="0">
                <a:latin typeface="Helvetica" pitchFamily="2" charset="0"/>
              </a:rPr>
              <a:t>Notes 2: </a:t>
            </a:r>
            <a:r>
              <a:rPr lang="en-GB" sz="1000" dirty="0">
                <a:latin typeface="Helvetica" pitchFamily="2" charset="0"/>
              </a:rPr>
              <a:t>Kriging is a much better model, it is an approach that is more sophisticated than the IDW. Because of its deterministic nature, the prediction from IDWs tend to be less accurate (but with Kriging, a regression (either it be a null, or a simple or multivariable) model is calibrated into it.</a:t>
            </a:r>
          </a:p>
        </p:txBody>
      </p:sp>
      <p:sp>
        <p:nvSpPr>
          <p:cNvPr id="7" name="Slide Number Placeholder 3">
            <a:extLst>
              <a:ext uri="{FF2B5EF4-FFF2-40B4-BE49-F238E27FC236}">
                <a16:creationId xmlns:a16="http://schemas.microsoft.com/office/drawing/2014/main" id="{5DDE53FF-29D4-7BC4-08B7-3AA52429C0D6}"/>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Arial" panose="020B0604020202020204" pitchFamily="34" charset="0"/>
                <a:cs typeface="Arial" panose="020B0604020202020204" pitchFamily="34" charset="0"/>
              </a:rPr>
              <a:pPr/>
              <a:t>8</a:t>
            </a:fld>
            <a:endParaRPr lang="en-US" altLang="x-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859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8015332" y="4247211"/>
            <a:ext cx="4176668" cy="2610789"/>
          </a:xfrm>
          <a:prstGeom prst="rect">
            <a:avLst/>
          </a:prstGeom>
        </p:spPr>
      </p:pic>
      <p:pic>
        <p:nvPicPr>
          <p:cNvPr id="21" name="Picture 20">
            <a:extLst>
              <a:ext uri="{FF2B5EF4-FFF2-40B4-BE49-F238E27FC236}">
                <a16:creationId xmlns:a16="http://schemas.microsoft.com/office/drawing/2014/main" id="{DAE02A10-E102-EF30-0F57-ADEA2E2CC0DD}"/>
              </a:ext>
            </a:extLst>
          </p:cNvPr>
          <p:cNvPicPr>
            <a:picLocks noChangeAspect="1"/>
          </p:cNvPicPr>
          <p:nvPr/>
        </p:nvPicPr>
        <p:blipFill>
          <a:blip r:embed="rId4"/>
          <a:srcRect/>
          <a:stretch/>
        </p:blipFill>
        <p:spPr>
          <a:xfrm>
            <a:off x="-6763" y="4107964"/>
            <a:ext cx="4045242" cy="2750036"/>
          </a:xfrm>
          <a:prstGeom prst="rect">
            <a:avLst/>
          </a:prstGeom>
        </p:spPr>
      </p:pic>
      <p:pic>
        <p:nvPicPr>
          <p:cNvPr id="4" name="Picture 3" descr="A silhouette of a oil pump&#10;&#10;Description automatically generated">
            <a:extLst>
              <a:ext uri="{FF2B5EF4-FFF2-40B4-BE49-F238E27FC236}">
                <a16:creationId xmlns:a16="http://schemas.microsoft.com/office/drawing/2014/main" id="{229D62BF-2957-4040-6CE5-52B591969E86}"/>
              </a:ext>
            </a:extLst>
          </p:cNvPr>
          <p:cNvPicPr>
            <a:picLocks noChangeAspect="1"/>
          </p:cNvPicPr>
          <p:nvPr/>
        </p:nvPicPr>
        <p:blipFill>
          <a:blip r:embed="rId5"/>
          <a:stretch>
            <a:fillRect/>
          </a:stretch>
        </p:blipFill>
        <p:spPr>
          <a:xfrm>
            <a:off x="4042129" y="2094143"/>
            <a:ext cx="3991284" cy="2989610"/>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6"/>
          <a:stretch>
            <a:fillRect/>
          </a:stretch>
        </p:blipFill>
        <p:spPr>
          <a:xfrm>
            <a:off x="8001813" y="2094143"/>
            <a:ext cx="4190186" cy="2707798"/>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5" name="Picture 4">
            <a:extLst>
              <a:ext uri="{FF2B5EF4-FFF2-40B4-BE49-F238E27FC236}">
                <a16:creationId xmlns:a16="http://schemas.microsoft.com/office/drawing/2014/main" id="{5BFEFAD8-1FBA-E8ED-B329-A85458699DC6}"/>
              </a:ext>
            </a:extLst>
          </p:cNvPr>
          <p:cNvPicPr>
            <a:picLocks noChangeAspect="1"/>
          </p:cNvPicPr>
          <p:nvPr/>
        </p:nvPicPr>
        <p:blipFill>
          <a:blip r:embed="rId8"/>
          <a:srcRect/>
          <a:stretch/>
        </p:blipFill>
        <p:spPr>
          <a:xfrm>
            <a:off x="4051998" y="-15688"/>
            <a:ext cx="4431053" cy="2236186"/>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9"/>
          <a:srcRect r="1869"/>
          <a:stretch/>
        </p:blipFill>
        <p:spPr>
          <a:xfrm>
            <a:off x="8007121" y="-7520"/>
            <a:ext cx="4184879" cy="223618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49787" y="4432609"/>
            <a:ext cx="3864305"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4026422" y="44006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Oil &amp; Gas excavation</a:t>
            </a:r>
          </a:p>
        </p:txBody>
      </p:sp>
      <p:sp>
        <p:nvSpPr>
          <p:cNvPr id="17" name="TextBox 16">
            <a:extLst>
              <a:ext uri="{FF2B5EF4-FFF2-40B4-BE49-F238E27FC236}">
                <a16:creationId xmlns:a16="http://schemas.microsoft.com/office/drawing/2014/main" id="{7EE25A5C-7883-884B-34D8-67389FD84324}"/>
              </a:ext>
            </a:extLst>
          </p:cNvPr>
          <p:cNvSpPr txBox="1"/>
          <p:nvPr/>
        </p:nvSpPr>
        <p:spPr>
          <a:xfrm>
            <a:off x="8061866" y="4408854"/>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83719" y="1847709"/>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88672" y="1867160"/>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Soil science</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55579"/>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Pollution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0"/>
          <a:srcRect r="10641"/>
          <a:stretch/>
        </p:blipFill>
        <p:spPr>
          <a:xfrm>
            <a:off x="4039301" y="4801941"/>
            <a:ext cx="3967820" cy="2056059"/>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26422" y="6488668"/>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8061866" y="6454324"/>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pic>
        <p:nvPicPr>
          <p:cNvPr id="3" name="Picture 2">
            <a:extLst>
              <a:ext uri="{FF2B5EF4-FFF2-40B4-BE49-F238E27FC236}">
                <a16:creationId xmlns:a16="http://schemas.microsoft.com/office/drawing/2014/main" id="{5655DA4A-F6C4-17AD-1CFE-CEDE874226A2}"/>
              </a:ext>
            </a:extLst>
          </p:cNvPr>
          <p:cNvPicPr>
            <a:picLocks noChangeAspect="1"/>
          </p:cNvPicPr>
          <p:nvPr/>
        </p:nvPicPr>
        <p:blipFill rotWithShape="1">
          <a:blip r:embed="rId11"/>
          <a:srcRect r="3342" b="28188"/>
          <a:stretch/>
        </p:blipFill>
        <p:spPr>
          <a:xfrm>
            <a:off x="-16615" y="1057"/>
            <a:ext cx="4068614" cy="2219441"/>
          </a:xfrm>
          <a:prstGeom prst="rect">
            <a:avLst/>
          </a:prstGeom>
        </p:spPr>
      </p:pic>
      <p:sp>
        <p:nvSpPr>
          <p:cNvPr id="15" name="TextBox 14">
            <a:extLst>
              <a:ext uri="{FF2B5EF4-FFF2-40B4-BE49-F238E27FC236}">
                <a16:creationId xmlns:a16="http://schemas.microsoft.com/office/drawing/2014/main" id="{B590BC55-E9B6-09E5-E6C2-D744E63C2E7C}"/>
              </a:ext>
            </a:extLst>
          </p:cNvPr>
          <p:cNvSpPr txBox="1"/>
          <p:nvPr/>
        </p:nvSpPr>
        <p:spPr>
          <a:xfrm>
            <a:off x="-16617" y="1847709"/>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Mining</a:t>
            </a:r>
          </a:p>
        </p:txBody>
      </p:sp>
      <p:sp>
        <p:nvSpPr>
          <p:cNvPr id="8" name="Slide Number Placeholder 3">
            <a:extLst>
              <a:ext uri="{FF2B5EF4-FFF2-40B4-BE49-F238E27FC236}">
                <a16:creationId xmlns:a16="http://schemas.microsoft.com/office/drawing/2014/main" id="{841DFEF5-8C5D-0A36-1FF6-865F8F056F92}"/>
              </a:ext>
            </a:extLst>
          </p:cNvPr>
          <p:cNvSpPr txBox="1">
            <a:spLocks/>
          </p:cNvSpPr>
          <p:nvPr/>
        </p:nvSpPr>
        <p:spPr>
          <a:xfrm>
            <a:off x="11652000" y="6439970"/>
            <a:ext cx="540000" cy="18942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Arial" panose="020B0604020202020204" pitchFamily="34" charset="0"/>
                <a:cs typeface="Arial" panose="020B0604020202020204" pitchFamily="34" charset="0"/>
              </a:rPr>
              <a:pPr/>
              <a:t>9</a:t>
            </a:fld>
            <a:endParaRPr lang="en-US" altLang="x-non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86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12620</TotalTime>
  <Words>4833</Words>
  <Application>Microsoft Macintosh PowerPoint</Application>
  <PresentationFormat>Widescreen</PresentationFormat>
  <Paragraphs>547</Paragraphs>
  <Slides>40</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Calibri Light</vt:lpstr>
      <vt:lpstr>Cambria Math</vt:lpstr>
      <vt:lpstr>Helvetica</vt:lpstr>
      <vt:lpstr>Helvetica Neue</vt:lpstr>
      <vt:lpstr>Helvetica Neue Condensed Black</vt:lpstr>
      <vt:lpstr>Helvetica Neue Light</vt:lpstr>
      <vt:lpstr>HELVETICA NEUE THIN</vt:lpstr>
      <vt:lpstr>Wingdings</vt:lpstr>
      <vt:lpstr>Office Theme</vt:lpstr>
      <vt:lpstr>PowerPoint Presentation</vt:lpstr>
      <vt:lpstr>PowerPoint Presentation</vt:lpstr>
      <vt:lpstr>PowerPoint Presentation</vt:lpstr>
      <vt:lpstr>PowerPoint Presentation</vt:lpstr>
      <vt:lpstr>PowerPoint Presentation</vt:lpstr>
      <vt:lpstr>What is Geostatistics? </vt:lpstr>
      <vt:lpstr>PowerPoint Presentation</vt:lpstr>
      <vt:lpstr>PowerPoint Presentation</vt:lpstr>
      <vt:lpstr>PowerPoint Presentation</vt:lpstr>
      <vt:lpstr>Inverse Distance Weighting (IDW)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Kriging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 for Kriging Modelling</vt:lpstr>
      <vt:lpstr>Workflow for using a Kriging in 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Spatial Analysis for Data Science </dc:title>
  <dc:creator>Musah, Anwar</dc:creator>
  <cp:lastModifiedBy>Anwar Musah</cp:lastModifiedBy>
  <cp:revision>79</cp:revision>
  <dcterms:created xsi:type="dcterms:W3CDTF">2021-09-25T11:27:32Z</dcterms:created>
  <dcterms:modified xsi:type="dcterms:W3CDTF">2024-11-11T15:08:53Z</dcterms:modified>
</cp:coreProperties>
</file>