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9"/>
  </p:notesMasterIdLst>
  <p:sldIdLst>
    <p:sldId id="922" r:id="rId3"/>
    <p:sldId id="933" r:id="rId4"/>
    <p:sldId id="932" r:id="rId5"/>
    <p:sldId id="930" r:id="rId6"/>
    <p:sldId id="940" r:id="rId7"/>
    <p:sldId id="93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4D79"/>
    <a:srgbClr val="123B5B"/>
    <a:srgbClr val="264D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D3139A-194D-984C-AF7F-B39E6FAE4339}" v="38" dt="2021-09-09T06:44:41.8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16"/>
    <p:restoredTop sz="96327"/>
  </p:normalViewPr>
  <p:slideViewPr>
    <p:cSldViewPr snapToGrid="0" snapToObjects="1">
      <p:cViewPr varScale="1">
        <p:scale>
          <a:sx n="123" d="100"/>
          <a:sy n="123" d="100"/>
        </p:scale>
        <p:origin x="1104" y="19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89E245-271D-FD48-BFBB-D05CACE4EE11}" type="datetimeFigureOut">
              <a:rPr lang="en-US" smtClean="0"/>
              <a:t>9/6/23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2181B-723A-0945-8D8D-6A6BB0D8F5A6}" type="slidenum">
              <a:rPr lang="en-US" smtClean="0"/>
              <a:t>‹#›</a:t>
            </a:fld>
            <a:endParaRPr lang="en-US"/>
          </a:p>
        </p:txBody>
      </p:sp>
    </p:spTree>
    <p:extLst>
      <p:ext uri="{BB962C8B-B14F-4D97-AF65-F5344CB8AC3E}">
        <p14:creationId xmlns:p14="http://schemas.microsoft.com/office/powerpoint/2010/main" val="824386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Hello everybody, and welcome to UCL. </a:t>
            </a:r>
          </a:p>
          <a:p>
            <a:endParaRPr lang="en-US" sz="1800" dirty="0"/>
          </a:p>
          <a:p>
            <a:r>
              <a:rPr lang="en-US" sz="1800" dirty="0"/>
              <a:t>My name is Anwar Musah. I am a Lecturer in Social and Geographic Data Science within the Department of Geography. </a:t>
            </a:r>
          </a:p>
          <a:p>
            <a:endParaRPr lang="en-US" sz="1800" dirty="0"/>
          </a:p>
          <a:p>
            <a:r>
              <a:rPr lang="en-US" sz="1800" dirty="0"/>
              <a:t>I’m your module convenor for the “Advanced Topics in Social and Geographic Data Science” which is a term 2 module co-taught jointly by me, Dr Stephen Law, who is also a Lecturer in Geography Department. </a:t>
            </a:r>
          </a:p>
          <a:p>
            <a:endParaRPr lang="en-US" sz="1800" dirty="0"/>
          </a:p>
          <a:p>
            <a:r>
              <a:rPr lang="en-US" sz="1800" dirty="0"/>
              <a:t>… and the purpose of this video is to give you an overview of this course and introduction to what its all about, and some of the interesting topics we’ll be teaching, as well as the kind of skills you will acquire - which quite frankly are in high demand. So, let’s begin…</a:t>
            </a:r>
          </a:p>
        </p:txBody>
      </p:sp>
      <p:sp>
        <p:nvSpPr>
          <p:cNvPr id="4" name="Slide Number Placeholder 3"/>
          <p:cNvSpPr>
            <a:spLocks noGrp="1"/>
          </p:cNvSpPr>
          <p:nvPr>
            <p:ph type="sldNum" sz="quarter" idx="5"/>
          </p:nvPr>
        </p:nvSpPr>
        <p:spPr/>
        <p:txBody>
          <a:bodyPr/>
          <a:lstStyle/>
          <a:p>
            <a:fld id="{78455201-7865-8744-8A9B-9F5FC03C5C4C}" type="slidenum">
              <a:rPr lang="en-US" smtClean="0"/>
              <a:t>1</a:t>
            </a:fld>
            <a:endParaRPr lang="en-US"/>
          </a:p>
        </p:txBody>
      </p:sp>
    </p:spTree>
    <p:extLst>
      <p:ext uri="{BB962C8B-B14F-4D97-AF65-F5344CB8AC3E}">
        <p14:creationId xmlns:p14="http://schemas.microsoft.com/office/powerpoint/2010/main" val="4010092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Helvetica Neue" panose="02000503000000020004" pitchFamily="2" charset="0"/>
              </a:rPr>
              <a:t>This module introduces state-of-the-art topics from two areas: 1.) Bayesian inference and 2.) Machine Learning methodologies. It’s designed to equip you will the knowledge in advanced statistical </a:t>
            </a:r>
          </a:p>
          <a:p>
            <a:r>
              <a:rPr lang="en-GB" b="0" i="0" u="none" strike="noStrike" dirty="0">
                <a:solidFill>
                  <a:srgbClr val="000000"/>
                </a:solidFill>
                <a:effectLst/>
                <a:latin typeface="Helvetica Neue" panose="02000503000000020004" pitchFamily="2" charset="0"/>
              </a:rPr>
              <a:t>and spatial analytical methodologies for future research challenge that are in the domains of social sciences and geography, and applicable to other areas such public health, criminology and disaster science etc.</a:t>
            </a:r>
          </a:p>
          <a:p>
            <a:endParaRPr lang="en-GB" b="0" i="0" u="none" strike="noStrike" dirty="0">
              <a:solidFill>
                <a:srgbClr val="000000"/>
              </a:solidFill>
              <a:effectLst/>
              <a:latin typeface="Helvetica Neue" panose="02000503000000020004" pitchFamily="2" charset="0"/>
            </a:endParaRPr>
          </a:p>
          <a:p>
            <a:r>
              <a:rPr lang="en-GB" b="0" i="0" u="none" strike="noStrike" dirty="0">
                <a:solidFill>
                  <a:srgbClr val="000000"/>
                </a:solidFill>
                <a:effectLst/>
                <a:latin typeface="Helvetica Neue" panose="02000503000000020004" pitchFamily="2" charset="0"/>
              </a:rPr>
              <a:t>This module provides a detailed introduction to Bayesian statistics using Stan and RStudio for statistical modelling and Bayesian computation. We will introduce you to the absolute basics of Bayesian theory as well as writing your own probabilistic codes in RStudio and Stan for carrying out a broad range of multivariable models within the Bayesian framework.</a:t>
            </a:r>
          </a:p>
          <a:p>
            <a:endParaRPr lang="en-GB" b="0" i="0" u="none" strike="noStrike" dirty="0">
              <a:solidFill>
                <a:srgbClr val="000000"/>
              </a:solidFill>
              <a:effectLst/>
              <a:latin typeface="Helvetica Neue" panose="02000503000000020004" pitchFamily="2" charset="0"/>
            </a:endParaRPr>
          </a:p>
          <a:p>
            <a:r>
              <a:rPr lang="en-GB" b="0" i="0" u="none" strike="noStrike" dirty="0">
                <a:solidFill>
                  <a:srgbClr val="000000"/>
                </a:solidFill>
                <a:effectLst/>
                <a:latin typeface="Helvetica Neue" panose="02000503000000020004" pitchFamily="2" charset="0"/>
              </a:rPr>
              <a:t>We will also introduce you to advanced machine learning methodologies which have significant applications in image classification and pattern recognition within the social sciences and geography. You will be taught Deep Learning, Convolutional Neural Networks (CNNs) and GeoAI using Pytorch in Python.</a:t>
            </a:r>
          </a:p>
          <a:p>
            <a:endParaRPr lang="en-GB" b="0" i="0" u="none" strike="noStrike" dirty="0">
              <a:solidFill>
                <a:srgbClr val="000000"/>
              </a:solidFill>
              <a:effectLst/>
              <a:latin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bg1"/>
                </a:solidFill>
                <a:latin typeface="Helvetica Neue Light" panose="02000403000000020004" pitchFamily="2" charset="0"/>
                <a:ea typeface="Helvetica Neue Light" panose="02000403000000020004" pitchFamily="2" charset="0"/>
              </a:rPr>
              <a:t>…so think of this as an interdisciplinary subject which brings together statistics, computer vision, GIS and evidence-based research for addressing social geographical problems, and for determining quantitatively the relationships (or interactions) that exists between human societies and space.    </a:t>
            </a:r>
          </a:p>
          <a:p>
            <a:endParaRPr lang="en-GB" b="0" i="0" u="none" strike="noStrike" dirty="0">
              <a:solidFill>
                <a:srgbClr val="000000"/>
              </a:solidFill>
              <a:effectLst/>
              <a:latin typeface="Helvetica Neue" panose="02000503000000020004" pitchFamily="2" charset="0"/>
            </a:endParaRPr>
          </a:p>
          <a:p>
            <a:endParaRPr lang="en-GB" b="0" i="0" u="none" strike="noStrike" dirty="0">
              <a:solidFill>
                <a:srgbClr val="000000"/>
              </a:solidFill>
              <a:effectLst/>
              <a:latin typeface="Helvetica Neue" panose="02000503000000020004" pitchFamily="2" charset="0"/>
            </a:endParaRPr>
          </a:p>
          <a:p>
            <a:r>
              <a:rPr lang="en-GB" b="0" i="0" u="none" strike="noStrike" dirty="0">
                <a:solidFill>
                  <a:srgbClr val="000000"/>
                </a:solidFill>
                <a:effectLst/>
                <a:latin typeface="Helvetica Neue" panose="02000503000000020004" pitchFamily="2" charset="0"/>
              </a:rPr>
              <a:t>The structure of this module is as follows:</a:t>
            </a:r>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2</a:t>
            </a:fld>
            <a:endParaRPr lang="en-US"/>
          </a:p>
        </p:txBody>
      </p:sp>
    </p:spTree>
    <p:extLst>
      <p:ext uri="{BB962C8B-B14F-4D97-AF65-F5344CB8AC3E}">
        <p14:creationId xmlns:p14="http://schemas.microsoft.com/office/powerpoint/2010/main" val="1101413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You have 6 weeks for Bayesian content which is taught by me; and 3 weeks of machine learning content taught by Dr Stephen Law.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3</a:t>
            </a:fld>
            <a:endParaRPr lang="en-US"/>
          </a:p>
        </p:txBody>
      </p:sp>
    </p:spTree>
    <p:extLst>
      <p:ext uri="{BB962C8B-B14F-4D97-AF65-F5344CB8AC3E}">
        <p14:creationId xmlns:p14="http://schemas.microsoft.com/office/powerpoint/2010/main" val="1048874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give you an example – at the end of the module – you should be in the position to apply Bayesian spatial spatiotemporal models for performing risk assessments for certain phenomena – in this context, we examined spatially the impact of socioeconomic deprivation across Fire Service Areas in England to examine how it is associated with increased risk of fire-related casualties and deaths in residential dwellings settings. You will be quantifying things like relative risks, 95% Credibility intervals as well as exceedance probabilities for describing risk of an outcome.</a:t>
            </a:r>
          </a:p>
        </p:txBody>
      </p:sp>
      <p:sp>
        <p:nvSpPr>
          <p:cNvPr id="4" name="Slide Number Placeholder 3"/>
          <p:cNvSpPr>
            <a:spLocks noGrp="1"/>
          </p:cNvSpPr>
          <p:nvPr>
            <p:ph type="sldNum" sz="quarter" idx="5"/>
          </p:nvPr>
        </p:nvSpPr>
        <p:spPr/>
        <p:txBody>
          <a:bodyPr/>
          <a:lstStyle/>
          <a:p>
            <a:fld id="{7A62181B-723A-0945-8D8D-6A6BB0D8F5A6}" type="slidenum">
              <a:rPr lang="en-US" smtClean="0"/>
              <a:t>4</a:t>
            </a:fld>
            <a:endParaRPr lang="en-US"/>
          </a:p>
        </p:txBody>
      </p:sp>
    </p:spTree>
    <p:extLst>
      <p:ext uri="{BB962C8B-B14F-4D97-AF65-F5344CB8AC3E}">
        <p14:creationId xmlns:p14="http://schemas.microsoft.com/office/powerpoint/2010/main" val="3752116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give you another example from a Machine Learning perspective, at the end of the module will also be in the position to apply convolutional neural network which is a computer vision model for image classification in the geographical domain to learn and gain new knowledge to make predictions. You will learn how to build, train, test and validate ML models’ ability for recognizing certain features in image samples – for land-use, or these frontages can serve as environmental deterrents for residential burglary. Beyond the social content, these technique can be used to identify certain weather patterns that are early signs tor queues that a natural disasters.  </a:t>
            </a:r>
          </a:p>
        </p:txBody>
      </p:sp>
      <p:sp>
        <p:nvSpPr>
          <p:cNvPr id="4" name="Slide Number Placeholder 3"/>
          <p:cNvSpPr>
            <a:spLocks noGrp="1"/>
          </p:cNvSpPr>
          <p:nvPr>
            <p:ph type="sldNum" sz="quarter" idx="5"/>
          </p:nvPr>
        </p:nvSpPr>
        <p:spPr/>
        <p:txBody>
          <a:bodyPr/>
          <a:lstStyle/>
          <a:p>
            <a:fld id="{7A62181B-723A-0945-8D8D-6A6BB0D8F5A6}" type="slidenum">
              <a:rPr lang="en-US" smtClean="0"/>
              <a:t>5</a:t>
            </a:fld>
            <a:endParaRPr lang="en-US"/>
          </a:p>
        </p:txBody>
      </p:sp>
    </p:spTree>
    <p:extLst>
      <p:ext uri="{BB962C8B-B14F-4D97-AF65-F5344CB8AC3E}">
        <p14:creationId xmlns:p14="http://schemas.microsoft.com/office/powerpoint/2010/main" val="3297908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hope this video is a useful introduction. </a:t>
            </a:r>
          </a:p>
          <a:p>
            <a:endParaRPr lang="en-US" dirty="0"/>
          </a:p>
          <a:p>
            <a:endParaRPr lang="en-US" dirty="0"/>
          </a:p>
          <a:p>
            <a:r>
              <a:rPr lang="en-US" dirty="0"/>
              <a:t>For any questions or more information, or you can email me at </a:t>
            </a:r>
          </a:p>
          <a:p>
            <a:endParaRPr lang="en-US" dirty="0"/>
          </a:p>
          <a:p>
            <a:r>
              <a:rPr lang="en-US" dirty="0" err="1"/>
              <a:t>a.musah@ucl.ac.uk</a:t>
            </a:r>
            <a:r>
              <a:rPr lang="en-US" dirty="0"/>
              <a: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Thanks, and I look forward to meeting you! </a:t>
            </a:r>
          </a:p>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6</a:t>
            </a:fld>
            <a:endParaRPr lang="en-US"/>
          </a:p>
        </p:txBody>
      </p:sp>
    </p:spTree>
    <p:extLst>
      <p:ext uri="{BB962C8B-B14F-4D97-AF65-F5344CB8AC3E}">
        <p14:creationId xmlns:p14="http://schemas.microsoft.com/office/powerpoint/2010/main" val="949104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23556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9/6/23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938232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9/6/23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688068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9050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hin banner">
    <p:spTree>
      <p:nvGrpSpPr>
        <p:cNvPr id="1" name=""/>
        <p:cNvGrpSpPr/>
        <p:nvPr/>
      </p:nvGrpSpPr>
      <p:grpSpPr>
        <a:xfrm>
          <a:off x="0" y="0"/>
          <a:ext cx="0" cy="0"/>
          <a:chOff x="0" y="0"/>
          <a:chExt cx="0" cy="0"/>
        </a:xfrm>
      </p:grpSpPr>
      <p:grpSp>
        <p:nvGrpSpPr>
          <p:cNvPr id="6" name="Group 5"/>
          <p:cNvGrpSpPr/>
          <p:nvPr userDrawn="1"/>
        </p:nvGrpSpPr>
        <p:grpSpPr>
          <a:xfrm>
            <a:off x="0" y="-2117"/>
            <a:ext cx="12192000" cy="988484"/>
            <a:chOff x="0" y="-1588"/>
            <a:chExt cx="9144000" cy="741363"/>
          </a:xfrm>
          <a:solidFill>
            <a:srgbClr val="D6D2C4"/>
          </a:solidFill>
        </p:grpSpPr>
        <p:sp>
          <p:nvSpPr>
            <p:cNvPr id="8" name="Freeform 5"/>
            <p:cNvSpPr>
              <a:spLocks/>
            </p:cNvSpPr>
            <p:nvPr/>
          </p:nvSpPr>
          <p:spPr bwMode="auto">
            <a:xfrm>
              <a:off x="0" y="-1588"/>
              <a:ext cx="9144000" cy="741363"/>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400"/>
            </a:p>
          </p:txBody>
        </p:sp>
        <p:pic>
          <p:nvPicPr>
            <p:cNvPr id="10" name="Picture 9"/>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grpSp>
      <p:sp>
        <p:nvSpPr>
          <p:cNvPr id="11" name="Text Placeholder 6"/>
          <p:cNvSpPr>
            <a:spLocks noGrp="1"/>
          </p:cNvSpPr>
          <p:nvPr>
            <p:ph type="body" sz="quarter" idx="12" hasCustomPrompt="1"/>
          </p:nvPr>
        </p:nvSpPr>
        <p:spPr>
          <a:xfrm>
            <a:off x="288000" y="288000"/>
            <a:ext cx="7318611" cy="390725"/>
          </a:xfrm>
        </p:spPr>
        <p:txBody>
          <a:bodyPr lIns="0" tIns="0" rIns="0" bIns="0">
            <a:noAutofit/>
          </a:bodyPr>
          <a:lstStyle>
            <a:lvl1pPr marL="0" indent="0">
              <a:lnSpc>
                <a:spcPct val="80000"/>
              </a:lnSpc>
              <a:buNone/>
              <a:defRPr sz="1467" baseline="0">
                <a:solidFill>
                  <a:schemeClr val="bg1"/>
                </a:solidFill>
              </a:defRPr>
            </a:lvl1pPr>
            <a:lvl2pPr marL="0" indent="0">
              <a:lnSpc>
                <a:spcPct val="80000"/>
              </a:lnSpc>
              <a:buNone/>
              <a:defRPr sz="1467">
                <a:solidFill>
                  <a:schemeClr val="bg1"/>
                </a:solidFill>
              </a:defRPr>
            </a:lvl2pPr>
            <a:lvl3pPr marL="0" indent="0">
              <a:buNone/>
              <a:defRPr sz="1467">
                <a:solidFill>
                  <a:schemeClr val="tx1"/>
                </a:solidFill>
              </a:defRPr>
            </a:lvl3pPr>
            <a:lvl4pPr marL="0" indent="0">
              <a:buNone/>
              <a:defRPr sz="1467">
                <a:solidFill>
                  <a:schemeClr val="tx1"/>
                </a:solidFill>
              </a:defRPr>
            </a:lvl4pPr>
            <a:lvl5pPr marL="0" indent="0">
              <a:buNone/>
              <a:defRPr sz="1467">
                <a:solidFill>
                  <a:schemeClr val="tx1"/>
                </a:solidFill>
              </a:defRPr>
            </a:lvl5pPr>
          </a:lstStyle>
          <a:p>
            <a:pPr lvl="0"/>
            <a:r>
              <a:rPr lang="en-US" dirty="0"/>
              <a:t>FACULTY, SCHOOL, DEPARTMENT OR INSTITUTE NAME HERE</a:t>
            </a:r>
          </a:p>
          <a:p>
            <a:pPr lvl="1"/>
            <a:r>
              <a:rPr lang="en-US" dirty="0"/>
              <a:t>SECOND TIER INFORMATION HERE IF NEEDED</a:t>
            </a:r>
          </a:p>
        </p:txBody>
      </p:sp>
    </p:spTree>
    <p:extLst>
      <p:ext uri="{BB962C8B-B14F-4D97-AF65-F5344CB8AC3E}">
        <p14:creationId xmlns:p14="http://schemas.microsoft.com/office/powerpoint/2010/main" val="854878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9/6/23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341600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49376"/>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9/6/23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54571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9/6/23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98157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9/6/23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39445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9/6/23</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663815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9/6/23</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55585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577611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9/6/23</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7007003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9/6/23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183661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9/6/23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277580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49376"/>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9/6/23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318674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9/6/23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2891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9/6/23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304417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9/6/23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836223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9/6/23</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2072458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9/6/23</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6463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9/6/23</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51889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9/6/23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916052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9/6/23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77633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11275948" y="6373870"/>
            <a:ext cx="540000" cy="144000"/>
          </a:xfrm>
          <a:prstGeom prst="rect">
            <a:avLst/>
          </a:prstGeom>
        </p:spPr>
        <p:txBody>
          <a:bodyPr vert="horz" lIns="0" tIns="0" rIns="0" bIns="0" rtlCol="0" anchor="b" anchorCtr="0">
            <a:noAutofit/>
          </a:bodyPr>
          <a:lstStyle>
            <a:lvl1pPr algn="r">
              <a:defRPr sz="1000" b="1">
                <a:solidFill>
                  <a:schemeClr val="tx1"/>
                </a:solidFill>
              </a:defRPr>
            </a:lvl1pPr>
          </a:lstStyle>
          <a:p>
            <a:fld id="{0B868178-02AE-42FC-958D-6B8F13B60175}" type="slidenum">
              <a:rPr lang="en-GB" smtClean="0"/>
              <a:pPr/>
              <a:t>‹#›</a:t>
            </a:fld>
            <a:endParaRPr lang="en-GB" dirty="0"/>
          </a:p>
        </p:txBody>
      </p:sp>
      <p:cxnSp>
        <p:nvCxnSpPr>
          <p:cNvPr id="8" name="Straight Connector 7"/>
          <p:cNvCxnSpPr/>
          <p:nvPr userDrawn="1"/>
        </p:nvCxnSpPr>
        <p:spPr>
          <a:xfrm>
            <a:off x="443876" y="6366670"/>
            <a:ext cx="1137207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390711" y="6382660"/>
            <a:ext cx="6552728"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t>MSc Social and Geographic Data Science</a:t>
            </a:r>
            <a:br>
              <a:rPr lang="en-GB" sz="1000" dirty="0"/>
            </a:br>
            <a:r>
              <a:rPr lang="en-GB" sz="1000" dirty="0"/>
              <a:t>Department of Geography, </a:t>
            </a:r>
            <a:r>
              <a:rPr lang="en-GB" sz="1000" baseline="0" dirty="0"/>
              <a:t>University College London</a:t>
            </a:r>
            <a:endParaRPr lang="en-GB" sz="1000" dirty="0"/>
          </a:p>
        </p:txBody>
      </p:sp>
    </p:spTree>
    <p:extLst>
      <p:ext uri="{BB962C8B-B14F-4D97-AF65-F5344CB8AC3E}">
        <p14:creationId xmlns:p14="http://schemas.microsoft.com/office/powerpoint/2010/main" val="1012577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9111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hyperlink" Target="https://doi.org/10.1016/j.apgeog.2022.102718" TargetMode="Externa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hyperlink" Target="https://doi.org/10.1145/3149808.3149810"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hyperlink" Target="mailto:a.musah@ucl.ac.uk"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7767FD-DF9C-4A45-B6FF-2A2F793A2292}"/>
              </a:ext>
            </a:extLst>
          </p:cNvPr>
          <p:cNvPicPr>
            <a:picLocks noChangeAspect="1"/>
          </p:cNvPicPr>
          <p:nvPr/>
        </p:nvPicPr>
        <p:blipFill>
          <a:blip r:embed="rId3"/>
          <a:stretch>
            <a:fillRect/>
          </a:stretch>
        </p:blipFill>
        <p:spPr>
          <a:xfrm>
            <a:off x="0" y="0"/>
            <a:ext cx="12192000" cy="6858000"/>
          </a:xfrm>
          <a:prstGeom prst="rect">
            <a:avLst/>
          </a:prstGeom>
        </p:spPr>
      </p:pic>
      <p:sp>
        <p:nvSpPr>
          <p:cNvPr id="9" name="Text Placeholder 8"/>
          <p:cNvSpPr>
            <a:spLocks noGrp="1"/>
          </p:cNvSpPr>
          <p:nvPr>
            <p:ph type="body" sz="quarter" idx="12"/>
          </p:nvPr>
        </p:nvSpPr>
        <p:spPr/>
        <p:txBody>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Department of Geography</a:t>
            </a:r>
          </a:p>
        </p:txBody>
      </p:sp>
      <p:sp>
        <p:nvSpPr>
          <p:cNvPr id="4" name="Rectangle 3">
            <a:extLst>
              <a:ext uri="{FF2B5EF4-FFF2-40B4-BE49-F238E27FC236}">
                <a16:creationId xmlns:a16="http://schemas.microsoft.com/office/drawing/2014/main" id="{DC6B552C-6E51-074F-8C0F-5E67C1A04BEA}"/>
              </a:ext>
            </a:extLst>
          </p:cNvPr>
          <p:cNvSpPr/>
          <p:nvPr/>
        </p:nvSpPr>
        <p:spPr>
          <a:xfrm>
            <a:off x="6187471" y="1246929"/>
            <a:ext cx="5882559" cy="1877437"/>
          </a:xfrm>
          <a:prstGeom prst="rect">
            <a:avLst/>
          </a:prstGeom>
          <a:noFill/>
        </p:spPr>
        <p:txBody>
          <a:bodyPr wrap="square">
            <a:spAutoFit/>
          </a:bodyPr>
          <a:lstStyle/>
          <a:p>
            <a:pPr algn="r"/>
            <a:r>
              <a:rPr lang="en-GB" sz="32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GEOG0125: Advanced Topics in Social and Geographic Data Science</a:t>
            </a:r>
            <a:br>
              <a:rPr lang="en-GB" sz="28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endParaRPr lang="en-GB" sz="20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681875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81D24D-4467-3645-A5F2-1A90F9894494}"/>
              </a:ext>
            </a:extLst>
          </p:cNvPr>
          <p:cNvSpPr>
            <a:spLocks noGrp="1"/>
          </p:cNvSpPr>
          <p:nvPr>
            <p:ph type="body" sz="quarter" idx="12"/>
          </p:nvPr>
        </p:nvSpPr>
        <p:spPr/>
        <p:txBody>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Department of Geography</a:t>
            </a:r>
          </a:p>
        </p:txBody>
      </p:sp>
      <p:sp>
        <p:nvSpPr>
          <p:cNvPr id="3" name="Rectangle 2">
            <a:extLst>
              <a:ext uri="{FF2B5EF4-FFF2-40B4-BE49-F238E27FC236}">
                <a16:creationId xmlns:a16="http://schemas.microsoft.com/office/drawing/2014/main" id="{011DB8B9-DFE7-174E-9676-E39B44C9398C}"/>
              </a:ext>
            </a:extLst>
          </p:cNvPr>
          <p:cNvSpPr/>
          <p:nvPr/>
        </p:nvSpPr>
        <p:spPr>
          <a:xfrm>
            <a:off x="-1831" y="1912705"/>
            <a:ext cx="6224806" cy="3888757"/>
          </a:xfrm>
          <a:prstGeom prst="rect">
            <a:avLst/>
          </a:prstGeom>
        </p:spPr>
        <p:txBody>
          <a:bodyPr wrap="square">
            <a:spAutoFit/>
          </a:bodyPr>
          <a:lstStyle/>
          <a:p>
            <a:pPr lvl="0" defTabSz="457200" eaLnBrk="0" fontAlgn="base" hangingPunct="0">
              <a:spcBef>
                <a:spcPct val="30000"/>
              </a:spcBef>
              <a:spcAft>
                <a:spcPct val="0"/>
              </a:spcAft>
              <a:defRPr/>
            </a:pPr>
            <a:r>
              <a:rPr lang="en-GB" sz="14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The following learning outcomes:</a:t>
            </a:r>
          </a:p>
          <a:p>
            <a:pPr lvl="0" defTabSz="457200" eaLnBrk="0" fontAlgn="base" hangingPunct="0">
              <a:spcBef>
                <a:spcPct val="30000"/>
              </a:spcBef>
              <a:spcAft>
                <a:spcPct val="0"/>
              </a:spcAft>
              <a:defRPr/>
            </a:pPr>
            <a:endParaRPr lang="en-GB" sz="14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endParaRPr>
          </a:p>
          <a:p>
            <a:pPr marL="342900" lvl="0" indent="-342900" defTabSz="457200" eaLnBrk="0" fontAlgn="base" hangingPunct="0">
              <a:spcBef>
                <a:spcPct val="30000"/>
              </a:spcBef>
              <a:spcAft>
                <a:spcPct val="0"/>
              </a:spcAft>
              <a:buFont typeface="Arial" panose="020B0604020202020204" pitchFamily="34" charset="0"/>
              <a:buChar char="•"/>
              <a:defRPr/>
            </a:pPr>
            <a:r>
              <a:rPr lang="en-GB" sz="13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To introduce you to advanced quantitative methodology through the following: 1.) Bayesian Statistics (7 weeks) and 2.) Machine Learning (3 weeks). </a:t>
            </a:r>
          </a:p>
          <a:p>
            <a:pPr marL="342900" lvl="0" indent="-342900" defTabSz="457200" eaLnBrk="0" fontAlgn="base" hangingPunct="0">
              <a:spcBef>
                <a:spcPct val="30000"/>
              </a:spcBef>
              <a:spcAft>
                <a:spcPct val="0"/>
              </a:spcAft>
              <a:buFont typeface="Arial" panose="020B0604020202020204" pitchFamily="34" charset="0"/>
              <a:buChar char="•"/>
              <a:defRPr/>
            </a:pPr>
            <a:r>
              <a:rPr lang="en-GB" sz="13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From the Bayesian side, you will be introduced to probability theory for Bayesian inference. How to apply the various families of multivariable regression models within a Bayesian framework for carrying out risk assessments in making spatial (&amp; non-spatial) predictions and studying the associations between social-risk factors and outcomes</a:t>
            </a:r>
          </a:p>
          <a:p>
            <a:pPr marL="342900" lvl="0" indent="-342900" defTabSz="457200" eaLnBrk="0" fontAlgn="base" hangingPunct="0">
              <a:spcBef>
                <a:spcPct val="30000"/>
              </a:spcBef>
              <a:spcAft>
                <a:spcPct val="0"/>
              </a:spcAft>
              <a:buFont typeface="Arial" panose="020B0604020202020204" pitchFamily="34" charset="0"/>
              <a:buChar char="•"/>
              <a:defRPr/>
            </a:pPr>
            <a:r>
              <a:rPr lang="en-GB" sz="13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From the Machine Learning side, you will be introduced to the application of various types of computer vision and machine learning techniques for image processing and classification </a:t>
            </a:r>
          </a:p>
          <a:p>
            <a:pPr marL="342900" lvl="0" indent="-342900" defTabSz="457200" eaLnBrk="0" fontAlgn="base" hangingPunct="0">
              <a:spcBef>
                <a:spcPct val="30000"/>
              </a:spcBef>
              <a:spcAft>
                <a:spcPct val="0"/>
              </a:spcAft>
              <a:buFont typeface="Arial" panose="020B0604020202020204" pitchFamily="34" charset="0"/>
              <a:buChar char="•"/>
              <a:defRPr/>
            </a:pPr>
            <a:r>
              <a:rPr lang="en-GB" sz="13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With the increase in use of AI, these Bayesian and ML techniques are highly applicable for tackling challenges.</a:t>
            </a:r>
          </a:p>
          <a:p>
            <a:pPr marL="342900" lvl="0" indent="-342900" defTabSz="457200" eaLnBrk="0" fontAlgn="base" hangingPunct="0">
              <a:spcBef>
                <a:spcPct val="30000"/>
              </a:spcBef>
              <a:spcAft>
                <a:spcPct val="0"/>
              </a:spcAft>
              <a:buFont typeface="Arial" panose="020B0604020202020204" pitchFamily="34" charset="0"/>
              <a:buChar char="•"/>
              <a:defRPr/>
            </a:pPr>
            <a:r>
              <a:rPr lang="en-GB" sz="13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You will know how to carry out data analysis in software packages such as Stan with R/RStudio, and Pytorch that’s interfaced with Python. </a:t>
            </a:r>
            <a:endParaRPr lang="en-US" sz="1300" dirty="0">
              <a:latin typeface="Helvetica Neue" panose="02000503000000020004" pitchFamily="2" charset="0"/>
              <a:ea typeface="Helvetica Neue" panose="02000503000000020004" pitchFamily="2" charset="0"/>
              <a:cs typeface="Helvetica Neue" panose="02000503000000020004" pitchFamily="2" charset="0"/>
            </a:endParaRPr>
          </a:p>
        </p:txBody>
      </p:sp>
      <p:grpSp>
        <p:nvGrpSpPr>
          <p:cNvPr id="9" name="Group 8">
            <a:extLst>
              <a:ext uri="{FF2B5EF4-FFF2-40B4-BE49-F238E27FC236}">
                <a16:creationId xmlns:a16="http://schemas.microsoft.com/office/drawing/2014/main" id="{0AE78C4B-3509-214C-A35F-0E148A11EFCA}"/>
              </a:ext>
            </a:extLst>
          </p:cNvPr>
          <p:cNvGrpSpPr/>
          <p:nvPr/>
        </p:nvGrpSpPr>
        <p:grpSpPr>
          <a:xfrm>
            <a:off x="6336240" y="1399326"/>
            <a:ext cx="5855760" cy="4892805"/>
            <a:chOff x="2191205" y="2205038"/>
            <a:chExt cx="4174067" cy="3635793"/>
          </a:xfrm>
        </p:grpSpPr>
        <p:sp>
          <p:nvSpPr>
            <p:cNvPr id="10" name="Oval 9">
              <a:extLst>
                <a:ext uri="{FF2B5EF4-FFF2-40B4-BE49-F238E27FC236}">
                  <a16:creationId xmlns:a16="http://schemas.microsoft.com/office/drawing/2014/main" id="{98138E43-202B-3445-B80D-7CB58076F2FF}"/>
                </a:ext>
              </a:extLst>
            </p:cNvPr>
            <p:cNvSpPr/>
            <p:nvPr/>
          </p:nvSpPr>
          <p:spPr>
            <a:xfrm>
              <a:off x="3131840" y="2205038"/>
              <a:ext cx="2376264" cy="2376000"/>
            </a:xfrm>
            <a:prstGeom prst="ellipse">
              <a:avLst/>
            </a:prstGeom>
            <a:solidFill>
              <a:srgbClr val="FF0000">
                <a:alpha val="40000"/>
              </a:srgb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B988EEB3-21D1-624D-AFEE-8C6B12229D79}"/>
                </a:ext>
              </a:extLst>
            </p:cNvPr>
            <p:cNvSpPr/>
            <p:nvPr/>
          </p:nvSpPr>
          <p:spPr>
            <a:xfrm>
              <a:off x="2191205" y="3464831"/>
              <a:ext cx="2376264" cy="2376000"/>
            </a:xfrm>
            <a:prstGeom prst="ellipse">
              <a:avLst/>
            </a:prstGeom>
            <a:solidFill>
              <a:srgbClr val="FFFF00">
                <a:alpha val="40000"/>
              </a:srgb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46BE76AE-CD5F-194C-8A21-C3C47CE0CE53}"/>
                </a:ext>
              </a:extLst>
            </p:cNvPr>
            <p:cNvSpPr/>
            <p:nvPr/>
          </p:nvSpPr>
          <p:spPr>
            <a:xfrm>
              <a:off x="3989008" y="3464831"/>
              <a:ext cx="2376264" cy="2376000"/>
            </a:xfrm>
            <a:prstGeom prst="ellipse">
              <a:avLst/>
            </a:prstGeom>
            <a:solidFill>
              <a:srgbClr val="0070C0">
                <a:alpha val="40000"/>
              </a:srgb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3" name="TextBox 12">
            <a:extLst>
              <a:ext uri="{FF2B5EF4-FFF2-40B4-BE49-F238E27FC236}">
                <a16:creationId xmlns:a16="http://schemas.microsoft.com/office/drawing/2014/main" id="{844DA89B-5B82-C847-AD17-8C6807E16B0C}"/>
              </a:ext>
            </a:extLst>
          </p:cNvPr>
          <p:cNvSpPr txBox="1"/>
          <p:nvPr/>
        </p:nvSpPr>
        <p:spPr>
          <a:xfrm>
            <a:off x="6632272" y="4726759"/>
            <a:ext cx="1780598" cy="276999"/>
          </a:xfrm>
          <a:prstGeom prst="rect">
            <a:avLst/>
          </a:prstGeom>
          <a:noFill/>
        </p:spPr>
        <p:txBody>
          <a:bodyPr wrap="square" rtlCol="0">
            <a:spAutoFit/>
          </a:bodyPr>
          <a:lstStyle/>
          <a:p>
            <a:pPr algn="ctr"/>
            <a:r>
              <a:rPr lang="en-US" sz="1200" b="1" dirty="0">
                <a:latin typeface="Helvetica Neue" panose="02000503000000020004" pitchFamily="2" charset="0"/>
                <a:ea typeface="Helvetica Neue" panose="02000503000000020004" pitchFamily="2" charset="0"/>
                <a:cs typeface="Helvetica Neue" panose="02000503000000020004" pitchFamily="2" charset="0"/>
              </a:rPr>
              <a:t>Statistics</a:t>
            </a:r>
          </a:p>
        </p:txBody>
      </p:sp>
      <p:sp>
        <p:nvSpPr>
          <p:cNvPr id="14" name="TextBox 13">
            <a:extLst>
              <a:ext uri="{FF2B5EF4-FFF2-40B4-BE49-F238E27FC236}">
                <a16:creationId xmlns:a16="http://schemas.microsoft.com/office/drawing/2014/main" id="{487703C4-C066-6449-9095-5318BAEB745E}"/>
              </a:ext>
            </a:extLst>
          </p:cNvPr>
          <p:cNvSpPr txBox="1"/>
          <p:nvPr/>
        </p:nvSpPr>
        <p:spPr>
          <a:xfrm>
            <a:off x="10003518" y="4634427"/>
            <a:ext cx="1797803" cy="461665"/>
          </a:xfrm>
          <a:prstGeom prst="rect">
            <a:avLst/>
          </a:prstGeom>
          <a:noFill/>
        </p:spPr>
        <p:txBody>
          <a:bodyPr wrap="square" rtlCol="0">
            <a:spAutoFit/>
          </a:bodyPr>
          <a:lstStyle/>
          <a:p>
            <a:pPr algn="ctr"/>
            <a:r>
              <a:rPr lang="en-US" sz="1200" b="1" dirty="0">
                <a:latin typeface="Helvetica Neue" panose="02000503000000020004" pitchFamily="2" charset="0"/>
                <a:ea typeface="Helvetica Neue" panose="02000503000000020004" pitchFamily="2" charset="0"/>
                <a:cs typeface="Helvetica Neue" panose="02000503000000020004" pitchFamily="2" charset="0"/>
              </a:rPr>
              <a:t>Geography and Social Science</a:t>
            </a:r>
          </a:p>
        </p:txBody>
      </p:sp>
      <p:sp>
        <p:nvSpPr>
          <p:cNvPr id="15" name="TextBox 14">
            <a:extLst>
              <a:ext uri="{FF2B5EF4-FFF2-40B4-BE49-F238E27FC236}">
                <a16:creationId xmlns:a16="http://schemas.microsoft.com/office/drawing/2014/main" id="{3469D472-ECCF-A04D-80E4-EEE0B4686CF5}"/>
              </a:ext>
            </a:extLst>
          </p:cNvPr>
          <p:cNvSpPr txBox="1"/>
          <p:nvPr/>
        </p:nvSpPr>
        <p:spPr>
          <a:xfrm>
            <a:off x="8226810" y="3849083"/>
            <a:ext cx="2191714" cy="461665"/>
          </a:xfrm>
          <a:prstGeom prst="rect">
            <a:avLst/>
          </a:prstGeom>
          <a:noFill/>
          <a:ln>
            <a:noFill/>
          </a:ln>
        </p:spPr>
        <p:txBody>
          <a:bodyPr wrap="square" rtlCol="0">
            <a:spAutoFit/>
          </a:bodyPr>
          <a:lstStyle/>
          <a:p>
            <a:pPr algn="ctr"/>
            <a:r>
              <a:rPr lang="en-US" sz="1200" b="1" dirty="0">
                <a:latin typeface="Helvetica Neue" panose="02000503000000020004" pitchFamily="2" charset="0"/>
                <a:ea typeface="Helvetica Neue" panose="02000503000000020004" pitchFamily="2" charset="0"/>
                <a:cs typeface="Helvetica Neue" panose="02000503000000020004" pitchFamily="2" charset="0"/>
              </a:rPr>
              <a:t>Social and Geographic Data Science</a:t>
            </a:r>
          </a:p>
        </p:txBody>
      </p:sp>
      <p:sp>
        <p:nvSpPr>
          <p:cNvPr id="16" name="TextBox 15">
            <a:extLst>
              <a:ext uri="{FF2B5EF4-FFF2-40B4-BE49-F238E27FC236}">
                <a16:creationId xmlns:a16="http://schemas.microsoft.com/office/drawing/2014/main" id="{0EB3CFBB-2273-3A49-8D9B-FD7492F36323}"/>
              </a:ext>
            </a:extLst>
          </p:cNvPr>
          <p:cNvSpPr txBox="1"/>
          <p:nvPr/>
        </p:nvSpPr>
        <p:spPr>
          <a:xfrm>
            <a:off x="8432909" y="2554671"/>
            <a:ext cx="1584176" cy="276999"/>
          </a:xfrm>
          <a:prstGeom prst="rect">
            <a:avLst/>
          </a:prstGeom>
          <a:noFill/>
        </p:spPr>
        <p:txBody>
          <a:bodyPr wrap="square" rtlCol="0">
            <a:spAutoFit/>
          </a:bodyPr>
          <a:lstStyle/>
          <a:p>
            <a:pPr algn="ctr"/>
            <a:r>
              <a:rPr lang="en-US" sz="1200" b="1" dirty="0">
                <a:latin typeface="Helvetica Neue" panose="02000503000000020004" pitchFamily="2" charset="0"/>
                <a:ea typeface="Helvetica Neue" panose="02000503000000020004" pitchFamily="2" charset="0"/>
                <a:cs typeface="Helvetica Neue" panose="02000503000000020004" pitchFamily="2" charset="0"/>
              </a:rPr>
              <a:t>Computer Science</a:t>
            </a:r>
          </a:p>
        </p:txBody>
      </p:sp>
      <p:sp>
        <p:nvSpPr>
          <p:cNvPr id="17" name="Title 1">
            <a:extLst>
              <a:ext uri="{FF2B5EF4-FFF2-40B4-BE49-F238E27FC236}">
                <a16:creationId xmlns:a16="http://schemas.microsoft.com/office/drawing/2014/main" id="{33B891E6-93B4-E64C-91A3-62E314B53BE7}"/>
              </a:ext>
            </a:extLst>
          </p:cNvPr>
          <p:cNvSpPr txBox="1">
            <a:spLocks/>
          </p:cNvSpPr>
          <p:nvPr/>
        </p:nvSpPr>
        <p:spPr>
          <a:xfrm>
            <a:off x="-1831" y="1157803"/>
            <a:ext cx="8489950" cy="129698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latin typeface="Helvetica Neue Light" panose="02000403000000020004" pitchFamily="2" charset="0"/>
                <a:ea typeface="Helvetica Neue Light" panose="02000403000000020004" pitchFamily="2" charset="0"/>
                <a:cs typeface="Helvetica Neue" panose="02000503000000020004" pitchFamily="2" charset="0"/>
              </a:rPr>
              <a:t>Aims of Module</a:t>
            </a:r>
          </a:p>
        </p:txBody>
      </p:sp>
    </p:spTree>
    <p:extLst>
      <p:ext uri="{BB962C8B-B14F-4D97-AF65-F5344CB8AC3E}">
        <p14:creationId xmlns:p14="http://schemas.microsoft.com/office/powerpoint/2010/main" val="1041568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AFB770-8FD6-A047-8E86-D44014FE80F5}"/>
              </a:ext>
            </a:extLst>
          </p:cNvPr>
          <p:cNvSpPr>
            <a:spLocks noGrp="1"/>
          </p:cNvSpPr>
          <p:nvPr>
            <p:ph type="body" sz="quarter" idx="12"/>
          </p:nvPr>
        </p:nvSpPr>
        <p:spPr/>
        <p:txBody>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Department of Geography</a:t>
            </a:r>
          </a:p>
          <a:p>
            <a:endParaRPr lang="en-US" dirty="0"/>
          </a:p>
        </p:txBody>
      </p:sp>
      <p:sp>
        <p:nvSpPr>
          <p:cNvPr id="3" name="Title 1">
            <a:extLst>
              <a:ext uri="{FF2B5EF4-FFF2-40B4-BE49-F238E27FC236}">
                <a16:creationId xmlns:a16="http://schemas.microsoft.com/office/drawing/2014/main" id="{3D97ACDC-9575-4748-AB9F-6B5273FBBBB6}"/>
              </a:ext>
            </a:extLst>
          </p:cNvPr>
          <p:cNvSpPr txBox="1">
            <a:spLocks/>
          </p:cNvSpPr>
          <p:nvPr/>
        </p:nvSpPr>
        <p:spPr>
          <a:xfrm>
            <a:off x="114300" y="1093787"/>
            <a:ext cx="5981700" cy="6635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dirty="0">
                <a:latin typeface="Helvetica Neue" panose="02000503000000020004" pitchFamily="2" charset="0"/>
                <a:ea typeface="Helvetica Neue" panose="02000503000000020004" pitchFamily="2" charset="0"/>
                <a:cs typeface="Helvetica Neue" panose="02000503000000020004" pitchFamily="2" charset="0"/>
              </a:rPr>
              <a:t>Module Content</a:t>
            </a:r>
          </a:p>
        </p:txBody>
      </p:sp>
      <p:sp>
        <p:nvSpPr>
          <p:cNvPr id="5" name="Rectangle 4">
            <a:extLst>
              <a:ext uri="{FF2B5EF4-FFF2-40B4-BE49-F238E27FC236}">
                <a16:creationId xmlns:a16="http://schemas.microsoft.com/office/drawing/2014/main" id="{355D09DF-2747-BE43-869A-0FFA498B733D}"/>
              </a:ext>
            </a:extLst>
          </p:cNvPr>
          <p:cNvSpPr/>
          <p:nvPr/>
        </p:nvSpPr>
        <p:spPr>
          <a:xfrm>
            <a:off x="252156" y="5799916"/>
            <a:ext cx="11687687" cy="461665"/>
          </a:xfrm>
          <a:prstGeom prst="rect">
            <a:avLst/>
          </a:prstGeom>
        </p:spPr>
        <p:txBody>
          <a:bodyPr wrap="none">
            <a:spAutoFit/>
          </a:bodyPr>
          <a:lstStyle/>
          <a:p>
            <a:r>
              <a:rPr lang="en-GB" sz="1200" dirty="0">
                <a:solidFill>
                  <a:srgbClr val="000000"/>
                </a:solidFill>
                <a:latin typeface="Helvetica Neue Light" panose="02000403000000020004" pitchFamily="2" charset="0"/>
                <a:ea typeface="Helvetica Neue Light" panose="02000403000000020004" pitchFamily="2" charset="0"/>
              </a:rPr>
              <a:t>*The concepts from term 1’s </a:t>
            </a:r>
            <a:r>
              <a:rPr lang="en-GB" sz="1200" b="1" dirty="0">
                <a:solidFill>
                  <a:srgbClr val="000000"/>
                </a:solidFill>
                <a:latin typeface="Helvetica Neue Light" panose="02000403000000020004" pitchFamily="2" charset="0"/>
                <a:ea typeface="Helvetica Neue Light" panose="02000403000000020004" pitchFamily="2" charset="0"/>
              </a:rPr>
              <a:t>GEOG0114 Principles of Spatial Analysis </a:t>
            </a:r>
            <a:r>
              <a:rPr lang="en-GB" sz="1200" dirty="0">
                <a:solidFill>
                  <a:srgbClr val="000000"/>
                </a:solidFill>
                <a:latin typeface="Helvetica Neue Light" panose="02000403000000020004" pitchFamily="2" charset="0"/>
                <a:ea typeface="Helvetica Neue Light" panose="02000403000000020004" pitchFamily="2" charset="0"/>
              </a:rPr>
              <a:t>and </a:t>
            </a:r>
            <a:r>
              <a:rPr lang="en-GB" sz="1200" b="1" dirty="0">
                <a:solidFill>
                  <a:srgbClr val="000000"/>
                </a:solidFill>
                <a:latin typeface="Helvetica Neue Light" panose="02000403000000020004" pitchFamily="2" charset="0"/>
                <a:ea typeface="Helvetica Neue Light" panose="02000403000000020004" pitchFamily="2" charset="0"/>
              </a:rPr>
              <a:t>GEOG0115 Introduction to Social Data Science </a:t>
            </a:r>
            <a:r>
              <a:rPr lang="en-GB" sz="1200" dirty="0">
                <a:solidFill>
                  <a:srgbClr val="000000"/>
                </a:solidFill>
                <a:latin typeface="Helvetica Neue Light" panose="02000403000000020004" pitchFamily="2" charset="0"/>
                <a:ea typeface="Helvetica Neue Light" panose="02000403000000020004" pitchFamily="2" charset="0"/>
              </a:rPr>
              <a:t>will be carried over into </a:t>
            </a:r>
            <a:r>
              <a:rPr lang="en-GB" sz="1200" b="1" dirty="0">
                <a:solidFill>
                  <a:srgbClr val="000000"/>
                </a:solidFill>
                <a:latin typeface="Helvetica Neue Light" panose="02000403000000020004" pitchFamily="2" charset="0"/>
                <a:ea typeface="Helvetica Neue Light" panose="02000403000000020004" pitchFamily="2" charset="0"/>
              </a:rPr>
              <a:t>GEOG0125 Advanced </a:t>
            </a:r>
          </a:p>
          <a:p>
            <a:r>
              <a:rPr lang="en-GB" sz="1200" b="1" dirty="0">
                <a:solidFill>
                  <a:srgbClr val="000000"/>
                </a:solidFill>
                <a:latin typeface="Helvetica Neue Light" panose="02000403000000020004" pitchFamily="2" charset="0"/>
                <a:ea typeface="Helvetica Neue Light" panose="02000403000000020004" pitchFamily="2" charset="0"/>
              </a:rPr>
              <a:t>topics in Social Geographic Data Science</a:t>
            </a:r>
          </a:p>
        </p:txBody>
      </p:sp>
      <p:graphicFrame>
        <p:nvGraphicFramePr>
          <p:cNvPr id="9" name="Table 9">
            <a:extLst>
              <a:ext uri="{FF2B5EF4-FFF2-40B4-BE49-F238E27FC236}">
                <a16:creationId xmlns:a16="http://schemas.microsoft.com/office/drawing/2014/main" id="{4B2F9429-BB3B-434B-803A-8B185B6429AB}"/>
              </a:ext>
            </a:extLst>
          </p:cNvPr>
          <p:cNvGraphicFramePr>
            <a:graphicFrameLocks noGrp="1"/>
          </p:cNvGraphicFramePr>
          <p:nvPr>
            <p:extLst>
              <p:ext uri="{D42A27DB-BD31-4B8C-83A1-F6EECF244321}">
                <p14:modId xmlns:p14="http://schemas.microsoft.com/office/powerpoint/2010/main" val="2708089794"/>
              </p:ext>
            </p:extLst>
          </p:nvPr>
        </p:nvGraphicFramePr>
        <p:xfrm>
          <a:off x="114300" y="1752576"/>
          <a:ext cx="8858490" cy="4047340"/>
        </p:xfrm>
        <a:graphic>
          <a:graphicData uri="http://schemas.openxmlformats.org/drawingml/2006/table">
            <a:tbl>
              <a:tblPr firstRow="1" bandRow="1">
                <a:tableStyleId>{5940675A-B579-460E-94D1-54222C63F5DA}</a:tableStyleId>
              </a:tblPr>
              <a:tblGrid>
                <a:gridCol w="8858490">
                  <a:extLst>
                    <a:ext uri="{9D8B030D-6E8A-4147-A177-3AD203B41FA5}">
                      <a16:colId xmlns:a16="http://schemas.microsoft.com/office/drawing/2014/main" val="2142965579"/>
                    </a:ext>
                  </a:extLst>
                </a:gridCol>
              </a:tblGrid>
              <a:tr h="337315">
                <a:tc>
                  <a:txBody>
                    <a:bodyPr/>
                    <a:lstStyle/>
                    <a:p>
                      <a:r>
                        <a:rPr lang="en-US" sz="1600" b="1" dirty="0">
                          <a:latin typeface="Helvetica Neue" panose="02000503000000020004" pitchFamily="2" charset="0"/>
                          <a:ea typeface="Helvetica Neue" panose="02000503000000020004" pitchFamily="2" charset="0"/>
                          <a:cs typeface="Helvetica Neue" panose="02000503000000020004" pitchFamily="2" charset="0"/>
                        </a:rPr>
                        <a:t>1.) Introduction to Bayesian Inference &amp; Stan for Multivariable Models (Dr Anwar Musah)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7927746"/>
                  </a:ext>
                </a:extLst>
              </a:tr>
              <a:tr h="898525">
                <a:tc>
                  <a:txBody>
                    <a:bodyPr/>
                    <a:lstStyle/>
                    <a:p>
                      <a:pPr marL="285750" lvl="0" indent="-285750">
                        <a:buFont typeface="Arial" panose="020B0604020202020204" pitchFamily="34" charset="0"/>
                        <a:buChar char="•"/>
                      </a:pPr>
                      <a:r>
                        <a:rPr lang="en-US" sz="1400" dirty="0">
                          <a:latin typeface="Helvetica Neue" panose="02000503000000020004" pitchFamily="2" charset="0"/>
                          <a:ea typeface="Helvetica Neue" panose="02000503000000020004" pitchFamily="2" charset="0"/>
                          <a:cs typeface="Helvetica Neue" panose="02000503000000020004" pitchFamily="2" charset="0"/>
                        </a:rPr>
                        <a:t>Week 1: Introduction to Bayesian Statistics</a:t>
                      </a:r>
                    </a:p>
                    <a:p>
                      <a:pPr marL="285750" lvl="0" indent="-285750">
                        <a:buFont typeface="Arial" panose="020B0604020202020204" pitchFamily="34" charset="0"/>
                        <a:buChar char="•"/>
                      </a:pPr>
                      <a:r>
                        <a:rPr lang="en-US" sz="1400" dirty="0">
                          <a:latin typeface="Helvetica Neue" panose="02000503000000020004" pitchFamily="2" charset="0"/>
                          <a:ea typeface="Helvetica Neue" panose="02000503000000020004" pitchFamily="2" charset="0"/>
                          <a:cs typeface="Helvetica Neue" panose="02000503000000020004" pitchFamily="2" charset="0"/>
                        </a:rPr>
                        <a:t>Week 2: Bayesian </a:t>
                      </a:r>
                      <a:r>
                        <a:rPr lang="en-US" sz="1400" dirty="0" err="1">
                          <a:latin typeface="Helvetica Neue" panose="02000503000000020004" pitchFamily="2" charset="0"/>
                          <a:ea typeface="Helvetica Neue" panose="02000503000000020004" pitchFamily="2" charset="0"/>
                          <a:cs typeface="Helvetica Neue" panose="02000503000000020004" pitchFamily="2" charset="0"/>
                        </a:rPr>
                        <a:t>Generalised</a:t>
                      </a:r>
                      <a:r>
                        <a:rPr lang="en-US" sz="1400" dirty="0">
                          <a:latin typeface="Helvetica Neue" panose="02000503000000020004" pitchFamily="2" charset="0"/>
                          <a:ea typeface="Helvetica Neue" panose="02000503000000020004" pitchFamily="2" charset="0"/>
                          <a:cs typeface="Helvetica Neue" panose="02000503000000020004" pitchFamily="2" charset="0"/>
                        </a:rPr>
                        <a:t> Linear Modelling (GLMs) </a:t>
                      </a:r>
                    </a:p>
                    <a:p>
                      <a:pPr marL="285750" lvl="0" indent="-285750">
                        <a:buFont typeface="Arial" panose="020B0604020202020204" pitchFamily="34" charset="0"/>
                        <a:buChar char="•"/>
                      </a:pPr>
                      <a:r>
                        <a:rPr lang="en-US" sz="1400" dirty="0">
                          <a:latin typeface="Helvetica Neue" panose="02000503000000020004" pitchFamily="2" charset="0"/>
                          <a:ea typeface="Helvetica Neue" panose="02000503000000020004" pitchFamily="2" charset="0"/>
                          <a:cs typeface="Helvetica Neue" panose="02000503000000020004" pitchFamily="2" charset="0"/>
                        </a:rPr>
                        <a:t>Week 3: Bayesian </a:t>
                      </a:r>
                      <a:r>
                        <a:rPr lang="en-US" sz="1400" dirty="0" err="1">
                          <a:latin typeface="Helvetica Neue" panose="02000503000000020004" pitchFamily="2" charset="0"/>
                          <a:ea typeface="Helvetica Neue" panose="02000503000000020004" pitchFamily="2" charset="0"/>
                          <a:cs typeface="Helvetica Neue" panose="02000503000000020004" pitchFamily="2" charset="0"/>
                        </a:rPr>
                        <a:t>Generalised</a:t>
                      </a:r>
                      <a:r>
                        <a:rPr lang="en-US" sz="1400" dirty="0">
                          <a:latin typeface="Helvetica Neue" panose="02000503000000020004" pitchFamily="2" charset="0"/>
                          <a:ea typeface="Helvetica Neue" panose="02000503000000020004" pitchFamily="2" charset="0"/>
                          <a:cs typeface="Helvetica Neue" panose="02000503000000020004" pitchFamily="2" charset="0"/>
                        </a:rPr>
                        <a:t> Additive Modelling (GAMs)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5885286"/>
                  </a:ext>
                </a:extLst>
              </a:tr>
              <a:tr h="1073273">
                <a:tc>
                  <a:txBody>
                    <a:bodyPr/>
                    <a:lstStyle/>
                    <a:p>
                      <a:r>
                        <a:rPr lang="en-US" sz="1600" b="1" dirty="0">
                          <a:latin typeface="Helvetica Neue" panose="02000503000000020004" pitchFamily="2" charset="0"/>
                          <a:ea typeface="Helvetica Neue" panose="02000503000000020004" pitchFamily="2" charset="0"/>
                          <a:cs typeface="Helvetica Neue" panose="02000503000000020004" pitchFamily="2" charset="0"/>
                        </a:rPr>
                        <a:t>2.) Introduction to Image Classification using Pytorch (Dr Stephen Law)</a:t>
                      </a:r>
                    </a:p>
                    <a:p>
                      <a:pPr marL="285750" lvl="0" indent="-285750">
                        <a:buFont typeface="Arial" panose="020B0604020202020204" pitchFamily="34" charset="0"/>
                        <a:buChar char="•"/>
                      </a:pPr>
                      <a:r>
                        <a:rPr lang="en-US" sz="1400" dirty="0">
                          <a:latin typeface="Helvetica Neue" panose="02000503000000020004" pitchFamily="2" charset="0"/>
                          <a:ea typeface="Helvetica Neue" panose="02000503000000020004" pitchFamily="2" charset="0"/>
                          <a:cs typeface="Helvetica Neue" panose="02000503000000020004" pitchFamily="2" charset="0"/>
                        </a:rPr>
                        <a:t>Week 4: Introduction to Deep Learning in Python (DL)</a:t>
                      </a:r>
                    </a:p>
                    <a:p>
                      <a:pPr marL="285750" lvl="0" indent="-285750">
                        <a:buFont typeface="Arial" panose="020B0604020202020204" pitchFamily="34" charset="0"/>
                        <a:buChar char="•"/>
                      </a:pPr>
                      <a:r>
                        <a:rPr lang="en-US" sz="1400" dirty="0">
                          <a:latin typeface="Helvetica Neue" panose="02000503000000020004" pitchFamily="2" charset="0"/>
                          <a:ea typeface="Helvetica Neue" panose="02000503000000020004" pitchFamily="2" charset="0"/>
                          <a:cs typeface="Helvetica Neue" panose="02000503000000020004" pitchFamily="2" charset="0"/>
                        </a:rPr>
                        <a:t>Week 5: Introduction to Convolutional Neural Networks in Python (CNN)</a:t>
                      </a:r>
                    </a:p>
                    <a:p>
                      <a:pPr marL="285750" lvl="0" indent="-285750">
                        <a:buFont typeface="Arial" panose="020B0604020202020204" pitchFamily="34" charset="0"/>
                        <a:buChar char="•"/>
                      </a:pPr>
                      <a:r>
                        <a:rPr lang="en-US" sz="1400" dirty="0">
                          <a:latin typeface="Helvetica Neue" panose="02000503000000020004" pitchFamily="2" charset="0"/>
                          <a:ea typeface="Helvetica Neue" panose="02000503000000020004" pitchFamily="2" charset="0"/>
                          <a:cs typeface="Helvetica Neue" panose="02000503000000020004" pitchFamily="2" charset="0"/>
                        </a:rPr>
                        <a:t>Week 6: GeoAI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6113096"/>
                  </a:ext>
                </a:extLst>
              </a:tr>
              <a:tr h="762867">
                <a:tc>
                  <a:txBody>
                    <a:bodyPr/>
                    <a:lstStyle/>
                    <a:p>
                      <a:pPr marL="0" lvl="0" indent="0">
                        <a:buFont typeface="Arial" panose="020B0604020202020204" pitchFamily="34" charset="0"/>
                        <a:buNone/>
                      </a:pPr>
                      <a:r>
                        <a:rPr lang="en-US" sz="1600" b="1" dirty="0">
                          <a:latin typeface="Helvetica Neue" panose="02000503000000020004" pitchFamily="2" charset="0"/>
                          <a:ea typeface="Helvetica Neue" panose="02000503000000020004" pitchFamily="2" charset="0"/>
                          <a:cs typeface="Helvetica Neue" panose="02000503000000020004" pitchFamily="2" charset="0"/>
                        </a:rPr>
                        <a:t>3.) Spatial Bayesian Risk Modelling (Dr Anwar Musah) </a:t>
                      </a:r>
                    </a:p>
                    <a:p>
                      <a:pPr marL="285750" lvl="0" indent="-285750">
                        <a:buFont typeface="Arial" panose="020B0604020202020204" pitchFamily="34" charset="0"/>
                        <a:buChar char="•"/>
                      </a:pPr>
                      <a:r>
                        <a:rPr lang="en-US" sz="1400" b="0" dirty="0">
                          <a:latin typeface="Helvetica Neue" panose="02000503000000020004" pitchFamily="2" charset="0"/>
                          <a:ea typeface="Helvetica Neue" panose="02000503000000020004" pitchFamily="2" charset="0"/>
                          <a:cs typeface="Helvetica Neue" panose="02000503000000020004" pitchFamily="2" charset="0"/>
                        </a:rPr>
                        <a:t>Week 7: Hierarchical Regression Models</a:t>
                      </a:r>
                    </a:p>
                    <a:p>
                      <a:pPr marL="285750" lvl="0" indent="-285750">
                        <a:buFont typeface="Arial" panose="020B0604020202020204" pitchFamily="34" charset="0"/>
                        <a:buChar char="•"/>
                      </a:pPr>
                      <a:r>
                        <a:rPr lang="en-US" sz="1400" b="0" dirty="0">
                          <a:latin typeface="Helvetica Neue" panose="02000503000000020004" pitchFamily="2" charset="0"/>
                          <a:ea typeface="Helvetica Neue" panose="02000503000000020004" pitchFamily="2" charset="0"/>
                          <a:cs typeface="Helvetica Neue" panose="02000503000000020004" pitchFamily="2" charset="0"/>
                        </a:rPr>
                        <a:t>Week 8: Spatial Intrinsic Conditional Autoregressive Regressive (ICARs) Models for Areal data</a:t>
                      </a:r>
                    </a:p>
                    <a:p>
                      <a:pPr marL="285750" lvl="0" indent="-285750">
                        <a:buFont typeface="Arial" panose="020B0604020202020204" pitchFamily="34" charset="0"/>
                        <a:buChar char="•"/>
                      </a:pPr>
                      <a:r>
                        <a:rPr lang="en-US" sz="1400" b="0" dirty="0">
                          <a:latin typeface="Helvetica Neue" panose="02000503000000020004" pitchFamily="2" charset="0"/>
                          <a:ea typeface="Helvetica Neue" panose="02000503000000020004" pitchFamily="2" charset="0"/>
                          <a:cs typeface="Helvetica Neue" panose="02000503000000020004" pitchFamily="2" charset="0"/>
                        </a:rPr>
                        <a:t>Week 9: Bayesian Updating for Spatiotemporal Analysis for Areal data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6217262"/>
                  </a:ext>
                </a:extLst>
              </a:tr>
              <a:tr h="762867">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dirty="0">
                          <a:latin typeface="Helvetica Neue" panose="02000503000000020004" pitchFamily="2" charset="0"/>
                          <a:ea typeface="Helvetica Neue" panose="02000503000000020004" pitchFamily="2" charset="0"/>
                          <a:cs typeface="Helvetica Neue" panose="02000503000000020004" pitchFamily="2" charset="0"/>
                        </a:rPr>
                        <a:t>4.) Wrap-up: Research Methodology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latin typeface="Helvetica Neue" panose="02000503000000020004" pitchFamily="2" charset="0"/>
                          <a:ea typeface="Helvetica Neue" panose="02000503000000020004" pitchFamily="2" charset="0"/>
                          <a:cs typeface="Helvetica Neue" panose="02000503000000020004" pitchFamily="2" charset="0"/>
                        </a:rPr>
                        <a:t>Week 10: Study Design and Revision</a:t>
                      </a:r>
                    </a:p>
                    <a:p>
                      <a:pPr marL="0" lvl="0" indent="0">
                        <a:buFont typeface="Arial" panose="020B0604020202020204" pitchFamily="34" charset="0"/>
                        <a:buNone/>
                      </a:pPr>
                      <a:endParaRPr lang="en-US" sz="1400" b="0" dirty="0">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5547669"/>
                  </a:ext>
                </a:extLst>
              </a:tr>
            </a:tbl>
          </a:graphicData>
        </a:graphic>
      </p:graphicFrame>
      <p:pic>
        <p:nvPicPr>
          <p:cNvPr id="10" name="Picture 9" descr="A picture containing shape&#10;&#10;Description automatically generated">
            <a:extLst>
              <a:ext uri="{FF2B5EF4-FFF2-40B4-BE49-F238E27FC236}">
                <a16:creationId xmlns:a16="http://schemas.microsoft.com/office/drawing/2014/main" id="{D56B12CD-8D11-5546-A818-BEAC7ABF288B}"/>
              </a:ext>
            </a:extLst>
          </p:cNvPr>
          <p:cNvPicPr>
            <a:picLocks/>
          </p:cNvPicPr>
          <p:nvPr/>
        </p:nvPicPr>
        <p:blipFill>
          <a:blip r:embed="rId3"/>
          <a:stretch>
            <a:fillRect/>
          </a:stretch>
        </p:blipFill>
        <p:spPr>
          <a:xfrm>
            <a:off x="8073695" y="2283491"/>
            <a:ext cx="2532479" cy="1441000"/>
          </a:xfrm>
          <a:prstGeom prst="rect">
            <a:avLst/>
          </a:prstGeom>
          <a:ln>
            <a:solidFill>
              <a:schemeClr val="accent1">
                <a:lumMod val="50000"/>
              </a:schemeClr>
            </a:solidFill>
          </a:ln>
        </p:spPr>
      </p:pic>
      <p:pic>
        <p:nvPicPr>
          <p:cNvPr id="11" name="Picture 10" descr="Text&#10;&#10;Description automatically generated">
            <a:extLst>
              <a:ext uri="{FF2B5EF4-FFF2-40B4-BE49-F238E27FC236}">
                <a16:creationId xmlns:a16="http://schemas.microsoft.com/office/drawing/2014/main" id="{4BC11A43-BF9B-504F-B66A-0EAB1DA3C4AB}"/>
              </a:ext>
            </a:extLst>
          </p:cNvPr>
          <p:cNvPicPr>
            <a:picLocks noChangeAspect="1"/>
          </p:cNvPicPr>
          <p:nvPr/>
        </p:nvPicPr>
        <p:blipFill>
          <a:blip r:embed="rId4"/>
          <a:stretch>
            <a:fillRect/>
          </a:stretch>
        </p:blipFill>
        <p:spPr>
          <a:xfrm>
            <a:off x="8073694" y="4140856"/>
            <a:ext cx="2532480" cy="1507428"/>
          </a:xfrm>
          <a:prstGeom prst="rect">
            <a:avLst/>
          </a:prstGeom>
        </p:spPr>
      </p:pic>
      <p:pic>
        <p:nvPicPr>
          <p:cNvPr id="6" name="Picture 5" descr="A red circle with a white s in it&#10;&#10;Description automatically generated">
            <a:extLst>
              <a:ext uri="{FF2B5EF4-FFF2-40B4-BE49-F238E27FC236}">
                <a16:creationId xmlns:a16="http://schemas.microsoft.com/office/drawing/2014/main" id="{C8EB3F94-AA7B-9ADE-8E27-1666EAAA2557}"/>
              </a:ext>
            </a:extLst>
          </p:cNvPr>
          <p:cNvPicPr>
            <a:picLocks noChangeAspect="1"/>
          </p:cNvPicPr>
          <p:nvPr/>
        </p:nvPicPr>
        <p:blipFill>
          <a:blip r:embed="rId5">
            <a:alphaModFix/>
          </a:blip>
          <a:stretch>
            <a:fillRect/>
          </a:stretch>
        </p:blipFill>
        <p:spPr>
          <a:xfrm>
            <a:off x="10902140" y="2283491"/>
            <a:ext cx="1037703" cy="713737"/>
          </a:xfrm>
          <a:prstGeom prst="rect">
            <a:avLst/>
          </a:prstGeom>
        </p:spPr>
      </p:pic>
      <p:pic>
        <p:nvPicPr>
          <p:cNvPr id="8" name="Picture 7" descr="A black text on a white background&#10;&#10;Description automatically generated">
            <a:extLst>
              <a:ext uri="{FF2B5EF4-FFF2-40B4-BE49-F238E27FC236}">
                <a16:creationId xmlns:a16="http://schemas.microsoft.com/office/drawing/2014/main" id="{E93558B3-E7CE-72F2-5251-518DAE8CD4FB}"/>
              </a:ext>
            </a:extLst>
          </p:cNvPr>
          <p:cNvPicPr>
            <a:picLocks noChangeAspect="1"/>
          </p:cNvPicPr>
          <p:nvPr/>
        </p:nvPicPr>
        <p:blipFill>
          <a:blip r:embed="rId6">
            <a:alphaModFix/>
          </a:blip>
          <a:stretch>
            <a:fillRect/>
          </a:stretch>
        </p:blipFill>
        <p:spPr>
          <a:xfrm>
            <a:off x="10902140" y="4265664"/>
            <a:ext cx="1037703" cy="518852"/>
          </a:xfrm>
          <a:prstGeom prst="rect">
            <a:avLst/>
          </a:prstGeom>
        </p:spPr>
      </p:pic>
    </p:spTree>
    <p:extLst>
      <p:ext uri="{BB962C8B-B14F-4D97-AF65-F5344CB8AC3E}">
        <p14:creationId xmlns:p14="http://schemas.microsoft.com/office/powerpoint/2010/main" val="344837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4C7621-8559-A544-B0C3-DB83BC3B92DB}"/>
              </a:ext>
            </a:extLst>
          </p:cNvPr>
          <p:cNvSpPr>
            <a:spLocks noGrp="1"/>
          </p:cNvSpPr>
          <p:nvPr>
            <p:ph type="body" sz="quarter" idx="12"/>
          </p:nvPr>
        </p:nvSpPr>
        <p:spPr/>
        <p:txBody>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Department of Geography</a:t>
            </a:r>
          </a:p>
          <a:p>
            <a:endParaRPr lang="en-US" dirty="0"/>
          </a:p>
        </p:txBody>
      </p:sp>
      <p:pic>
        <p:nvPicPr>
          <p:cNvPr id="16" name="Picture 15">
            <a:extLst>
              <a:ext uri="{FF2B5EF4-FFF2-40B4-BE49-F238E27FC236}">
                <a16:creationId xmlns:a16="http://schemas.microsoft.com/office/drawing/2014/main" id="{8B93FFD3-241F-474A-9D43-30009D58E0E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14300" y="1134744"/>
            <a:ext cx="6172200" cy="4415155"/>
          </a:xfrm>
          <a:prstGeom prst="rect">
            <a:avLst/>
          </a:prstGeom>
        </p:spPr>
      </p:pic>
      <p:pic>
        <p:nvPicPr>
          <p:cNvPr id="7" name="Picture 6" descr="Map&#10;&#10;Description automatically generated">
            <a:extLst>
              <a:ext uri="{FF2B5EF4-FFF2-40B4-BE49-F238E27FC236}">
                <a16:creationId xmlns:a16="http://schemas.microsoft.com/office/drawing/2014/main" id="{64779720-318E-1545-9E79-6689174F5C28}"/>
              </a:ext>
            </a:extLst>
          </p:cNvPr>
          <p:cNvPicPr>
            <a:picLocks noChangeAspect="1"/>
          </p:cNvPicPr>
          <p:nvPr/>
        </p:nvPicPr>
        <p:blipFill>
          <a:blip r:embed="rId4"/>
          <a:stretch>
            <a:fillRect/>
          </a:stretch>
        </p:blipFill>
        <p:spPr>
          <a:xfrm>
            <a:off x="6426364" y="1238733"/>
            <a:ext cx="5460835" cy="4209567"/>
          </a:xfrm>
          <a:prstGeom prst="rect">
            <a:avLst/>
          </a:prstGeom>
          <a:ln>
            <a:solidFill>
              <a:schemeClr val="tx1"/>
            </a:solidFill>
          </a:ln>
        </p:spPr>
      </p:pic>
      <p:cxnSp>
        <p:nvCxnSpPr>
          <p:cNvPr id="9" name="Straight Connector 8">
            <a:extLst>
              <a:ext uri="{FF2B5EF4-FFF2-40B4-BE49-F238E27FC236}">
                <a16:creationId xmlns:a16="http://schemas.microsoft.com/office/drawing/2014/main" id="{AD1107EC-9A59-0345-A0D4-ADB6C6CFBF33}"/>
              </a:ext>
            </a:extLst>
          </p:cNvPr>
          <p:cNvCxnSpPr>
            <a:cxnSpLocks/>
          </p:cNvCxnSpPr>
          <p:nvPr/>
        </p:nvCxnSpPr>
        <p:spPr>
          <a:xfrm flipH="1">
            <a:off x="2730500" y="1244600"/>
            <a:ext cx="3670300" cy="294640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7904B1E4-3FCE-BA42-8D4F-64411231467F}"/>
              </a:ext>
            </a:extLst>
          </p:cNvPr>
          <p:cNvCxnSpPr>
            <a:cxnSpLocks/>
          </p:cNvCxnSpPr>
          <p:nvPr/>
        </p:nvCxnSpPr>
        <p:spPr>
          <a:xfrm flipH="1" flipV="1">
            <a:off x="2730500" y="4470400"/>
            <a:ext cx="3670300" cy="977902"/>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F6EC69ED-DB93-EC4A-83A8-AADF87A4D56B}"/>
              </a:ext>
            </a:extLst>
          </p:cNvPr>
          <p:cNvSpPr/>
          <p:nvPr/>
        </p:nvSpPr>
        <p:spPr>
          <a:xfrm>
            <a:off x="114300" y="5537198"/>
            <a:ext cx="11772900" cy="461665"/>
          </a:xfrm>
          <a:prstGeom prst="rect">
            <a:avLst/>
          </a:prstGeom>
        </p:spPr>
        <p:txBody>
          <a:bodyPr wrap="square">
            <a:spAutoFit/>
          </a:bodyPr>
          <a:lstStyle/>
          <a:p>
            <a:r>
              <a:rPr lang="en-US" sz="1200" dirty="0">
                <a:latin typeface="Helvetica Neue" panose="02000503000000020004" pitchFamily="2" charset="0"/>
                <a:ea typeface="Helvetica Neue" panose="02000503000000020004" pitchFamily="2" charset="0"/>
                <a:cs typeface="Helvetica Neue" panose="02000503000000020004" pitchFamily="2" charset="0"/>
              </a:rPr>
              <a:t>Li, L., Musah, A., Thomas M.G., </a:t>
            </a:r>
            <a:r>
              <a:rPr lang="en-US" sz="1200" dirty="0" err="1">
                <a:latin typeface="Helvetica Neue" panose="02000503000000020004" pitchFamily="2" charset="0"/>
                <a:ea typeface="Helvetica Neue" panose="02000503000000020004" pitchFamily="2" charset="0"/>
                <a:cs typeface="Helvetica Neue" panose="02000503000000020004" pitchFamily="2" charset="0"/>
              </a:rPr>
              <a:t>Kostkova</a:t>
            </a:r>
            <a:r>
              <a:rPr lang="en-US" sz="1200" dirty="0">
                <a:latin typeface="Helvetica Neue" panose="02000503000000020004" pitchFamily="2" charset="0"/>
                <a:ea typeface="Helvetica Neue" panose="02000503000000020004" pitchFamily="2" charset="0"/>
                <a:cs typeface="Helvetica Neue" panose="02000503000000020004" pitchFamily="2" charset="0"/>
              </a:rPr>
              <a:t>, P., (2021). An ecological study exploring the geospatial associations between socioeconomic deprivation and fire-related casualties in England (2010-2019) [Applied Geography Journal (see: </a:t>
            </a:r>
            <a:r>
              <a:rPr lang="en-US" sz="1200" dirty="0">
                <a:latin typeface="Helvetica Neue" panose="02000503000000020004" pitchFamily="2" charset="0"/>
                <a:ea typeface="Helvetica Neue" panose="02000503000000020004" pitchFamily="2" charset="0"/>
                <a:cs typeface="Helvetica Neue" panose="02000503000000020004" pitchFamily="2" charset="0"/>
                <a:hlinkClick r:id="rId5"/>
              </a:rPr>
              <a:t>https://doi.org/10.1016/j.apgeog.2022.102718</a:t>
            </a:r>
            <a:r>
              <a:rPr lang="en-US" sz="1200" dirty="0">
                <a:latin typeface="Helvetica Neue" panose="02000503000000020004" pitchFamily="2" charset="0"/>
                <a:ea typeface="Helvetica Neue" panose="02000503000000020004" pitchFamily="2" charset="0"/>
                <a:cs typeface="Helvetica Neue" panose="02000503000000020004" pitchFamily="2" charset="0"/>
              </a:rPr>
              <a:t>)]</a:t>
            </a:r>
          </a:p>
        </p:txBody>
      </p:sp>
      <p:sp>
        <p:nvSpPr>
          <p:cNvPr id="26" name="Rectangle 25">
            <a:extLst>
              <a:ext uri="{FF2B5EF4-FFF2-40B4-BE49-F238E27FC236}">
                <a16:creationId xmlns:a16="http://schemas.microsoft.com/office/drawing/2014/main" id="{5778E2F4-B6E4-784D-BA70-610A3A7E3F65}"/>
              </a:ext>
            </a:extLst>
          </p:cNvPr>
          <p:cNvSpPr/>
          <p:nvPr/>
        </p:nvSpPr>
        <p:spPr>
          <a:xfrm>
            <a:off x="2717800" y="4191000"/>
            <a:ext cx="419100" cy="279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1">
            <a:extLst>
              <a:ext uri="{FF2B5EF4-FFF2-40B4-BE49-F238E27FC236}">
                <a16:creationId xmlns:a16="http://schemas.microsoft.com/office/drawing/2014/main" id="{B2FA49AD-A256-06DC-7270-FB0683E273DD}"/>
              </a:ext>
            </a:extLst>
          </p:cNvPr>
          <p:cNvSpPr txBox="1">
            <a:spLocks/>
          </p:cNvSpPr>
          <p:nvPr/>
        </p:nvSpPr>
        <p:spPr>
          <a:xfrm>
            <a:off x="288000" y="287999"/>
            <a:ext cx="7318611" cy="552259"/>
          </a:xfrm>
        </p:spPr>
        <p:txBody>
          <a:bodyPr lIns="0" tIns="0" rIns="0" bIns="0">
            <a:noAutofit/>
          </a:bodyPr>
          <a:lstStyle>
            <a:lvl1pPr marL="0" indent="0" algn="l" defTabSz="914400" rtl="0" eaLnBrk="1" latinLnBrk="0" hangingPunct="1">
              <a:lnSpc>
                <a:spcPct val="80000"/>
              </a:lnSpc>
              <a:spcBef>
                <a:spcPts val="1000"/>
              </a:spcBef>
              <a:buFont typeface="Arial"/>
              <a:buNone/>
              <a:defRPr sz="1467" kern="1200" baseline="0">
                <a:solidFill>
                  <a:schemeClr val="bg1"/>
                </a:solidFill>
                <a:latin typeface="+mn-lt"/>
                <a:ea typeface="+mn-ea"/>
                <a:cs typeface="+mn-cs"/>
              </a:defRPr>
            </a:lvl1pPr>
            <a:lvl2pPr marL="0" indent="0" algn="l" defTabSz="914400" rtl="0" eaLnBrk="1" latinLnBrk="0" hangingPunct="1">
              <a:lnSpc>
                <a:spcPct val="80000"/>
              </a:lnSpc>
              <a:spcBef>
                <a:spcPts val="500"/>
              </a:spcBef>
              <a:buFont typeface="Arial"/>
              <a:buNone/>
              <a:defRPr sz="1467" kern="1200">
                <a:solidFill>
                  <a:schemeClr val="bg1"/>
                </a:solidFill>
                <a:latin typeface="+mn-lt"/>
                <a:ea typeface="+mn-ea"/>
                <a:cs typeface="+mn-cs"/>
              </a:defRPr>
            </a:lvl2pPr>
            <a:lvl3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Department of Geography</a:t>
            </a:r>
          </a:p>
          <a:p>
            <a:r>
              <a:rPr lang="en-US" b="1" dirty="0">
                <a:latin typeface="Helvetica Neue" panose="02000503000000020004" pitchFamily="2" charset="0"/>
                <a:ea typeface="Helvetica Neue" panose="02000503000000020004" pitchFamily="2" charset="0"/>
                <a:cs typeface="Helvetica Neue" panose="02000503000000020004" pitchFamily="2" charset="0"/>
              </a:rPr>
              <a:t>Example 1: Bayesian inference for spatial mapping for risk assessments</a:t>
            </a:r>
          </a:p>
          <a:p>
            <a:endParaRPr lang="en-US" dirty="0"/>
          </a:p>
        </p:txBody>
      </p:sp>
    </p:spTree>
    <p:extLst>
      <p:ext uri="{BB962C8B-B14F-4D97-AF65-F5344CB8AC3E}">
        <p14:creationId xmlns:p14="http://schemas.microsoft.com/office/powerpoint/2010/main" val="141504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4C7621-8559-A544-B0C3-DB83BC3B92DB}"/>
              </a:ext>
            </a:extLst>
          </p:cNvPr>
          <p:cNvSpPr>
            <a:spLocks noGrp="1"/>
          </p:cNvSpPr>
          <p:nvPr>
            <p:ph type="body" sz="quarter" idx="12"/>
          </p:nvPr>
        </p:nvSpPr>
        <p:spPr/>
        <p:txBody>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Department of Geography</a:t>
            </a:r>
          </a:p>
          <a:p>
            <a:endParaRPr lang="en-US" dirty="0"/>
          </a:p>
        </p:txBody>
      </p:sp>
      <p:grpSp>
        <p:nvGrpSpPr>
          <p:cNvPr id="3" name="Group 2">
            <a:extLst>
              <a:ext uri="{FF2B5EF4-FFF2-40B4-BE49-F238E27FC236}">
                <a16:creationId xmlns:a16="http://schemas.microsoft.com/office/drawing/2014/main" id="{763BD847-D205-9B40-A6EA-10C63CD1DF84}"/>
              </a:ext>
            </a:extLst>
          </p:cNvPr>
          <p:cNvGrpSpPr/>
          <p:nvPr/>
        </p:nvGrpSpPr>
        <p:grpSpPr>
          <a:xfrm>
            <a:off x="549626" y="3211581"/>
            <a:ext cx="11092748" cy="3025295"/>
            <a:chOff x="35496" y="1203598"/>
            <a:chExt cx="8712968" cy="2376264"/>
          </a:xfrm>
        </p:grpSpPr>
        <p:sp>
          <p:nvSpPr>
            <p:cNvPr id="4" name="Rectangle 3">
              <a:extLst>
                <a:ext uri="{FF2B5EF4-FFF2-40B4-BE49-F238E27FC236}">
                  <a16:creationId xmlns:a16="http://schemas.microsoft.com/office/drawing/2014/main" id="{E9E1DB21-104E-0D4D-9232-2A97378A0059}"/>
                </a:ext>
              </a:extLst>
            </p:cNvPr>
            <p:cNvSpPr/>
            <p:nvPr/>
          </p:nvSpPr>
          <p:spPr>
            <a:xfrm>
              <a:off x="35496" y="1203598"/>
              <a:ext cx="8712968" cy="23762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nvGrpSpPr>
            <p:cNvPr id="5" name="Group 4">
              <a:extLst>
                <a:ext uri="{FF2B5EF4-FFF2-40B4-BE49-F238E27FC236}">
                  <a16:creationId xmlns:a16="http://schemas.microsoft.com/office/drawing/2014/main" id="{F3686F02-B941-B648-BCE5-B1DD35537064}"/>
                </a:ext>
              </a:extLst>
            </p:cNvPr>
            <p:cNvGrpSpPr/>
            <p:nvPr/>
          </p:nvGrpSpPr>
          <p:grpSpPr>
            <a:xfrm>
              <a:off x="697709" y="2946073"/>
              <a:ext cx="7171215" cy="243583"/>
              <a:chOff x="697709" y="2946073"/>
              <a:chExt cx="7171215" cy="243583"/>
            </a:xfrm>
          </p:grpSpPr>
          <p:sp>
            <p:nvSpPr>
              <p:cNvPr id="10" name="TextBox 9">
                <a:extLst>
                  <a:ext uri="{FF2B5EF4-FFF2-40B4-BE49-F238E27FC236}">
                    <a16:creationId xmlns:a16="http://schemas.microsoft.com/office/drawing/2014/main" id="{E5C95871-8323-DA44-9BE7-E45B59D27E0B}"/>
                  </a:ext>
                </a:extLst>
              </p:cNvPr>
              <p:cNvSpPr txBox="1"/>
              <p:nvPr/>
            </p:nvSpPr>
            <p:spPr>
              <a:xfrm>
                <a:off x="697709" y="2959118"/>
                <a:ext cx="1152128" cy="203077"/>
              </a:xfrm>
              <a:prstGeom prst="rect">
                <a:avLst/>
              </a:prstGeom>
              <a:noFill/>
            </p:spPr>
            <p:txBody>
              <a:bodyPr wrap="square" lIns="0" tIns="0" rIns="0" bIns="0" rtlCol="0">
                <a:noAutofit/>
              </a:bodyPr>
              <a:lstStyle/>
              <a:p>
                <a:pPr defTabSz="1219170"/>
                <a:r>
                  <a:rPr lang="en-US" sz="1333" dirty="0">
                    <a:latin typeface="Helvetica Neue Light" panose="02000403000000020004" pitchFamily="2" charset="0"/>
                    <a:ea typeface="Helvetica Neue Light" panose="02000403000000020004" pitchFamily="2" charset="0"/>
                    <a:cs typeface="Helvetica Neue" charset="0"/>
                  </a:rPr>
                  <a:t>Blank Frontages</a:t>
                </a:r>
              </a:p>
            </p:txBody>
          </p:sp>
          <p:sp>
            <p:nvSpPr>
              <p:cNvPr id="11" name="TextBox 10">
                <a:extLst>
                  <a:ext uri="{FF2B5EF4-FFF2-40B4-BE49-F238E27FC236}">
                    <a16:creationId xmlns:a16="http://schemas.microsoft.com/office/drawing/2014/main" id="{AEBDBDA2-C2F1-454A-AA66-07E18DB7AE98}"/>
                  </a:ext>
                </a:extLst>
              </p:cNvPr>
              <p:cNvSpPr txBox="1"/>
              <p:nvPr/>
            </p:nvSpPr>
            <p:spPr>
              <a:xfrm>
                <a:off x="2512050" y="2946073"/>
                <a:ext cx="1440160" cy="203077"/>
              </a:xfrm>
              <a:prstGeom prst="rect">
                <a:avLst/>
              </a:prstGeom>
              <a:noFill/>
            </p:spPr>
            <p:txBody>
              <a:bodyPr wrap="square" lIns="0" tIns="0" rIns="0" bIns="0" rtlCol="0">
                <a:noAutofit/>
              </a:bodyPr>
              <a:lstStyle/>
              <a:p>
                <a:pPr defTabSz="1219170"/>
                <a:r>
                  <a:rPr lang="en-US" sz="1333" dirty="0">
                    <a:latin typeface="Helvetica Neue Light" panose="02000403000000020004" pitchFamily="2" charset="0"/>
                    <a:ea typeface="Helvetica Neue Light" panose="02000403000000020004" pitchFamily="2" charset="0"/>
                    <a:cs typeface="Helvetica Neue" charset="0"/>
                  </a:rPr>
                  <a:t>Single-Active Frontages</a:t>
                </a:r>
              </a:p>
            </p:txBody>
          </p:sp>
          <p:sp>
            <p:nvSpPr>
              <p:cNvPr id="12" name="TextBox 11">
                <a:extLst>
                  <a:ext uri="{FF2B5EF4-FFF2-40B4-BE49-F238E27FC236}">
                    <a16:creationId xmlns:a16="http://schemas.microsoft.com/office/drawing/2014/main" id="{72DD5C7C-B3CD-294C-BF50-CE60E0204D26}"/>
                  </a:ext>
                </a:extLst>
              </p:cNvPr>
              <p:cNvSpPr txBox="1"/>
              <p:nvPr/>
            </p:nvSpPr>
            <p:spPr>
              <a:xfrm>
                <a:off x="4535894" y="2967345"/>
                <a:ext cx="1440160" cy="203077"/>
              </a:xfrm>
              <a:prstGeom prst="rect">
                <a:avLst/>
              </a:prstGeom>
              <a:noFill/>
            </p:spPr>
            <p:txBody>
              <a:bodyPr wrap="square" lIns="0" tIns="0" rIns="0" bIns="0" rtlCol="0">
                <a:noAutofit/>
              </a:bodyPr>
              <a:lstStyle/>
              <a:p>
                <a:pPr defTabSz="1219170"/>
                <a:r>
                  <a:rPr lang="en-US" sz="1333" dirty="0">
                    <a:latin typeface="Helvetica Neue Light" panose="02000403000000020004" pitchFamily="2" charset="0"/>
                    <a:ea typeface="Helvetica Neue Light" panose="02000403000000020004" pitchFamily="2" charset="0"/>
                    <a:cs typeface="Helvetica Neue" charset="0"/>
                  </a:rPr>
                  <a:t>Both-Active Frontages</a:t>
                </a:r>
              </a:p>
            </p:txBody>
          </p:sp>
          <p:sp>
            <p:nvSpPr>
              <p:cNvPr id="13" name="TextBox 12">
                <a:extLst>
                  <a:ext uri="{FF2B5EF4-FFF2-40B4-BE49-F238E27FC236}">
                    <a16:creationId xmlns:a16="http://schemas.microsoft.com/office/drawing/2014/main" id="{EB2C2A0D-FFD3-3E40-BC97-2A3492EF1AAD}"/>
                  </a:ext>
                </a:extLst>
              </p:cNvPr>
              <p:cNvSpPr txBox="1"/>
              <p:nvPr/>
            </p:nvSpPr>
            <p:spPr>
              <a:xfrm>
                <a:off x="6428764" y="2986579"/>
                <a:ext cx="1440160" cy="203077"/>
              </a:xfrm>
              <a:prstGeom prst="rect">
                <a:avLst/>
              </a:prstGeom>
              <a:noFill/>
            </p:spPr>
            <p:txBody>
              <a:bodyPr wrap="square" lIns="0" tIns="0" rIns="0" bIns="0" rtlCol="0">
                <a:noAutofit/>
              </a:bodyPr>
              <a:lstStyle/>
              <a:p>
                <a:pPr defTabSz="1219170"/>
                <a:r>
                  <a:rPr lang="en-US" sz="1333" dirty="0">
                    <a:latin typeface="Helvetica Neue Light" panose="02000403000000020004" pitchFamily="2" charset="0"/>
                    <a:ea typeface="Helvetica Neue Light" panose="02000403000000020004" pitchFamily="2" charset="0"/>
                    <a:cs typeface="Helvetica Neue" charset="0"/>
                  </a:rPr>
                  <a:t>Non-Urban Frontages</a:t>
                </a:r>
              </a:p>
            </p:txBody>
          </p:sp>
        </p:grpSp>
      </p:grpSp>
      <p:sp>
        <p:nvSpPr>
          <p:cNvPr id="14" name="Rectangle 13">
            <a:extLst>
              <a:ext uri="{FF2B5EF4-FFF2-40B4-BE49-F238E27FC236}">
                <a16:creationId xmlns:a16="http://schemas.microsoft.com/office/drawing/2014/main" id="{55A84252-9BCF-F645-9FD4-78FD9299151F}"/>
              </a:ext>
            </a:extLst>
          </p:cNvPr>
          <p:cNvSpPr/>
          <p:nvPr/>
        </p:nvSpPr>
        <p:spPr>
          <a:xfrm>
            <a:off x="700970" y="5816914"/>
            <a:ext cx="10417211" cy="523220"/>
          </a:xfrm>
          <a:prstGeom prst="rect">
            <a:avLst/>
          </a:prstGeom>
        </p:spPr>
        <p:txBody>
          <a:bodyPr wrap="square">
            <a:spAutoFit/>
          </a:bodyPr>
          <a:lstStyle/>
          <a:p>
            <a:r>
              <a:rPr lang="en-US" sz="1400" dirty="0">
                <a:latin typeface="Helvetica Neue Light" panose="02000403000000020004" pitchFamily="2" charset="0"/>
                <a:ea typeface="Helvetica Neue Light" panose="02000403000000020004" pitchFamily="2" charset="0"/>
              </a:rPr>
              <a:t>Law, S., Shen, Y. and </a:t>
            </a:r>
            <a:r>
              <a:rPr lang="en-US" sz="1400" dirty="0" err="1">
                <a:latin typeface="Helvetica Neue Light" panose="02000403000000020004" pitchFamily="2" charset="0"/>
                <a:ea typeface="Helvetica Neue Light" panose="02000403000000020004" pitchFamily="2" charset="0"/>
              </a:rPr>
              <a:t>Seresinhe</a:t>
            </a:r>
            <a:r>
              <a:rPr lang="en-US" sz="1400" dirty="0">
                <a:latin typeface="Helvetica Neue Light" panose="02000403000000020004" pitchFamily="2" charset="0"/>
                <a:ea typeface="Helvetica Neue Light" panose="02000403000000020004" pitchFamily="2" charset="0"/>
              </a:rPr>
              <a:t>, C., (2017). An Application of Convolutional Neural Network in Street Image Classification: The Case Study of London. [ACM DL (see: </a:t>
            </a:r>
            <a:r>
              <a:rPr lang="en-US" sz="1400" dirty="0">
                <a:latin typeface="Helvetica Neue Light" panose="02000403000000020004" pitchFamily="2" charset="0"/>
                <a:ea typeface="Helvetica Neue Light" panose="02000403000000020004" pitchFamily="2" charset="0"/>
                <a:hlinkClick r:id="rId3"/>
              </a:rPr>
              <a:t>https://doi.org/10.1145/3149808.3149810</a:t>
            </a:r>
            <a:r>
              <a:rPr lang="en-US" sz="1400" dirty="0">
                <a:latin typeface="Helvetica Neue Light" panose="02000403000000020004" pitchFamily="2" charset="0"/>
                <a:ea typeface="Helvetica Neue Light" panose="02000403000000020004" pitchFamily="2" charset="0"/>
              </a:rPr>
              <a:t>)]</a:t>
            </a:r>
          </a:p>
        </p:txBody>
      </p:sp>
      <p:sp>
        <p:nvSpPr>
          <p:cNvPr id="17" name="Rectangle 4">
            <a:extLst>
              <a:ext uri="{FF2B5EF4-FFF2-40B4-BE49-F238E27FC236}">
                <a16:creationId xmlns:a16="http://schemas.microsoft.com/office/drawing/2014/main" id="{B359B8D2-55A9-D14B-B498-2A25222525FC}"/>
              </a:ext>
            </a:extLst>
          </p:cNvPr>
          <p:cNvSpPr>
            <a:spLocks noChangeArrowheads="1"/>
          </p:cNvSpPr>
          <p:nvPr/>
        </p:nvSpPr>
        <p:spPr bwMode="auto">
          <a:xfrm>
            <a:off x="4212542" y="2705123"/>
            <a:ext cx="3394069" cy="307777"/>
          </a:xfrm>
          <a:prstGeom prst="rect">
            <a:avLst/>
          </a:prstGeom>
          <a:noFill/>
          <a:ln>
            <a:noFill/>
          </a:ln>
        </p:spPr>
        <p:txBody>
          <a:bodyPr wrap="square">
            <a:spAutoFit/>
          </a:bodyPr>
          <a:lstStyle>
            <a:lvl1pPr>
              <a:spcBef>
                <a:spcPct val="20000"/>
              </a:spcBef>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defRPr/>
            </a:pPr>
            <a:r>
              <a:rPr lang="en-GB" altLang="en-US" sz="1400" dirty="0">
                <a:solidFill>
                  <a:srgbClr val="2E2E2E"/>
                </a:solidFill>
                <a:latin typeface="Helvetica Neue Light" panose="02000403000000020004" pitchFamily="2" charset="0"/>
                <a:ea typeface="Helvetica Neue Light" panose="02000403000000020004" pitchFamily="2" charset="0"/>
              </a:rPr>
              <a:t>Convolutional Neural Networks (CNNs)</a:t>
            </a:r>
          </a:p>
        </p:txBody>
      </p:sp>
      <p:pic>
        <p:nvPicPr>
          <p:cNvPr id="15" name="Picture 14">
            <a:extLst>
              <a:ext uri="{FF2B5EF4-FFF2-40B4-BE49-F238E27FC236}">
                <a16:creationId xmlns:a16="http://schemas.microsoft.com/office/drawing/2014/main" id="{9950FD72-162F-D04C-9B9D-CC0CB5CC0835}"/>
              </a:ext>
            </a:extLst>
          </p:cNvPr>
          <p:cNvPicPr>
            <a:picLocks noChangeAspect="1"/>
          </p:cNvPicPr>
          <p:nvPr/>
        </p:nvPicPr>
        <p:blipFill>
          <a:blip r:embed="rId4"/>
          <a:stretch>
            <a:fillRect/>
          </a:stretch>
        </p:blipFill>
        <p:spPr>
          <a:xfrm>
            <a:off x="794528" y="3035950"/>
            <a:ext cx="9869131" cy="2398428"/>
          </a:xfrm>
          <a:prstGeom prst="rect">
            <a:avLst/>
          </a:prstGeom>
        </p:spPr>
      </p:pic>
      <p:pic>
        <p:nvPicPr>
          <p:cNvPr id="23" name="Picture 22">
            <a:extLst>
              <a:ext uri="{FF2B5EF4-FFF2-40B4-BE49-F238E27FC236}">
                <a16:creationId xmlns:a16="http://schemas.microsoft.com/office/drawing/2014/main" id="{A92E955E-A366-CE49-8999-CEF5518FFC51}"/>
              </a:ext>
            </a:extLst>
          </p:cNvPr>
          <p:cNvPicPr>
            <a:picLocks noChangeAspect="1"/>
          </p:cNvPicPr>
          <p:nvPr/>
        </p:nvPicPr>
        <p:blipFill>
          <a:blip r:embed="rId5"/>
          <a:stretch>
            <a:fillRect/>
          </a:stretch>
        </p:blipFill>
        <p:spPr>
          <a:xfrm>
            <a:off x="3345454" y="1043133"/>
            <a:ext cx="4767277" cy="1610281"/>
          </a:xfrm>
          <a:prstGeom prst="rect">
            <a:avLst/>
          </a:prstGeom>
        </p:spPr>
      </p:pic>
      <p:sp>
        <p:nvSpPr>
          <p:cNvPr id="6" name="Text Placeholder 1">
            <a:extLst>
              <a:ext uri="{FF2B5EF4-FFF2-40B4-BE49-F238E27FC236}">
                <a16:creationId xmlns:a16="http://schemas.microsoft.com/office/drawing/2014/main" id="{2E3AB327-0893-2A68-4ED2-E13AA6420C1A}"/>
              </a:ext>
            </a:extLst>
          </p:cNvPr>
          <p:cNvSpPr txBox="1">
            <a:spLocks/>
          </p:cNvSpPr>
          <p:nvPr/>
        </p:nvSpPr>
        <p:spPr>
          <a:xfrm>
            <a:off x="288000" y="287999"/>
            <a:ext cx="7318611" cy="552259"/>
          </a:xfrm>
        </p:spPr>
        <p:txBody>
          <a:bodyPr lIns="0" tIns="0" rIns="0" bIns="0">
            <a:noAutofit/>
          </a:bodyPr>
          <a:lstStyle>
            <a:lvl1pPr marL="0" indent="0" algn="l" defTabSz="914400" rtl="0" eaLnBrk="1" latinLnBrk="0" hangingPunct="1">
              <a:lnSpc>
                <a:spcPct val="80000"/>
              </a:lnSpc>
              <a:spcBef>
                <a:spcPts val="1000"/>
              </a:spcBef>
              <a:buFont typeface="Arial"/>
              <a:buNone/>
              <a:defRPr sz="1467" kern="1200" baseline="0">
                <a:solidFill>
                  <a:schemeClr val="bg1"/>
                </a:solidFill>
                <a:latin typeface="+mn-lt"/>
                <a:ea typeface="+mn-ea"/>
                <a:cs typeface="+mn-cs"/>
              </a:defRPr>
            </a:lvl1pPr>
            <a:lvl2pPr marL="0" indent="0" algn="l" defTabSz="914400" rtl="0" eaLnBrk="1" latinLnBrk="0" hangingPunct="1">
              <a:lnSpc>
                <a:spcPct val="80000"/>
              </a:lnSpc>
              <a:spcBef>
                <a:spcPts val="500"/>
              </a:spcBef>
              <a:buFont typeface="Arial"/>
              <a:buNone/>
              <a:defRPr sz="1467" kern="1200">
                <a:solidFill>
                  <a:schemeClr val="bg1"/>
                </a:solidFill>
                <a:latin typeface="+mn-lt"/>
                <a:ea typeface="+mn-ea"/>
                <a:cs typeface="+mn-cs"/>
              </a:defRPr>
            </a:lvl2pPr>
            <a:lvl3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Department of Geography</a:t>
            </a:r>
          </a:p>
          <a:p>
            <a:r>
              <a:rPr lang="en-US" b="1" dirty="0">
                <a:latin typeface="Helvetica Neue" panose="02000503000000020004" pitchFamily="2" charset="0"/>
                <a:ea typeface="Helvetica Neue" panose="02000503000000020004" pitchFamily="2" charset="0"/>
                <a:cs typeface="Helvetica Neue" panose="02000503000000020004" pitchFamily="2" charset="0"/>
              </a:rPr>
              <a:t>Example 2: Machine learning for image classification and pattern recognition</a:t>
            </a:r>
          </a:p>
          <a:p>
            <a:endParaRPr lang="en-US" dirty="0"/>
          </a:p>
        </p:txBody>
      </p:sp>
    </p:spTree>
    <p:extLst>
      <p:ext uri="{BB962C8B-B14F-4D97-AF65-F5344CB8AC3E}">
        <p14:creationId xmlns:p14="http://schemas.microsoft.com/office/powerpoint/2010/main" val="3270462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3C02BC5-3E24-814B-AB15-27832A5A6B54}"/>
              </a:ext>
            </a:extLst>
          </p:cNvPr>
          <p:cNvSpPr/>
          <p:nvPr/>
        </p:nvSpPr>
        <p:spPr>
          <a:xfrm>
            <a:off x="5064014" y="5785813"/>
            <a:ext cx="6893030" cy="1015663"/>
          </a:xfrm>
          <a:prstGeom prst="rect">
            <a:avLst/>
          </a:prstGeom>
          <a:solidFill>
            <a:schemeClr val="bg1"/>
          </a:solidFill>
        </p:spPr>
        <p:txBody>
          <a:bodyPr wrap="square">
            <a:spAutoFit/>
          </a:bodyPr>
          <a:lstStyle/>
          <a:p>
            <a:endParaRPr lang="en-GB" sz="2000" dirty="0">
              <a:latin typeface="Helvetica Neue" panose="02000503000000020004" pitchFamily="2" charset="0"/>
              <a:ea typeface="Helvetica Neue" panose="02000503000000020004" pitchFamily="2" charset="0"/>
              <a:cs typeface="Helvetica Neue" panose="02000503000000020004" pitchFamily="2" charset="0"/>
            </a:endParaRPr>
          </a:p>
          <a:p>
            <a:endParaRPr lang="en-GB" sz="2000" dirty="0">
              <a:latin typeface="Helvetica Neue" panose="02000503000000020004" pitchFamily="2" charset="0"/>
              <a:ea typeface="Helvetica Neue" panose="02000503000000020004" pitchFamily="2" charset="0"/>
              <a:cs typeface="Helvetica Neue" panose="02000503000000020004" pitchFamily="2" charset="0"/>
            </a:endParaRPr>
          </a:p>
          <a:p>
            <a:endParaRPr lang="en-GB"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 name="Rectangle 10">
            <a:extLst>
              <a:ext uri="{FF2B5EF4-FFF2-40B4-BE49-F238E27FC236}">
                <a16:creationId xmlns:a16="http://schemas.microsoft.com/office/drawing/2014/main" id="{717F88BE-EA7D-7943-9AA0-9EE5B545D92E}"/>
              </a:ext>
            </a:extLst>
          </p:cNvPr>
          <p:cNvSpPr/>
          <p:nvPr/>
        </p:nvSpPr>
        <p:spPr>
          <a:xfrm>
            <a:off x="6007100" y="1125877"/>
            <a:ext cx="5971459" cy="2308324"/>
          </a:xfrm>
          <a:prstGeom prst="rect">
            <a:avLst/>
          </a:prstGeom>
          <a:noFill/>
        </p:spPr>
        <p:txBody>
          <a:bodyPr wrap="square">
            <a:spAutoFit/>
          </a:bodyPr>
          <a:lstStyle/>
          <a:p>
            <a:pPr algn="r"/>
            <a:r>
              <a:rPr lang="en-GB" sz="3200" b="1" dirty="0">
                <a:latin typeface="Helvetica Neue" panose="02000503000000020004" pitchFamily="2" charset="0"/>
                <a:ea typeface="Helvetica Neue" panose="02000503000000020004" pitchFamily="2" charset="0"/>
                <a:cs typeface="Helvetica Neue" panose="02000503000000020004" pitchFamily="2" charset="0"/>
              </a:rPr>
              <a:t>GEOG0125: Advanced Topics in Social and Geographic Data Science</a:t>
            </a:r>
          </a:p>
          <a:p>
            <a:pPr algn="r"/>
            <a:br>
              <a:rPr lang="en-GB" sz="2800" b="1" dirty="0">
                <a:latin typeface="Helvetica Neue" panose="02000503000000020004" pitchFamily="2" charset="0"/>
                <a:ea typeface="Helvetica Neue" panose="02000503000000020004" pitchFamily="2" charset="0"/>
                <a:cs typeface="Helvetica Neue" panose="02000503000000020004" pitchFamily="2" charset="0"/>
              </a:rPr>
            </a:br>
            <a:r>
              <a:rPr lang="en-GB" sz="2000" b="1" dirty="0">
                <a:latin typeface="Helvetica Neue" panose="02000503000000020004" pitchFamily="2" charset="0"/>
                <a:ea typeface="Helvetica Neue" panose="02000503000000020004" pitchFamily="2" charset="0"/>
                <a:cs typeface="Helvetica Neue" panose="02000503000000020004" pitchFamily="2" charset="0"/>
                <a:hlinkClick r:id="rId3"/>
              </a:rPr>
              <a:t>a.musah@ucl.ac.uk</a:t>
            </a:r>
            <a:r>
              <a:rPr lang="en-GB" sz="2000" b="1" dirty="0">
                <a:latin typeface="Helvetica Neue" panose="02000503000000020004" pitchFamily="2" charset="0"/>
                <a:ea typeface="Helvetica Neue" panose="02000503000000020004" pitchFamily="2" charset="0"/>
                <a:cs typeface="Helvetica Neue" panose="02000503000000020004" pitchFamily="2" charset="0"/>
              </a:rPr>
              <a:t> </a:t>
            </a:r>
          </a:p>
        </p:txBody>
      </p:sp>
      <p:pic>
        <p:nvPicPr>
          <p:cNvPr id="2" name="Picture 1">
            <a:extLst>
              <a:ext uri="{FF2B5EF4-FFF2-40B4-BE49-F238E27FC236}">
                <a16:creationId xmlns:a16="http://schemas.microsoft.com/office/drawing/2014/main" id="{98EA8889-CA78-AA40-BA41-6DB73F228DFC}"/>
              </a:ext>
            </a:extLst>
          </p:cNvPr>
          <p:cNvPicPr>
            <a:picLocks noChangeAspect="1"/>
          </p:cNvPicPr>
          <p:nvPr/>
        </p:nvPicPr>
        <p:blipFill>
          <a:blip r:embed="rId4"/>
          <a:stretch>
            <a:fillRect/>
          </a:stretch>
        </p:blipFill>
        <p:spPr>
          <a:xfrm>
            <a:off x="0" y="0"/>
            <a:ext cx="5041900" cy="6858000"/>
          </a:xfrm>
          <a:prstGeom prst="rect">
            <a:avLst/>
          </a:prstGeom>
        </p:spPr>
      </p:pic>
    </p:spTree>
    <p:extLst>
      <p:ext uri="{BB962C8B-B14F-4D97-AF65-F5344CB8AC3E}">
        <p14:creationId xmlns:p14="http://schemas.microsoft.com/office/powerpoint/2010/main" val="4181389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6403</TotalTime>
  <Words>1182</Words>
  <Application>Microsoft Macintosh PowerPoint</Application>
  <PresentationFormat>Widescreen</PresentationFormat>
  <Paragraphs>86</Paragraphs>
  <Slides>6</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Arial</vt:lpstr>
      <vt:lpstr>Calibri</vt:lpstr>
      <vt:lpstr>Calibri Light</vt:lpstr>
      <vt:lpstr>Helvetica Neue</vt:lpstr>
      <vt:lpstr>Helvetica Neue Light</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Law</dc:creator>
  <cp:lastModifiedBy>Musah, Anwar</cp:lastModifiedBy>
  <cp:revision>82</cp:revision>
  <dcterms:created xsi:type="dcterms:W3CDTF">2020-05-20T01:32:36Z</dcterms:created>
  <dcterms:modified xsi:type="dcterms:W3CDTF">2023-09-06T06:10:58Z</dcterms:modified>
</cp:coreProperties>
</file>