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3"/>
  </p:notesMasterIdLst>
  <p:sldIdLst>
    <p:sldId id="420" r:id="rId3"/>
    <p:sldId id="986" r:id="rId4"/>
    <p:sldId id="981" r:id="rId5"/>
    <p:sldId id="1341" r:id="rId6"/>
    <p:sldId id="1310" r:id="rId7"/>
    <p:sldId id="1308" r:id="rId8"/>
    <p:sldId id="1307" r:id="rId9"/>
    <p:sldId id="1085" r:id="rId10"/>
    <p:sldId id="1321" r:id="rId11"/>
    <p:sldId id="1320" r:id="rId12"/>
    <p:sldId id="1322" r:id="rId13"/>
    <p:sldId id="1323" r:id="rId14"/>
    <p:sldId id="1324" r:id="rId15"/>
    <p:sldId id="1325" r:id="rId16"/>
    <p:sldId id="1326" r:id="rId17"/>
    <p:sldId id="1327" r:id="rId18"/>
    <p:sldId id="1328" r:id="rId19"/>
    <p:sldId id="1330" r:id="rId20"/>
    <p:sldId id="1331" r:id="rId21"/>
    <p:sldId id="1332" r:id="rId22"/>
    <p:sldId id="1333" r:id="rId23"/>
    <p:sldId id="1334" r:id="rId24"/>
    <p:sldId id="1336" r:id="rId25"/>
    <p:sldId id="1337" r:id="rId26"/>
    <p:sldId id="1338" r:id="rId27"/>
    <p:sldId id="1339" r:id="rId28"/>
    <p:sldId id="1340" r:id="rId29"/>
    <p:sldId id="1342" r:id="rId30"/>
    <p:sldId id="1343" r:id="rId31"/>
    <p:sldId id="130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55B"/>
    <a:srgbClr val="000000"/>
    <a:srgbClr val="008CE6"/>
    <a:srgbClr val="FF9500"/>
    <a:srgbClr val="00B0F0"/>
    <a:srgbClr val="009193"/>
    <a:srgbClr val="D6D6D6"/>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p:restoredTop sz="87347"/>
  </p:normalViewPr>
  <p:slideViewPr>
    <p:cSldViewPr snapToGrid="0" snapToObjects="1">
      <p:cViewPr varScale="1">
        <p:scale>
          <a:sx n="111" d="100"/>
          <a:sy n="111" d="100"/>
        </p:scale>
        <p:origin x="1192" y="200"/>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777777"/>
                </a:solidFill>
                <a:effectLst/>
                <a:latin typeface="Lato" panose="020F0502020204030204" pitchFamily="34" charset="0"/>
              </a:rPr>
              <a:t>Whenever we build statistical models, we face a trade-off between flexibility and interpretability. GAMs offer a middle ground between simple models, such as those we fit with linear regression, and more complex machine learning models like neural networks.</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10</a:t>
            </a:fld>
            <a:endParaRPr lang="en-US"/>
          </a:p>
        </p:txBody>
      </p:sp>
    </p:spTree>
    <p:extLst>
      <p:ext uri="{BB962C8B-B14F-4D97-AF65-F5344CB8AC3E}">
        <p14:creationId xmlns:p14="http://schemas.microsoft.com/office/powerpoint/2010/main" val="1920175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Application is quite massive in nearly all scientific domains and in other realms of research.</a:t>
            </a:r>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1084490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noamross.github.io</a:t>
            </a:r>
            <a:r>
              <a:rPr lang="en-US" dirty="0"/>
              <a:t>/gams-in-r-course/chapter2</a:t>
            </a:r>
          </a:p>
          <a:p>
            <a:r>
              <a:rPr lang="en-US" dirty="0"/>
              <a:t>https://</a:t>
            </a:r>
            <a:r>
              <a:rPr lang="en-US" dirty="0" err="1"/>
              <a:t>www.youtube.com</a:t>
            </a:r>
            <a:r>
              <a:rPr lang="en-US" dirty="0"/>
              <a:t>/</a:t>
            </a:r>
            <a:r>
              <a:rPr lang="en-US" dirty="0" err="1"/>
              <a:t>watch?v</a:t>
            </a:r>
            <a:r>
              <a:rPr lang="en-US" dirty="0"/>
              <a:t>=6V_VvweZkoI</a:t>
            </a:r>
          </a:p>
          <a:p>
            <a:r>
              <a:rPr lang="en-US" dirty="0"/>
              <a:t>https://</a:t>
            </a:r>
            <a:r>
              <a:rPr lang="en-US" dirty="0" err="1"/>
              <a:t>towardsdatascience.com</a:t>
            </a:r>
            <a:r>
              <a:rPr lang="en-US" dirty="0"/>
              <a:t>/generalised-additive-models-6dfbedf1350a</a:t>
            </a:r>
          </a:p>
          <a:p>
            <a:r>
              <a:rPr lang="en-US" dirty="0"/>
              <a:t>https://</a:t>
            </a:r>
            <a:r>
              <a:rPr lang="en-US" dirty="0" err="1"/>
              <a:t>environmentalcomputing.net</a:t>
            </a:r>
            <a:r>
              <a:rPr lang="en-US" dirty="0"/>
              <a:t>/statistics/gams/</a:t>
            </a:r>
          </a:p>
          <a:p>
            <a:r>
              <a:rPr lang="en-US" dirty="0"/>
              <a:t>https://</a:t>
            </a:r>
            <a:r>
              <a:rPr lang="en-US" dirty="0" err="1"/>
              <a:t>rdrr.io</a:t>
            </a:r>
            <a:r>
              <a:rPr lang="en-US" dirty="0"/>
              <a:t>/</a:t>
            </a:r>
            <a:r>
              <a:rPr lang="en-US" dirty="0" err="1"/>
              <a:t>cran</a:t>
            </a:r>
            <a:r>
              <a:rPr lang="en-US" dirty="0"/>
              <a:t>/</a:t>
            </a:r>
            <a:r>
              <a:rPr lang="en-US" dirty="0" err="1"/>
              <a:t>dlnm</a:t>
            </a:r>
            <a:r>
              <a:rPr lang="en-US" dirty="0"/>
              <a:t>/man/</a:t>
            </a:r>
            <a:r>
              <a:rPr lang="en-US" dirty="0" err="1"/>
              <a:t>chicagoNMMAPS.html</a:t>
            </a:r>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12</a:t>
            </a:fld>
            <a:endParaRPr lang="en-US" altLang="x-none"/>
          </a:p>
        </p:txBody>
      </p:sp>
    </p:spTree>
    <p:extLst>
      <p:ext uri="{BB962C8B-B14F-4D97-AF65-F5344CB8AC3E}">
        <p14:creationId xmlns:p14="http://schemas.microsoft.com/office/powerpoint/2010/main" val="476906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form the connection between the splines and basic polynomials </a:t>
            </a:r>
          </a:p>
        </p:txBody>
      </p:sp>
      <p:sp>
        <p:nvSpPr>
          <p:cNvPr id="4" name="Slide Number Placeholder 3"/>
          <p:cNvSpPr>
            <a:spLocks noGrp="1"/>
          </p:cNvSpPr>
          <p:nvPr>
            <p:ph type="sldNum" sz="quarter" idx="5"/>
          </p:nvPr>
        </p:nvSpPr>
        <p:spPr/>
        <p:txBody>
          <a:bodyPr/>
          <a:lstStyle/>
          <a:p>
            <a:fld id="{7A62181B-723A-0945-8D8D-6A6BB0D8F5A6}" type="slidenum">
              <a:rPr lang="en-US" smtClean="0"/>
              <a:t>13</a:t>
            </a:fld>
            <a:endParaRPr lang="en-US"/>
          </a:p>
        </p:txBody>
      </p:sp>
    </p:spTree>
    <p:extLst>
      <p:ext uri="{BB962C8B-B14F-4D97-AF65-F5344CB8AC3E}">
        <p14:creationId xmlns:p14="http://schemas.microsoft.com/office/powerpoint/2010/main" val="1229423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777777"/>
                </a:solidFill>
                <a:effectLst/>
                <a:latin typeface="Lato" panose="020F0502020204030203" pitchFamily="34" charset="0"/>
              </a:rPr>
              <a:t>Here I've made a scatter plot of two variables, X and Y. We can see from the scatterplot that there is clearly some relationship between the variables, but it is not linear.</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15</a:t>
            </a:fld>
            <a:endParaRPr lang="en-US"/>
          </a:p>
        </p:txBody>
      </p:sp>
    </p:spTree>
    <p:extLst>
      <p:ext uri="{BB962C8B-B14F-4D97-AF65-F5344CB8AC3E}">
        <p14:creationId xmlns:p14="http://schemas.microsoft.com/office/powerpoint/2010/main" val="1395095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777777"/>
                </a:solidFill>
                <a:effectLst/>
                <a:latin typeface="Lato" panose="020F0502020204030203" pitchFamily="34" charset="0"/>
              </a:rPr>
              <a:t>If we fit a linear model to the data using the </a:t>
            </a:r>
            <a:r>
              <a:rPr lang="en-GB" b="0" i="0" u="none" strike="noStrike" dirty="0" err="1">
                <a:solidFill>
                  <a:srgbClr val="777777"/>
                </a:solidFill>
                <a:effectLst/>
                <a:latin typeface="Lato" panose="020F0502020204030203" pitchFamily="34" charset="0"/>
              </a:rPr>
              <a:t>lm</a:t>
            </a:r>
            <a:r>
              <a:rPr lang="en-GB" b="0" i="0" u="none" strike="noStrike" dirty="0">
                <a:solidFill>
                  <a:srgbClr val="777777"/>
                </a:solidFill>
                <a:effectLst/>
                <a:latin typeface="Lato" panose="020F0502020204030203" pitchFamily="34" charset="0"/>
              </a:rPr>
              <a:t>() function and the usual formula syntax, we can see it won't do a very good job. The model doesn't capture key aspects of this relationship.</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16</a:t>
            </a:fld>
            <a:endParaRPr lang="en-US"/>
          </a:p>
        </p:txBody>
      </p:sp>
    </p:spTree>
    <p:extLst>
      <p:ext uri="{BB962C8B-B14F-4D97-AF65-F5344CB8AC3E}">
        <p14:creationId xmlns:p14="http://schemas.microsoft.com/office/powerpoint/2010/main" val="3195779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777777"/>
                </a:solidFill>
                <a:effectLst/>
                <a:latin typeface="Lato" panose="020F0502020204030203" pitchFamily="34" charset="0"/>
              </a:rPr>
              <a:t>With a GAM, however, we can fit data with smooths, or splines, which are functions that can take on a wide variety of shapes – that can be of a polynomial. </a:t>
            </a:r>
          </a:p>
          <a:p>
            <a:endParaRPr lang="en-GB" b="0" i="0" u="none" strike="noStrike" dirty="0">
              <a:solidFill>
                <a:srgbClr val="777777"/>
              </a:solidFill>
              <a:effectLst/>
              <a:latin typeface="Lato" panose="020F0502020204030203" pitchFamily="34" charset="0"/>
            </a:endParaRPr>
          </a:p>
          <a:p>
            <a:r>
              <a:rPr lang="en-GB" b="0" i="0" u="none" strike="noStrike" dirty="0">
                <a:solidFill>
                  <a:srgbClr val="777777"/>
                </a:solidFill>
                <a:effectLst/>
                <a:latin typeface="Lato" panose="020F0502020204030203" pitchFamily="34" charset="0"/>
              </a:rPr>
              <a:t>Here, when we fit this GAM, we wrap the independent variable, x, in the f(), that is smooth function, which could be of a higher degree, to specify that we want this relationship to be flexible.</a:t>
            </a:r>
          </a:p>
          <a:p>
            <a:endParaRPr lang="en-GB" b="0" i="0" u="none" strike="noStrike" dirty="0">
              <a:solidFill>
                <a:srgbClr val="777777"/>
              </a:solidFill>
              <a:effectLst/>
              <a:latin typeface="Lato" panose="020F0502020204030203" pitchFamily="34" charset="0"/>
            </a:endParaRPr>
          </a:p>
          <a:p>
            <a:r>
              <a:rPr lang="en-GB" b="0" i="0" u="none" strike="noStrike" dirty="0">
                <a:solidFill>
                  <a:srgbClr val="777777"/>
                </a:solidFill>
                <a:effectLst/>
                <a:latin typeface="Lato" panose="020F0502020204030203" pitchFamily="34" charset="0"/>
              </a:rPr>
              <a:t>A GAM can capture the nonlinear aspects of not only this relationship, but of many nonlinear relationships, because of the flexibility of these functions.</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17</a:t>
            </a:fld>
            <a:endParaRPr lang="en-US"/>
          </a:p>
        </p:txBody>
      </p:sp>
    </p:spTree>
    <p:extLst>
      <p:ext uri="{BB962C8B-B14F-4D97-AF65-F5344CB8AC3E}">
        <p14:creationId xmlns:p14="http://schemas.microsoft.com/office/powerpoint/2010/main" val="3570563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18</a:t>
            </a:fld>
            <a:endParaRPr lang="en-US"/>
          </a:p>
        </p:txBody>
      </p:sp>
    </p:spTree>
    <p:extLst>
      <p:ext uri="{BB962C8B-B14F-4D97-AF65-F5344CB8AC3E}">
        <p14:creationId xmlns:p14="http://schemas.microsoft.com/office/powerpoint/2010/main" val="4166517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colour curves which are the basis are summed to formula the smooth curve!</a:t>
            </a:r>
          </a:p>
          <a:p>
            <a:endParaRPr lang="en-GB" dirty="0"/>
          </a:p>
          <a:p>
            <a:r>
              <a:rPr lang="en-GB" dirty="0"/>
              <a:t>What that being said – there are two output this a GAM generates – model prediction for forecast and coefficients which quantifies the association.</a:t>
            </a:r>
          </a:p>
          <a:p>
            <a:r>
              <a:rPr lang="en-GB" dirty="0"/>
              <a:t>All outputs are graphed.</a:t>
            </a:r>
          </a:p>
        </p:txBody>
      </p:sp>
      <p:sp>
        <p:nvSpPr>
          <p:cNvPr id="4" name="Slide Number Placeholder 3"/>
          <p:cNvSpPr>
            <a:spLocks noGrp="1"/>
          </p:cNvSpPr>
          <p:nvPr>
            <p:ph type="sldNum" sz="quarter" idx="5"/>
          </p:nvPr>
        </p:nvSpPr>
        <p:spPr/>
        <p:txBody>
          <a:bodyPr/>
          <a:lstStyle/>
          <a:p>
            <a:fld id="{7A62181B-723A-0945-8D8D-6A6BB0D8F5A6}" type="slidenum">
              <a:rPr lang="en-US" smtClean="0"/>
              <a:t>19</a:t>
            </a:fld>
            <a:endParaRPr lang="en-US"/>
          </a:p>
        </p:txBody>
      </p:sp>
    </p:spTree>
    <p:extLst>
      <p:ext uri="{BB962C8B-B14F-4D97-AF65-F5344CB8AC3E}">
        <p14:creationId xmlns:p14="http://schemas.microsoft.com/office/powerpoint/2010/main" val="369027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noamross.github.io</a:t>
            </a:r>
            <a:r>
              <a:rPr lang="en-US" dirty="0"/>
              <a:t>/gams-in-r-course/chapter2</a:t>
            </a:r>
          </a:p>
          <a:p>
            <a:r>
              <a:rPr lang="en-US" dirty="0"/>
              <a:t>https://</a:t>
            </a:r>
            <a:r>
              <a:rPr lang="en-US" dirty="0" err="1"/>
              <a:t>www.youtube.com</a:t>
            </a:r>
            <a:r>
              <a:rPr lang="en-US" dirty="0"/>
              <a:t>/</a:t>
            </a:r>
            <a:r>
              <a:rPr lang="en-US" dirty="0" err="1"/>
              <a:t>watch?v</a:t>
            </a:r>
            <a:r>
              <a:rPr lang="en-US" dirty="0"/>
              <a:t>=6V_VvweZkoI</a:t>
            </a:r>
          </a:p>
          <a:p>
            <a:r>
              <a:rPr lang="en-US" dirty="0"/>
              <a:t>https://</a:t>
            </a:r>
            <a:r>
              <a:rPr lang="en-US" dirty="0" err="1"/>
              <a:t>towardsdatascience.com</a:t>
            </a:r>
            <a:r>
              <a:rPr lang="en-US" dirty="0"/>
              <a:t>/generalised-additive-models-6dfbedf1350a</a:t>
            </a:r>
          </a:p>
          <a:p>
            <a:r>
              <a:rPr lang="en-US" dirty="0"/>
              <a:t>https://</a:t>
            </a:r>
            <a:r>
              <a:rPr lang="en-US" dirty="0" err="1"/>
              <a:t>environmentalcomputing.net</a:t>
            </a:r>
            <a:r>
              <a:rPr lang="en-US" dirty="0"/>
              <a:t>/statistics/gams/</a:t>
            </a:r>
          </a:p>
          <a:p>
            <a:r>
              <a:rPr lang="en-US" dirty="0"/>
              <a:t>https://</a:t>
            </a:r>
            <a:r>
              <a:rPr lang="en-US" dirty="0" err="1"/>
              <a:t>rdrr.io</a:t>
            </a:r>
            <a:r>
              <a:rPr lang="en-US" dirty="0"/>
              <a:t>/</a:t>
            </a:r>
            <a:r>
              <a:rPr lang="en-US" dirty="0" err="1"/>
              <a:t>cran</a:t>
            </a:r>
            <a:r>
              <a:rPr lang="en-US" dirty="0"/>
              <a:t>/</a:t>
            </a:r>
            <a:r>
              <a:rPr lang="en-US" dirty="0" err="1"/>
              <a:t>dlnm</a:t>
            </a:r>
            <a:r>
              <a:rPr lang="en-US" dirty="0"/>
              <a:t>/man/</a:t>
            </a:r>
            <a:r>
              <a:rPr lang="en-US" dirty="0" err="1"/>
              <a:t>chicagoNMMAPS.html</a:t>
            </a:r>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21</a:t>
            </a:fld>
            <a:endParaRPr lang="en-US" altLang="x-none"/>
          </a:p>
        </p:txBody>
      </p:sp>
    </p:spTree>
    <p:extLst>
      <p:ext uri="{BB962C8B-B14F-4D97-AF65-F5344CB8AC3E}">
        <p14:creationId xmlns:p14="http://schemas.microsoft.com/office/powerpoint/2010/main" val="295444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3</a:t>
            </a:fld>
            <a:endParaRPr lang="en-US" altLang="x-none"/>
          </a:p>
        </p:txBody>
      </p:sp>
    </p:spTree>
    <p:extLst>
      <p:ext uri="{BB962C8B-B14F-4D97-AF65-F5344CB8AC3E}">
        <p14:creationId xmlns:p14="http://schemas.microsoft.com/office/powerpoint/2010/main" val="2842738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4</a:t>
            </a:fld>
            <a:endParaRPr lang="en-US"/>
          </a:p>
        </p:txBody>
      </p:sp>
    </p:spTree>
    <p:extLst>
      <p:ext uri="{BB962C8B-B14F-4D97-AF65-F5344CB8AC3E}">
        <p14:creationId xmlns:p14="http://schemas.microsoft.com/office/powerpoint/2010/main" val="309826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Going to next page: How does one write the null and alternative hypothesis?</a:t>
            </a:r>
          </a:p>
        </p:txBody>
      </p:sp>
      <p:sp>
        <p:nvSpPr>
          <p:cNvPr id="4" name="Slide Number Placeholder 3"/>
          <p:cNvSpPr>
            <a:spLocks noGrp="1"/>
          </p:cNvSpPr>
          <p:nvPr>
            <p:ph type="sldNum" sz="quarter" idx="5"/>
          </p:nvPr>
        </p:nvSpPr>
        <p:spPr/>
        <p:txBody>
          <a:bodyPr/>
          <a:lstStyle/>
          <a:p>
            <a:fld id="{7A62181B-723A-0945-8D8D-6A6BB0D8F5A6}" type="slidenum">
              <a:rPr lang="en-US" smtClean="0"/>
              <a:t>5</a:t>
            </a:fld>
            <a:endParaRPr lang="en-US"/>
          </a:p>
        </p:txBody>
      </p:sp>
    </p:spTree>
    <p:extLst>
      <p:ext uri="{BB962C8B-B14F-4D97-AF65-F5344CB8AC3E}">
        <p14:creationId xmlns:p14="http://schemas.microsoft.com/office/powerpoint/2010/main" val="358583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…particularly for binary and discrete measures, and so this is where generalized linear regression modelling comes to play. [Turn to next slide]</a:t>
            </a:r>
          </a:p>
        </p:txBody>
      </p:sp>
      <p:sp>
        <p:nvSpPr>
          <p:cNvPr id="4" name="Slide Number Placeholder 3"/>
          <p:cNvSpPr>
            <a:spLocks noGrp="1"/>
          </p:cNvSpPr>
          <p:nvPr>
            <p:ph type="sldNum" sz="quarter" idx="5"/>
          </p:nvPr>
        </p:nvSpPr>
        <p:spPr/>
        <p:txBody>
          <a:bodyPr/>
          <a:lstStyle/>
          <a:p>
            <a:fld id="{A8C31F65-E45D-0F44-B05E-371C47987BCE}" type="slidenum">
              <a:rPr lang="en-US" smtClean="0"/>
              <a:t>6</a:t>
            </a:fld>
            <a:endParaRPr lang="en-US"/>
          </a:p>
        </p:txBody>
      </p:sp>
    </p:spTree>
    <p:extLst>
      <p:ext uri="{BB962C8B-B14F-4D97-AF65-F5344CB8AC3E}">
        <p14:creationId xmlns:p14="http://schemas.microsoft.com/office/powerpoint/2010/main" val="406689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7</a:t>
            </a:fld>
            <a:endParaRPr lang="en-US" altLang="x-none"/>
          </a:p>
        </p:txBody>
      </p:sp>
    </p:spTree>
    <p:extLst>
      <p:ext uri="{BB962C8B-B14F-4D97-AF65-F5344CB8AC3E}">
        <p14:creationId xmlns:p14="http://schemas.microsoft.com/office/powerpoint/2010/main" val="284832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Just like GLMs, GAMs…</a:t>
            </a:r>
          </a:p>
        </p:txBody>
      </p:sp>
      <p:sp>
        <p:nvSpPr>
          <p:cNvPr id="4" name="Slide Number Placeholder 3"/>
          <p:cNvSpPr>
            <a:spLocks noGrp="1"/>
          </p:cNvSpPr>
          <p:nvPr>
            <p:ph type="sldNum" sz="quarter" idx="5"/>
          </p:nvPr>
        </p:nvSpPr>
        <p:spPr/>
        <p:txBody>
          <a:bodyPr/>
          <a:lstStyle/>
          <a:p>
            <a:fld id="{7A62181B-723A-0945-8D8D-6A6BB0D8F5A6}" type="slidenum">
              <a:rPr lang="en-US" smtClean="0"/>
              <a:t>8</a:t>
            </a:fld>
            <a:endParaRPr lang="en-US"/>
          </a:p>
        </p:txBody>
      </p:sp>
    </p:spTree>
    <p:extLst>
      <p:ext uri="{BB962C8B-B14F-4D97-AF65-F5344CB8AC3E}">
        <p14:creationId xmlns:p14="http://schemas.microsoft.com/office/powerpoint/2010/main" val="3098261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Just like GLMs, GAMs…</a:t>
            </a:r>
          </a:p>
        </p:txBody>
      </p:sp>
      <p:sp>
        <p:nvSpPr>
          <p:cNvPr id="4" name="Slide Number Placeholder 3"/>
          <p:cNvSpPr>
            <a:spLocks noGrp="1"/>
          </p:cNvSpPr>
          <p:nvPr>
            <p:ph type="sldNum" sz="quarter" idx="5"/>
          </p:nvPr>
        </p:nvSpPr>
        <p:spPr/>
        <p:txBody>
          <a:bodyPr/>
          <a:lstStyle/>
          <a:p>
            <a:fld id="{7A62181B-723A-0945-8D8D-6A6BB0D8F5A6}" type="slidenum">
              <a:rPr lang="en-US" smtClean="0"/>
              <a:t>9</a:t>
            </a:fld>
            <a:endParaRPr lang="en-US"/>
          </a:p>
        </p:txBody>
      </p:sp>
    </p:spTree>
    <p:extLst>
      <p:ext uri="{BB962C8B-B14F-4D97-AF65-F5344CB8AC3E}">
        <p14:creationId xmlns:p14="http://schemas.microsoft.com/office/powerpoint/2010/main" val="423620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1/22/24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25/01/2023</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noamross.github.io/gams-in-r-course/"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3.png"/><Relationship Id="rId7" Type="http://schemas.openxmlformats.org/officeDocument/2006/relationships/image" Target="../media/image16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50.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190.png"/><Relationship Id="rId4" Type="http://schemas.openxmlformats.org/officeDocument/2006/relationships/image" Target="../media/image14.png"/><Relationship Id="rId9" Type="http://schemas.openxmlformats.org/officeDocument/2006/relationships/image" Target="../media/image180.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18.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image" Target="../media/image19.png"/><Relationship Id="rId5" Type="http://schemas.openxmlformats.org/officeDocument/2006/relationships/image" Target="../media/image29.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image" Target="../media/image21.png"/><Relationship Id="rId5" Type="http://schemas.openxmlformats.org/officeDocument/2006/relationships/image" Target="../media/image29.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image" Target="../media/image39.png"/><Relationship Id="rId5" Type="http://schemas.openxmlformats.org/officeDocument/2006/relationships/image" Target="../media/image21.png"/><Relationship Id="rId4" Type="http://schemas.openxmlformats.org/officeDocument/2006/relationships/image" Target="../media/image38.png"/><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image" Target="../media/image39.png"/><Relationship Id="rId5" Type="http://schemas.openxmlformats.org/officeDocument/2006/relationships/image" Target="../media/image21.png"/><Relationship Id="rId4" Type="http://schemas.openxmlformats.org/officeDocument/2006/relationships/image" Target="../media/image38.png"/><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0.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0.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0.xml"/><Relationship Id="rId4" Type="http://schemas.openxmlformats.org/officeDocument/2006/relationships/image" Target="../media/image430.png"/></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UCLPG-MSC-SGDS/GEOG0125/raw/main/Lecture_notes/Dissertation%20-%20Investigating%20Crime%20Recovery%20with%20GAMs.pdf" TargetMode="External"/><Relationship Id="rId2" Type="http://schemas.openxmlformats.org/officeDocument/2006/relationships/image" Target="../media/image43.png"/><Relationship Id="rId1" Type="http://schemas.openxmlformats.org/officeDocument/2006/relationships/slideLayout" Target="../slideLayouts/slideLayout20.xml"/><Relationship Id="rId4" Type="http://schemas.openxmlformats.org/officeDocument/2006/relationships/hyperlink" Target="https://github.com/qghuihuihui/Dissertation-2023"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43.png"/><Relationship Id="rId1" Type="http://schemas.openxmlformats.org/officeDocument/2006/relationships/slideLayout" Target="../slideLayouts/slideLayout20.xml"/><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60.png"/><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695325" y="1917424"/>
            <a:ext cx="10486795" cy="3970318"/>
          </a:xfrm>
          <a:prstGeom prst="rect">
            <a:avLst/>
          </a:prstGeom>
        </p:spPr>
        <p:txBody>
          <a:bodyPr wrap="square">
            <a:spAutoFit/>
          </a:bodyPr>
          <a:lstStyle/>
          <a:p>
            <a:r>
              <a:rPr lang="en-GB" sz="2400" b="1" cap="all" dirty="0">
                <a:latin typeface="Helvetica Neue Light" panose="02000403000000020004" pitchFamily="2" charset="0"/>
                <a:ea typeface="Helvetica Neue Light" panose="02000403000000020004" pitchFamily="2" charset="0"/>
                <a:cs typeface="Calibri Light" charset="0"/>
              </a:rPr>
              <a:t>GEOG0125</a:t>
            </a:r>
          </a:p>
          <a:p>
            <a:r>
              <a:rPr lang="en-GB" sz="2400" cap="all" dirty="0">
                <a:latin typeface="Helvetica Neue Light" panose="02000403000000020004" pitchFamily="2" charset="0"/>
                <a:ea typeface="Helvetica Neue Light" panose="02000403000000020004" pitchFamily="2" charset="0"/>
                <a:cs typeface="Calibri Light" charset="0"/>
              </a:rPr>
              <a:t>Advanced Topics in Social and Geographic Data Science</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Introduction to BAYESIAN </a:t>
            </a:r>
            <a:r>
              <a:rPr lang="en-GB" sz="3200" b="1" cap="all" dirty="0" err="1">
                <a:solidFill>
                  <a:prstClr val="black"/>
                </a:solidFill>
                <a:latin typeface="Helvetica Neue Light" panose="02000403000000020004" pitchFamily="2" charset="0"/>
                <a:ea typeface="Helvetica Neue Light" panose="02000403000000020004" pitchFamily="2" charset="0"/>
                <a:cs typeface="Calibri Light" charset="0"/>
              </a:rPr>
              <a:t>GeneraliSed</a:t>
            </a:r>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 ADDITIVE </a:t>
            </a:r>
            <a:r>
              <a:rPr lang="en-GB" sz="3200" b="1" cap="all" dirty="0" err="1">
                <a:solidFill>
                  <a:prstClr val="black"/>
                </a:solidFill>
                <a:latin typeface="Helvetica Neue Light" panose="02000403000000020004" pitchFamily="2" charset="0"/>
                <a:ea typeface="Helvetica Neue Light" panose="02000403000000020004" pitchFamily="2" charset="0"/>
                <a:cs typeface="Calibri Light" charset="0"/>
              </a:rPr>
              <a:t>modelS</a:t>
            </a:r>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 (GAM)</a:t>
            </a: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16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GB" sz="1600" cap="all" dirty="0">
              <a:latin typeface="Helvetica Neue Light" panose="02000403000000020004" pitchFamily="2" charset="0"/>
              <a:ea typeface="Helvetica Neue Light" panose="02000403000000020004" pitchFamily="2" charset="0"/>
              <a:cs typeface="Calibri Light"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B90AA00-3CB9-250B-BAFA-AA5796A416AB}"/>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D38627B5-D5AC-D659-1543-D9AA1784440F}"/>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Trade-offs between Flexibility and Interpretability</a:t>
            </a:r>
          </a:p>
        </p:txBody>
      </p:sp>
      <p:sp>
        <p:nvSpPr>
          <p:cNvPr id="5" name="Rounded Rectangle 4">
            <a:extLst>
              <a:ext uri="{FF2B5EF4-FFF2-40B4-BE49-F238E27FC236}">
                <a16:creationId xmlns:a16="http://schemas.microsoft.com/office/drawing/2014/main" id="{77E689E5-9322-4ADC-F218-0C75CAADCA89}"/>
              </a:ext>
            </a:extLst>
          </p:cNvPr>
          <p:cNvSpPr/>
          <p:nvPr/>
        </p:nvSpPr>
        <p:spPr>
          <a:xfrm>
            <a:off x="410791" y="1603707"/>
            <a:ext cx="3299791" cy="9376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Linear Models</a:t>
            </a:r>
          </a:p>
        </p:txBody>
      </p:sp>
      <p:sp>
        <p:nvSpPr>
          <p:cNvPr id="6" name="Rounded Rectangle 5">
            <a:extLst>
              <a:ext uri="{FF2B5EF4-FFF2-40B4-BE49-F238E27FC236}">
                <a16:creationId xmlns:a16="http://schemas.microsoft.com/office/drawing/2014/main" id="{61EE0FE9-7B79-D12E-4F4F-E7D33066D3CA}"/>
              </a:ext>
            </a:extLst>
          </p:cNvPr>
          <p:cNvSpPr/>
          <p:nvPr/>
        </p:nvSpPr>
        <p:spPr>
          <a:xfrm>
            <a:off x="8223000" y="1603707"/>
            <a:ext cx="3299791" cy="9376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Black-Box ML</a:t>
            </a:r>
          </a:p>
        </p:txBody>
      </p:sp>
      <p:sp>
        <p:nvSpPr>
          <p:cNvPr id="7" name="Oval 6">
            <a:extLst>
              <a:ext uri="{FF2B5EF4-FFF2-40B4-BE49-F238E27FC236}">
                <a16:creationId xmlns:a16="http://schemas.microsoft.com/office/drawing/2014/main" id="{D578F865-D625-B9CB-872D-E89F72C84837}"/>
              </a:ext>
            </a:extLst>
          </p:cNvPr>
          <p:cNvSpPr/>
          <p:nvPr/>
        </p:nvSpPr>
        <p:spPr>
          <a:xfrm>
            <a:off x="4833730" y="1028932"/>
            <a:ext cx="2266121" cy="2146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GAM</a:t>
            </a:r>
          </a:p>
        </p:txBody>
      </p:sp>
      <p:sp>
        <p:nvSpPr>
          <p:cNvPr id="8" name="Left-right Arrow 7">
            <a:extLst>
              <a:ext uri="{FF2B5EF4-FFF2-40B4-BE49-F238E27FC236}">
                <a16:creationId xmlns:a16="http://schemas.microsoft.com/office/drawing/2014/main" id="{74EFCB77-E763-490D-58A5-1DF5B8911727}"/>
              </a:ext>
            </a:extLst>
          </p:cNvPr>
          <p:cNvSpPr/>
          <p:nvPr/>
        </p:nvSpPr>
        <p:spPr>
          <a:xfrm>
            <a:off x="3710611" y="1633525"/>
            <a:ext cx="4512390" cy="937666"/>
          </a:xfrm>
          <a:prstGeom prst="leftRightArrow">
            <a:avLst/>
          </a:prstGeom>
          <a:gradFill flip="none" rotWithShape="1">
            <a:gsLst>
              <a:gs pos="23000">
                <a:schemeClr val="accent1">
                  <a:lumMod val="5000"/>
                  <a:lumOff val="95000"/>
                  <a:alpha val="1000"/>
                </a:schemeClr>
              </a:gs>
              <a:gs pos="68000">
                <a:schemeClr val="accent1">
                  <a:lumMod val="45000"/>
                  <a:lumOff val="55000"/>
                </a:schemeClr>
              </a:gs>
              <a:gs pos="82000">
                <a:schemeClr val="accent1">
                  <a:lumMod val="45000"/>
                  <a:lumOff val="55000"/>
                </a:schemeClr>
              </a:gs>
              <a:gs pos="100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8D494056-FE78-71CB-D2E9-4D11CD5DFBFB}"/>
              </a:ext>
            </a:extLst>
          </p:cNvPr>
          <p:cNvSpPr txBox="1"/>
          <p:nvPr/>
        </p:nvSpPr>
        <p:spPr>
          <a:xfrm>
            <a:off x="187187" y="3611923"/>
            <a:ext cx="11817626" cy="3046988"/>
          </a:xfrm>
          <a:prstGeom prst="rect">
            <a:avLst/>
          </a:prstGeom>
          <a:noFill/>
        </p:spPr>
        <p:txBody>
          <a:bodyPr wrap="square" rtlCol="0">
            <a:spAutoFit/>
          </a:bodyPr>
          <a:lstStyle/>
          <a:p>
            <a:pPr marL="285750" indent="-285750" algn="l">
              <a:buFont typeface="Arial" panose="020B0604020202020204" pitchFamily="34" charset="0"/>
              <a:buChar char="•"/>
            </a:pPr>
            <a:r>
              <a:rPr lang="en-GB" sz="16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Linear models are easy to interpret and to use for inference: It is easy to understand the meaning of their parameters. However, we often need to model more complex phenomena than can be represented by linear relationships.</a:t>
            </a:r>
          </a:p>
          <a:p>
            <a:pPr marL="285750" indent="-285750" algn="l">
              <a:buFont typeface="Arial" panose="020B0604020202020204" pitchFamily="34" charset="0"/>
              <a:buChar char="•"/>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lgn="l">
              <a:buFont typeface="Arial" panose="020B0604020202020204" pitchFamily="34" charset="0"/>
              <a:buChar char="•"/>
            </a:pPr>
            <a:r>
              <a:rPr lang="en-GB" sz="16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On the other hand, machine learning models, like boosted regression trees or neural networks, can be very good at making predictions of complex relationships. The problem is that they tend to need lots of data, are quite difficult to interpret, and one can rarely make inferences from the model results.</a:t>
            </a:r>
          </a:p>
          <a:p>
            <a:pPr marL="285750" indent="-285750" algn="l">
              <a:buFont typeface="Arial" panose="020B0604020202020204" pitchFamily="34" charset="0"/>
              <a:buChar char="•"/>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lgn="l">
              <a:buFont typeface="Arial" panose="020B0604020202020204" pitchFamily="34" charset="0"/>
              <a:buChar char="•"/>
            </a:pPr>
            <a:r>
              <a:rPr lang="en-GB" sz="16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GAMs offer a middle ground: they can be fit to complex, nonlinear relationships and make good predictions in these cases, but we are still able to do inferential statistics and understand and explain the underlying structure of our models and why they make predictions that they do.</a:t>
            </a:r>
          </a:p>
          <a:p>
            <a:pPr marL="285750" indent="-285750" algn="l">
              <a:buFont typeface="Arial" panose="020B0604020202020204" pitchFamily="34" charset="0"/>
              <a:buChar char="•"/>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1600" dirty="0">
                <a:latin typeface="Helvetica Neue" panose="02000503000000020004" pitchFamily="2" charset="0"/>
                <a:ea typeface="Helvetica Neue" panose="02000503000000020004" pitchFamily="2" charset="0"/>
                <a:cs typeface="Helvetica Neue" panose="02000503000000020004" pitchFamily="2" charset="0"/>
              </a:rPr>
              <a:t>Source: [</a:t>
            </a:r>
            <a:r>
              <a:rPr lang="en-GB" sz="1600" dirty="0">
                <a:latin typeface="Helvetica Neue" panose="02000503000000020004" pitchFamily="2" charset="0"/>
                <a:ea typeface="Helvetica Neue" panose="02000503000000020004" pitchFamily="2" charset="0"/>
                <a:cs typeface="Helvetica Neue" panose="02000503000000020004" pitchFamily="2" charset="0"/>
                <a:hlinkClick r:id="rId3"/>
              </a:rPr>
              <a:t>GAMs in R by Noam Ross</a:t>
            </a:r>
            <a:r>
              <a:rPr lang="en-GB" sz="16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10" name="TextBox 9">
            <a:extLst>
              <a:ext uri="{FF2B5EF4-FFF2-40B4-BE49-F238E27FC236}">
                <a16:creationId xmlns:a16="http://schemas.microsoft.com/office/drawing/2014/main" id="{0916B5DB-A111-AEBB-B895-394199006313}"/>
              </a:ext>
            </a:extLst>
          </p:cNvPr>
          <p:cNvSpPr txBox="1"/>
          <p:nvPr/>
        </p:nvSpPr>
        <p:spPr>
          <a:xfrm>
            <a:off x="8222970" y="798099"/>
            <a:ext cx="3299791" cy="461665"/>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Note 1: You will be taught ML neural networks which use a lot of GAMs</a:t>
            </a:r>
          </a:p>
        </p:txBody>
      </p:sp>
    </p:spTree>
    <p:extLst>
      <p:ext uri="{BB962C8B-B14F-4D97-AF65-F5344CB8AC3E}">
        <p14:creationId xmlns:p14="http://schemas.microsoft.com/office/powerpoint/2010/main" val="1177637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group of people sitting on the ground&#10;&#10;Description automatically generated with low confidence">
            <a:extLst>
              <a:ext uri="{FF2B5EF4-FFF2-40B4-BE49-F238E27FC236}">
                <a16:creationId xmlns:a16="http://schemas.microsoft.com/office/drawing/2014/main" id="{CDE38DC2-38CB-8703-BBD8-2A7F39EF6815}"/>
              </a:ext>
            </a:extLst>
          </p:cNvPr>
          <p:cNvPicPr>
            <a:picLocks noChangeAspect="1"/>
          </p:cNvPicPr>
          <p:nvPr/>
        </p:nvPicPr>
        <p:blipFill>
          <a:blip r:embed="rId3"/>
          <a:stretch>
            <a:fillRect/>
          </a:stretch>
        </p:blipFill>
        <p:spPr>
          <a:xfrm>
            <a:off x="7961270" y="4247211"/>
            <a:ext cx="4230730" cy="2661754"/>
          </a:xfrm>
          <a:prstGeom prst="rect">
            <a:avLst/>
          </a:prstGeom>
        </p:spPr>
      </p:pic>
      <p:pic>
        <p:nvPicPr>
          <p:cNvPr id="21" name="Picture 20" descr="A picture containing nature, sunset, night sky&#10;&#10;Description automatically generated">
            <a:extLst>
              <a:ext uri="{FF2B5EF4-FFF2-40B4-BE49-F238E27FC236}">
                <a16:creationId xmlns:a16="http://schemas.microsoft.com/office/drawing/2014/main" id="{DAE02A10-E102-EF30-0F57-ADEA2E2CC0DD}"/>
              </a:ext>
            </a:extLst>
          </p:cNvPr>
          <p:cNvPicPr>
            <a:picLocks noChangeAspect="1"/>
          </p:cNvPicPr>
          <p:nvPr/>
        </p:nvPicPr>
        <p:blipFill>
          <a:blip r:embed="rId4"/>
          <a:stretch>
            <a:fillRect/>
          </a:stretch>
        </p:blipFill>
        <p:spPr>
          <a:xfrm>
            <a:off x="-53290" y="4749903"/>
            <a:ext cx="4284022" cy="2142011"/>
          </a:xfrm>
          <a:prstGeom prst="rect">
            <a:avLst/>
          </a:prstGeom>
        </p:spPr>
      </p:pic>
      <p:pic>
        <p:nvPicPr>
          <p:cNvPr id="9" name="Picture 8" descr="A picture containing grass, outdoor, tree, sky&#10;&#10;Description automatically generated">
            <a:extLst>
              <a:ext uri="{FF2B5EF4-FFF2-40B4-BE49-F238E27FC236}">
                <a16:creationId xmlns:a16="http://schemas.microsoft.com/office/drawing/2014/main" id="{8AC6B4FB-362B-BA35-B0FC-620CFDBD0D03}"/>
              </a:ext>
            </a:extLst>
          </p:cNvPr>
          <p:cNvPicPr>
            <a:picLocks noChangeAspect="1"/>
          </p:cNvPicPr>
          <p:nvPr/>
        </p:nvPicPr>
        <p:blipFill>
          <a:blip r:embed="rId5"/>
          <a:stretch>
            <a:fillRect/>
          </a:stretch>
        </p:blipFill>
        <p:spPr>
          <a:xfrm>
            <a:off x="7949196" y="2094143"/>
            <a:ext cx="4242803" cy="2707798"/>
          </a:xfrm>
          <a:prstGeom prst="rect">
            <a:avLst/>
          </a:prstGeom>
        </p:spPr>
      </p:pic>
      <p:pic>
        <p:nvPicPr>
          <p:cNvPr id="13" name="Picture 12" descr="A picture containing ground, outdoor, beach, sandy&#10;&#10;Description automatically generated">
            <a:extLst>
              <a:ext uri="{FF2B5EF4-FFF2-40B4-BE49-F238E27FC236}">
                <a16:creationId xmlns:a16="http://schemas.microsoft.com/office/drawing/2014/main" id="{0E02EF9D-92A2-4F28-CCCB-7FF4F7AF1B56}"/>
              </a:ext>
            </a:extLst>
          </p:cNvPr>
          <p:cNvPicPr>
            <a:picLocks noChangeAspect="1"/>
          </p:cNvPicPr>
          <p:nvPr/>
        </p:nvPicPr>
        <p:blipFill rotWithShape="1">
          <a:blip r:embed="rId6"/>
          <a:srcRect r="27506"/>
          <a:stretch/>
        </p:blipFill>
        <p:spPr>
          <a:xfrm>
            <a:off x="3993252" y="2077094"/>
            <a:ext cx="3955943" cy="2724847"/>
          </a:xfrm>
          <a:prstGeom prst="rect">
            <a:avLst/>
          </a:prstGeom>
        </p:spPr>
      </p:pic>
      <p:pic>
        <p:nvPicPr>
          <p:cNvPr id="11" name="Picture 10" descr="Background pattern&#10;&#10;Description automatically generated">
            <a:extLst>
              <a:ext uri="{FF2B5EF4-FFF2-40B4-BE49-F238E27FC236}">
                <a16:creationId xmlns:a16="http://schemas.microsoft.com/office/drawing/2014/main" id="{47CDF913-F67C-B086-E773-BC622E1E823B}"/>
              </a:ext>
            </a:extLst>
          </p:cNvPr>
          <p:cNvPicPr>
            <a:picLocks noChangeAspect="1"/>
          </p:cNvPicPr>
          <p:nvPr/>
        </p:nvPicPr>
        <p:blipFill>
          <a:blip r:embed="rId7"/>
          <a:stretch>
            <a:fillRect/>
          </a:stretch>
        </p:blipFill>
        <p:spPr>
          <a:xfrm>
            <a:off x="-16616" y="2168638"/>
            <a:ext cx="4068614" cy="2633303"/>
          </a:xfrm>
          <a:prstGeom prst="rect">
            <a:avLst/>
          </a:prstGeom>
        </p:spPr>
      </p:pic>
      <p:pic>
        <p:nvPicPr>
          <p:cNvPr id="3" name="Picture 2" descr="A picture containing mammal, looking, llama, staring&#10;&#10;Description automatically generated">
            <a:extLst>
              <a:ext uri="{FF2B5EF4-FFF2-40B4-BE49-F238E27FC236}">
                <a16:creationId xmlns:a16="http://schemas.microsoft.com/office/drawing/2014/main" id="{5655DA4A-F6C4-17AD-1CFE-CEDE874226A2}"/>
              </a:ext>
            </a:extLst>
          </p:cNvPr>
          <p:cNvPicPr>
            <a:picLocks noChangeAspect="1"/>
          </p:cNvPicPr>
          <p:nvPr/>
        </p:nvPicPr>
        <p:blipFill>
          <a:blip r:embed="rId8"/>
          <a:stretch>
            <a:fillRect/>
          </a:stretch>
        </p:blipFill>
        <p:spPr>
          <a:xfrm>
            <a:off x="-53290" y="-42486"/>
            <a:ext cx="4364030" cy="2443857"/>
          </a:xfrm>
          <a:prstGeom prst="rect">
            <a:avLst/>
          </a:prstGeom>
        </p:spPr>
      </p:pic>
      <p:pic>
        <p:nvPicPr>
          <p:cNvPr id="5" name="Picture 4" descr="A picture containing food, vegetable, fruit, different&#10;&#10;Description automatically generated">
            <a:extLst>
              <a:ext uri="{FF2B5EF4-FFF2-40B4-BE49-F238E27FC236}">
                <a16:creationId xmlns:a16="http://schemas.microsoft.com/office/drawing/2014/main" id="{5BFEFAD8-1FBA-E8ED-B329-A85458699DC6}"/>
              </a:ext>
            </a:extLst>
          </p:cNvPr>
          <p:cNvPicPr>
            <a:picLocks noChangeAspect="1"/>
          </p:cNvPicPr>
          <p:nvPr/>
        </p:nvPicPr>
        <p:blipFill>
          <a:blip r:embed="rId9"/>
          <a:stretch>
            <a:fillRect/>
          </a:stretch>
        </p:blipFill>
        <p:spPr>
          <a:xfrm>
            <a:off x="4051998" y="-12879"/>
            <a:ext cx="3897199" cy="2421228"/>
          </a:xfrm>
          <a:prstGeom prst="rect">
            <a:avLst/>
          </a:prstGeom>
        </p:spPr>
      </p:pic>
      <p:pic>
        <p:nvPicPr>
          <p:cNvPr id="7" name="Picture 6" descr="A close-up of a magnifying glass on a piece of paper&#10;&#10;Description automatically generated with medium confidence">
            <a:extLst>
              <a:ext uri="{FF2B5EF4-FFF2-40B4-BE49-F238E27FC236}">
                <a16:creationId xmlns:a16="http://schemas.microsoft.com/office/drawing/2014/main" id="{462644DA-EC00-4769-3D8D-2061EBA45652}"/>
              </a:ext>
            </a:extLst>
          </p:cNvPr>
          <p:cNvPicPr>
            <a:picLocks noChangeAspect="1"/>
          </p:cNvPicPr>
          <p:nvPr/>
        </p:nvPicPr>
        <p:blipFill rotWithShape="1">
          <a:blip r:embed="rId10"/>
          <a:srcRect r="1869"/>
          <a:stretch/>
        </p:blipFill>
        <p:spPr>
          <a:xfrm>
            <a:off x="7961270" y="-24307"/>
            <a:ext cx="4242803" cy="2421227"/>
          </a:xfrm>
          <a:prstGeom prst="rect">
            <a:avLst/>
          </a:prstGeom>
        </p:spPr>
      </p:pic>
      <p:sp>
        <p:nvSpPr>
          <p:cNvPr id="14" name="TextBox 13">
            <a:extLst>
              <a:ext uri="{FF2B5EF4-FFF2-40B4-BE49-F238E27FC236}">
                <a16:creationId xmlns:a16="http://schemas.microsoft.com/office/drawing/2014/main" id="{D422A002-4B75-7B62-FB88-1D1B7B1DFD9E}"/>
              </a:ext>
            </a:extLst>
          </p:cNvPr>
          <p:cNvSpPr txBox="1"/>
          <p:nvPr/>
        </p:nvSpPr>
        <p:spPr>
          <a:xfrm>
            <a:off x="-16618" y="4117262"/>
            <a:ext cx="3864305" cy="646331"/>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&amp; Spatial Epidemiology</a:t>
            </a:r>
          </a:p>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Vector-borne disease</a:t>
            </a:r>
          </a:p>
        </p:txBody>
      </p:sp>
      <p:sp>
        <p:nvSpPr>
          <p:cNvPr id="15" name="TextBox 14">
            <a:extLst>
              <a:ext uri="{FF2B5EF4-FFF2-40B4-BE49-F238E27FC236}">
                <a16:creationId xmlns:a16="http://schemas.microsoft.com/office/drawing/2014/main" id="{B590BC55-E9B6-09E5-E6C2-D744E63C2E7C}"/>
              </a:ext>
            </a:extLst>
          </p:cNvPr>
          <p:cNvSpPr txBox="1"/>
          <p:nvPr/>
        </p:nvSpPr>
        <p:spPr>
          <a:xfrm>
            <a:off x="-53290" y="2028551"/>
            <a:ext cx="1532586"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Zoology</a:t>
            </a:r>
          </a:p>
        </p:txBody>
      </p:sp>
      <p:sp>
        <p:nvSpPr>
          <p:cNvPr id="16" name="TextBox 15">
            <a:extLst>
              <a:ext uri="{FF2B5EF4-FFF2-40B4-BE49-F238E27FC236}">
                <a16:creationId xmlns:a16="http://schemas.microsoft.com/office/drawing/2014/main" id="{4CE9AA8D-156B-4FBD-C6CF-A11C77C71022}"/>
              </a:ext>
            </a:extLst>
          </p:cNvPr>
          <p:cNvSpPr txBox="1"/>
          <p:nvPr/>
        </p:nvSpPr>
        <p:spPr>
          <a:xfrm>
            <a:off x="3993250" y="442902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Palaeontogy and  Archology</a:t>
            </a:r>
          </a:p>
        </p:txBody>
      </p:sp>
      <p:sp>
        <p:nvSpPr>
          <p:cNvPr id="17" name="TextBox 16">
            <a:extLst>
              <a:ext uri="{FF2B5EF4-FFF2-40B4-BE49-F238E27FC236}">
                <a16:creationId xmlns:a16="http://schemas.microsoft.com/office/drawing/2014/main" id="{7EE25A5C-7883-884B-34D8-67389FD84324}"/>
              </a:ext>
            </a:extLst>
          </p:cNvPr>
          <p:cNvSpPr txBox="1"/>
          <p:nvPr/>
        </p:nvSpPr>
        <p:spPr>
          <a:xfrm>
            <a:off x="7949195" y="4438887"/>
            <a:ext cx="206347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Landscape ecology</a:t>
            </a:r>
          </a:p>
        </p:txBody>
      </p:sp>
      <p:sp>
        <p:nvSpPr>
          <p:cNvPr id="18" name="TextBox 17">
            <a:extLst>
              <a:ext uri="{FF2B5EF4-FFF2-40B4-BE49-F238E27FC236}">
                <a16:creationId xmlns:a16="http://schemas.microsoft.com/office/drawing/2014/main" id="{2AC4488D-781F-EE21-C620-37BF7BD0D963}"/>
              </a:ext>
            </a:extLst>
          </p:cNvPr>
          <p:cNvSpPr txBox="1"/>
          <p:nvPr/>
        </p:nvSpPr>
        <p:spPr>
          <a:xfrm>
            <a:off x="7949195" y="2060793"/>
            <a:ext cx="299143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Criminology</a:t>
            </a:r>
          </a:p>
        </p:txBody>
      </p:sp>
      <p:sp>
        <p:nvSpPr>
          <p:cNvPr id="19" name="TextBox 18">
            <a:extLst>
              <a:ext uri="{FF2B5EF4-FFF2-40B4-BE49-F238E27FC236}">
                <a16:creationId xmlns:a16="http://schemas.microsoft.com/office/drawing/2014/main" id="{81E81327-88E2-B414-F50A-FAC4A468D516}"/>
              </a:ext>
            </a:extLst>
          </p:cNvPr>
          <p:cNvSpPr txBox="1"/>
          <p:nvPr/>
        </p:nvSpPr>
        <p:spPr>
          <a:xfrm>
            <a:off x="4051998" y="2049923"/>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Food security</a:t>
            </a:r>
          </a:p>
        </p:txBody>
      </p:sp>
      <p:sp>
        <p:nvSpPr>
          <p:cNvPr id="22" name="TextBox 21">
            <a:extLst>
              <a:ext uri="{FF2B5EF4-FFF2-40B4-BE49-F238E27FC236}">
                <a16:creationId xmlns:a16="http://schemas.microsoft.com/office/drawing/2014/main" id="{0A650696-DCFB-BB25-64B2-FB534C34A124}"/>
              </a:ext>
            </a:extLst>
          </p:cNvPr>
          <p:cNvSpPr txBox="1"/>
          <p:nvPr/>
        </p:nvSpPr>
        <p:spPr>
          <a:xfrm>
            <a:off x="-53290" y="6479484"/>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Natural Disaster Science</a:t>
            </a:r>
          </a:p>
        </p:txBody>
      </p:sp>
      <p:pic>
        <p:nvPicPr>
          <p:cNvPr id="24" name="Picture 23" descr="A map of the world&#10;&#10;Description automatically generated with medium confidence">
            <a:extLst>
              <a:ext uri="{FF2B5EF4-FFF2-40B4-BE49-F238E27FC236}">
                <a16:creationId xmlns:a16="http://schemas.microsoft.com/office/drawing/2014/main" id="{E8C88E23-7237-1776-62A5-C802A1C98CD0}"/>
              </a:ext>
            </a:extLst>
          </p:cNvPr>
          <p:cNvPicPr>
            <a:picLocks noChangeAspect="1"/>
          </p:cNvPicPr>
          <p:nvPr/>
        </p:nvPicPr>
        <p:blipFill rotWithShape="1">
          <a:blip r:embed="rId11"/>
          <a:srcRect r="10641"/>
          <a:stretch/>
        </p:blipFill>
        <p:spPr>
          <a:xfrm>
            <a:off x="4039301" y="4801941"/>
            <a:ext cx="3921969" cy="2119580"/>
          </a:xfrm>
          <a:prstGeom prst="rect">
            <a:avLst/>
          </a:prstGeom>
        </p:spPr>
      </p:pic>
      <p:sp>
        <p:nvSpPr>
          <p:cNvPr id="25" name="TextBox 24">
            <a:extLst>
              <a:ext uri="{FF2B5EF4-FFF2-40B4-BE49-F238E27FC236}">
                <a16:creationId xmlns:a16="http://schemas.microsoft.com/office/drawing/2014/main" id="{06DEFDFD-A25E-182D-09D9-F84604A1CDEB}"/>
              </a:ext>
            </a:extLst>
          </p:cNvPr>
          <p:cNvSpPr txBox="1"/>
          <p:nvPr/>
        </p:nvSpPr>
        <p:spPr>
          <a:xfrm>
            <a:off x="4018123" y="6493166"/>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Climate</a:t>
            </a:r>
          </a:p>
        </p:txBody>
      </p:sp>
      <p:sp>
        <p:nvSpPr>
          <p:cNvPr id="28" name="TextBox 27">
            <a:extLst>
              <a:ext uri="{FF2B5EF4-FFF2-40B4-BE49-F238E27FC236}">
                <a16:creationId xmlns:a16="http://schemas.microsoft.com/office/drawing/2014/main" id="{9D8B6C85-41E3-6DDA-534E-C56CDDE93A6F}"/>
              </a:ext>
            </a:extLst>
          </p:cNvPr>
          <p:cNvSpPr txBox="1"/>
          <p:nvPr/>
        </p:nvSpPr>
        <p:spPr>
          <a:xfrm>
            <a:off x="7946726" y="648481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Humanitarian crisis</a:t>
            </a:r>
          </a:p>
        </p:txBody>
      </p:sp>
      <p:sp>
        <p:nvSpPr>
          <p:cNvPr id="2" name="Slide Number Placeholder 3">
            <a:extLst>
              <a:ext uri="{FF2B5EF4-FFF2-40B4-BE49-F238E27FC236}">
                <a16:creationId xmlns:a16="http://schemas.microsoft.com/office/drawing/2014/main" id="{6B80C2D0-D5D6-E44C-EB7A-E49F7BDA52B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lumMod val="95000"/>
                  </a:schemeClr>
                </a:solidFill>
                <a:latin typeface="Helvetica Neue" panose="02000503000000020004" pitchFamily="2" charset="0"/>
                <a:ea typeface="Helvetica Neue" panose="02000503000000020004" pitchFamily="2" charset="0"/>
                <a:cs typeface="Helvetica Neue" panose="02000503000000020004" pitchFamily="2" charset="0"/>
              </a:rPr>
              <a:pPr/>
              <a:t>11</a:t>
            </a:fld>
            <a:endParaRPr lang="en-US" altLang="x-none" dirty="0">
              <a:solidFill>
                <a:schemeClr val="bg1">
                  <a:lumMod val="9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5186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Model Components of a GAM</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9095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B90AA00-3CB9-250B-BAFA-AA5796A416AB}"/>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D38627B5-D5AC-D659-1543-D9AA1784440F}"/>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Maths 101: Polynomial functions [1]</a:t>
            </a:r>
          </a:p>
        </p:txBody>
      </p:sp>
      <p:sp>
        <p:nvSpPr>
          <p:cNvPr id="9" name="TextBox 8">
            <a:extLst>
              <a:ext uri="{FF2B5EF4-FFF2-40B4-BE49-F238E27FC236}">
                <a16:creationId xmlns:a16="http://schemas.microsoft.com/office/drawing/2014/main" id="{8D494056-FE78-71CB-D2E9-4D11CD5DFBFB}"/>
              </a:ext>
            </a:extLst>
          </p:cNvPr>
          <p:cNvSpPr txBox="1"/>
          <p:nvPr/>
        </p:nvSpPr>
        <p:spPr>
          <a:xfrm>
            <a:off x="104374" y="1068534"/>
            <a:ext cx="11817626" cy="1477328"/>
          </a:xfrm>
          <a:prstGeom prst="rect">
            <a:avLst/>
          </a:prstGeom>
          <a:noFill/>
        </p:spPr>
        <p:txBody>
          <a:bodyPr wrap="square" rtlCol="0">
            <a:spAutoFit/>
          </a:bodyPr>
          <a:lstStyle/>
          <a:p>
            <a:pPr marL="285750" indent="-285750" algn="l">
              <a:buFont typeface="Arial" panose="020B0604020202020204" pitchFamily="34" charset="0"/>
              <a:buChar char="•"/>
            </a:pP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Polynomial functions is a mathematical device –</a:t>
            </a:r>
            <a:r>
              <a:rPr lang="en-GB" dirty="0">
                <a:latin typeface="Helvetica Neue" panose="02000503000000020004" pitchFamily="2" charset="0"/>
                <a:ea typeface="Helvetica Neue" panose="02000503000000020004" pitchFamily="2" charset="0"/>
                <a:cs typeface="Helvetica Neue" panose="02000503000000020004" pitchFamily="2" charset="0"/>
              </a:rPr>
              <a:t> </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when an independent variable is expressed with some kind power. Usually, it should be a power that is of an </a:t>
            </a:r>
            <a:r>
              <a:rPr lang="en-GB" dirty="0">
                <a:latin typeface="Helvetica Neue" panose="02000503000000020004" pitchFamily="2" charset="0"/>
                <a:ea typeface="Helvetica Neue" panose="02000503000000020004" pitchFamily="2" charset="0"/>
                <a:cs typeface="Helvetica Neue" panose="02000503000000020004" pitchFamily="2" charset="0"/>
              </a:rPr>
              <a:t>integer with a </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non-negative value.</a:t>
            </a:r>
          </a:p>
          <a:p>
            <a:pPr marL="285750" indent="-285750" algn="l">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lgn="l">
              <a:buFont typeface="Arial" panose="020B0604020202020204" pitchFamily="34" charset="0"/>
              <a:buChar char="•"/>
            </a:pP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Linear (1), Quadratic (2), Cubic (3) and polynomial functions with a higher degree (i.e. powers with 4 and onwards)</a:t>
            </a:r>
          </a:p>
        </p:txBody>
      </p:sp>
      <p:sp>
        <p:nvSpPr>
          <p:cNvPr id="4" name="Rectangle 3">
            <a:extLst>
              <a:ext uri="{FF2B5EF4-FFF2-40B4-BE49-F238E27FC236}">
                <a16:creationId xmlns:a16="http://schemas.microsoft.com/office/drawing/2014/main" id="{B698A41C-FECE-3CF7-2D80-7ABCD7AEBE1A}"/>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a:extLst>
              <a:ext uri="{FF2B5EF4-FFF2-40B4-BE49-F238E27FC236}">
                <a16:creationId xmlns:a16="http://schemas.microsoft.com/office/drawing/2014/main" id="{170B73B0-29E2-45A4-1ED5-FBD0E4AD1040}"/>
              </a:ext>
            </a:extLst>
          </p:cNvPr>
          <p:cNvPicPr>
            <a:picLocks noChangeAspect="1"/>
          </p:cNvPicPr>
          <p:nvPr/>
        </p:nvPicPr>
        <p:blipFill>
          <a:blip r:embed="rId3"/>
          <a:stretch>
            <a:fillRect/>
          </a:stretch>
        </p:blipFill>
        <p:spPr>
          <a:xfrm>
            <a:off x="104374" y="3341027"/>
            <a:ext cx="3624062" cy="2737695"/>
          </a:xfrm>
          <a:prstGeom prst="rect">
            <a:avLst/>
          </a:prstGeom>
          <a:ln>
            <a:solidFill>
              <a:schemeClr val="tx1"/>
            </a:solidFill>
          </a:ln>
        </p:spPr>
      </p:pic>
      <p:pic>
        <p:nvPicPr>
          <p:cNvPr id="15" name="Picture 14" descr="Histogram&#10;&#10;Description automatically generated">
            <a:extLst>
              <a:ext uri="{FF2B5EF4-FFF2-40B4-BE49-F238E27FC236}">
                <a16:creationId xmlns:a16="http://schemas.microsoft.com/office/drawing/2014/main" id="{539932F7-52A8-564C-D64F-7A2C37FE754C}"/>
              </a:ext>
            </a:extLst>
          </p:cNvPr>
          <p:cNvPicPr>
            <a:picLocks noChangeAspect="1"/>
          </p:cNvPicPr>
          <p:nvPr/>
        </p:nvPicPr>
        <p:blipFill>
          <a:blip r:embed="rId4"/>
          <a:stretch>
            <a:fillRect/>
          </a:stretch>
        </p:blipFill>
        <p:spPr>
          <a:xfrm>
            <a:off x="4024549" y="3347064"/>
            <a:ext cx="3675082" cy="2737695"/>
          </a:xfrm>
          <a:prstGeom prst="rect">
            <a:avLst/>
          </a:prstGeom>
          <a:ln>
            <a:solidFill>
              <a:schemeClr val="tx1"/>
            </a:solidFill>
          </a:ln>
        </p:spPr>
      </p:pic>
      <p:pic>
        <p:nvPicPr>
          <p:cNvPr id="17" name="Picture 16">
            <a:extLst>
              <a:ext uri="{FF2B5EF4-FFF2-40B4-BE49-F238E27FC236}">
                <a16:creationId xmlns:a16="http://schemas.microsoft.com/office/drawing/2014/main" id="{F1031538-1C3E-1114-A01D-8BB3FAFFC6C7}"/>
              </a:ext>
            </a:extLst>
          </p:cNvPr>
          <p:cNvPicPr>
            <a:picLocks noChangeAspect="1"/>
          </p:cNvPicPr>
          <p:nvPr/>
        </p:nvPicPr>
        <p:blipFill>
          <a:blip r:embed="rId5"/>
          <a:stretch>
            <a:fillRect/>
          </a:stretch>
        </p:blipFill>
        <p:spPr>
          <a:xfrm>
            <a:off x="7987838" y="3341027"/>
            <a:ext cx="3664161" cy="2726414"/>
          </a:xfrm>
          <a:prstGeom prst="rect">
            <a:avLst/>
          </a:prstGeom>
          <a:ln>
            <a:solidFill>
              <a:schemeClr val="tx1"/>
            </a:solidFill>
          </a:ln>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3CE4D59-4099-8E94-6029-0EDE3C547C33}"/>
                  </a:ext>
                </a:extLst>
              </p:cNvPr>
              <p:cNvSpPr txBox="1"/>
              <p:nvPr/>
            </p:nvSpPr>
            <p:spPr>
              <a:xfrm>
                <a:off x="875917" y="2867975"/>
                <a:ext cx="2382982" cy="369332"/>
              </a:xfrm>
              <a:prstGeom prst="rect">
                <a:avLst/>
              </a:prstGeom>
              <a:noFill/>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Linear function: </a:t>
                </a:r>
                <a14:m>
                  <m:oMath xmlns:m="http://schemas.openxmlformats.org/officeDocument/2006/math">
                    <m:r>
                      <a:rPr lang="en-GB" b="0" i="1" smtClean="0">
                        <a:latin typeface="Cambria Math" panose="02040503050406030204" pitchFamily="18" charset="0"/>
                        <a:ea typeface="Helvetica Neue Light" panose="02000403000000020004" pitchFamily="2" charset="0"/>
                      </a:rPr>
                      <m:t>𝑦</m:t>
                    </m:r>
                    <m:r>
                      <a:rPr lang="en-GB" b="0" i="1" smtClean="0">
                        <a:latin typeface="Cambria Math" panose="02040503050406030204" pitchFamily="18" charset="0"/>
                        <a:ea typeface="Helvetica Neue Light" panose="02000403000000020004" pitchFamily="2" charset="0"/>
                      </a:rPr>
                      <m:t>=</m:t>
                    </m:r>
                    <m:r>
                      <a:rPr lang="en-GB" b="0" i="1" smtClean="0">
                        <a:latin typeface="Cambria Math" panose="02040503050406030204" pitchFamily="18" charset="0"/>
                        <a:ea typeface="Helvetica Neue Light" panose="02000403000000020004" pitchFamily="2" charset="0"/>
                      </a:rPr>
                      <m:t>𝑥</m:t>
                    </m:r>
                  </m:oMath>
                </a14:m>
                <a:endParaRPr lang="en-GB" dirty="0">
                  <a:latin typeface="Helvetica Neue Light" panose="02000403000000020004" pitchFamily="2" charset="0"/>
                  <a:ea typeface="Helvetica Neue Light" panose="02000403000000020004" pitchFamily="2" charset="0"/>
                </a:endParaRPr>
              </a:p>
            </p:txBody>
          </p:sp>
        </mc:Choice>
        <mc:Fallback xmlns="">
          <p:sp>
            <p:nvSpPr>
              <p:cNvPr id="18" name="TextBox 17">
                <a:extLst>
                  <a:ext uri="{FF2B5EF4-FFF2-40B4-BE49-F238E27FC236}">
                    <a16:creationId xmlns:a16="http://schemas.microsoft.com/office/drawing/2014/main" id="{C3CE4D59-4099-8E94-6029-0EDE3C547C33}"/>
                  </a:ext>
                </a:extLst>
              </p:cNvPr>
              <p:cNvSpPr txBox="1">
                <a:spLocks noRot="1" noChangeAspect="1" noMove="1" noResize="1" noEditPoints="1" noAdjustHandles="1" noChangeArrowheads="1" noChangeShapeType="1" noTextEdit="1"/>
              </p:cNvSpPr>
              <p:nvPr/>
            </p:nvSpPr>
            <p:spPr>
              <a:xfrm>
                <a:off x="875917" y="2867975"/>
                <a:ext cx="2382982" cy="369332"/>
              </a:xfrm>
              <a:prstGeom prst="rect">
                <a:avLst/>
              </a:prstGeom>
              <a:blipFill>
                <a:blip r:embed="rId6"/>
                <a:stretch>
                  <a:fillRect l="-2660" t="-666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94F2FA3-9B46-2BB0-6620-41BEB2E9143A}"/>
                  </a:ext>
                </a:extLst>
              </p:cNvPr>
              <p:cNvSpPr txBox="1"/>
              <p:nvPr/>
            </p:nvSpPr>
            <p:spPr>
              <a:xfrm>
                <a:off x="4579556" y="2864730"/>
                <a:ext cx="2867261" cy="369332"/>
              </a:xfrm>
              <a:prstGeom prst="rect">
                <a:avLst/>
              </a:prstGeom>
              <a:noFill/>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Quadratic function: </a:t>
                </a:r>
                <a14:m>
                  <m:oMath xmlns:m="http://schemas.openxmlformats.org/officeDocument/2006/math">
                    <m:r>
                      <a:rPr lang="en-GB" b="0" i="1" smtClean="0">
                        <a:latin typeface="Cambria Math" panose="02040503050406030204" pitchFamily="18" charset="0"/>
                        <a:ea typeface="Helvetica Neue Light" panose="02000403000000020004" pitchFamily="2" charset="0"/>
                      </a:rPr>
                      <m:t>𝑦</m:t>
                    </m:r>
                    <m:r>
                      <a:rPr lang="en-GB" b="0" i="1" smtClean="0">
                        <a:latin typeface="Cambria Math" panose="02040503050406030204" pitchFamily="18" charset="0"/>
                        <a:ea typeface="Helvetica Neue Light" panose="02000403000000020004" pitchFamily="2" charset="0"/>
                      </a:rPr>
                      <m:t>=</m:t>
                    </m:r>
                    <m:sSup>
                      <m:sSupPr>
                        <m:ctrlPr>
                          <a:rPr lang="en-GB" b="0" i="1" smtClean="0">
                            <a:latin typeface="Cambria Math" panose="02040503050406030204" pitchFamily="18" charset="0"/>
                            <a:ea typeface="Helvetica Neue Light" panose="02000403000000020004" pitchFamily="2" charset="0"/>
                          </a:rPr>
                        </m:ctrlPr>
                      </m:sSupPr>
                      <m:e>
                        <m:r>
                          <a:rPr lang="en-GB" b="0" i="1" smtClean="0">
                            <a:latin typeface="Cambria Math" panose="02040503050406030204" pitchFamily="18" charset="0"/>
                            <a:ea typeface="Helvetica Neue Light" panose="02000403000000020004" pitchFamily="2" charset="0"/>
                          </a:rPr>
                          <m:t>𝑥</m:t>
                        </m:r>
                      </m:e>
                      <m:sup>
                        <m:r>
                          <a:rPr lang="en-GB" b="0" i="1" smtClean="0">
                            <a:latin typeface="Cambria Math" panose="02040503050406030204" pitchFamily="18" charset="0"/>
                            <a:ea typeface="Helvetica Neue Light" panose="02000403000000020004" pitchFamily="2" charset="0"/>
                          </a:rPr>
                          <m:t>2</m:t>
                        </m:r>
                      </m:sup>
                    </m:sSup>
                  </m:oMath>
                </a14:m>
                <a:endParaRPr lang="en-GB" dirty="0">
                  <a:latin typeface="Helvetica Neue Light" panose="02000403000000020004" pitchFamily="2" charset="0"/>
                  <a:ea typeface="Helvetica Neue Light" panose="02000403000000020004" pitchFamily="2" charset="0"/>
                </a:endParaRPr>
              </a:p>
            </p:txBody>
          </p:sp>
        </mc:Choice>
        <mc:Fallback xmlns="">
          <p:sp>
            <p:nvSpPr>
              <p:cNvPr id="19" name="TextBox 18">
                <a:extLst>
                  <a:ext uri="{FF2B5EF4-FFF2-40B4-BE49-F238E27FC236}">
                    <a16:creationId xmlns:a16="http://schemas.microsoft.com/office/drawing/2014/main" id="{F94F2FA3-9B46-2BB0-6620-41BEB2E9143A}"/>
                  </a:ext>
                </a:extLst>
              </p:cNvPr>
              <p:cNvSpPr txBox="1">
                <a:spLocks noRot="1" noChangeAspect="1" noMove="1" noResize="1" noEditPoints="1" noAdjustHandles="1" noChangeArrowheads="1" noChangeShapeType="1" noTextEdit="1"/>
              </p:cNvSpPr>
              <p:nvPr/>
            </p:nvSpPr>
            <p:spPr>
              <a:xfrm>
                <a:off x="4579556" y="2864730"/>
                <a:ext cx="2867261" cy="369332"/>
              </a:xfrm>
              <a:prstGeom prst="rect">
                <a:avLst/>
              </a:prstGeom>
              <a:blipFill>
                <a:blip r:embed="rId7"/>
                <a:stretch>
                  <a:fillRect l="-1762" t="-666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5AB7AA2-81DA-91EB-32E7-165DC35AA404}"/>
                  </a:ext>
                </a:extLst>
              </p:cNvPr>
              <p:cNvSpPr txBox="1"/>
              <p:nvPr/>
            </p:nvSpPr>
            <p:spPr>
              <a:xfrm>
                <a:off x="8448822" y="2842065"/>
                <a:ext cx="2867261" cy="369332"/>
              </a:xfrm>
              <a:prstGeom prst="rect">
                <a:avLst/>
              </a:prstGeom>
              <a:noFill/>
            </p:spPr>
            <p:txBody>
              <a:bodyPr wrap="square" rtlCol="0">
                <a:spAutoFit/>
              </a:bodyPr>
              <a:lstStyle/>
              <a:p>
                <a:pPr algn="ctr"/>
                <a:r>
                  <a:rPr lang="en-GB" dirty="0">
                    <a:latin typeface="Helvetica Neue Light" panose="02000403000000020004" pitchFamily="2" charset="0"/>
                    <a:ea typeface="Helvetica Neue Light" panose="02000403000000020004" pitchFamily="2" charset="0"/>
                  </a:rPr>
                  <a:t>Cubic function: </a:t>
                </a:r>
                <a14:m>
                  <m:oMath xmlns:m="http://schemas.openxmlformats.org/officeDocument/2006/math">
                    <m:r>
                      <a:rPr lang="en-GB" b="0" i="1" smtClean="0">
                        <a:latin typeface="Cambria Math" panose="02040503050406030204" pitchFamily="18" charset="0"/>
                        <a:ea typeface="Helvetica Neue Light" panose="02000403000000020004" pitchFamily="2" charset="0"/>
                      </a:rPr>
                      <m:t>𝑦</m:t>
                    </m:r>
                    <m:r>
                      <a:rPr lang="en-GB" b="0" i="1" smtClean="0">
                        <a:latin typeface="Cambria Math" panose="02040503050406030204" pitchFamily="18" charset="0"/>
                        <a:ea typeface="Helvetica Neue Light" panose="02000403000000020004" pitchFamily="2" charset="0"/>
                      </a:rPr>
                      <m:t>=</m:t>
                    </m:r>
                    <m:sSup>
                      <m:sSupPr>
                        <m:ctrlPr>
                          <a:rPr lang="en-GB" b="0" i="1" smtClean="0">
                            <a:latin typeface="Cambria Math" panose="02040503050406030204" pitchFamily="18" charset="0"/>
                            <a:ea typeface="Helvetica Neue Light" panose="02000403000000020004" pitchFamily="2" charset="0"/>
                          </a:rPr>
                        </m:ctrlPr>
                      </m:sSupPr>
                      <m:e>
                        <m:r>
                          <a:rPr lang="en-GB" b="0" i="1" smtClean="0">
                            <a:latin typeface="Cambria Math" panose="02040503050406030204" pitchFamily="18" charset="0"/>
                            <a:ea typeface="Helvetica Neue Light" panose="02000403000000020004" pitchFamily="2" charset="0"/>
                          </a:rPr>
                          <m:t>𝑥</m:t>
                        </m:r>
                      </m:e>
                      <m:sup>
                        <m:r>
                          <a:rPr lang="en-GB" b="0" i="1" smtClean="0">
                            <a:latin typeface="Cambria Math" panose="02040503050406030204" pitchFamily="18" charset="0"/>
                            <a:ea typeface="Helvetica Neue Light" panose="02000403000000020004" pitchFamily="2" charset="0"/>
                          </a:rPr>
                          <m:t>3</m:t>
                        </m:r>
                      </m:sup>
                    </m:sSup>
                  </m:oMath>
                </a14:m>
                <a:endParaRPr lang="en-GB" dirty="0">
                  <a:latin typeface="Helvetica Neue Light" panose="02000403000000020004" pitchFamily="2" charset="0"/>
                  <a:ea typeface="Helvetica Neue Light" panose="02000403000000020004" pitchFamily="2" charset="0"/>
                </a:endParaRPr>
              </a:p>
            </p:txBody>
          </p:sp>
        </mc:Choice>
        <mc:Fallback xmlns="">
          <p:sp>
            <p:nvSpPr>
              <p:cNvPr id="20" name="TextBox 19">
                <a:extLst>
                  <a:ext uri="{FF2B5EF4-FFF2-40B4-BE49-F238E27FC236}">
                    <a16:creationId xmlns:a16="http://schemas.microsoft.com/office/drawing/2014/main" id="{45AB7AA2-81DA-91EB-32E7-165DC35AA404}"/>
                  </a:ext>
                </a:extLst>
              </p:cNvPr>
              <p:cNvSpPr txBox="1">
                <a:spLocks noRot="1" noChangeAspect="1" noMove="1" noResize="1" noEditPoints="1" noAdjustHandles="1" noChangeArrowheads="1" noChangeShapeType="1" noTextEdit="1"/>
              </p:cNvSpPr>
              <p:nvPr/>
            </p:nvSpPr>
            <p:spPr>
              <a:xfrm>
                <a:off x="8448822" y="2842065"/>
                <a:ext cx="2867261" cy="369332"/>
              </a:xfrm>
              <a:prstGeom prst="rect">
                <a:avLst/>
              </a:prstGeom>
              <a:blipFill>
                <a:blip r:embed="rId8"/>
                <a:stretch>
                  <a:fillRect t="-666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B732A4F-830D-F872-A252-7B25B81DE597}"/>
                  </a:ext>
                </a:extLst>
              </p:cNvPr>
              <p:cNvSpPr txBox="1"/>
              <p:nvPr/>
            </p:nvSpPr>
            <p:spPr>
              <a:xfrm>
                <a:off x="104373" y="6122399"/>
                <a:ext cx="3624061"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𝑥</m:t>
                    </m:r>
                  </m:oMath>
                </a14:m>
                <a:r>
                  <a:rPr lang="en-GB" sz="14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oMath>
                </a14:m>
                <a:r>
                  <a:rPr lang="en-GB" sz="1400" dirty="0">
                    <a:latin typeface="Helvetica Neue Light" panose="02000403000000020004" pitchFamily="2" charset="0"/>
                    <a:ea typeface="Helvetica Neue Light" panose="02000403000000020004" pitchFamily="2" charset="0"/>
                  </a:rPr>
                  <a:t> is said to be </a:t>
                </a:r>
                <a:r>
                  <a:rPr lang="en-GB" sz="1400" b="1" dirty="0">
                    <a:latin typeface="Helvetica Neue Light" panose="02000403000000020004" pitchFamily="2" charset="0"/>
                    <a:ea typeface="Helvetica Neue Light" panose="02000403000000020004" pitchFamily="2" charset="0"/>
                  </a:rPr>
                  <a:t>linear</a:t>
                </a:r>
              </a:p>
            </p:txBody>
          </p:sp>
        </mc:Choice>
        <mc:Fallback xmlns="">
          <p:sp>
            <p:nvSpPr>
              <p:cNvPr id="21" name="TextBox 20">
                <a:extLst>
                  <a:ext uri="{FF2B5EF4-FFF2-40B4-BE49-F238E27FC236}">
                    <a16:creationId xmlns:a16="http://schemas.microsoft.com/office/drawing/2014/main" id="{DB732A4F-830D-F872-A252-7B25B81DE597}"/>
                  </a:ext>
                </a:extLst>
              </p:cNvPr>
              <p:cNvSpPr txBox="1">
                <a:spLocks noRot="1" noChangeAspect="1" noMove="1" noResize="1" noEditPoints="1" noAdjustHandles="1" noChangeArrowheads="1" noChangeShapeType="1" noTextEdit="1"/>
              </p:cNvSpPr>
              <p:nvPr/>
            </p:nvSpPr>
            <p:spPr>
              <a:xfrm>
                <a:off x="104373" y="6122399"/>
                <a:ext cx="3624061" cy="307777"/>
              </a:xfrm>
              <a:prstGeom prst="rect">
                <a:avLst/>
              </a:prstGeom>
              <a:blipFill>
                <a:blip r:embed="rId9"/>
                <a:stretch>
                  <a:fillRect l="-699" t="-3846" b="-1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2F4EA07-341C-BACD-1FB1-BDFA2E0FA0AB}"/>
                  </a:ext>
                </a:extLst>
              </p:cNvPr>
              <p:cNvSpPr txBox="1"/>
              <p:nvPr/>
            </p:nvSpPr>
            <p:spPr>
              <a:xfrm>
                <a:off x="4050059" y="6116805"/>
                <a:ext cx="3649572" cy="523220"/>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𝑥</m:t>
                    </m:r>
                  </m:oMath>
                </a14:m>
                <a:r>
                  <a:rPr lang="en-GB" sz="14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oMath>
                </a14:m>
                <a:r>
                  <a:rPr lang="en-GB" sz="1400" dirty="0">
                    <a:latin typeface="Helvetica Neue Light" panose="02000403000000020004" pitchFamily="2" charset="0"/>
                    <a:ea typeface="Helvetica Neue Light" panose="02000403000000020004" pitchFamily="2" charset="0"/>
                  </a:rPr>
                  <a:t> is said to be </a:t>
                </a:r>
                <a:r>
                  <a:rPr lang="en-GB" sz="1400" b="1" dirty="0">
                    <a:latin typeface="Helvetica Neue Light" panose="02000403000000020004" pitchFamily="2" charset="0"/>
                    <a:ea typeface="Helvetica Neue Light" panose="02000403000000020004" pitchFamily="2" charset="0"/>
                  </a:rPr>
                  <a:t>quadratic</a:t>
                </a:r>
                <a:r>
                  <a:rPr lang="en-GB" sz="1400" dirty="0">
                    <a:latin typeface="Helvetica Neue Light" panose="02000403000000020004" pitchFamily="2" charset="0"/>
                    <a:ea typeface="Helvetica Neue Light" panose="02000403000000020004" pitchFamily="2" charset="0"/>
                  </a:rPr>
                  <a:t> or </a:t>
                </a:r>
                <a:r>
                  <a:rPr lang="en-GB" sz="1400" b="1" dirty="0">
                    <a:latin typeface="Helvetica Neue Light" panose="02000403000000020004" pitchFamily="2" charset="0"/>
                    <a:ea typeface="Helvetica Neue Light" panose="02000403000000020004" pitchFamily="2" charset="0"/>
                  </a:rPr>
                  <a:t>U-shaped</a:t>
                </a:r>
              </a:p>
            </p:txBody>
          </p:sp>
        </mc:Choice>
        <mc:Fallback xmlns="">
          <p:sp>
            <p:nvSpPr>
              <p:cNvPr id="22" name="TextBox 21">
                <a:extLst>
                  <a:ext uri="{FF2B5EF4-FFF2-40B4-BE49-F238E27FC236}">
                    <a16:creationId xmlns:a16="http://schemas.microsoft.com/office/drawing/2014/main" id="{C2F4EA07-341C-BACD-1FB1-BDFA2E0FA0AB}"/>
                  </a:ext>
                </a:extLst>
              </p:cNvPr>
              <p:cNvSpPr txBox="1">
                <a:spLocks noRot="1" noChangeAspect="1" noMove="1" noResize="1" noEditPoints="1" noAdjustHandles="1" noChangeArrowheads="1" noChangeShapeType="1" noTextEdit="1"/>
              </p:cNvSpPr>
              <p:nvPr/>
            </p:nvSpPr>
            <p:spPr>
              <a:xfrm>
                <a:off x="4050059" y="6116805"/>
                <a:ext cx="3649572" cy="523220"/>
              </a:xfrm>
              <a:prstGeom prst="rect">
                <a:avLst/>
              </a:prstGeom>
              <a:blipFill>
                <a:blip r:embed="rId10"/>
                <a:stretch>
                  <a:fillRect l="-346" t="-2381" r="-1038" b="-119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EAA0E62-8CC8-6E96-B7CA-BB10F972F422}"/>
                  </a:ext>
                </a:extLst>
              </p:cNvPr>
              <p:cNvSpPr txBox="1"/>
              <p:nvPr/>
            </p:nvSpPr>
            <p:spPr>
              <a:xfrm>
                <a:off x="7987838" y="6116805"/>
                <a:ext cx="3664161" cy="523220"/>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𝑥</m:t>
                    </m:r>
                  </m:oMath>
                </a14:m>
                <a:r>
                  <a:rPr lang="en-GB" sz="14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oMath>
                </a14:m>
                <a:r>
                  <a:rPr lang="en-GB" sz="1400" dirty="0">
                    <a:latin typeface="Helvetica Neue Light" panose="02000403000000020004" pitchFamily="2" charset="0"/>
                    <a:ea typeface="Helvetica Neue Light" panose="02000403000000020004" pitchFamily="2" charset="0"/>
                  </a:rPr>
                  <a:t> is said to be </a:t>
                </a:r>
                <a:r>
                  <a:rPr lang="en-GB" sz="1400" b="1" dirty="0">
                    <a:latin typeface="Helvetica Neue Light" panose="02000403000000020004" pitchFamily="2" charset="0"/>
                    <a:ea typeface="Helvetica Neue Light" panose="02000403000000020004" pitchFamily="2" charset="0"/>
                  </a:rPr>
                  <a:t>S-shaped</a:t>
                </a:r>
                <a:r>
                  <a:rPr lang="en-GB" sz="1400" dirty="0">
                    <a:latin typeface="Helvetica Neue Light" panose="02000403000000020004" pitchFamily="2" charset="0"/>
                    <a:ea typeface="Helvetica Neue Light" panose="02000403000000020004" pitchFamily="2" charset="0"/>
                  </a:rPr>
                  <a:t> </a:t>
                </a:r>
                <a:r>
                  <a:rPr lang="en-GB" sz="1400" b="1" dirty="0">
                    <a:latin typeface="Helvetica Neue Light" panose="02000403000000020004" pitchFamily="2" charset="0"/>
                    <a:ea typeface="Helvetica Neue Light" panose="02000403000000020004" pitchFamily="2" charset="0"/>
                  </a:rPr>
                  <a:t>that’s not only inverted but rotated</a:t>
                </a:r>
              </a:p>
            </p:txBody>
          </p:sp>
        </mc:Choice>
        <mc:Fallback xmlns="">
          <p:sp>
            <p:nvSpPr>
              <p:cNvPr id="23" name="TextBox 22">
                <a:extLst>
                  <a:ext uri="{FF2B5EF4-FFF2-40B4-BE49-F238E27FC236}">
                    <a16:creationId xmlns:a16="http://schemas.microsoft.com/office/drawing/2014/main" id="{5EAA0E62-8CC8-6E96-B7CA-BB10F972F422}"/>
                  </a:ext>
                </a:extLst>
              </p:cNvPr>
              <p:cNvSpPr txBox="1">
                <a:spLocks noRot="1" noChangeAspect="1" noMove="1" noResize="1" noEditPoints="1" noAdjustHandles="1" noChangeArrowheads="1" noChangeShapeType="1" noTextEdit="1"/>
              </p:cNvSpPr>
              <p:nvPr/>
            </p:nvSpPr>
            <p:spPr>
              <a:xfrm>
                <a:off x="7987838" y="6116805"/>
                <a:ext cx="3664161" cy="523220"/>
              </a:xfrm>
              <a:prstGeom prst="rect">
                <a:avLst/>
              </a:prstGeom>
              <a:blipFill>
                <a:blip r:embed="rId11"/>
                <a:stretch>
                  <a:fillRect l="-345" t="-2381" b="-11905"/>
                </a:stretch>
              </a:blipFill>
            </p:spPr>
            <p:txBody>
              <a:bodyPr/>
              <a:lstStyle/>
              <a:p>
                <a:r>
                  <a:rPr lang="en-GB">
                    <a:noFill/>
                  </a:rPr>
                  <a:t> </a:t>
                </a:r>
              </a:p>
            </p:txBody>
          </p:sp>
        </mc:Fallback>
      </mc:AlternateContent>
    </p:spTree>
    <p:extLst>
      <p:ext uri="{BB962C8B-B14F-4D97-AF65-F5344CB8AC3E}">
        <p14:creationId xmlns:p14="http://schemas.microsoft.com/office/powerpoint/2010/main" val="75184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1EBDAFA-4CB8-FA11-6E3B-BF8379394B2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BF58E62E-1799-8310-2F3F-48610E925EFC}"/>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Maths 101: Polynomial functions [2]</a:t>
            </a:r>
          </a:p>
        </p:txBody>
      </p:sp>
      <p:sp>
        <p:nvSpPr>
          <p:cNvPr id="4" name="Rectangle 3">
            <a:extLst>
              <a:ext uri="{FF2B5EF4-FFF2-40B4-BE49-F238E27FC236}">
                <a16:creationId xmlns:a16="http://schemas.microsoft.com/office/drawing/2014/main" id="{F7578EC0-DF52-774D-6216-A7AAEB84095E}"/>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11C65AB6-3780-AB6A-A8C4-F13EE9264E90}"/>
              </a:ext>
            </a:extLst>
          </p:cNvPr>
          <p:cNvPicPr>
            <a:picLocks noChangeAspect="1"/>
          </p:cNvPicPr>
          <p:nvPr/>
        </p:nvPicPr>
        <p:blipFill>
          <a:blip r:embed="rId2"/>
          <a:stretch>
            <a:fillRect/>
          </a:stretch>
        </p:blipFill>
        <p:spPr>
          <a:xfrm>
            <a:off x="6536265" y="1809749"/>
            <a:ext cx="3356896" cy="2550583"/>
          </a:xfrm>
          <a:prstGeom prst="rect">
            <a:avLst/>
          </a:prstGeom>
        </p:spPr>
      </p:pic>
      <p:pic>
        <p:nvPicPr>
          <p:cNvPr id="7" name="Picture 6">
            <a:extLst>
              <a:ext uri="{FF2B5EF4-FFF2-40B4-BE49-F238E27FC236}">
                <a16:creationId xmlns:a16="http://schemas.microsoft.com/office/drawing/2014/main" id="{FD4DAA47-B700-9BAB-4508-0C7112A3A6ED}"/>
              </a:ext>
            </a:extLst>
          </p:cNvPr>
          <p:cNvPicPr>
            <a:picLocks noChangeAspect="1"/>
          </p:cNvPicPr>
          <p:nvPr/>
        </p:nvPicPr>
        <p:blipFill>
          <a:blip r:embed="rId3"/>
          <a:srcRect/>
          <a:stretch/>
        </p:blipFill>
        <p:spPr>
          <a:xfrm>
            <a:off x="1786466" y="1872828"/>
            <a:ext cx="3356896" cy="242442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5DB17CE-ED97-66B0-0410-94668B14AF7C}"/>
                  </a:ext>
                </a:extLst>
              </p:cNvPr>
              <p:cNvSpPr txBox="1"/>
              <p:nvPr/>
            </p:nvSpPr>
            <p:spPr>
              <a:xfrm>
                <a:off x="1652882" y="4505265"/>
                <a:ext cx="3624061"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𝑥</m:t>
                    </m:r>
                  </m:oMath>
                </a14:m>
                <a:r>
                  <a:rPr lang="en-GB" sz="14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oMath>
                </a14:m>
                <a:r>
                  <a:rPr lang="en-GB" sz="1400" dirty="0">
                    <a:latin typeface="Helvetica Neue Light" panose="02000403000000020004" pitchFamily="2" charset="0"/>
                    <a:ea typeface="Helvetica Neue Light" panose="02000403000000020004" pitchFamily="2" charset="0"/>
                  </a:rPr>
                  <a:t> is said to be </a:t>
                </a:r>
                <a:r>
                  <a:rPr lang="en-GB" sz="1400" b="1" dirty="0">
                    <a:latin typeface="Helvetica Neue Light" panose="02000403000000020004" pitchFamily="2" charset="0"/>
                    <a:ea typeface="Helvetica Neue Light" panose="02000403000000020004" pitchFamily="2" charset="0"/>
                  </a:rPr>
                  <a:t>W-shaped</a:t>
                </a:r>
              </a:p>
            </p:txBody>
          </p:sp>
        </mc:Choice>
        <mc:Fallback xmlns="">
          <p:sp>
            <p:nvSpPr>
              <p:cNvPr id="8" name="TextBox 7">
                <a:extLst>
                  <a:ext uri="{FF2B5EF4-FFF2-40B4-BE49-F238E27FC236}">
                    <a16:creationId xmlns:a16="http://schemas.microsoft.com/office/drawing/2014/main" id="{15DB17CE-ED97-66B0-0410-94668B14AF7C}"/>
                  </a:ext>
                </a:extLst>
              </p:cNvPr>
              <p:cNvSpPr txBox="1">
                <a:spLocks noRot="1" noChangeAspect="1" noMove="1" noResize="1" noEditPoints="1" noAdjustHandles="1" noChangeArrowheads="1" noChangeShapeType="1" noTextEdit="1"/>
              </p:cNvSpPr>
              <p:nvPr/>
            </p:nvSpPr>
            <p:spPr>
              <a:xfrm>
                <a:off x="1652882" y="4505265"/>
                <a:ext cx="3624061" cy="307777"/>
              </a:xfrm>
              <a:prstGeom prst="rect">
                <a:avLst/>
              </a:prstGeom>
              <a:blipFill>
                <a:blip r:embed="rId4"/>
                <a:stretch>
                  <a:fillRect l="-699" t="-3846" b="-1538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6E04B0B-0984-8AC4-D935-C831059528FE}"/>
                  </a:ext>
                </a:extLst>
              </p:cNvPr>
              <p:cNvSpPr txBox="1"/>
              <p:nvPr/>
            </p:nvSpPr>
            <p:spPr>
              <a:xfrm>
                <a:off x="1305839" y="1421401"/>
                <a:ext cx="4318149" cy="369332"/>
              </a:xfrm>
              <a:prstGeom prst="rect">
                <a:avLst/>
              </a:prstGeom>
              <a:noFill/>
            </p:spPr>
            <p:txBody>
              <a:bodyPr wrap="square" rtlCol="0">
                <a:spAutoFit/>
              </a:bodyPr>
              <a:lstStyle/>
              <a:p>
                <a:pPr algn="ctr"/>
                <a:r>
                  <a:rPr lang="en-GB" dirty="0">
                    <a:latin typeface="Helvetica Neue Light" panose="02000403000000020004" pitchFamily="2" charset="0"/>
                    <a:ea typeface="Helvetica Neue Light" panose="02000403000000020004" pitchFamily="2" charset="0"/>
                  </a:rPr>
                  <a:t>Higher degree (with degree of 4): </a:t>
                </a:r>
                <a14:m>
                  <m:oMath xmlns:m="http://schemas.openxmlformats.org/officeDocument/2006/math">
                    <m:r>
                      <a:rPr lang="en-GB" b="0" i="1" smtClean="0">
                        <a:latin typeface="Cambria Math" panose="02040503050406030204" pitchFamily="18" charset="0"/>
                        <a:ea typeface="Helvetica Neue Light" panose="02000403000000020004" pitchFamily="2" charset="0"/>
                      </a:rPr>
                      <m:t>𝑦</m:t>
                    </m:r>
                    <m:r>
                      <a:rPr lang="en-GB" b="0" i="1" smtClean="0">
                        <a:latin typeface="Cambria Math" panose="02040503050406030204" pitchFamily="18" charset="0"/>
                        <a:ea typeface="Helvetica Neue Light" panose="02000403000000020004" pitchFamily="2" charset="0"/>
                      </a:rPr>
                      <m:t>=</m:t>
                    </m:r>
                    <m:sSup>
                      <m:sSupPr>
                        <m:ctrlPr>
                          <a:rPr lang="en-GB" b="0" i="1" smtClean="0">
                            <a:latin typeface="Cambria Math" panose="02040503050406030204" pitchFamily="18" charset="0"/>
                            <a:ea typeface="Helvetica Neue Light" panose="02000403000000020004" pitchFamily="2" charset="0"/>
                          </a:rPr>
                        </m:ctrlPr>
                      </m:sSupPr>
                      <m:e>
                        <m:r>
                          <a:rPr lang="en-GB" b="0" i="1" smtClean="0">
                            <a:latin typeface="Cambria Math" panose="02040503050406030204" pitchFamily="18" charset="0"/>
                            <a:ea typeface="Helvetica Neue Light" panose="02000403000000020004" pitchFamily="2" charset="0"/>
                          </a:rPr>
                          <m:t>𝑥</m:t>
                        </m:r>
                      </m:e>
                      <m:sup>
                        <m:r>
                          <a:rPr lang="en-GB" b="0" i="1" smtClean="0">
                            <a:latin typeface="Cambria Math" panose="02040503050406030204" pitchFamily="18" charset="0"/>
                            <a:ea typeface="Helvetica Neue Light" panose="02000403000000020004" pitchFamily="2" charset="0"/>
                          </a:rPr>
                          <m:t>4</m:t>
                        </m:r>
                      </m:sup>
                    </m:sSup>
                  </m:oMath>
                </a14:m>
                <a:endParaRPr lang="en-GB" dirty="0">
                  <a:latin typeface="Helvetica Neue Light" panose="02000403000000020004" pitchFamily="2" charset="0"/>
                  <a:ea typeface="Helvetica Neue Light" panose="02000403000000020004" pitchFamily="2" charset="0"/>
                </a:endParaRPr>
              </a:p>
            </p:txBody>
          </p:sp>
        </mc:Choice>
        <mc:Fallback xmlns="">
          <p:sp>
            <p:nvSpPr>
              <p:cNvPr id="9" name="TextBox 8">
                <a:extLst>
                  <a:ext uri="{FF2B5EF4-FFF2-40B4-BE49-F238E27FC236}">
                    <a16:creationId xmlns:a16="http://schemas.microsoft.com/office/drawing/2014/main" id="{66E04B0B-0984-8AC4-D935-C831059528FE}"/>
                  </a:ext>
                </a:extLst>
              </p:cNvPr>
              <p:cNvSpPr txBox="1">
                <a:spLocks noRot="1" noChangeAspect="1" noMove="1" noResize="1" noEditPoints="1" noAdjustHandles="1" noChangeArrowheads="1" noChangeShapeType="1" noTextEdit="1"/>
              </p:cNvSpPr>
              <p:nvPr/>
            </p:nvSpPr>
            <p:spPr>
              <a:xfrm>
                <a:off x="1305839" y="1421401"/>
                <a:ext cx="4318149" cy="369332"/>
              </a:xfrm>
              <a:prstGeom prst="rect">
                <a:avLst/>
              </a:prstGeom>
              <a:blipFill>
                <a:blip r:embed="rId5"/>
                <a:stretch>
                  <a:fillRect t="-6452" b="-225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20F09FF-247F-284A-BB15-0ED459DD29A6}"/>
                  </a:ext>
                </a:extLst>
              </p:cNvPr>
              <p:cNvSpPr txBox="1"/>
              <p:nvPr/>
            </p:nvSpPr>
            <p:spPr>
              <a:xfrm>
                <a:off x="6258839" y="1421401"/>
                <a:ext cx="4318149" cy="372410"/>
              </a:xfrm>
              <a:prstGeom prst="rect">
                <a:avLst/>
              </a:prstGeom>
              <a:noFill/>
            </p:spPr>
            <p:txBody>
              <a:bodyPr wrap="square" rtlCol="0">
                <a:spAutoFit/>
              </a:bodyPr>
              <a:lstStyle/>
              <a:p>
                <a:pPr algn="ctr"/>
                <a:r>
                  <a:rPr lang="en-GB" dirty="0">
                    <a:latin typeface="Helvetica Neue Light" panose="02000403000000020004" pitchFamily="2" charset="0"/>
                    <a:ea typeface="Helvetica Neue Light" panose="02000403000000020004" pitchFamily="2" charset="0"/>
                  </a:rPr>
                  <a:t>Higher degree (with degree of 5): </a:t>
                </a:r>
                <a14:m>
                  <m:oMath xmlns:m="http://schemas.openxmlformats.org/officeDocument/2006/math">
                    <m:r>
                      <a:rPr lang="en-GB" b="0" i="1" smtClean="0">
                        <a:latin typeface="Cambria Math" panose="02040503050406030204" pitchFamily="18" charset="0"/>
                        <a:ea typeface="Helvetica Neue Light" panose="02000403000000020004" pitchFamily="2" charset="0"/>
                      </a:rPr>
                      <m:t>𝑦</m:t>
                    </m:r>
                    <m:r>
                      <a:rPr lang="en-GB" b="0" i="1" smtClean="0">
                        <a:latin typeface="Cambria Math" panose="02040503050406030204" pitchFamily="18" charset="0"/>
                        <a:ea typeface="Helvetica Neue Light" panose="02000403000000020004" pitchFamily="2" charset="0"/>
                      </a:rPr>
                      <m:t>=</m:t>
                    </m:r>
                    <m:sSup>
                      <m:sSupPr>
                        <m:ctrlPr>
                          <a:rPr lang="en-GB" b="0" i="1" smtClean="0">
                            <a:latin typeface="Cambria Math" panose="02040503050406030204" pitchFamily="18" charset="0"/>
                            <a:ea typeface="Helvetica Neue Light" panose="02000403000000020004" pitchFamily="2" charset="0"/>
                          </a:rPr>
                        </m:ctrlPr>
                      </m:sSupPr>
                      <m:e>
                        <m:r>
                          <a:rPr lang="en-GB" b="0" i="1" smtClean="0">
                            <a:latin typeface="Cambria Math" panose="02040503050406030204" pitchFamily="18" charset="0"/>
                            <a:ea typeface="Helvetica Neue Light" panose="02000403000000020004" pitchFamily="2" charset="0"/>
                          </a:rPr>
                          <m:t>𝑥</m:t>
                        </m:r>
                      </m:e>
                      <m:sup>
                        <m:r>
                          <a:rPr lang="en-GB" b="0" i="1" smtClean="0">
                            <a:latin typeface="Cambria Math" panose="02040503050406030204" pitchFamily="18" charset="0"/>
                            <a:ea typeface="Helvetica Neue Light" panose="02000403000000020004" pitchFamily="2" charset="0"/>
                          </a:rPr>
                          <m:t>5</m:t>
                        </m:r>
                      </m:sup>
                    </m:sSup>
                  </m:oMath>
                </a14:m>
                <a:endParaRPr lang="en-GB" dirty="0">
                  <a:latin typeface="Helvetica Neue Light" panose="02000403000000020004" pitchFamily="2" charset="0"/>
                  <a:ea typeface="Helvetica Neue Light" panose="02000403000000020004" pitchFamily="2" charset="0"/>
                </a:endParaRPr>
              </a:p>
            </p:txBody>
          </p:sp>
        </mc:Choice>
        <mc:Fallback xmlns="">
          <p:sp>
            <p:nvSpPr>
              <p:cNvPr id="10" name="TextBox 9">
                <a:extLst>
                  <a:ext uri="{FF2B5EF4-FFF2-40B4-BE49-F238E27FC236}">
                    <a16:creationId xmlns:a16="http://schemas.microsoft.com/office/drawing/2014/main" id="{420F09FF-247F-284A-BB15-0ED459DD29A6}"/>
                  </a:ext>
                </a:extLst>
              </p:cNvPr>
              <p:cNvSpPr txBox="1">
                <a:spLocks noRot="1" noChangeAspect="1" noMove="1" noResize="1" noEditPoints="1" noAdjustHandles="1" noChangeArrowheads="1" noChangeShapeType="1" noTextEdit="1"/>
              </p:cNvSpPr>
              <p:nvPr/>
            </p:nvSpPr>
            <p:spPr>
              <a:xfrm>
                <a:off x="6258839" y="1421401"/>
                <a:ext cx="4318149" cy="372410"/>
              </a:xfrm>
              <a:prstGeom prst="rect">
                <a:avLst/>
              </a:prstGeom>
              <a:blipFill>
                <a:blip r:embed="rId6"/>
                <a:stretch>
                  <a:fillRect t="-6452" b="-225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85E34E6-184B-E603-F65D-175FBCFDD448}"/>
                  </a:ext>
                </a:extLst>
              </p:cNvPr>
              <p:cNvSpPr txBox="1"/>
              <p:nvPr/>
            </p:nvSpPr>
            <p:spPr>
              <a:xfrm>
                <a:off x="6536265" y="4505265"/>
                <a:ext cx="3624061" cy="523220"/>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𝑥</m:t>
                    </m:r>
                  </m:oMath>
                </a14:m>
                <a:r>
                  <a:rPr lang="en-GB" sz="14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oMath>
                </a14:m>
                <a:r>
                  <a:rPr lang="en-GB" sz="1400" dirty="0">
                    <a:latin typeface="Helvetica Neue Light" panose="02000403000000020004" pitchFamily="2" charset="0"/>
                    <a:ea typeface="Helvetica Neue Light" panose="02000403000000020004" pitchFamily="2" charset="0"/>
                  </a:rPr>
                  <a:t> is now said to be </a:t>
                </a:r>
                <a:r>
                  <a:rPr lang="en-GB" sz="1400" b="1" dirty="0">
                    <a:latin typeface="Helvetica Neue Light" panose="02000403000000020004" pitchFamily="2" charset="0"/>
                    <a:ea typeface="Helvetica Neue Light" panose="02000403000000020004" pitchFamily="2" charset="0"/>
                  </a:rPr>
                  <a:t>Wiggly-shaped</a:t>
                </a:r>
              </a:p>
            </p:txBody>
          </p:sp>
        </mc:Choice>
        <mc:Fallback xmlns="">
          <p:sp>
            <p:nvSpPr>
              <p:cNvPr id="11" name="TextBox 10">
                <a:extLst>
                  <a:ext uri="{FF2B5EF4-FFF2-40B4-BE49-F238E27FC236}">
                    <a16:creationId xmlns:a16="http://schemas.microsoft.com/office/drawing/2014/main" id="{585E34E6-184B-E603-F65D-175FBCFDD448}"/>
                  </a:ext>
                </a:extLst>
              </p:cNvPr>
              <p:cNvSpPr txBox="1">
                <a:spLocks noRot="1" noChangeAspect="1" noMove="1" noResize="1" noEditPoints="1" noAdjustHandles="1" noChangeArrowheads="1" noChangeShapeType="1" noTextEdit="1"/>
              </p:cNvSpPr>
              <p:nvPr/>
            </p:nvSpPr>
            <p:spPr>
              <a:xfrm>
                <a:off x="6536265" y="4505265"/>
                <a:ext cx="3624061" cy="523220"/>
              </a:xfrm>
              <a:prstGeom prst="rect">
                <a:avLst/>
              </a:prstGeom>
              <a:blipFill>
                <a:blip r:embed="rId7"/>
                <a:stretch>
                  <a:fillRect l="-348" t="-2381" b="-14286"/>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DED5DB92-3952-3854-5CD1-2B5DEACD8C13}"/>
              </a:ext>
            </a:extLst>
          </p:cNvPr>
          <p:cNvSpPr txBox="1"/>
          <p:nvPr/>
        </p:nvSpPr>
        <p:spPr>
          <a:xfrm>
            <a:off x="1276354" y="5758332"/>
            <a:ext cx="8695267"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You may think to yourself why go through these classes of polynomials?</a:t>
            </a:r>
          </a:p>
        </p:txBody>
      </p:sp>
    </p:spTree>
    <p:extLst>
      <p:ext uri="{BB962C8B-B14F-4D97-AF65-F5344CB8AC3E}">
        <p14:creationId xmlns:p14="http://schemas.microsoft.com/office/powerpoint/2010/main" val="3121318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14F9C6-0059-10A1-1E66-15C7C14A37AE}"/>
                  </a:ext>
                </a:extLst>
              </p:cNvPr>
              <p:cNvSpPr txBox="1"/>
              <p:nvPr/>
            </p:nvSpPr>
            <p:spPr>
              <a:xfrm>
                <a:off x="529855" y="6058152"/>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2" name="TextBox 1">
                <a:extLst>
                  <a:ext uri="{FF2B5EF4-FFF2-40B4-BE49-F238E27FC236}">
                    <a16:creationId xmlns:a16="http://schemas.microsoft.com/office/drawing/2014/main" id="{9614F9C6-0059-10A1-1E66-15C7C14A37AE}"/>
                  </a:ext>
                </a:extLst>
              </p:cNvPr>
              <p:cNvSpPr txBox="1">
                <a:spLocks noRot="1" noChangeAspect="1" noMove="1" noResize="1" noEditPoints="1" noAdjustHandles="1" noChangeArrowheads="1" noChangeShapeType="1" noTextEdit="1"/>
              </p:cNvSpPr>
              <p:nvPr/>
            </p:nvSpPr>
            <p:spPr>
              <a:xfrm>
                <a:off x="529855" y="6058152"/>
                <a:ext cx="5483332" cy="423770"/>
              </a:xfrm>
              <a:prstGeom prst="rect">
                <a:avLst/>
              </a:prstGeom>
              <a:blipFill>
                <a:blip r:embed="rId3"/>
                <a:stretch>
                  <a:fillRect b="-11765"/>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12485E5F-26B1-8CE8-15EB-15855107CCEB}"/>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GLM versus GAM: which one to use? [1]</a:t>
            </a:r>
          </a:p>
        </p:txBody>
      </p:sp>
      <p:sp>
        <p:nvSpPr>
          <p:cNvPr id="5" name="TextBox 4">
            <a:extLst>
              <a:ext uri="{FF2B5EF4-FFF2-40B4-BE49-F238E27FC236}">
                <a16:creationId xmlns:a16="http://schemas.microsoft.com/office/drawing/2014/main" id="{0FCF89AA-A863-CF86-C1B7-08640C1DD111}"/>
              </a:ext>
            </a:extLst>
          </p:cNvPr>
          <p:cNvSpPr txBox="1"/>
          <p:nvPr/>
        </p:nvSpPr>
        <p:spPr>
          <a:xfrm>
            <a:off x="104374" y="1068534"/>
            <a:ext cx="11817626" cy="646331"/>
          </a:xfrm>
          <a:prstGeom prst="rect">
            <a:avLst/>
          </a:prstGeom>
          <a:noFill/>
        </p:spPr>
        <p:txBody>
          <a:bodyPr wrap="square" rtlCol="0">
            <a:spAutoFit/>
          </a:bodyPr>
          <a:lstStyle/>
          <a:p>
            <a:pPr marL="285750" indent="-285750" algn="l">
              <a:buFont typeface="Arial" panose="020B0604020202020204" pitchFamily="34" charset="0"/>
              <a:buChar char="•"/>
            </a:pP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GAMs enable the user to fit a </a:t>
            </a:r>
            <a:r>
              <a:rPr lang="en-GB" dirty="0">
                <a:latin typeface="Helvetica Neue" panose="02000503000000020004" pitchFamily="2" charset="0"/>
                <a:ea typeface="Helvetica Neue" panose="02000503000000020004" pitchFamily="2" charset="0"/>
                <a:cs typeface="Helvetica Neue" panose="02000503000000020004" pitchFamily="2" charset="0"/>
              </a:rPr>
              <a:t>p</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olynomial function </a:t>
            </a:r>
            <a:r>
              <a:rPr lang="en-GB" dirty="0">
                <a:latin typeface="Helvetica Neue" panose="02000503000000020004" pitchFamily="2" charset="0"/>
                <a:ea typeface="Helvetica Neue" panose="02000503000000020004" pitchFamily="2" charset="0"/>
                <a:cs typeface="Helvetica Neue" panose="02000503000000020004" pitchFamily="2" charset="0"/>
              </a:rPr>
              <a:t>on an </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independent variable in order for the model to fit the data nicely.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E174178-2FF6-3BDA-A0C2-BC0222B4EFE7}"/>
                  </a:ext>
                </a:extLst>
              </p:cNvPr>
              <p:cNvSpPr txBox="1"/>
              <p:nvPr/>
            </p:nvSpPr>
            <p:spPr>
              <a:xfrm>
                <a:off x="376767" y="1866233"/>
                <a:ext cx="11438466" cy="1785104"/>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Hypothetical scenario (simulated data): </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Assessing the impact of COVID-19 lockdown phases and various sociodemographic factors on prevalence of mental health in the British population.</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Suppose </a:t>
                </a:r>
                <a14:m>
                  <m:oMath xmlns:m="http://schemas.openxmlformats.org/officeDocument/2006/math">
                    <m:sSub>
                      <m:sSubPr>
                        <m:ctrlPr>
                          <a:rPr lang="en-GB" sz="1800" b="1" i="1" smtClean="0">
                            <a:latin typeface="Cambria Math" panose="02040503050406030204" pitchFamily="18" charset="0"/>
                          </a:rPr>
                        </m:ctrlPr>
                      </m:sSubPr>
                      <m:e>
                        <m:r>
                          <a:rPr lang="en-GB" sz="1800" b="1" i="1">
                            <a:latin typeface="Cambria Math" panose="02040503050406030204" pitchFamily="18" charset="0"/>
                          </a:rPr>
                          <m:t>𝒙</m:t>
                        </m:r>
                      </m:e>
                      <m:sub>
                        <m:r>
                          <a:rPr lang="en-GB" sz="1800" b="1" i="1" smtClean="0">
                            <a:latin typeface="Cambria Math" panose="02040503050406030204" pitchFamily="18" charset="0"/>
                          </a:rPr>
                          <m:t>𝒊</m:t>
                        </m:r>
                        <m:r>
                          <a:rPr lang="en-GB" sz="1800" b="1" i="1" smtClean="0">
                            <a:latin typeface="Cambria Math" panose="02040503050406030204" pitchFamily="18" charset="0"/>
                          </a:rPr>
                          <m:t>,</m:t>
                        </m:r>
                        <m:r>
                          <a:rPr lang="en-GB" sz="1800" b="1" i="1" smtClean="0">
                            <a:latin typeface="Cambria Math" panose="02040503050406030204" pitchFamily="18" charset="0"/>
                          </a:rPr>
                          <m:t>𝟏</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represent the time/phase of lockdown, and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is the measured prevalence of mental health.</a:t>
                </a:r>
              </a:p>
            </p:txBody>
          </p:sp>
        </mc:Choice>
        <mc:Fallback xmlns="">
          <p:sp>
            <p:nvSpPr>
              <p:cNvPr id="6" name="TextBox 5">
                <a:extLst>
                  <a:ext uri="{FF2B5EF4-FFF2-40B4-BE49-F238E27FC236}">
                    <a16:creationId xmlns:a16="http://schemas.microsoft.com/office/drawing/2014/main" id="{DE174178-2FF6-3BDA-A0C2-BC0222B4EFE7}"/>
                  </a:ext>
                </a:extLst>
              </p:cNvPr>
              <p:cNvSpPr txBox="1">
                <a:spLocks noRot="1" noChangeAspect="1" noMove="1" noResize="1" noEditPoints="1" noAdjustHandles="1" noChangeArrowheads="1" noChangeShapeType="1" noTextEdit="1"/>
              </p:cNvSpPr>
              <p:nvPr/>
            </p:nvSpPr>
            <p:spPr>
              <a:xfrm>
                <a:off x="376767" y="1866233"/>
                <a:ext cx="11438466" cy="1785104"/>
              </a:xfrm>
              <a:prstGeom prst="rect">
                <a:avLst/>
              </a:prstGeom>
              <a:blipFill>
                <a:blip r:embed="rId4"/>
                <a:stretch>
                  <a:fillRect l="-443" t="-1408" b="-21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DAF7208-12B8-1F6E-9436-52A7DDDC0FFD}"/>
                  </a:ext>
                </a:extLst>
              </p:cNvPr>
              <p:cNvSpPr txBox="1"/>
              <p:nvPr/>
            </p:nvSpPr>
            <p:spPr>
              <a:xfrm>
                <a:off x="529855" y="5046860"/>
                <a:ext cx="5483332" cy="427425"/>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rPr>
                            <m:t>𝒚</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 </m:t>
                      </m:r>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rPr>
                            <m:t>𝟎</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𝟏</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𝟐</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ea typeface="Cambria Math" panose="02040503050406030204" pitchFamily="18" charset="0"/>
                            </a:rPr>
                            <m:t>𝒑</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a:latin typeface="Cambria Math" panose="02040503050406030204" pitchFamily="18" charset="0"/>
                            </a:rPr>
                            <m:t>𝒊</m:t>
                          </m:r>
                          <m:r>
                            <a:rPr lang="en-GB" sz="2000" b="1">
                              <a:latin typeface="Cambria Math" panose="02040503050406030204" pitchFamily="18" charset="0"/>
                            </a:rPr>
                            <m:t>,</m:t>
                          </m:r>
                          <m:r>
                            <a:rPr lang="en-GB" sz="2000" b="1" i="1" smtClean="0">
                              <a:latin typeface="Cambria Math" panose="02040503050406030204" pitchFamily="18" charset="0"/>
                            </a:rPr>
                            <m:t>𝒑</m:t>
                          </m:r>
                        </m:sub>
                      </m:sSub>
                      <m:r>
                        <a:rPr lang="en-GB" sz="2000" b="1" i="0"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8DAF7208-12B8-1F6E-9436-52A7DDDC0FFD}"/>
                  </a:ext>
                </a:extLst>
              </p:cNvPr>
              <p:cNvSpPr txBox="1">
                <a:spLocks noRot="1" noChangeAspect="1" noMove="1" noResize="1" noEditPoints="1" noAdjustHandles="1" noChangeArrowheads="1" noChangeShapeType="1" noTextEdit="1"/>
              </p:cNvSpPr>
              <p:nvPr/>
            </p:nvSpPr>
            <p:spPr>
              <a:xfrm>
                <a:off x="529855" y="5046860"/>
                <a:ext cx="5483332" cy="427425"/>
              </a:xfrm>
              <a:prstGeom prst="rect">
                <a:avLst/>
              </a:prstGeom>
              <a:blipFill>
                <a:blip r:embed="rId5"/>
                <a:stretch>
                  <a:fillRect b="-8571"/>
                </a:stretch>
              </a:blipFill>
            </p:spPr>
            <p:txBody>
              <a:bodyPr/>
              <a:lstStyle/>
              <a:p>
                <a:r>
                  <a:rPr lang="en-GB">
                    <a:noFill/>
                  </a:rPr>
                  <a:t> </a:t>
                </a:r>
              </a:p>
            </p:txBody>
          </p:sp>
        </mc:Fallback>
      </mc:AlternateContent>
      <p:pic>
        <p:nvPicPr>
          <p:cNvPr id="9" name="Picture 8" descr="Chart, scatter chart&#10;&#10;Description automatically generated">
            <a:extLst>
              <a:ext uri="{FF2B5EF4-FFF2-40B4-BE49-F238E27FC236}">
                <a16:creationId xmlns:a16="http://schemas.microsoft.com/office/drawing/2014/main" id="{B6ABD3ED-1845-657A-4FD9-2E4B02F367A0}"/>
              </a:ext>
            </a:extLst>
          </p:cNvPr>
          <p:cNvPicPr>
            <a:picLocks noChangeAspect="1"/>
          </p:cNvPicPr>
          <p:nvPr/>
        </p:nvPicPr>
        <p:blipFill>
          <a:blip r:embed="rId6"/>
          <a:stretch>
            <a:fillRect/>
          </a:stretch>
        </p:blipFill>
        <p:spPr>
          <a:xfrm>
            <a:off x="6136911" y="3802706"/>
            <a:ext cx="5085654" cy="2906985"/>
          </a:xfrm>
          <a:prstGeom prst="rect">
            <a:avLst/>
          </a:prstGeom>
          <a:ln>
            <a:solidFill>
              <a:schemeClr val="tx1"/>
            </a:solidFill>
          </a:ln>
        </p:spPr>
      </p:pic>
      <p:sp>
        <p:nvSpPr>
          <p:cNvPr id="10" name="TextBox 9">
            <a:extLst>
              <a:ext uri="{FF2B5EF4-FFF2-40B4-BE49-F238E27FC236}">
                <a16:creationId xmlns:a16="http://schemas.microsoft.com/office/drawing/2014/main" id="{6E5AFDEC-7507-6EBA-C0AA-67A7BD7FF7BD}"/>
              </a:ext>
            </a:extLst>
          </p:cNvPr>
          <p:cNvSpPr txBox="1"/>
          <p:nvPr/>
        </p:nvSpPr>
        <p:spPr>
          <a:xfrm>
            <a:off x="464195" y="4487780"/>
            <a:ext cx="3322289"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What model should we pick?</a:t>
            </a:r>
          </a:p>
        </p:txBody>
      </p:sp>
      <p:sp>
        <p:nvSpPr>
          <p:cNvPr id="12" name="TextBox 11">
            <a:extLst>
              <a:ext uri="{FF2B5EF4-FFF2-40B4-BE49-F238E27FC236}">
                <a16:creationId xmlns:a16="http://schemas.microsoft.com/office/drawing/2014/main" id="{41FD7C71-EEE8-5F39-4038-E82F51AC3A86}"/>
              </a:ext>
            </a:extLst>
          </p:cNvPr>
          <p:cNvSpPr txBox="1"/>
          <p:nvPr/>
        </p:nvSpPr>
        <p:spPr>
          <a:xfrm rot="16200000">
            <a:off x="5456398" y="4895226"/>
            <a:ext cx="1607247" cy="246221"/>
          </a:xfrm>
          <a:prstGeom prst="rect">
            <a:avLst/>
          </a:prstGeom>
          <a:solidFill>
            <a:schemeClr val="bg1"/>
          </a:solid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Prevalence (%)</a:t>
            </a:r>
          </a:p>
        </p:txBody>
      </p:sp>
      <p:sp>
        <p:nvSpPr>
          <p:cNvPr id="13" name="TextBox 12">
            <a:extLst>
              <a:ext uri="{FF2B5EF4-FFF2-40B4-BE49-F238E27FC236}">
                <a16:creationId xmlns:a16="http://schemas.microsoft.com/office/drawing/2014/main" id="{6CB754FF-0933-05C1-16B2-820B436874F0}"/>
              </a:ext>
            </a:extLst>
          </p:cNvPr>
          <p:cNvSpPr txBox="1"/>
          <p:nvPr/>
        </p:nvSpPr>
        <p:spPr>
          <a:xfrm>
            <a:off x="8079329" y="6481922"/>
            <a:ext cx="1607247" cy="215444"/>
          </a:xfrm>
          <a:prstGeom prst="rect">
            <a:avLst/>
          </a:prstGeom>
          <a:noFill/>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COVID-19 Lockdown</a:t>
            </a:r>
          </a:p>
        </p:txBody>
      </p:sp>
      <p:sp>
        <p:nvSpPr>
          <p:cNvPr id="14" name="Slide Number Placeholder 3">
            <a:extLst>
              <a:ext uri="{FF2B5EF4-FFF2-40B4-BE49-F238E27FC236}">
                <a16:creationId xmlns:a16="http://schemas.microsoft.com/office/drawing/2014/main" id="{F4D70073-F327-BF35-4581-1AF6435B04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441389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14F9C6-0059-10A1-1E66-15C7C14A37AE}"/>
                  </a:ext>
                </a:extLst>
              </p:cNvPr>
              <p:cNvSpPr txBox="1"/>
              <p:nvPr/>
            </p:nvSpPr>
            <p:spPr>
              <a:xfrm>
                <a:off x="529855" y="6058152"/>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2" name="TextBox 1">
                <a:extLst>
                  <a:ext uri="{FF2B5EF4-FFF2-40B4-BE49-F238E27FC236}">
                    <a16:creationId xmlns:a16="http://schemas.microsoft.com/office/drawing/2014/main" id="{9614F9C6-0059-10A1-1E66-15C7C14A37AE}"/>
                  </a:ext>
                </a:extLst>
              </p:cNvPr>
              <p:cNvSpPr txBox="1">
                <a:spLocks noRot="1" noChangeAspect="1" noMove="1" noResize="1" noEditPoints="1" noAdjustHandles="1" noChangeArrowheads="1" noChangeShapeType="1" noTextEdit="1"/>
              </p:cNvSpPr>
              <p:nvPr/>
            </p:nvSpPr>
            <p:spPr>
              <a:xfrm>
                <a:off x="529855" y="6058152"/>
                <a:ext cx="5483332" cy="423770"/>
              </a:xfrm>
              <a:prstGeom prst="rect">
                <a:avLst/>
              </a:prstGeom>
              <a:blipFill>
                <a:blip r:embed="rId3"/>
                <a:stretch>
                  <a:fillRect b="-11765"/>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0FCF89AA-A863-CF86-C1B7-08640C1DD111}"/>
              </a:ext>
            </a:extLst>
          </p:cNvPr>
          <p:cNvSpPr txBox="1"/>
          <p:nvPr/>
        </p:nvSpPr>
        <p:spPr>
          <a:xfrm>
            <a:off x="104374" y="1068534"/>
            <a:ext cx="11817626" cy="646331"/>
          </a:xfrm>
          <a:prstGeom prst="rect">
            <a:avLst/>
          </a:prstGeom>
          <a:noFill/>
        </p:spPr>
        <p:txBody>
          <a:bodyPr wrap="square" rtlCol="0">
            <a:spAutoFit/>
          </a:bodyPr>
          <a:lstStyle/>
          <a:p>
            <a:pPr marL="285750" indent="-285750" algn="l">
              <a:buFont typeface="Arial" panose="020B0604020202020204" pitchFamily="34" charset="0"/>
              <a:buChar char="•"/>
            </a:pP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GAMs enable the user to fit a </a:t>
            </a:r>
            <a:r>
              <a:rPr lang="en-GB" dirty="0">
                <a:latin typeface="Helvetica Neue" panose="02000503000000020004" pitchFamily="2" charset="0"/>
                <a:ea typeface="Helvetica Neue" panose="02000503000000020004" pitchFamily="2" charset="0"/>
                <a:cs typeface="Helvetica Neue" panose="02000503000000020004" pitchFamily="2" charset="0"/>
              </a:rPr>
              <a:t>p</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olynomial function </a:t>
            </a:r>
            <a:r>
              <a:rPr lang="en-GB" dirty="0">
                <a:latin typeface="Helvetica Neue" panose="02000503000000020004" pitchFamily="2" charset="0"/>
                <a:ea typeface="Helvetica Neue" panose="02000503000000020004" pitchFamily="2" charset="0"/>
                <a:cs typeface="Helvetica Neue" panose="02000503000000020004" pitchFamily="2" charset="0"/>
              </a:rPr>
              <a:t>on an </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independent variable in order for the model to fit the data nicely.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E174178-2FF6-3BDA-A0C2-BC0222B4EFE7}"/>
                  </a:ext>
                </a:extLst>
              </p:cNvPr>
              <p:cNvSpPr txBox="1"/>
              <p:nvPr/>
            </p:nvSpPr>
            <p:spPr>
              <a:xfrm>
                <a:off x="421441" y="1833406"/>
                <a:ext cx="11438466" cy="1785104"/>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Hypothetical scenario (simulated data): </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Assessing the impact of COVID-19 lockdown and various sociodemographic factors on prevalence of mental health in the British population.</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Suppose </a:t>
                </a:r>
                <a14:m>
                  <m:oMath xmlns:m="http://schemas.openxmlformats.org/officeDocument/2006/math">
                    <m:sSub>
                      <m:sSubPr>
                        <m:ctrlPr>
                          <a:rPr lang="en-GB" sz="1800" b="1" i="1" smtClean="0">
                            <a:latin typeface="Cambria Math" panose="02040503050406030204" pitchFamily="18" charset="0"/>
                          </a:rPr>
                        </m:ctrlPr>
                      </m:sSubPr>
                      <m:e>
                        <m:r>
                          <a:rPr lang="en-GB" sz="1800" b="1" i="1">
                            <a:latin typeface="Cambria Math" panose="02040503050406030204" pitchFamily="18" charset="0"/>
                          </a:rPr>
                          <m:t>𝒙</m:t>
                        </m:r>
                      </m:e>
                      <m:sub>
                        <m:r>
                          <a:rPr lang="en-GB" sz="1800" b="1" i="1" smtClean="0">
                            <a:latin typeface="Cambria Math" panose="02040503050406030204" pitchFamily="18" charset="0"/>
                          </a:rPr>
                          <m:t>𝒊</m:t>
                        </m:r>
                        <m:r>
                          <a:rPr lang="en-GB" sz="1800" b="1" i="1" smtClean="0">
                            <a:latin typeface="Cambria Math" panose="02040503050406030204" pitchFamily="18" charset="0"/>
                          </a:rPr>
                          <m:t>,</m:t>
                        </m:r>
                        <m:r>
                          <a:rPr lang="en-GB" sz="1800" b="1" i="1" smtClean="0">
                            <a:latin typeface="Cambria Math" panose="02040503050406030204" pitchFamily="18" charset="0"/>
                          </a:rPr>
                          <m:t>𝟏</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represent the time/phase of lockdown, and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is the measured prevalence of mental health.</a:t>
                </a:r>
              </a:p>
            </p:txBody>
          </p:sp>
        </mc:Choice>
        <mc:Fallback xmlns="">
          <p:sp>
            <p:nvSpPr>
              <p:cNvPr id="6" name="TextBox 5">
                <a:extLst>
                  <a:ext uri="{FF2B5EF4-FFF2-40B4-BE49-F238E27FC236}">
                    <a16:creationId xmlns:a16="http://schemas.microsoft.com/office/drawing/2014/main" id="{DE174178-2FF6-3BDA-A0C2-BC0222B4EFE7}"/>
                  </a:ext>
                </a:extLst>
              </p:cNvPr>
              <p:cNvSpPr txBox="1">
                <a:spLocks noRot="1" noChangeAspect="1" noMove="1" noResize="1" noEditPoints="1" noAdjustHandles="1" noChangeArrowheads="1" noChangeShapeType="1" noTextEdit="1"/>
              </p:cNvSpPr>
              <p:nvPr/>
            </p:nvSpPr>
            <p:spPr>
              <a:xfrm>
                <a:off x="421441" y="1833406"/>
                <a:ext cx="11438466" cy="1785104"/>
              </a:xfrm>
              <a:prstGeom prst="rect">
                <a:avLst/>
              </a:prstGeom>
              <a:blipFill>
                <a:blip r:embed="rId4"/>
                <a:stretch>
                  <a:fillRect l="-443" t="-1408" b="-14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DAF7208-12B8-1F6E-9436-52A7DDDC0FFD}"/>
                  </a:ext>
                </a:extLst>
              </p:cNvPr>
              <p:cNvSpPr txBox="1"/>
              <p:nvPr/>
            </p:nvSpPr>
            <p:spPr>
              <a:xfrm>
                <a:off x="529855" y="5046860"/>
                <a:ext cx="5483332" cy="427425"/>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rPr>
                            <m:t>𝒚</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 </m:t>
                      </m:r>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rPr>
                            <m:t>𝟎</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𝟏</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𝟐</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ea typeface="Cambria Math" panose="02040503050406030204" pitchFamily="18" charset="0"/>
                            </a:rPr>
                            <m:t>𝒑</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a:latin typeface="Cambria Math" panose="02040503050406030204" pitchFamily="18" charset="0"/>
                            </a:rPr>
                            <m:t>𝒊</m:t>
                          </m:r>
                          <m:r>
                            <a:rPr lang="en-GB" sz="2000" b="1">
                              <a:latin typeface="Cambria Math" panose="02040503050406030204" pitchFamily="18" charset="0"/>
                            </a:rPr>
                            <m:t>,</m:t>
                          </m:r>
                          <m:r>
                            <a:rPr lang="en-GB" sz="2000" b="1" i="1" smtClean="0">
                              <a:latin typeface="Cambria Math" panose="02040503050406030204" pitchFamily="18" charset="0"/>
                            </a:rPr>
                            <m:t>𝒑</m:t>
                          </m:r>
                        </m:sub>
                      </m:sSub>
                      <m:r>
                        <a:rPr lang="en-GB" sz="2000" b="1" i="0"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8DAF7208-12B8-1F6E-9436-52A7DDDC0FFD}"/>
                  </a:ext>
                </a:extLst>
              </p:cNvPr>
              <p:cNvSpPr txBox="1">
                <a:spLocks noRot="1" noChangeAspect="1" noMove="1" noResize="1" noEditPoints="1" noAdjustHandles="1" noChangeArrowheads="1" noChangeShapeType="1" noTextEdit="1"/>
              </p:cNvSpPr>
              <p:nvPr/>
            </p:nvSpPr>
            <p:spPr>
              <a:xfrm>
                <a:off x="529855" y="5046860"/>
                <a:ext cx="5483332" cy="427425"/>
              </a:xfrm>
              <a:prstGeom prst="rect">
                <a:avLst/>
              </a:prstGeom>
              <a:blipFill>
                <a:blip r:embed="rId5"/>
                <a:stretch>
                  <a:fillRect b="-8571"/>
                </a:stretch>
              </a:blipFill>
            </p:spPr>
            <p:txBody>
              <a:bodyPr/>
              <a:lstStyle/>
              <a:p>
                <a:r>
                  <a:rPr lang="en-GB">
                    <a:noFill/>
                  </a:rPr>
                  <a:t> </a:t>
                </a:r>
              </a:p>
            </p:txBody>
          </p:sp>
        </mc:Fallback>
      </mc:AlternateContent>
      <p:pic>
        <p:nvPicPr>
          <p:cNvPr id="9" name="Picture 8">
            <a:extLst>
              <a:ext uri="{FF2B5EF4-FFF2-40B4-BE49-F238E27FC236}">
                <a16:creationId xmlns:a16="http://schemas.microsoft.com/office/drawing/2014/main" id="{B6ABD3ED-1845-657A-4FD9-2E4B02F367A0}"/>
              </a:ext>
            </a:extLst>
          </p:cNvPr>
          <p:cNvPicPr>
            <a:picLocks noChangeAspect="1"/>
          </p:cNvPicPr>
          <p:nvPr/>
        </p:nvPicPr>
        <p:blipFill>
          <a:blip r:embed="rId6"/>
          <a:srcRect/>
          <a:stretch/>
        </p:blipFill>
        <p:spPr>
          <a:xfrm>
            <a:off x="6178815" y="3802706"/>
            <a:ext cx="4980252" cy="2906985"/>
          </a:xfrm>
          <a:prstGeom prst="rect">
            <a:avLst/>
          </a:prstGeom>
          <a:ln>
            <a:solidFill>
              <a:schemeClr val="tx1"/>
            </a:solidFill>
          </a:ln>
        </p:spPr>
      </p:pic>
      <p:sp>
        <p:nvSpPr>
          <p:cNvPr id="10" name="TextBox 9">
            <a:extLst>
              <a:ext uri="{FF2B5EF4-FFF2-40B4-BE49-F238E27FC236}">
                <a16:creationId xmlns:a16="http://schemas.microsoft.com/office/drawing/2014/main" id="{6E5AFDEC-7507-6EBA-C0AA-67A7BD7FF7BD}"/>
              </a:ext>
            </a:extLst>
          </p:cNvPr>
          <p:cNvSpPr txBox="1"/>
          <p:nvPr/>
        </p:nvSpPr>
        <p:spPr>
          <a:xfrm>
            <a:off x="464195" y="4487780"/>
            <a:ext cx="3322289"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What model should we pick?</a:t>
            </a:r>
          </a:p>
        </p:txBody>
      </p:sp>
      <p:sp>
        <p:nvSpPr>
          <p:cNvPr id="14" name="Slide Number Placeholder 3">
            <a:extLst>
              <a:ext uri="{FF2B5EF4-FFF2-40B4-BE49-F238E27FC236}">
                <a16:creationId xmlns:a16="http://schemas.microsoft.com/office/drawing/2014/main" id="{F4D70073-F327-BF35-4581-1AF6435B04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8" name="Picture 7" descr="Chart, scatter chart&#10;&#10;Description automatically generated">
            <a:extLst>
              <a:ext uri="{FF2B5EF4-FFF2-40B4-BE49-F238E27FC236}">
                <a16:creationId xmlns:a16="http://schemas.microsoft.com/office/drawing/2014/main" id="{99DB8EE9-B15F-E083-ABFD-2078CFDA1F5E}"/>
              </a:ext>
            </a:extLst>
          </p:cNvPr>
          <p:cNvPicPr>
            <a:picLocks noChangeAspect="1"/>
          </p:cNvPicPr>
          <p:nvPr/>
        </p:nvPicPr>
        <p:blipFill rotWithShape="1">
          <a:blip r:embed="rId7"/>
          <a:srcRect l="6332" t="90234" b="2667"/>
          <a:stretch/>
        </p:blipFill>
        <p:spPr>
          <a:xfrm>
            <a:off x="6443133" y="6414570"/>
            <a:ext cx="4529666" cy="206362"/>
          </a:xfrm>
          <a:prstGeom prst="rect">
            <a:avLst/>
          </a:prstGeom>
          <a:ln>
            <a:noFill/>
          </a:ln>
        </p:spPr>
      </p:pic>
      <p:sp>
        <p:nvSpPr>
          <p:cNvPr id="15" name="Rectangle 14">
            <a:extLst>
              <a:ext uri="{FF2B5EF4-FFF2-40B4-BE49-F238E27FC236}">
                <a16:creationId xmlns:a16="http://schemas.microsoft.com/office/drawing/2014/main" id="{DB55B998-A27F-D3CB-E088-8D3F108ACBA2}"/>
              </a:ext>
            </a:extLst>
          </p:cNvPr>
          <p:cNvSpPr/>
          <p:nvPr/>
        </p:nvSpPr>
        <p:spPr>
          <a:xfrm>
            <a:off x="6663267" y="6511971"/>
            <a:ext cx="4224866" cy="195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5AE30AFC-73C5-95CC-BD01-EC0A99FC6B5F}"/>
              </a:ext>
            </a:extLst>
          </p:cNvPr>
          <p:cNvSpPr/>
          <p:nvPr/>
        </p:nvSpPr>
        <p:spPr>
          <a:xfrm>
            <a:off x="6204215" y="5055327"/>
            <a:ext cx="111917" cy="209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41FD7C71-EEE8-5F39-4038-E82F51AC3A86}"/>
              </a:ext>
            </a:extLst>
          </p:cNvPr>
          <p:cNvSpPr txBox="1"/>
          <p:nvPr/>
        </p:nvSpPr>
        <p:spPr>
          <a:xfrm rot="16200000">
            <a:off x="5444773" y="4708780"/>
            <a:ext cx="1607247" cy="215444"/>
          </a:xfrm>
          <a:prstGeom prst="rect">
            <a:avLst/>
          </a:prstGeom>
          <a:noFill/>
          <a:ln>
            <a:noFill/>
          </a:ln>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Prevalence (%)</a:t>
            </a:r>
          </a:p>
        </p:txBody>
      </p:sp>
      <p:sp>
        <p:nvSpPr>
          <p:cNvPr id="13" name="TextBox 12">
            <a:extLst>
              <a:ext uri="{FF2B5EF4-FFF2-40B4-BE49-F238E27FC236}">
                <a16:creationId xmlns:a16="http://schemas.microsoft.com/office/drawing/2014/main" id="{6CB754FF-0933-05C1-16B2-820B436874F0}"/>
              </a:ext>
            </a:extLst>
          </p:cNvPr>
          <p:cNvSpPr txBox="1"/>
          <p:nvPr/>
        </p:nvSpPr>
        <p:spPr>
          <a:xfrm>
            <a:off x="8129419" y="6509648"/>
            <a:ext cx="1607247" cy="215444"/>
          </a:xfrm>
          <a:prstGeom prst="rect">
            <a:avLst/>
          </a:prstGeom>
          <a:noFill/>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COVID-19 Lockdown</a:t>
            </a:r>
          </a:p>
        </p:txBody>
      </p:sp>
      <p:sp>
        <p:nvSpPr>
          <p:cNvPr id="17" name="Rectangle 16">
            <a:extLst>
              <a:ext uri="{FF2B5EF4-FFF2-40B4-BE49-F238E27FC236}">
                <a16:creationId xmlns:a16="http://schemas.microsoft.com/office/drawing/2014/main" id="{341828FE-42B1-D694-F8AA-21BE8BD78854}"/>
              </a:ext>
            </a:extLst>
          </p:cNvPr>
          <p:cNvSpPr/>
          <p:nvPr/>
        </p:nvSpPr>
        <p:spPr>
          <a:xfrm>
            <a:off x="456544" y="4966036"/>
            <a:ext cx="5629954" cy="6368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4EE2080-027D-9FA8-A374-241C0E22BF91}"/>
              </a:ext>
            </a:extLst>
          </p:cNvPr>
          <p:cNvSpPr/>
          <p:nvPr/>
        </p:nvSpPr>
        <p:spPr>
          <a:xfrm>
            <a:off x="2065865" y="5013820"/>
            <a:ext cx="474135" cy="501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9F1C9F1-E0C7-80D0-831E-4C49A070DE5E}"/>
                  </a:ext>
                </a:extLst>
              </p:cNvPr>
              <p:cNvSpPr txBox="1"/>
              <p:nvPr/>
            </p:nvSpPr>
            <p:spPr>
              <a:xfrm>
                <a:off x="470716" y="3984005"/>
                <a:ext cx="5548991" cy="349326"/>
              </a:xfrm>
              <a:prstGeom prst="rect">
                <a:avLst/>
              </a:prstGeom>
              <a:solidFill>
                <a:schemeClr val="accent4"/>
              </a:solidFill>
              <a:ln>
                <a:solidFill>
                  <a:schemeClr val="accent4"/>
                </a:solidFill>
              </a:ln>
            </p:spPr>
            <p:txBody>
              <a:bodyPr wrap="square" rtlCol="0">
                <a:spAutoFit/>
              </a:bodyPr>
              <a:lstStyle/>
              <a:p>
                <a:r>
                  <a:rPr lang="en-GB" sz="16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Here, we have regressed </a:t>
                </a:r>
                <a14:m>
                  <m:oMath xmlns:m="http://schemas.openxmlformats.org/officeDocument/2006/math">
                    <m:sSub>
                      <m:sSubPr>
                        <m:ctrlPr>
                          <a:rPr lang="en-GB" sz="1600" b="1" i="1" smtClean="0">
                            <a:solidFill>
                              <a:schemeClr val="tx1"/>
                            </a:solidFill>
                            <a:latin typeface="Cambria Math" panose="02040503050406030204" pitchFamily="18" charset="0"/>
                          </a:rPr>
                        </m:ctrlPr>
                      </m:sSubPr>
                      <m:e>
                        <m:r>
                          <a:rPr lang="en-GB" sz="1600" b="1" i="1">
                            <a:solidFill>
                              <a:schemeClr val="tx1"/>
                            </a:solidFill>
                            <a:latin typeface="Cambria Math" panose="02040503050406030204" pitchFamily="18" charset="0"/>
                          </a:rPr>
                          <m:t>𝒙</m:t>
                        </m:r>
                      </m:e>
                      <m:sub>
                        <m:r>
                          <a:rPr lang="en-GB" sz="1600" b="1" i="1" smtClean="0">
                            <a:solidFill>
                              <a:schemeClr val="tx1"/>
                            </a:solidFill>
                            <a:latin typeface="Cambria Math" panose="02040503050406030204" pitchFamily="18" charset="0"/>
                          </a:rPr>
                          <m:t>𝒊</m:t>
                        </m:r>
                        <m:r>
                          <a:rPr lang="en-GB" sz="1600" b="1" i="1" smtClean="0">
                            <a:solidFill>
                              <a:schemeClr val="tx1"/>
                            </a:solidFill>
                            <a:latin typeface="Cambria Math" panose="02040503050406030204" pitchFamily="18" charset="0"/>
                          </a:rPr>
                          <m:t>,</m:t>
                        </m:r>
                        <m:r>
                          <a:rPr lang="en-GB" sz="1600" b="1" i="1" smtClean="0">
                            <a:solidFill>
                              <a:schemeClr val="tx1"/>
                            </a:solidFill>
                            <a:latin typeface="Cambria Math" panose="02040503050406030204" pitchFamily="18" charset="0"/>
                          </a:rPr>
                          <m:t>𝟏</m:t>
                        </m:r>
                      </m:sub>
                    </m:sSub>
                  </m:oMath>
                </a14:m>
                <a:r>
                  <a:rPr lang="en-GB" sz="16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using a linear function </a:t>
                </a:r>
              </a:p>
            </p:txBody>
          </p:sp>
        </mc:Choice>
        <mc:Fallback xmlns="">
          <p:sp>
            <p:nvSpPr>
              <p:cNvPr id="19" name="TextBox 18">
                <a:extLst>
                  <a:ext uri="{FF2B5EF4-FFF2-40B4-BE49-F238E27FC236}">
                    <a16:creationId xmlns:a16="http://schemas.microsoft.com/office/drawing/2014/main" id="{F9F1C9F1-E0C7-80D0-831E-4C49A070DE5E}"/>
                  </a:ext>
                </a:extLst>
              </p:cNvPr>
              <p:cNvSpPr txBox="1">
                <a:spLocks noRot="1" noChangeAspect="1" noMove="1" noResize="1" noEditPoints="1" noAdjustHandles="1" noChangeArrowheads="1" noChangeShapeType="1" noTextEdit="1"/>
              </p:cNvSpPr>
              <p:nvPr/>
            </p:nvSpPr>
            <p:spPr>
              <a:xfrm>
                <a:off x="470716" y="3984005"/>
                <a:ext cx="5548991" cy="349326"/>
              </a:xfrm>
              <a:prstGeom prst="rect">
                <a:avLst/>
              </a:prstGeom>
              <a:blipFill>
                <a:blip r:embed="rId8"/>
                <a:stretch>
                  <a:fillRect l="-456" t="-6897" b="-13793"/>
                </a:stretch>
              </a:blipFill>
              <a:ln>
                <a:solidFill>
                  <a:schemeClr val="accent4"/>
                </a:solidFill>
              </a:ln>
            </p:spPr>
            <p:txBody>
              <a:bodyPr/>
              <a:lstStyle/>
              <a:p>
                <a:r>
                  <a:rPr lang="en-GB">
                    <a:noFill/>
                  </a:rPr>
                  <a:t> </a:t>
                </a:r>
              </a:p>
            </p:txBody>
          </p:sp>
        </mc:Fallback>
      </mc:AlternateContent>
      <p:sp>
        <p:nvSpPr>
          <p:cNvPr id="20" name="TextBox 19">
            <a:extLst>
              <a:ext uri="{FF2B5EF4-FFF2-40B4-BE49-F238E27FC236}">
                <a16:creationId xmlns:a16="http://schemas.microsoft.com/office/drawing/2014/main" id="{0C231B7E-4A1C-2621-E105-DC5EC1C7ED0B}"/>
              </a:ext>
            </a:extLst>
          </p:cNvPr>
          <p:cNvSpPr txBox="1"/>
          <p:nvPr/>
        </p:nvSpPr>
        <p:spPr>
          <a:xfrm>
            <a:off x="8384572" y="3871666"/>
            <a:ext cx="2588227" cy="600164"/>
          </a:xfrm>
          <a:prstGeom prst="rect">
            <a:avLst/>
          </a:prstGeom>
          <a:solidFill>
            <a:srgbClr val="FF655B"/>
          </a:solidFill>
          <a:ln>
            <a:solidFill>
              <a:srgbClr val="FF655B"/>
            </a:solidFill>
          </a:ln>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Clearly the models does not capture key aspects of this relationship!</a:t>
            </a:r>
          </a:p>
        </p:txBody>
      </p:sp>
      <p:sp>
        <p:nvSpPr>
          <p:cNvPr id="11" name="TextBox 10">
            <a:extLst>
              <a:ext uri="{FF2B5EF4-FFF2-40B4-BE49-F238E27FC236}">
                <a16:creationId xmlns:a16="http://schemas.microsoft.com/office/drawing/2014/main" id="{609ACD71-D4BC-2D81-097D-921591007EF5}"/>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GLM versus GAM: which one to use? [2]</a:t>
            </a:r>
          </a:p>
        </p:txBody>
      </p:sp>
    </p:spTree>
    <p:extLst>
      <p:ext uri="{BB962C8B-B14F-4D97-AF65-F5344CB8AC3E}">
        <p14:creationId xmlns:p14="http://schemas.microsoft.com/office/powerpoint/2010/main" val="1468249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14F9C6-0059-10A1-1E66-15C7C14A37AE}"/>
                  </a:ext>
                </a:extLst>
              </p:cNvPr>
              <p:cNvSpPr txBox="1"/>
              <p:nvPr/>
            </p:nvSpPr>
            <p:spPr>
              <a:xfrm>
                <a:off x="529855" y="6058152"/>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2" name="TextBox 1">
                <a:extLst>
                  <a:ext uri="{FF2B5EF4-FFF2-40B4-BE49-F238E27FC236}">
                    <a16:creationId xmlns:a16="http://schemas.microsoft.com/office/drawing/2014/main" id="{9614F9C6-0059-10A1-1E66-15C7C14A37AE}"/>
                  </a:ext>
                </a:extLst>
              </p:cNvPr>
              <p:cNvSpPr txBox="1">
                <a:spLocks noRot="1" noChangeAspect="1" noMove="1" noResize="1" noEditPoints="1" noAdjustHandles="1" noChangeArrowheads="1" noChangeShapeType="1" noTextEdit="1"/>
              </p:cNvSpPr>
              <p:nvPr/>
            </p:nvSpPr>
            <p:spPr>
              <a:xfrm>
                <a:off x="529855" y="6058152"/>
                <a:ext cx="5483332" cy="423770"/>
              </a:xfrm>
              <a:prstGeom prst="rect">
                <a:avLst/>
              </a:prstGeom>
              <a:blipFill>
                <a:blip r:embed="rId3"/>
                <a:stretch>
                  <a:fillRect b="-11765"/>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0FCF89AA-A863-CF86-C1B7-08640C1DD111}"/>
              </a:ext>
            </a:extLst>
          </p:cNvPr>
          <p:cNvSpPr txBox="1"/>
          <p:nvPr/>
        </p:nvSpPr>
        <p:spPr>
          <a:xfrm>
            <a:off x="104374" y="1068534"/>
            <a:ext cx="11817626" cy="646331"/>
          </a:xfrm>
          <a:prstGeom prst="rect">
            <a:avLst/>
          </a:prstGeom>
          <a:noFill/>
        </p:spPr>
        <p:txBody>
          <a:bodyPr wrap="square" rtlCol="0">
            <a:spAutoFit/>
          </a:bodyPr>
          <a:lstStyle/>
          <a:p>
            <a:pPr marL="285750" indent="-285750" algn="l">
              <a:buFont typeface="Arial" panose="020B0604020202020204" pitchFamily="34" charset="0"/>
              <a:buChar char="•"/>
            </a:pP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GAMs enable the user to fit a </a:t>
            </a:r>
            <a:r>
              <a:rPr lang="en-GB" dirty="0">
                <a:latin typeface="Helvetica Neue" panose="02000503000000020004" pitchFamily="2" charset="0"/>
                <a:ea typeface="Helvetica Neue" panose="02000503000000020004" pitchFamily="2" charset="0"/>
                <a:cs typeface="Helvetica Neue" panose="02000503000000020004" pitchFamily="2" charset="0"/>
              </a:rPr>
              <a:t>p</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olynomial function </a:t>
            </a:r>
            <a:r>
              <a:rPr lang="en-GB" dirty="0">
                <a:latin typeface="Helvetica Neue" panose="02000503000000020004" pitchFamily="2" charset="0"/>
                <a:ea typeface="Helvetica Neue" panose="02000503000000020004" pitchFamily="2" charset="0"/>
                <a:cs typeface="Helvetica Neue" panose="02000503000000020004" pitchFamily="2" charset="0"/>
              </a:rPr>
              <a:t>on an </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independent variable in order for the model to fit the data nicely.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E174178-2FF6-3BDA-A0C2-BC0222B4EFE7}"/>
                  </a:ext>
                </a:extLst>
              </p:cNvPr>
              <p:cNvSpPr txBox="1"/>
              <p:nvPr/>
            </p:nvSpPr>
            <p:spPr>
              <a:xfrm>
                <a:off x="376767" y="1820946"/>
                <a:ext cx="11438466" cy="1785104"/>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Hypothetical scenario (simulated data): </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Assessing the impact of COVID-19 lockdown and various sociodemographic factors on prevalence of mental health in the British population.</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Suppose </a:t>
                </a:r>
                <a14:m>
                  <m:oMath xmlns:m="http://schemas.openxmlformats.org/officeDocument/2006/math">
                    <m:sSub>
                      <m:sSubPr>
                        <m:ctrlPr>
                          <a:rPr lang="en-GB" sz="1800" b="1" i="1" smtClean="0">
                            <a:latin typeface="Cambria Math" panose="02040503050406030204" pitchFamily="18" charset="0"/>
                          </a:rPr>
                        </m:ctrlPr>
                      </m:sSubPr>
                      <m:e>
                        <m:r>
                          <a:rPr lang="en-GB" sz="1800" b="1" i="1">
                            <a:latin typeface="Cambria Math" panose="02040503050406030204" pitchFamily="18" charset="0"/>
                          </a:rPr>
                          <m:t>𝒙</m:t>
                        </m:r>
                      </m:e>
                      <m:sub>
                        <m:r>
                          <a:rPr lang="en-GB" sz="1800" b="1" i="1" smtClean="0">
                            <a:latin typeface="Cambria Math" panose="02040503050406030204" pitchFamily="18" charset="0"/>
                          </a:rPr>
                          <m:t>𝒊</m:t>
                        </m:r>
                        <m:r>
                          <a:rPr lang="en-GB" sz="1800" b="1" i="1" smtClean="0">
                            <a:latin typeface="Cambria Math" panose="02040503050406030204" pitchFamily="18" charset="0"/>
                          </a:rPr>
                          <m:t>,</m:t>
                        </m:r>
                        <m:r>
                          <a:rPr lang="en-GB" sz="1800" b="1" i="1" smtClean="0">
                            <a:latin typeface="Cambria Math" panose="02040503050406030204" pitchFamily="18" charset="0"/>
                          </a:rPr>
                          <m:t>𝟏</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represent the time/phase of lockdown, and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is the measured prevalence of mental health.</a:t>
                </a:r>
              </a:p>
            </p:txBody>
          </p:sp>
        </mc:Choice>
        <mc:Fallback xmlns="">
          <p:sp>
            <p:nvSpPr>
              <p:cNvPr id="6" name="TextBox 5">
                <a:extLst>
                  <a:ext uri="{FF2B5EF4-FFF2-40B4-BE49-F238E27FC236}">
                    <a16:creationId xmlns:a16="http://schemas.microsoft.com/office/drawing/2014/main" id="{DE174178-2FF6-3BDA-A0C2-BC0222B4EFE7}"/>
                  </a:ext>
                </a:extLst>
              </p:cNvPr>
              <p:cNvSpPr txBox="1">
                <a:spLocks noRot="1" noChangeAspect="1" noMove="1" noResize="1" noEditPoints="1" noAdjustHandles="1" noChangeArrowheads="1" noChangeShapeType="1" noTextEdit="1"/>
              </p:cNvSpPr>
              <p:nvPr/>
            </p:nvSpPr>
            <p:spPr>
              <a:xfrm>
                <a:off x="376767" y="1820946"/>
                <a:ext cx="11438466" cy="1785104"/>
              </a:xfrm>
              <a:prstGeom prst="rect">
                <a:avLst/>
              </a:prstGeom>
              <a:blipFill>
                <a:blip r:embed="rId4"/>
                <a:stretch>
                  <a:fillRect l="-443" t="-1408" b="-21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DAF7208-12B8-1F6E-9436-52A7DDDC0FFD}"/>
                  </a:ext>
                </a:extLst>
              </p:cNvPr>
              <p:cNvSpPr txBox="1"/>
              <p:nvPr/>
            </p:nvSpPr>
            <p:spPr>
              <a:xfrm>
                <a:off x="529855" y="5046860"/>
                <a:ext cx="5483332" cy="427425"/>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rPr>
                            <m:t>𝒚</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 </m:t>
                      </m:r>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rPr>
                            <m:t>𝟎</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𝟏</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𝟐</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ea typeface="Cambria Math" panose="02040503050406030204" pitchFamily="18" charset="0"/>
                            </a:rPr>
                            <m:t>𝒑</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a:latin typeface="Cambria Math" panose="02040503050406030204" pitchFamily="18" charset="0"/>
                            </a:rPr>
                            <m:t>𝒊</m:t>
                          </m:r>
                          <m:r>
                            <a:rPr lang="en-GB" sz="2000" b="1">
                              <a:latin typeface="Cambria Math" panose="02040503050406030204" pitchFamily="18" charset="0"/>
                            </a:rPr>
                            <m:t>,</m:t>
                          </m:r>
                          <m:r>
                            <a:rPr lang="en-GB" sz="2000" b="1" i="1" smtClean="0">
                              <a:latin typeface="Cambria Math" panose="02040503050406030204" pitchFamily="18" charset="0"/>
                            </a:rPr>
                            <m:t>𝒑</m:t>
                          </m:r>
                        </m:sub>
                      </m:sSub>
                      <m:r>
                        <a:rPr lang="en-GB" sz="2000" b="1" i="0"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8DAF7208-12B8-1F6E-9436-52A7DDDC0FFD}"/>
                  </a:ext>
                </a:extLst>
              </p:cNvPr>
              <p:cNvSpPr txBox="1">
                <a:spLocks noRot="1" noChangeAspect="1" noMove="1" noResize="1" noEditPoints="1" noAdjustHandles="1" noChangeArrowheads="1" noChangeShapeType="1" noTextEdit="1"/>
              </p:cNvSpPr>
              <p:nvPr/>
            </p:nvSpPr>
            <p:spPr>
              <a:xfrm>
                <a:off x="529855" y="5046860"/>
                <a:ext cx="5483332" cy="427425"/>
              </a:xfrm>
              <a:prstGeom prst="rect">
                <a:avLst/>
              </a:prstGeom>
              <a:blipFill>
                <a:blip r:embed="rId5"/>
                <a:stretch>
                  <a:fillRect b="-8571"/>
                </a:stretch>
              </a:blipFill>
            </p:spPr>
            <p:txBody>
              <a:bodyPr/>
              <a:lstStyle/>
              <a:p>
                <a:r>
                  <a:rPr lang="en-GB">
                    <a:noFill/>
                  </a:rPr>
                  <a:t> </a:t>
                </a:r>
              </a:p>
            </p:txBody>
          </p:sp>
        </mc:Fallback>
      </mc:AlternateContent>
      <p:pic>
        <p:nvPicPr>
          <p:cNvPr id="9" name="Picture 8">
            <a:extLst>
              <a:ext uri="{FF2B5EF4-FFF2-40B4-BE49-F238E27FC236}">
                <a16:creationId xmlns:a16="http://schemas.microsoft.com/office/drawing/2014/main" id="{B6ABD3ED-1845-657A-4FD9-2E4B02F367A0}"/>
              </a:ext>
            </a:extLst>
          </p:cNvPr>
          <p:cNvPicPr>
            <a:picLocks noChangeAspect="1"/>
          </p:cNvPicPr>
          <p:nvPr/>
        </p:nvPicPr>
        <p:blipFill>
          <a:blip r:embed="rId6"/>
          <a:srcRect/>
          <a:stretch/>
        </p:blipFill>
        <p:spPr>
          <a:xfrm>
            <a:off x="6392180" y="3783793"/>
            <a:ext cx="5119993" cy="2906985"/>
          </a:xfrm>
          <a:prstGeom prst="rect">
            <a:avLst/>
          </a:prstGeom>
          <a:noFill/>
          <a:ln>
            <a:noFill/>
          </a:ln>
        </p:spPr>
      </p:pic>
      <p:sp>
        <p:nvSpPr>
          <p:cNvPr id="10" name="TextBox 9">
            <a:extLst>
              <a:ext uri="{FF2B5EF4-FFF2-40B4-BE49-F238E27FC236}">
                <a16:creationId xmlns:a16="http://schemas.microsoft.com/office/drawing/2014/main" id="{6E5AFDEC-7507-6EBA-C0AA-67A7BD7FF7BD}"/>
              </a:ext>
            </a:extLst>
          </p:cNvPr>
          <p:cNvSpPr txBox="1"/>
          <p:nvPr/>
        </p:nvSpPr>
        <p:spPr>
          <a:xfrm>
            <a:off x="464195" y="4487780"/>
            <a:ext cx="3322289"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What model should we pick?</a:t>
            </a:r>
          </a:p>
        </p:txBody>
      </p:sp>
      <p:sp>
        <p:nvSpPr>
          <p:cNvPr id="14" name="Slide Number Placeholder 3">
            <a:extLst>
              <a:ext uri="{FF2B5EF4-FFF2-40B4-BE49-F238E27FC236}">
                <a16:creationId xmlns:a16="http://schemas.microsoft.com/office/drawing/2014/main" id="{F4D70073-F327-BF35-4581-1AF6435B04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Rectangle 14">
            <a:extLst>
              <a:ext uri="{FF2B5EF4-FFF2-40B4-BE49-F238E27FC236}">
                <a16:creationId xmlns:a16="http://schemas.microsoft.com/office/drawing/2014/main" id="{DB55B998-A27F-D3CB-E088-8D3F108ACBA2}"/>
              </a:ext>
            </a:extLst>
          </p:cNvPr>
          <p:cNvSpPr/>
          <p:nvPr/>
        </p:nvSpPr>
        <p:spPr>
          <a:xfrm>
            <a:off x="11218332" y="6248416"/>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5AE30AFC-73C5-95CC-BD01-EC0A99FC6B5F}"/>
              </a:ext>
            </a:extLst>
          </p:cNvPr>
          <p:cNvSpPr/>
          <p:nvPr/>
        </p:nvSpPr>
        <p:spPr>
          <a:xfrm>
            <a:off x="6204215" y="5055327"/>
            <a:ext cx="111917" cy="209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41FD7C71-EEE8-5F39-4038-E82F51AC3A86}"/>
              </a:ext>
            </a:extLst>
          </p:cNvPr>
          <p:cNvSpPr txBox="1"/>
          <p:nvPr/>
        </p:nvSpPr>
        <p:spPr>
          <a:xfrm rot="16200000">
            <a:off x="5641274" y="4748554"/>
            <a:ext cx="1607247" cy="215444"/>
          </a:xfrm>
          <a:prstGeom prst="rect">
            <a:avLst/>
          </a:prstGeom>
          <a:solidFill>
            <a:schemeClr val="bg1"/>
          </a:solidFill>
          <a:ln>
            <a:noFill/>
          </a:ln>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Prevalence (%)</a:t>
            </a:r>
          </a:p>
        </p:txBody>
      </p:sp>
      <p:sp>
        <p:nvSpPr>
          <p:cNvPr id="13" name="TextBox 12">
            <a:extLst>
              <a:ext uri="{FF2B5EF4-FFF2-40B4-BE49-F238E27FC236}">
                <a16:creationId xmlns:a16="http://schemas.microsoft.com/office/drawing/2014/main" id="{6CB754FF-0933-05C1-16B2-820B436874F0}"/>
              </a:ext>
            </a:extLst>
          </p:cNvPr>
          <p:cNvSpPr txBox="1"/>
          <p:nvPr/>
        </p:nvSpPr>
        <p:spPr>
          <a:xfrm>
            <a:off x="8403905" y="6583971"/>
            <a:ext cx="1607247" cy="215444"/>
          </a:xfrm>
          <a:prstGeom prst="rect">
            <a:avLst/>
          </a:prstGeom>
          <a:noFill/>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COVID-19 Lockdown</a:t>
            </a:r>
          </a:p>
        </p:txBody>
      </p:sp>
      <p:sp>
        <p:nvSpPr>
          <p:cNvPr id="17" name="Rectangle 16">
            <a:extLst>
              <a:ext uri="{FF2B5EF4-FFF2-40B4-BE49-F238E27FC236}">
                <a16:creationId xmlns:a16="http://schemas.microsoft.com/office/drawing/2014/main" id="{341828FE-42B1-D694-F8AA-21BE8BD78854}"/>
              </a:ext>
            </a:extLst>
          </p:cNvPr>
          <p:cNvSpPr/>
          <p:nvPr/>
        </p:nvSpPr>
        <p:spPr>
          <a:xfrm>
            <a:off x="416062" y="5984063"/>
            <a:ext cx="5629954" cy="6368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4EE2080-027D-9FA8-A374-241C0E22BF91}"/>
              </a:ext>
            </a:extLst>
          </p:cNvPr>
          <p:cNvSpPr/>
          <p:nvPr/>
        </p:nvSpPr>
        <p:spPr>
          <a:xfrm>
            <a:off x="1676401" y="6031847"/>
            <a:ext cx="905932" cy="501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9F1C9F1-E0C7-80D0-831E-4C49A070DE5E}"/>
                  </a:ext>
                </a:extLst>
              </p:cNvPr>
              <p:cNvSpPr txBox="1"/>
              <p:nvPr/>
            </p:nvSpPr>
            <p:spPr>
              <a:xfrm>
                <a:off x="497025" y="3800105"/>
                <a:ext cx="5548991" cy="595548"/>
              </a:xfrm>
              <a:prstGeom prst="rect">
                <a:avLst/>
              </a:prstGeom>
              <a:solidFill>
                <a:schemeClr val="accent4"/>
              </a:solidFill>
              <a:ln>
                <a:solidFill>
                  <a:schemeClr val="accent4"/>
                </a:solidFill>
              </a:ln>
            </p:spPr>
            <p:txBody>
              <a:bodyPr wrap="square" rtlCol="0">
                <a:spAutoFit/>
              </a:bodyPr>
              <a:lstStyle/>
              <a:p>
                <a:r>
                  <a:rPr lang="en-GB" sz="16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What about we apply some higher degree function &amp; regress it on </a:t>
                </a:r>
                <a14:m>
                  <m:oMath xmlns:m="http://schemas.openxmlformats.org/officeDocument/2006/math">
                    <m:sSub>
                      <m:sSubPr>
                        <m:ctrlPr>
                          <a:rPr lang="en-GB" sz="1600" b="1" i="1" smtClean="0">
                            <a:solidFill>
                              <a:schemeClr val="tx1"/>
                            </a:solidFill>
                            <a:latin typeface="Cambria Math" panose="02040503050406030204" pitchFamily="18" charset="0"/>
                          </a:rPr>
                        </m:ctrlPr>
                      </m:sSubPr>
                      <m:e>
                        <m:r>
                          <a:rPr lang="en-GB" sz="1600" b="1" i="1">
                            <a:solidFill>
                              <a:schemeClr val="tx1"/>
                            </a:solidFill>
                            <a:latin typeface="Cambria Math" panose="02040503050406030204" pitchFamily="18" charset="0"/>
                          </a:rPr>
                          <m:t>𝒙</m:t>
                        </m:r>
                      </m:e>
                      <m:sub>
                        <m:r>
                          <a:rPr lang="en-GB" sz="1600" b="1" i="1" smtClean="0">
                            <a:solidFill>
                              <a:schemeClr val="tx1"/>
                            </a:solidFill>
                            <a:latin typeface="Cambria Math" panose="02040503050406030204" pitchFamily="18" charset="0"/>
                          </a:rPr>
                          <m:t>𝒊</m:t>
                        </m:r>
                        <m:r>
                          <a:rPr lang="en-GB" sz="1600" b="1" i="1" smtClean="0">
                            <a:solidFill>
                              <a:schemeClr val="tx1"/>
                            </a:solidFill>
                            <a:latin typeface="Cambria Math" panose="02040503050406030204" pitchFamily="18" charset="0"/>
                          </a:rPr>
                          <m:t>,</m:t>
                        </m:r>
                        <m:r>
                          <a:rPr lang="en-GB" sz="1600" b="1" i="1" smtClean="0">
                            <a:solidFill>
                              <a:schemeClr val="tx1"/>
                            </a:solidFill>
                            <a:latin typeface="Cambria Math" panose="02040503050406030204" pitchFamily="18" charset="0"/>
                          </a:rPr>
                          <m:t>𝟏</m:t>
                        </m:r>
                      </m:sub>
                    </m:sSub>
                  </m:oMath>
                </a14:m>
                <a:r>
                  <a:rPr lang="en-GB" sz="16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t>
                </a:r>
              </a:p>
            </p:txBody>
          </p:sp>
        </mc:Choice>
        <mc:Fallback xmlns="">
          <p:sp>
            <p:nvSpPr>
              <p:cNvPr id="19" name="TextBox 18">
                <a:extLst>
                  <a:ext uri="{FF2B5EF4-FFF2-40B4-BE49-F238E27FC236}">
                    <a16:creationId xmlns:a16="http://schemas.microsoft.com/office/drawing/2014/main" id="{F9F1C9F1-E0C7-80D0-831E-4C49A070DE5E}"/>
                  </a:ext>
                </a:extLst>
              </p:cNvPr>
              <p:cNvSpPr txBox="1">
                <a:spLocks noRot="1" noChangeAspect="1" noMove="1" noResize="1" noEditPoints="1" noAdjustHandles="1" noChangeArrowheads="1" noChangeShapeType="1" noTextEdit="1"/>
              </p:cNvSpPr>
              <p:nvPr/>
            </p:nvSpPr>
            <p:spPr>
              <a:xfrm>
                <a:off x="497025" y="3800105"/>
                <a:ext cx="5548991" cy="595548"/>
              </a:xfrm>
              <a:prstGeom prst="rect">
                <a:avLst/>
              </a:prstGeom>
              <a:blipFill>
                <a:blip r:embed="rId7"/>
                <a:stretch>
                  <a:fillRect l="-456" t="-2041" b="-8163"/>
                </a:stretch>
              </a:blipFill>
              <a:ln>
                <a:solidFill>
                  <a:schemeClr val="accent4"/>
                </a:solidFill>
              </a:ln>
            </p:spPr>
            <p:txBody>
              <a:bodyPr/>
              <a:lstStyle/>
              <a:p>
                <a:r>
                  <a:rPr lang="en-GB">
                    <a:noFill/>
                  </a:rPr>
                  <a:t> </a:t>
                </a:r>
              </a:p>
            </p:txBody>
          </p:sp>
        </mc:Fallback>
      </mc:AlternateContent>
      <p:sp>
        <p:nvSpPr>
          <p:cNvPr id="20" name="TextBox 19">
            <a:extLst>
              <a:ext uri="{FF2B5EF4-FFF2-40B4-BE49-F238E27FC236}">
                <a16:creationId xmlns:a16="http://schemas.microsoft.com/office/drawing/2014/main" id="{0C231B7E-4A1C-2621-E105-DC5EC1C7ED0B}"/>
              </a:ext>
            </a:extLst>
          </p:cNvPr>
          <p:cNvSpPr txBox="1"/>
          <p:nvPr/>
        </p:nvSpPr>
        <p:spPr>
          <a:xfrm>
            <a:off x="9287861" y="3833498"/>
            <a:ext cx="2164816" cy="600164"/>
          </a:xfrm>
          <a:prstGeom prst="rect">
            <a:avLst/>
          </a:prstGeom>
          <a:solidFill>
            <a:schemeClr val="accent6"/>
          </a:solidFill>
          <a:ln>
            <a:solidFill>
              <a:schemeClr val="accent6"/>
            </a:solidFill>
          </a:ln>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Clearly this model does capture key aspects of this relationship!</a:t>
            </a:r>
          </a:p>
        </p:txBody>
      </p:sp>
      <p:sp>
        <p:nvSpPr>
          <p:cNvPr id="11" name="Rectangle 10">
            <a:extLst>
              <a:ext uri="{FF2B5EF4-FFF2-40B4-BE49-F238E27FC236}">
                <a16:creationId xmlns:a16="http://schemas.microsoft.com/office/drawing/2014/main" id="{FBF2E5FB-39A8-4476-A8DA-B23D965DE8A0}"/>
              </a:ext>
            </a:extLst>
          </p:cNvPr>
          <p:cNvSpPr/>
          <p:nvPr/>
        </p:nvSpPr>
        <p:spPr>
          <a:xfrm>
            <a:off x="10760111" y="6302497"/>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381D1CC5-470C-CBCB-F034-A105ED2CC55C}"/>
              </a:ext>
            </a:extLst>
          </p:cNvPr>
          <p:cNvSpPr/>
          <p:nvPr/>
        </p:nvSpPr>
        <p:spPr>
          <a:xfrm>
            <a:off x="6269892" y="3700924"/>
            <a:ext cx="5242281" cy="3098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706A8A2-0099-D124-4077-3124C4628A75}"/>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GLM versus GAM: which one to use? [3]</a:t>
            </a:r>
          </a:p>
        </p:txBody>
      </p:sp>
    </p:spTree>
    <p:extLst>
      <p:ext uri="{BB962C8B-B14F-4D97-AF65-F5344CB8AC3E}">
        <p14:creationId xmlns:p14="http://schemas.microsoft.com/office/powerpoint/2010/main" val="99402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14F9C6-0059-10A1-1E66-15C7C14A37AE}"/>
                  </a:ext>
                </a:extLst>
              </p:cNvPr>
              <p:cNvSpPr txBox="1"/>
              <p:nvPr/>
            </p:nvSpPr>
            <p:spPr>
              <a:xfrm>
                <a:off x="5876619" y="1119230"/>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2" name="TextBox 1">
                <a:extLst>
                  <a:ext uri="{FF2B5EF4-FFF2-40B4-BE49-F238E27FC236}">
                    <a16:creationId xmlns:a16="http://schemas.microsoft.com/office/drawing/2014/main" id="{9614F9C6-0059-10A1-1E66-15C7C14A37AE}"/>
                  </a:ext>
                </a:extLst>
              </p:cNvPr>
              <p:cNvSpPr txBox="1">
                <a:spLocks noRot="1" noChangeAspect="1" noMove="1" noResize="1" noEditPoints="1" noAdjustHandles="1" noChangeArrowheads="1" noChangeShapeType="1" noTextEdit="1"/>
              </p:cNvSpPr>
              <p:nvPr/>
            </p:nvSpPr>
            <p:spPr>
              <a:xfrm>
                <a:off x="5876619" y="1119230"/>
                <a:ext cx="5483332" cy="423770"/>
              </a:xfrm>
              <a:prstGeom prst="rect">
                <a:avLst/>
              </a:prstGeom>
              <a:blipFill>
                <a:blip r:embed="rId3"/>
                <a:stretch>
                  <a:fillRect b="-11765"/>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12485E5F-26B1-8CE8-15EB-15855107CCEB}"/>
              </a:ext>
            </a:extLst>
          </p:cNvPr>
          <p:cNvSpPr txBox="1"/>
          <p:nvPr/>
        </p:nvSpPr>
        <p:spPr>
          <a:xfrm>
            <a:off x="218661" y="214781"/>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Smooth Spline</a:t>
            </a:r>
          </a:p>
        </p:txBody>
      </p:sp>
      <p:sp>
        <p:nvSpPr>
          <p:cNvPr id="14" name="Slide Number Placeholder 3">
            <a:extLst>
              <a:ext uri="{FF2B5EF4-FFF2-40B4-BE49-F238E27FC236}">
                <a16:creationId xmlns:a16="http://schemas.microsoft.com/office/drawing/2014/main" id="{F4D70073-F327-BF35-4581-1AF6435B04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Rectangle 14">
            <a:extLst>
              <a:ext uri="{FF2B5EF4-FFF2-40B4-BE49-F238E27FC236}">
                <a16:creationId xmlns:a16="http://schemas.microsoft.com/office/drawing/2014/main" id="{DB55B998-A27F-D3CB-E088-8D3F108ACBA2}"/>
              </a:ext>
            </a:extLst>
          </p:cNvPr>
          <p:cNvSpPr/>
          <p:nvPr/>
        </p:nvSpPr>
        <p:spPr>
          <a:xfrm>
            <a:off x="11125606" y="5976492"/>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5AE30AFC-73C5-95CC-BD01-EC0A99FC6B5F}"/>
              </a:ext>
            </a:extLst>
          </p:cNvPr>
          <p:cNvSpPr/>
          <p:nvPr/>
        </p:nvSpPr>
        <p:spPr>
          <a:xfrm>
            <a:off x="6111489" y="4783403"/>
            <a:ext cx="111917" cy="209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4EE2080-027D-9FA8-A374-241C0E22BF91}"/>
              </a:ext>
            </a:extLst>
          </p:cNvPr>
          <p:cNvSpPr/>
          <p:nvPr/>
        </p:nvSpPr>
        <p:spPr>
          <a:xfrm>
            <a:off x="6997765" y="1092925"/>
            <a:ext cx="905932" cy="1114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BF2E5FB-39A8-4476-A8DA-B23D965DE8A0}"/>
              </a:ext>
            </a:extLst>
          </p:cNvPr>
          <p:cNvSpPr/>
          <p:nvPr/>
        </p:nvSpPr>
        <p:spPr>
          <a:xfrm>
            <a:off x="10667385" y="6030573"/>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9116F10-95D5-88A5-C325-C5AEDF93B888}"/>
                  </a:ext>
                </a:extLst>
              </p:cNvPr>
              <p:cNvSpPr txBox="1"/>
              <p:nvPr/>
            </p:nvSpPr>
            <p:spPr>
              <a:xfrm>
                <a:off x="361646" y="1068200"/>
                <a:ext cx="5486400" cy="2040751"/>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Note that function </a:t>
                </a:r>
                <a14:m>
                  <m:oMath xmlns:m="http://schemas.openxmlformats.org/officeDocument/2006/math">
                    <m:sSub>
                      <m:sSubPr>
                        <m:ctrlPr>
                          <a:rPr lang="en-GB" sz="1400" i="1">
                            <a:latin typeface="Cambria Math" panose="02040503050406030204" pitchFamily="18" charset="0"/>
                          </a:rPr>
                        </m:ctrlPr>
                      </m:sSubPr>
                      <m:e>
                        <m:r>
                          <a:rPr lang="en-GB" sz="1400" b="0" i="1">
                            <a:latin typeface="Cambria Math" panose="02040503050406030204" pitchFamily="18" charset="0"/>
                          </a:rPr>
                          <m:t>𝑓</m:t>
                        </m:r>
                      </m:e>
                      <m:sub>
                        <m:r>
                          <a:rPr lang="en-GB" sz="1400" b="0" i="0">
                            <a:latin typeface="Cambria Math" panose="02040503050406030204" pitchFamily="18" charset="0"/>
                            <a:ea typeface="Cambria Math" panose="02040503050406030204" pitchFamily="18" charset="0"/>
                          </a:rPr>
                          <m:t>1</m:t>
                        </m:r>
                      </m:sub>
                    </m:sSub>
                    <m:r>
                      <a:rPr lang="en-GB" sz="1400" b="0" i="0" smtClean="0">
                        <a:latin typeface="Cambria Math" panose="02040503050406030204" pitchFamily="18" charset="0"/>
                        <a:ea typeface="Cambria Math" panose="02040503050406030204" pitchFamily="18"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wrapped around our independent variable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𝑥</m:t>
                        </m:r>
                      </m:e>
                      <m:sub>
                        <m:r>
                          <a:rPr lang="en-GB" sz="1400" b="0" i="1" smtClean="0">
                            <a:latin typeface="Cambria Math" panose="02040503050406030204" pitchFamily="18" charset="0"/>
                          </a:rPr>
                          <m:t>𝑖</m:t>
                        </m:r>
                        <m:r>
                          <a:rPr lang="en-GB" sz="1400" b="0" i="1" smtClean="0">
                            <a:latin typeface="Cambria Math" panose="02040503050406030204" pitchFamily="18" charset="0"/>
                          </a:rPr>
                          <m:t>,1</m:t>
                        </m:r>
                      </m:sub>
                    </m:sSub>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is device for smoothing the data.</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Smoother devices can be anything from a quadratic, cubic to something that is of higher degree</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Eyeballing the GAM fit for COVID-19 lockdown variable in relation to prevalence of mental health in Britain – looks something of a function with degree of 5</a:t>
                </a:r>
              </a:p>
            </p:txBody>
          </p:sp>
        </mc:Choice>
        <mc:Fallback xmlns="">
          <p:sp>
            <p:nvSpPr>
              <p:cNvPr id="8" name="TextBox 7">
                <a:extLst>
                  <a:ext uri="{FF2B5EF4-FFF2-40B4-BE49-F238E27FC236}">
                    <a16:creationId xmlns:a16="http://schemas.microsoft.com/office/drawing/2014/main" id="{F9116F10-95D5-88A5-C325-C5AEDF93B888}"/>
                  </a:ext>
                </a:extLst>
              </p:cNvPr>
              <p:cNvSpPr txBox="1">
                <a:spLocks noRot="1" noChangeAspect="1" noMove="1" noResize="1" noEditPoints="1" noAdjustHandles="1" noChangeArrowheads="1" noChangeShapeType="1" noTextEdit="1"/>
              </p:cNvSpPr>
              <p:nvPr/>
            </p:nvSpPr>
            <p:spPr>
              <a:xfrm>
                <a:off x="361646" y="1068200"/>
                <a:ext cx="5486400" cy="2040751"/>
              </a:xfrm>
              <a:prstGeom prst="rect">
                <a:avLst/>
              </a:prstGeom>
              <a:blipFill>
                <a:blip r:embed="rId4"/>
                <a:stretch>
                  <a:fillRect l="-231" t="-621" b="-2484"/>
                </a:stretch>
              </a:blipFill>
            </p:spPr>
            <p:txBody>
              <a:bodyPr/>
              <a:lstStyle/>
              <a:p>
                <a:r>
                  <a:rPr lang="en-GB">
                    <a:noFill/>
                  </a:rPr>
                  <a:t> </a:t>
                </a:r>
              </a:p>
            </p:txBody>
          </p:sp>
        </mc:Fallback>
      </mc:AlternateContent>
      <p:pic>
        <p:nvPicPr>
          <p:cNvPr id="22" name="Picture 21">
            <a:extLst>
              <a:ext uri="{FF2B5EF4-FFF2-40B4-BE49-F238E27FC236}">
                <a16:creationId xmlns:a16="http://schemas.microsoft.com/office/drawing/2014/main" id="{FA7EA903-F997-BF05-028C-DC7BCBECC912}"/>
              </a:ext>
            </a:extLst>
          </p:cNvPr>
          <p:cNvPicPr>
            <a:picLocks noChangeAspect="1"/>
          </p:cNvPicPr>
          <p:nvPr/>
        </p:nvPicPr>
        <p:blipFill>
          <a:blip r:embed="rId5"/>
          <a:srcRect/>
          <a:stretch/>
        </p:blipFill>
        <p:spPr>
          <a:xfrm>
            <a:off x="6299454" y="3511869"/>
            <a:ext cx="5119993" cy="2906985"/>
          </a:xfrm>
          <a:prstGeom prst="rect">
            <a:avLst/>
          </a:prstGeom>
          <a:noFill/>
          <a:ln>
            <a:noFill/>
          </a:ln>
        </p:spPr>
      </p:pic>
      <p:sp>
        <p:nvSpPr>
          <p:cNvPr id="23" name="Rectangle 22">
            <a:extLst>
              <a:ext uri="{FF2B5EF4-FFF2-40B4-BE49-F238E27FC236}">
                <a16:creationId xmlns:a16="http://schemas.microsoft.com/office/drawing/2014/main" id="{CCE9A027-0864-2FE9-E232-8702FA3C25F7}"/>
              </a:ext>
            </a:extLst>
          </p:cNvPr>
          <p:cNvSpPr/>
          <p:nvPr/>
        </p:nvSpPr>
        <p:spPr>
          <a:xfrm>
            <a:off x="11125606" y="5976492"/>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1C372113-6CA7-34D9-F86A-79AE09A6EAAC}"/>
              </a:ext>
            </a:extLst>
          </p:cNvPr>
          <p:cNvSpPr txBox="1"/>
          <p:nvPr/>
        </p:nvSpPr>
        <p:spPr>
          <a:xfrm rot="16200000">
            <a:off x="5548548" y="4476630"/>
            <a:ext cx="1607247" cy="215444"/>
          </a:xfrm>
          <a:prstGeom prst="rect">
            <a:avLst/>
          </a:prstGeom>
          <a:solidFill>
            <a:schemeClr val="bg1"/>
          </a:solidFill>
          <a:ln>
            <a:noFill/>
          </a:ln>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Prevalence (%)</a:t>
            </a:r>
          </a:p>
        </p:txBody>
      </p:sp>
      <p:sp>
        <p:nvSpPr>
          <p:cNvPr id="25" name="TextBox 24">
            <a:extLst>
              <a:ext uri="{FF2B5EF4-FFF2-40B4-BE49-F238E27FC236}">
                <a16:creationId xmlns:a16="http://schemas.microsoft.com/office/drawing/2014/main" id="{3DECDC72-E4BD-D46A-B526-C8548629280C}"/>
              </a:ext>
            </a:extLst>
          </p:cNvPr>
          <p:cNvSpPr txBox="1"/>
          <p:nvPr/>
        </p:nvSpPr>
        <p:spPr>
          <a:xfrm>
            <a:off x="8311179" y="6312047"/>
            <a:ext cx="1607247" cy="215444"/>
          </a:xfrm>
          <a:prstGeom prst="rect">
            <a:avLst/>
          </a:prstGeom>
          <a:noFill/>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COVID-19 Lockdown</a:t>
            </a:r>
          </a:p>
        </p:txBody>
      </p:sp>
      <p:sp>
        <p:nvSpPr>
          <p:cNvPr id="26" name="TextBox 25">
            <a:extLst>
              <a:ext uri="{FF2B5EF4-FFF2-40B4-BE49-F238E27FC236}">
                <a16:creationId xmlns:a16="http://schemas.microsoft.com/office/drawing/2014/main" id="{F33F0B96-5C36-4F68-BE71-0AE9135B9C93}"/>
              </a:ext>
            </a:extLst>
          </p:cNvPr>
          <p:cNvSpPr txBox="1"/>
          <p:nvPr/>
        </p:nvSpPr>
        <p:spPr>
          <a:xfrm>
            <a:off x="9195135" y="3561574"/>
            <a:ext cx="2164816" cy="600164"/>
          </a:xfrm>
          <a:prstGeom prst="rect">
            <a:avLst/>
          </a:prstGeom>
          <a:solidFill>
            <a:schemeClr val="accent6"/>
          </a:solidFill>
          <a:ln>
            <a:solidFill>
              <a:schemeClr val="accent6"/>
            </a:solidFill>
          </a:ln>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Clearly this model does capture key aspects of this relationship!</a:t>
            </a:r>
          </a:p>
        </p:txBody>
      </p:sp>
      <p:sp>
        <p:nvSpPr>
          <p:cNvPr id="27" name="Rectangle 26">
            <a:extLst>
              <a:ext uri="{FF2B5EF4-FFF2-40B4-BE49-F238E27FC236}">
                <a16:creationId xmlns:a16="http://schemas.microsoft.com/office/drawing/2014/main" id="{67F9FBE4-409F-396C-B573-243B00AC1018}"/>
              </a:ext>
            </a:extLst>
          </p:cNvPr>
          <p:cNvSpPr/>
          <p:nvPr/>
        </p:nvSpPr>
        <p:spPr>
          <a:xfrm>
            <a:off x="10667385" y="6030573"/>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DD7EB43-81AE-79E3-3BC9-68C1F4862CD8}"/>
              </a:ext>
            </a:extLst>
          </p:cNvPr>
          <p:cNvSpPr/>
          <p:nvPr/>
        </p:nvSpPr>
        <p:spPr>
          <a:xfrm>
            <a:off x="6177166" y="3429000"/>
            <a:ext cx="5242281" cy="3098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F228DD6-E2B3-2EA3-96A6-42A5F58A2B69}"/>
                  </a:ext>
                </a:extLst>
              </p:cNvPr>
              <p:cNvSpPr txBox="1"/>
              <p:nvPr/>
            </p:nvSpPr>
            <p:spPr>
              <a:xfrm>
                <a:off x="6823798" y="1751760"/>
                <a:ext cx="5368202" cy="4111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𝑓</m:t>
                          </m:r>
                        </m:e>
                        <m:sub>
                          <m:r>
                            <a:rPr lang="en-GB" sz="1800" b="0" i="0" smtClean="0">
                              <a:latin typeface="Cambria Math" panose="02040503050406030204" pitchFamily="18" charset="0"/>
                              <a:ea typeface="Cambria Math" panose="02040503050406030204" pitchFamily="18" charset="0"/>
                            </a:rPr>
                            <m:t>1</m:t>
                          </m:r>
                        </m:sub>
                      </m:sSub>
                      <m:sSub>
                        <m:sSubPr>
                          <m:ctrlPr>
                            <a:rPr lang="en-GB" sz="1800" i="1">
                              <a:latin typeface="Cambria Math" panose="02040503050406030204" pitchFamily="18" charset="0"/>
                            </a:rPr>
                          </m:ctrlPr>
                        </m:sSubPr>
                        <m:e>
                          <m:r>
                            <a:rPr lang="en-GB" sz="1800" b="0" i="0" smtClean="0">
                              <a:latin typeface="Cambria Math" panose="02040503050406030204" pitchFamily="18" charset="0"/>
                            </a:rPr>
                            <m:t>(</m:t>
                          </m:r>
                          <m:r>
                            <a:rPr lang="en-GB" sz="1800" b="0" i="1">
                              <a:latin typeface="Cambria Math" panose="02040503050406030204" pitchFamily="18" charset="0"/>
                            </a:rPr>
                            <m:t>𝑥</m:t>
                          </m:r>
                        </m:e>
                        <m:sub>
                          <m:r>
                            <a:rPr lang="en-GB" sz="1800" b="0" i="1" smtClean="0">
                              <a:latin typeface="Cambria Math" panose="02040503050406030204" pitchFamily="18" charset="0"/>
                            </a:rPr>
                            <m:t>𝑖</m:t>
                          </m:r>
                          <m:r>
                            <a:rPr lang="en-GB" sz="1800" b="0" i="0" smtClean="0">
                              <a:latin typeface="Cambria Math" panose="02040503050406030204" pitchFamily="18" charset="0"/>
                            </a:rPr>
                            <m:t>,1</m:t>
                          </m:r>
                        </m:sub>
                      </m:sSub>
                      <m:r>
                        <a:rPr lang="en-GB" sz="1800" b="0" i="1" smtClean="0">
                          <a:latin typeface="Cambria Math" panose="02040503050406030204" pitchFamily="18" charset="0"/>
                        </a:rPr>
                        <m:t>)=</m:t>
                      </m:r>
                      <m:sSubSup>
                        <m:sSubSupPr>
                          <m:ctrlPr>
                            <a:rPr lang="en-GB" sz="1800" i="1" smtClean="0">
                              <a:latin typeface="Cambria Math" panose="02040503050406030204" pitchFamily="18" charset="0"/>
                            </a:rPr>
                          </m:ctrlPr>
                        </m:sSubSupPr>
                        <m:e>
                          <m:sSub>
                            <m:sSubPr>
                              <m:ctrlPr>
                                <a:rPr lang="en-GB" sz="180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5</m:t>
                              </m:r>
                            </m:sub>
                          </m:sSub>
                          <m:r>
                            <a:rPr lang="en-GB" sz="1800" b="0" i="1" smtClean="0">
                              <a:latin typeface="Cambria Math" panose="02040503050406030204" pitchFamily="18" charset="0"/>
                            </a:rPr>
                            <m:t>𝑥</m:t>
                          </m:r>
                        </m:e>
                        <m:sub>
                          <m:r>
                            <a:rPr lang="en-GB" sz="1800" b="0" i="1" smtClean="0">
                              <a:latin typeface="Cambria Math" panose="02040503050406030204" pitchFamily="18" charset="0"/>
                            </a:rPr>
                            <m:t>𝑖</m:t>
                          </m:r>
                          <m:r>
                            <a:rPr lang="en-GB" sz="1800" b="0" i="1" smtClean="0">
                              <a:latin typeface="Cambria Math" panose="02040503050406030204" pitchFamily="18" charset="0"/>
                            </a:rPr>
                            <m:t>,1</m:t>
                          </m:r>
                        </m:sub>
                        <m:sup>
                          <m:r>
                            <a:rPr lang="en-GB" sz="1800" b="0" i="1" smtClean="0">
                              <a:latin typeface="Cambria Math" panose="02040503050406030204" pitchFamily="18" charset="0"/>
                            </a:rPr>
                            <m:t>5</m:t>
                          </m:r>
                        </m:sup>
                      </m:sSubSup>
                      <m:r>
                        <a:rPr lang="en-GB" sz="1800"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4</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4</m:t>
                          </m:r>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3</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3</m:t>
                          </m:r>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2</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2</m:t>
                          </m:r>
                        </m:sup>
                      </m:sSubSup>
                      <m:r>
                        <a:rPr lang="en-GB" b="0" i="0" smtClean="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,1</m:t>
                          </m:r>
                        </m:sub>
                      </m:sSub>
                    </m:oMath>
                  </m:oMathPara>
                </a14:m>
                <a:endParaRPr lang="en-GB" dirty="0"/>
              </a:p>
            </p:txBody>
          </p:sp>
        </mc:Choice>
        <mc:Fallback xmlns="">
          <p:sp>
            <p:nvSpPr>
              <p:cNvPr id="30" name="TextBox 29">
                <a:extLst>
                  <a:ext uri="{FF2B5EF4-FFF2-40B4-BE49-F238E27FC236}">
                    <a16:creationId xmlns:a16="http://schemas.microsoft.com/office/drawing/2014/main" id="{5F228DD6-E2B3-2EA3-96A6-42A5F58A2B69}"/>
                  </a:ext>
                </a:extLst>
              </p:cNvPr>
              <p:cNvSpPr txBox="1">
                <a:spLocks noRot="1" noChangeAspect="1" noMove="1" noResize="1" noEditPoints="1" noAdjustHandles="1" noChangeArrowheads="1" noChangeShapeType="1" noTextEdit="1"/>
              </p:cNvSpPr>
              <p:nvPr/>
            </p:nvSpPr>
            <p:spPr>
              <a:xfrm>
                <a:off x="6823798" y="1751760"/>
                <a:ext cx="5368202" cy="411138"/>
              </a:xfrm>
              <a:prstGeom prst="rect">
                <a:avLst/>
              </a:prstGeom>
              <a:blipFill>
                <a:blip r:embed="rId6"/>
                <a:stretch>
                  <a:fillRect b="-8824"/>
                </a:stretch>
              </a:blipFill>
            </p:spPr>
            <p:txBody>
              <a:bodyPr/>
              <a:lstStyle/>
              <a:p>
                <a:r>
                  <a:rPr lang="en-GB">
                    <a:noFill/>
                  </a:rPr>
                  <a:t> </a:t>
                </a:r>
              </a:p>
            </p:txBody>
          </p:sp>
        </mc:Fallback>
      </mc:AlternateContent>
      <p:pic>
        <p:nvPicPr>
          <p:cNvPr id="31" name="Picture 30">
            <a:extLst>
              <a:ext uri="{FF2B5EF4-FFF2-40B4-BE49-F238E27FC236}">
                <a16:creationId xmlns:a16="http://schemas.microsoft.com/office/drawing/2014/main" id="{1840547A-31CE-E4AA-B7D9-DF5515AEBAF8}"/>
              </a:ext>
            </a:extLst>
          </p:cNvPr>
          <p:cNvPicPr>
            <a:picLocks noChangeAspect="1"/>
          </p:cNvPicPr>
          <p:nvPr/>
        </p:nvPicPr>
        <p:blipFill>
          <a:blip r:embed="rId7"/>
          <a:stretch>
            <a:fillRect/>
          </a:stretch>
        </p:blipFill>
        <p:spPr>
          <a:xfrm>
            <a:off x="1253572" y="3780728"/>
            <a:ext cx="3356896" cy="2550583"/>
          </a:xfrm>
          <a:prstGeom prst="rect">
            <a:avLst/>
          </a:prstGeom>
        </p:spPr>
      </p:pic>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E826AFB-6964-2B24-0720-BEB223917304}"/>
                  </a:ext>
                </a:extLst>
              </p:cNvPr>
              <p:cNvSpPr txBox="1"/>
              <p:nvPr/>
            </p:nvSpPr>
            <p:spPr>
              <a:xfrm>
                <a:off x="801631" y="3465818"/>
                <a:ext cx="4318149" cy="310150"/>
              </a:xfrm>
              <a:prstGeom prst="rect">
                <a:avLst/>
              </a:prstGeom>
              <a:noFill/>
            </p:spPr>
            <p:txBody>
              <a:bodyPr wrap="square" rtlCol="0">
                <a:spAutoFit/>
              </a:bodyPr>
              <a:lstStyle/>
              <a:p>
                <a:pPr algn="ctr"/>
                <a:r>
                  <a:rPr lang="en-GB" sz="1400" dirty="0">
                    <a:latin typeface="Helvetica Neue Light" panose="02000403000000020004" pitchFamily="2" charset="0"/>
                    <a:ea typeface="Helvetica Neue Light" panose="02000403000000020004" pitchFamily="2" charset="0"/>
                  </a:rPr>
                  <a:t>Higher degree (with degree of 5):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r>
                      <a:rPr lang="en-GB" sz="1400" b="0" i="1" smtClean="0">
                        <a:latin typeface="Cambria Math" panose="02040503050406030204" pitchFamily="18" charset="0"/>
                        <a:ea typeface="Helvetica Neue Light" panose="02000403000000020004" pitchFamily="2" charset="0"/>
                      </a:rPr>
                      <m:t>=</m:t>
                    </m:r>
                    <m:sSup>
                      <m:sSupPr>
                        <m:ctrlPr>
                          <a:rPr lang="en-GB" sz="1400" b="0" i="1" smtClean="0">
                            <a:latin typeface="Cambria Math" panose="02040503050406030204" pitchFamily="18" charset="0"/>
                            <a:ea typeface="Helvetica Neue Light" panose="02000403000000020004" pitchFamily="2" charset="0"/>
                          </a:rPr>
                        </m:ctrlPr>
                      </m:sSupPr>
                      <m:e>
                        <m:r>
                          <a:rPr lang="en-GB" sz="1400" b="0" i="1" smtClean="0">
                            <a:latin typeface="Cambria Math" panose="02040503050406030204" pitchFamily="18" charset="0"/>
                            <a:ea typeface="Helvetica Neue Light" panose="02000403000000020004" pitchFamily="2" charset="0"/>
                          </a:rPr>
                          <m:t>𝑥</m:t>
                        </m:r>
                      </m:e>
                      <m:sup>
                        <m:r>
                          <a:rPr lang="en-GB" sz="1400" b="0" i="1" smtClean="0">
                            <a:latin typeface="Cambria Math" panose="02040503050406030204" pitchFamily="18" charset="0"/>
                            <a:ea typeface="Helvetica Neue Light" panose="02000403000000020004" pitchFamily="2" charset="0"/>
                          </a:rPr>
                          <m:t>5</m:t>
                        </m:r>
                      </m:sup>
                    </m:sSup>
                  </m:oMath>
                </a14:m>
                <a:endParaRPr lang="en-GB" sz="1400" dirty="0">
                  <a:latin typeface="Helvetica Neue Light" panose="02000403000000020004" pitchFamily="2" charset="0"/>
                  <a:ea typeface="Helvetica Neue Light" panose="02000403000000020004" pitchFamily="2" charset="0"/>
                </a:endParaRPr>
              </a:p>
            </p:txBody>
          </p:sp>
        </mc:Choice>
        <mc:Fallback xmlns="">
          <p:sp>
            <p:nvSpPr>
              <p:cNvPr id="32" name="TextBox 31">
                <a:extLst>
                  <a:ext uri="{FF2B5EF4-FFF2-40B4-BE49-F238E27FC236}">
                    <a16:creationId xmlns:a16="http://schemas.microsoft.com/office/drawing/2014/main" id="{DE826AFB-6964-2B24-0720-BEB223917304}"/>
                  </a:ext>
                </a:extLst>
              </p:cNvPr>
              <p:cNvSpPr txBox="1">
                <a:spLocks noRot="1" noChangeAspect="1" noMove="1" noResize="1" noEditPoints="1" noAdjustHandles="1" noChangeArrowheads="1" noChangeShapeType="1" noTextEdit="1"/>
              </p:cNvSpPr>
              <p:nvPr/>
            </p:nvSpPr>
            <p:spPr>
              <a:xfrm>
                <a:off x="801631" y="3465818"/>
                <a:ext cx="4318149" cy="310150"/>
              </a:xfrm>
              <a:prstGeom prst="rect">
                <a:avLst/>
              </a:prstGeom>
              <a:blipFill>
                <a:blip r:embed="rId8"/>
                <a:stretch>
                  <a:fillRect t="-4000"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6B28DD7-A89B-6CBA-BCD2-203BB7F0B044}"/>
                  </a:ext>
                </a:extLst>
              </p:cNvPr>
              <p:cNvSpPr txBox="1"/>
              <p:nvPr/>
            </p:nvSpPr>
            <p:spPr>
              <a:xfrm>
                <a:off x="709345" y="6220092"/>
                <a:ext cx="4502720" cy="276999"/>
              </a:xfrm>
              <a:prstGeom prst="rect">
                <a:avLst/>
              </a:prstGeom>
              <a:noFill/>
            </p:spPr>
            <p:txBody>
              <a:bodyPr wrap="square" rtlCol="0">
                <a:spAutoFit/>
              </a:bodyPr>
              <a:lstStyle/>
              <a:p>
                <a:pPr algn="ctr"/>
                <a:r>
                  <a:rPr lang="en-GB" sz="12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𝑥</m:t>
                    </m:r>
                  </m:oMath>
                </a14:m>
                <a:r>
                  <a:rPr lang="en-GB" sz="12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𝑦</m:t>
                    </m:r>
                  </m:oMath>
                </a14:m>
                <a:r>
                  <a:rPr lang="en-GB" sz="1200" dirty="0">
                    <a:latin typeface="Helvetica Neue Light" panose="02000403000000020004" pitchFamily="2" charset="0"/>
                    <a:ea typeface="Helvetica Neue Light" panose="02000403000000020004" pitchFamily="2" charset="0"/>
                  </a:rPr>
                  <a:t> is now said to be </a:t>
                </a:r>
                <a:r>
                  <a:rPr lang="en-GB" sz="1200" b="1" dirty="0">
                    <a:latin typeface="Helvetica Neue Light" panose="02000403000000020004" pitchFamily="2" charset="0"/>
                    <a:ea typeface="Helvetica Neue Light" panose="02000403000000020004" pitchFamily="2" charset="0"/>
                  </a:rPr>
                  <a:t>Wiggly-shaped</a:t>
                </a:r>
              </a:p>
            </p:txBody>
          </p:sp>
        </mc:Choice>
        <mc:Fallback xmlns="">
          <p:sp>
            <p:nvSpPr>
              <p:cNvPr id="33" name="TextBox 32">
                <a:extLst>
                  <a:ext uri="{FF2B5EF4-FFF2-40B4-BE49-F238E27FC236}">
                    <a16:creationId xmlns:a16="http://schemas.microsoft.com/office/drawing/2014/main" id="{96B28DD7-A89B-6CBA-BCD2-203BB7F0B044}"/>
                  </a:ext>
                </a:extLst>
              </p:cNvPr>
              <p:cNvSpPr txBox="1">
                <a:spLocks noRot="1" noChangeAspect="1" noMove="1" noResize="1" noEditPoints="1" noAdjustHandles="1" noChangeArrowheads="1" noChangeShapeType="1" noTextEdit="1"/>
              </p:cNvSpPr>
              <p:nvPr/>
            </p:nvSpPr>
            <p:spPr>
              <a:xfrm>
                <a:off x="709345" y="6220092"/>
                <a:ext cx="4502720" cy="276999"/>
              </a:xfrm>
              <a:prstGeom prst="rect">
                <a:avLst/>
              </a:prstGeom>
              <a:blipFill>
                <a:blip r:embed="rId9"/>
                <a:stretch>
                  <a:fillRect b="-17391"/>
                </a:stretch>
              </a:blipFill>
            </p:spPr>
            <p:txBody>
              <a:bodyPr/>
              <a:lstStyle/>
              <a:p>
                <a:r>
                  <a:rPr lang="en-GB">
                    <a:noFill/>
                  </a:rPr>
                  <a:t> </a:t>
                </a:r>
              </a:p>
            </p:txBody>
          </p:sp>
        </mc:Fallback>
      </mc:AlternateContent>
      <p:sp>
        <p:nvSpPr>
          <p:cNvPr id="34" name="Rectangle 33">
            <a:extLst>
              <a:ext uri="{FF2B5EF4-FFF2-40B4-BE49-F238E27FC236}">
                <a16:creationId xmlns:a16="http://schemas.microsoft.com/office/drawing/2014/main" id="{23F030C2-3DCA-5094-DD25-527A60CEC7C1}"/>
              </a:ext>
            </a:extLst>
          </p:cNvPr>
          <p:cNvSpPr/>
          <p:nvPr/>
        </p:nvSpPr>
        <p:spPr>
          <a:xfrm>
            <a:off x="448732" y="3429001"/>
            <a:ext cx="5046757" cy="3098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619E3AE9-3738-C574-96A9-62D83D0AB909}"/>
              </a:ext>
            </a:extLst>
          </p:cNvPr>
          <p:cNvSpPr txBox="1"/>
          <p:nvPr/>
        </p:nvSpPr>
        <p:spPr>
          <a:xfrm>
            <a:off x="5876619" y="2383257"/>
            <a:ext cx="5813899" cy="523220"/>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This is a known as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smooth spline</a:t>
            </a:r>
            <a:r>
              <a:rPr lang="en-GB" sz="1400" dirty="0">
                <a:latin typeface="Helvetica Neue" panose="02000503000000020004" pitchFamily="2" charset="0"/>
                <a:ea typeface="Helvetica Neue" panose="02000503000000020004" pitchFamily="2" charset="0"/>
                <a:cs typeface="Helvetica Neue" panose="02000503000000020004" pitchFamily="2" charset="0"/>
              </a:rPr>
              <a:t>, that allows for flexibility in the fitting. A series of Basis functions forms a GAM.</a:t>
            </a:r>
          </a:p>
        </p:txBody>
      </p:sp>
    </p:spTree>
    <p:extLst>
      <p:ext uri="{BB962C8B-B14F-4D97-AF65-F5344CB8AC3E}">
        <p14:creationId xmlns:p14="http://schemas.microsoft.com/office/powerpoint/2010/main" val="597090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14F9C6-0059-10A1-1E66-15C7C14A37AE}"/>
                  </a:ext>
                </a:extLst>
              </p:cNvPr>
              <p:cNvSpPr txBox="1"/>
              <p:nvPr/>
            </p:nvSpPr>
            <p:spPr>
              <a:xfrm>
                <a:off x="5876619" y="1119230"/>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2" name="TextBox 1">
                <a:extLst>
                  <a:ext uri="{FF2B5EF4-FFF2-40B4-BE49-F238E27FC236}">
                    <a16:creationId xmlns:a16="http://schemas.microsoft.com/office/drawing/2014/main" id="{9614F9C6-0059-10A1-1E66-15C7C14A37AE}"/>
                  </a:ext>
                </a:extLst>
              </p:cNvPr>
              <p:cNvSpPr txBox="1">
                <a:spLocks noRot="1" noChangeAspect="1" noMove="1" noResize="1" noEditPoints="1" noAdjustHandles="1" noChangeArrowheads="1" noChangeShapeType="1" noTextEdit="1"/>
              </p:cNvSpPr>
              <p:nvPr/>
            </p:nvSpPr>
            <p:spPr>
              <a:xfrm>
                <a:off x="5876619" y="1119230"/>
                <a:ext cx="5483332" cy="423770"/>
              </a:xfrm>
              <a:prstGeom prst="rect">
                <a:avLst/>
              </a:prstGeom>
              <a:blipFill>
                <a:blip r:embed="rId3"/>
                <a:stretch>
                  <a:fillRect b="-11765"/>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12485E5F-26B1-8CE8-15EB-15855107CCEB}"/>
              </a:ext>
            </a:extLst>
          </p:cNvPr>
          <p:cNvSpPr txBox="1"/>
          <p:nvPr/>
        </p:nvSpPr>
        <p:spPr>
          <a:xfrm>
            <a:off x="218661" y="214781"/>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Basis function</a:t>
            </a:r>
          </a:p>
        </p:txBody>
      </p:sp>
      <p:sp>
        <p:nvSpPr>
          <p:cNvPr id="14" name="Slide Number Placeholder 3">
            <a:extLst>
              <a:ext uri="{FF2B5EF4-FFF2-40B4-BE49-F238E27FC236}">
                <a16:creationId xmlns:a16="http://schemas.microsoft.com/office/drawing/2014/main" id="{F4D70073-F327-BF35-4581-1AF6435B04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Rectangle 14">
            <a:extLst>
              <a:ext uri="{FF2B5EF4-FFF2-40B4-BE49-F238E27FC236}">
                <a16:creationId xmlns:a16="http://schemas.microsoft.com/office/drawing/2014/main" id="{DB55B998-A27F-D3CB-E088-8D3F108ACBA2}"/>
              </a:ext>
            </a:extLst>
          </p:cNvPr>
          <p:cNvSpPr/>
          <p:nvPr/>
        </p:nvSpPr>
        <p:spPr>
          <a:xfrm>
            <a:off x="11125606" y="5976492"/>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5AE30AFC-73C5-95CC-BD01-EC0A99FC6B5F}"/>
              </a:ext>
            </a:extLst>
          </p:cNvPr>
          <p:cNvSpPr/>
          <p:nvPr/>
        </p:nvSpPr>
        <p:spPr>
          <a:xfrm>
            <a:off x="6111489" y="4783403"/>
            <a:ext cx="111917" cy="209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4EE2080-027D-9FA8-A374-241C0E22BF91}"/>
              </a:ext>
            </a:extLst>
          </p:cNvPr>
          <p:cNvSpPr/>
          <p:nvPr/>
        </p:nvSpPr>
        <p:spPr>
          <a:xfrm>
            <a:off x="8022231" y="1735286"/>
            <a:ext cx="4008902" cy="4556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BF2E5FB-39A8-4476-A8DA-B23D965DE8A0}"/>
              </a:ext>
            </a:extLst>
          </p:cNvPr>
          <p:cNvSpPr/>
          <p:nvPr/>
        </p:nvSpPr>
        <p:spPr>
          <a:xfrm>
            <a:off x="10667385" y="6030573"/>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9116F10-95D5-88A5-C325-C5AEDF93B888}"/>
                  </a:ext>
                </a:extLst>
              </p:cNvPr>
              <p:cNvSpPr txBox="1"/>
              <p:nvPr/>
            </p:nvSpPr>
            <p:spPr>
              <a:xfrm>
                <a:off x="361646" y="1068200"/>
                <a:ext cx="5486400" cy="2040751"/>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Note that function </a:t>
                </a:r>
                <a14:m>
                  <m:oMath xmlns:m="http://schemas.openxmlformats.org/officeDocument/2006/math">
                    <m:sSub>
                      <m:sSubPr>
                        <m:ctrlPr>
                          <a:rPr lang="en-GB" sz="1400" i="1">
                            <a:latin typeface="Cambria Math" panose="02040503050406030204" pitchFamily="18" charset="0"/>
                          </a:rPr>
                        </m:ctrlPr>
                      </m:sSubPr>
                      <m:e>
                        <m:r>
                          <a:rPr lang="en-GB" sz="1400" b="0" i="1">
                            <a:latin typeface="Cambria Math" panose="02040503050406030204" pitchFamily="18" charset="0"/>
                          </a:rPr>
                          <m:t>𝑓</m:t>
                        </m:r>
                      </m:e>
                      <m:sub>
                        <m:r>
                          <a:rPr lang="en-GB" sz="1400" b="0" i="0">
                            <a:latin typeface="Cambria Math" panose="02040503050406030204" pitchFamily="18" charset="0"/>
                            <a:ea typeface="Cambria Math" panose="02040503050406030204" pitchFamily="18" charset="0"/>
                          </a:rPr>
                          <m:t>1</m:t>
                        </m:r>
                      </m:sub>
                    </m:sSub>
                    <m:r>
                      <a:rPr lang="en-GB" sz="1400" b="0" i="0" smtClean="0">
                        <a:latin typeface="Cambria Math" panose="02040503050406030204" pitchFamily="18" charset="0"/>
                        <a:ea typeface="Cambria Math" panose="02040503050406030204" pitchFamily="18"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wrapped around our independent variable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𝑥</m:t>
                        </m:r>
                      </m:e>
                      <m:sub>
                        <m:r>
                          <a:rPr lang="en-GB" sz="1400" b="0" i="1" smtClean="0">
                            <a:latin typeface="Cambria Math" panose="02040503050406030204" pitchFamily="18" charset="0"/>
                          </a:rPr>
                          <m:t>𝑖</m:t>
                        </m:r>
                        <m:r>
                          <a:rPr lang="en-GB" sz="1400" b="0" i="1" smtClean="0">
                            <a:latin typeface="Cambria Math" panose="02040503050406030204" pitchFamily="18" charset="0"/>
                          </a:rPr>
                          <m:t>,1</m:t>
                        </m:r>
                      </m:sub>
                    </m:sSub>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is device for smoothing the data.</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Smoother devices can be anything from a quadratic, cubic to something that is of higher degree</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Eyeballing the GAM fit for COVID-19 lockdown variable in relation to prevalence of mental health in Britain – looks something of a function with degree of 5</a:t>
                </a:r>
              </a:p>
            </p:txBody>
          </p:sp>
        </mc:Choice>
        <mc:Fallback xmlns="">
          <p:sp>
            <p:nvSpPr>
              <p:cNvPr id="8" name="TextBox 7">
                <a:extLst>
                  <a:ext uri="{FF2B5EF4-FFF2-40B4-BE49-F238E27FC236}">
                    <a16:creationId xmlns:a16="http://schemas.microsoft.com/office/drawing/2014/main" id="{F9116F10-95D5-88A5-C325-C5AEDF93B888}"/>
                  </a:ext>
                </a:extLst>
              </p:cNvPr>
              <p:cNvSpPr txBox="1">
                <a:spLocks noRot="1" noChangeAspect="1" noMove="1" noResize="1" noEditPoints="1" noAdjustHandles="1" noChangeArrowheads="1" noChangeShapeType="1" noTextEdit="1"/>
              </p:cNvSpPr>
              <p:nvPr/>
            </p:nvSpPr>
            <p:spPr>
              <a:xfrm>
                <a:off x="361646" y="1068200"/>
                <a:ext cx="5486400" cy="2040751"/>
              </a:xfrm>
              <a:prstGeom prst="rect">
                <a:avLst/>
              </a:prstGeom>
              <a:blipFill>
                <a:blip r:embed="rId4"/>
                <a:stretch>
                  <a:fillRect l="-231" t="-621" b="-2484"/>
                </a:stretch>
              </a:blipFill>
            </p:spPr>
            <p:txBody>
              <a:bodyPr/>
              <a:lstStyle/>
              <a:p>
                <a:r>
                  <a:rPr lang="en-GB">
                    <a:noFill/>
                  </a:rPr>
                  <a:t> </a:t>
                </a:r>
              </a:p>
            </p:txBody>
          </p:sp>
        </mc:Fallback>
      </mc:AlternateContent>
      <p:pic>
        <p:nvPicPr>
          <p:cNvPr id="22" name="Picture 21">
            <a:extLst>
              <a:ext uri="{FF2B5EF4-FFF2-40B4-BE49-F238E27FC236}">
                <a16:creationId xmlns:a16="http://schemas.microsoft.com/office/drawing/2014/main" id="{FA7EA903-F997-BF05-028C-DC7BCBECC912}"/>
              </a:ext>
            </a:extLst>
          </p:cNvPr>
          <p:cNvPicPr>
            <a:picLocks noChangeAspect="1"/>
          </p:cNvPicPr>
          <p:nvPr/>
        </p:nvPicPr>
        <p:blipFill>
          <a:blip r:embed="rId5"/>
          <a:srcRect/>
          <a:stretch/>
        </p:blipFill>
        <p:spPr>
          <a:xfrm>
            <a:off x="6299454" y="3511869"/>
            <a:ext cx="5119993" cy="2906985"/>
          </a:xfrm>
          <a:prstGeom prst="rect">
            <a:avLst/>
          </a:prstGeom>
          <a:noFill/>
          <a:ln>
            <a:noFill/>
          </a:ln>
        </p:spPr>
      </p:pic>
      <p:sp>
        <p:nvSpPr>
          <p:cNvPr id="23" name="Rectangle 22">
            <a:extLst>
              <a:ext uri="{FF2B5EF4-FFF2-40B4-BE49-F238E27FC236}">
                <a16:creationId xmlns:a16="http://schemas.microsoft.com/office/drawing/2014/main" id="{CCE9A027-0864-2FE9-E232-8702FA3C25F7}"/>
              </a:ext>
            </a:extLst>
          </p:cNvPr>
          <p:cNvSpPr/>
          <p:nvPr/>
        </p:nvSpPr>
        <p:spPr>
          <a:xfrm>
            <a:off x="11125606" y="5976492"/>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1C372113-6CA7-34D9-F86A-79AE09A6EAAC}"/>
              </a:ext>
            </a:extLst>
          </p:cNvPr>
          <p:cNvSpPr txBox="1"/>
          <p:nvPr/>
        </p:nvSpPr>
        <p:spPr>
          <a:xfrm rot="16200000">
            <a:off x="5548548" y="4476630"/>
            <a:ext cx="1607247" cy="215444"/>
          </a:xfrm>
          <a:prstGeom prst="rect">
            <a:avLst/>
          </a:prstGeom>
          <a:solidFill>
            <a:schemeClr val="bg1"/>
          </a:solidFill>
          <a:ln>
            <a:noFill/>
          </a:ln>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Prevalence (%)</a:t>
            </a:r>
          </a:p>
        </p:txBody>
      </p:sp>
      <p:sp>
        <p:nvSpPr>
          <p:cNvPr id="25" name="TextBox 24">
            <a:extLst>
              <a:ext uri="{FF2B5EF4-FFF2-40B4-BE49-F238E27FC236}">
                <a16:creationId xmlns:a16="http://schemas.microsoft.com/office/drawing/2014/main" id="{3DECDC72-E4BD-D46A-B526-C8548629280C}"/>
              </a:ext>
            </a:extLst>
          </p:cNvPr>
          <p:cNvSpPr txBox="1"/>
          <p:nvPr/>
        </p:nvSpPr>
        <p:spPr>
          <a:xfrm>
            <a:off x="8311179" y="6312047"/>
            <a:ext cx="1607247" cy="215444"/>
          </a:xfrm>
          <a:prstGeom prst="rect">
            <a:avLst/>
          </a:prstGeom>
          <a:noFill/>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COVID-19 Lockdown</a:t>
            </a:r>
          </a:p>
        </p:txBody>
      </p:sp>
      <p:sp>
        <p:nvSpPr>
          <p:cNvPr id="26" name="TextBox 25">
            <a:extLst>
              <a:ext uri="{FF2B5EF4-FFF2-40B4-BE49-F238E27FC236}">
                <a16:creationId xmlns:a16="http://schemas.microsoft.com/office/drawing/2014/main" id="{F33F0B96-5C36-4F68-BE71-0AE9135B9C93}"/>
              </a:ext>
            </a:extLst>
          </p:cNvPr>
          <p:cNvSpPr txBox="1"/>
          <p:nvPr/>
        </p:nvSpPr>
        <p:spPr>
          <a:xfrm>
            <a:off x="9195135" y="3561574"/>
            <a:ext cx="2164816" cy="600164"/>
          </a:xfrm>
          <a:prstGeom prst="rect">
            <a:avLst/>
          </a:prstGeom>
          <a:solidFill>
            <a:schemeClr val="accent6"/>
          </a:solidFill>
          <a:ln>
            <a:solidFill>
              <a:schemeClr val="accent6"/>
            </a:solidFill>
          </a:ln>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Clearly this model does capture key aspects of this relationship!</a:t>
            </a:r>
          </a:p>
        </p:txBody>
      </p:sp>
      <p:sp>
        <p:nvSpPr>
          <p:cNvPr id="27" name="Rectangle 26">
            <a:extLst>
              <a:ext uri="{FF2B5EF4-FFF2-40B4-BE49-F238E27FC236}">
                <a16:creationId xmlns:a16="http://schemas.microsoft.com/office/drawing/2014/main" id="{67F9FBE4-409F-396C-B573-243B00AC1018}"/>
              </a:ext>
            </a:extLst>
          </p:cNvPr>
          <p:cNvSpPr/>
          <p:nvPr/>
        </p:nvSpPr>
        <p:spPr>
          <a:xfrm>
            <a:off x="10667385" y="6030573"/>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DD7EB43-81AE-79E3-3BC9-68C1F4862CD8}"/>
              </a:ext>
            </a:extLst>
          </p:cNvPr>
          <p:cNvSpPr/>
          <p:nvPr/>
        </p:nvSpPr>
        <p:spPr>
          <a:xfrm>
            <a:off x="6177166" y="3429000"/>
            <a:ext cx="5242281" cy="3098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F228DD6-E2B3-2EA3-96A6-42A5F58A2B69}"/>
                  </a:ext>
                </a:extLst>
              </p:cNvPr>
              <p:cNvSpPr txBox="1"/>
              <p:nvPr/>
            </p:nvSpPr>
            <p:spPr>
              <a:xfrm>
                <a:off x="6823798" y="1751760"/>
                <a:ext cx="5368202" cy="4111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𝑓</m:t>
                          </m:r>
                        </m:e>
                        <m:sub>
                          <m:r>
                            <a:rPr lang="en-GB" sz="1800" b="0" i="0" smtClean="0">
                              <a:latin typeface="Cambria Math" panose="02040503050406030204" pitchFamily="18" charset="0"/>
                              <a:ea typeface="Cambria Math" panose="02040503050406030204" pitchFamily="18" charset="0"/>
                            </a:rPr>
                            <m:t>1</m:t>
                          </m:r>
                        </m:sub>
                      </m:sSub>
                      <m:sSub>
                        <m:sSubPr>
                          <m:ctrlPr>
                            <a:rPr lang="en-GB" sz="1800" i="1">
                              <a:latin typeface="Cambria Math" panose="02040503050406030204" pitchFamily="18" charset="0"/>
                            </a:rPr>
                          </m:ctrlPr>
                        </m:sSubPr>
                        <m:e>
                          <m:r>
                            <a:rPr lang="en-GB" sz="1800" b="0" i="0" smtClean="0">
                              <a:latin typeface="Cambria Math" panose="02040503050406030204" pitchFamily="18" charset="0"/>
                            </a:rPr>
                            <m:t>(</m:t>
                          </m:r>
                          <m:r>
                            <a:rPr lang="en-GB" sz="1800" b="0" i="1">
                              <a:latin typeface="Cambria Math" panose="02040503050406030204" pitchFamily="18" charset="0"/>
                            </a:rPr>
                            <m:t>𝑥</m:t>
                          </m:r>
                        </m:e>
                        <m:sub>
                          <m:r>
                            <a:rPr lang="en-GB" sz="1800" b="0" i="1" smtClean="0">
                              <a:latin typeface="Cambria Math" panose="02040503050406030204" pitchFamily="18" charset="0"/>
                            </a:rPr>
                            <m:t>𝑖</m:t>
                          </m:r>
                          <m:r>
                            <a:rPr lang="en-GB" sz="1800" b="0" i="0" smtClean="0">
                              <a:latin typeface="Cambria Math" panose="02040503050406030204" pitchFamily="18" charset="0"/>
                            </a:rPr>
                            <m:t>,1</m:t>
                          </m:r>
                        </m:sub>
                      </m:sSub>
                      <m:r>
                        <a:rPr lang="en-GB" sz="1800" b="0" i="1" smtClean="0">
                          <a:latin typeface="Cambria Math" panose="02040503050406030204" pitchFamily="18" charset="0"/>
                        </a:rPr>
                        <m:t>)=</m:t>
                      </m:r>
                      <m:sSubSup>
                        <m:sSubSupPr>
                          <m:ctrlPr>
                            <a:rPr lang="en-GB" sz="1800" i="1" smtClean="0">
                              <a:latin typeface="Cambria Math" panose="02040503050406030204" pitchFamily="18" charset="0"/>
                            </a:rPr>
                          </m:ctrlPr>
                        </m:sSubSupPr>
                        <m:e>
                          <m:sSub>
                            <m:sSubPr>
                              <m:ctrlPr>
                                <a:rPr lang="en-GB" sz="180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5</m:t>
                              </m:r>
                            </m:sub>
                          </m:sSub>
                          <m:r>
                            <a:rPr lang="en-GB" sz="1800" b="0" i="1" smtClean="0">
                              <a:latin typeface="Cambria Math" panose="02040503050406030204" pitchFamily="18" charset="0"/>
                            </a:rPr>
                            <m:t>𝑥</m:t>
                          </m:r>
                        </m:e>
                        <m:sub>
                          <m:r>
                            <a:rPr lang="en-GB" sz="1800" b="0" i="1" smtClean="0">
                              <a:latin typeface="Cambria Math" panose="02040503050406030204" pitchFamily="18" charset="0"/>
                            </a:rPr>
                            <m:t>𝑖</m:t>
                          </m:r>
                          <m:r>
                            <a:rPr lang="en-GB" sz="1800" b="0" i="1" smtClean="0">
                              <a:latin typeface="Cambria Math" panose="02040503050406030204" pitchFamily="18" charset="0"/>
                            </a:rPr>
                            <m:t>,1</m:t>
                          </m:r>
                        </m:sub>
                        <m:sup>
                          <m:r>
                            <a:rPr lang="en-GB" sz="1800" b="0" i="1" smtClean="0">
                              <a:latin typeface="Cambria Math" panose="02040503050406030204" pitchFamily="18" charset="0"/>
                            </a:rPr>
                            <m:t>5</m:t>
                          </m:r>
                        </m:sup>
                      </m:sSubSup>
                      <m:r>
                        <a:rPr lang="en-GB" sz="1800"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4</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4</m:t>
                          </m:r>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3</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3</m:t>
                          </m:r>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2</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2</m:t>
                          </m:r>
                        </m:sup>
                      </m:sSubSup>
                      <m:r>
                        <a:rPr lang="en-GB" b="0" i="0" smtClean="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,1</m:t>
                          </m:r>
                        </m:sub>
                      </m:sSub>
                    </m:oMath>
                  </m:oMathPara>
                </a14:m>
                <a:endParaRPr lang="en-GB" dirty="0"/>
              </a:p>
            </p:txBody>
          </p:sp>
        </mc:Choice>
        <mc:Fallback xmlns="">
          <p:sp>
            <p:nvSpPr>
              <p:cNvPr id="30" name="TextBox 29">
                <a:extLst>
                  <a:ext uri="{FF2B5EF4-FFF2-40B4-BE49-F238E27FC236}">
                    <a16:creationId xmlns:a16="http://schemas.microsoft.com/office/drawing/2014/main" id="{5F228DD6-E2B3-2EA3-96A6-42A5F58A2B69}"/>
                  </a:ext>
                </a:extLst>
              </p:cNvPr>
              <p:cNvSpPr txBox="1">
                <a:spLocks noRot="1" noChangeAspect="1" noMove="1" noResize="1" noEditPoints="1" noAdjustHandles="1" noChangeArrowheads="1" noChangeShapeType="1" noTextEdit="1"/>
              </p:cNvSpPr>
              <p:nvPr/>
            </p:nvSpPr>
            <p:spPr>
              <a:xfrm>
                <a:off x="6823798" y="1751760"/>
                <a:ext cx="5368202" cy="411138"/>
              </a:xfrm>
              <a:prstGeom prst="rect">
                <a:avLst/>
              </a:prstGeom>
              <a:blipFill>
                <a:blip r:embed="rId6"/>
                <a:stretch>
                  <a:fillRect b="-8824"/>
                </a:stretch>
              </a:blipFill>
            </p:spPr>
            <p:txBody>
              <a:bodyPr/>
              <a:lstStyle/>
              <a:p>
                <a:r>
                  <a:rPr lang="en-GB">
                    <a:noFill/>
                  </a:rPr>
                  <a:t> </a:t>
                </a:r>
              </a:p>
            </p:txBody>
          </p:sp>
        </mc:Fallback>
      </mc:AlternateContent>
      <p:pic>
        <p:nvPicPr>
          <p:cNvPr id="31" name="Picture 30">
            <a:extLst>
              <a:ext uri="{FF2B5EF4-FFF2-40B4-BE49-F238E27FC236}">
                <a16:creationId xmlns:a16="http://schemas.microsoft.com/office/drawing/2014/main" id="{1840547A-31CE-E4AA-B7D9-DF5515AEBAF8}"/>
              </a:ext>
            </a:extLst>
          </p:cNvPr>
          <p:cNvPicPr>
            <a:picLocks noChangeAspect="1"/>
          </p:cNvPicPr>
          <p:nvPr/>
        </p:nvPicPr>
        <p:blipFill>
          <a:blip r:embed="rId7"/>
          <a:stretch>
            <a:fillRect/>
          </a:stretch>
        </p:blipFill>
        <p:spPr>
          <a:xfrm>
            <a:off x="1253572" y="3780728"/>
            <a:ext cx="3356896" cy="2550583"/>
          </a:xfrm>
          <a:prstGeom prst="rect">
            <a:avLst/>
          </a:prstGeom>
        </p:spPr>
      </p:pic>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E826AFB-6964-2B24-0720-BEB223917304}"/>
                  </a:ext>
                </a:extLst>
              </p:cNvPr>
              <p:cNvSpPr txBox="1"/>
              <p:nvPr/>
            </p:nvSpPr>
            <p:spPr>
              <a:xfrm>
                <a:off x="801631" y="3465818"/>
                <a:ext cx="4318149" cy="310150"/>
              </a:xfrm>
              <a:prstGeom prst="rect">
                <a:avLst/>
              </a:prstGeom>
              <a:noFill/>
            </p:spPr>
            <p:txBody>
              <a:bodyPr wrap="square" rtlCol="0">
                <a:spAutoFit/>
              </a:bodyPr>
              <a:lstStyle/>
              <a:p>
                <a:pPr algn="ctr"/>
                <a:r>
                  <a:rPr lang="en-GB" sz="1400" dirty="0">
                    <a:latin typeface="Helvetica Neue Light" panose="02000403000000020004" pitchFamily="2" charset="0"/>
                    <a:ea typeface="Helvetica Neue Light" panose="02000403000000020004" pitchFamily="2" charset="0"/>
                  </a:rPr>
                  <a:t>Higher degree (with degree of 5):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r>
                      <a:rPr lang="en-GB" sz="1400" b="0" i="1" smtClean="0">
                        <a:latin typeface="Cambria Math" panose="02040503050406030204" pitchFamily="18" charset="0"/>
                        <a:ea typeface="Helvetica Neue Light" panose="02000403000000020004" pitchFamily="2" charset="0"/>
                      </a:rPr>
                      <m:t>=</m:t>
                    </m:r>
                    <m:sSup>
                      <m:sSupPr>
                        <m:ctrlPr>
                          <a:rPr lang="en-GB" sz="1400" b="0" i="1" smtClean="0">
                            <a:latin typeface="Cambria Math" panose="02040503050406030204" pitchFamily="18" charset="0"/>
                            <a:ea typeface="Helvetica Neue Light" panose="02000403000000020004" pitchFamily="2" charset="0"/>
                          </a:rPr>
                        </m:ctrlPr>
                      </m:sSupPr>
                      <m:e>
                        <m:r>
                          <a:rPr lang="en-GB" sz="1400" b="0" i="1" smtClean="0">
                            <a:latin typeface="Cambria Math" panose="02040503050406030204" pitchFamily="18" charset="0"/>
                            <a:ea typeface="Helvetica Neue Light" panose="02000403000000020004" pitchFamily="2" charset="0"/>
                          </a:rPr>
                          <m:t>𝑥</m:t>
                        </m:r>
                      </m:e>
                      <m:sup>
                        <m:r>
                          <a:rPr lang="en-GB" sz="1400" b="0" i="1" smtClean="0">
                            <a:latin typeface="Cambria Math" panose="02040503050406030204" pitchFamily="18" charset="0"/>
                            <a:ea typeface="Helvetica Neue Light" panose="02000403000000020004" pitchFamily="2" charset="0"/>
                          </a:rPr>
                          <m:t>5</m:t>
                        </m:r>
                      </m:sup>
                    </m:sSup>
                  </m:oMath>
                </a14:m>
                <a:endParaRPr lang="en-GB" sz="1400" dirty="0">
                  <a:latin typeface="Helvetica Neue Light" panose="02000403000000020004" pitchFamily="2" charset="0"/>
                  <a:ea typeface="Helvetica Neue Light" panose="02000403000000020004" pitchFamily="2" charset="0"/>
                </a:endParaRPr>
              </a:p>
            </p:txBody>
          </p:sp>
        </mc:Choice>
        <mc:Fallback xmlns="">
          <p:sp>
            <p:nvSpPr>
              <p:cNvPr id="32" name="TextBox 31">
                <a:extLst>
                  <a:ext uri="{FF2B5EF4-FFF2-40B4-BE49-F238E27FC236}">
                    <a16:creationId xmlns:a16="http://schemas.microsoft.com/office/drawing/2014/main" id="{DE826AFB-6964-2B24-0720-BEB223917304}"/>
                  </a:ext>
                </a:extLst>
              </p:cNvPr>
              <p:cNvSpPr txBox="1">
                <a:spLocks noRot="1" noChangeAspect="1" noMove="1" noResize="1" noEditPoints="1" noAdjustHandles="1" noChangeArrowheads="1" noChangeShapeType="1" noTextEdit="1"/>
              </p:cNvSpPr>
              <p:nvPr/>
            </p:nvSpPr>
            <p:spPr>
              <a:xfrm>
                <a:off x="801631" y="3465818"/>
                <a:ext cx="4318149" cy="310150"/>
              </a:xfrm>
              <a:prstGeom prst="rect">
                <a:avLst/>
              </a:prstGeom>
              <a:blipFill>
                <a:blip r:embed="rId8"/>
                <a:stretch>
                  <a:fillRect t="-4000"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6B28DD7-A89B-6CBA-BCD2-203BB7F0B044}"/>
                  </a:ext>
                </a:extLst>
              </p:cNvPr>
              <p:cNvSpPr txBox="1"/>
              <p:nvPr/>
            </p:nvSpPr>
            <p:spPr>
              <a:xfrm>
                <a:off x="709345" y="6220092"/>
                <a:ext cx="4502720" cy="276999"/>
              </a:xfrm>
              <a:prstGeom prst="rect">
                <a:avLst/>
              </a:prstGeom>
              <a:noFill/>
            </p:spPr>
            <p:txBody>
              <a:bodyPr wrap="square" rtlCol="0">
                <a:spAutoFit/>
              </a:bodyPr>
              <a:lstStyle/>
              <a:p>
                <a:pPr algn="ctr"/>
                <a:r>
                  <a:rPr lang="en-GB" sz="12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𝑥</m:t>
                    </m:r>
                  </m:oMath>
                </a14:m>
                <a:r>
                  <a:rPr lang="en-GB" sz="12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𝑦</m:t>
                    </m:r>
                  </m:oMath>
                </a14:m>
                <a:r>
                  <a:rPr lang="en-GB" sz="1200" dirty="0">
                    <a:latin typeface="Helvetica Neue Light" panose="02000403000000020004" pitchFamily="2" charset="0"/>
                    <a:ea typeface="Helvetica Neue Light" panose="02000403000000020004" pitchFamily="2" charset="0"/>
                  </a:rPr>
                  <a:t> is now said to be </a:t>
                </a:r>
                <a:r>
                  <a:rPr lang="en-GB" sz="1200" b="1" dirty="0">
                    <a:latin typeface="Helvetica Neue Light" panose="02000403000000020004" pitchFamily="2" charset="0"/>
                    <a:ea typeface="Helvetica Neue Light" panose="02000403000000020004" pitchFamily="2" charset="0"/>
                  </a:rPr>
                  <a:t>Wiggly-shaped</a:t>
                </a:r>
              </a:p>
            </p:txBody>
          </p:sp>
        </mc:Choice>
        <mc:Fallback xmlns="">
          <p:sp>
            <p:nvSpPr>
              <p:cNvPr id="33" name="TextBox 32">
                <a:extLst>
                  <a:ext uri="{FF2B5EF4-FFF2-40B4-BE49-F238E27FC236}">
                    <a16:creationId xmlns:a16="http://schemas.microsoft.com/office/drawing/2014/main" id="{96B28DD7-A89B-6CBA-BCD2-203BB7F0B044}"/>
                  </a:ext>
                </a:extLst>
              </p:cNvPr>
              <p:cNvSpPr txBox="1">
                <a:spLocks noRot="1" noChangeAspect="1" noMove="1" noResize="1" noEditPoints="1" noAdjustHandles="1" noChangeArrowheads="1" noChangeShapeType="1" noTextEdit="1"/>
              </p:cNvSpPr>
              <p:nvPr/>
            </p:nvSpPr>
            <p:spPr>
              <a:xfrm>
                <a:off x="709345" y="6220092"/>
                <a:ext cx="4502720" cy="276999"/>
              </a:xfrm>
              <a:prstGeom prst="rect">
                <a:avLst/>
              </a:prstGeom>
              <a:blipFill>
                <a:blip r:embed="rId9"/>
                <a:stretch>
                  <a:fillRect b="-17391"/>
                </a:stretch>
              </a:blipFill>
            </p:spPr>
            <p:txBody>
              <a:bodyPr/>
              <a:lstStyle/>
              <a:p>
                <a:r>
                  <a:rPr lang="en-GB">
                    <a:noFill/>
                  </a:rPr>
                  <a:t> </a:t>
                </a:r>
              </a:p>
            </p:txBody>
          </p:sp>
        </mc:Fallback>
      </mc:AlternateContent>
      <p:sp>
        <p:nvSpPr>
          <p:cNvPr id="34" name="Rectangle 33">
            <a:extLst>
              <a:ext uri="{FF2B5EF4-FFF2-40B4-BE49-F238E27FC236}">
                <a16:creationId xmlns:a16="http://schemas.microsoft.com/office/drawing/2014/main" id="{23F030C2-3DCA-5094-DD25-527A60CEC7C1}"/>
              </a:ext>
            </a:extLst>
          </p:cNvPr>
          <p:cNvSpPr/>
          <p:nvPr/>
        </p:nvSpPr>
        <p:spPr>
          <a:xfrm>
            <a:off x="448732" y="3429001"/>
            <a:ext cx="5046757" cy="3098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619E3AE9-3738-C574-96A9-62D83D0AB909}"/>
              </a:ext>
            </a:extLst>
          </p:cNvPr>
          <p:cNvSpPr txBox="1"/>
          <p:nvPr/>
        </p:nvSpPr>
        <p:spPr>
          <a:xfrm>
            <a:off x="5876619" y="2383257"/>
            <a:ext cx="5813899" cy="954107"/>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 smoother/splines actually are constructed by many smaller functions, these are called </a:t>
            </a:r>
            <a:r>
              <a:rPr lang="en-GB" sz="1400" b="1" dirty="0">
                <a:latin typeface="Helvetica Neue" panose="02000503000000020004" pitchFamily="2" charset="0"/>
                <a:ea typeface="Helvetica Neue" panose="02000503000000020004" pitchFamily="2" charset="0"/>
                <a:cs typeface="Helvetica Neue" panose="02000503000000020004" pitchFamily="2" charset="0"/>
              </a:rPr>
              <a:t>Basis Functions.</a:t>
            </a:r>
            <a:r>
              <a:rPr lang="en-GB" sz="1400" dirty="0">
                <a:latin typeface="Helvetica Neue" panose="02000503000000020004" pitchFamily="2" charset="0"/>
                <a:ea typeface="Helvetica Neue" panose="02000503000000020004" pitchFamily="2" charset="0"/>
                <a:cs typeface="Helvetica Neue" panose="02000503000000020004" pitchFamily="2" charset="0"/>
              </a:rPr>
              <a:t> Note - each smooth is a sum of number of Basis functions, and each Basis function is multiplied by a coefficient such that each are a parameter in a model.</a:t>
            </a:r>
          </a:p>
        </p:txBody>
      </p:sp>
      <p:sp>
        <p:nvSpPr>
          <p:cNvPr id="4" name="Freeform 3">
            <a:extLst>
              <a:ext uri="{FF2B5EF4-FFF2-40B4-BE49-F238E27FC236}">
                <a16:creationId xmlns:a16="http://schemas.microsoft.com/office/drawing/2014/main" id="{B2B56295-0945-E014-6334-44C1BB08FE90}"/>
              </a:ext>
            </a:extLst>
          </p:cNvPr>
          <p:cNvSpPr/>
          <p:nvPr/>
        </p:nvSpPr>
        <p:spPr>
          <a:xfrm>
            <a:off x="6907696" y="4679487"/>
            <a:ext cx="3906078" cy="1497253"/>
          </a:xfrm>
          <a:custGeom>
            <a:avLst/>
            <a:gdLst>
              <a:gd name="connsiteX0" fmla="*/ 0 w 3906078"/>
              <a:gd name="connsiteY0" fmla="*/ 1452956 h 1497253"/>
              <a:gd name="connsiteX1" fmla="*/ 407504 w 3906078"/>
              <a:gd name="connsiteY1" fmla="*/ 319896 h 1497253"/>
              <a:gd name="connsiteX2" fmla="*/ 556591 w 3906078"/>
              <a:gd name="connsiteY2" fmla="*/ 131052 h 1497253"/>
              <a:gd name="connsiteX3" fmla="*/ 636104 w 3906078"/>
              <a:gd name="connsiteY3" fmla="*/ 101235 h 1497253"/>
              <a:gd name="connsiteX4" fmla="*/ 1063487 w 3906078"/>
              <a:gd name="connsiteY4" fmla="*/ 1492713 h 1497253"/>
              <a:gd name="connsiteX5" fmla="*/ 1560443 w 3906078"/>
              <a:gd name="connsiteY5" fmla="*/ 409348 h 1497253"/>
              <a:gd name="connsiteX6" fmla="*/ 1868556 w 3906078"/>
              <a:gd name="connsiteY6" fmla="*/ 965939 h 1497253"/>
              <a:gd name="connsiteX7" fmla="*/ 2017643 w 3906078"/>
              <a:gd name="connsiteY7" fmla="*/ 1472835 h 1497253"/>
              <a:gd name="connsiteX8" fmla="*/ 2375452 w 3906078"/>
              <a:gd name="connsiteY8" fmla="*/ 478922 h 1497253"/>
              <a:gd name="connsiteX9" fmla="*/ 2872408 w 3906078"/>
              <a:gd name="connsiteY9" fmla="*/ 1492713 h 1497253"/>
              <a:gd name="connsiteX10" fmla="*/ 3498574 w 3906078"/>
              <a:gd name="connsiteY10" fmla="*/ 876487 h 1497253"/>
              <a:gd name="connsiteX11" fmla="*/ 3906078 w 3906078"/>
              <a:gd name="connsiteY11" fmla="*/ 1482774 h 149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6078" h="1497253">
                <a:moveTo>
                  <a:pt x="0" y="1452956"/>
                </a:moveTo>
                <a:cubicBezTo>
                  <a:pt x="157369" y="996584"/>
                  <a:pt x="314739" y="540213"/>
                  <a:pt x="407504" y="319896"/>
                </a:cubicBezTo>
                <a:cubicBezTo>
                  <a:pt x="500269" y="99579"/>
                  <a:pt x="518491" y="167495"/>
                  <a:pt x="556591" y="131052"/>
                </a:cubicBezTo>
                <a:cubicBezTo>
                  <a:pt x="594691" y="94609"/>
                  <a:pt x="551621" y="-125708"/>
                  <a:pt x="636104" y="101235"/>
                </a:cubicBezTo>
                <a:cubicBezTo>
                  <a:pt x="720587" y="328178"/>
                  <a:pt x="909431" y="1441361"/>
                  <a:pt x="1063487" y="1492713"/>
                </a:cubicBezTo>
                <a:cubicBezTo>
                  <a:pt x="1217543" y="1544065"/>
                  <a:pt x="1426265" y="497144"/>
                  <a:pt x="1560443" y="409348"/>
                </a:cubicBezTo>
                <a:cubicBezTo>
                  <a:pt x="1694621" y="321552"/>
                  <a:pt x="1792356" y="788691"/>
                  <a:pt x="1868556" y="965939"/>
                </a:cubicBezTo>
                <a:cubicBezTo>
                  <a:pt x="1944756" y="1143187"/>
                  <a:pt x="1933160" y="1554004"/>
                  <a:pt x="2017643" y="1472835"/>
                </a:cubicBezTo>
                <a:cubicBezTo>
                  <a:pt x="2102126" y="1391666"/>
                  <a:pt x="2232991" y="475609"/>
                  <a:pt x="2375452" y="478922"/>
                </a:cubicBezTo>
                <a:cubicBezTo>
                  <a:pt x="2517913" y="482235"/>
                  <a:pt x="2685221" y="1426452"/>
                  <a:pt x="2872408" y="1492713"/>
                </a:cubicBezTo>
                <a:cubicBezTo>
                  <a:pt x="3059595" y="1558974"/>
                  <a:pt x="3326296" y="878144"/>
                  <a:pt x="3498574" y="876487"/>
                </a:cubicBezTo>
                <a:cubicBezTo>
                  <a:pt x="3670852" y="874830"/>
                  <a:pt x="3788465" y="1178802"/>
                  <a:pt x="3906078" y="148277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reeform 4">
            <a:extLst>
              <a:ext uri="{FF2B5EF4-FFF2-40B4-BE49-F238E27FC236}">
                <a16:creationId xmlns:a16="http://schemas.microsoft.com/office/drawing/2014/main" id="{CB914804-93FC-F932-9581-EC2B83D1A839}"/>
              </a:ext>
            </a:extLst>
          </p:cNvPr>
          <p:cNvSpPr/>
          <p:nvPr/>
        </p:nvSpPr>
        <p:spPr>
          <a:xfrm>
            <a:off x="7086600" y="4532243"/>
            <a:ext cx="3985591" cy="1643765"/>
          </a:xfrm>
          <a:custGeom>
            <a:avLst/>
            <a:gdLst>
              <a:gd name="connsiteX0" fmla="*/ 0 w 3985591"/>
              <a:gd name="connsiteY0" fmla="*/ 1630018 h 1643765"/>
              <a:gd name="connsiteX1" fmla="*/ 616226 w 3985591"/>
              <a:gd name="connsiteY1" fmla="*/ 0 h 1643765"/>
              <a:gd name="connsiteX2" fmla="*/ 1341783 w 3985591"/>
              <a:gd name="connsiteY2" fmla="*/ 1630018 h 1643765"/>
              <a:gd name="connsiteX3" fmla="*/ 1798983 w 3985591"/>
              <a:gd name="connsiteY3" fmla="*/ 785192 h 1643765"/>
              <a:gd name="connsiteX4" fmla="*/ 2007704 w 3985591"/>
              <a:gd name="connsiteY4" fmla="*/ 834887 h 1643765"/>
              <a:gd name="connsiteX5" fmla="*/ 2246243 w 3985591"/>
              <a:gd name="connsiteY5" fmla="*/ 1600200 h 1643765"/>
              <a:gd name="connsiteX6" fmla="*/ 2673626 w 3985591"/>
              <a:gd name="connsiteY6" fmla="*/ 705679 h 1643765"/>
              <a:gd name="connsiteX7" fmla="*/ 3160643 w 3985591"/>
              <a:gd name="connsiteY7" fmla="*/ 1639957 h 1643765"/>
              <a:gd name="connsiteX8" fmla="*/ 3647661 w 3985591"/>
              <a:gd name="connsiteY8" fmla="*/ 1053548 h 1643765"/>
              <a:gd name="connsiteX9" fmla="*/ 3985591 w 3985591"/>
              <a:gd name="connsiteY9" fmla="*/ 1630018 h 1643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5591" h="1643765">
                <a:moveTo>
                  <a:pt x="0" y="1630018"/>
                </a:moveTo>
                <a:cubicBezTo>
                  <a:pt x="196298" y="815009"/>
                  <a:pt x="392596" y="0"/>
                  <a:pt x="616226" y="0"/>
                </a:cubicBezTo>
                <a:cubicBezTo>
                  <a:pt x="839856" y="0"/>
                  <a:pt x="1144657" y="1499153"/>
                  <a:pt x="1341783" y="1630018"/>
                </a:cubicBezTo>
                <a:cubicBezTo>
                  <a:pt x="1538909" y="1760883"/>
                  <a:pt x="1687996" y="917714"/>
                  <a:pt x="1798983" y="785192"/>
                </a:cubicBezTo>
                <a:cubicBezTo>
                  <a:pt x="1909970" y="652670"/>
                  <a:pt x="1933161" y="699052"/>
                  <a:pt x="2007704" y="834887"/>
                </a:cubicBezTo>
                <a:cubicBezTo>
                  <a:pt x="2082247" y="970722"/>
                  <a:pt x="2135256" y="1621735"/>
                  <a:pt x="2246243" y="1600200"/>
                </a:cubicBezTo>
                <a:cubicBezTo>
                  <a:pt x="2357230" y="1578665"/>
                  <a:pt x="2521226" y="699053"/>
                  <a:pt x="2673626" y="705679"/>
                </a:cubicBezTo>
                <a:cubicBezTo>
                  <a:pt x="2826026" y="712305"/>
                  <a:pt x="2998304" y="1581979"/>
                  <a:pt x="3160643" y="1639957"/>
                </a:cubicBezTo>
                <a:cubicBezTo>
                  <a:pt x="3322982" y="1697935"/>
                  <a:pt x="3510170" y="1055205"/>
                  <a:pt x="3647661" y="1053548"/>
                </a:cubicBezTo>
                <a:cubicBezTo>
                  <a:pt x="3785152" y="1051891"/>
                  <a:pt x="3885371" y="1340954"/>
                  <a:pt x="3985591" y="1630018"/>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Freeform 5">
            <a:extLst>
              <a:ext uri="{FF2B5EF4-FFF2-40B4-BE49-F238E27FC236}">
                <a16:creationId xmlns:a16="http://schemas.microsoft.com/office/drawing/2014/main" id="{3B5D7150-F996-8558-49C1-13A7EDB0C6CB}"/>
              </a:ext>
            </a:extLst>
          </p:cNvPr>
          <p:cNvSpPr/>
          <p:nvPr/>
        </p:nvSpPr>
        <p:spPr>
          <a:xfrm>
            <a:off x="6788426" y="4512302"/>
            <a:ext cx="4383157" cy="1678114"/>
          </a:xfrm>
          <a:custGeom>
            <a:avLst/>
            <a:gdLst>
              <a:gd name="connsiteX0" fmla="*/ 0 w 4383157"/>
              <a:gd name="connsiteY0" fmla="*/ 1610202 h 1678114"/>
              <a:gd name="connsiteX1" fmla="*/ 993913 w 4383157"/>
              <a:gd name="connsiteY1" fmla="*/ 63 h 1678114"/>
              <a:gd name="connsiteX2" fmla="*/ 1868557 w 4383157"/>
              <a:gd name="connsiteY2" fmla="*/ 1659898 h 1678114"/>
              <a:gd name="connsiteX3" fmla="*/ 2613991 w 4383157"/>
              <a:gd name="connsiteY3" fmla="*/ 586472 h 1678114"/>
              <a:gd name="connsiteX4" fmla="*/ 3468757 w 4383157"/>
              <a:gd name="connsiteY4" fmla="*/ 1669837 h 1678114"/>
              <a:gd name="connsiteX5" fmla="*/ 4055165 w 4383157"/>
              <a:gd name="connsiteY5" fmla="*/ 1113246 h 1678114"/>
              <a:gd name="connsiteX6" fmla="*/ 4383157 w 4383157"/>
              <a:gd name="connsiteY6" fmla="*/ 1640020 h 167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3157" h="1678114">
                <a:moveTo>
                  <a:pt x="0" y="1610202"/>
                </a:moveTo>
                <a:cubicBezTo>
                  <a:pt x="341243" y="800991"/>
                  <a:pt x="682487" y="-8220"/>
                  <a:pt x="993913" y="63"/>
                </a:cubicBezTo>
                <a:cubicBezTo>
                  <a:pt x="1305339" y="8346"/>
                  <a:pt x="1598544" y="1562163"/>
                  <a:pt x="1868557" y="1659898"/>
                </a:cubicBezTo>
                <a:cubicBezTo>
                  <a:pt x="2138570" y="1757633"/>
                  <a:pt x="2347291" y="584815"/>
                  <a:pt x="2613991" y="586472"/>
                </a:cubicBezTo>
                <a:cubicBezTo>
                  <a:pt x="2880691" y="588128"/>
                  <a:pt x="3228561" y="1582041"/>
                  <a:pt x="3468757" y="1669837"/>
                </a:cubicBezTo>
                <a:cubicBezTo>
                  <a:pt x="3708953" y="1757633"/>
                  <a:pt x="3902765" y="1118215"/>
                  <a:pt x="4055165" y="1113246"/>
                </a:cubicBezTo>
                <a:cubicBezTo>
                  <a:pt x="4207565" y="1108276"/>
                  <a:pt x="4295361" y="1374148"/>
                  <a:pt x="4383157" y="16400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reeform 6">
            <a:extLst>
              <a:ext uri="{FF2B5EF4-FFF2-40B4-BE49-F238E27FC236}">
                <a16:creationId xmlns:a16="http://schemas.microsoft.com/office/drawing/2014/main" id="{7A48ED38-D673-EA67-EAA1-97A930475618}"/>
              </a:ext>
            </a:extLst>
          </p:cNvPr>
          <p:cNvSpPr/>
          <p:nvPr/>
        </p:nvSpPr>
        <p:spPr>
          <a:xfrm>
            <a:off x="6848061" y="4542160"/>
            <a:ext cx="4283765" cy="1630040"/>
          </a:xfrm>
          <a:custGeom>
            <a:avLst/>
            <a:gdLst>
              <a:gd name="connsiteX0" fmla="*/ 0 w 4283765"/>
              <a:gd name="connsiteY0" fmla="*/ 1590283 h 1630040"/>
              <a:gd name="connsiteX1" fmla="*/ 993913 w 4283765"/>
              <a:gd name="connsiteY1" fmla="*/ 23 h 1630040"/>
              <a:gd name="connsiteX2" fmla="*/ 1967948 w 4283765"/>
              <a:gd name="connsiteY2" fmla="*/ 1620101 h 1630040"/>
              <a:gd name="connsiteX3" fmla="*/ 2584174 w 4283765"/>
              <a:gd name="connsiteY3" fmla="*/ 576492 h 1630040"/>
              <a:gd name="connsiteX4" fmla="*/ 3200400 w 4283765"/>
              <a:gd name="connsiteY4" fmla="*/ 1610162 h 1630040"/>
              <a:gd name="connsiteX5" fmla="*/ 3687417 w 4283765"/>
              <a:gd name="connsiteY5" fmla="*/ 1033692 h 1630040"/>
              <a:gd name="connsiteX6" fmla="*/ 3925956 w 4283765"/>
              <a:gd name="connsiteY6" fmla="*/ 1073449 h 1630040"/>
              <a:gd name="connsiteX7" fmla="*/ 4283765 w 4283765"/>
              <a:gd name="connsiteY7" fmla="*/ 1630040 h 163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3765" h="1630040">
                <a:moveTo>
                  <a:pt x="0" y="1590283"/>
                </a:moveTo>
                <a:cubicBezTo>
                  <a:pt x="332961" y="792668"/>
                  <a:pt x="665922" y="-4947"/>
                  <a:pt x="993913" y="23"/>
                </a:cubicBezTo>
                <a:cubicBezTo>
                  <a:pt x="1321904" y="4993"/>
                  <a:pt x="1702905" y="1524023"/>
                  <a:pt x="1967948" y="1620101"/>
                </a:cubicBezTo>
                <a:cubicBezTo>
                  <a:pt x="2232991" y="1716179"/>
                  <a:pt x="2378765" y="578148"/>
                  <a:pt x="2584174" y="576492"/>
                </a:cubicBezTo>
                <a:cubicBezTo>
                  <a:pt x="2789583" y="574835"/>
                  <a:pt x="3016526" y="1533962"/>
                  <a:pt x="3200400" y="1610162"/>
                </a:cubicBezTo>
                <a:cubicBezTo>
                  <a:pt x="3384274" y="1686362"/>
                  <a:pt x="3566491" y="1123144"/>
                  <a:pt x="3687417" y="1033692"/>
                </a:cubicBezTo>
                <a:cubicBezTo>
                  <a:pt x="3808343" y="944240"/>
                  <a:pt x="3826565" y="974058"/>
                  <a:pt x="3925956" y="1073449"/>
                </a:cubicBezTo>
                <a:cubicBezTo>
                  <a:pt x="4025347" y="1172840"/>
                  <a:pt x="4154556" y="1401440"/>
                  <a:pt x="4283765" y="1630040"/>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FD419F43-22B9-8A91-793D-F5072E3223E6}"/>
              </a:ext>
            </a:extLst>
          </p:cNvPr>
          <p:cNvSpPr/>
          <p:nvPr/>
        </p:nvSpPr>
        <p:spPr>
          <a:xfrm>
            <a:off x="6967330" y="4581929"/>
            <a:ext cx="4005470" cy="1605814"/>
          </a:xfrm>
          <a:custGeom>
            <a:avLst/>
            <a:gdLst>
              <a:gd name="connsiteX0" fmla="*/ 0 w 4005470"/>
              <a:gd name="connsiteY0" fmla="*/ 1580332 h 1605814"/>
              <a:gd name="connsiteX1" fmla="*/ 974035 w 4005470"/>
              <a:gd name="connsiteY1" fmla="*/ 10 h 1605814"/>
              <a:gd name="connsiteX2" fmla="*/ 1808922 w 4005470"/>
              <a:gd name="connsiteY2" fmla="*/ 1600210 h 1605814"/>
              <a:gd name="connsiteX3" fmla="*/ 2524540 w 4005470"/>
              <a:gd name="connsiteY3" fmla="*/ 536723 h 1605814"/>
              <a:gd name="connsiteX4" fmla="*/ 2802835 w 4005470"/>
              <a:gd name="connsiteY4" fmla="*/ 735506 h 1605814"/>
              <a:gd name="connsiteX5" fmla="*/ 3120887 w 4005470"/>
              <a:gd name="connsiteY5" fmla="*/ 1520697 h 1605814"/>
              <a:gd name="connsiteX6" fmla="*/ 3667540 w 4005470"/>
              <a:gd name="connsiteY6" fmla="*/ 964106 h 1605814"/>
              <a:gd name="connsiteX7" fmla="*/ 4005470 w 4005470"/>
              <a:gd name="connsiteY7" fmla="*/ 1560454 h 160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5470" h="1605814">
                <a:moveTo>
                  <a:pt x="0" y="1580332"/>
                </a:moveTo>
                <a:cubicBezTo>
                  <a:pt x="336274" y="788514"/>
                  <a:pt x="672548" y="-3303"/>
                  <a:pt x="974035" y="10"/>
                </a:cubicBezTo>
                <a:cubicBezTo>
                  <a:pt x="1275522" y="3323"/>
                  <a:pt x="1550504" y="1510758"/>
                  <a:pt x="1808922" y="1600210"/>
                </a:cubicBezTo>
                <a:cubicBezTo>
                  <a:pt x="2067340" y="1689662"/>
                  <a:pt x="2358888" y="680840"/>
                  <a:pt x="2524540" y="536723"/>
                </a:cubicBezTo>
                <a:cubicBezTo>
                  <a:pt x="2690192" y="392606"/>
                  <a:pt x="2703444" y="571510"/>
                  <a:pt x="2802835" y="735506"/>
                </a:cubicBezTo>
                <a:cubicBezTo>
                  <a:pt x="2902226" y="899502"/>
                  <a:pt x="2976770" y="1482597"/>
                  <a:pt x="3120887" y="1520697"/>
                </a:cubicBezTo>
                <a:cubicBezTo>
                  <a:pt x="3265004" y="1558797"/>
                  <a:pt x="3520110" y="957480"/>
                  <a:pt x="3667540" y="964106"/>
                </a:cubicBezTo>
                <a:cubicBezTo>
                  <a:pt x="3814970" y="970732"/>
                  <a:pt x="3910220" y="1265593"/>
                  <a:pt x="4005470" y="1560454"/>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eeform 9">
            <a:extLst>
              <a:ext uri="{FF2B5EF4-FFF2-40B4-BE49-F238E27FC236}">
                <a16:creationId xmlns:a16="http://schemas.microsoft.com/office/drawing/2014/main" id="{6F953278-A792-D6D5-0490-29571B5FE78E}"/>
              </a:ext>
            </a:extLst>
          </p:cNvPr>
          <p:cNvSpPr/>
          <p:nvPr/>
        </p:nvSpPr>
        <p:spPr>
          <a:xfrm>
            <a:off x="6698974" y="4502337"/>
            <a:ext cx="4369183" cy="1686520"/>
          </a:xfrm>
          <a:custGeom>
            <a:avLst/>
            <a:gdLst>
              <a:gd name="connsiteX0" fmla="*/ 0 w 4369183"/>
              <a:gd name="connsiteY0" fmla="*/ 1620167 h 1686520"/>
              <a:gd name="connsiteX1" fmla="*/ 1073426 w 4369183"/>
              <a:gd name="connsiteY1" fmla="*/ 89 h 1686520"/>
              <a:gd name="connsiteX2" fmla="*/ 1908313 w 4369183"/>
              <a:gd name="connsiteY2" fmla="*/ 1679802 h 1686520"/>
              <a:gd name="connsiteX3" fmla="*/ 2802835 w 4369183"/>
              <a:gd name="connsiteY3" fmla="*/ 586498 h 1686520"/>
              <a:gd name="connsiteX4" fmla="*/ 3568148 w 4369183"/>
              <a:gd name="connsiteY4" fmla="*/ 1649985 h 1686520"/>
              <a:gd name="connsiteX5" fmla="*/ 3985591 w 4369183"/>
              <a:gd name="connsiteY5" fmla="*/ 1093393 h 1686520"/>
              <a:gd name="connsiteX6" fmla="*/ 4343400 w 4369183"/>
              <a:gd name="connsiteY6" fmla="*/ 1640046 h 1686520"/>
              <a:gd name="connsiteX7" fmla="*/ 4343400 w 4369183"/>
              <a:gd name="connsiteY7" fmla="*/ 1659924 h 168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9183" h="1686520">
                <a:moveTo>
                  <a:pt x="0" y="1620167"/>
                </a:moveTo>
                <a:cubicBezTo>
                  <a:pt x="377687" y="805158"/>
                  <a:pt x="755374" y="-9850"/>
                  <a:pt x="1073426" y="89"/>
                </a:cubicBezTo>
                <a:cubicBezTo>
                  <a:pt x="1391478" y="10028"/>
                  <a:pt x="1620078" y="1582067"/>
                  <a:pt x="1908313" y="1679802"/>
                </a:cubicBezTo>
                <a:cubicBezTo>
                  <a:pt x="2196548" y="1777537"/>
                  <a:pt x="2526196" y="591467"/>
                  <a:pt x="2802835" y="586498"/>
                </a:cubicBezTo>
                <a:cubicBezTo>
                  <a:pt x="3079474" y="581528"/>
                  <a:pt x="3371022" y="1565502"/>
                  <a:pt x="3568148" y="1649985"/>
                </a:cubicBezTo>
                <a:cubicBezTo>
                  <a:pt x="3765274" y="1734468"/>
                  <a:pt x="3856382" y="1095049"/>
                  <a:pt x="3985591" y="1093393"/>
                </a:cubicBezTo>
                <a:cubicBezTo>
                  <a:pt x="4114800" y="1091737"/>
                  <a:pt x="4343400" y="1640046"/>
                  <a:pt x="4343400" y="1640046"/>
                </a:cubicBezTo>
                <a:cubicBezTo>
                  <a:pt x="4403035" y="1734468"/>
                  <a:pt x="4340087" y="1654955"/>
                  <a:pt x="4343400" y="1659924"/>
                </a:cubicBezTo>
              </a:path>
            </a:pathLst>
          </a:cu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4819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1A3B6-E599-F94D-A75D-ED4E838BC977}"/>
              </a:ext>
            </a:extLst>
          </p:cNvPr>
          <p:cNvSpPr txBox="1">
            <a:spLocks/>
          </p:cNvSpPr>
          <p:nvPr/>
        </p:nvSpPr>
        <p:spPr>
          <a:xfrm>
            <a:off x="175186" y="1671817"/>
            <a:ext cx="7474976" cy="50569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What are </a:t>
            </a:r>
            <a:r>
              <a:rPr lang="en-US" sz="2000" b="1"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Generalised</a:t>
            </a: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Additive Models (GAMs)?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Usage: For exploring non-linear relationships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Importance: Notable applications in assessing or generating a so called “dose-response curve”</a:t>
            </a:r>
            <a:endPar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Trades-off in Model Building: Linear vs. Machine Learning</a:t>
            </a:r>
          </a:p>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components of GAMs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Polynomials </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Basis functions &amp; Smoothing </a:t>
            </a:r>
            <a:endPar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lvl="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Example and interpretation</a:t>
            </a:r>
          </a:p>
          <a:p>
            <a:pPr marL="342900" lvl="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Specification from a Bayesian Framework</a:t>
            </a:r>
          </a:p>
          <a:p>
            <a:pPr marL="342900" lvl="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RStudio</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The package for implementing GAMs is called Bayesian Regression Models in Stan (BRMS).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Uses the </a:t>
            </a:r>
            <a:r>
              <a:rPr lang="en-US" sz="1600" b="1"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brm</a:t>
            </a:r>
            <a:r>
              <a:rPr lang="en-US" sz="16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and </a:t>
            </a:r>
            <a:r>
              <a:rPr lang="en-US" sz="1600" b="1"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brm</a:t>
            </a:r>
            <a:r>
              <a:rPr lang="en-US" sz="16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US" sz="1600" b="1"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stancode</a:t>
            </a:r>
            <a:r>
              <a:rPr lang="en-US" sz="16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(translates the RStudio code directly into Stan code – incredibly useful)</a:t>
            </a:r>
          </a:p>
        </p:txBody>
      </p:sp>
      <p:sp>
        <p:nvSpPr>
          <p:cNvPr id="4" name="Title 1">
            <a:extLst>
              <a:ext uri="{FF2B5EF4-FFF2-40B4-BE49-F238E27FC236}">
                <a16:creationId xmlns:a16="http://schemas.microsoft.com/office/drawing/2014/main" id="{28562B3B-2342-6E4C-B72B-B6CFB334502D}"/>
              </a:ext>
            </a:extLst>
          </p:cNvPr>
          <p:cNvSpPr txBox="1">
            <a:spLocks/>
          </p:cNvSpPr>
          <p:nvPr/>
        </p:nvSpPr>
        <p:spPr>
          <a:xfrm>
            <a:off x="168011" y="1131094"/>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b="1" dirty="0">
                <a:latin typeface="Helvetica Neue Light" panose="02000403000000020004" pitchFamily="2" charset="0"/>
                <a:ea typeface="Helvetica Neue Light" panose="02000403000000020004" pitchFamily="2" charset="0"/>
              </a:rPr>
              <a:t>Contents</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7515980" y="1294247"/>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Slide Number Placeholder 3">
            <a:extLst>
              <a:ext uri="{FF2B5EF4-FFF2-40B4-BE49-F238E27FC236}">
                <a16:creationId xmlns:a16="http://schemas.microsoft.com/office/drawing/2014/main" id="{C877DFDA-D0E8-133E-6FBF-B3A8136E4D6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85BBB6A-7D33-C801-ECB1-48FF91C75F7E}"/>
              </a:ext>
            </a:extLst>
          </p:cNvPr>
          <p:cNvSpPr txBox="1"/>
          <p:nvPr/>
        </p:nvSpPr>
        <p:spPr>
          <a:xfrm>
            <a:off x="218661" y="999455"/>
            <a:ext cx="5609687"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A: Model fitting to data for Prediction &amp; Forecast</a:t>
            </a:r>
          </a:p>
        </p:txBody>
      </p:sp>
      <p:sp>
        <p:nvSpPr>
          <p:cNvPr id="13" name="TextBox 12">
            <a:extLst>
              <a:ext uri="{FF2B5EF4-FFF2-40B4-BE49-F238E27FC236}">
                <a16:creationId xmlns:a16="http://schemas.microsoft.com/office/drawing/2014/main" id="{6A143404-11AF-8406-0FB3-222387538CA2}"/>
              </a:ext>
            </a:extLst>
          </p:cNvPr>
          <p:cNvSpPr txBox="1"/>
          <p:nvPr/>
        </p:nvSpPr>
        <p:spPr>
          <a:xfrm>
            <a:off x="6904362" y="999455"/>
            <a:ext cx="4651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B: Estimation of Parameter Coefficients</a:t>
            </a:r>
          </a:p>
        </p:txBody>
      </p:sp>
      <p:pic>
        <p:nvPicPr>
          <p:cNvPr id="15" name="Picture 14" descr="Chart, line chart, scatter chart&#10;&#10;Description automatically generated">
            <a:extLst>
              <a:ext uri="{FF2B5EF4-FFF2-40B4-BE49-F238E27FC236}">
                <a16:creationId xmlns:a16="http://schemas.microsoft.com/office/drawing/2014/main" id="{48EC51C0-43E6-51E7-54B8-C9AA6F4A8D33}"/>
              </a:ext>
            </a:extLst>
          </p:cNvPr>
          <p:cNvPicPr>
            <a:picLocks noChangeAspect="1"/>
          </p:cNvPicPr>
          <p:nvPr/>
        </p:nvPicPr>
        <p:blipFill>
          <a:blip r:embed="rId2"/>
          <a:stretch>
            <a:fillRect/>
          </a:stretch>
        </p:blipFill>
        <p:spPr>
          <a:xfrm>
            <a:off x="385250" y="1429460"/>
            <a:ext cx="5093219" cy="3573834"/>
          </a:xfrm>
          <a:prstGeom prst="rect">
            <a:avLst/>
          </a:prstGeom>
        </p:spPr>
      </p:pic>
      <p:pic>
        <p:nvPicPr>
          <p:cNvPr id="17" name="Picture 16" descr="Chart&#10;&#10;Description automatically generated">
            <a:extLst>
              <a:ext uri="{FF2B5EF4-FFF2-40B4-BE49-F238E27FC236}">
                <a16:creationId xmlns:a16="http://schemas.microsoft.com/office/drawing/2014/main" id="{54641E1C-405C-FF44-6693-B95C96DA0A53}"/>
              </a:ext>
            </a:extLst>
          </p:cNvPr>
          <p:cNvPicPr>
            <a:picLocks noChangeAspect="1"/>
          </p:cNvPicPr>
          <p:nvPr/>
        </p:nvPicPr>
        <p:blipFill>
          <a:blip r:embed="rId3"/>
          <a:stretch>
            <a:fillRect/>
          </a:stretch>
        </p:blipFill>
        <p:spPr>
          <a:xfrm>
            <a:off x="6431042" y="1446393"/>
            <a:ext cx="5512245" cy="3336212"/>
          </a:xfrm>
          <a:prstGeom prst="rect">
            <a:avLst/>
          </a:prstGeom>
        </p:spPr>
      </p:pic>
      <p:sp>
        <p:nvSpPr>
          <p:cNvPr id="18" name="TextBox 17">
            <a:extLst>
              <a:ext uri="{FF2B5EF4-FFF2-40B4-BE49-F238E27FC236}">
                <a16:creationId xmlns:a16="http://schemas.microsoft.com/office/drawing/2014/main" id="{EADBAA80-4A0A-9412-B8D1-2D4E1531A396}"/>
              </a:ext>
            </a:extLst>
          </p:cNvPr>
          <p:cNvSpPr txBox="1"/>
          <p:nvPr/>
        </p:nvSpPr>
        <p:spPr>
          <a:xfrm>
            <a:off x="218661" y="214781"/>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Outputs from the Basis function</a:t>
            </a:r>
          </a:p>
        </p:txBody>
      </p:sp>
      <p:sp>
        <p:nvSpPr>
          <p:cNvPr id="2" name="Rectangle 1">
            <a:extLst>
              <a:ext uri="{FF2B5EF4-FFF2-40B4-BE49-F238E27FC236}">
                <a16:creationId xmlns:a16="http://schemas.microsoft.com/office/drawing/2014/main" id="{07716429-DEFA-0130-92FB-78D4D16EFCE8}"/>
              </a:ext>
            </a:extLst>
          </p:cNvPr>
          <p:cNvSpPr/>
          <p:nvPr/>
        </p:nvSpPr>
        <p:spPr>
          <a:xfrm>
            <a:off x="7075356" y="4105690"/>
            <a:ext cx="4651513" cy="626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9B64C65B-8C23-D89F-CE7A-827884B3079E}"/>
              </a:ext>
            </a:extLst>
          </p:cNvPr>
          <p:cNvSpPr/>
          <p:nvPr/>
        </p:nvSpPr>
        <p:spPr>
          <a:xfrm>
            <a:off x="629480" y="5371271"/>
            <a:ext cx="4651513" cy="626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FEF2F809-7368-A170-18E7-7F32A86B5CF9}"/>
              </a:ext>
            </a:extLst>
          </p:cNvPr>
          <p:cNvSpPr/>
          <p:nvPr/>
        </p:nvSpPr>
        <p:spPr>
          <a:xfrm>
            <a:off x="6470798" y="1581149"/>
            <a:ext cx="644314" cy="2653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CB145FF-A9EF-CC98-05EB-2279067DB330}"/>
              </a:ext>
            </a:extLst>
          </p:cNvPr>
          <p:cNvSpPr/>
          <p:nvPr/>
        </p:nvSpPr>
        <p:spPr>
          <a:xfrm>
            <a:off x="49695" y="2360242"/>
            <a:ext cx="540818" cy="2653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C110DDC-D729-C7B1-A715-DE103DCC1C55}"/>
              </a:ext>
            </a:extLst>
          </p:cNvPr>
          <p:cNvSpPr txBox="1"/>
          <p:nvPr/>
        </p:nvSpPr>
        <p:spPr>
          <a:xfrm>
            <a:off x="1312558" y="4848206"/>
            <a:ext cx="3223432" cy="261610"/>
          </a:xfrm>
          <a:prstGeom prst="rect">
            <a:avLst/>
          </a:prstGeom>
          <a:noFill/>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Independent variable </a:t>
            </a:r>
            <a:r>
              <a:rPr lang="en-GB" sz="1100" b="1" i="1" dirty="0">
                <a:latin typeface="Helvetica Neue" panose="02000503000000020004" pitchFamily="2" charset="0"/>
                <a:ea typeface="Helvetica Neue" panose="02000503000000020004" pitchFamily="2" charset="0"/>
                <a:cs typeface="Helvetica Neue" panose="02000503000000020004" pitchFamily="2" charset="0"/>
              </a:rPr>
              <a:t>x</a:t>
            </a:r>
            <a:r>
              <a:rPr lang="en-GB" sz="1100" b="1" dirty="0">
                <a:latin typeface="Helvetica Neue" panose="02000503000000020004" pitchFamily="2" charset="0"/>
                <a:ea typeface="Helvetica Neue" panose="02000503000000020004" pitchFamily="2" charset="0"/>
                <a:cs typeface="Helvetica Neue" panose="02000503000000020004" pitchFamily="2" charset="0"/>
              </a:rPr>
              <a:t> yields something for </a:t>
            </a:r>
            <a:r>
              <a:rPr lang="en-GB" sz="1100" b="1" i="1" dirty="0">
                <a:latin typeface="Helvetica Neue" panose="02000503000000020004" pitchFamily="2" charset="0"/>
                <a:ea typeface="Helvetica Neue" panose="02000503000000020004" pitchFamily="2" charset="0"/>
                <a:cs typeface="Helvetica Neue" panose="02000503000000020004" pitchFamily="2" charset="0"/>
              </a:rPr>
              <a:t>y</a:t>
            </a:r>
          </a:p>
        </p:txBody>
      </p:sp>
      <p:sp>
        <p:nvSpPr>
          <p:cNvPr id="8" name="TextBox 7">
            <a:extLst>
              <a:ext uri="{FF2B5EF4-FFF2-40B4-BE49-F238E27FC236}">
                <a16:creationId xmlns:a16="http://schemas.microsoft.com/office/drawing/2014/main" id="{11811725-7C20-1B21-2847-88DD44E87482}"/>
              </a:ext>
            </a:extLst>
          </p:cNvPr>
          <p:cNvSpPr txBox="1"/>
          <p:nvPr/>
        </p:nvSpPr>
        <p:spPr>
          <a:xfrm rot="16200000">
            <a:off x="-1227065" y="2850655"/>
            <a:ext cx="3344518" cy="261610"/>
          </a:xfrm>
          <a:prstGeom prst="rect">
            <a:avLst/>
          </a:prstGeom>
          <a:noFill/>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Predicted value for y based on x (w/ 95% </a:t>
            </a:r>
            <a:r>
              <a:rPr lang="en-GB" sz="1100" b="1" dirty="0" err="1">
                <a:latin typeface="Helvetica Neue" panose="02000503000000020004" pitchFamily="2" charset="0"/>
                <a:ea typeface="Helvetica Neue" panose="02000503000000020004" pitchFamily="2" charset="0"/>
                <a:cs typeface="Helvetica Neue" panose="02000503000000020004" pitchFamily="2" charset="0"/>
              </a:rPr>
              <a:t>CrI</a:t>
            </a:r>
            <a:r>
              <a:rPr lang="en-GB" sz="1100" b="1" dirty="0">
                <a:latin typeface="Helvetica Neue" panose="02000503000000020004" pitchFamily="2" charset="0"/>
                <a:ea typeface="Helvetica Neue" panose="02000503000000020004" pitchFamily="2" charset="0"/>
                <a:cs typeface="Helvetica Neue" panose="02000503000000020004" pitchFamily="2" charset="0"/>
              </a:rPr>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E71AAA4-4A70-9B7A-31E6-CCE26022C053}"/>
                  </a:ext>
                </a:extLst>
              </p:cNvPr>
              <p:cNvSpPr txBox="1"/>
              <p:nvPr/>
            </p:nvSpPr>
            <p:spPr>
              <a:xfrm rot="16200000">
                <a:off x="6317899" y="2513405"/>
                <a:ext cx="1211724" cy="261610"/>
              </a:xfrm>
              <a:prstGeom prst="rect">
                <a:avLst/>
              </a:prstGeom>
              <a:noFill/>
            </p:spPr>
            <p:txBody>
              <a:bodyPr wrap="square" rtlCol="0">
                <a:spAutoFit/>
              </a:bodyPr>
              <a:lstStyle/>
              <a:p>
                <a14:m>
                  <m:oMath xmlns:m="http://schemas.openxmlformats.org/officeDocument/2006/math">
                    <m:r>
                      <a:rPr lang="en-GB" sz="1100" b="1" i="1" smtClean="0">
                        <a:latin typeface="Cambria Math" panose="02040503050406030204" pitchFamily="18" charset="0"/>
                        <a:ea typeface="Cambria Math" panose="02040503050406030204" pitchFamily="18" charset="0"/>
                        <a:cs typeface="Helvetica Neue" panose="02000503000000020004" pitchFamily="2" charset="0"/>
                      </a:rPr>
                      <m:t>𝜷</m:t>
                    </m:r>
                  </m:oMath>
                </a14:m>
                <a:r>
                  <a:rPr lang="en-GB" sz="1100" b="1" dirty="0">
                    <a:latin typeface="Helvetica Neue" panose="02000503000000020004" pitchFamily="2" charset="0"/>
                    <a:ea typeface="Helvetica Neue" panose="02000503000000020004" pitchFamily="2" charset="0"/>
                    <a:cs typeface="Helvetica Neue" panose="02000503000000020004" pitchFamily="2" charset="0"/>
                  </a:rPr>
                  <a:t> (w/ 95% </a:t>
                </a:r>
                <a:r>
                  <a:rPr lang="en-GB" sz="1100" b="1" dirty="0" err="1">
                    <a:latin typeface="Helvetica Neue" panose="02000503000000020004" pitchFamily="2" charset="0"/>
                    <a:ea typeface="Helvetica Neue" panose="02000503000000020004" pitchFamily="2" charset="0"/>
                    <a:cs typeface="Helvetica Neue" panose="02000503000000020004" pitchFamily="2" charset="0"/>
                  </a:rPr>
                  <a:t>CrI</a:t>
                </a:r>
                <a:r>
                  <a:rPr lang="en-GB" sz="1100" b="1" dirty="0">
                    <a:latin typeface="Helvetica Neue" panose="02000503000000020004" pitchFamily="2" charset="0"/>
                    <a:ea typeface="Helvetica Neue" panose="02000503000000020004" pitchFamily="2" charset="0"/>
                    <a:cs typeface="Helvetica Neue" panose="02000503000000020004" pitchFamily="2" charset="0"/>
                  </a:rPr>
                  <a:t>)</a:t>
                </a:r>
              </a:p>
            </p:txBody>
          </p:sp>
        </mc:Choice>
        <mc:Fallback xmlns="">
          <p:sp>
            <p:nvSpPr>
              <p:cNvPr id="9" name="TextBox 8">
                <a:extLst>
                  <a:ext uri="{FF2B5EF4-FFF2-40B4-BE49-F238E27FC236}">
                    <a16:creationId xmlns:a16="http://schemas.microsoft.com/office/drawing/2014/main" id="{DE71AAA4-4A70-9B7A-31E6-CCE26022C053}"/>
                  </a:ext>
                </a:extLst>
              </p:cNvPr>
              <p:cNvSpPr txBox="1">
                <a:spLocks noRot="1" noChangeAspect="1" noMove="1" noResize="1" noEditPoints="1" noAdjustHandles="1" noChangeArrowheads="1" noChangeShapeType="1" noTextEdit="1"/>
              </p:cNvSpPr>
              <p:nvPr/>
            </p:nvSpPr>
            <p:spPr>
              <a:xfrm rot="16200000">
                <a:off x="6317899" y="2513405"/>
                <a:ext cx="1211724" cy="261610"/>
              </a:xfrm>
              <a:prstGeom prst="rect">
                <a:avLst/>
              </a:prstGeom>
              <a:blipFill>
                <a:blip r:embed="rId4"/>
                <a:stretch>
                  <a:fillRect r="-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482CE64-C985-3D3D-8D26-4B52DD3F210C}"/>
                  </a:ext>
                </a:extLst>
              </p:cNvPr>
              <p:cNvSpPr txBox="1"/>
              <p:nvPr/>
            </p:nvSpPr>
            <p:spPr>
              <a:xfrm>
                <a:off x="7766130" y="4120562"/>
                <a:ext cx="3493599" cy="261610"/>
              </a:xfrm>
              <a:prstGeom prst="rect">
                <a:avLst/>
              </a:prstGeom>
              <a:noFill/>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Independent variable </a:t>
                </a:r>
                <a:r>
                  <a:rPr lang="en-GB" sz="1100" b="1" i="1" dirty="0">
                    <a:latin typeface="Helvetica Neue" panose="02000503000000020004" pitchFamily="2" charset="0"/>
                    <a:ea typeface="Helvetica Neue" panose="02000503000000020004" pitchFamily="2" charset="0"/>
                    <a:cs typeface="Helvetica Neue" panose="02000503000000020004" pitchFamily="2" charset="0"/>
                  </a:rPr>
                  <a:t>x</a:t>
                </a:r>
                <a:r>
                  <a:rPr lang="en-GB" sz="1100" b="1" dirty="0">
                    <a:latin typeface="Helvetica Neue" panose="02000503000000020004" pitchFamily="2" charset="0"/>
                    <a:ea typeface="Helvetica Neue" panose="02000503000000020004" pitchFamily="2" charset="0"/>
                    <a:cs typeface="Helvetica Neue" panose="02000503000000020004" pitchFamily="2" charset="0"/>
                  </a:rPr>
                  <a:t> yields this effect (</a:t>
                </a:r>
                <a14:m>
                  <m:oMath xmlns:m="http://schemas.openxmlformats.org/officeDocument/2006/math">
                    <m:r>
                      <a:rPr lang="en-GB" sz="1100" b="1" i="1" smtClean="0">
                        <a:latin typeface="Cambria Math" panose="02040503050406030204" pitchFamily="18" charset="0"/>
                        <a:ea typeface="Cambria Math" panose="02040503050406030204" pitchFamily="18" charset="0"/>
                        <a:cs typeface="Helvetica Neue" panose="02000503000000020004" pitchFamily="2" charset="0"/>
                      </a:rPr>
                      <m:t>𝜷</m:t>
                    </m:r>
                  </m:oMath>
                </a14:m>
                <a:r>
                  <a:rPr lang="en-GB" sz="1100" b="1" dirty="0">
                    <a:latin typeface="Helvetica Neue" panose="02000503000000020004" pitchFamily="2" charset="0"/>
                    <a:ea typeface="Helvetica Neue" panose="02000503000000020004" pitchFamily="2" charset="0"/>
                    <a:cs typeface="Helvetica Neue" panose="02000503000000020004" pitchFamily="2" charset="0"/>
                  </a:rPr>
                  <a:t>) on </a:t>
                </a:r>
                <a:r>
                  <a:rPr lang="en-GB" sz="1100" b="1" i="1" dirty="0">
                    <a:latin typeface="Helvetica Neue" panose="02000503000000020004" pitchFamily="2" charset="0"/>
                    <a:ea typeface="Helvetica Neue" panose="02000503000000020004" pitchFamily="2" charset="0"/>
                    <a:cs typeface="Helvetica Neue" panose="02000503000000020004" pitchFamily="2" charset="0"/>
                  </a:rPr>
                  <a:t>y</a:t>
                </a:r>
              </a:p>
            </p:txBody>
          </p:sp>
        </mc:Choice>
        <mc:Fallback xmlns="">
          <p:sp>
            <p:nvSpPr>
              <p:cNvPr id="10" name="TextBox 9">
                <a:extLst>
                  <a:ext uri="{FF2B5EF4-FFF2-40B4-BE49-F238E27FC236}">
                    <a16:creationId xmlns:a16="http://schemas.microsoft.com/office/drawing/2014/main" id="{4482CE64-C985-3D3D-8D26-4B52DD3F210C}"/>
                  </a:ext>
                </a:extLst>
              </p:cNvPr>
              <p:cNvSpPr txBox="1">
                <a:spLocks noRot="1" noChangeAspect="1" noMove="1" noResize="1" noEditPoints="1" noAdjustHandles="1" noChangeArrowheads="1" noChangeShapeType="1" noTextEdit="1"/>
              </p:cNvSpPr>
              <p:nvPr/>
            </p:nvSpPr>
            <p:spPr>
              <a:xfrm>
                <a:off x="7766130" y="4120562"/>
                <a:ext cx="3493599" cy="261610"/>
              </a:xfrm>
              <a:prstGeom prst="rect">
                <a:avLst/>
              </a:prstGeom>
              <a:blipFill>
                <a:blip r:embed="rId5"/>
                <a:stretch>
                  <a:fillRect b="-909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BDA78EDB-6A20-41B3-7704-5B260FC38DC7}"/>
              </a:ext>
            </a:extLst>
          </p:cNvPr>
          <p:cNvSpPr txBox="1"/>
          <p:nvPr/>
        </p:nvSpPr>
        <p:spPr>
          <a:xfrm>
            <a:off x="502344" y="5413117"/>
            <a:ext cx="11187312" cy="923330"/>
          </a:xfrm>
          <a:prstGeom prst="rect">
            <a:avLst/>
          </a:prstGeom>
          <a:solidFill>
            <a:schemeClr val="accent1">
              <a:lumMod val="20000"/>
              <a:lumOff val="80000"/>
            </a:schemeClr>
          </a:solid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For GAM, the dependent variables can come from a Gaussian, Binomial and/or Poisson distribution. Hence, you can specify the likelihood function accordingly. As for the independent variable –  it can also take both continuous and categorical variables.</a:t>
            </a:r>
          </a:p>
        </p:txBody>
      </p:sp>
      <p:sp>
        <p:nvSpPr>
          <p:cNvPr id="14" name="Slide Number Placeholder 3">
            <a:extLst>
              <a:ext uri="{FF2B5EF4-FFF2-40B4-BE49-F238E27FC236}">
                <a16:creationId xmlns:a16="http://schemas.microsoft.com/office/drawing/2014/main" id="{E8A0C190-E385-4AED-4154-848FA62C838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 name="Rectangle 15">
            <a:extLst>
              <a:ext uri="{FF2B5EF4-FFF2-40B4-BE49-F238E27FC236}">
                <a16:creationId xmlns:a16="http://schemas.microsoft.com/office/drawing/2014/main" id="{BEB18418-0E50-453C-81EA-A2AD8D6BDD95}"/>
              </a:ext>
            </a:extLst>
          </p:cNvPr>
          <p:cNvSpPr/>
          <p:nvPr/>
        </p:nvSpPr>
        <p:spPr>
          <a:xfrm>
            <a:off x="6470798" y="854765"/>
            <a:ext cx="5575428" cy="40651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1403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720637"/>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Example and Interpretation</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55700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87148-1442-2127-8C2E-8010D42C2C06}"/>
              </a:ext>
            </a:extLst>
          </p:cNvPr>
          <p:cNvSpPr txBox="1"/>
          <p:nvPr/>
        </p:nvSpPr>
        <p:spPr>
          <a:xfrm>
            <a:off x="218660" y="107059"/>
            <a:ext cx="11807435"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1: Air quality and Respiratory admissions in Turin Province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F633E94-D224-458B-BB45-A7E56214F81E}"/>
                  </a:ext>
                </a:extLst>
              </p:cNvPr>
              <p:cNvSpPr txBox="1"/>
              <p:nvPr/>
            </p:nvSpPr>
            <p:spPr>
              <a:xfrm>
                <a:off x="163996" y="2344317"/>
                <a:ext cx="4005470" cy="1034514"/>
              </a:xfrm>
              <a:prstGeom prst="rect">
                <a:avLst/>
              </a:prstGeom>
              <a:noFill/>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𝑦</m:t>
                        </m:r>
                      </m:e>
                      <m:sub>
                        <m:r>
                          <a:rPr lang="en-GB" sz="1400" b="0" i="1" smtClean="0">
                            <a:latin typeface="Cambria Math" panose="02040503050406030204" pitchFamily="18" charset="0"/>
                          </a:rPr>
                          <m:t>𝑖</m:t>
                        </m:r>
                      </m:sub>
                    </m:sSub>
                    <m:r>
                      <a:rPr lang="en-GB" sz="1400" b="0" i="1" smtClean="0">
                        <a:latin typeface="Cambria Math" panose="02040503050406030204" pitchFamily="18" charset="0"/>
                      </a:rPr>
                      <m:t>=</m:t>
                    </m:r>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Total admission (in an area)</a:t>
                </a:r>
              </a:p>
              <a:p>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,1</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particulates in 2.5-10 cubic m (PM10)</a:t>
                </a:r>
              </a:p>
              <a:p>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,2</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Nitrogen Dioxide NO</a:t>
                </a:r>
                <a:r>
                  <a:rPr lang="en-GB" sz="1400" baseline="-25000" dirty="0">
                    <a:latin typeface="Helvetica Neue" panose="02000503000000020004" pitchFamily="2" charset="0"/>
                    <a:ea typeface="Helvetica Neue" panose="02000503000000020004" pitchFamily="2" charset="0"/>
                    <a:cs typeface="Helvetica Neue" panose="02000503000000020004" pitchFamily="2" charset="0"/>
                  </a:rPr>
                  <a:t>2 </a:t>
                </a:r>
                <a:r>
                  <a:rPr lang="en-GB" sz="1400" dirty="0">
                    <a:latin typeface="Helvetica Neue" panose="02000503000000020004" pitchFamily="2" charset="0"/>
                    <a:ea typeface="Helvetica Neue" panose="02000503000000020004" pitchFamily="2" charset="0"/>
                    <a:cs typeface="Helvetica Neue" panose="02000503000000020004" pitchFamily="2" charset="0"/>
                  </a:rPr>
                  <a:t>(parts per billion)</a:t>
                </a:r>
              </a:p>
              <a:p>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,3</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Carbon Monoxide (parts per billion</a:t>
                </a:r>
                <a:r>
                  <a:rPr lang="en-GB" dirty="0">
                    <a:latin typeface="Helvetica Neue" panose="02000503000000020004" pitchFamily="2" charset="0"/>
                    <a:ea typeface="Helvetica Neue" panose="02000503000000020004" pitchFamily="2" charset="0"/>
                    <a:cs typeface="Helvetica Neue" panose="02000503000000020004" pitchFamily="2" charset="0"/>
                  </a:rPr>
                  <a:t>)</a:t>
                </a:r>
              </a:p>
            </p:txBody>
          </p:sp>
        </mc:Choice>
        <mc:Fallback xmlns="">
          <p:sp>
            <p:nvSpPr>
              <p:cNvPr id="3" name="TextBox 2">
                <a:extLst>
                  <a:ext uri="{FF2B5EF4-FFF2-40B4-BE49-F238E27FC236}">
                    <a16:creationId xmlns:a16="http://schemas.microsoft.com/office/drawing/2014/main" id="{AF633E94-D224-458B-BB45-A7E56214F81E}"/>
                  </a:ext>
                </a:extLst>
              </p:cNvPr>
              <p:cNvSpPr txBox="1">
                <a:spLocks noRot="1" noChangeAspect="1" noMove="1" noResize="1" noEditPoints="1" noAdjustHandles="1" noChangeArrowheads="1" noChangeShapeType="1" noTextEdit="1"/>
              </p:cNvSpPr>
              <p:nvPr/>
            </p:nvSpPr>
            <p:spPr>
              <a:xfrm>
                <a:off x="163996" y="2344317"/>
                <a:ext cx="4005470" cy="1034514"/>
              </a:xfrm>
              <a:prstGeom prst="rect">
                <a:avLst/>
              </a:prstGeom>
              <a:blipFill>
                <a:blip r:embed="rId2"/>
                <a:stretch>
                  <a:fillRect t="-2439" b="-8537"/>
                </a:stretch>
              </a:blipFill>
            </p:spPr>
            <p:txBody>
              <a:bodyPr/>
              <a:lstStyle/>
              <a:p>
                <a:r>
                  <a:rPr lang="en-GB">
                    <a:noFill/>
                  </a:rPr>
                  <a:t> </a:t>
                </a:r>
              </a:p>
            </p:txBody>
          </p:sp>
        </mc:Fallback>
      </mc:AlternateContent>
      <p:sp>
        <p:nvSpPr>
          <p:cNvPr id="23" name="Slide Number Placeholder 3">
            <a:extLst>
              <a:ext uri="{FF2B5EF4-FFF2-40B4-BE49-F238E27FC236}">
                <a16:creationId xmlns:a16="http://schemas.microsoft.com/office/drawing/2014/main" id="{53CB6F84-5FA1-DCAF-4F63-81914EC99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6389BC-432E-8F04-E2C0-3303A8775C90}"/>
                  </a:ext>
                </a:extLst>
              </p:cNvPr>
              <p:cNvSpPr txBox="1"/>
              <p:nvPr/>
            </p:nvSpPr>
            <p:spPr>
              <a:xfrm>
                <a:off x="5168348" y="1741471"/>
                <a:ext cx="6242867" cy="413511"/>
              </a:xfrm>
              <a:prstGeom prst="rect">
                <a:avLst/>
              </a:prstGeom>
              <a:solidFill>
                <a:schemeClr val="accent1">
                  <a:lumMod val="40000"/>
                  <a:lumOff val="60000"/>
                </a:schemeClr>
              </a:solidFill>
              <a:ln>
                <a:solidFill>
                  <a:schemeClr val="accent1">
                    <a:lumMod val="60000"/>
                    <a:lumOff val="40000"/>
                  </a:schemeClr>
                </a:solid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i="1" dirty="0" smtClean="0">
                              <a:latin typeface="Cambria Math" panose="02040503050406030204" pitchFamily="18" charset="0"/>
                              <a:ea typeface="Helvetica Neue Thin" panose="020B0403020202020204" pitchFamily="34" charset="0"/>
                            </a:rPr>
                          </m:ctrlPr>
                        </m:sSubPr>
                        <m:e>
                          <m:r>
                            <a:rPr lang="en-GB" sz="2000" b="0" i="1" dirty="0" smtClean="0">
                              <a:latin typeface="Cambria Math" panose="02040503050406030204" pitchFamily="18" charset="0"/>
                              <a:ea typeface="Helvetica Neue Thin" panose="020B0403020202020204" pitchFamily="34" charset="0"/>
                            </a:rPr>
                            <m:t>𝑦</m:t>
                          </m:r>
                        </m:e>
                        <m:sub>
                          <m:r>
                            <a:rPr lang="en-GB" sz="2000" b="0" i="1" dirty="0" smtClean="0">
                              <a:latin typeface="Cambria Math" panose="02040503050406030204" pitchFamily="18" charset="0"/>
                              <a:ea typeface="Helvetica Neue Thin" panose="020B0403020202020204" pitchFamily="34" charset="0"/>
                            </a:rPr>
                            <m:t>𝑡</m:t>
                          </m:r>
                        </m:sub>
                      </m:sSub>
                      <m:r>
                        <a:rPr lang="en-GB" sz="2000" b="0" i="0" smtClean="0">
                          <a:latin typeface="Cambria Math" panose="02040503050406030204" pitchFamily="18" charset="0"/>
                        </a:rPr>
                        <m:t>= </m:t>
                      </m:r>
                      <m:r>
                        <a:rPr lang="el-GR" sz="2000" b="0" i="1" smtClean="0">
                          <a:latin typeface="Cambria Math" panose="02040503050406030204" pitchFamily="18" charset="0"/>
                          <a:ea typeface="Cambria Math" panose="02040503050406030204" pitchFamily="18" charset="0"/>
                        </a:rPr>
                        <m:t>𝛼</m:t>
                      </m:r>
                      <m:r>
                        <a:rPr lang="en-GB" sz="2000" b="0" i="0" smtClean="0">
                          <a:latin typeface="Cambria Math" panose="02040503050406030204" pitchFamily="18" charset="0"/>
                        </a:rPr>
                        <m:t>+</m:t>
                      </m:r>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0" smtClean="0">
                              <a:latin typeface="Cambria Math" panose="02040503050406030204" pitchFamily="18" charset="0"/>
                              <a:ea typeface="Cambria Math" panose="02040503050406030204" pitchFamily="18" charset="0"/>
                            </a:rPr>
                            <m:t>1</m:t>
                          </m:r>
                        </m:sub>
                      </m:sSub>
                      <m:sSub>
                        <m:sSubPr>
                          <m:ctrlPr>
                            <a:rPr lang="en-GB" sz="2000" i="1">
                              <a:latin typeface="Cambria Math" panose="02040503050406030204" pitchFamily="18" charset="0"/>
                            </a:rPr>
                          </m:ctrlPr>
                        </m:sSubPr>
                        <m:e>
                          <m:r>
                            <a:rPr lang="en-GB" sz="2000" b="0" i="0" smtClean="0">
                              <a:latin typeface="Cambria Math" panose="02040503050406030204" pitchFamily="18" charset="0"/>
                            </a:rPr>
                            <m:t>(</m:t>
                          </m:r>
                          <m:r>
                            <a:rPr lang="en-GB" sz="2000" b="0" i="1">
                              <a:latin typeface="Cambria Math" panose="02040503050406030204" pitchFamily="18" charset="0"/>
                            </a:rPr>
                            <m:t>𝑥</m:t>
                          </m:r>
                        </m:e>
                        <m:sub>
                          <m:r>
                            <a:rPr lang="en-GB" sz="2000" b="0" i="1" smtClean="0">
                              <a:latin typeface="Cambria Math" panose="02040503050406030204" pitchFamily="18" charset="0"/>
                            </a:rPr>
                            <m:t>𝑖</m:t>
                          </m:r>
                          <m:r>
                            <a:rPr lang="en-GB" sz="2000" b="0" i="0" smtClean="0">
                              <a:latin typeface="Cambria Math" panose="02040503050406030204" pitchFamily="18" charset="0"/>
                            </a:rPr>
                            <m:t>,1</m:t>
                          </m:r>
                        </m:sub>
                      </m:sSub>
                      <m:r>
                        <a:rPr lang="en-GB" sz="2000" b="0" i="1" smtClean="0">
                          <a:latin typeface="Cambria Math" panose="02040503050406030204" pitchFamily="18" charset="0"/>
                        </a:rPr>
                        <m:t>)</m:t>
                      </m:r>
                      <m:r>
                        <a:rPr lang="en-GB" sz="2000" b="0" i="0" smtClean="0">
                          <a:latin typeface="Cambria Math" panose="02040503050406030204" pitchFamily="18" charset="0"/>
                        </a:rPr>
                        <m:t>+</m:t>
                      </m:r>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latin typeface="Cambria Math" panose="02040503050406030204" pitchFamily="18" charset="0"/>
                            </a:rPr>
                            <m:t>2</m:t>
                          </m:r>
                        </m:sub>
                      </m:sSub>
                      <m:sSub>
                        <m:sSubPr>
                          <m:ctrlPr>
                            <a:rPr lang="en-GB" sz="2000" i="1">
                              <a:latin typeface="Cambria Math" panose="02040503050406030204" pitchFamily="18" charset="0"/>
                            </a:rPr>
                          </m:ctrlPr>
                        </m:sSubPr>
                        <m:e>
                          <m:r>
                            <a:rPr lang="en-GB" sz="2000" b="0" i="1" smtClean="0">
                              <a:latin typeface="Cambria Math" panose="02040503050406030204" pitchFamily="18" charset="0"/>
                            </a:rPr>
                            <m:t>(</m:t>
                          </m:r>
                          <m:r>
                            <a:rPr lang="en-GB" sz="2000" b="0" i="1">
                              <a:latin typeface="Cambria Math" panose="02040503050406030204" pitchFamily="18" charset="0"/>
                            </a:rPr>
                            <m:t>𝑥</m:t>
                          </m:r>
                        </m:e>
                        <m:sub>
                          <m:r>
                            <a:rPr lang="en-GB" sz="2000" b="0" i="1" smtClean="0">
                              <a:latin typeface="Cambria Math" panose="02040503050406030204" pitchFamily="18" charset="0"/>
                            </a:rPr>
                            <m:t>𝑖</m:t>
                          </m:r>
                          <m:r>
                            <a:rPr lang="en-GB" sz="2000" b="0" i="0" smtClean="0">
                              <a:latin typeface="Cambria Math" panose="02040503050406030204" pitchFamily="18" charset="0"/>
                            </a:rPr>
                            <m:t>,2</m:t>
                          </m:r>
                        </m:sub>
                      </m:sSub>
                      <m:r>
                        <a:rPr lang="en-GB" sz="2000" b="0" i="1" smtClean="0">
                          <a:latin typeface="Cambria Math" panose="02040503050406030204" pitchFamily="18" charset="0"/>
                        </a:rPr>
                        <m:t>)</m:t>
                      </m:r>
                      <m:r>
                        <a:rPr lang="en-GB" sz="2000" b="0" i="0" smtClean="0">
                          <a:latin typeface="Cambria Math" panose="02040503050406030204" pitchFamily="18" charset="0"/>
                        </a:rPr>
                        <m:t>+</m:t>
                      </m:r>
                      <m:sSub>
                        <m:sSubPr>
                          <m:ctrlPr>
                            <a:rPr lang="en-GB" sz="2000" i="1">
                              <a:latin typeface="Cambria Math" panose="02040503050406030204" pitchFamily="18" charset="0"/>
                            </a:rPr>
                          </m:ctrlPr>
                        </m:sSubPr>
                        <m:e>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latin typeface="Cambria Math" panose="02040503050406030204" pitchFamily="18" charset="0"/>
                                </a:rPr>
                                <m:t>3</m:t>
                              </m:r>
                            </m:sub>
                          </m:sSub>
                          <m:r>
                            <a:rPr lang="en-GB" sz="2000" b="0" i="1" smtClean="0">
                              <a:latin typeface="Cambria Math" panose="02040503050406030204" pitchFamily="18" charset="0"/>
                            </a:rPr>
                            <m:t>(</m:t>
                          </m:r>
                          <m:r>
                            <a:rPr lang="en-GB" sz="2000" b="0" i="1">
                              <a:latin typeface="Cambria Math" panose="02040503050406030204" pitchFamily="18" charset="0"/>
                            </a:rPr>
                            <m:t>𝑥</m:t>
                          </m:r>
                        </m:e>
                        <m:sub>
                          <m:r>
                            <a:rPr lang="en-GB" sz="2000" b="0" i="1" smtClean="0">
                              <a:latin typeface="Cambria Math" panose="02040503050406030204" pitchFamily="18" charset="0"/>
                            </a:rPr>
                            <m:t>𝑖</m:t>
                          </m:r>
                          <m:r>
                            <a:rPr lang="en-GB" sz="2000" b="0">
                              <a:latin typeface="Cambria Math" panose="02040503050406030204" pitchFamily="18" charset="0"/>
                            </a:rPr>
                            <m:t>,</m:t>
                          </m:r>
                          <m:r>
                            <a:rPr lang="en-GB" sz="2000" b="0" i="1" smtClean="0">
                              <a:latin typeface="Cambria Math" panose="02040503050406030204" pitchFamily="18" charset="0"/>
                            </a:rPr>
                            <m:t>3</m:t>
                          </m:r>
                        </m:sub>
                      </m:sSub>
                      <m:r>
                        <a:rPr lang="en-GB" sz="2000" b="0" i="1" smtClean="0">
                          <a:latin typeface="Cambria Math" panose="02040503050406030204" pitchFamily="18" charset="0"/>
                        </a:rPr>
                        <m:t>)+</m:t>
                      </m:r>
                      <m:r>
                        <m:rPr>
                          <m:sty m:val="p"/>
                        </m:rPr>
                        <a:rPr lang="el-GR" sz="2000" b="0" i="0" smtClean="0">
                          <a:latin typeface="Cambria Math" panose="02040503050406030204" pitchFamily="18" charset="0"/>
                          <a:ea typeface="Cambria Math" panose="02040503050406030204" pitchFamily="18" charset="0"/>
                        </a:rPr>
                        <m:t>ε</m:t>
                      </m:r>
                    </m:oMath>
                  </m:oMathPara>
                </a14:m>
                <a:endParaRPr lang="en-US" sz="2000" dirty="0">
                  <a:latin typeface="Helvetica Neue Thin" panose="020B0403020202020204" pitchFamily="34" charset="0"/>
                  <a:ea typeface="Helvetica Neue Thin" panose="020B0403020202020204" pitchFamily="34" charset="0"/>
                </a:endParaRPr>
              </a:p>
            </p:txBody>
          </p:sp>
        </mc:Choice>
        <mc:Fallback xmlns="">
          <p:sp>
            <p:nvSpPr>
              <p:cNvPr id="24" name="TextBox 23">
                <a:extLst>
                  <a:ext uri="{FF2B5EF4-FFF2-40B4-BE49-F238E27FC236}">
                    <a16:creationId xmlns:a16="http://schemas.microsoft.com/office/drawing/2014/main" id="{7D6389BC-432E-8F04-E2C0-3303A8775C90}"/>
                  </a:ext>
                </a:extLst>
              </p:cNvPr>
              <p:cNvSpPr txBox="1">
                <a:spLocks noRot="1" noChangeAspect="1" noMove="1" noResize="1" noEditPoints="1" noAdjustHandles="1" noChangeArrowheads="1" noChangeShapeType="1" noTextEdit="1"/>
              </p:cNvSpPr>
              <p:nvPr/>
            </p:nvSpPr>
            <p:spPr>
              <a:xfrm>
                <a:off x="5168348" y="1741471"/>
                <a:ext cx="6242867" cy="413511"/>
              </a:xfrm>
              <a:prstGeom prst="rect">
                <a:avLst/>
              </a:prstGeom>
              <a:blipFill>
                <a:blip r:embed="rId3"/>
                <a:stretch>
                  <a:fillRect b="-11429"/>
                </a:stretch>
              </a:blipFill>
              <a:ln>
                <a:solidFill>
                  <a:schemeClr val="accent1">
                    <a:lumMod val="60000"/>
                    <a:lumOff val="40000"/>
                  </a:schemeClr>
                </a:solidFill>
              </a:ln>
            </p:spPr>
            <p:txBody>
              <a:bodyPr/>
              <a:lstStyle/>
              <a:p>
                <a:r>
                  <a:rPr lang="en-GB">
                    <a:noFill/>
                  </a:rPr>
                  <a:t> </a:t>
                </a:r>
              </a:p>
            </p:txBody>
          </p:sp>
        </mc:Fallback>
      </mc:AlternateContent>
      <p:sp>
        <p:nvSpPr>
          <p:cNvPr id="25" name="TextBox 24">
            <a:extLst>
              <a:ext uri="{FF2B5EF4-FFF2-40B4-BE49-F238E27FC236}">
                <a16:creationId xmlns:a16="http://schemas.microsoft.com/office/drawing/2014/main" id="{F1C15E17-3E48-0759-1B96-CC68D0C20CCD}"/>
              </a:ext>
            </a:extLst>
          </p:cNvPr>
          <p:cNvSpPr txBox="1"/>
          <p:nvPr/>
        </p:nvSpPr>
        <p:spPr>
          <a:xfrm>
            <a:off x="4830415" y="1338904"/>
            <a:ext cx="5456585" cy="369332"/>
          </a:xfrm>
          <a:prstGeom prst="rect">
            <a:avLst/>
          </a:prstGeom>
          <a:noFill/>
        </p:spPr>
        <p:txBody>
          <a:bodyPr wrap="square" rtlCol="0">
            <a:spAutoFit/>
          </a:bodyPr>
          <a:lstStyle/>
          <a:p>
            <a:pPr marL="285750" indent="-285750">
              <a:buFont typeface="Wingdings" pitchFamily="2" charset="2"/>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Using a GAM with Basis function all variables</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BBB4E99-D2B2-865A-1423-64374CB566C8}"/>
                  </a:ext>
                </a:extLst>
              </p:cNvPr>
              <p:cNvSpPr txBox="1"/>
              <p:nvPr/>
            </p:nvSpPr>
            <p:spPr>
              <a:xfrm>
                <a:off x="5168348" y="3072385"/>
                <a:ext cx="5953539" cy="289182"/>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r>
                            <a:rPr lang="en-GB" b="0" i="1" smtClean="0">
                              <a:latin typeface="Cambria Math" panose="02040503050406030204" pitchFamily="18" charset="0"/>
                            </a:rPr>
                            <m:t> </m:t>
                          </m:r>
                        </m:sub>
                      </m:sSub>
                      <m:r>
                        <a:rPr lang="en-GB" b="0" i="1" smtClean="0">
                          <a:latin typeface="Cambria Math" panose="02040503050406030204" pitchFamily="18" charset="0"/>
                        </a:rPr>
                        <m:t>~ </m:t>
                      </m:r>
                      <m:r>
                        <m:rPr>
                          <m:sty m:val="p"/>
                        </m:rPr>
                        <a:rPr lang="en-GB" b="0" i="0" smtClean="0">
                          <a:latin typeface="Cambria Math" panose="02040503050406030204" pitchFamily="18" charset="0"/>
                        </a:rPr>
                        <m:t>Poisson</m:t>
                      </m:r>
                      <m:d>
                        <m:dPr>
                          <m:ctrlPr>
                            <a:rPr lang="en-GB"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rPr>
                                <m:t>𝑡</m:t>
                              </m:r>
                            </m:sub>
                          </m:sSub>
                        </m:e>
                      </m:d>
                      <m:sSub>
                        <m:sSubPr>
                          <m:ctrlPr>
                            <a:rPr lang="en-US" i="1" dirty="0">
                              <a:latin typeface="Cambria Math" panose="02040503050406030204" pitchFamily="18" charset="0"/>
                              <a:ea typeface="Helvetica Neue Thin" panose="020B0403020202020204" pitchFamily="34" charset="0"/>
                            </a:rPr>
                          </m:ctrlPr>
                        </m:sSubPr>
                        <m:e>
                          <m:r>
                            <a:rPr lang="en-GB" b="0" i="0" dirty="0" smtClean="0">
                              <a:latin typeface="Cambria Math" panose="02040503050406030204" pitchFamily="18" charset="0"/>
                              <a:ea typeface="Helvetica Neue Thin" panose="020B0403020202020204" pitchFamily="34" charset="0"/>
                            </a:rPr>
                            <m:t>: </m:t>
                          </m:r>
                          <m:r>
                            <m:rPr>
                              <m:sty m:val="p"/>
                            </m:rPr>
                            <a:rPr lang="en-GB" b="0" i="0" dirty="0" smtClean="0">
                              <a:latin typeface="Cambria Math" panose="02040503050406030204" pitchFamily="18" charset="0"/>
                              <a:ea typeface="Helvetica Neue Thin" panose="020B0403020202020204" pitchFamily="34" charset="0"/>
                            </a:rPr>
                            <m:t>log</m:t>
                          </m:r>
                          <m:r>
                            <a:rPr lang="en-GB" b="0" i="0" dirty="0" smtClean="0">
                              <a:latin typeface="Cambria Math" panose="02040503050406030204" pitchFamily="18" charset="0"/>
                              <a:ea typeface="Helvetica Neue Thin" panose="020B0403020202020204" pitchFamily="34" charset="0"/>
                            </a:rPr>
                            <m:t>(</m:t>
                          </m:r>
                          <m:r>
                            <a:rPr lang="en-US" b="0" i="1" dirty="0" smtClean="0">
                              <a:latin typeface="Cambria Math" panose="02040503050406030204" pitchFamily="18" charset="0"/>
                              <a:ea typeface="Cambria Math" panose="02040503050406030204" pitchFamily="18" charset="0"/>
                            </a:rPr>
                            <m:t>𝜇</m:t>
                          </m:r>
                        </m:e>
                        <m:sub>
                          <m:r>
                            <a:rPr lang="en-GB" b="0" i="1" dirty="0">
                              <a:latin typeface="Cambria Math" panose="02040503050406030204" pitchFamily="18" charset="0"/>
                              <a:ea typeface="Helvetica Neue Thin" panose="020B0403020202020204" pitchFamily="34" charset="0"/>
                            </a:rPr>
                            <m:t>𝑡</m:t>
                          </m:r>
                        </m:sub>
                      </m:sSub>
                      <m:r>
                        <a:rPr lang="en-GB" b="0" i="1" dirty="0" smtClean="0">
                          <a:latin typeface="Cambria Math" panose="02040503050406030204" pitchFamily="18" charset="0"/>
                          <a:ea typeface="Helvetica Neue Thin" panose="020B0403020202020204" pitchFamily="34" charset="0"/>
                        </a:rPr>
                        <m:t>)</m:t>
                      </m:r>
                      <m:r>
                        <a:rPr lang="en-GB" b="0">
                          <a:latin typeface="Cambria Math" panose="02040503050406030204" pitchFamily="18" charset="0"/>
                        </a:rPr>
                        <m:t>= </m:t>
                      </m:r>
                      <m:r>
                        <a:rPr lang="el-GR" b="0" i="1">
                          <a:latin typeface="Cambria Math" panose="02040503050406030204" pitchFamily="18" charset="0"/>
                          <a:ea typeface="Cambria Math" panose="02040503050406030204" pitchFamily="18" charset="0"/>
                        </a:rPr>
                        <m:t>𝛼</m:t>
                      </m:r>
                      <m:r>
                        <a:rPr lang="en-GB" b="0">
                          <a:latin typeface="Cambria Math" panose="02040503050406030204" pitchFamily="18" charset="0"/>
                        </a:rPr>
                        <m:t>+</m:t>
                      </m:r>
                      <m:sSub>
                        <m:sSubPr>
                          <m:ctrlPr>
                            <a:rPr lang="en-GB" i="1">
                              <a:latin typeface="Cambria Math" panose="02040503050406030204" pitchFamily="18" charset="0"/>
                            </a:rPr>
                          </m:ctrlPr>
                        </m:sSubPr>
                        <m:e>
                          <m:r>
                            <a:rPr lang="en-GB" b="0" i="1">
                              <a:latin typeface="Cambria Math" panose="02040503050406030204" pitchFamily="18" charset="0"/>
                            </a:rPr>
                            <m:t>𝑓</m:t>
                          </m:r>
                        </m:e>
                        <m:sub>
                          <m:r>
                            <a:rPr lang="en-GB" b="0" i="1">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rPr>
                          </m:ctrlPr>
                        </m:sSubPr>
                        <m:e>
                          <m:r>
                            <a:rPr lang="en-GB" b="0">
                              <a:latin typeface="Cambria Math" panose="02040503050406030204" pitchFamily="18" charset="0"/>
                            </a:rPr>
                            <m:t>(</m:t>
                          </m:r>
                          <m:r>
                            <a:rPr lang="en-GB" b="0" i="1">
                              <a:latin typeface="Cambria Math" panose="02040503050406030204" pitchFamily="18" charset="0"/>
                            </a:rPr>
                            <m:t>𝑥</m:t>
                          </m:r>
                        </m:e>
                        <m:sub>
                          <m:r>
                            <a:rPr lang="en-GB" b="0" i="1" smtClean="0">
                              <a:latin typeface="Cambria Math" panose="02040503050406030204" pitchFamily="18" charset="0"/>
                            </a:rPr>
                            <m:t>𝑖</m:t>
                          </m:r>
                          <m:r>
                            <a:rPr lang="en-GB" b="0">
                              <a:latin typeface="Cambria Math" panose="02040503050406030204" pitchFamily="18" charset="0"/>
                            </a:rPr>
                            <m:t>,</m:t>
                          </m:r>
                          <m:r>
                            <a:rPr lang="en-GB" b="0" i="1">
                              <a:latin typeface="Cambria Math" panose="02040503050406030204" pitchFamily="18" charset="0"/>
                            </a:rPr>
                            <m:t>1</m:t>
                          </m:r>
                        </m:sub>
                      </m:sSub>
                      <m:r>
                        <a:rPr lang="en-GB" b="0" i="1">
                          <a:latin typeface="Cambria Math" panose="02040503050406030204" pitchFamily="18" charset="0"/>
                        </a:rPr>
                        <m:t>)</m:t>
                      </m:r>
                      <m:r>
                        <a:rPr lang="en-GB" b="0">
                          <a:latin typeface="Cambria Math" panose="02040503050406030204" pitchFamily="18" charset="0"/>
                        </a:rPr>
                        <m:t>+</m:t>
                      </m:r>
                      <m:sSub>
                        <m:sSubPr>
                          <m:ctrlPr>
                            <a:rPr lang="en-GB" i="1">
                              <a:latin typeface="Cambria Math" panose="02040503050406030204" pitchFamily="18" charset="0"/>
                            </a:rPr>
                          </m:ctrlPr>
                        </m:sSubPr>
                        <m:e>
                          <m:r>
                            <a:rPr lang="en-GB" b="0" i="1">
                              <a:latin typeface="Cambria Math" panose="02040503050406030204" pitchFamily="18" charset="0"/>
                            </a:rPr>
                            <m:t>𝑓</m:t>
                          </m:r>
                        </m:e>
                        <m:sub>
                          <m:r>
                            <a:rPr lang="en-GB" b="0" i="1">
                              <a:latin typeface="Cambria Math" panose="02040503050406030204" pitchFamily="18" charset="0"/>
                            </a:rPr>
                            <m:t>2</m:t>
                          </m:r>
                        </m:sub>
                      </m:sSub>
                      <m:sSub>
                        <m:sSubPr>
                          <m:ctrlPr>
                            <a:rPr lang="en-GB" i="1">
                              <a:latin typeface="Cambria Math" panose="02040503050406030204" pitchFamily="18" charset="0"/>
                            </a:rPr>
                          </m:ctrlPr>
                        </m:sSubPr>
                        <m:e>
                          <m:r>
                            <a:rPr lang="en-GB" b="0" i="1">
                              <a:latin typeface="Cambria Math" panose="02040503050406030204" pitchFamily="18" charset="0"/>
                            </a:rPr>
                            <m:t>(</m:t>
                          </m:r>
                          <m:r>
                            <a:rPr lang="en-GB" b="0" i="1">
                              <a:latin typeface="Cambria Math" panose="02040503050406030204" pitchFamily="18" charset="0"/>
                            </a:rPr>
                            <m:t>𝑥</m:t>
                          </m:r>
                        </m:e>
                        <m:sub>
                          <m:r>
                            <a:rPr lang="en-GB" b="0" i="1" smtClean="0">
                              <a:latin typeface="Cambria Math" panose="02040503050406030204" pitchFamily="18" charset="0"/>
                            </a:rPr>
                            <m:t>𝑖</m:t>
                          </m:r>
                          <m:r>
                            <a:rPr lang="en-GB" b="0">
                              <a:latin typeface="Cambria Math" panose="02040503050406030204" pitchFamily="18" charset="0"/>
                            </a:rPr>
                            <m:t>,</m:t>
                          </m:r>
                          <m:r>
                            <a:rPr lang="en-GB" b="0" i="1">
                              <a:latin typeface="Cambria Math" panose="02040503050406030204" pitchFamily="18" charset="0"/>
                            </a:rPr>
                            <m:t>2</m:t>
                          </m:r>
                        </m:sub>
                      </m:sSub>
                      <m:r>
                        <a:rPr lang="en-GB" b="0" i="1">
                          <a:latin typeface="Cambria Math" panose="02040503050406030204" pitchFamily="18" charset="0"/>
                        </a:rPr>
                        <m:t>)</m:t>
                      </m:r>
                      <m:r>
                        <a:rPr lang="en-GB" b="0">
                          <a:latin typeface="Cambria Math" panose="02040503050406030204" pitchFamily="18" charset="0"/>
                        </a:rPr>
                        <m:t>+</m:t>
                      </m:r>
                      <m:sSub>
                        <m:sSubPr>
                          <m:ctrlPr>
                            <a:rPr lang="en-GB" i="1">
                              <a:latin typeface="Cambria Math" panose="02040503050406030204" pitchFamily="18" charset="0"/>
                            </a:rPr>
                          </m:ctrlPr>
                        </m:sSubPr>
                        <m:e>
                          <m:sSub>
                            <m:sSubPr>
                              <m:ctrlPr>
                                <a:rPr lang="en-GB" i="1">
                                  <a:latin typeface="Cambria Math" panose="02040503050406030204" pitchFamily="18" charset="0"/>
                                </a:rPr>
                              </m:ctrlPr>
                            </m:sSubPr>
                            <m:e>
                              <m:r>
                                <a:rPr lang="en-GB" b="0" i="1">
                                  <a:latin typeface="Cambria Math" panose="02040503050406030204" pitchFamily="18" charset="0"/>
                                </a:rPr>
                                <m:t>𝑓</m:t>
                              </m:r>
                            </m:e>
                            <m:sub>
                              <m:r>
                                <a:rPr lang="en-GB" b="0" i="1">
                                  <a:latin typeface="Cambria Math" panose="02040503050406030204" pitchFamily="18" charset="0"/>
                                </a:rPr>
                                <m:t>3</m:t>
                              </m:r>
                            </m:sub>
                          </m:sSub>
                          <m:r>
                            <a:rPr lang="en-GB" b="0" i="1">
                              <a:latin typeface="Cambria Math" panose="02040503050406030204" pitchFamily="18" charset="0"/>
                            </a:rPr>
                            <m:t>(</m:t>
                          </m:r>
                          <m:r>
                            <a:rPr lang="en-GB" b="0" i="1">
                              <a:latin typeface="Cambria Math" panose="02040503050406030204" pitchFamily="18" charset="0"/>
                            </a:rPr>
                            <m:t>𝑥</m:t>
                          </m:r>
                        </m:e>
                        <m:sub>
                          <m:r>
                            <a:rPr lang="en-GB" b="0" i="1" smtClean="0">
                              <a:latin typeface="Cambria Math" panose="02040503050406030204" pitchFamily="18" charset="0"/>
                            </a:rPr>
                            <m:t>𝑖</m:t>
                          </m:r>
                          <m:r>
                            <a:rPr lang="en-GB" b="0">
                              <a:latin typeface="Cambria Math" panose="02040503050406030204" pitchFamily="18" charset="0"/>
                            </a:rPr>
                            <m:t>,</m:t>
                          </m:r>
                          <m:r>
                            <a:rPr lang="en-GB" b="0" i="1">
                              <a:latin typeface="Cambria Math" panose="02040503050406030204" pitchFamily="18" charset="0"/>
                            </a:rPr>
                            <m:t>3</m:t>
                          </m:r>
                        </m:sub>
                      </m:sSub>
                      <m:r>
                        <a:rPr lang="en-GB" b="0" i="1">
                          <a:latin typeface="Cambria Math" panose="02040503050406030204" pitchFamily="18" charset="0"/>
                        </a:rPr>
                        <m:t>)</m:t>
                      </m:r>
                    </m:oMath>
                  </m:oMathPara>
                </a14:m>
                <a:endParaRPr lang="en-GB" dirty="0"/>
              </a:p>
            </p:txBody>
          </p:sp>
        </mc:Choice>
        <mc:Fallback xmlns="">
          <p:sp>
            <p:nvSpPr>
              <p:cNvPr id="26" name="TextBox 25">
                <a:extLst>
                  <a:ext uri="{FF2B5EF4-FFF2-40B4-BE49-F238E27FC236}">
                    <a16:creationId xmlns:a16="http://schemas.microsoft.com/office/drawing/2014/main" id="{DBBB4E99-D2B2-865A-1423-64374CB566C8}"/>
                  </a:ext>
                </a:extLst>
              </p:cNvPr>
              <p:cNvSpPr txBox="1">
                <a:spLocks noRot="1" noChangeAspect="1" noMove="1" noResize="1" noEditPoints="1" noAdjustHandles="1" noChangeArrowheads="1" noChangeShapeType="1" noTextEdit="1"/>
              </p:cNvSpPr>
              <p:nvPr/>
            </p:nvSpPr>
            <p:spPr>
              <a:xfrm>
                <a:off x="5168348" y="3072385"/>
                <a:ext cx="5953539" cy="289182"/>
              </a:xfrm>
              <a:prstGeom prst="rect">
                <a:avLst/>
              </a:prstGeom>
              <a:blipFill>
                <a:blip r:embed="rId4"/>
                <a:stretch>
                  <a:fillRect l="-1274" t="-4167" r="-1486" b="-33333"/>
                </a:stretch>
              </a:blipFill>
              <a:ln>
                <a:solidFill>
                  <a:schemeClr val="accent1">
                    <a:lumMod val="60000"/>
                    <a:lumOff val="40000"/>
                  </a:schemeClr>
                </a:solidFill>
              </a:ln>
            </p:spPr>
            <p:txBody>
              <a:bodyPr/>
              <a:lstStyle/>
              <a:p>
                <a:r>
                  <a:rPr lang="en-GB">
                    <a:noFill/>
                  </a:rPr>
                  <a:t> </a:t>
                </a:r>
              </a:p>
            </p:txBody>
          </p:sp>
        </mc:Fallback>
      </mc:AlternateContent>
      <p:sp>
        <p:nvSpPr>
          <p:cNvPr id="27" name="TextBox 26">
            <a:extLst>
              <a:ext uri="{FF2B5EF4-FFF2-40B4-BE49-F238E27FC236}">
                <a16:creationId xmlns:a16="http://schemas.microsoft.com/office/drawing/2014/main" id="{5A687F91-700E-9558-7FE4-862833A207A4}"/>
              </a:ext>
            </a:extLst>
          </p:cNvPr>
          <p:cNvSpPr txBox="1"/>
          <p:nvPr/>
        </p:nvSpPr>
        <p:spPr>
          <a:xfrm>
            <a:off x="4800599" y="824947"/>
            <a:ext cx="2365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Model formulation</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CFAE329-D72B-6F45-EA01-304333CD44B7}"/>
                  </a:ext>
                </a:extLst>
              </p:cNvPr>
              <p:cNvSpPr txBox="1"/>
              <p:nvPr/>
            </p:nvSpPr>
            <p:spPr>
              <a:xfrm>
                <a:off x="4830415" y="2299715"/>
                <a:ext cx="6580800" cy="646331"/>
              </a:xfrm>
              <a:prstGeom prst="rect">
                <a:avLst/>
              </a:prstGeom>
              <a:noFill/>
            </p:spPr>
            <p:txBody>
              <a:bodyPr wrap="square" rtlCol="0">
                <a:spAutoFit/>
              </a:bodyPr>
              <a:lstStyle/>
              <a:p>
                <a:pPr marL="285750" indent="-285750">
                  <a:buFont typeface="Wingdings" pitchFamily="2" charset="2"/>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Specify likelihood function. The outcome is counts – thus its Poisson, and we will use the </a:t>
                </a:r>
                <a14:m>
                  <m:oMath xmlns:m="http://schemas.openxmlformats.org/officeDocument/2006/math">
                    <m:r>
                      <m:rPr>
                        <m:sty m:val="p"/>
                      </m:rPr>
                      <a:rPr lang="en-GB" b="0" i="0" smtClean="0">
                        <a:latin typeface="Cambria Math" panose="02040503050406030204" pitchFamily="18" charset="0"/>
                        <a:ea typeface="Helvetica Neue" panose="02000503000000020004" pitchFamily="2" charset="0"/>
                        <a:cs typeface="Helvetica Neue" panose="02000503000000020004" pitchFamily="2" charset="0"/>
                      </a:rPr>
                      <m:t>log</m:t>
                    </m:r>
                    <m:r>
                      <a:rPr lang="en-GB"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dirty="0">
                    <a:latin typeface="Helvetica Neue" panose="02000503000000020004" pitchFamily="2" charset="0"/>
                    <a:ea typeface="Helvetica Neue" panose="02000503000000020004" pitchFamily="2" charset="0"/>
                    <a:cs typeface="Helvetica Neue" panose="02000503000000020004" pitchFamily="2" charset="0"/>
                  </a:rPr>
                  <a:t> as our link function.   </a:t>
                </a:r>
              </a:p>
            </p:txBody>
          </p:sp>
        </mc:Choice>
        <mc:Fallback xmlns="">
          <p:sp>
            <p:nvSpPr>
              <p:cNvPr id="28" name="TextBox 27">
                <a:extLst>
                  <a:ext uri="{FF2B5EF4-FFF2-40B4-BE49-F238E27FC236}">
                    <a16:creationId xmlns:a16="http://schemas.microsoft.com/office/drawing/2014/main" id="{DCFAE329-D72B-6F45-EA01-304333CD44B7}"/>
                  </a:ext>
                </a:extLst>
              </p:cNvPr>
              <p:cNvSpPr txBox="1">
                <a:spLocks noRot="1" noChangeAspect="1" noMove="1" noResize="1" noEditPoints="1" noAdjustHandles="1" noChangeArrowheads="1" noChangeShapeType="1" noTextEdit="1"/>
              </p:cNvSpPr>
              <p:nvPr/>
            </p:nvSpPr>
            <p:spPr>
              <a:xfrm>
                <a:off x="4830415" y="2299715"/>
                <a:ext cx="6580800" cy="646331"/>
              </a:xfrm>
              <a:prstGeom prst="rect">
                <a:avLst/>
              </a:prstGeom>
              <a:blipFill>
                <a:blip r:embed="rId5"/>
                <a:stretch>
                  <a:fillRect l="-578" t="-1923" b="-15385"/>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2AAE7657-EEEB-B934-2803-C6FD56583B1F}"/>
              </a:ext>
            </a:extLst>
          </p:cNvPr>
          <p:cNvSpPr txBox="1"/>
          <p:nvPr/>
        </p:nvSpPr>
        <p:spPr>
          <a:xfrm>
            <a:off x="4830415" y="3530234"/>
            <a:ext cx="7384775" cy="369332"/>
          </a:xfrm>
          <a:prstGeom prst="rect">
            <a:avLst/>
          </a:prstGeom>
          <a:noFill/>
        </p:spPr>
        <p:txBody>
          <a:bodyPr wrap="square" rtlCol="0">
            <a:spAutoFit/>
          </a:bodyPr>
          <a:lstStyle/>
          <a:p>
            <a:pPr marL="285750" indent="-285750">
              <a:buFont typeface="Wingdings" pitchFamily="2" charset="2"/>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Build Bayesian model</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89A9A3F-8F28-A6C9-EA38-2DD7AF412512}"/>
                  </a:ext>
                </a:extLst>
              </p:cNvPr>
              <p:cNvSpPr txBox="1"/>
              <p:nvPr/>
            </p:nvSpPr>
            <p:spPr>
              <a:xfrm>
                <a:off x="5133554" y="3976980"/>
                <a:ext cx="5335661" cy="369332"/>
              </a:xfrm>
              <a:prstGeom prst="rect">
                <a:avLst/>
              </a:prstGeom>
              <a:noFill/>
            </p:spPr>
            <p:txBody>
              <a:bodyPr wrap="square" rtlCol="0">
                <a:spAutoFit/>
              </a:bodyPr>
              <a:lstStyle/>
              <a:p>
                <a:r>
                  <a:rPr lang="en-GB" b="0" dirty="0">
                    <a:latin typeface="Helvetica Neue" panose="02000503000000020004" pitchFamily="2" charset="0"/>
                    <a:ea typeface="Helvetica Neue" panose="02000503000000020004" pitchFamily="2" charset="0"/>
                    <a:cs typeface="Helvetica Neue" panose="02000503000000020004" pitchFamily="2" charset="0"/>
                  </a:rPr>
                  <a:t>Recall the Bayes’ Rule:</a:t>
                </a:r>
                <a:r>
                  <a:rPr lang="en-GB" b="0"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𝑌</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𝑌</m:t>
                        </m:r>
                      </m:e>
                      <m:e>
                        <m:r>
                          <a:rPr lang="en-GB" b="0" i="1" smtClean="0">
                            <a:latin typeface="Cambria Math" panose="02040503050406030204" pitchFamily="18" charset="0"/>
                            <a:ea typeface="Cambria Math" panose="02040503050406030204" pitchFamily="18" charset="0"/>
                          </a:rPr>
                          <m:t>𝜃</m:t>
                        </m:r>
                      </m:e>
                    </m:d>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oMath>
                </a14:m>
                <a:endParaRPr lang="en-GB" dirty="0"/>
              </a:p>
            </p:txBody>
          </p:sp>
        </mc:Choice>
        <mc:Fallback xmlns="">
          <p:sp>
            <p:nvSpPr>
              <p:cNvPr id="30" name="TextBox 29">
                <a:extLst>
                  <a:ext uri="{FF2B5EF4-FFF2-40B4-BE49-F238E27FC236}">
                    <a16:creationId xmlns:a16="http://schemas.microsoft.com/office/drawing/2014/main" id="{189A9A3F-8F28-A6C9-EA38-2DD7AF412512}"/>
                  </a:ext>
                </a:extLst>
              </p:cNvPr>
              <p:cNvSpPr txBox="1">
                <a:spLocks noRot="1" noChangeAspect="1" noMove="1" noResize="1" noEditPoints="1" noAdjustHandles="1" noChangeArrowheads="1" noChangeShapeType="1" noTextEdit="1"/>
              </p:cNvSpPr>
              <p:nvPr/>
            </p:nvSpPr>
            <p:spPr>
              <a:xfrm>
                <a:off x="5133554" y="3976980"/>
                <a:ext cx="5335661" cy="369332"/>
              </a:xfrm>
              <a:prstGeom prst="rect">
                <a:avLst/>
              </a:prstGeom>
              <a:blipFill>
                <a:blip r:embed="rId6"/>
                <a:stretch>
                  <a:fillRect l="-950" t="-6452" b="-1935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63B631-E121-C1D8-6F19-A5F3020167D2}"/>
                  </a:ext>
                </a:extLst>
              </p:cNvPr>
              <p:cNvSpPr txBox="1"/>
              <p:nvPr/>
            </p:nvSpPr>
            <p:spPr>
              <a:xfrm>
                <a:off x="5198164" y="4472651"/>
                <a:ext cx="4989445" cy="369332"/>
              </a:xfrm>
              <a:prstGeom prst="rect">
                <a:avLst/>
              </a:prstGeom>
              <a:solidFill>
                <a:schemeClr val="accent1">
                  <a:lumMod val="20000"/>
                  <a:lumOff val="80000"/>
                </a:schemeClr>
              </a:solid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𝜷</m:t>
                              </m:r>
                            </m:e>
                            <m:sub>
                              <m:r>
                                <a:rPr lang="en-GB" b="0" i="1" smtClean="0">
                                  <a:latin typeface="Cambria Math" panose="02040503050406030204" pitchFamily="18" charset="0"/>
                                </a:rPr>
                                <m:t>𝑘</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𝜏</m:t>
                          </m:r>
                        </m:e>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 </m:t>
                              </m:r>
                              <m:r>
                                <m:rPr>
                                  <m:sty m:val="p"/>
                                </m:rPr>
                                <a:rPr lang="en-GB" b="0" i="0" smtClean="0">
                                  <a:latin typeface="Cambria Math" panose="02040503050406030204" pitchFamily="18" charset="0"/>
                                  <a:ea typeface="Cambria Math" panose="02040503050406030204" pitchFamily="18" charset="0"/>
                                </a:rPr>
                                <m:t>log</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 </m:t>
                              </m:r>
                              <m:r>
                                <m:rPr>
                                  <m:sty m:val="p"/>
                                </m:rPr>
                                <a:rPr lang="en-GB">
                                  <a:latin typeface="Cambria Math" panose="02040503050406030204" pitchFamily="18" charset="0"/>
                                  <a:ea typeface="Cambria Math" panose="02040503050406030204" pitchFamily="18" charset="0"/>
                                </a:rPr>
                                <m:t>log</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𝑡</m:t>
                              </m:r>
                            </m:sub>
                          </m:sSub>
                          <m:r>
                            <a:rPr lang="en-GB" i="1">
                              <a:latin typeface="Cambria Math" panose="02040503050406030204" pitchFamily="18" charset="0"/>
                              <a:ea typeface="Cambria Math" panose="02040503050406030204" pitchFamily="18" charset="0"/>
                            </a:rPr>
                            <m:t>)</m:t>
                          </m:r>
                        </m:e>
                        <m:e>
                          <m:r>
                            <a:rPr lang="en-GB" b="0" i="1" smtClean="0">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rPr>
                              </m:ctrlPr>
                            </m:sSubPr>
                            <m:e>
                              <m:r>
                                <a:rPr lang="en-GB" b="1" i="1">
                                  <a:latin typeface="Cambria Math" panose="02040503050406030204" pitchFamily="18" charset="0"/>
                                  <a:ea typeface="Cambria Math" panose="02040503050406030204" pitchFamily="18" charset="0"/>
                                </a:rPr>
                                <m:t>𝜷</m:t>
                              </m:r>
                            </m:e>
                            <m:sub>
                              <m:r>
                                <a:rPr lang="en-GB" i="1">
                                  <a:latin typeface="Cambria Math" panose="02040503050406030204" pitchFamily="18" charset="0"/>
                                </a:rPr>
                                <m:t>𝑘</m:t>
                              </m:r>
                            </m:sub>
                          </m:sSub>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𝜏</m:t>
                          </m:r>
                        </m:e>
                      </m:d>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rPr>
                              </m:ctrlPr>
                            </m:sSubPr>
                            <m:e>
                              <m:r>
                                <a:rPr lang="en-GB" b="1" i="1">
                                  <a:latin typeface="Cambria Math" panose="02040503050406030204" pitchFamily="18" charset="0"/>
                                  <a:ea typeface="Cambria Math" panose="02040503050406030204" pitchFamily="18" charset="0"/>
                                </a:rPr>
                                <m:t>𝜷</m:t>
                              </m:r>
                            </m:e>
                            <m:sub>
                              <m:r>
                                <a:rPr lang="en-GB" i="1">
                                  <a:latin typeface="Cambria Math" panose="02040503050406030204" pitchFamily="18" charset="0"/>
                                </a:rPr>
                                <m:t>𝑘</m:t>
                              </m:r>
                            </m:sub>
                          </m:sSub>
                        </m:e>
                      </m:d>
                      <m:r>
                        <a:rPr lang="en-GB" b="0" i="1" smtClean="0">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𝑃</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𝜏</m:t>
                      </m:r>
                      <m:r>
                        <a:rPr lang="en-GB" i="1">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8763B631-E121-C1D8-6F19-A5F3020167D2}"/>
                  </a:ext>
                </a:extLst>
              </p:cNvPr>
              <p:cNvSpPr txBox="1">
                <a:spLocks noRot="1" noChangeAspect="1" noMove="1" noResize="1" noEditPoints="1" noAdjustHandles="1" noChangeArrowheads="1" noChangeShapeType="1" noTextEdit="1"/>
              </p:cNvSpPr>
              <p:nvPr/>
            </p:nvSpPr>
            <p:spPr>
              <a:xfrm>
                <a:off x="5198164" y="4472651"/>
                <a:ext cx="4989445" cy="369332"/>
              </a:xfrm>
              <a:prstGeom prst="rect">
                <a:avLst/>
              </a:prstGeom>
              <a:blipFill>
                <a:blip r:embed="rId7"/>
                <a:stretch>
                  <a:fillRect b="-12903"/>
                </a:stretch>
              </a:blipFill>
              <a:ln>
                <a:solidFill>
                  <a:schemeClr val="accent1"/>
                </a:solidFill>
              </a:ln>
            </p:spPr>
            <p:txBody>
              <a:bodyPr/>
              <a:lstStyle/>
              <a:p>
                <a:r>
                  <a:rPr lang="en-GB">
                    <a:noFill/>
                  </a:rPr>
                  <a:t> </a:t>
                </a:r>
              </a:p>
            </p:txBody>
          </p:sp>
        </mc:Fallback>
      </mc:AlternateContent>
      <p:sp>
        <p:nvSpPr>
          <p:cNvPr id="32" name="TextBox 31">
            <a:extLst>
              <a:ext uri="{FF2B5EF4-FFF2-40B4-BE49-F238E27FC236}">
                <a16:creationId xmlns:a16="http://schemas.microsoft.com/office/drawing/2014/main" id="{2EBD1545-A453-1AC5-56C7-574CA72EF1D9}"/>
              </a:ext>
            </a:extLst>
          </p:cNvPr>
          <p:cNvSpPr txBox="1"/>
          <p:nvPr/>
        </p:nvSpPr>
        <p:spPr>
          <a:xfrm>
            <a:off x="218661" y="5356905"/>
            <a:ext cx="9427272"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Let’s run the analysis in R using Bayesian Regression Modelling in Stan package (brms). </a:t>
            </a:r>
          </a:p>
          <a:p>
            <a:r>
              <a:rPr lang="en-GB" dirty="0">
                <a:latin typeface="Helvetica Neue" panose="02000503000000020004" pitchFamily="2" charset="0"/>
                <a:ea typeface="Helvetica Neue" panose="02000503000000020004" pitchFamily="2" charset="0"/>
                <a:cs typeface="Helvetica Neue" panose="02000503000000020004" pitchFamily="2" charset="0"/>
              </a:rPr>
              <a:t>You may think this will be hard – but the next step is super easiest!</a:t>
            </a:r>
          </a:p>
        </p:txBody>
      </p:sp>
      <p:sp>
        <p:nvSpPr>
          <p:cNvPr id="33" name="TextBox 32">
            <a:extLst>
              <a:ext uri="{FF2B5EF4-FFF2-40B4-BE49-F238E27FC236}">
                <a16:creationId xmlns:a16="http://schemas.microsoft.com/office/drawing/2014/main" id="{17B93852-EDCE-0D1A-53C1-BBC74044B698}"/>
              </a:ext>
            </a:extLst>
          </p:cNvPr>
          <p:cNvSpPr txBox="1"/>
          <p:nvPr/>
        </p:nvSpPr>
        <p:spPr>
          <a:xfrm>
            <a:off x="163996" y="923405"/>
            <a:ext cx="4227443" cy="1200329"/>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GOAL: Assessing the non-linear relationships between these three variables with hospitalisation in Turin.</a:t>
            </a:r>
          </a:p>
        </p:txBody>
      </p:sp>
    </p:spTree>
    <p:extLst>
      <p:ext uri="{BB962C8B-B14F-4D97-AF65-F5344CB8AC3E}">
        <p14:creationId xmlns:p14="http://schemas.microsoft.com/office/powerpoint/2010/main" val="1595343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609CC4-A079-3CD8-8296-069D85DC8F29}"/>
              </a:ext>
            </a:extLst>
          </p:cNvPr>
          <p:cNvSpPr txBox="1"/>
          <p:nvPr/>
        </p:nvSpPr>
        <p:spPr>
          <a:xfrm>
            <a:off x="218661" y="107059"/>
            <a:ext cx="10406898"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1: Air quality and Mortality in Chicago (1987-2000) [2]</a:t>
            </a:r>
          </a:p>
        </p:txBody>
      </p:sp>
      <p:sp>
        <p:nvSpPr>
          <p:cNvPr id="3" name="TextBox 2">
            <a:extLst>
              <a:ext uri="{FF2B5EF4-FFF2-40B4-BE49-F238E27FC236}">
                <a16:creationId xmlns:a16="http://schemas.microsoft.com/office/drawing/2014/main" id="{CA93F96F-AB4C-F43C-A5ED-54100C582BA5}"/>
              </a:ext>
            </a:extLst>
          </p:cNvPr>
          <p:cNvSpPr txBox="1"/>
          <p:nvPr/>
        </p:nvSpPr>
        <p:spPr>
          <a:xfrm>
            <a:off x="218661" y="1307387"/>
            <a:ext cx="5148469" cy="2677656"/>
          </a:xfrm>
          <a:prstGeom prst="rect">
            <a:avLst/>
          </a:prstGeom>
          <a:solidFill>
            <a:schemeClr val="bg2">
              <a:lumMod val="90000"/>
            </a:schemeClr>
          </a:solidFill>
        </p:spPr>
        <p:txBody>
          <a:bodyPr wrap="square" rtlCol="0">
            <a:spAutoFit/>
          </a:bodyPr>
          <a:lstStyle/>
          <a:p>
            <a:r>
              <a:rPr lang="en-GB" sz="1200" dirty="0" err="1">
                <a:latin typeface="Helvetica Neue" panose="02000503000000020004" pitchFamily="2" charset="0"/>
                <a:ea typeface="Helvetica Neue" panose="02000503000000020004" pitchFamily="2" charset="0"/>
                <a:cs typeface="Helvetica Neue" panose="02000503000000020004" pitchFamily="2" charset="0"/>
              </a:rPr>
              <a:t>install.packages</a:t>
            </a:r>
            <a:r>
              <a:rPr lang="en-GB" sz="1200" dirty="0">
                <a:latin typeface="Helvetica Neue" panose="02000503000000020004" pitchFamily="2" charset="0"/>
                <a:ea typeface="Helvetica Neue" panose="02000503000000020004" pitchFamily="2" charset="0"/>
                <a:cs typeface="Helvetica Neue" panose="02000503000000020004" pitchFamily="2" charset="0"/>
              </a:rPr>
              <a:t>(“brms”)</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library(“brms”)</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 run a GAM model</a:t>
            </a:r>
          </a:p>
          <a:p>
            <a:r>
              <a:rPr lang="en-GB" sz="1200" dirty="0" err="1">
                <a:latin typeface="Helvetica Neue" panose="02000503000000020004" pitchFamily="2" charset="0"/>
                <a:ea typeface="Helvetica Neue" panose="02000503000000020004" pitchFamily="2" charset="0"/>
                <a:cs typeface="Helvetica Neue" panose="02000503000000020004" pitchFamily="2" charset="0"/>
              </a:rPr>
              <a:t>model.bayes.gam</a:t>
            </a:r>
            <a:r>
              <a:rPr lang="en-GB" sz="1200" dirty="0">
                <a:latin typeface="Helvetica Neue" panose="02000503000000020004" pitchFamily="2" charset="0"/>
                <a:ea typeface="Helvetica Neue" panose="02000503000000020004" pitchFamily="2" charset="0"/>
                <a:cs typeface="Helvetica Neue" panose="02000503000000020004" pitchFamily="2" charset="0"/>
              </a:rPr>
              <a:t> &lt;- </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brm</a:t>
            </a:r>
            <a:r>
              <a:rPr lang="en-GB" sz="1200" dirty="0">
                <a:latin typeface="Helvetica Neue" panose="02000503000000020004" pitchFamily="2" charset="0"/>
                <a:ea typeface="Helvetica Neue" panose="02000503000000020004" pitchFamily="2" charset="0"/>
                <a:cs typeface="Helvetica Neue" panose="02000503000000020004" pitchFamily="2" charset="0"/>
              </a:rPr>
              <a:t>(bf(Overall ~ s(PM10) + s(CO) + s(NO2)),</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data = </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respiratory_data</a:t>
            </a:r>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family = </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poisson</a:t>
            </a:r>
            <a:r>
              <a:rPr lang="en-GB" sz="1200" dirty="0">
                <a:latin typeface="Helvetica Neue" panose="02000503000000020004" pitchFamily="2" charset="0"/>
                <a:ea typeface="Helvetica Neue" panose="02000503000000020004" pitchFamily="2" charset="0"/>
                <a:cs typeface="Helvetica Neue" panose="02000503000000020004" pitchFamily="2" charset="0"/>
              </a:rPr>
              <a:t>(),</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prior = </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prior.list</a:t>
            </a:r>
            <a:r>
              <a:rPr lang="en-GB" sz="1200" dirty="0">
                <a:latin typeface="Helvetica Neue" panose="02000503000000020004" pitchFamily="2" charset="0"/>
                <a:ea typeface="Helvetica Neue" panose="02000503000000020004" pitchFamily="2" charset="0"/>
                <a:cs typeface="Helvetica Neue" panose="02000503000000020004" pitchFamily="2" charset="0"/>
              </a:rPr>
              <a:t>,</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cores = 6,</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iter</a:t>
            </a:r>
            <a:r>
              <a:rPr lang="en-GB" sz="1200" dirty="0">
                <a:latin typeface="Helvetica Neue" panose="02000503000000020004" pitchFamily="2" charset="0"/>
                <a:ea typeface="Helvetica Neue" panose="02000503000000020004" pitchFamily="2" charset="0"/>
                <a:cs typeface="Helvetica Neue" panose="02000503000000020004" pitchFamily="2" charset="0"/>
              </a:rPr>
              <a:t> = 8000,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warmup = 1000,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thin = 10,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refresh = 0,</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control = list(</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adapt_delta</a:t>
            </a:r>
            <a:r>
              <a:rPr lang="en-GB" sz="1200" dirty="0">
                <a:latin typeface="Helvetica Neue" panose="02000503000000020004" pitchFamily="2" charset="0"/>
                <a:ea typeface="Helvetica Neue" panose="02000503000000020004" pitchFamily="2" charset="0"/>
                <a:cs typeface="Helvetica Neue" panose="02000503000000020004" pitchFamily="2" charset="0"/>
              </a:rPr>
              <a:t> = 0.99))</a:t>
            </a:r>
          </a:p>
        </p:txBody>
      </p:sp>
      <p:sp>
        <p:nvSpPr>
          <p:cNvPr id="4" name="TextBox 3">
            <a:extLst>
              <a:ext uri="{FF2B5EF4-FFF2-40B4-BE49-F238E27FC236}">
                <a16:creationId xmlns:a16="http://schemas.microsoft.com/office/drawing/2014/main" id="{ADE8D9FE-5A9F-C04D-C13A-1DF5500948E6}"/>
              </a:ext>
            </a:extLst>
          </p:cNvPr>
          <p:cNvSpPr txBox="1"/>
          <p:nvPr/>
        </p:nvSpPr>
        <p:spPr>
          <a:xfrm>
            <a:off x="129209" y="784167"/>
            <a:ext cx="2425148"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R Code from “brms”</a:t>
            </a:r>
          </a:p>
        </p:txBody>
      </p:sp>
      <p:sp>
        <p:nvSpPr>
          <p:cNvPr id="5" name="TextBox 4">
            <a:extLst>
              <a:ext uri="{FF2B5EF4-FFF2-40B4-BE49-F238E27FC236}">
                <a16:creationId xmlns:a16="http://schemas.microsoft.com/office/drawing/2014/main" id="{CF905D40-6590-213D-F5D1-BE6FBE9E6AF7}"/>
              </a:ext>
            </a:extLst>
          </p:cNvPr>
          <p:cNvSpPr txBox="1"/>
          <p:nvPr/>
        </p:nvSpPr>
        <p:spPr>
          <a:xfrm>
            <a:off x="7040216" y="765964"/>
            <a:ext cx="3892827"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Translate to Stan code automatically</a:t>
            </a:r>
          </a:p>
        </p:txBody>
      </p:sp>
      <p:sp>
        <p:nvSpPr>
          <p:cNvPr id="6" name="TextBox 5">
            <a:extLst>
              <a:ext uri="{FF2B5EF4-FFF2-40B4-BE49-F238E27FC236}">
                <a16:creationId xmlns:a16="http://schemas.microsoft.com/office/drawing/2014/main" id="{5682EC44-84A3-AF18-522B-33C20FFD0E3A}"/>
              </a:ext>
            </a:extLst>
          </p:cNvPr>
          <p:cNvSpPr txBox="1"/>
          <p:nvPr/>
        </p:nvSpPr>
        <p:spPr>
          <a:xfrm>
            <a:off x="2256180" y="774427"/>
            <a:ext cx="5072271"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&gt;&gt;&gt; brms::</a:t>
            </a:r>
            <a:r>
              <a:rPr lang="en-GB" dirty="0" err="1">
                <a:latin typeface="Helvetica Neue" panose="02000503000000020004" pitchFamily="2" charset="0"/>
                <a:ea typeface="Helvetica Neue" panose="02000503000000020004" pitchFamily="2" charset="0"/>
                <a:cs typeface="Helvetica Neue" panose="02000503000000020004" pitchFamily="2" charset="0"/>
              </a:rPr>
              <a:t>stancode</a:t>
            </a:r>
            <a:r>
              <a:rPr lang="en-GB" dirty="0">
                <a:latin typeface="Helvetica Neue" panose="02000503000000020004" pitchFamily="2" charset="0"/>
                <a:ea typeface="Helvetica Neue" panose="02000503000000020004" pitchFamily="2" charset="0"/>
                <a:cs typeface="Helvetica Neue" panose="02000503000000020004" pitchFamily="2" charset="0"/>
              </a:rPr>
              <a:t>(</a:t>
            </a:r>
            <a:r>
              <a:rPr lang="en-GB" dirty="0" err="1">
                <a:latin typeface="Helvetica Neue" panose="02000503000000020004" pitchFamily="2" charset="0"/>
                <a:ea typeface="Helvetica Neue" panose="02000503000000020004" pitchFamily="2" charset="0"/>
                <a:cs typeface="Helvetica Neue" panose="02000503000000020004" pitchFamily="2" charset="0"/>
              </a:rPr>
              <a:t>model.bayes.gam</a:t>
            </a:r>
            <a:r>
              <a:rPr lang="en-GB" dirty="0">
                <a:latin typeface="Helvetica Neue" panose="02000503000000020004" pitchFamily="2" charset="0"/>
                <a:ea typeface="Helvetica Neue" panose="02000503000000020004" pitchFamily="2" charset="0"/>
                <a:cs typeface="Helvetica Neue" panose="02000503000000020004" pitchFamily="2" charset="0"/>
              </a:rPr>
              <a:t>) &gt;&gt;&gt;</a:t>
            </a:r>
          </a:p>
        </p:txBody>
      </p:sp>
      <p:sp>
        <p:nvSpPr>
          <p:cNvPr id="7" name="TextBox 6">
            <a:extLst>
              <a:ext uri="{FF2B5EF4-FFF2-40B4-BE49-F238E27FC236}">
                <a16:creationId xmlns:a16="http://schemas.microsoft.com/office/drawing/2014/main" id="{33C39F8A-4B22-A482-874B-2AC8D4F5C4D8}"/>
              </a:ext>
            </a:extLst>
          </p:cNvPr>
          <p:cNvSpPr txBox="1"/>
          <p:nvPr/>
        </p:nvSpPr>
        <p:spPr>
          <a:xfrm>
            <a:off x="6096000" y="1287907"/>
            <a:ext cx="3080731" cy="5509200"/>
          </a:xfrm>
          <a:prstGeom prst="rect">
            <a:avLst/>
          </a:prstGeom>
          <a:noFill/>
        </p:spPr>
        <p:txBody>
          <a:bodyPr wrap="square" rtlCol="0">
            <a:spAutoFit/>
          </a:bodyPr>
          <a:lstStyle/>
          <a:p>
            <a:r>
              <a:rPr lang="en-GB" sz="800" dirty="0"/>
              <a:t>// generated with brms 2.18.0</a:t>
            </a:r>
          </a:p>
          <a:p>
            <a:r>
              <a:rPr lang="en-GB" sz="800" dirty="0"/>
              <a:t>functions {</a:t>
            </a:r>
          </a:p>
          <a:p>
            <a:r>
              <a:rPr lang="en-GB" sz="800" dirty="0"/>
              <a:t>}</a:t>
            </a:r>
          </a:p>
          <a:p>
            <a:r>
              <a:rPr lang="en-GB" sz="800" dirty="0"/>
              <a:t>data {</a:t>
            </a:r>
          </a:p>
          <a:p>
            <a:r>
              <a:rPr lang="en-GB" sz="800" dirty="0"/>
              <a:t>  int&lt;lower=1&gt; N;  // total number of observations</a:t>
            </a:r>
          </a:p>
          <a:p>
            <a:r>
              <a:rPr lang="en-GB" sz="800" dirty="0"/>
              <a:t>  int Y[N];  // response variable</a:t>
            </a:r>
          </a:p>
          <a:p>
            <a:r>
              <a:rPr lang="en-GB" sz="800" dirty="0"/>
              <a:t>  // data for splines</a:t>
            </a:r>
          </a:p>
          <a:p>
            <a:r>
              <a:rPr lang="en-GB" sz="800" dirty="0"/>
              <a:t>  int Ks;  // number of linear effects</a:t>
            </a:r>
          </a:p>
          <a:p>
            <a:r>
              <a:rPr lang="en-GB" sz="800" dirty="0"/>
              <a:t>  matrix[N, Ks] </a:t>
            </a:r>
            <a:r>
              <a:rPr lang="en-GB" sz="800" dirty="0" err="1"/>
              <a:t>Xs</a:t>
            </a:r>
            <a:r>
              <a:rPr lang="en-GB" sz="800" dirty="0"/>
              <a:t>;  // design matrix for the linear effects</a:t>
            </a:r>
          </a:p>
          <a:p>
            <a:r>
              <a:rPr lang="en-GB" sz="800" dirty="0"/>
              <a:t>  // data for spline s(PM10)</a:t>
            </a:r>
          </a:p>
          <a:p>
            <a:r>
              <a:rPr lang="en-GB" sz="800" dirty="0"/>
              <a:t>  int nb_1;  // number of bases</a:t>
            </a:r>
          </a:p>
          <a:p>
            <a:r>
              <a:rPr lang="en-GB" sz="800" dirty="0"/>
              <a:t>  int knots_1[nb_1];  // number of knots</a:t>
            </a:r>
          </a:p>
          <a:p>
            <a:r>
              <a:rPr lang="en-GB" sz="800" dirty="0"/>
              <a:t>  // basis function matrices</a:t>
            </a:r>
          </a:p>
          <a:p>
            <a:r>
              <a:rPr lang="en-GB" sz="800" dirty="0"/>
              <a:t>  matrix[N, knots_1[1]] Zs_1_1;</a:t>
            </a:r>
          </a:p>
          <a:p>
            <a:r>
              <a:rPr lang="en-GB" sz="800" dirty="0"/>
              <a:t>  // data for spline s(CO)</a:t>
            </a:r>
          </a:p>
          <a:p>
            <a:r>
              <a:rPr lang="en-GB" sz="800" dirty="0"/>
              <a:t>  int nb_2;  // number of bases</a:t>
            </a:r>
          </a:p>
          <a:p>
            <a:r>
              <a:rPr lang="en-GB" sz="800" dirty="0"/>
              <a:t>  int knots_2[nb_2];  // number of knots</a:t>
            </a:r>
          </a:p>
          <a:p>
            <a:r>
              <a:rPr lang="en-GB" sz="800" dirty="0"/>
              <a:t>  // basis function matrices</a:t>
            </a:r>
          </a:p>
          <a:p>
            <a:r>
              <a:rPr lang="en-GB" sz="800" dirty="0"/>
              <a:t>  matrix[N, knots_2[1]] Zs_2_1;</a:t>
            </a:r>
          </a:p>
          <a:p>
            <a:r>
              <a:rPr lang="en-GB" sz="800" dirty="0"/>
              <a:t>  // data for spline s(NO2)</a:t>
            </a:r>
          </a:p>
          <a:p>
            <a:r>
              <a:rPr lang="en-GB" sz="800" dirty="0"/>
              <a:t>  int nb_3;  // number of bases</a:t>
            </a:r>
          </a:p>
          <a:p>
            <a:r>
              <a:rPr lang="en-GB" sz="800" dirty="0"/>
              <a:t>  int knots_3[nb_3];  // number of knots</a:t>
            </a:r>
          </a:p>
          <a:p>
            <a:r>
              <a:rPr lang="en-GB" sz="800" dirty="0"/>
              <a:t>  // basis function matrices</a:t>
            </a:r>
          </a:p>
          <a:p>
            <a:r>
              <a:rPr lang="en-GB" sz="800" dirty="0"/>
              <a:t>  matrix[N, knots_3[1]] Zs_3_1;</a:t>
            </a:r>
          </a:p>
          <a:p>
            <a:r>
              <a:rPr lang="en-GB" sz="800" dirty="0"/>
              <a:t>  int </a:t>
            </a:r>
            <a:r>
              <a:rPr lang="en-GB" sz="800" dirty="0" err="1"/>
              <a:t>prior_only</a:t>
            </a:r>
            <a:r>
              <a:rPr lang="en-GB" sz="800" dirty="0"/>
              <a:t>;  // should the likelihood be ignored?</a:t>
            </a:r>
          </a:p>
          <a:p>
            <a:r>
              <a:rPr lang="en-GB" sz="800" dirty="0"/>
              <a:t>}</a:t>
            </a:r>
          </a:p>
          <a:p>
            <a:r>
              <a:rPr lang="en-GB" sz="800" dirty="0"/>
              <a:t>transformed data {</a:t>
            </a:r>
          </a:p>
          <a:p>
            <a:r>
              <a:rPr lang="en-GB" sz="800" dirty="0"/>
              <a:t>}</a:t>
            </a:r>
          </a:p>
          <a:p>
            <a:r>
              <a:rPr lang="en-GB" sz="800" dirty="0"/>
              <a:t>parameters {</a:t>
            </a:r>
          </a:p>
          <a:p>
            <a:r>
              <a:rPr lang="en-GB" sz="800" dirty="0"/>
              <a:t>  real Intercept;  // temporary intercept for </a:t>
            </a:r>
            <a:r>
              <a:rPr lang="en-GB" sz="800" dirty="0" err="1"/>
              <a:t>centered</a:t>
            </a:r>
            <a:r>
              <a:rPr lang="en-GB" sz="800" dirty="0"/>
              <a:t> predictors</a:t>
            </a:r>
          </a:p>
          <a:p>
            <a:r>
              <a:rPr lang="en-GB" sz="800" dirty="0"/>
              <a:t>  vector[Ks] bs;  // spline coefficients</a:t>
            </a:r>
          </a:p>
          <a:p>
            <a:r>
              <a:rPr lang="en-GB" sz="800" dirty="0"/>
              <a:t>  // parameters for spline s(PM10)</a:t>
            </a:r>
          </a:p>
          <a:p>
            <a:r>
              <a:rPr lang="en-GB" sz="800" dirty="0"/>
              <a:t>  // </a:t>
            </a:r>
            <a:r>
              <a:rPr lang="en-GB" sz="800" dirty="0" err="1"/>
              <a:t>standarized</a:t>
            </a:r>
            <a:r>
              <a:rPr lang="en-GB" sz="800" dirty="0"/>
              <a:t> spline coefficients</a:t>
            </a:r>
          </a:p>
          <a:p>
            <a:r>
              <a:rPr lang="en-GB" sz="800" dirty="0"/>
              <a:t>  vector[knots_1[1]] zs_1_1;</a:t>
            </a:r>
          </a:p>
          <a:p>
            <a:r>
              <a:rPr lang="en-GB" sz="800" dirty="0"/>
              <a:t>  real&lt;lower=0&gt; sds_1_1;  // standard deviations of spline coefficients</a:t>
            </a:r>
          </a:p>
          <a:p>
            <a:r>
              <a:rPr lang="en-GB" sz="800" dirty="0"/>
              <a:t>  // parameters for spline s(CO)</a:t>
            </a:r>
          </a:p>
          <a:p>
            <a:r>
              <a:rPr lang="en-GB" sz="800" dirty="0"/>
              <a:t>  // </a:t>
            </a:r>
            <a:r>
              <a:rPr lang="en-GB" sz="800" dirty="0" err="1"/>
              <a:t>standarized</a:t>
            </a:r>
            <a:r>
              <a:rPr lang="en-GB" sz="800" dirty="0"/>
              <a:t> spline coefficients</a:t>
            </a:r>
          </a:p>
          <a:p>
            <a:r>
              <a:rPr lang="en-GB" sz="800" dirty="0"/>
              <a:t>  vector[knots_2[1]] zs_2_1;</a:t>
            </a:r>
          </a:p>
          <a:p>
            <a:r>
              <a:rPr lang="en-GB" sz="800" dirty="0"/>
              <a:t>  real&lt;lower=0&gt; sds_2_1;  // standard deviations of spline coefficients</a:t>
            </a:r>
          </a:p>
          <a:p>
            <a:r>
              <a:rPr lang="en-GB" sz="800" dirty="0"/>
              <a:t>  // parameters for spline s(NO2)</a:t>
            </a:r>
          </a:p>
          <a:p>
            <a:r>
              <a:rPr lang="en-GB" sz="800" dirty="0"/>
              <a:t>  // </a:t>
            </a:r>
            <a:r>
              <a:rPr lang="en-GB" sz="800" dirty="0" err="1"/>
              <a:t>standarized</a:t>
            </a:r>
            <a:r>
              <a:rPr lang="en-GB" sz="800" dirty="0"/>
              <a:t> spline coefficients</a:t>
            </a:r>
          </a:p>
          <a:p>
            <a:r>
              <a:rPr lang="en-GB" sz="800" dirty="0"/>
              <a:t>  vector[knots_3[1]] zs_3_1;</a:t>
            </a:r>
          </a:p>
          <a:p>
            <a:r>
              <a:rPr lang="en-GB" sz="800" dirty="0"/>
              <a:t>  real&lt;lower=0&gt; sds_3_1;  // standard deviations of spline coefficients</a:t>
            </a:r>
          </a:p>
          <a:p>
            <a:r>
              <a:rPr lang="en-GB" sz="800" dirty="0"/>
              <a:t>}</a:t>
            </a:r>
          </a:p>
        </p:txBody>
      </p:sp>
      <p:sp>
        <p:nvSpPr>
          <p:cNvPr id="8" name="TextBox 7">
            <a:extLst>
              <a:ext uri="{FF2B5EF4-FFF2-40B4-BE49-F238E27FC236}">
                <a16:creationId xmlns:a16="http://schemas.microsoft.com/office/drawing/2014/main" id="{B494BE02-202C-0EAD-8D3B-F1DCF93B9A0C}"/>
              </a:ext>
            </a:extLst>
          </p:cNvPr>
          <p:cNvSpPr txBox="1"/>
          <p:nvPr/>
        </p:nvSpPr>
        <p:spPr>
          <a:xfrm>
            <a:off x="9238223" y="1334073"/>
            <a:ext cx="2827882" cy="5416868"/>
          </a:xfrm>
          <a:prstGeom prst="rect">
            <a:avLst/>
          </a:prstGeom>
          <a:noFill/>
        </p:spPr>
        <p:txBody>
          <a:bodyPr wrap="square" rtlCol="0">
            <a:spAutoFit/>
          </a:bodyPr>
          <a:lstStyle/>
          <a:p>
            <a:r>
              <a:rPr lang="en-GB" sz="800" dirty="0"/>
              <a:t>transformed parameters {</a:t>
            </a:r>
          </a:p>
          <a:p>
            <a:r>
              <a:rPr lang="en-GB" sz="800" dirty="0"/>
              <a:t>  // actual spline coefficients</a:t>
            </a:r>
          </a:p>
          <a:p>
            <a:r>
              <a:rPr lang="en-GB" sz="800" dirty="0"/>
              <a:t>  vector[knots_1[1]] s_1_1;</a:t>
            </a:r>
          </a:p>
          <a:p>
            <a:r>
              <a:rPr lang="en-GB" sz="800" dirty="0"/>
              <a:t>  // actual spline coefficients</a:t>
            </a:r>
          </a:p>
          <a:p>
            <a:r>
              <a:rPr lang="en-GB" sz="800" dirty="0"/>
              <a:t>  vector[knots_2[1]] s_2_1;</a:t>
            </a:r>
          </a:p>
          <a:p>
            <a:r>
              <a:rPr lang="en-GB" sz="800" dirty="0"/>
              <a:t>  // actual spline coefficients</a:t>
            </a:r>
          </a:p>
          <a:p>
            <a:r>
              <a:rPr lang="en-GB" sz="800" dirty="0"/>
              <a:t>  vector[knots_3[1]] s_3_1;</a:t>
            </a:r>
          </a:p>
          <a:p>
            <a:r>
              <a:rPr lang="en-GB" sz="800" dirty="0"/>
              <a:t>  real </a:t>
            </a:r>
            <a:r>
              <a:rPr lang="en-GB" sz="800" dirty="0" err="1"/>
              <a:t>lprior</a:t>
            </a:r>
            <a:r>
              <a:rPr lang="en-GB" sz="800" dirty="0"/>
              <a:t> = 0;  // prior contributions to the log posterior</a:t>
            </a:r>
          </a:p>
          <a:p>
            <a:r>
              <a:rPr lang="en-GB" sz="800" dirty="0"/>
              <a:t>  // compute actual spline coefficients</a:t>
            </a:r>
          </a:p>
          <a:p>
            <a:r>
              <a:rPr lang="en-GB" sz="800" dirty="0"/>
              <a:t>  s_1_1 = sds_1_1 * zs_1_1;</a:t>
            </a:r>
          </a:p>
          <a:p>
            <a:r>
              <a:rPr lang="en-GB" sz="800" dirty="0"/>
              <a:t>  // compute actual spline coefficients</a:t>
            </a:r>
          </a:p>
          <a:p>
            <a:r>
              <a:rPr lang="en-GB" sz="800" dirty="0"/>
              <a:t>  s_2_1 = sds_2_1 * zs_2_1;</a:t>
            </a:r>
          </a:p>
          <a:p>
            <a:r>
              <a:rPr lang="en-GB" sz="800" dirty="0"/>
              <a:t>  // compute actual spline coefficients</a:t>
            </a:r>
          </a:p>
          <a:p>
            <a:r>
              <a:rPr lang="en-GB" sz="800" dirty="0"/>
              <a:t>  s_3_1 = sds_3_1 * zs_3_1;</a:t>
            </a:r>
          </a:p>
          <a:p>
            <a:r>
              <a:rPr lang="en-GB" sz="800" dirty="0"/>
              <a:t>  </a:t>
            </a:r>
            <a:r>
              <a:rPr lang="en-GB" sz="800" dirty="0" err="1"/>
              <a:t>lprior</a:t>
            </a:r>
            <a:r>
              <a:rPr lang="en-GB" sz="800" dirty="0"/>
              <a:t> += </a:t>
            </a:r>
            <a:r>
              <a:rPr lang="en-GB" sz="800" dirty="0" err="1"/>
              <a:t>student_t_lpdf</a:t>
            </a:r>
            <a:r>
              <a:rPr lang="en-GB" sz="800" dirty="0"/>
              <a:t>(Intercept | 3, 3, 2.5);</a:t>
            </a:r>
          </a:p>
          <a:p>
            <a:r>
              <a:rPr lang="en-GB" sz="800" dirty="0"/>
              <a:t>  </a:t>
            </a:r>
            <a:r>
              <a:rPr lang="en-GB" sz="800" dirty="0" err="1"/>
              <a:t>lprior</a:t>
            </a:r>
            <a:r>
              <a:rPr lang="en-GB" sz="800" dirty="0"/>
              <a:t> += </a:t>
            </a:r>
            <a:r>
              <a:rPr lang="en-GB" sz="800" dirty="0" err="1"/>
              <a:t>student_t_lpdf</a:t>
            </a:r>
            <a:r>
              <a:rPr lang="en-GB" sz="800" dirty="0"/>
              <a:t>(sds_1_1 | 3, 0, 2.5)</a:t>
            </a:r>
          </a:p>
          <a:p>
            <a:r>
              <a:rPr lang="en-GB" sz="800" dirty="0"/>
              <a:t>    - 1 * </a:t>
            </a:r>
            <a:r>
              <a:rPr lang="en-GB" sz="800" dirty="0" err="1"/>
              <a:t>student_t_lccdf</a:t>
            </a:r>
            <a:r>
              <a:rPr lang="en-GB" sz="800" dirty="0"/>
              <a:t>(0 | 3, 0, 2.5);</a:t>
            </a:r>
          </a:p>
          <a:p>
            <a:r>
              <a:rPr lang="en-GB" sz="800" dirty="0"/>
              <a:t>  </a:t>
            </a:r>
            <a:r>
              <a:rPr lang="en-GB" sz="800" dirty="0" err="1"/>
              <a:t>lprior</a:t>
            </a:r>
            <a:r>
              <a:rPr lang="en-GB" sz="800" dirty="0"/>
              <a:t> += </a:t>
            </a:r>
            <a:r>
              <a:rPr lang="en-GB" sz="800" dirty="0" err="1"/>
              <a:t>student_t_lpdf</a:t>
            </a:r>
            <a:r>
              <a:rPr lang="en-GB" sz="800" dirty="0"/>
              <a:t>(sds_2_1 | 3, 0, 2.5)</a:t>
            </a:r>
          </a:p>
          <a:p>
            <a:r>
              <a:rPr lang="en-GB" sz="800" dirty="0"/>
              <a:t>    - 1 * </a:t>
            </a:r>
            <a:r>
              <a:rPr lang="en-GB" sz="800" dirty="0" err="1"/>
              <a:t>student_t_lccdf</a:t>
            </a:r>
            <a:r>
              <a:rPr lang="en-GB" sz="800" dirty="0"/>
              <a:t>(0 | 3, 0, 2.5);</a:t>
            </a:r>
          </a:p>
          <a:p>
            <a:r>
              <a:rPr lang="en-GB" sz="800" dirty="0"/>
              <a:t>  </a:t>
            </a:r>
            <a:r>
              <a:rPr lang="en-GB" sz="800" dirty="0" err="1"/>
              <a:t>lprior</a:t>
            </a:r>
            <a:r>
              <a:rPr lang="en-GB" sz="800" dirty="0"/>
              <a:t> += </a:t>
            </a:r>
            <a:r>
              <a:rPr lang="en-GB" sz="800" dirty="0" err="1"/>
              <a:t>student_t_lpdf</a:t>
            </a:r>
            <a:r>
              <a:rPr lang="en-GB" sz="800" dirty="0"/>
              <a:t>(sds_3_1 | 3, 0, 2.5)</a:t>
            </a:r>
          </a:p>
          <a:p>
            <a:r>
              <a:rPr lang="en-GB" sz="800" dirty="0"/>
              <a:t>    - 1 * </a:t>
            </a:r>
            <a:r>
              <a:rPr lang="en-GB" sz="800" dirty="0" err="1"/>
              <a:t>student_t_lccdf</a:t>
            </a:r>
            <a:r>
              <a:rPr lang="en-GB" sz="800" dirty="0"/>
              <a:t>(0 | 3, 0, 2.5);</a:t>
            </a:r>
          </a:p>
          <a:p>
            <a:r>
              <a:rPr lang="en-GB" sz="800" dirty="0"/>
              <a:t>}</a:t>
            </a:r>
          </a:p>
          <a:p>
            <a:r>
              <a:rPr lang="en-GB" sz="800" dirty="0"/>
              <a:t>model {</a:t>
            </a:r>
          </a:p>
          <a:p>
            <a:r>
              <a:rPr lang="en-GB" sz="800" dirty="0"/>
              <a:t>  // likelihood including constants</a:t>
            </a:r>
          </a:p>
          <a:p>
            <a:r>
              <a:rPr lang="en-GB" sz="800" dirty="0"/>
              <a:t>  if (!</a:t>
            </a:r>
            <a:r>
              <a:rPr lang="en-GB" sz="800" dirty="0" err="1"/>
              <a:t>prior_only</a:t>
            </a:r>
            <a:r>
              <a:rPr lang="en-GB" sz="800" dirty="0"/>
              <a:t>) {</a:t>
            </a:r>
          </a:p>
          <a:p>
            <a:r>
              <a:rPr lang="en-GB" sz="800" dirty="0"/>
              <a:t>    // initialize linear predictor term</a:t>
            </a:r>
          </a:p>
          <a:p>
            <a:r>
              <a:rPr lang="en-GB" sz="800" dirty="0"/>
              <a:t>    vector[N] mu = </a:t>
            </a:r>
            <a:r>
              <a:rPr lang="en-GB" sz="800" dirty="0" err="1"/>
              <a:t>rep_vector</a:t>
            </a:r>
            <a:r>
              <a:rPr lang="en-GB" sz="800" dirty="0"/>
              <a:t>(0.0, N);</a:t>
            </a:r>
          </a:p>
          <a:p>
            <a:r>
              <a:rPr lang="en-GB" sz="800" dirty="0"/>
              <a:t>    mu += Intercept + </a:t>
            </a:r>
            <a:r>
              <a:rPr lang="en-GB" sz="800" dirty="0" err="1"/>
              <a:t>Xs</a:t>
            </a:r>
            <a:r>
              <a:rPr lang="en-GB" sz="800" dirty="0"/>
              <a:t> * bs + Zs_1_1 * s_1_1 + Zs_2_1 * s_2_1 + Zs_3_1 * s_3_1;</a:t>
            </a:r>
          </a:p>
          <a:p>
            <a:r>
              <a:rPr lang="en-GB" sz="800" dirty="0"/>
              <a:t>    target += </a:t>
            </a:r>
            <a:r>
              <a:rPr lang="en-GB" sz="800" dirty="0" err="1"/>
              <a:t>poisson_log_lpmf</a:t>
            </a:r>
            <a:r>
              <a:rPr lang="en-GB" sz="800" dirty="0"/>
              <a:t>(Y | mu);</a:t>
            </a:r>
          </a:p>
          <a:p>
            <a:r>
              <a:rPr lang="en-GB" sz="800" dirty="0"/>
              <a:t>  }</a:t>
            </a:r>
          </a:p>
          <a:p>
            <a:r>
              <a:rPr lang="en-GB" sz="800" dirty="0"/>
              <a:t>  // priors including constants</a:t>
            </a:r>
          </a:p>
          <a:p>
            <a:r>
              <a:rPr lang="en-GB" sz="800" dirty="0"/>
              <a:t>  target += </a:t>
            </a:r>
            <a:r>
              <a:rPr lang="en-GB" sz="800" dirty="0" err="1"/>
              <a:t>lprior</a:t>
            </a:r>
            <a:r>
              <a:rPr lang="en-GB" sz="800" dirty="0"/>
              <a:t>;</a:t>
            </a:r>
          </a:p>
          <a:p>
            <a:r>
              <a:rPr lang="en-GB" sz="800" dirty="0"/>
              <a:t>  target += </a:t>
            </a:r>
            <a:r>
              <a:rPr lang="en-GB" sz="800" dirty="0" err="1"/>
              <a:t>std_normal_lpdf</a:t>
            </a:r>
            <a:r>
              <a:rPr lang="en-GB" sz="800" dirty="0"/>
              <a:t>(zs_1_1);</a:t>
            </a:r>
          </a:p>
          <a:p>
            <a:r>
              <a:rPr lang="en-GB" sz="800" dirty="0"/>
              <a:t>  target += </a:t>
            </a:r>
            <a:r>
              <a:rPr lang="en-GB" sz="800" dirty="0" err="1"/>
              <a:t>std_normal_lpdf</a:t>
            </a:r>
            <a:r>
              <a:rPr lang="en-GB" sz="800" dirty="0"/>
              <a:t>(zs_2_1);</a:t>
            </a:r>
          </a:p>
          <a:p>
            <a:r>
              <a:rPr lang="en-GB" sz="800" dirty="0"/>
              <a:t>  target += </a:t>
            </a:r>
            <a:r>
              <a:rPr lang="en-GB" sz="800" dirty="0" err="1"/>
              <a:t>std_normal_lpdf</a:t>
            </a:r>
            <a:r>
              <a:rPr lang="en-GB" sz="800" dirty="0"/>
              <a:t>(zs_3_1);</a:t>
            </a:r>
          </a:p>
          <a:p>
            <a:r>
              <a:rPr lang="en-GB" sz="800" dirty="0"/>
              <a:t>}</a:t>
            </a:r>
          </a:p>
          <a:p>
            <a:r>
              <a:rPr lang="en-GB" sz="800" dirty="0"/>
              <a:t>generated quantities {</a:t>
            </a:r>
          </a:p>
          <a:p>
            <a:r>
              <a:rPr lang="en-GB" sz="800" dirty="0"/>
              <a:t>  // actual population-level intercept</a:t>
            </a:r>
          </a:p>
          <a:p>
            <a:r>
              <a:rPr lang="en-GB" sz="800" dirty="0"/>
              <a:t>  real </a:t>
            </a:r>
            <a:r>
              <a:rPr lang="en-GB" sz="800" dirty="0" err="1"/>
              <a:t>b_Intercept</a:t>
            </a:r>
            <a:r>
              <a:rPr lang="en-GB" sz="800" dirty="0"/>
              <a:t> = Intercept;</a:t>
            </a:r>
          </a:p>
          <a:p>
            <a:r>
              <a:rPr lang="en-GB" sz="800" dirty="0"/>
              <a:t>}</a:t>
            </a:r>
          </a:p>
          <a:p>
            <a:endParaRPr lang="en-GB" dirty="0"/>
          </a:p>
        </p:txBody>
      </p:sp>
      <p:sp>
        <p:nvSpPr>
          <p:cNvPr id="9" name="Rectangle 8">
            <a:extLst>
              <a:ext uri="{FF2B5EF4-FFF2-40B4-BE49-F238E27FC236}">
                <a16:creationId xmlns:a16="http://schemas.microsoft.com/office/drawing/2014/main" id="{107819D3-E806-DFAA-34C7-A7A33E5EE064}"/>
              </a:ext>
            </a:extLst>
          </p:cNvPr>
          <p:cNvSpPr/>
          <p:nvPr/>
        </p:nvSpPr>
        <p:spPr>
          <a:xfrm>
            <a:off x="6096000" y="1225573"/>
            <a:ext cx="5970105" cy="55253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lide Number Placeholder 3">
            <a:extLst>
              <a:ext uri="{FF2B5EF4-FFF2-40B4-BE49-F238E27FC236}">
                <a16:creationId xmlns:a16="http://schemas.microsoft.com/office/drawing/2014/main" id="{6B32DA19-5863-5BAC-E8FD-324BE6484DA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TextBox 10">
            <a:extLst>
              <a:ext uri="{FF2B5EF4-FFF2-40B4-BE49-F238E27FC236}">
                <a16:creationId xmlns:a16="http://schemas.microsoft.com/office/drawing/2014/main" id="{99EB737F-129F-FA61-F10D-79A8E52757AC}"/>
              </a:ext>
            </a:extLst>
          </p:cNvPr>
          <p:cNvSpPr txBox="1"/>
          <p:nvPr/>
        </p:nvSpPr>
        <p:spPr>
          <a:xfrm>
            <a:off x="218661" y="4386805"/>
            <a:ext cx="5391604" cy="923330"/>
          </a:xfrm>
          <a:prstGeom prst="rect">
            <a:avLst/>
          </a:prstGeom>
          <a:noFill/>
        </p:spPr>
        <p:txBody>
          <a:bodyPr wrap="none" rtlCol="0">
            <a:spAutoFit/>
          </a:bodyPr>
          <a:lstStyle/>
          <a:p>
            <a:r>
              <a:rPr lang="en-GB" dirty="0">
                <a:latin typeface="Arial" panose="020B0604020202020204" pitchFamily="34" charset="0"/>
                <a:cs typeface="Arial" panose="020B0604020202020204" pitchFamily="34" charset="0"/>
              </a:rPr>
              <a:t>This time around the coding is a lot easier. You can</a:t>
            </a:r>
          </a:p>
          <a:p>
            <a:r>
              <a:rPr lang="en-GB" dirty="0">
                <a:latin typeface="Arial" panose="020B0604020202020204" pitchFamily="34" charset="0"/>
                <a:cs typeface="Arial" panose="020B0604020202020204" pitchFamily="34" charset="0"/>
              </a:rPr>
              <a:t>use this as an alternative option to writing raw Stan</a:t>
            </a:r>
          </a:p>
          <a:p>
            <a:r>
              <a:rPr lang="en-GB" dirty="0">
                <a:latin typeface="Arial" panose="020B0604020202020204" pitchFamily="34" charset="0"/>
                <a:cs typeface="Arial" panose="020B0604020202020204" pitchFamily="34" charset="0"/>
              </a:rPr>
              <a:t>code.</a:t>
            </a:r>
          </a:p>
        </p:txBody>
      </p:sp>
    </p:spTree>
    <p:extLst>
      <p:ext uri="{BB962C8B-B14F-4D97-AF65-F5344CB8AC3E}">
        <p14:creationId xmlns:p14="http://schemas.microsoft.com/office/powerpoint/2010/main" val="70735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A938A-C2A0-3E2C-19A0-93994FF24FC9}"/>
              </a:ext>
            </a:extLst>
          </p:cNvPr>
          <p:cNvSpPr txBox="1"/>
          <p:nvPr/>
        </p:nvSpPr>
        <p:spPr>
          <a:xfrm>
            <a:off x="218661" y="107059"/>
            <a:ext cx="10198554"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1: Air quality and Mortality in Chicago (1987-2000) [2]</a:t>
            </a:r>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136D2D59-399E-3A7A-F424-2704415BA028}"/>
                  </a:ext>
                </a:extLst>
              </p:cNvPr>
              <p:cNvGraphicFramePr>
                <a:graphicFrameLocks noGrp="1"/>
              </p:cNvGraphicFramePr>
              <p:nvPr>
                <p:extLst>
                  <p:ext uri="{D42A27DB-BD31-4B8C-83A1-F6EECF244321}">
                    <p14:modId xmlns:p14="http://schemas.microsoft.com/office/powerpoint/2010/main" val="2947589511"/>
                  </p:ext>
                </p:extLst>
              </p:nvPr>
            </p:nvGraphicFramePr>
            <p:xfrm>
              <a:off x="401981" y="1447508"/>
              <a:ext cx="8127999" cy="169164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41217708"/>
                        </a:ext>
                      </a:extLst>
                    </a:gridCol>
                    <a:gridCol w="3249728">
                      <a:extLst>
                        <a:ext uri="{9D8B030D-6E8A-4147-A177-3AD203B41FA5}">
                          <a16:colId xmlns:a16="http://schemas.microsoft.com/office/drawing/2014/main" val="3018824455"/>
                        </a:ext>
                      </a:extLst>
                    </a:gridCol>
                    <a:gridCol w="2168938">
                      <a:extLst>
                        <a:ext uri="{9D8B030D-6E8A-4147-A177-3AD203B41FA5}">
                          <a16:colId xmlns:a16="http://schemas.microsoft.com/office/drawing/2014/main" val="2279293714"/>
                        </a:ext>
                      </a:extLst>
                    </a:gridCol>
                  </a:tblGrid>
                  <a:tr h="370840">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atin typeface="Helvetica Neue" panose="02000503000000020004" pitchFamily="2" charset="0"/>
                              <a:ea typeface="Helvetica Neue" panose="02000503000000020004" pitchFamily="2" charset="0"/>
                              <a:cs typeface="Helvetica Neue" panose="02000503000000020004" pitchFamily="2" charset="0"/>
                            </a:rPr>
                            <a:t>Smoothed term (95% Credibility)</a:t>
                          </a:r>
                        </a:p>
                      </a:txBody>
                      <a:tcPr/>
                    </a:tc>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Convergence</a:t>
                          </a:r>
                          <a:r>
                            <a:rPr lang="en-GB" sz="1600" b="1" baseline="0" dirty="0">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r>
                                <a:rPr lang="en-GB" sz="1600" b="1" i="0" smtClean="0">
                                  <a:latin typeface="Cambria Math" panose="02040503050406030204" pitchFamily="18" charset="0"/>
                                </a:rPr>
                                <m:t>(</m:t>
                              </m:r>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𝑹</m:t>
                                  </m:r>
                                </m:e>
                              </m:acc>
                              <m:r>
                                <a:rPr lang="en-GB" sz="1600" b="1" i="1" smtClean="0">
                                  <a:latin typeface="Cambria Math" panose="02040503050406030204" pitchFamily="18" charset="0"/>
                                </a:rPr>
                                <m:t>)</m:t>
                              </m:r>
                            </m:oMath>
                          </a14:m>
                          <a:endParaRPr lang="en-GB" sz="1600" b="1"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21083227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PM10</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6.57 (3.92 to 11.63)</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478622137"/>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NO2</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6.30 (4.00 to 10.03)</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514627824"/>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CO</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5.83 (3.72 to 9.77)</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671679333"/>
                      </a:ext>
                    </a:extLst>
                  </a:tr>
                </a:tbl>
              </a:graphicData>
            </a:graphic>
          </p:graphicFrame>
        </mc:Choice>
        <mc:Fallback xmlns="">
          <p:graphicFrame>
            <p:nvGraphicFramePr>
              <p:cNvPr id="3" name="Table 3">
                <a:extLst>
                  <a:ext uri="{FF2B5EF4-FFF2-40B4-BE49-F238E27FC236}">
                    <a16:creationId xmlns:a16="http://schemas.microsoft.com/office/drawing/2014/main" id="{136D2D59-399E-3A7A-F424-2704415BA028}"/>
                  </a:ext>
                </a:extLst>
              </p:cNvPr>
              <p:cNvGraphicFramePr>
                <a:graphicFrameLocks noGrp="1"/>
              </p:cNvGraphicFramePr>
              <p:nvPr>
                <p:extLst>
                  <p:ext uri="{D42A27DB-BD31-4B8C-83A1-F6EECF244321}">
                    <p14:modId xmlns:p14="http://schemas.microsoft.com/office/powerpoint/2010/main" val="2947589511"/>
                  </p:ext>
                </p:extLst>
              </p:nvPr>
            </p:nvGraphicFramePr>
            <p:xfrm>
              <a:off x="401981" y="1447508"/>
              <a:ext cx="8127999" cy="169164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41217708"/>
                        </a:ext>
                      </a:extLst>
                    </a:gridCol>
                    <a:gridCol w="3249728">
                      <a:extLst>
                        <a:ext uri="{9D8B030D-6E8A-4147-A177-3AD203B41FA5}">
                          <a16:colId xmlns:a16="http://schemas.microsoft.com/office/drawing/2014/main" val="3018824455"/>
                        </a:ext>
                      </a:extLst>
                    </a:gridCol>
                    <a:gridCol w="2168938">
                      <a:extLst>
                        <a:ext uri="{9D8B030D-6E8A-4147-A177-3AD203B41FA5}">
                          <a16:colId xmlns:a16="http://schemas.microsoft.com/office/drawing/2014/main" val="2279293714"/>
                        </a:ext>
                      </a:extLst>
                    </a:gridCol>
                  </a:tblGrid>
                  <a:tr h="579120">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atin typeface="Helvetica Neue" panose="02000503000000020004" pitchFamily="2" charset="0"/>
                              <a:ea typeface="Helvetica Neue" panose="02000503000000020004" pitchFamily="2" charset="0"/>
                              <a:cs typeface="Helvetica Neue" panose="02000503000000020004" pitchFamily="2" charset="0"/>
                            </a:rPr>
                            <a:t>Smoothed term (95% Credibility)</a:t>
                          </a:r>
                        </a:p>
                      </a:txBody>
                      <a:tcPr/>
                    </a:tc>
                    <a:tc>
                      <a:txBody>
                        <a:bodyPr/>
                        <a:lstStyle/>
                        <a:p>
                          <a:endParaRPr lang="en-US"/>
                        </a:p>
                      </a:txBody>
                      <a:tcPr>
                        <a:blipFill>
                          <a:blip r:embed="rId2"/>
                          <a:stretch>
                            <a:fillRect l="-275439" t="-2174" r="-585" b="-202174"/>
                          </a:stretch>
                        </a:blipFill>
                      </a:tcPr>
                    </a:tc>
                    <a:extLst>
                      <a:ext uri="{0D108BD9-81ED-4DB2-BD59-A6C34878D82A}">
                        <a16:rowId xmlns:a16="http://schemas.microsoft.com/office/drawing/2014/main" val="21083227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PM10</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6.57 (3.92 to 11.63)</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478622137"/>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NO2</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6.30 (4.00 to 10.03)</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514627824"/>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CO</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5.83 (3.72 to 9.77)</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671679333"/>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CFA9A53-B5EB-281C-C547-2736179A6ED6}"/>
                  </a:ext>
                </a:extLst>
              </p:cNvPr>
              <p:cNvSpPr txBox="1"/>
              <p:nvPr/>
            </p:nvSpPr>
            <p:spPr>
              <a:xfrm>
                <a:off x="8726556" y="1443331"/>
                <a:ext cx="3200400" cy="1958934"/>
              </a:xfrm>
              <a:prstGeom prst="rect">
                <a:avLst/>
              </a:prstGeom>
              <a:noFill/>
            </p:spPr>
            <p:txBody>
              <a:bodyPr wrap="square" rtlCol="0">
                <a:spAutoFit/>
              </a:bodyPr>
              <a:lstStyle/>
              <a:p>
                <a:r>
                  <a:rPr lang="en-GB" sz="1100" dirty="0">
                    <a:latin typeface="Helvetica Neue" panose="02000503000000020004" pitchFamily="2" charset="0"/>
                    <a:ea typeface="Helvetica Neue" panose="02000503000000020004" pitchFamily="2" charset="0"/>
                    <a:cs typeface="Helvetica Neue" panose="02000503000000020004" pitchFamily="2" charset="0"/>
                  </a:rPr>
                  <a:t>Meaning: this </a:t>
                </a:r>
                <a:r>
                  <a:rPr lang="en-GB" sz="11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is the variance parameter, which has the effect of controlling the “</a:t>
                </a:r>
                <a:r>
                  <a:rPr lang="en-GB" sz="1100" b="0" i="0" u="none" strike="noStrike" dirty="0" err="1">
                    <a:effectLst/>
                    <a:latin typeface="Helvetica Neue" panose="02000503000000020004" pitchFamily="2" charset="0"/>
                    <a:ea typeface="Helvetica Neue" panose="02000503000000020004" pitchFamily="2" charset="0"/>
                    <a:cs typeface="Helvetica Neue" panose="02000503000000020004" pitchFamily="2" charset="0"/>
                  </a:rPr>
                  <a:t>wiggliness</a:t>
                </a:r>
                <a:r>
                  <a:rPr lang="en-GB" sz="11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 of the smooth — the larger this value the more wiggly the smooth. We can see that the credible interval doesn’t include 0 so there is evidence that a smooth is required over and above a linear.</a:t>
                </a:r>
              </a:p>
              <a:p>
                <a:endParaRPr lang="en-GB" sz="1100" dirty="0">
                  <a:latin typeface="Helvetica Neue" panose="02000503000000020004" pitchFamily="2" charset="0"/>
                  <a:ea typeface="Helvetica Neue" panose="02000503000000020004" pitchFamily="2" charset="0"/>
                  <a:cs typeface="Helvetica Neue" panose="02000503000000020004" pitchFamily="2" charset="0"/>
                </a:endParaRPr>
              </a:p>
              <a:p>
                <a:r>
                  <a:rPr lang="en-GB" sz="1100" dirty="0">
                    <a:latin typeface="Helvetica Neue" panose="02000503000000020004" pitchFamily="2" charset="0"/>
                    <a:ea typeface="Helvetica Neue" panose="02000503000000020004" pitchFamily="2" charset="0"/>
                    <a:cs typeface="Helvetica Neue" panose="02000503000000020004" pitchFamily="2" charset="0"/>
                  </a:rPr>
                  <a:t>Here, it was correct for us to apply a GAM model on these three variables. Also, the model is valid since the </a:t>
                </a:r>
                <a14:m>
                  <m:oMath xmlns:m="http://schemas.openxmlformats.org/officeDocument/2006/math">
                    <m:acc>
                      <m:accPr>
                        <m:chr m:val="̂"/>
                        <m:ctrlPr>
                          <a:rPr lang="en-GB" sz="1100" i="1" smtClean="0">
                            <a:latin typeface="Cambria Math" panose="02040503050406030204" pitchFamily="18" charset="0"/>
                          </a:rPr>
                        </m:ctrlPr>
                      </m:accPr>
                      <m:e>
                        <m:r>
                          <a:rPr lang="en-GB" sz="1100" b="0" i="1" smtClean="0">
                            <a:latin typeface="Cambria Math" panose="02040503050406030204" pitchFamily="18" charset="0"/>
                          </a:rPr>
                          <m:t>𝑅</m:t>
                        </m:r>
                      </m:e>
                    </m:acc>
                  </m:oMath>
                </a14:m>
                <a:r>
                  <a:rPr lang="en-GB" sz="1100" dirty="0">
                    <a:latin typeface="Helvetica Neue" panose="02000503000000020004" pitchFamily="2" charset="0"/>
                    <a:ea typeface="Helvetica Neue" panose="02000503000000020004" pitchFamily="2" charset="0"/>
                    <a:cs typeface="Helvetica Neue" panose="02000503000000020004" pitchFamily="2" charset="0"/>
                  </a:rPr>
                  <a:t> estimates are below 1.05</a:t>
                </a:r>
              </a:p>
            </p:txBody>
          </p:sp>
        </mc:Choice>
        <mc:Fallback xmlns="">
          <p:sp>
            <p:nvSpPr>
              <p:cNvPr id="4" name="TextBox 3">
                <a:extLst>
                  <a:ext uri="{FF2B5EF4-FFF2-40B4-BE49-F238E27FC236}">
                    <a16:creationId xmlns:a16="http://schemas.microsoft.com/office/drawing/2014/main" id="{7CFA9A53-B5EB-281C-C547-2736179A6ED6}"/>
                  </a:ext>
                </a:extLst>
              </p:cNvPr>
              <p:cNvSpPr txBox="1">
                <a:spLocks noRot="1" noChangeAspect="1" noMove="1" noResize="1" noEditPoints="1" noAdjustHandles="1" noChangeArrowheads="1" noChangeShapeType="1" noTextEdit="1"/>
              </p:cNvSpPr>
              <p:nvPr/>
            </p:nvSpPr>
            <p:spPr>
              <a:xfrm>
                <a:off x="8726556" y="1443331"/>
                <a:ext cx="3200400" cy="1958934"/>
              </a:xfrm>
              <a:prstGeom prst="rect">
                <a:avLst/>
              </a:prstGeom>
              <a:blipFill>
                <a:blip r:embed="rId3"/>
                <a:stretch>
                  <a:fillRect r="-395" b="-645"/>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E4A9A39-0AE5-96B5-8A4C-0F9B63319F9F}"/>
              </a:ext>
            </a:extLst>
          </p:cNvPr>
          <p:cNvSpPr txBox="1"/>
          <p:nvPr/>
        </p:nvSpPr>
        <p:spPr>
          <a:xfrm>
            <a:off x="401982" y="983974"/>
            <a:ext cx="1963532"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Smoothed terms</a:t>
            </a:r>
          </a:p>
        </p:txBody>
      </p:sp>
      <mc:AlternateContent xmlns:mc="http://schemas.openxmlformats.org/markup-compatibility/2006" xmlns:a14="http://schemas.microsoft.com/office/drawing/2010/main">
        <mc:Choice Requires="a14">
          <p:graphicFrame>
            <p:nvGraphicFramePr>
              <p:cNvPr id="6" name="Table 3">
                <a:extLst>
                  <a:ext uri="{FF2B5EF4-FFF2-40B4-BE49-F238E27FC236}">
                    <a16:creationId xmlns:a16="http://schemas.microsoft.com/office/drawing/2014/main" id="{BACA87CB-BC32-B248-3282-6180791AFD5C}"/>
                  </a:ext>
                </a:extLst>
              </p:cNvPr>
              <p:cNvGraphicFramePr>
                <a:graphicFrameLocks noGrp="1"/>
              </p:cNvGraphicFramePr>
              <p:nvPr>
                <p:extLst>
                  <p:ext uri="{D42A27DB-BD31-4B8C-83A1-F6EECF244321}">
                    <p14:modId xmlns:p14="http://schemas.microsoft.com/office/powerpoint/2010/main" val="2937854245"/>
                  </p:ext>
                </p:extLst>
              </p:nvPr>
            </p:nvGraphicFramePr>
            <p:xfrm>
              <a:off x="401980" y="3811546"/>
              <a:ext cx="8127999" cy="20624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41217708"/>
                        </a:ext>
                      </a:extLst>
                    </a:gridCol>
                    <a:gridCol w="3249728">
                      <a:extLst>
                        <a:ext uri="{9D8B030D-6E8A-4147-A177-3AD203B41FA5}">
                          <a16:colId xmlns:a16="http://schemas.microsoft.com/office/drawing/2014/main" val="3018824455"/>
                        </a:ext>
                      </a:extLst>
                    </a:gridCol>
                    <a:gridCol w="2168938">
                      <a:extLst>
                        <a:ext uri="{9D8B030D-6E8A-4147-A177-3AD203B41FA5}">
                          <a16:colId xmlns:a16="http://schemas.microsoft.com/office/drawing/2014/main" val="2279293714"/>
                        </a:ext>
                      </a:extLst>
                    </a:gridCol>
                  </a:tblGrid>
                  <a:tr h="370840">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atin typeface="Helvetica Neue" panose="02000503000000020004" pitchFamily="2" charset="0"/>
                              <a:ea typeface="Helvetica Neue" panose="02000503000000020004" pitchFamily="2" charset="0"/>
                              <a:cs typeface="Helvetica Neue" panose="02000503000000020004" pitchFamily="2" charset="0"/>
                            </a:rPr>
                            <a:t>Coefficient (95% Credibility)</a:t>
                          </a:r>
                        </a:p>
                      </a:txBody>
                      <a:tcPr/>
                    </a:tc>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Convergence</a:t>
                          </a:r>
                          <a:r>
                            <a:rPr lang="en-GB" sz="1600" b="1" baseline="0" dirty="0">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r>
                                <a:rPr lang="en-GB" sz="1600" b="1" i="0" smtClean="0">
                                  <a:latin typeface="Cambria Math" panose="02040503050406030204" pitchFamily="18" charset="0"/>
                                </a:rPr>
                                <m:t>(</m:t>
                              </m:r>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𝑹</m:t>
                                  </m:r>
                                </m:e>
                              </m:acc>
                              <m:r>
                                <a:rPr lang="en-GB" sz="1600" b="1" i="1" smtClean="0">
                                  <a:latin typeface="Cambria Math" panose="02040503050406030204" pitchFamily="18" charset="0"/>
                                </a:rPr>
                                <m:t>)</m:t>
                              </m:r>
                            </m:oMath>
                          </a14:m>
                          <a:endParaRPr lang="en-GB" sz="1600" b="1"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21083227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Intercept</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3.56 (3.54 to 3.59)</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1.00 &lt; 1.05</a:t>
                          </a:r>
                        </a:p>
                      </a:txBody>
                      <a:tcPr/>
                    </a:tc>
                    <a:extLst>
                      <a:ext uri="{0D108BD9-81ED-4DB2-BD59-A6C34878D82A}">
                        <a16:rowId xmlns:a16="http://schemas.microsoft.com/office/drawing/2014/main" val="37694006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PM10</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-19.46 (-26.25 to -12.94)</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478622137"/>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NO2</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4.35 (-5.43 to 14.39) </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514627824"/>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CO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Helvetica Neue" panose="02000503000000020004" pitchFamily="2" charset="0"/>
                              <a:ea typeface="Helvetica Neue" panose="02000503000000020004" pitchFamily="2" charset="0"/>
                              <a:cs typeface="Helvetica Neue" panose="02000503000000020004" pitchFamily="2" charset="0"/>
                            </a:rPr>
                            <a:t>33.75 (27.43 to 39.90)</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671679333"/>
                      </a:ext>
                    </a:extLst>
                  </a:tr>
                </a:tbl>
              </a:graphicData>
            </a:graphic>
          </p:graphicFrame>
        </mc:Choice>
        <mc:Fallback xmlns="">
          <p:graphicFrame>
            <p:nvGraphicFramePr>
              <p:cNvPr id="6" name="Table 3">
                <a:extLst>
                  <a:ext uri="{FF2B5EF4-FFF2-40B4-BE49-F238E27FC236}">
                    <a16:creationId xmlns:a16="http://schemas.microsoft.com/office/drawing/2014/main" id="{BACA87CB-BC32-B248-3282-6180791AFD5C}"/>
                  </a:ext>
                </a:extLst>
              </p:cNvPr>
              <p:cNvGraphicFramePr>
                <a:graphicFrameLocks noGrp="1"/>
              </p:cNvGraphicFramePr>
              <p:nvPr>
                <p:extLst>
                  <p:ext uri="{D42A27DB-BD31-4B8C-83A1-F6EECF244321}">
                    <p14:modId xmlns:p14="http://schemas.microsoft.com/office/powerpoint/2010/main" val="2937854245"/>
                  </p:ext>
                </p:extLst>
              </p:nvPr>
            </p:nvGraphicFramePr>
            <p:xfrm>
              <a:off x="401980" y="3811546"/>
              <a:ext cx="8127999" cy="20624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41217708"/>
                        </a:ext>
                      </a:extLst>
                    </a:gridCol>
                    <a:gridCol w="3249728">
                      <a:extLst>
                        <a:ext uri="{9D8B030D-6E8A-4147-A177-3AD203B41FA5}">
                          <a16:colId xmlns:a16="http://schemas.microsoft.com/office/drawing/2014/main" val="3018824455"/>
                        </a:ext>
                      </a:extLst>
                    </a:gridCol>
                    <a:gridCol w="2168938">
                      <a:extLst>
                        <a:ext uri="{9D8B030D-6E8A-4147-A177-3AD203B41FA5}">
                          <a16:colId xmlns:a16="http://schemas.microsoft.com/office/drawing/2014/main" val="2279293714"/>
                        </a:ext>
                      </a:extLst>
                    </a:gridCol>
                  </a:tblGrid>
                  <a:tr h="370840">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atin typeface="Helvetica Neue" panose="02000503000000020004" pitchFamily="2" charset="0"/>
                              <a:ea typeface="Helvetica Neue" panose="02000503000000020004" pitchFamily="2" charset="0"/>
                              <a:cs typeface="Helvetica Neue" panose="02000503000000020004" pitchFamily="2" charset="0"/>
                            </a:rPr>
                            <a:t>Coefficient (95% Credibility)</a:t>
                          </a:r>
                        </a:p>
                      </a:txBody>
                      <a:tcPr/>
                    </a:tc>
                    <a:tc>
                      <a:txBody>
                        <a:bodyPr/>
                        <a:lstStyle/>
                        <a:p>
                          <a:endParaRPr lang="en-US"/>
                        </a:p>
                      </a:txBody>
                      <a:tcPr>
                        <a:blipFill>
                          <a:blip r:embed="rId4"/>
                          <a:stretch>
                            <a:fillRect l="-275439" t="-6897" r="-585" b="-465517"/>
                          </a:stretch>
                        </a:blipFill>
                      </a:tcPr>
                    </a:tc>
                    <a:extLst>
                      <a:ext uri="{0D108BD9-81ED-4DB2-BD59-A6C34878D82A}">
                        <a16:rowId xmlns:a16="http://schemas.microsoft.com/office/drawing/2014/main" val="21083227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Intercept</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3.56 (3.54 to 3.59)</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1.00 &lt; 1.05</a:t>
                          </a:r>
                        </a:p>
                      </a:txBody>
                      <a:tcPr/>
                    </a:tc>
                    <a:extLst>
                      <a:ext uri="{0D108BD9-81ED-4DB2-BD59-A6C34878D82A}">
                        <a16:rowId xmlns:a16="http://schemas.microsoft.com/office/drawing/2014/main" val="37694006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PM10</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-19.46 (-26.25 to -12.94)</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478622137"/>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NO2</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4.35 (-5.43 to 14.39) </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514627824"/>
                      </a:ext>
                    </a:extLst>
                  </a:tr>
                  <a:tr h="57912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CO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Helvetica Neue" panose="02000503000000020004" pitchFamily="2" charset="0"/>
                              <a:ea typeface="Helvetica Neue" panose="02000503000000020004" pitchFamily="2" charset="0"/>
                              <a:cs typeface="Helvetica Neue" panose="02000503000000020004" pitchFamily="2" charset="0"/>
                            </a:rPr>
                            <a:t>33.75 (27.43 to 39.90)</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671679333"/>
                      </a:ext>
                    </a:extLst>
                  </a:tr>
                </a:tbl>
              </a:graphicData>
            </a:graphic>
          </p:graphicFrame>
        </mc:Fallback>
      </mc:AlternateContent>
      <p:sp>
        <p:nvSpPr>
          <p:cNvPr id="7" name="TextBox 6">
            <a:extLst>
              <a:ext uri="{FF2B5EF4-FFF2-40B4-BE49-F238E27FC236}">
                <a16:creationId xmlns:a16="http://schemas.microsoft.com/office/drawing/2014/main" id="{EC5E6C04-CF3E-ABC3-A575-7524CAF3EBDD}"/>
              </a:ext>
            </a:extLst>
          </p:cNvPr>
          <p:cNvSpPr txBox="1"/>
          <p:nvPr/>
        </p:nvSpPr>
        <p:spPr>
          <a:xfrm>
            <a:off x="401980" y="3349521"/>
            <a:ext cx="3504098"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Population-level (Global) effect</a:t>
            </a:r>
          </a:p>
        </p:txBody>
      </p:sp>
      <p:sp>
        <p:nvSpPr>
          <p:cNvPr id="8" name="TextBox 7">
            <a:extLst>
              <a:ext uri="{FF2B5EF4-FFF2-40B4-BE49-F238E27FC236}">
                <a16:creationId xmlns:a16="http://schemas.microsoft.com/office/drawing/2014/main" id="{B2E89562-F6AA-4753-C4FD-1F5A746182F5}"/>
              </a:ext>
            </a:extLst>
          </p:cNvPr>
          <p:cNvSpPr txBox="1"/>
          <p:nvPr/>
        </p:nvSpPr>
        <p:spPr>
          <a:xfrm>
            <a:off x="8726556" y="3811546"/>
            <a:ext cx="3200400" cy="769441"/>
          </a:xfrm>
          <a:prstGeom prst="rect">
            <a:avLst/>
          </a:prstGeom>
          <a:noFill/>
        </p:spPr>
        <p:txBody>
          <a:bodyPr wrap="square" rtlCol="0">
            <a:spAutoFit/>
          </a:bodyPr>
          <a:lstStyle/>
          <a:p>
            <a:r>
              <a:rPr lang="en-GB" sz="1100" dirty="0">
                <a:latin typeface="Helvetica Neue" panose="02000503000000020004" pitchFamily="2" charset="0"/>
                <a:ea typeface="Helvetica Neue" panose="02000503000000020004" pitchFamily="2" charset="0"/>
                <a:cs typeface="Helvetica Neue" panose="02000503000000020004" pitchFamily="2" charset="0"/>
              </a:rPr>
              <a:t>Meaning: These are our global estimates which are considered as fixed effects. We will interpret these as we usually interpret a regression the usual way.</a:t>
            </a:r>
          </a:p>
        </p:txBody>
      </p:sp>
      <p:sp>
        <p:nvSpPr>
          <p:cNvPr id="9" name="Slide Number Placeholder 3">
            <a:extLst>
              <a:ext uri="{FF2B5EF4-FFF2-40B4-BE49-F238E27FC236}">
                <a16:creationId xmlns:a16="http://schemas.microsoft.com/office/drawing/2014/main" id="{74C41E24-E7AF-284D-39A7-7D25199FF5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320611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79B3249-B2A3-B441-B462-EA8DEDA77D5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Picture 3" descr="Chart, line chart&#10;&#10;Description automatically generated">
            <a:extLst>
              <a:ext uri="{FF2B5EF4-FFF2-40B4-BE49-F238E27FC236}">
                <a16:creationId xmlns:a16="http://schemas.microsoft.com/office/drawing/2014/main" id="{F5749373-2CAD-587E-7956-B1F228B7200C}"/>
              </a:ext>
            </a:extLst>
          </p:cNvPr>
          <p:cNvPicPr>
            <a:picLocks noChangeAspect="1"/>
          </p:cNvPicPr>
          <p:nvPr/>
        </p:nvPicPr>
        <p:blipFill>
          <a:blip r:embed="rId2"/>
          <a:stretch>
            <a:fillRect/>
          </a:stretch>
        </p:blipFill>
        <p:spPr>
          <a:xfrm>
            <a:off x="1011029" y="866071"/>
            <a:ext cx="9365422" cy="4966829"/>
          </a:xfrm>
          <a:prstGeom prst="rect">
            <a:avLst/>
          </a:prstGeom>
        </p:spPr>
      </p:pic>
      <p:graphicFrame>
        <p:nvGraphicFramePr>
          <p:cNvPr id="5" name="Table 4">
            <a:extLst>
              <a:ext uri="{FF2B5EF4-FFF2-40B4-BE49-F238E27FC236}">
                <a16:creationId xmlns:a16="http://schemas.microsoft.com/office/drawing/2014/main" id="{E3555DF7-5ED5-65A0-6967-F5A66CA1285E}"/>
              </a:ext>
            </a:extLst>
          </p:cNvPr>
          <p:cNvGraphicFramePr>
            <a:graphicFrameLocks noGrp="1"/>
          </p:cNvGraphicFramePr>
          <p:nvPr>
            <p:extLst>
              <p:ext uri="{D42A27DB-BD31-4B8C-83A1-F6EECF244321}">
                <p14:modId xmlns:p14="http://schemas.microsoft.com/office/powerpoint/2010/main" val="4088801260"/>
              </p:ext>
            </p:extLst>
          </p:nvPr>
        </p:nvGraphicFramePr>
        <p:xfrm>
          <a:off x="3575657" y="216265"/>
          <a:ext cx="6244204" cy="370840"/>
        </p:xfrm>
        <a:graphic>
          <a:graphicData uri="http://schemas.openxmlformats.org/drawingml/2006/table">
            <a:tbl>
              <a:tblPr firstRow="1" bandRow="1">
                <a:tableStyleId>{5940675A-B579-460E-94D1-54222C63F5DA}</a:tableStyleId>
              </a:tblPr>
              <a:tblGrid>
                <a:gridCol w="814895">
                  <a:extLst>
                    <a:ext uri="{9D8B030D-6E8A-4147-A177-3AD203B41FA5}">
                      <a16:colId xmlns:a16="http://schemas.microsoft.com/office/drawing/2014/main" val="1883808512"/>
                    </a:ext>
                  </a:extLst>
                </a:gridCol>
                <a:gridCol w="5429309">
                  <a:extLst>
                    <a:ext uri="{9D8B030D-6E8A-4147-A177-3AD203B41FA5}">
                      <a16:colId xmlns:a16="http://schemas.microsoft.com/office/drawing/2014/main" val="269279417"/>
                    </a:ext>
                  </a:extLst>
                </a:gridCol>
              </a:tblGrid>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PM10: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-19.46 (-26.25 to -12.94)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8148444"/>
                  </a:ext>
                </a:extLst>
              </a:tr>
            </a:tbl>
          </a:graphicData>
        </a:graphic>
      </p:graphicFrame>
      <p:sp>
        <p:nvSpPr>
          <p:cNvPr id="6" name="TextBox 5">
            <a:extLst>
              <a:ext uri="{FF2B5EF4-FFF2-40B4-BE49-F238E27FC236}">
                <a16:creationId xmlns:a16="http://schemas.microsoft.com/office/drawing/2014/main" id="{48C81704-7510-70A1-8C41-F07364F04E27}"/>
              </a:ext>
            </a:extLst>
          </p:cNvPr>
          <p:cNvSpPr txBox="1"/>
          <p:nvPr/>
        </p:nvSpPr>
        <p:spPr>
          <a:xfrm>
            <a:off x="109331" y="190378"/>
            <a:ext cx="3617844"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Population-level (Global) effect of</a:t>
            </a:r>
          </a:p>
        </p:txBody>
      </p:sp>
      <p:cxnSp>
        <p:nvCxnSpPr>
          <p:cNvPr id="8" name="Straight Connector 7">
            <a:extLst>
              <a:ext uri="{FF2B5EF4-FFF2-40B4-BE49-F238E27FC236}">
                <a16:creationId xmlns:a16="http://schemas.microsoft.com/office/drawing/2014/main" id="{D268AF9F-F6A2-6375-57E3-AFB65942BC5F}"/>
              </a:ext>
            </a:extLst>
          </p:cNvPr>
          <p:cNvCxnSpPr/>
          <p:nvPr/>
        </p:nvCxnSpPr>
        <p:spPr>
          <a:xfrm>
            <a:off x="7205870" y="1461052"/>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EC2522-5186-F1E0-735C-312EDBCE0BE0}"/>
              </a:ext>
            </a:extLst>
          </p:cNvPr>
          <p:cNvCxnSpPr/>
          <p:nvPr/>
        </p:nvCxnSpPr>
        <p:spPr>
          <a:xfrm>
            <a:off x="7775714" y="1461052"/>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08FAFC-B7C9-42C4-BD4E-64F3B86E1FE7}"/>
              </a:ext>
            </a:extLst>
          </p:cNvPr>
          <p:cNvSpPr txBox="1"/>
          <p:nvPr/>
        </p:nvSpPr>
        <p:spPr>
          <a:xfrm>
            <a:off x="3175554" y="1574200"/>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increase</a:t>
            </a:r>
          </a:p>
        </p:txBody>
      </p:sp>
      <p:sp>
        <p:nvSpPr>
          <p:cNvPr id="11" name="TextBox 10">
            <a:extLst>
              <a:ext uri="{FF2B5EF4-FFF2-40B4-BE49-F238E27FC236}">
                <a16:creationId xmlns:a16="http://schemas.microsoft.com/office/drawing/2014/main" id="{57B334CB-F352-BFA8-AC33-FD563C21DF7A}"/>
              </a:ext>
            </a:extLst>
          </p:cNvPr>
          <p:cNvSpPr txBox="1"/>
          <p:nvPr/>
        </p:nvSpPr>
        <p:spPr>
          <a:xfrm>
            <a:off x="7848600" y="4463102"/>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decrease</a:t>
            </a:r>
          </a:p>
        </p:txBody>
      </p:sp>
      <p:sp>
        <p:nvSpPr>
          <p:cNvPr id="12" name="TextBox 11">
            <a:extLst>
              <a:ext uri="{FF2B5EF4-FFF2-40B4-BE49-F238E27FC236}">
                <a16:creationId xmlns:a16="http://schemas.microsoft.com/office/drawing/2014/main" id="{7301AEA1-1988-A0AF-FF19-ADAF84BDB778}"/>
              </a:ext>
            </a:extLst>
          </p:cNvPr>
          <p:cNvSpPr txBox="1"/>
          <p:nvPr/>
        </p:nvSpPr>
        <p:spPr>
          <a:xfrm>
            <a:off x="7921485" y="1494687"/>
            <a:ext cx="302480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Pattern: Overall decrease</a:t>
            </a:r>
          </a:p>
        </p:txBody>
      </p:sp>
    </p:spTree>
    <p:extLst>
      <p:ext uri="{BB962C8B-B14F-4D97-AF65-F5344CB8AC3E}">
        <p14:creationId xmlns:p14="http://schemas.microsoft.com/office/powerpoint/2010/main" val="717052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79B3249-B2A3-B441-B462-EA8DEDA77D5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Picture 3">
            <a:extLst>
              <a:ext uri="{FF2B5EF4-FFF2-40B4-BE49-F238E27FC236}">
                <a16:creationId xmlns:a16="http://schemas.microsoft.com/office/drawing/2014/main" id="{F5749373-2CAD-587E-7956-B1F228B7200C}"/>
              </a:ext>
            </a:extLst>
          </p:cNvPr>
          <p:cNvPicPr>
            <a:picLocks noChangeAspect="1"/>
          </p:cNvPicPr>
          <p:nvPr/>
        </p:nvPicPr>
        <p:blipFill>
          <a:blip r:embed="rId2"/>
          <a:srcRect/>
          <a:stretch/>
        </p:blipFill>
        <p:spPr>
          <a:xfrm>
            <a:off x="1011029" y="912194"/>
            <a:ext cx="9365422" cy="4874582"/>
          </a:xfrm>
          <a:prstGeom prst="rect">
            <a:avLst/>
          </a:prstGeom>
        </p:spPr>
      </p:pic>
      <p:graphicFrame>
        <p:nvGraphicFramePr>
          <p:cNvPr id="5" name="Table 4">
            <a:extLst>
              <a:ext uri="{FF2B5EF4-FFF2-40B4-BE49-F238E27FC236}">
                <a16:creationId xmlns:a16="http://schemas.microsoft.com/office/drawing/2014/main" id="{E3555DF7-5ED5-65A0-6967-F5A66CA1285E}"/>
              </a:ext>
            </a:extLst>
          </p:cNvPr>
          <p:cNvGraphicFramePr>
            <a:graphicFrameLocks noGrp="1"/>
          </p:cNvGraphicFramePr>
          <p:nvPr>
            <p:extLst>
              <p:ext uri="{D42A27DB-BD31-4B8C-83A1-F6EECF244321}">
                <p14:modId xmlns:p14="http://schemas.microsoft.com/office/powerpoint/2010/main" val="3052949359"/>
              </p:ext>
            </p:extLst>
          </p:nvPr>
        </p:nvGraphicFramePr>
        <p:xfrm>
          <a:off x="3575657" y="216265"/>
          <a:ext cx="6244204" cy="370840"/>
        </p:xfrm>
        <a:graphic>
          <a:graphicData uri="http://schemas.openxmlformats.org/drawingml/2006/table">
            <a:tbl>
              <a:tblPr firstRow="1" bandRow="1">
                <a:tableStyleId>{5940675A-B579-460E-94D1-54222C63F5DA}</a:tableStyleId>
              </a:tblPr>
              <a:tblGrid>
                <a:gridCol w="814895">
                  <a:extLst>
                    <a:ext uri="{9D8B030D-6E8A-4147-A177-3AD203B41FA5}">
                      <a16:colId xmlns:a16="http://schemas.microsoft.com/office/drawing/2014/main" val="1883808512"/>
                    </a:ext>
                  </a:extLst>
                </a:gridCol>
                <a:gridCol w="5429309">
                  <a:extLst>
                    <a:ext uri="{9D8B030D-6E8A-4147-A177-3AD203B41FA5}">
                      <a16:colId xmlns:a16="http://schemas.microsoft.com/office/drawing/2014/main" val="269279417"/>
                    </a:ext>
                  </a:extLst>
                </a:gridCol>
              </a:tblGrid>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CO: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33.75 (27.43 to 39.90)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8148444"/>
                  </a:ext>
                </a:extLst>
              </a:tr>
            </a:tbl>
          </a:graphicData>
        </a:graphic>
      </p:graphicFrame>
      <p:sp>
        <p:nvSpPr>
          <p:cNvPr id="6" name="TextBox 5">
            <a:extLst>
              <a:ext uri="{FF2B5EF4-FFF2-40B4-BE49-F238E27FC236}">
                <a16:creationId xmlns:a16="http://schemas.microsoft.com/office/drawing/2014/main" id="{48C81704-7510-70A1-8C41-F07364F04E27}"/>
              </a:ext>
            </a:extLst>
          </p:cNvPr>
          <p:cNvSpPr txBox="1"/>
          <p:nvPr/>
        </p:nvSpPr>
        <p:spPr>
          <a:xfrm>
            <a:off x="109331" y="190378"/>
            <a:ext cx="3617844"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Population-level (Global) effect of</a:t>
            </a:r>
          </a:p>
        </p:txBody>
      </p:sp>
      <p:cxnSp>
        <p:nvCxnSpPr>
          <p:cNvPr id="8" name="Straight Connector 7">
            <a:extLst>
              <a:ext uri="{FF2B5EF4-FFF2-40B4-BE49-F238E27FC236}">
                <a16:creationId xmlns:a16="http://schemas.microsoft.com/office/drawing/2014/main" id="{D268AF9F-F6A2-6375-57E3-AFB65942BC5F}"/>
              </a:ext>
            </a:extLst>
          </p:cNvPr>
          <p:cNvCxnSpPr/>
          <p:nvPr/>
        </p:nvCxnSpPr>
        <p:spPr>
          <a:xfrm>
            <a:off x="5078896" y="1494687"/>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EC2522-5186-F1E0-735C-312EDBCE0BE0}"/>
              </a:ext>
            </a:extLst>
          </p:cNvPr>
          <p:cNvCxnSpPr/>
          <p:nvPr/>
        </p:nvCxnSpPr>
        <p:spPr>
          <a:xfrm>
            <a:off x="4615070" y="1494686"/>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08FAFC-B7C9-42C4-BD4E-64F3B86E1FE7}"/>
              </a:ext>
            </a:extLst>
          </p:cNvPr>
          <p:cNvSpPr txBox="1"/>
          <p:nvPr/>
        </p:nvSpPr>
        <p:spPr>
          <a:xfrm>
            <a:off x="5272708" y="1494687"/>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increase</a:t>
            </a:r>
          </a:p>
        </p:txBody>
      </p:sp>
      <p:sp>
        <p:nvSpPr>
          <p:cNvPr id="11" name="TextBox 10">
            <a:extLst>
              <a:ext uri="{FF2B5EF4-FFF2-40B4-BE49-F238E27FC236}">
                <a16:creationId xmlns:a16="http://schemas.microsoft.com/office/drawing/2014/main" id="{57B334CB-F352-BFA8-AC33-FD563C21DF7A}"/>
              </a:ext>
            </a:extLst>
          </p:cNvPr>
          <p:cNvSpPr txBox="1"/>
          <p:nvPr/>
        </p:nvSpPr>
        <p:spPr>
          <a:xfrm>
            <a:off x="2236308" y="4373649"/>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decrease</a:t>
            </a:r>
          </a:p>
        </p:txBody>
      </p:sp>
      <p:sp>
        <p:nvSpPr>
          <p:cNvPr id="12" name="TextBox 11">
            <a:extLst>
              <a:ext uri="{FF2B5EF4-FFF2-40B4-BE49-F238E27FC236}">
                <a16:creationId xmlns:a16="http://schemas.microsoft.com/office/drawing/2014/main" id="{7301AEA1-1988-A0AF-FF19-ADAF84BDB778}"/>
              </a:ext>
            </a:extLst>
          </p:cNvPr>
          <p:cNvSpPr txBox="1"/>
          <p:nvPr/>
        </p:nvSpPr>
        <p:spPr>
          <a:xfrm>
            <a:off x="8126343" y="1488563"/>
            <a:ext cx="302480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Pattern: Overall increase</a:t>
            </a:r>
          </a:p>
        </p:txBody>
      </p:sp>
    </p:spTree>
    <p:extLst>
      <p:ext uri="{BB962C8B-B14F-4D97-AF65-F5344CB8AC3E}">
        <p14:creationId xmlns:p14="http://schemas.microsoft.com/office/powerpoint/2010/main" val="448241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79B3249-B2A3-B441-B462-EA8DEDA77D5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Picture 3">
            <a:extLst>
              <a:ext uri="{FF2B5EF4-FFF2-40B4-BE49-F238E27FC236}">
                <a16:creationId xmlns:a16="http://schemas.microsoft.com/office/drawing/2014/main" id="{F5749373-2CAD-587E-7956-B1F228B7200C}"/>
              </a:ext>
            </a:extLst>
          </p:cNvPr>
          <p:cNvPicPr>
            <a:picLocks noChangeAspect="1"/>
          </p:cNvPicPr>
          <p:nvPr/>
        </p:nvPicPr>
        <p:blipFill>
          <a:blip r:embed="rId2"/>
          <a:srcRect/>
          <a:stretch/>
        </p:blipFill>
        <p:spPr>
          <a:xfrm>
            <a:off x="1128328" y="912194"/>
            <a:ext cx="9130823" cy="4874582"/>
          </a:xfrm>
          <a:prstGeom prst="rect">
            <a:avLst/>
          </a:prstGeom>
        </p:spPr>
      </p:pic>
      <p:graphicFrame>
        <p:nvGraphicFramePr>
          <p:cNvPr id="5" name="Table 4">
            <a:extLst>
              <a:ext uri="{FF2B5EF4-FFF2-40B4-BE49-F238E27FC236}">
                <a16:creationId xmlns:a16="http://schemas.microsoft.com/office/drawing/2014/main" id="{E3555DF7-5ED5-65A0-6967-F5A66CA1285E}"/>
              </a:ext>
            </a:extLst>
          </p:cNvPr>
          <p:cNvGraphicFramePr>
            <a:graphicFrameLocks noGrp="1"/>
          </p:cNvGraphicFramePr>
          <p:nvPr>
            <p:extLst>
              <p:ext uri="{D42A27DB-BD31-4B8C-83A1-F6EECF244321}">
                <p14:modId xmlns:p14="http://schemas.microsoft.com/office/powerpoint/2010/main" val="402936155"/>
              </p:ext>
            </p:extLst>
          </p:nvPr>
        </p:nvGraphicFramePr>
        <p:xfrm>
          <a:off x="3575657" y="216265"/>
          <a:ext cx="6244204" cy="579120"/>
        </p:xfrm>
        <a:graphic>
          <a:graphicData uri="http://schemas.openxmlformats.org/drawingml/2006/table">
            <a:tbl>
              <a:tblPr firstRow="1" bandRow="1">
                <a:tableStyleId>{5940675A-B579-460E-94D1-54222C63F5DA}</a:tableStyleId>
              </a:tblPr>
              <a:tblGrid>
                <a:gridCol w="814895">
                  <a:extLst>
                    <a:ext uri="{9D8B030D-6E8A-4147-A177-3AD203B41FA5}">
                      <a16:colId xmlns:a16="http://schemas.microsoft.com/office/drawing/2014/main" val="1883808512"/>
                    </a:ext>
                  </a:extLst>
                </a:gridCol>
                <a:gridCol w="5429309">
                  <a:extLst>
                    <a:ext uri="{9D8B030D-6E8A-4147-A177-3AD203B41FA5}">
                      <a16:colId xmlns:a16="http://schemas.microsoft.com/office/drawing/2014/main" val="269279417"/>
                    </a:ext>
                  </a:extLst>
                </a:gridCol>
              </a:tblGrid>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NO2: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Helvetica Neue" panose="02000503000000020004" pitchFamily="2" charset="0"/>
                          <a:ea typeface="Helvetica Neue" panose="02000503000000020004" pitchFamily="2" charset="0"/>
                          <a:cs typeface="Helvetica Neue" panose="02000503000000020004" pitchFamily="2" charset="0"/>
                        </a:rPr>
                        <a:t>4.35 (-5.43 to 14.39)</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8148444"/>
                  </a:ext>
                </a:extLst>
              </a:tr>
            </a:tbl>
          </a:graphicData>
        </a:graphic>
      </p:graphicFrame>
      <p:sp>
        <p:nvSpPr>
          <p:cNvPr id="6" name="TextBox 5">
            <a:extLst>
              <a:ext uri="{FF2B5EF4-FFF2-40B4-BE49-F238E27FC236}">
                <a16:creationId xmlns:a16="http://schemas.microsoft.com/office/drawing/2014/main" id="{48C81704-7510-70A1-8C41-F07364F04E27}"/>
              </a:ext>
            </a:extLst>
          </p:cNvPr>
          <p:cNvSpPr txBox="1"/>
          <p:nvPr/>
        </p:nvSpPr>
        <p:spPr>
          <a:xfrm>
            <a:off x="109331" y="190378"/>
            <a:ext cx="3617844"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Population-level (Global) effect of</a:t>
            </a:r>
          </a:p>
        </p:txBody>
      </p:sp>
      <p:cxnSp>
        <p:nvCxnSpPr>
          <p:cNvPr id="8" name="Straight Connector 7">
            <a:extLst>
              <a:ext uri="{FF2B5EF4-FFF2-40B4-BE49-F238E27FC236}">
                <a16:creationId xmlns:a16="http://schemas.microsoft.com/office/drawing/2014/main" id="{D268AF9F-F6A2-6375-57E3-AFB65942BC5F}"/>
              </a:ext>
            </a:extLst>
          </p:cNvPr>
          <p:cNvCxnSpPr/>
          <p:nvPr/>
        </p:nvCxnSpPr>
        <p:spPr>
          <a:xfrm>
            <a:off x="3727175" y="1488563"/>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EC2522-5186-F1E0-735C-312EDBCE0BE0}"/>
              </a:ext>
            </a:extLst>
          </p:cNvPr>
          <p:cNvCxnSpPr/>
          <p:nvPr/>
        </p:nvCxnSpPr>
        <p:spPr>
          <a:xfrm>
            <a:off x="2915479" y="1494687"/>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08FAFC-B7C9-42C4-BD4E-64F3B86E1FE7}"/>
              </a:ext>
            </a:extLst>
          </p:cNvPr>
          <p:cNvSpPr txBox="1"/>
          <p:nvPr/>
        </p:nvSpPr>
        <p:spPr>
          <a:xfrm>
            <a:off x="2244312" y="1857895"/>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increase</a:t>
            </a:r>
          </a:p>
        </p:txBody>
      </p:sp>
      <p:sp>
        <p:nvSpPr>
          <p:cNvPr id="11" name="TextBox 10">
            <a:extLst>
              <a:ext uri="{FF2B5EF4-FFF2-40B4-BE49-F238E27FC236}">
                <a16:creationId xmlns:a16="http://schemas.microsoft.com/office/drawing/2014/main" id="{57B334CB-F352-BFA8-AC33-FD563C21DF7A}"/>
              </a:ext>
            </a:extLst>
          </p:cNvPr>
          <p:cNvSpPr txBox="1"/>
          <p:nvPr/>
        </p:nvSpPr>
        <p:spPr>
          <a:xfrm>
            <a:off x="4376532" y="4261442"/>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decrease</a:t>
            </a:r>
          </a:p>
        </p:txBody>
      </p:sp>
      <p:sp>
        <p:nvSpPr>
          <p:cNvPr id="12" name="TextBox 11">
            <a:extLst>
              <a:ext uri="{FF2B5EF4-FFF2-40B4-BE49-F238E27FC236}">
                <a16:creationId xmlns:a16="http://schemas.microsoft.com/office/drawing/2014/main" id="{7301AEA1-1988-A0AF-FF19-ADAF84BDB778}"/>
              </a:ext>
            </a:extLst>
          </p:cNvPr>
          <p:cNvSpPr txBox="1"/>
          <p:nvPr/>
        </p:nvSpPr>
        <p:spPr>
          <a:xfrm>
            <a:off x="8126343" y="1488563"/>
            <a:ext cx="3248783"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Pattern: U-Shape and wiggly</a:t>
            </a:r>
          </a:p>
        </p:txBody>
      </p:sp>
      <p:cxnSp>
        <p:nvCxnSpPr>
          <p:cNvPr id="3" name="Straight Connector 2">
            <a:extLst>
              <a:ext uri="{FF2B5EF4-FFF2-40B4-BE49-F238E27FC236}">
                <a16:creationId xmlns:a16="http://schemas.microsoft.com/office/drawing/2014/main" id="{38794A19-0DB8-D66F-FDB5-67A7A5662B2F}"/>
              </a:ext>
            </a:extLst>
          </p:cNvPr>
          <p:cNvCxnSpPr/>
          <p:nvPr/>
        </p:nvCxnSpPr>
        <p:spPr>
          <a:xfrm>
            <a:off x="4277140" y="1488563"/>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524B7CE-BF1B-29AB-E192-C72B08BB42A0}"/>
              </a:ext>
            </a:extLst>
          </p:cNvPr>
          <p:cNvCxnSpPr/>
          <p:nvPr/>
        </p:nvCxnSpPr>
        <p:spPr>
          <a:xfrm>
            <a:off x="6697759" y="1488563"/>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879190-7EF7-9F61-8FEB-76214ED9AD5E}"/>
              </a:ext>
            </a:extLst>
          </p:cNvPr>
          <p:cNvCxnSpPr/>
          <p:nvPr/>
        </p:nvCxnSpPr>
        <p:spPr>
          <a:xfrm>
            <a:off x="7139610" y="1488563"/>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81BE80-14B9-0A49-D4EF-D8AAFEAC9D03}"/>
              </a:ext>
            </a:extLst>
          </p:cNvPr>
          <p:cNvSpPr txBox="1"/>
          <p:nvPr/>
        </p:nvSpPr>
        <p:spPr>
          <a:xfrm>
            <a:off x="7353384" y="2441086"/>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increase</a:t>
            </a:r>
          </a:p>
        </p:txBody>
      </p:sp>
    </p:spTree>
    <p:extLst>
      <p:ext uri="{BB962C8B-B14F-4D97-AF65-F5344CB8AC3E}">
        <p14:creationId xmlns:p14="http://schemas.microsoft.com/office/powerpoint/2010/main" val="195716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B5AF1D51-FE98-98A2-8556-FB15F38E0575}"/>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ADF2B3FD-AE0D-A078-822B-5E3E9A7F73A8}"/>
              </a:ext>
            </a:extLst>
          </p:cNvPr>
          <p:cNvSpPr txBox="1"/>
          <p:nvPr/>
        </p:nvSpPr>
        <p:spPr>
          <a:xfrm>
            <a:off x="218660" y="107059"/>
            <a:ext cx="11705116" cy="707886"/>
          </a:xfrm>
          <a:prstGeom prst="rect">
            <a:avLst/>
          </a:prstGeom>
          <a:noFill/>
        </p:spPr>
        <p:txBody>
          <a:bodyPr wrap="square" rtlCol="0">
            <a:spAutoFit/>
          </a:bodyPr>
          <a:lstStyle/>
          <a:p>
            <a:pPr algn="l"/>
            <a:r>
              <a:rPr lang="en-GB" sz="2000" b="1" dirty="0">
                <a:latin typeface="Helvetica Neue Light" panose="02000403000000020004" pitchFamily="2" charset="0"/>
                <a:ea typeface="Helvetica Neue Light" panose="02000403000000020004" pitchFamily="2" charset="0"/>
              </a:rPr>
              <a:t>Example 2: COVID-19 lockdown phases and impact on crime resurgence in Nottingham (Antisocial Behaviour [ASB]) [1]</a:t>
            </a:r>
          </a:p>
        </p:txBody>
      </p:sp>
      <p:pic>
        <p:nvPicPr>
          <p:cNvPr id="5" name="Picture 4" descr="A diagram of a timeline&#10;&#10;Description automatically generated with medium confidence">
            <a:extLst>
              <a:ext uri="{FF2B5EF4-FFF2-40B4-BE49-F238E27FC236}">
                <a16:creationId xmlns:a16="http://schemas.microsoft.com/office/drawing/2014/main" id="{DD829BC2-11EE-5DFD-AA26-87C131A97C35}"/>
              </a:ext>
            </a:extLst>
          </p:cNvPr>
          <p:cNvPicPr>
            <a:picLocks noChangeAspect="1"/>
          </p:cNvPicPr>
          <p:nvPr/>
        </p:nvPicPr>
        <p:blipFill>
          <a:blip r:embed="rId2"/>
          <a:stretch>
            <a:fillRect/>
          </a:stretch>
        </p:blipFill>
        <p:spPr>
          <a:xfrm>
            <a:off x="129569" y="1107347"/>
            <a:ext cx="11932862" cy="2987065"/>
          </a:xfrm>
          <a:prstGeom prst="rect">
            <a:avLst/>
          </a:prstGeom>
        </p:spPr>
      </p:pic>
      <p:sp>
        <p:nvSpPr>
          <p:cNvPr id="7" name="TextBox 6">
            <a:extLst>
              <a:ext uri="{FF2B5EF4-FFF2-40B4-BE49-F238E27FC236}">
                <a16:creationId xmlns:a16="http://schemas.microsoft.com/office/drawing/2014/main" id="{5A5847F6-4735-AE48-B4F3-8AFED2FC79AF}"/>
              </a:ext>
            </a:extLst>
          </p:cNvPr>
          <p:cNvSpPr txBox="1"/>
          <p:nvPr/>
        </p:nvSpPr>
        <p:spPr>
          <a:xfrm>
            <a:off x="218661" y="4386815"/>
            <a:ext cx="11705115" cy="1200329"/>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Understand the geospatial crime recovery patterns for the incidence of Antisocial Behaviour (ASB) events in-between the different lockdown phases in Nottingham across all 182 LSOAs.</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To examine whether these ASB patterns were statistically significant. Hence a stratified Poisson GAM model was used for each LSOA. </a:t>
            </a:r>
          </a:p>
        </p:txBody>
      </p:sp>
      <p:sp>
        <p:nvSpPr>
          <p:cNvPr id="8" name="TextBox 7">
            <a:extLst>
              <a:ext uri="{FF2B5EF4-FFF2-40B4-BE49-F238E27FC236}">
                <a16:creationId xmlns:a16="http://schemas.microsoft.com/office/drawing/2014/main" id="{CDBA721D-3AF2-6B25-9BF1-611C2985FDC9}"/>
              </a:ext>
            </a:extLst>
          </p:cNvPr>
          <p:cNvSpPr txBox="1"/>
          <p:nvPr/>
        </p:nvSpPr>
        <p:spPr>
          <a:xfrm>
            <a:off x="218661" y="5651868"/>
            <a:ext cx="8449851" cy="738664"/>
          </a:xfrm>
          <a:prstGeom prst="rect">
            <a:avLst/>
          </a:prstGeom>
          <a:solidFill>
            <a:schemeClr val="accent1">
              <a:lumMod val="20000"/>
              <a:lumOff val="80000"/>
            </a:schemeClr>
          </a:solidFill>
        </p:spPr>
        <p:txBody>
          <a:bodyPr wrap="square" rtlCol="0">
            <a:spAutoFit/>
          </a:bodyPr>
          <a:lstStyle/>
          <a:p>
            <a:r>
              <a:rPr lang="en-GB" sz="1400" dirty="0">
                <a:latin typeface="Arial" panose="020B0604020202020204" pitchFamily="34" charset="0"/>
                <a:cs typeface="Arial" panose="020B0604020202020204" pitchFamily="34" charset="0"/>
              </a:rPr>
              <a:t>Gehui Qi (2023) Investigating the Crime Recovery Patterns in Nottingham in the Post-Lockdown Period using Social Disorganisation Theory. UCL Undergraduate Dissertation 2022/23. Department of Geography. Submitted BA Geography with Social Data Sciences. </a:t>
            </a:r>
            <a:r>
              <a:rPr lang="en-GB" sz="1400" b="1" dirty="0">
                <a:latin typeface="Arial" panose="020B0604020202020204" pitchFamily="34" charset="0"/>
                <a:cs typeface="Arial" panose="020B0604020202020204" pitchFamily="34" charset="0"/>
              </a:rPr>
              <a:t>Download: </a:t>
            </a:r>
            <a:r>
              <a:rPr lang="en-GB" sz="1400" b="1" dirty="0">
                <a:latin typeface="Arial" panose="020B0604020202020204" pitchFamily="34" charset="0"/>
                <a:cs typeface="Arial" panose="020B0604020202020204" pitchFamily="34" charset="0"/>
                <a:hlinkClick r:id="rId3"/>
              </a:rPr>
              <a:t>[Click]</a:t>
            </a:r>
            <a:endParaRPr lang="en-GB" sz="14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CEF6468C-C70E-B793-85E7-55AB03956184}"/>
              </a:ext>
            </a:extLst>
          </p:cNvPr>
          <p:cNvSpPr txBox="1"/>
          <p:nvPr/>
        </p:nvSpPr>
        <p:spPr>
          <a:xfrm>
            <a:off x="218661" y="6485312"/>
            <a:ext cx="5397631" cy="307777"/>
          </a:xfrm>
          <a:prstGeom prst="rect">
            <a:avLst/>
          </a:prstGeom>
          <a:noFill/>
        </p:spPr>
        <p:txBody>
          <a:bodyPr wrap="none" rtlCol="0">
            <a:spAutoFit/>
          </a:bodyPr>
          <a:lstStyle/>
          <a:p>
            <a:r>
              <a:rPr lang="en-GB" sz="1400" dirty="0">
                <a:latin typeface="Arial" panose="020B0604020202020204" pitchFamily="34" charset="0"/>
                <a:cs typeface="Arial" panose="020B0604020202020204" pitchFamily="34" charset="0"/>
              </a:rPr>
              <a:t>Data Repository: </a:t>
            </a:r>
            <a:r>
              <a:rPr lang="en-GB" sz="1400" dirty="0">
                <a:latin typeface="Arial" panose="020B0604020202020204" pitchFamily="34" charset="0"/>
                <a:cs typeface="Arial" panose="020B0604020202020204" pitchFamily="34" charset="0"/>
                <a:hlinkClick r:id="rId4"/>
              </a:rPr>
              <a:t>https://github.com/qghuihuihui/Dissertation-2023</a:t>
            </a:r>
            <a:r>
              <a:rPr lang="en-GB" sz="1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67375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timeline&#10;&#10;Description automatically generated with medium confidence">
            <a:extLst>
              <a:ext uri="{FF2B5EF4-FFF2-40B4-BE49-F238E27FC236}">
                <a16:creationId xmlns:a16="http://schemas.microsoft.com/office/drawing/2014/main" id="{0584E6D7-2835-682A-3F00-7346C1BCA8D1}"/>
              </a:ext>
            </a:extLst>
          </p:cNvPr>
          <p:cNvPicPr>
            <a:picLocks noChangeAspect="1"/>
          </p:cNvPicPr>
          <p:nvPr/>
        </p:nvPicPr>
        <p:blipFill>
          <a:blip r:embed="rId2"/>
          <a:stretch>
            <a:fillRect/>
          </a:stretch>
        </p:blipFill>
        <p:spPr>
          <a:xfrm>
            <a:off x="853439" y="985731"/>
            <a:ext cx="4242816" cy="1062073"/>
          </a:xfrm>
          <a:prstGeom prst="rect">
            <a:avLst/>
          </a:prstGeom>
        </p:spPr>
      </p:pic>
      <p:pic>
        <p:nvPicPr>
          <p:cNvPr id="4" name="Picture 3" descr="A graph of a graph&#10;&#10;Description automatically generated with medium confidence">
            <a:extLst>
              <a:ext uri="{FF2B5EF4-FFF2-40B4-BE49-F238E27FC236}">
                <a16:creationId xmlns:a16="http://schemas.microsoft.com/office/drawing/2014/main" id="{DE7ACC01-E01E-A7C4-7309-86A59A3732AC}"/>
              </a:ext>
            </a:extLst>
          </p:cNvPr>
          <p:cNvPicPr>
            <a:picLocks noChangeAspect="1"/>
          </p:cNvPicPr>
          <p:nvPr/>
        </p:nvPicPr>
        <p:blipFill>
          <a:blip r:embed="rId3"/>
          <a:stretch>
            <a:fillRect/>
          </a:stretch>
        </p:blipFill>
        <p:spPr>
          <a:xfrm>
            <a:off x="-1" y="2047804"/>
            <a:ext cx="5627558" cy="3233674"/>
          </a:xfrm>
          <a:prstGeom prst="rect">
            <a:avLst/>
          </a:prstGeom>
        </p:spPr>
      </p:pic>
      <p:sp>
        <p:nvSpPr>
          <p:cNvPr id="5" name="TextBox 4">
            <a:extLst>
              <a:ext uri="{FF2B5EF4-FFF2-40B4-BE49-F238E27FC236}">
                <a16:creationId xmlns:a16="http://schemas.microsoft.com/office/drawing/2014/main" id="{C23FE1BB-698B-C872-068D-A4DF7077F11C}"/>
              </a:ext>
            </a:extLst>
          </p:cNvPr>
          <p:cNvSpPr txBox="1"/>
          <p:nvPr/>
        </p:nvSpPr>
        <p:spPr>
          <a:xfrm rot="16200000">
            <a:off x="-1090652" y="3254753"/>
            <a:ext cx="2489079" cy="307777"/>
          </a:xfrm>
          <a:prstGeom prst="rect">
            <a:avLst/>
          </a:prstGeom>
          <a:solidFill>
            <a:schemeClr val="bg1"/>
          </a:solidFill>
        </p:spPr>
        <p:txBody>
          <a:bodyPr wrap="none" rtlCol="0">
            <a:spAutoFit/>
          </a:bodyPr>
          <a:lstStyle/>
          <a:p>
            <a:r>
              <a:rPr lang="en-GB" sz="1400" dirty="0"/>
              <a:t>Change in incidence rate of ASB</a:t>
            </a:r>
          </a:p>
        </p:txBody>
      </p:sp>
      <p:sp>
        <p:nvSpPr>
          <p:cNvPr id="6" name="TextBox 5">
            <a:extLst>
              <a:ext uri="{FF2B5EF4-FFF2-40B4-BE49-F238E27FC236}">
                <a16:creationId xmlns:a16="http://schemas.microsoft.com/office/drawing/2014/main" id="{F7633DD3-1D14-029C-CABC-18F7B8CBF618}"/>
              </a:ext>
            </a:extLst>
          </p:cNvPr>
          <p:cNvSpPr txBox="1"/>
          <p:nvPr/>
        </p:nvSpPr>
        <p:spPr>
          <a:xfrm>
            <a:off x="1044960" y="4973701"/>
            <a:ext cx="3537635" cy="307777"/>
          </a:xfrm>
          <a:prstGeom prst="rect">
            <a:avLst/>
          </a:prstGeom>
          <a:solidFill>
            <a:schemeClr val="bg1"/>
          </a:solidFill>
        </p:spPr>
        <p:txBody>
          <a:bodyPr wrap="none" rtlCol="0">
            <a:spAutoFit/>
          </a:bodyPr>
          <a:lstStyle/>
          <a:p>
            <a:r>
              <a:rPr lang="en-GB" sz="1400" dirty="0"/>
              <a:t>Effect on COVID-19 Lockdown phase (Months)</a:t>
            </a:r>
          </a:p>
        </p:txBody>
      </p:sp>
      <p:pic>
        <p:nvPicPr>
          <p:cNvPr id="8" name="Picture 7" descr="A map of different colored areas&#10;&#10;Description automatically generated with medium confidence">
            <a:extLst>
              <a:ext uri="{FF2B5EF4-FFF2-40B4-BE49-F238E27FC236}">
                <a16:creationId xmlns:a16="http://schemas.microsoft.com/office/drawing/2014/main" id="{475DC974-6FC8-5F7D-BE0C-F84C00433F58}"/>
              </a:ext>
            </a:extLst>
          </p:cNvPr>
          <p:cNvPicPr>
            <a:picLocks noChangeAspect="1"/>
          </p:cNvPicPr>
          <p:nvPr/>
        </p:nvPicPr>
        <p:blipFill>
          <a:blip r:embed="rId4"/>
          <a:stretch>
            <a:fillRect/>
          </a:stretch>
        </p:blipFill>
        <p:spPr>
          <a:xfrm>
            <a:off x="5627556" y="814945"/>
            <a:ext cx="6526190" cy="4511039"/>
          </a:xfrm>
          <a:prstGeom prst="rect">
            <a:avLst/>
          </a:prstGeom>
        </p:spPr>
      </p:pic>
      <p:sp>
        <p:nvSpPr>
          <p:cNvPr id="9" name="TextBox 8">
            <a:extLst>
              <a:ext uri="{FF2B5EF4-FFF2-40B4-BE49-F238E27FC236}">
                <a16:creationId xmlns:a16="http://schemas.microsoft.com/office/drawing/2014/main" id="{630D1FB3-E0B2-E78C-EF63-DBB31FB97E02}"/>
              </a:ext>
            </a:extLst>
          </p:cNvPr>
          <p:cNvSpPr txBox="1"/>
          <p:nvPr/>
        </p:nvSpPr>
        <p:spPr>
          <a:xfrm>
            <a:off x="153887" y="5614889"/>
            <a:ext cx="5319781" cy="954107"/>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A series of Poisson GAMs were implemented on each LSOAs. 182 GAM plots were generated for each LSOA which had patterns showing the effect of lockdown (months) on changes in incidences of ASB.</a:t>
            </a:r>
          </a:p>
        </p:txBody>
      </p:sp>
      <p:sp>
        <p:nvSpPr>
          <p:cNvPr id="10" name="TextBox 9">
            <a:extLst>
              <a:ext uri="{FF2B5EF4-FFF2-40B4-BE49-F238E27FC236}">
                <a16:creationId xmlns:a16="http://schemas.microsoft.com/office/drawing/2014/main" id="{4E703BC4-588D-462E-1017-EE1500E6CBA5}"/>
              </a:ext>
            </a:extLst>
          </p:cNvPr>
          <p:cNvSpPr txBox="1"/>
          <p:nvPr/>
        </p:nvSpPr>
        <p:spPr>
          <a:xfrm>
            <a:off x="5627558" y="5614889"/>
            <a:ext cx="5881690" cy="954107"/>
          </a:xfrm>
          <a:prstGeom prst="rect">
            <a:avLst/>
          </a:prstGeom>
          <a:noFill/>
        </p:spPr>
        <p:txBody>
          <a:bodyPr wrap="square" rtlCol="0">
            <a:spAutoFit/>
          </a:bodyPr>
          <a:lstStyle/>
          <a:p>
            <a:r>
              <a:rPr lang="en-GB" sz="1400" dirty="0">
                <a:latin typeface="Arial" panose="020B0604020202020204" pitchFamily="34" charset="0"/>
                <a:cs typeface="Arial" panose="020B0604020202020204" pitchFamily="34" charset="0"/>
              </a:rPr>
              <a:t>The phases for LSOAs were broadly classed either a significant ‘increase’, ‘decrease’ or not significant all in ASB during those periods. These were extracted and plotted on to the map of Nottingham for interpretation. </a:t>
            </a:r>
          </a:p>
        </p:txBody>
      </p:sp>
      <p:sp>
        <p:nvSpPr>
          <p:cNvPr id="11" name="Slide Number Placeholder 3">
            <a:extLst>
              <a:ext uri="{FF2B5EF4-FFF2-40B4-BE49-F238E27FC236}">
                <a16:creationId xmlns:a16="http://schemas.microsoft.com/office/drawing/2014/main" id="{58F02A6F-C799-1040-203C-F99182B2DC7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2" name="TextBox 11">
            <a:extLst>
              <a:ext uri="{FF2B5EF4-FFF2-40B4-BE49-F238E27FC236}">
                <a16:creationId xmlns:a16="http://schemas.microsoft.com/office/drawing/2014/main" id="{AF34FA13-9446-D368-CAA1-33283A0CF6CE}"/>
              </a:ext>
            </a:extLst>
          </p:cNvPr>
          <p:cNvSpPr txBox="1"/>
          <p:nvPr/>
        </p:nvSpPr>
        <p:spPr>
          <a:xfrm>
            <a:off x="218660" y="107059"/>
            <a:ext cx="11705116" cy="707886"/>
          </a:xfrm>
          <a:prstGeom prst="rect">
            <a:avLst/>
          </a:prstGeom>
          <a:noFill/>
        </p:spPr>
        <p:txBody>
          <a:bodyPr wrap="square" rtlCol="0">
            <a:spAutoFit/>
          </a:bodyPr>
          <a:lstStyle/>
          <a:p>
            <a:pPr algn="l"/>
            <a:r>
              <a:rPr lang="en-GB" sz="2000" b="1" dirty="0">
                <a:latin typeface="Helvetica Neue Light" panose="02000403000000020004" pitchFamily="2" charset="0"/>
                <a:ea typeface="Helvetica Neue Light" panose="02000403000000020004" pitchFamily="2" charset="0"/>
              </a:rPr>
              <a:t>Example 2: COVID-19 lockdown phases and impact on crime resurgence in Nottingham (Antisocial Behaviour [ASB]) [2]</a:t>
            </a:r>
          </a:p>
        </p:txBody>
      </p:sp>
    </p:spTree>
    <p:extLst>
      <p:ext uri="{BB962C8B-B14F-4D97-AF65-F5344CB8AC3E}">
        <p14:creationId xmlns:p14="http://schemas.microsoft.com/office/powerpoint/2010/main" val="397060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chemeClr val="bg2">
              <a:lumMod val="75000"/>
            </a:schemeClr>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2798" y="2946857"/>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Remember in Week 2’s we covered…</a:t>
            </a:r>
          </a:p>
        </p:txBody>
      </p:sp>
      <p:sp>
        <p:nvSpPr>
          <p:cNvPr id="3" name="Slide Number Placeholder 3">
            <a:extLst>
              <a:ext uri="{FF2B5EF4-FFF2-40B4-BE49-F238E27FC236}">
                <a16:creationId xmlns:a16="http://schemas.microsoft.com/office/drawing/2014/main" id="{2D0EC806-25B8-E235-249E-739DA45A8779}"/>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46708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59D3EFE-E59E-F740-9B3B-B0E5CE9FB6E3}"/>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30</a:t>
            </a:fld>
            <a:endParaRPr lang="en-US" dirty="0">
              <a:solidFill>
                <a:srgbClr val="000000"/>
              </a:solidFill>
              <a:cs typeface="ＭＳ Ｐゴシック" charset="0"/>
            </a:endParaRPr>
          </a:p>
        </p:txBody>
      </p:sp>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pic>
        <p:nvPicPr>
          <p:cNvPr id="3" name="Picture 2">
            <a:extLst>
              <a:ext uri="{FF2B5EF4-FFF2-40B4-BE49-F238E27FC236}">
                <a16:creationId xmlns:a16="http://schemas.microsoft.com/office/drawing/2014/main" id="{8C2FD82C-A558-7573-9193-13B87BE70467}"/>
              </a:ext>
            </a:extLst>
          </p:cNvPr>
          <p:cNvPicPr>
            <a:picLocks noChangeAspect="1"/>
          </p:cNvPicPr>
          <p:nvPr/>
        </p:nvPicPr>
        <p:blipFill rotWithShape="1">
          <a:blip r:embed="rId2"/>
          <a:srcRect l="78750"/>
          <a:stretch/>
        </p:blipFill>
        <p:spPr>
          <a:xfrm>
            <a:off x="4408572" y="4240033"/>
            <a:ext cx="2959883" cy="1108264"/>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30F930-800F-944D-83B9-9327B958F14C}"/>
              </a:ext>
            </a:extLst>
          </p:cNvPr>
          <p:cNvSpPr/>
          <p:nvPr/>
        </p:nvSpPr>
        <p:spPr>
          <a:xfrm>
            <a:off x="315720" y="2012754"/>
            <a:ext cx="9188068" cy="139914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A4651A49-D8BF-AD44-84A0-FD63AE442DB3}"/>
                  </a:ext>
                </a:extLst>
              </p:cNvPr>
              <p:cNvSpPr txBox="1">
                <a:spLocks noChangeArrowheads="1"/>
              </p:cNvSpPr>
              <p:nvPr/>
            </p:nvSpPr>
            <p:spPr>
              <a:xfrm>
                <a:off x="587375" y="2174446"/>
                <a:ext cx="8997299" cy="338907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Generalized linear model (GLMs) is a flexible generalization of ordinary linear regression model, which allows the user to link some outcome </a:t>
                </a:r>
                <a:r>
                  <a:rPr lang="en-GB" sz="1800" i="1" dirty="0">
                    <a:latin typeface="Helvetica Neue Light" panose="02000403000000020004" pitchFamily="2" charset="0"/>
                    <a:ea typeface="Helvetica Neue Light" panose="02000403000000020004" pitchFamily="2" charset="0"/>
                    <a:cs typeface="Helvetica Neue" panose="02000503000000020004" pitchFamily="2" charset="0"/>
                  </a:rPr>
                  <a:t>y</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to a link function g(</a:t>
                </a:r>
                <a14:m>
                  <m:oMath xmlns:m="http://schemas.openxmlformats.org/officeDocument/2006/math">
                    <m:r>
                      <a:rPr lang="en-GB" sz="1800" i="1" smtClean="0">
                        <a:latin typeface="Cambria Math" panose="02040503050406030204" pitchFamily="18" charset="0"/>
                        <a:ea typeface="Cambria Math" panose="02040503050406030204" pitchFamily="18" charset="0"/>
                        <a:cs typeface="Helvetica Neue" panose="02000503000000020004" pitchFamily="2" charset="0"/>
                      </a:rPr>
                      <m:t>𝜂</m:t>
                    </m:r>
                    <m:r>
                      <a:rPr lang="en-GB" sz="1800" b="0" i="1" smtClean="0">
                        <a:latin typeface="Cambria Math" panose="02040503050406030204" pitchFamily="18" charset="0"/>
                        <a:ea typeface="Cambria Math" panose="02040503050406030204" pitchFamily="18" charset="0"/>
                        <a:cs typeface="Helvetica Neue" panose="02000503000000020004" pitchFamily="2" charset="0"/>
                      </a:rPr>
                      <m:t>)</m:t>
                    </m:r>
                  </m:oMath>
                </a14:m>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when that outcome is characterised by distribution that is from one the exponential families of distribution.</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Exponential family are set of parametric (i.e., discrete or continuous) probability distributions. There are many… but the most common examples are: </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Normal</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Binomial</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Poisson </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Multinomial </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Negative binomial </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mc:Choice>
        <mc:Fallback xmlns="">
          <p:sp>
            <p:nvSpPr>
              <p:cNvPr id="4" name="Title 1">
                <a:extLst>
                  <a:ext uri="{FF2B5EF4-FFF2-40B4-BE49-F238E27FC236}">
                    <a16:creationId xmlns:a16="http://schemas.microsoft.com/office/drawing/2014/main" id="{A4651A49-D8BF-AD44-84A0-FD63AE442DB3}"/>
                  </a:ext>
                </a:extLst>
              </p:cNvPr>
              <p:cNvSpPr txBox="1">
                <a:spLocks noRot="1" noChangeAspect="1" noMove="1" noResize="1" noEditPoints="1" noAdjustHandles="1" noChangeArrowheads="1" noChangeShapeType="1" noTextEdit="1"/>
              </p:cNvSpPr>
              <p:nvPr/>
            </p:nvSpPr>
            <p:spPr>
              <a:xfrm>
                <a:off x="587375" y="2174446"/>
                <a:ext cx="8997299" cy="3389072"/>
              </a:xfrm>
              <a:blipFill>
                <a:blip r:embed="rId3"/>
                <a:stretch>
                  <a:fillRect/>
                </a:stretch>
              </a:blipFill>
            </p:spPr>
            <p:txBody>
              <a:bodyPr/>
              <a:lstStyle/>
              <a:p>
                <a:r>
                  <a:rPr lang="en-GB">
                    <a:noFill/>
                  </a:rPr>
                  <a:t> </a:t>
                </a:r>
              </a:p>
            </p:txBody>
          </p:sp>
        </mc:Fallback>
      </mc:AlternateContent>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587375" y="1209537"/>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Recap on Definition:</a:t>
            </a:r>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4"/>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F38C57-77A2-174C-A39A-942A9FC178A9}"/>
                  </a:ext>
                </a:extLst>
              </p:cNvPr>
              <p:cNvSpPr txBox="1"/>
              <p:nvPr/>
            </p:nvSpPr>
            <p:spPr>
              <a:xfrm>
                <a:off x="1185797" y="3573588"/>
                <a:ext cx="72931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b="0" i="0" smtClean="0">
                          <a:latin typeface="Cambria Math" panose="02040503050406030204" pitchFamily="18" charset="0"/>
                          <a:ea typeface="Cambria Math" panose="02040503050406030204" pitchFamily="18" charset="0"/>
                        </a:rPr>
                        <m:t>g</m:t>
                      </m:r>
                      <m:r>
                        <a:rPr lang="en-GB" sz="2800" b="0" i="1" smtClean="0">
                          <a:latin typeface="Cambria Math" panose="02040503050406030204" pitchFamily="18" charset="0"/>
                          <a:ea typeface="Cambria Math" panose="02040503050406030204" pitchFamily="18" charset="0"/>
                        </a:rPr>
                        <m:t>(</m:t>
                      </m:r>
                      <m:r>
                        <a:rPr lang="el-GR" sz="2800" b="0" i="1" smtClean="0">
                          <a:latin typeface="Cambria Math" panose="02040503050406030204" pitchFamily="18" charset="0"/>
                          <a:ea typeface="Cambria Math" panose="02040503050406030204" pitchFamily="18" charset="0"/>
                        </a:rPr>
                        <m:t>𝜂</m:t>
                      </m:r>
                      <m:r>
                        <a:rPr lang="en-GB" sz="2800" b="0" i="1" smtClean="0">
                          <a:latin typeface="Cambria Math" panose="02040503050406030204" pitchFamily="18" charset="0"/>
                          <a:ea typeface="Cambria Math" panose="02040503050406030204" pitchFamily="18" charset="0"/>
                        </a:rPr>
                        <m:t>)</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m:rPr>
                              <m:sty m:val="p"/>
                            </m:rPr>
                            <a:rPr lang="en-GB" sz="2800" b="0" i="0" smtClean="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m:rPr>
                          <m:sty m:val="p"/>
                        </m:rPr>
                        <a:rPr lang="el-GR" sz="2800" b="0" i="0" smtClean="0">
                          <a:latin typeface="Cambria Math" panose="02040503050406030204" pitchFamily="18" charset="0"/>
                          <a:ea typeface="Cambria Math" panose="02040503050406030204" pitchFamily="18" charset="0"/>
                        </a:rPr>
                        <m:t>ε</m:t>
                      </m:r>
                    </m:oMath>
                  </m:oMathPara>
                </a14:m>
                <a:endParaRPr lang="en-US" sz="2800" dirty="0">
                  <a:latin typeface="Helvetica Neue Thin" panose="020B0403020202020204" pitchFamily="34" charset="0"/>
                  <a:ea typeface="Helvetica Neue Thin" panose="020B0403020202020204" pitchFamily="34" charset="0"/>
                </a:endParaRPr>
              </a:p>
            </p:txBody>
          </p:sp>
        </mc:Choice>
        <mc:Fallback xmlns="">
          <p:sp>
            <p:nvSpPr>
              <p:cNvPr id="8" name="TextBox 7">
                <a:extLst>
                  <a:ext uri="{FF2B5EF4-FFF2-40B4-BE49-F238E27FC236}">
                    <a16:creationId xmlns:a16="http://schemas.microsoft.com/office/drawing/2014/main" id="{F6F38C57-77A2-174C-A39A-942A9FC178A9}"/>
                  </a:ext>
                </a:extLst>
              </p:cNvPr>
              <p:cNvSpPr txBox="1">
                <a:spLocks noRot="1" noChangeAspect="1" noMove="1" noResize="1" noEditPoints="1" noAdjustHandles="1" noChangeArrowheads="1" noChangeShapeType="1" noTextEdit="1"/>
              </p:cNvSpPr>
              <p:nvPr/>
            </p:nvSpPr>
            <p:spPr>
              <a:xfrm>
                <a:off x="1185797" y="3573588"/>
                <a:ext cx="7293106" cy="523220"/>
              </a:xfrm>
              <a:prstGeom prst="rect">
                <a:avLst/>
              </a:prstGeom>
              <a:blipFill>
                <a:blip r:embed="rId5"/>
                <a:stretch>
                  <a:fillRect b="-23810"/>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89C2DFEE-FF9D-B34D-8DC1-4936733DA1DA}"/>
              </a:ext>
            </a:extLst>
          </p:cNvPr>
          <p:cNvSpPr txBox="1"/>
          <p:nvPr/>
        </p:nvSpPr>
        <p:spPr>
          <a:xfrm>
            <a:off x="8541586" y="5348602"/>
            <a:ext cx="3307413" cy="769441"/>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There are a tonne of them, but you really don’t have to worry about any of them. You only need to concern yourself with how this link function works!</a:t>
            </a:r>
          </a:p>
        </p:txBody>
      </p:sp>
      <p:sp>
        <p:nvSpPr>
          <p:cNvPr id="2" name="Slide Number Placeholder 3">
            <a:extLst>
              <a:ext uri="{FF2B5EF4-FFF2-40B4-BE49-F238E27FC236}">
                <a16:creationId xmlns:a16="http://schemas.microsoft.com/office/drawing/2014/main" id="{34DD024E-2FC7-11B7-F452-A320DF527C2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15549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190768" y="1199411"/>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We covered link functions </a:t>
                </a:r>
                <a14:m>
                  <m:oMath xmlns:m="http://schemas.openxmlformats.org/officeDocument/2006/math">
                    <m:r>
                      <a:rPr lang="en-GB" altLang="en-US" sz="3600" b="0" i="1" smtClean="0">
                        <a:latin typeface="Cambria Math" panose="02040503050406030204" pitchFamily="18" charset="0"/>
                        <a:ea typeface="Helvetica Neue Light" panose="02000403000000020004" pitchFamily="2" charset="0"/>
                      </a:rPr>
                      <m:t>𝑔</m:t>
                    </m:r>
                    <m:d>
                      <m:dPr>
                        <m:ctrlPr>
                          <a:rPr lang="en-GB" altLang="en-US" sz="3600" b="0" i="1" smtClean="0">
                            <a:latin typeface="Cambria Math" panose="02040503050406030204" pitchFamily="18" charset="0"/>
                            <a:ea typeface="Helvetica Neue Light" panose="02000403000000020004" pitchFamily="2" charset="0"/>
                          </a:rPr>
                        </m:ctrlPr>
                      </m:dPr>
                      <m:e>
                        <m:r>
                          <a:rPr lang="en-GB" altLang="en-US" sz="3600" b="0" i="1" smtClean="0">
                            <a:latin typeface="Cambria Math" panose="02040503050406030204" pitchFamily="18" charset="0"/>
                            <a:ea typeface="Cambria Math" panose="02040503050406030204" pitchFamily="18" charset="0"/>
                          </a:rPr>
                          <m:t>𝜂</m:t>
                        </m:r>
                      </m:e>
                    </m:d>
                  </m:oMath>
                </a14:m>
                <a:endParaRPr lang="en-US" altLang="en-US" sz="3600" dirty="0">
                  <a:latin typeface="Helvetica Neue Light" panose="02000403000000020004" pitchFamily="2" charset="0"/>
                  <a:ea typeface="Helvetica Neue Light" panose="02000403000000020004" pitchFamily="2" charset="0"/>
                </a:endParaRPr>
              </a:p>
            </p:txBody>
          </p:sp>
        </mc:Choice>
        <mc:Fallback xmlns="">
          <p:sp>
            <p:nvSpPr>
              <p:cNvPr id="5" name="Title 1">
                <a:extLst>
                  <a:ext uri="{FF2B5EF4-FFF2-40B4-BE49-F238E27FC236}">
                    <a16:creationId xmlns:a16="http://schemas.microsoft.com/office/drawing/2014/main" id="{434C596D-39C7-964E-A3F9-7C90528D1738}"/>
                  </a:ext>
                </a:extLst>
              </p:cNvPr>
              <p:cNvSpPr txBox="1">
                <a:spLocks noRot="1" noChangeAspect="1" noMove="1" noResize="1" noEditPoints="1" noAdjustHandles="1" noChangeArrowheads="1" noChangeShapeType="1" noTextEdit="1"/>
              </p:cNvSpPr>
              <p:nvPr/>
            </p:nvSpPr>
            <p:spPr>
              <a:xfrm>
                <a:off x="190768" y="1199411"/>
                <a:ext cx="8489950" cy="586212"/>
              </a:xfrm>
              <a:blipFill>
                <a:blip r:embed="rId3"/>
                <a:stretch>
                  <a:fillRect/>
                </a:stretch>
              </a:blipFill>
            </p:spPr>
            <p:txBody>
              <a:bodyPr/>
              <a:lstStyle/>
              <a:p>
                <a:r>
                  <a:rPr lang="en-GB">
                    <a:noFill/>
                  </a:rPr>
                  <a:t> </a:t>
                </a:r>
              </a:p>
            </p:txBody>
          </p:sp>
        </mc:Fallback>
      </mc:AlternateContent>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4"/>
          <a:stretch>
            <a:fillRect/>
          </a:stretch>
        </p:blipFill>
        <p:spPr>
          <a:xfrm>
            <a:off x="0" y="0"/>
            <a:ext cx="12192000" cy="970069"/>
          </a:xfrm>
          <a:prstGeom prst="rect">
            <a:avLst/>
          </a:prstGeom>
        </p:spPr>
      </p:pic>
      <p:graphicFrame>
        <p:nvGraphicFramePr>
          <p:cNvPr id="10" name="Table 3">
            <a:extLst>
              <a:ext uri="{FF2B5EF4-FFF2-40B4-BE49-F238E27FC236}">
                <a16:creationId xmlns:a16="http://schemas.microsoft.com/office/drawing/2014/main" id="{BCD48C88-955B-A94B-87B8-41E1C1C58226}"/>
              </a:ext>
            </a:extLst>
          </p:cNvPr>
          <p:cNvGraphicFramePr>
            <a:graphicFrameLocks noGrp="1"/>
          </p:cNvGraphicFramePr>
          <p:nvPr/>
        </p:nvGraphicFramePr>
        <p:xfrm>
          <a:off x="214312" y="2553816"/>
          <a:ext cx="11763375" cy="3578831"/>
        </p:xfrm>
        <a:graphic>
          <a:graphicData uri="http://schemas.openxmlformats.org/drawingml/2006/table">
            <a:tbl>
              <a:tblPr firstRow="1" bandRow="1">
                <a:tableStyleId>{2D5ABB26-0587-4C30-8999-92F81FD0307C}</a:tableStyleId>
              </a:tblPr>
              <a:tblGrid>
                <a:gridCol w="2918508">
                  <a:extLst>
                    <a:ext uri="{9D8B030D-6E8A-4147-A177-3AD203B41FA5}">
                      <a16:colId xmlns:a16="http://schemas.microsoft.com/office/drawing/2014/main" val="2740342776"/>
                    </a:ext>
                  </a:extLst>
                </a:gridCol>
                <a:gridCol w="2948289">
                  <a:extLst>
                    <a:ext uri="{9D8B030D-6E8A-4147-A177-3AD203B41FA5}">
                      <a16:colId xmlns:a16="http://schemas.microsoft.com/office/drawing/2014/main" val="1420787425"/>
                    </a:ext>
                  </a:extLst>
                </a:gridCol>
                <a:gridCol w="2948289">
                  <a:extLst>
                    <a:ext uri="{9D8B030D-6E8A-4147-A177-3AD203B41FA5}">
                      <a16:colId xmlns:a16="http://schemas.microsoft.com/office/drawing/2014/main" val="166375594"/>
                    </a:ext>
                  </a:extLst>
                </a:gridCol>
                <a:gridCol w="2948289">
                  <a:extLst>
                    <a:ext uri="{9D8B030D-6E8A-4147-A177-3AD203B41FA5}">
                      <a16:colId xmlns:a16="http://schemas.microsoft.com/office/drawing/2014/main" val="4096845816"/>
                    </a:ext>
                  </a:extLst>
                </a:gridCol>
              </a:tblGrid>
              <a:tr h="450461">
                <a:tc>
                  <a:txBody>
                    <a:bodyPr/>
                    <a:lstStyle/>
                    <a:p>
                      <a:pPr algn="ctr"/>
                      <a:r>
                        <a:rPr lang="en-GB" sz="1400" b="1" i="0" dirty="0">
                          <a:latin typeface="HELVETICA LIGHT" panose="020B0403020202020204" pitchFamily="34"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i="0" dirty="0">
                          <a:latin typeface="HELVETICA LIGHT" panose="020B0403020202020204" pitchFamily="34" charset="0"/>
                        </a:rPr>
                        <a:t>Exponential Family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i="0" dirty="0">
                          <a:latin typeface="HELVETICA LIGHT" panose="020B0403020202020204" pitchFamily="34" charset="0"/>
                        </a:rPr>
                        <a:t>Link Function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i="0" dirty="0">
                          <a:latin typeface="HELVETICA LIGHT" panose="020B0403020202020204" pitchFamily="34" charset="0"/>
                        </a:rPr>
                        <a:t>Suitable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200" b="0" i="0" dirty="0">
                          <a:latin typeface="Helvetica Light" panose="020B0403020202020204" pitchFamily="34" charset="0"/>
                        </a:rPr>
                        <a:t>Continuous measures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Normal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Identity (we’ve been using this all this 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200" b="0" i="0" dirty="0">
                          <a:latin typeface="Helvetica Light" panose="020B0403020202020204" pitchFamily="34" charset="0"/>
                        </a:rPr>
                        <a:t>Binary measures (1 = “present” or 0 = “absent”)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Bernoulli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200" b="0" i="0" dirty="0">
                          <a:latin typeface="Helvetica Light" panose="020B0403020202020204" pitchFamily="34" charset="0"/>
                        </a:rPr>
                        <a:t>Binomial measure (or proportion)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Binomial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Logit function on aggregated outcome for successful and failures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200" b="0" i="0" dirty="0">
                          <a:latin typeface="Helvetica Light" panose="020B0403020202020204" pitchFamily="34" charset="0"/>
                        </a:rPr>
                        <a:t>Counts or discrete measures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Poisson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 or ln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bl>
          </a:graphicData>
        </a:graphic>
      </p:graphicFrame>
      <p:sp>
        <p:nvSpPr>
          <p:cNvPr id="3" name="TextBox 2">
            <a:extLst>
              <a:ext uri="{FF2B5EF4-FFF2-40B4-BE49-F238E27FC236}">
                <a16:creationId xmlns:a16="http://schemas.microsoft.com/office/drawing/2014/main" id="{96EA71A4-CC92-2B49-8833-6C06388EF1B8}"/>
              </a:ext>
            </a:extLst>
          </p:cNvPr>
          <p:cNvSpPr txBox="1"/>
          <p:nvPr/>
        </p:nvSpPr>
        <p:spPr>
          <a:xfrm>
            <a:off x="214312" y="1950127"/>
            <a:ext cx="7246214" cy="369332"/>
          </a:xfrm>
          <a:prstGeom prst="rect">
            <a:avLst/>
          </a:prstGeom>
          <a:noFill/>
        </p:spPr>
        <p:txBody>
          <a:bodyPr wrap="none" rtlCol="0">
            <a:spAutoFit/>
          </a:bodyPr>
          <a:lstStyle/>
          <a:p>
            <a:r>
              <a:rPr lang="en-GB" dirty="0">
                <a:latin typeface="Helvetica Neue Light" panose="02000403000000020004" pitchFamily="2" charset="0"/>
                <a:ea typeface="Helvetica Neue Light" panose="02000403000000020004" pitchFamily="2" charset="0"/>
              </a:rPr>
              <a:t>Here are the most frequent examples which you will certainly encounter</a:t>
            </a:r>
          </a:p>
        </p:txBody>
      </p:sp>
      <p:pic>
        <p:nvPicPr>
          <p:cNvPr id="7" name="Picture 6">
            <a:extLst>
              <a:ext uri="{FF2B5EF4-FFF2-40B4-BE49-F238E27FC236}">
                <a16:creationId xmlns:a16="http://schemas.microsoft.com/office/drawing/2014/main" id="{76FAD96D-C3B0-6840-83DA-EF333ECAB5F9}"/>
              </a:ext>
            </a:extLst>
          </p:cNvPr>
          <p:cNvPicPr>
            <a:picLocks noChangeAspect="1"/>
          </p:cNvPicPr>
          <p:nvPr/>
        </p:nvPicPr>
        <p:blipFill>
          <a:blip r:embed="rId5"/>
          <a:stretch>
            <a:fillRect/>
          </a:stretch>
        </p:blipFill>
        <p:spPr>
          <a:xfrm>
            <a:off x="11090471" y="1170344"/>
            <a:ext cx="887216" cy="1333249"/>
          </a:xfrm>
          <a:prstGeom prst="rect">
            <a:avLst/>
          </a:prstGeom>
        </p:spPr>
      </p:pic>
      <p:sp>
        <p:nvSpPr>
          <p:cNvPr id="2" name="Slide Number Placeholder 3">
            <a:extLst>
              <a:ext uri="{FF2B5EF4-FFF2-40B4-BE49-F238E27FC236}">
                <a16:creationId xmlns:a16="http://schemas.microsoft.com/office/drawing/2014/main" id="{4BAF4F01-B537-FCEB-1362-AB4C719DE1D0}"/>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80546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lnSpc>
                <a:spcPct val="100000"/>
              </a:lnSpc>
              <a:buNone/>
            </a:pPr>
            <a:r>
              <a:rPr lang="en-US" sz="1800" dirty="0">
                <a:latin typeface="Helvetica Light" panose="020B0403020202020204" pitchFamily="34" charset="0"/>
              </a:rPr>
              <a:t>In terms of regression, there are several types of models, each with there own families depending on the type distribution for the dependent variable:</a:t>
            </a:r>
          </a:p>
          <a:p>
            <a:pPr marL="0" indent="0">
              <a:lnSpc>
                <a:spcPct val="100000"/>
              </a:lnSpc>
              <a:buNone/>
            </a:pPr>
            <a:endParaRPr lang="en-US" sz="2000" dirty="0">
              <a:latin typeface="Helvetica Light" panose="020B0403020202020204" pitchFamily="34" charset="0"/>
            </a:endParaRPr>
          </a:p>
          <a:p>
            <a:pPr marL="0" indent="0">
              <a:lnSpc>
                <a:spcPct val="100000"/>
              </a:lnSpc>
              <a:buNone/>
            </a:pPr>
            <a:r>
              <a:rPr lang="en-US" sz="1800" dirty="0">
                <a:latin typeface="Helvetica Light" panose="020B0403020202020204" pitchFamily="34" charset="0"/>
              </a:rPr>
              <a:t>Here is a board overview: </a:t>
            </a:r>
          </a:p>
          <a:p>
            <a:pPr marL="0" indent="0">
              <a:lnSpc>
                <a:spcPct val="100000"/>
              </a:lnSpc>
              <a:buNone/>
            </a:pPr>
            <a:r>
              <a:rPr lang="en-US" sz="2400" b="1" dirty="0">
                <a:latin typeface="Helvetica" pitchFamily="2" charset="0"/>
              </a:rPr>
              <a:t> </a:t>
            </a: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graphicFrame>
        <p:nvGraphicFramePr>
          <p:cNvPr id="2" name="Table 3">
            <a:extLst>
              <a:ext uri="{FF2B5EF4-FFF2-40B4-BE49-F238E27FC236}">
                <a16:creationId xmlns:a16="http://schemas.microsoft.com/office/drawing/2014/main" id="{27C6D743-D534-484A-A59D-D4AE732BB4E0}"/>
              </a:ext>
            </a:extLst>
          </p:cNvPr>
          <p:cNvGraphicFramePr>
            <a:graphicFrameLocks noGrp="1"/>
          </p:cNvGraphicFramePr>
          <p:nvPr/>
        </p:nvGraphicFramePr>
        <p:xfrm>
          <a:off x="214312" y="2034116"/>
          <a:ext cx="11763375" cy="4456012"/>
        </p:xfrm>
        <a:graphic>
          <a:graphicData uri="http://schemas.openxmlformats.org/drawingml/2006/table">
            <a:tbl>
              <a:tblPr firstRow="1" bandRow="1">
                <a:tableStyleId>{2D5ABB26-0587-4C30-8999-92F81FD0307C}</a:tableStyleId>
              </a:tblPr>
              <a:tblGrid>
                <a:gridCol w="5851831">
                  <a:extLst>
                    <a:ext uri="{9D8B030D-6E8A-4147-A177-3AD203B41FA5}">
                      <a16:colId xmlns:a16="http://schemas.microsoft.com/office/drawing/2014/main" val="2740342776"/>
                    </a:ext>
                  </a:extLst>
                </a:gridCol>
                <a:gridCol w="5911544">
                  <a:extLst>
                    <a:ext uri="{9D8B030D-6E8A-4147-A177-3AD203B41FA5}">
                      <a16:colId xmlns:a16="http://schemas.microsoft.com/office/drawing/2014/main" val="4096845816"/>
                    </a:ext>
                  </a:extLst>
                </a:gridCol>
              </a:tblGrid>
              <a:tr h="450461">
                <a:tc>
                  <a:txBody>
                    <a:bodyPr/>
                    <a:lstStyle/>
                    <a:p>
                      <a:pPr algn="l"/>
                      <a:r>
                        <a:rPr lang="en-GB" sz="1400" b="1" i="0" dirty="0">
                          <a:latin typeface="HELVETICA LIGHT" panose="020B0403020202020204" pitchFamily="34"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b="1" i="0" dirty="0">
                          <a:latin typeface="HELVETICA LIGHT" panose="020B0403020202020204" pitchFamily="34" charset="0"/>
                        </a:rPr>
                        <a:t>Suitable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400" b="0" i="0" dirty="0">
                          <a:latin typeface="Helvetica Light" panose="020B0403020202020204" pitchFamily="34" charset="0"/>
                        </a:rPr>
                        <a:t>Continuous measures: e.g., average income in postcode (£); concentrations of ambient particular matter (PM2.5); Normalised Vegetative Difference Index (NDVI)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400" b="0" i="0" dirty="0">
                          <a:latin typeface="Helvetica Light" panose="020B0403020202020204" pitchFamily="34" charset="0"/>
                        </a:rPr>
                        <a:t>Binary measures (1 = “present” or 0 = “absent”): e.g., Person’s voting for a candidate, Lung cancer risk, house infested with rodents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400" b="0" i="0" dirty="0">
                          <a:latin typeface="Helvetica Light" panose="020B0403020202020204" pitchFamily="34" charset="0"/>
                        </a:rPr>
                        <a:t>Binomial measure (or proportion): e.g., prevalence of houses in a postcode infested with rodents, percentage of people in a village infected with intestinal parasitic worms, prevalence of household on a street segment victimised by crime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400" b="0" i="0" dirty="0">
                          <a:latin typeface="Helvetica Light" panose="020B0403020202020204" pitchFamily="34" charset="0"/>
                        </a:rPr>
                        <a:t>Counts or discrete measures: e.g., number of reported burglaries on a street segment, number of riots in a county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r h="4215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dirty="0">
                          <a:latin typeface="Helvetica Light" panose="020B0403020202020204" pitchFamily="34" charset="0"/>
                        </a:rPr>
                        <a:t>Time-to-event binary measures: e.g., Lung cancer risk due to chronic exposure to environmental levels of indoor radon. Risk of landslide and time dependence of surface erosion etc., </a:t>
                      </a:r>
                    </a:p>
                    <a:p>
                      <a:endParaRPr lang="en-GB" sz="1400" b="0" i="0" dirty="0">
                        <a:latin typeface="Helvetica Light" panose="020B04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Survival Analysis with Cox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2524112"/>
                  </a:ext>
                </a:extLst>
              </a:tr>
            </a:tbl>
          </a:graphicData>
        </a:graphic>
      </p:graphicFrame>
      <p:sp>
        <p:nvSpPr>
          <p:cNvPr id="4" name="Rectangle 3">
            <a:extLst>
              <a:ext uri="{FF2B5EF4-FFF2-40B4-BE49-F238E27FC236}">
                <a16:creationId xmlns:a16="http://schemas.microsoft.com/office/drawing/2014/main" id="{2837C96E-4882-984D-AA6C-FD28560311D5}"/>
              </a:ext>
            </a:extLst>
          </p:cNvPr>
          <p:cNvSpPr/>
          <p:nvPr/>
        </p:nvSpPr>
        <p:spPr>
          <a:xfrm>
            <a:off x="6031706" y="3143480"/>
            <a:ext cx="6053137" cy="2309870"/>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B5E91A0-705D-5E40-92DB-D8ABA8794991}"/>
              </a:ext>
            </a:extLst>
          </p:cNvPr>
          <p:cNvSpPr txBox="1"/>
          <p:nvPr/>
        </p:nvSpPr>
        <p:spPr>
          <a:xfrm>
            <a:off x="7820595" y="465915"/>
            <a:ext cx="4157092" cy="769441"/>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Recall that we only touched on the fact the outcomes can measures that are from a different distribution, but we never really touched on this matter and on these particular classes of regression models</a:t>
            </a:r>
          </a:p>
        </p:txBody>
      </p:sp>
      <p:sp>
        <p:nvSpPr>
          <p:cNvPr id="6" name="Rectangle 5">
            <a:extLst>
              <a:ext uri="{FF2B5EF4-FFF2-40B4-BE49-F238E27FC236}">
                <a16:creationId xmlns:a16="http://schemas.microsoft.com/office/drawing/2014/main" id="{C93DD3DE-D8F4-7342-97B0-788129EA3296}"/>
              </a:ext>
            </a:extLst>
          </p:cNvPr>
          <p:cNvSpPr/>
          <p:nvPr/>
        </p:nvSpPr>
        <p:spPr>
          <a:xfrm>
            <a:off x="6031706" y="5564234"/>
            <a:ext cx="6053137" cy="1109830"/>
          </a:xfrm>
          <a:prstGeom prst="rect">
            <a:avLst/>
          </a:prstGeom>
          <a:noFill/>
          <a:ln w="762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3">
            <a:extLst>
              <a:ext uri="{FF2B5EF4-FFF2-40B4-BE49-F238E27FC236}">
                <a16:creationId xmlns:a16="http://schemas.microsoft.com/office/drawing/2014/main" id="{DECB4710-FAFA-C6C9-DBD3-4FF0E7AC948B}"/>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9808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are </a:t>
            </a:r>
            <a:r>
              <a:rPr lang="en-US" sz="3600" b="1">
                <a:solidFill>
                  <a:schemeClr val="bg1"/>
                </a:solidFill>
                <a:latin typeface="Helvetica Neue Light" panose="02000403000000020004" pitchFamily="2" charset="0"/>
                <a:ea typeface="Helvetica Neue Light" panose="02000403000000020004" pitchFamily="2" charset="0"/>
              </a:rPr>
              <a:t>Generalised</a:t>
            </a:r>
            <a:r>
              <a:rPr lang="en-US" sz="3600" b="1" dirty="0">
                <a:solidFill>
                  <a:schemeClr val="bg1"/>
                </a:solidFill>
                <a:latin typeface="Helvetica Neue Light" panose="02000403000000020004" pitchFamily="2" charset="0"/>
                <a:ea typeface="Helvetica Neue Light" panose="02000403000000020004" pitchFamily="2" charset="0"/>
              </a:rPr>
              <a:t> Additive Models (GAMs)?</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604962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30F930-800F-944D-83B9-9327B958F14C}"/>
              </a:ext>
            </a:extLst>
          </p:cNvPr>
          <p:cNvSpPr/>
          <p:nvPr/>
        </p:nvSpPr>
        <p:spPr>
          <a:xfrm>
            <a:off x="315720" y="2012754"/>
            <a:ext cx="9844280" cy="103768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a:extLst>
              <a:ext uri="{FF2B5EF4-FFF2-40B4-BE49-F238E27FC236}">
                <a16:creationId xmlns:a16="http://schemas.microsoft.com/office/drawing/2014/main" id="{A4651A49-D8BF-AD44-84A0-FD63AE442DB3}"/>
              </a:ext>
            </a:extLst>
          </p:cNvPr>
          <p:cNvSpPr txBox="1">
            <a:spLocks noChangeArrowheads="1"/>
          </p:cNvSpPr>
          <p:nvPr/>
        </p:nvSpPr>
        <p:spPr>
          <a:xfrm>
            <a:off x="479526" y="2077836"/>
            <a:ext cx="9516667" cy="800735"/>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Generalized additive model (GAMs) is a </a:t>
            </a:r>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flexible generalization of any ordinary regression model</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as well as it is a </a:t>
            </a:r>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smoothing technique </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which allows the user to model </a:t>
            </a:r>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non-linear relationships</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between an outcome </a:t>
            </a:r>
            <a:r>
              <a:rPr lang="en-GB" sz="1800" i="1" dirty="0">
                <a:latin typeface="Helvetica Neue Light" panose="02000403000000020004" pitchFamily="2" charset="0"/>
                <a:ea typeface="Helvetica Neue Light" panose="02000403000000020004" pitchFamily="2" charset="0"/>
                <a:cs typeface="Helvetica Neue" panose="02000503000000020004" pitchFamily="2" charset="0"/>
              </a:rPr>
              <a:t>y</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with a set of other independent variables </a:t>
            </a:r>
            <a:r>
              <a:rPr lang="en-GB" sz="1800" i="1" dirty="0">
                <a:latin typeface="Helvetica Neue Light" panose="02000403000000020004" pitchFamily="2" charset="0"/>
                <a:ea typeface="Helvetica Neue Light" panose="02000403000000020004" pitchFamily="2" charset="0"/>
                <a:cs typeface="Helvetica Neue" panose="02000503000000020004" pitchFamily="2" charset="0"/>
              </a:rPr>
              <a:t>x</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315720" y="1228202"/>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3"/>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F38C57-77A2-174C-A39A-942A9FC178A9}"/>
                  </a:ext>
                </a:extLst>
              </p:cNvPr>
              <p:cNvSpPr txBox="1"/>
              <p:nvPr/>
            </p:nvSpPr>
            <p:spPr>
              <a:xfrm>
                <a:off x="4676668" y="3217115"/>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0">
                              <a:latin typeface="Cambria Math" panose="02040503050406030204" pitchFamily="18" charset="0"/>
                            </a:rPr>
                            <m:t>𝐱</m:t>
                          </m:r>
                        </m:e>
                        <m:sub>
                          <m:r>
                            <a:rPr lang="en-GB" sz="2000" b="1" i="0" smtClean="0">
                              <a:latin typeface="Cambria Math" panose="02040503050406030204" pitchFamily="18" charset="0"/>
                            </a:rPr>
                            <m:t>𝟏</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0">
                              <a:latin typeface="Cambria Math" panose="02040503050406030204" pitchFamily="18" charset="0"/>
                            </a:rPr>
                            <m:t>𝐱</m:t>
                          </m:r>
                        </m:e>
                        <m:sub>
                          <m:r>
                            <a:rPr lang="en-GB" sz="2000" b="1" i="0" smtClean="0">
                              <a:latin typeface="Cambria Math" panose="02040503050406030204" pitchFamily="18" charset="0"/>
                            </a:rPr>
                            <m:t>𝟏</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8" name="TextBox 7">
                <a:extLst>
                  <a:ext uri="{FF2B5EF4-FFF2-40B4-BE49-F238E27FC236}">
                    <a16:creationId xmlns:a16="http://schemas.microsoft.com/office/drawing/2014/main" id="{F6F38C57-77A2-174C-A39A-942A9FC178A9}"/>
                  </a:ext>
                </a:extLst>
              </p:cNvPr>
              <p:cNvSpPr txBox="1">
                <a:spLocks noRot="1" noChangeAspect="1" noMove="1" noResize="1" noEditPoints="1" noAdjustHandles="1" noChangeArrowheads="1" noChangeShapeType="1" noTextEdit="1"/>
              </p:cNvSpPr>
              <p:nvPr/>
            </p:nvSpPr>
            <p:spPr>
              <a:xfrm>
                <a:off x="4676668" y="3217115"/>
                <a:ext cx="5483332" cy="423770"/>
              </a:xfrm>
              <a:prstGeom prst="rect">
                <a:avLst/>
              </a:prstGeom>
              <a:blipFill>
                <a:blip r:embed="rId4"/>
                <a:stretch>
                  <a:fillRect b="-11765"/>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BD26AB17-8D87-5903-9392-4E8997B9848D}"/>
              </a:ext>
            </a:extLst>
          </p:cNvPr>
          <p:cNvSpPr txBox="1">
            <a:spLocks noChangeArrowheads="1"/>
          </p:cNvSpPr>
          <p:nvPr/>
        </p:nvSpPr>
        <p:spPr>
          <a:xfrm>
            <a:off x="315720" y="3248779"/>
            <a:ext cx="4610556" cy="42377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The typical statistical formulation of GAM:</a:t>
            </a: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p:sp>
        <p:nvSpPr>
          <p:cNvPr id="6" name="TextBox 5">
            <a:extLst>
              <a:ext uri="{FF2B5EF4-FFF2-40B4-BE49-F238E27FC236}">
                <a16:creationId xmlns:a16="http://schemas.microsoft.com/office/drawing/2014/main" id="{8CF8DDA7-58CB-8C51-06AF-7A0B1BC76A6A}"/>
              </a:ext>
            </a:extLst>
          </p:cNvPr>
          <p:cNvSpPr txBox="1"/>
          <p:nvPr/>
        </p:nvSpPr>
        <p:spPr>
          <a:xfrm>
            <a:off x="397622" y="3978809"/>
            <a:ext cx="9680474" cy="2308324"/>
          </a:xfrm>
          <a:prstGeom prst="rect">
            <a:avLst/>
          </a:prstGeom>
          <a:noFill/>
          <a:ln>
            <a:solidFill>
              <a:schemeClr val="accent1"/>
            </a:solidFill>
          </a:ln>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What are GAMs exactly (in plain English):</a:t>
            </a:r>
          </a:p>
          <a:p>
            <a:pPr algn="l"/>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With linear models, we have explored to date are the considered as the “go-to” models. We have seen many adaptations (i.e., non-spatial and spatial) on a variety of conditions (i.e., Gaussian, Binomial and Poisson) and data types (i.e., continuous, binary or counts/rates).</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GAMs are simply an adaptation of a Generalised Linear Model (GLM) that can deal with non-linear data while maintaining explainability.</a:t>
            </a:r>
          </a:p>
        </p:txBody>
      </p:sp>
      <p:sp>
        <p:nvSpPr>
          <p:cNvPr id="7" name="Slide Number Placeholder 3">
            <a:extLst>
              <a:ext uri="{FF2B5EF4-FFF2-40B4-BE49-F238E27FC236}">
                <a16:creationId xmlns:a16="http://schemas.microsoft.com/office/drawing/2014/main" id="{05547C15-1087-B468-48FB-7FB4B3D0BA89}"/>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0524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315720" y="1174108"/>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Re-formulation of a GLM to GAM:</a:t>
            </a:r>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3"/>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F38C57-77A2-174C-A39A-942A9FC178A9}"/>
                  </a:ext>
                </a:extLst>
              </p:cNvPr>
              <p:cNvSpPr txBox="1"/>
              <p:nvPr/>
            </p:nvSpPr>
            <p:spPr>
              <a:xfrm>
                <a:off x="4585578" y="2657792"/>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0">
                              <a:latin typeface="Cambria Math" panose="02040503050406030204" pitchFamily="18" charset="0"/>
                            </a:rPr>
                            <m:t>𝐱</m:t>
                          </m:r>
                        </m:e>
                        <m:sub>
                          <m:r>
                            <a:rPr lang="en-GB" sz="2000" b="1" i="0" smtClean="0">
                              <a:latin typeface="Cambria Math" panose="02040503050406030204" pitchFamily="18" charset="0"/>
                            </a:rPr>
                            <m:t>𝟏</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0">
                              <a:latin typeface="Cambria Math" panose="02040503050406030204" pitchFamily="18" charset="0"/>
                            </a:rPr>
                            <m:t>𝐱</m:t>
                          </m:r>
                        </m:e>
                        <m:sub>
                          <m:r>
                            <a:rPr lang="en-GB" sz="2000" b="1" i="0" smtClean="0">
                              <a:latin typeface="Cambria Math" panose="02040503050406030204" pitchFamily="18" charset="0"/>
                            </a:rPr>
                            <m:t>𝟏</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8" name="TextBox 7">
                <a:extLst>
                  <a:ext uri="{FF2B5EF4-FFF2-40B4-BE49-F238E27FC236}">
                    <a16:creationId xmlns:a16="http://schemas.microsoft.com/office/drawing/2014/main" id="{F6F38C57-77A2-174C-A39A-942A9FC178A9}"/>
                  </a:ext>
                </a:extLst>
              </p:cNvPr>
              <p:cNvSpPr txBox="1">
                <a:spLocks noRot="1" noChangeAspect="1" noMove="1" noResize="1" noEditPoints="1" noAdjustHandles="1" noChangeArrowheads="1" noChangeShapeType="1" noTextEdit="1"/>
              </p:cNvSpPr>
              <p:nvPr/>
            </p:nvSpPr>
            <p:spPr>
              <a:xfrm>
                <a:off x="4585578" y="2657792"/>
                <a:ext cx="5483332" cy="423770"/>
              </a:xfrm>
              <a:prstGeom prst="rect">
                <a:avLst/>
              </a:prstGeom>
              <a:blipFill>
                <a:blip r:embed="rId4"/>
                <a:stretch>
                  <a:fillRect b="-1176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CF8DDA7-58CB-8C51-06AF-7A0B1BC76A6A}"/>
                  </a:ext>
                </a:extLst>
              </p:cNvPr>
              <p:cNvSpPr txBox="1"/>
              <p:nvPr/>
            </p:nvSpPr>
            <p:spPr>
              <a:xfrm>
                <a:off x="315720" y="3453582"/>
                <a:ext cx="9753190" cy="3182153"/>
              </a:xfrm>
              <a:prstGeom prst="rect">
                <a:avLst/>
              </a:prstGeom>
              <a:noFill/>
              <a:ln>
                <a:solidFill>
                  <a:schemeClr val="accent1"/>
                </a:solidFill>
              </a:ln>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What are GAMs exactly (in plain English):</a:t>
                </a:r>
              </a:p>
              <a:p>
                <a:pPr algn="l"/>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GAMs are much more relaxed in their assumptions about linearity. </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The coefficients from a linear regression i.e., </a:t>
                </a:r>
                <a14:m>
                  <m:oMath xmlns:m="http://schemas.openxmlformats.org/officeDocument/2006/math">
                    <m:sSub>
                      <m:sSubPr>
                        <m:ctrlPr>
                          <a:rPr lang="en-GB" i="1" smtClean="0">
                            <a:latin typeface="Cambria Math" panose="02040503050406030204" pitchFamily="18" charset="0"/>
                            <a:ea typeface="Helvetica Neue Light" panose="02000403000000020004" pitchFamily="2"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Helvetica Neue Light" panose="02000403000000020004" pitchFamily="2" charset="0"/>
                          </a:rPr>
                          <m:t>𝑝</m:t>
                        </m:r>
                      </m:sub>
                    </m:sSub>
                  </m:oMath>
                </a14:m>
                <a:r>
                  <a:rPr lang="en-GB" dirty="0">
                    <a:latin typeface="Helvetica Neue Light" panose="02000403000000020004" pitchFamily="2" charset="0"/>
                    <a:ea typeface="Helvetica Neue Light" panose="02000403000000020004" pitchFamily="2" charset="0"/>
                  </a:rPr>
                  <a:t> are replaced with a </a:t>
                </a:r>
                <a:r>
                  <a:rPr lang="en-GB" b="1" dirty="0">
                    <a:latin typeface="Helvetica Neue Light" panose="02000403000000020004" pitchFamily="2" charset="0"/>
                    <a:ea typeface="Helvetica Neue Light" panose="02000403000000020004" pitchFamily="2" charset="0"/>
                  </a:rPr>
                  <a:t>flexible function</a:t>
                </a:r>
                <a:r>
                  <a:rPr lang="en-GB" dirty="0">
                    <a:latin typeface="Helvetica Neue Light" panose="02000403000000020004" pitchFamily="2" charset="0"/>
                    <a:ea typeface="Helvetica Neue Light" panose="02000403000000020004" pitchFamily="2" charset="0"/>
                  </a:rPr>
                  <a:t> i.e., </a:t>
                </a:r>
                <a14:m>
                  <m:oMath xmlns:m="http://schemas.openxmlformats.org/officeDocument/2006/math">
                    <m:sSub>
                      <m:sSubPr>
                        <m:ctrlPr>
                          <a:rPr lang="en-GB" i="1" smtClean="0">
                            <a:latin typeface="Cambria Math" panose="02040503050406030204" pitchFamily="18" charset="0"/>
                            <a:ea typeface="Helvetica Neue Light" panose="02000403000000020004" pitchFamily="2" charset="0"/>
                          </a:rPr>
                        </m:ctrlPr>
                      </m:sSubPr>
                      <m:e>
                        <m:r>
                          <a:rPr lang="en-GB" b="0" i="1" smtClean="0">
                            <a:latin typeface="Cambria Math" panose="02040503050406030204" pitchFamily="18" charset="0"/>
                            <a:ea typeface="Helvetica Neue Light" panose="02000403000000020004" pitchFamily="2" charset="0"/>
                          </a:rPr>
                          <m:t>𝑓</m:t>
                        </m:r>
                      </m:e>
                      <m:sub>
                        <m:r>
                          <a:rPr lang="en-GB" b="0" i="1" smtClean="0">
                            <a:latin typeface="Cambria Math" panose="02040503050406030204" pitchFamily="18" charset="0"/>
                            <a:ea typeface="Helvetica Neue Light" panose="02000403000000020004" pitchFamily="2" charset="0"/>
                          </a:rPr>
                          <m:t>𝑝</m:t>
                        </m:r>
                      </m:sub>
                    </m:sSub>
                    <m:r>
                      <a:rPr lang="en-GB" b="0" i="1" smtClean="0">
                        <a:latin typeface="Cambria Math" panose="02040503050406030204" pitchFamily="18" charset="0"/>
                        <a:ea typeface="Helvetica Neue Light" panose="02000403000000020004" pitchFamily="2" charset="0"/>
                      </a:rPr>
                      <m:t> </m:t>
                    </m:r>
                  </m:oMath>
                </a14:m>
                <a:r>
                  <a:rPr lang="en-GB" dirty="0">
                    <a:latin typeface="Helvetica Neue Light" panose="02000403000000020004" pitchFamily="2" charset="0"/>
                    <a:ea typeface="Helvetica Neue Light" panose="02000403000000020004" pitchFamily="2" charset="0"/>
                  </a:rPr>
                  <a:t>called a </a:t>
                </a:r>
                <a:r>
                  <a:rPr lang="en-GB" b="1" dirty="0">
                    <a:latin typeface="Helvetica Neue Light" panose="02000403000000020004" pitchFamily="2" charset="0"/>
                    <a:ea typeface="Helvetica Neue Light" panose="02000403000000020004" pitchFamily="2" charset="0"/>
                  </a:rPr>
                  <a:t>Spline</a:t>
                </a:r>
                <a:r>
                  <a:rPr lang="en-GB" dirty="0">
                    <a:latin typeface="Helvetica Neue Light" panose="02000403000000020004" pitchFamily="2" charset="0"/>
                    <a:ea typeface="Helvetica Neue Light" panose="02000403000000020004" pitchFamily="2" charset="0"/>
                  </a:rPr>
                  <a:t>, which are mathematical devices to enable the modelling of non-linear (or “wiggly”) relationships between our outcome and independent variables.</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The sum of many splines hence forms a GAM, thus results in a highly flexible model (aka </a:t>
                </a:r>
                <a:r>
                  <a:rPr lang="en-GB" b="1" dirty="0">
                    <a:latin typeface="Helvetica Neue Light" panose="02000403000000020004" pitchFamily="2" charset="0"/>
                    <a:ea typeface="Helvetica Neue Light" panose="02000403000000020004" pitchFamily="2" charset="0"/>
                  </a:rPr>
                  <a:t>pretzel-tier status</a:t>
                </a:r>
                <a:r>
                  <a:rPr lang="en-GB" dirty="0">
                    <a:latin typeface="Helvetica Neue Light" panose="02000403000000020004" pitchFamily="2" charset="0"/>
                    <a:ea typeface="Helvetica Neue Light" panose="02000403000000020004" pitchFamily="2" charset="0"/>
                  </a:rPr>
                  <a:t>) which is still has some of the explainability of a generalised linear regression    </a:t>
                </a:r>
              </a:p>
            </p:txBody>
          </p:sp>
        </mc:Choice>
        <mc:Fallback xmlns="">
          <p:sp>
            <p:nvSpPr>
              <p:cNvPr id="6" name="TextBox 5">
                <a:extLst>
                  <a:ext uri="{FF2B5EF4-FFF2-40B4-BE49-F238E27FC236}">
                    <a16:creationId xmlns:a16="http://schemas.microsoft.com/office/drawing/2014/main" id="{8CF8DDA7-58CB-8C51-06AF-7A0B1BC76A6A}"/>
                  </a:ext>
                </a:extLst>
              </p:cNvPr>
              <p:cNvSpPr txBox="1">
                <a:spLocks noRot="1" noChangeAspect="1" noMove="1" noResize="1" noEditPoints="1" noAdjustHandles="1" noChangeArrowheads="1" noChangeShapeType="1" noTextEdit="1"/>
              </p:cNvSpPr>
              <p:nvPr/>
            </p:nvSpPr>
            <p:spPr>
              <a:xfrm>
                <a:off x="315720" y="3453582"/>
                <a:ext cx="9753190" cy="3182153"/>
              </a:xfrm>
              <a:prstGeom prst="rect">
                <a:avLst/>
              </a:prstGeom>
              <a:blipFill>
                <a:blip r:embed="rId5"/>
                <a:stretch>
                  <a:fillRect l="-519" t="-791" b="-1581"/>
                </a:stretch>
              </a:blipFill>
              <a:ln>
                <a:solidFill>
                  <a:schemeClr val="accent1"/>
                </a:solidFill>
              </a:ln>
            </p:spPr>
            <p:txBody>
              <a:bodyPr/>
              <a:lstStyle/>
              <a:p>
                <a:r>
                  <a:rPr lang="en-GB">
                    <a:noFill/>
                  </a:rPr>
                  <a:t> </a:t>
                </a:r>
              </a:p>
            </p:txBody>
          </p:sp>
        </mc:Fallback>
      </mc:AlternateContent>
      <p:sp>
        <p:nvSpPr>
          <p:cNvPr id="7" name="Slide Number Placeholder 3">
            <a:extLst>
              <a:ext uri="{FF2B5EF4-FFF2-40B4-BE49-F238E27FC236}">
                <a16:creationId xmlns:a16="http://schemas.microsoft.com/office/drawing/2014/main" id="{05547C15-1087-B468-48FB-7FB4B3D0BA89}"/>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itle 1">
            <a:extLst>
              <a:ext uri="{FF2B5EF4-FFF2-40B4-BE49-F238E27FC236}">
                <a16:creationId xmlns:a16="http://schemas.microsoft.com/office/drawing/2014/main" id="{610E6C6A-7933-2145-1C03-E02F07EED603}"/>
              </a:ext>
            </a:extLst>
          </p:cNvPr>
          <p:cNvSpPr txBox="1">
            <a:spLocks noChangeArrowheads="1"/>
          </p:cNvSpPr>
          <p:nvPr/>
        </p:nvSpPr>
        <p:spPr>
          <a:xfrm>
            <a:off x="315720" y="2031239"/>
            <a:ext cx="4610556" cy="42377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Equation 1 is the formulation of a GLM:</a:t>
            </a: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80F8357-E10A-53EB-F571-092CA65ABC95}"/>
                  </a:ext>
                </a:extLst>
              </p:cNvPr>
              <p:cNvSpPr txBox="1"/>
              <p:nvPr/>
            </p:nvSpPr>
            <p:spPr>
              <a:xfrm>
                <a:off x="4585578" y="1998113"/>
                <a:ext cx="5483332" cy="427425"/>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rPr>
                            <m:t>𝒚</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 </m:t>
                      </m:r>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rPr>
                            <m:t>𝟎</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𝟏</m:t>
                          </m:r>
                          <m:r>
                            <a:rPr lang="en-GB" sz="2000" b="1" i="1" smtClean="0">
                              <a:latin typeface="Cambria Math" panose="02040503050406030204" pitchFamily="18" charset="0"/>
                            </a:rPr>
                            <m:t>,</m:t>
                          </m:r>
                          <m:r>
                            <a:rPr lang="en-GB" sz="2000" b="1" i="1" smtClean="0">
                              <a:latin typeface="Cambria Math" panose="02040503050406030204" pitchFamily="18" charset="0"/>
                            </a:rPr>
                            <m:t>𝟏</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𝟐</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0" smtClean="0">
                              <a:latin typeface="Cambria Math" panose="02040503050406030204" pitchFamily="18" charset="0"/>
                            </a:rPr>
                            <m:t>𝟏</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ea typeface="Cambria Math" panose="02040503050406030204" pitchFamily="18" charset="0"/>
                            </a:rPr>
                            <m:t>𝒑</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a:latin typeface="Cambria Math" panose="02040503050406030204" pitchFamily="18" charset="0"/>
                            </a:rPr>
                            <m:t>𝒊</m:t>
                          </m:r>
                          <m:r>
                            <a:rPr lang="en-GB" sz="2000" b="1">
                              <a:latin typeface="Cambria Math" panose="02040503050406030204" pitchFamily="18" charset="0"/>
                            </a:rPr>
                            <m:t>,</m:t>
                          </m:r>
                          <m:r>
                            <a:rPr lang="en-GB" sz="2000" b="1" i="1" smtClean="0">
                              <a:latin typeface="Cambria Math" panose="02040503050406030204" pitchFamily="18" charset="0"/>
                            </a:rPr>
                            <m:t>𝒑</m:t>
                          </m:r>
                        </m:sub>
                      </m:sSub>
                      <m:r>
                        <a:rPr lang="en-GB" sz="2000" b="1" i="0"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10" name="TextBox 9">
                <a:extLst>
                  <a:ext uri="{FF2B5EF4-FFF2-40B4-BE49-F238E27FC236}">
                    <a16:creationId xmlns:a16="http://schemas.microsoft.com/office/drawing/2014/main" id="{380F8357-E10A-53EB-F571-092CA65ABC95}"/>
                  </a:ext>
                </a:extLst>
              </p:cNvPr>
              <p:cNvSpPr txBox="1">
                <a:spLocks noRot="1" noChangeAspect="1" noMove="1" noResize="1" noEditPoints="1" noAdjustHandles="1" noChangeArrowheads="1" noChangeShapeType="1" noTextEdit="1"/>
              </p:cNvSpPr>
              <p:nvPr/>
            </p:nvSpPr>
            <p:spPr>
              <a:xfrm>
                <a:off x="4585578" y="1998113"/>
                <a:ext cx="5483332" cy="427425"/>
              </a:xfrm>
              <a:prstGeom prst="rect">
                <a:avLst/>
              </a:prstGeom>
              <a:blipFill>
                <a:blip r:embed="rId6"/>
                <a:stretch>
                  <a:fillRect b="-8571"/>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2499A5C4-806B-A677-A668-BBDA6EDD0757}"/>
              </a:ext>
            </a:extLst>
          </p:cNvPr>
          <p:cNvSpPr txBox="1"/>
          <p:nvPr/>
        </p:nvSpPr>
        <p:spPr>
          <a:xfrm>
            <a:off x="10068910" y="1963873"/>
            <a:ext cx="2238703" cy="461665"/>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Note 1: We should be familiar with this model now!</a:t>
            </a:r>
          </a:p>
        </p:txBody>
      </p:sp>
      <p:sp>
        <p:nvSpPr>
          <p:cNvPr id="13" name="Title 1">
            <a:extLst>
              <a:ext uri="{FF2B5EF4-FFF2-40B4-BE49-F238E27FC236}">
                <a16:creationId xmlns:a16="http://schemas.microsoft.com/office/drawing/2014/main" id="{1613CEDF-DA42-8FCB-011C-366F9F8E322B}"/>
              </a:ext>
            </a:extLst>
          </p:cNvPr>
          <p:cNvSpPr txBox="1">
            <a:spLocks noChangeArrowheads="1"/>
          </p:cNvSpPr>
          <p:nvPr/>
        </p:nvSpPr>
        <p:spPr>
          <a:xfrm>
            <a:off x="315720" y="2738529"/>
            <a:ext cx="4610556" cy="42377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Equation 2 is the formulation of a GAM:</a:t>
            </a: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p:sp>
        <p:nvSpPr>
          <p:cNvPr id="14" name="TextBox 13">
            <a:extLst>
              <a:ext uri="{FF2B5EF4-FFF2-40B4-BE49-F238E27FC236}">
                <a16:creationId xmlns:a16="http://schemas.microsoft.com/office/drawing/2014/main" id="{EE060F07-4D0B-A758-9652-1CDE066105C5}"/>
              </a:ext>
            </a:extLst>
          </p:cNvPr>
          <p:cNvSpPr txBox="1"/>
          <p:nvPr/>
        </p:nvSpPr>
        <p:spPr>
          <a:xfrm>
            <a:off x="10216055" y="3666807"/>
            <a:ext cx="1865585" cy="2123658"/>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Note 2: I will come to the maths in a second. As you will see, the flexible functions are something as simple as incorporating a quadratic, cubic and higher order functions into equation 2 as splines and making each variable a function. </a:t>
            </a:r>
          </a:p>
        </p:txBody>
      </p:sp>
      <p:sp>
        <p:nvSpPr>
          <p:cNvPr id="15" name="TextBox 14">
            <a:extLst>
              <a:ext uri="{FF2B5EF4-FFF2-40B4-BE49-F238E27FC236}">
                <a16:creationId xmlns:a16="http://schemas.microsoft.com/office/drawing/2014/main" id="{9AD9161E-7E55-B789-48D4-9822699C2B23}"/>
              </a:ext>
            </a:extLst>
          </p:cNvPr>
          <p:cNvSpPr txBox="1"/>
          <p:nvPr/>
        </p:nvSpPr>
        <p:spPr>
          <a:xfrm>
            <a:off x="10233104" y="5937640"/>
            <a:ext cx="1781502" cy="646331"/>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Note 3: Interpretations are mostly through visual outputs</a:t>
            </a:r>
          </a:p>
        </p:txBody>
      </p:sp>
    </p:spTree>
    <p:extLst>
      <p:ext uri="{BB962C8B-B14F-4D97-AF65-F5344CB8AC3E}">
        <p14:creationId xmlns:p14="http://schemas.microsoft.com/office/powerpoint/2010/main" val="3483498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85750" indent="-285750" algn="l">
          <a:buFont typeface="Arial" panose="020B0604020202020204" pitchFamily="34" charset="0"/>
          <a:buChar char="•"/>
          <a:defRPr dirty="0" smtClean="0">
            <a:latin typeface="Helvetica Neue Light" panose="02000403000000020004" pitchFamily="2" charset="0"/>
            <a:ea typeface="Helvetica Neue Light" panose="02000403000000020004"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28957</TotalTime>
  <Words>4518</Words>
  <Application>Microsoft Macintosh PowerPoint</Application>
  <PresentationFormat>Widescreen</PresentationFormat>
  <Paragraphs>541</Paragraphs>
  <Slides>30</Slides>
  <Notes>19</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30</vt:i4>
      </vt:variant>
    </vt:vector>
  </HeadingPairs>
  <TitlesOfParts>
    <vt:vector size="46" baseType="lpstr">
      <vt:lpstr>ＭＳ Ｐゴシック</vt:lpstr>
      <vt:lpstr>Arial</vt:lpstr>
      <vt:lpstr>Calibri</vt:lpstr>
      <vt:lpstr>Cambria Math</vt:lpstr>
      <vt:lpstr>Helvetica</vt:lpstr>
      <vt:lpstr>Helvetica Light</vt:lpstr>
      <vt:lpstr>Helvetica Light</vt:lpstr>
      <vt:lpstr>Helvetica Neue</vt:lpstr>
      <vt:lpstr>Helvetica Neue Condensed Black</vt:lpstr>
      <vt:lpstr>Helvetica Neue Light</vt:lpstr>
      <vt:lpstr>Helvetica Neue Thin</vt:lpstr>
      <vt:lpstr>Helvetica Neue Thin</vt:lpstr>
      <vt:lpstr>Lato</vt:lpstr>
      <vt:lpstr>Wingdings</vt:lpstr>
      <vt:lpstr>Office Theme</vt:lpstr>
      <vt:lpstr>Custom Design</vt:lpstr>
      <vt:lpstr>PowerPoint Presentation</vt:lpstr>
      <vt:lpstr>PowerPoint Presentation</vt:lpstr>
      <vt:lpstr>Remember in Week 2’s we covered…</vt:lpstr>
      <vt:lpstr>PowerPoint Presentation</vt:lpstr>
      <vt:lpstr>PowerPoint Presentation</vt:lpstr>
      <vt:lpstr>PowerPoint Presentation</vt:lpstr>
      <vt:lpstr>What are Generalised Additive Models (GAMs)?</vt:lpstr>
      <vt:lpstr>PowerPoint Presentation</vt:lpstr>
      <vt:lpstr>PowerPoint Presentation</vt:lpstr>
      <vt:lpstr>PowerPoint Presentation</vt:lpstr>
      <vt:lpstr>PowerPoint Presentation</vt:lpstr>
      <vt:lpstr>Model Components of a GAM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and 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336</cp:revision>
  <dcterms:created xsi:type="dcterms:W3CDTF">2020-11-19T14:47:11Z</dcterms:created>
  <dcterms:modified xsi:type="dcterms:W3CDTF">2024-01-22T20:21:55Z</dcterms:modified>
</cp:coreProperties>
</file>