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notesMasterIdLst>
    <p:notesMasterId r:id="rId42"/>
  </p:notesMasterIdLst>
  <p:sldIdLst>
    <p:sldId id="420" r:id="rId3"/>
    <p:sldId id="1304" r:id="rId4"/>
    <p:sldId id="1306" r:id="rId5"/>
    <p:sldId id="1367" r:id="rId6"/>
    <p:sldId id="1312" r:id="rId7"/>
    <p:sldId id="1366" r:id="rId8"/>
    <p:sldId id="986" r:id="rId9"/>
    <p:sldId id="1368" r:id="rId10"/>
    <p:sldId id="1369" r:id="rId11"/>
    <p:sldId id="1307" r:id="rId12"/>
    <p:sldId id="1335" r:id="rId13"/>
    <p:sldId id="1337" r:id="rId14"/>
    <p:sldId id="1391" r:id="rId15"/>
    <p:sldId id="1338" r:id="rId16"/>
    <p:sldId id="1339" r:id="rId17"/>
    <p:sldId id="1314" r:id="rId18"/>
    <p:sldId id="1340" r:id="rId19"/>
    <p:sldId id="1315" r:id="rId20"/>
    <p:sldId id="1341" r:id="rId21"/>
    <p:sldId id="1342" r:id="rId22"/>
    <p:sldId id="1343" r:id="rId23"/>
    <p:sldId id="1344" r:id="rId24"/>
    <p:sldId id="1355" r:id="rId25"/>
    <p:sldId id="1308" r:id="rId26"/>
    <p:sldId id="1371" r:id="rId27"/>
    <p:sldId id="1392" r:id="rId28"/>
    <p:sldId id="1393" r:id="rId29"/>
    <p:sldId id="1385" r:id="rId30"/>
    <p:sldId id="1370" r:id="rId31"/>
    <p:sldId id="1318" r:id="rId32"/>
    <p:sldId id="1381" r:id="rId33"/>
    <p:sldId id="1386" r:id="rId34"/>
    <p:sldId id="1309" r:id="rId35"/>
    <p:sldId id="1387" r:id="rId36"/>
    <p:sldId id="1388" r:id="rId37"/>
    <p:sldId id="1394" r:id="rId38"/>
    <p:sldId id="1390" r:id="rId39"/>
    <p:sldId id="1358" r:id="rId40"/>
    <p:sldId id="1301"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438" userDrawn="1">
          <p15:clr>
            <a:srgbClr val="A4A3A4"/>
          </p15:clr>
        </p15:guide>
        <p15:guide id="2" pos="7446" userDrawn="1">
          <p15:clr>
            <a:srgbClr val="A4A3A4"/>
          </p15:clr>
        </p15:guide>
        <p15:guide id="3" orient="horz" pos="1230" userDrawn="1">
          <p15:clr>
            <a:srgbClr val="A4A3A4"/>
          </p15:clr>
        </p15:guide>
        <p15:guide id="4" orient="horz" pos="754" userDrawn="1">
          <p15:clr>
            <a:srgbClr val="A4A3A4"/>
          </p15:clr>
        </p15:guide>
        <p15:guide id="5" orient="horz" pos="399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D6D6D6"/>
    <a:srgbClr val="008CE6"/>
    <a:srgbClr val="FF9500"/>
    <a:srgbClr val="FF3B30"/>
    <a:srgbClr val="00B0F0"/>
    <a:srgbClr val="009193"/>
    <a:srgbClr val="385723"/>
    <a:srgbClr val="92D050"/>
    <a:srgbClr val="F6E31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223"/>
    <p:restoredTop sz="91020"/>
  </p:normalViewPr>
  <p:slideViewPr>
    <p:cSldViewPr snapToGrid="0" snapToObjects="1">
      <p:cViewPr varScale="1">
        <p:scale>
          <a:sx n="116" d="100"/>
          <a:sy n="116" d="100"/>
        </p:scale>
        <p:origin x="1240" y="184"/>
      </p:cViewPr>
      <p:guideLst>
        <p:guide pos="438"/>
        <p:guide pos="7446"/>
        <p:guide orient="horz" pos="1230"/>
        <p:guide orient="horz" pos="754"/>
        <p:guide orient="horz" pos="3997"/>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notesMaster" Target="notesMasters/notesMaster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89E245-271D-FD48-BFBB-D05CACE4EE11}" type="datetimeFigureOut">
              <a:rPr lang="en-US" smtClean="0"/>
              <a:t>1/23/25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62181B-723A-0945-8D8D-6A6BB0D8F5A6}" type="slidenum">
              <a:rPr lang="en-US" smtClean="0"/>
              <a:t>‹#›</a:t>
            </a:fld>
            <a:endParaRPr lang="en-US"/>
          </a:p>
        </p:txBody>
      </p:sp>
    </p:spTree>
    <p:extLst>
      <p:ext uri="{BB962C8B-B14F-4D97-AF65-F5344CB8AC3E}">
        <p14:creationId xmlns:p14="http://schemas.microsoft.com/office/powerpoint/2010/main" val="8243868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62181B-723A-0945-8D8D-6A6BB0D8F5A6}" type="slidenum">
              <a:rPr lang="en-US" smtClean="0"/>
              <a:t>1</a:t>
            </a:fld>
            <a:endParaRPr lang="en-US"/>
          </a:p>
        </p:txBody>
      </p:sp>
    </p:spTree>
    <p:extLst>
      <p:ext uri="{BB962C8B-B14F-4D97-AF65-F5344CB8AC3E}">
        <p14:creationId xmlns:p14="http://schemas.microsoft.com/office/powerpoint/2010/main" val="12344960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6BFDB6-ED84-4314-DCBB-1D293ADEC59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CE4788F-F0E7-1B4A-D0AD-BDC51A625C8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9ECB342-DC91-3B7F-CD75-8C18F95E3103}"/>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6F060BF1-92A2-C580-5DDE-C01458C9DBB2}"/>
              </a:ext>
            </a:extLst>
          </p:cNvPr>
          <p:cNvSpPr>
            <a:spLocks noGrp="1"/>
          </p:cNvSpPr>
          <p:nvPr>
            <p:ph type="sldNum" sz="quarter" idx="5"/>
          </p:nvPr>
        </p:nvSpPr>
        <p:spPr/>
        <p:txBody>
          <a:bodyPr/>
          <a:lstStyle/>
          <a:p>
            <a:fld id="{7A62181B-723A-0945-8D8D-6A6BB0D8F5A6}" type="slidenum">
              <a:rPr lang="en-US" smtClean="0"/>
              <a:t>13</a:t>
            </a:fld>
            <a:endParaRPr lang="en-US"/>
          </a:p>
        </p:txBody>
      </p:sp>
    </p:spTree>
    <p:extLst>
      <p:ext uri="{BB962C8B-B14F-4D97-AF65-F5344CB8AC3E}">
        <p14:creationId xmlns:p14="http://schemas.microsoft.com/office/powerpoint/2010/main" val="16413685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 am sure you folks are already aware of how to calculate a probability of a single event</a:t>
            </a:r>
          </a:p>
          <a:p>
            <a:r>
              <a:rPr lang="en-GB" dirty="0"/>
              <a:t>Example of calculating a probability</a:t>
            </a:r>
          </a:p>
          <a:p>
            <a:r>
              <a:rPr lang="en-GB" dirty="0"/>
              <a:t>There are three major types of probabilities</a:t>
            </a:r>
          </a:p>
        </p:txBody>
      </p:sp>
      <p:sp>
        <p:nvSpPr>
          <p:cNvPr id="4" name="Slide Number Placeholder 3"/>
          <p:cNvSpPr>
            <a:spLocks noGrp="1"/>
          </p:cNvSpPr>
          <p:nvPr>
            <p:ph type="sldNum" sz="quarter" idx="5"/>
          </p:nvPr>
        </p:nvSpPr>
        <p:spPr/>
        <p:txBody>
          <a:bodyPr/>
          <a:lstStyle/>
          <a:p>
            <a:fld id="{7A62181B-723A-0945-8D8D-6A6BB0D8F5A6}" type="slidenum">
              <a:rPr lang="en-US" smtClean="0"/>
              <a:t>14</a:t>
            </a:fld>
            <a:endParaRPr lang="en-US"/>
          </a:p>
        </p:txBody>
      </p:sp>
    </p:spTree>
    <p:extLst>
      <p:ext uri="{BB962C8B-B14F-4D97-AF65-F5344CB8AC3E}">
        <p14:creationId xmlns:p14="http://schemas.microsoft.com/office/powerpoint/2010/main" val="32990655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 are 4 major types of probabilities</a:t>
            </a:r>
          </a:p>
        </p:txBody>
      </p:sp>
      <p:sp>
        <p:nvSpPr>
          <p:cNvPr id="4" name="Slide Number Placeholder 3"/>
          <p:cNvSpPr>
            <a:spLocks noGrp="1"/>
          </p:cNvSpPr>
          <p:nvPr>
            <p:ph type="sldNum" sz="quarter" idx="5"/>
          </p:nvPr>
        </p:nvSpPr>
        <p:spPr/>
        <p:txBody>
          <a:bodyPr/>
          <a:lstStyle/>
          <a:p>
            <a:fld id="{7A62181B-723A-0945-8D8D-6A6BB0D8F5A6}" type="slidenum">
              <a:rPr lang="en-US" smtClean="0"/>
              <a:t>15</a:t>
            </a:fld>
            <a:endParaRPr lang="en-US"/>
          </a:p>
        </p:txBody>
      </p:sp>
    </p:spTree>
    <p:extLst>
      <p:ext uri="{BB962C8B-B14F-4D97-AF65-F5344CB8AC3E}">
        <p14:creationId xmlns:p14="http://schemas.microsoft.com/office/powerpoint/2010/main" val="27775565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Update this formula</a:t>
            </a:r>
          </a:p>
        </p:txBody>
      </p:sp>
      <p:sp>
        <p:nvSpPr>
          <p:cNvPr id="4" name="Slide Number Placeholder 3"/>
          <p:cNvSpPr>
            <a:spLocks noGrp="1"/>
          </p:cNvSpPr>
          <p:nvPr>
            <p:ph type="sldNum" sz="quarter" idx="5"/>
          </p:nvPr>
        </p:nvSpPr>
        <p:spPr/>
        <p:txBody>
          <a:bodyPr/>
          <a:lstStyle/>
          <a:p>
            <a:fld id="{7A62181B-723A-0945-8D8D-6A6BB0D8F5A6}" type="slidenum">
              <a:rPr lang="en-US" smtClean="0"/>
              <a:t>16</a:t>
            </a:fld>
            <a:endParaRPr lang="en-US"/>
          </a:p>
        </p:txBody>
      </p:sp>
    </p:spTree>
    <p:extLst>
      <p:ext uri="{BB962C8B-B14F-4D97-AF65-F5344CB8AC3E}">
        <p14:creationId xmlns:p14="http://schemas.microsoft.com/office/powerpoint/2010/main" val="814094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A62181B-723A-0945-8D8D-6A6BB0D8F5A6}" type="slidenum">
              <a:rPr lang="en-US" smtClean="0"/>
              <a:t>17</a:t>
            </a:fld>
            <a:endParaRPr lang="en-US"/>
          </a:p>
        </p:txBody>
      </p:sp>
    </p:spTree>
    <p:extLst>
      <p:ext uri="{BB962C8B-B14F-4D97-AF65-F5344CB8AC3E}">
        <p14:creationId xmlns:p14="http://schemas.microsoft.com/office/powerpoint/2010/main" val="14962988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These are the three main types of probabilities one often comes across – and these are typical example of single instance! What is we want to quantify the probability of all possible outcomes – this is where probability distribution comes to play. This is key padlock one must overcome.</a:t>
            </a:r>
          </a:p>
        </p:txBody>
      </p:sp>
      <p:sp>
        <p:nvSpPr>
          <p:cNvPr id="4" name="Slide Number Placeholder 3"/>
          <p:cNvSpPr>
            <a:spLocks noGrp="1"/>
          </p:cNvSpPr>
          <p:nvPr>
            <p:ph type="sldNum" sz="quarter" idx="5"/>
          </p:nvPr>
        </p:nvSpPr>
        <p:spPr/>
        <p:txBody>
          <a:bodyPr/>
          <a:lstStyle/>
          <a:p>
            <a:fld id="{7A62181B-723A-0945-8D8D-6A6BB0D8F5A6}" type="slidenum">
              <a:rPr lang="en-US" smtClean="0"/>
              <a:t>23</a:t>
            </a:fld>
            <a:endParaRPr lang="en-US"/>
          </a:p>
        </p:txBody>
      </p:sp>
    </p:spTree>
    <p:extLst>
      <p:ext uri="{BB962C8B-B14F-4D97-AF65-F5344CB8AC3E}">
        <p14:creationId xmlns:p14="http://schemas.microsoft.com/office/powerpoint/2010/main" val="29595299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973DE8-1EC7-9C41-B6BA-DB20899CA618}" type="slidenum">
              <a:rPr lang="en-US" altLang="x-none" smtClean="0"/>
              <a:pPr/>
              <a:t>24</a:t>
            </a:fld>
            <a:endParaRPr lang="en-US" altLang="x-none"/>
          </a:p>
        </p:txBody>
      </p:sp>
    </p:spTree>
    <p:extLst>
      <p:ext uri="{BB962C8B-B14F-4D97-AF65-F5344CB8AC3E}">
        <p14:creationId xmlns:p14="http://schemas.microsoft.com/office/powerpoint/2010/main" val="41221264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Let’s illustrate a curve</a:t>
            </a:r>
          </a:p>
        </p:txBody>
      </p:sp>
      <p:sp>
        <p:nvSpPr>
          <p:cNvPr id="4" name="Slide Number Placeholder 3"/>
          <p:cNvSpPr>
            <a:spLocks noGrp="1"/>
          </p:cNvSpPr>
          <p:nvPr>
            <p:ph type="sldNum" sz="quarter" idx="5"/>
          </p:nvPr>
        </p:nvSpPr>
        <p:spPr/>
        <p:txBody>
          <a:bodyPr/>
          <a:lstStyle/>
          <a:p>
            <a:fld id="{7A62181B-723A-0945-8D8D-6A6BB0D8F5A6}" type="slidenum">
              <a:rPr lang="en-US" smtClean="0"/>
              <a:t>25</a:t>
            </a:fld>
            <a:endParaRPr lang="en-US"/>
          </a:p>
        </p:txBody>
      </p:sp>
    </p:spTree>
    <p:extLst>
      <p:ext uri="{BB962C8B-B14F-4D97-AF65-F5344CB8AC3E}">
        <p14:creationId xmlns:p14="http://schemas.microsoft.com/office/powerpoint/2010/main" val="35938362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Suppose you have a population – and you have prior knowledge about their BMI i.e., mean and SD</a:t>
            </a:r>
          </a:p>
        </p:txBody>
      </p:sp>
      <p:sp>
        <p:nvSpPr>
          <p:cNvPr id="4" name="Slide Number Placeholder 3"/>
          <p:cNvSpPr>
            <a:spLocks noGrp="1"/>
          </p:cNvSpPr>
          <p:nvPr>
            <p:ph type="sldNum" sz="quarter" idx="5"/>
          </p:nvPr>
        </p:nvSpPr>
        <p:spPr/>
        <p:txBody>
          <a:bodyPr/>
          <a:lstStyle/>
          <a:p>
            <a:fld id="{7A62181B-723A-0945-8D8D-6A6BB0D8F5A6}" type="slidenum">
              <a:rPr lang="en-US" smtClean="0"/>
              <a:t>26</a:t>
            </a:fld>
            <a:endParaRPr lang="en-US"/>
          </a:p>
        </p:txBody>
      </p:sp>
    </p:spTree>
    <p:extLst>
      <p:ext uri="{BB962C8B-B14F-4D97-AF65-F5344CB8AC3E}">
        <p14:creationId xmlns:p14="http://schemas.microsoft.com/office/powerpoint/2010/main" val="26840338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AF1185-DC29-A884-43E9-8E3BD15961A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ED3D872-9F6F-96CD-BF0C-68A6D5FFBF5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06C6CF4-0D44-8A36-C663-4F64B111FFF2}"/>
              </a:ext>
            </a:extLst>
          </p:cNvPr>
          <p:cNvSpPr>
            <a:spLocks noGrp="1"/>
          </p:cNvSpPr>
          <p:nvPr>
            <p:ph type="body" idx="1"/>
          </p:nvPr>
        </p:nvSpPr>
        <p:spPr/>
        <p:txBody>
          <a:bodyPr/>
          <a:lstStyle/>
          <a:p>
            <a:r>
              <a:rPr lang="en-GB" dirty="0"/>
              <a:t>Suppose you have a population – and you have prior knowledge about their BMI i.e., mean and SD</a:t>
            </a:r>
          </a:p>
        </p:txBody>
      </p:sp>
      <p:sp>
        <p:nvSpPr>
          <p:cNvPr id="4" name="Slide Number Placeholder 3">
            <a:extLst>
              <a:ext uri="{FF2B5EF4-FFF2-40B4-BE49-F238E27FC236}">
                <a16:creationId xmlns:a16="http://schemas.microsoft.com/office/drawing/2014/main" id="{D425F09A-5F01-4E36-5C66-975C9DC64FC6}"/>
              </a:ext>
            </a:extLst>
          </p:cNvPr>
          <p:cNvSpPr>
            <a:spLocks noGrp="1"/>
          </p:cNvSpPr>
          <p:nvPr>
            <p:ph type="sldNum" sz="quarter" idx="5"/>
          </p:nvPr>
        </p:nvSpPr>
        <p:spPr/>
        <p:txBody>
          <a:bodyPr/>
          <a:lstStyle/>
          <a:p>
            <a:fld id="{7A62181B-723A-0945-8D8D-6A6BB0D8F5A6}" type="slidenum">
              <a:rPr lang="en-US" smtClean="0"/>
              <a:t>27</a:t>
            </a:fld>
            <a:endParaRPr lang="en-US"/>
          </a:p>
        </p:txBody>
      </p:sp>
    </p:spTree>
    <p:extLst>
      <p:ext uri="{BB962C8B-B14F-4D97-AF65-F5344CB8AC3E}">
        <p14:creationId xmlns:p14="http://schemas.microsoft.com/office/powerpoint/2010/main" val="24905017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But before we start, let’s talk about the course… </a:t>
            </a:r>
          </a:p>
          <a:p>
            <a:endParaRPr lang="en-US" dirty="0"/>
          </a:p>
        </p:txBody>
      </p:sp>
      <p:sp>
        <p:nvSpPr>
          <p:cNvPr id="4" name="Slide Number Placeholder 3"/>
          <p:cNvSpPr>
            <a:spLocks noGrp="1"/>
          </p:cNvSpPr>
          <p:nvPr>
            <p:ph type="sldNum" sz="quarter" idx="5"/>
          </p:nvPr>
        </p:nvSpPr>
        <p:spPr/>
        <p:txBody>
          <a:bodyPr/>
          <a:lstStyle/>
          <a:p>
            <a:fld id="{BC973DE8-1EC7-9C41-B6BA-DB20899CA618}" type="slidenum">
              <a:rPr lang="en-US" altLang="x-none" smtClean="0"/>
              <a:pPr/>
              <a:t>2</a:t>
            </a:fld>
            <a:endParaRPr lang="en-US" altLang="x-none"/>
          </a:p>
        </p:txBody>
      </p:sp>
    </p:spTree>
    <p:extLst>
      <p:ext uri="{BB962C8B-B14F-4D97-AF65-F5344CB8AC3E}">
        <p14:creationId xmlns:p14="http://schemas.microsoft.com/office/powerpoint/2010/main" val="28765845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A62181B-723A-0945-8D8D-6A6BB0D8F5A6}" type="slidenum">
              <a:rPr lang="en-US" smtClean="0"/>
              <a:t>28</a:t>
            </a:fld>
            <a:endParaRPr lang="en-US"/>
          </a:p>
        </p:txBody>
      </p:sp>
    </p:spTree>
    <p:extLst>
      <p:ext uri="{BB962C8B-B14F-4D97-AF65-F5344CB8AC3E}">
        <p14:creationId xmlns:p14="http://schemas.microsoft.com/office/powerpoint/2010/main" val="34974354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973DE8-1EC7-9C41-B6BA-DB20899CA618}" type="slidenum">
              <a:rPr lang="en-US" altLang="x-none" smtClean="0"/>
              <a:pPr/>
              <a:t>29</a:t>
            </a:fld>
            <a:endParaRPr lang="en-US" altLang="x-none"/>
          </a:p>
        </p:txBody>
      </p:sp>
    </p:spTree>
    <p:extLst>
      <p:ext uri="{BB962C8B-B14F-4D97-AF65-F5344CB8AC3E}">
        <p14:creationId xmlns:p14="http://schemas.microsoft.com/office/powerpoint/2010/main" val="40681474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A62181B-723A-0945-8D8D-6A6BB0D8F5A6}" type="slidenum">
              <a:rPr lang="en-US" smtClean="0"/>
              <a:t>30</a:t>
            </a:fld>
            <a:endParaRPr lang="en-US"/>
          </a:p>
        </p:txBody>
      </p:sp>
    </p:spTree>
    <p:extLst>
      <p:ext uri="{BB962C8B-B14F-4D97-AF65-F5344CB8AC3E}">
        <p14:creationId xmlns:p14="http://schemas.microsoft.com/office/powerpoint/2010/main" val="21190420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A62181B-723A-0945-8D8D-6A6BB0D8F5A6}" type="slidenum">
              <a:rPr lang="en-US" smtClean="0"/>
              <a:t>32</a:t>
            </a:fld>
            <a:endParaRPr lang="en-US"/>
          </a:p>
        </p:txBody>
      </p:sp>
    </p:spTree>
    <p:extLst>
      <p:ext uri="{BB962C8B-B14F-4D97-AF65-F5344CB8AC3E}">
        <p14:creationId xmlns:p14="http://schemas.microsoft.com/office/powerpoint/2010/main" val="13468870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973DE8-1EC7-9C41-B6BA-DB20899CA618}" type="slidenum">
              <a:rPr lang="en-US" altLang="x-none" smtClean="0"/>
              <a:pPr/>
              <a:t>33</a:t>
            </a:fld>
            <a:endParaRPr lang="en-US" altLang="x-none"/>
          </a:p>
        </p:txBody>
      </p:sp>
    </p:spTree>
    <p:extLst>
      <p:ext uri="{BB962C8B-B14F-4D97-AF65-F5344CB8AC3E}">
        <p14:creationId xmlns:p14="http://schemas.microsoft.com/office/powerpoint/2010/main" val="28238549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It is common practice to re-wite the Bayesian inference model with the proportional symbol – and </a:t>
            </a:r>
          </a:p>
        </p:txBody>
      </p:sp>
      <p:sp>
        <p:nvSpPr>
          <p:cNvPr id="4" name="Slide Number Placeholder 3"/>
          <p:cNvSpPr>
            <a:spLocks noGrp="1"/>
          </p:cNvSpPr>
          <p:nvPr>
            <p:ph type="sldNum" sz="quarter" idx="5"/>
          </p:nvPr>
        </p:nvSpPr>
        <p:spPr/>
        <p:txBody>
          <a:bodyPr/>
          <a:lstStyle/>
          <a:p>
            <a:fld id="{7A62181B-723A-0945-8D8D-6A6BB0D8F5A6}" type="slidenum">
              <a:rPr lang="en-US" smtClean="0"/>
              <a:t>34</a:t>
            </a:fld>
            <a:endParaRPr lang="en-US"/>
          </a:p>
        </p:txBody>
      </p:sp>
    </p:spTree>
    <p:extLst>
      <p:ext uri="{BB962C8B-B14F-4D97-AF65-F5344CB8AC3E}">
        <p14:creationId xmlns:p14="http://schemas.microsoft.com/office/powerpoint/2010/main" val="4508259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A62181B-723A-0945-8D8D-6A6BB0D8F5A6}" type="slidenum">
              <a:rPr lang="en-US" smtClean="0"/>
              <a:t>38</a:t>
            </a:fld>
            <a:endParaRPr lang="en-US"/>
          </a:p>
        </p:txBody>
      </p:sp>
    </p:spTree>
    <p:extLst>
      <p:ext uri="{BB962C8B-B14F-4D97-AF65-F5344CB8AC3E}">
        <p14:creationId xmlns:p14="http://schemas.microsoft.com/office/powerpoint/2010/main" val="29424183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Read the description:</a:t>
            </a:r>
          </a:p>
          <a:p>
            <a:endParaRPr lang="en-GB" dirty="0"/>
          </a:p>
          <a:p>
            <a:r>
              <a:rPr lang="en-GB" dirty="0"/>
              <a:t>Aims: Unique knowledge on advanced quantitative methods from a statistical and machine </a:t>
            </a:r>
            <a:r>
              <a:rPr lang="en-GB" dirty="0" err="1"/>
              <a:t>learntist</a:t>
            </a:r>
            <a:r>
              <a:rPr lang="en-GB" dirty="0"/>
              <a:t> point-of-view</a:t>
            </a:r>
          </a:p>
          <a:p>
            <a:r>
              <a:rPr lang="en-GB" dirty="0"/>
              <a:t>Aims: Arm you with knowledge on </a:t>
            </a:r>
            <a:r>
              <a:rPr lang="en-GB" sz="1200" dirty="0">
                <a:solidFill>
                  <a:srgbClr val="000000"/>
                </a:solidFill>
                <a:latin typeface="Helvetica Neue" panose="02000503000000020004" pitchFamily="2" charset="0"/>
                <a:ea typeface="Helvetica Neue" panose="02000503000000020004" pitchFamily="2" charset="0"/>
                <a:cs typeface="Helvetica Neue" panose="02000503000000020004" pitchFamily="2" charset="0"/>
              </a:rPr>
              <a:t>how to apply 1.) the various families of multivariable models from Bayesian and from Machine learning school of thought</a:t>
            </a:r>
            <a:r>
              <a:rPr lang="en-GB" dirty="0"/>
              <a:t> </a:t>
            </a:r>
          </a:p>
          <a:p>
            <a:r>
              <a:rPr lang="en-GB" dirty="0"/>
              <a:t>Aims: Expand your technical experience in R and Python programming – In R, you will be learning new interface like Stan or INLA, and Python – packages like </a:t>
            </a:r>
            <a:r>
              <a:rPr lang="en-GB" dirty="0" err="1"/>
              <a:t>Pytorch</a:t>
            </a:r>
            <a:r>
              <a:rPr lang="en-GB" dirty="0"/>
              <a:t> for deep learning and CNNs </a:t>
            </a:r>
          </a:p>
        </p:txBody>
      </p:sp>
      <p:sp>
        <p:nvSpPr>
          <p:cNvPr id="4" name="Slide Number Placeholder 3"/>
          <p:cNvSpPr>
            <a:spLocks noGrp="1"/>
          </p:cNvSpPr>
          <p:nvPr>
            <p:ph type="sldNum" sz="quarter" idx="5"/>
          </p:nvPr>
        </p:nvSpPr>
        <p:spPr/>
        <p:txBody>
          <a:bodyPr/>
          <a:lstStyle/>
          <a:p>
            <a:fld id="{7A62181B-723A-0945-8D8D-6A6BB0D8F5A6}" type="slidenum">
              <a:rPr lang="en-US" smtClean="0"/>
              <a:t>3</a:t>
            </a:fld>
            <a:endParaRPr lang="en-US"/>
          </a:p>
        </p:txBody>
      </p:sp>
    </p:spTree>
    <p:extLst>
      <p:ext uri="{BB962C8B-B14F-4D97-AF65-F5344CB8AC3E}">
        <p14:creationId xmlns:p14="http://schemas.microsoft.com/office/powerpoint/2010/main" val="18151983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62181B-723A-0945-8D8D-6A6BB0D8F5A6}" type="slidenum">
              <a:rPr lang="en-US" smtClean="0"/>
              <a:t>7</a:t>
            </a:fld>
            <a:endParaRPr lang="en-US"/>
          </a:p>
        </p:txBody>
      </p:sp>
    </p:spTree>
    <p:extLst>
      <p:ext uri="{BB962C8B-B14F-4D97-AF65-F5344CB8AC3E}">
        <p14:creationId xmlns:p14="http://schemas.microsoft.com/office/powerpoint/2010/main" val="22836702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973DE8-1EC7-9C41-B6BA-DB20899CA618}" type="slidenum">
              <a:rPr lang="en-US" altLang="x-none" smtClean="0"/>
              <a:pPr/>
              <a:t>8</a:t>
            </a:fld>
            <a:endParaRPr lang="en-US" altLang="x-none"/>
          </a:p>
        </p:txBody>
      </p:sp>
    </p:spTree>
    <p:extLst>
      <p:ext uri="{BB962C8B-B14F-4D97-AF65-F5344CB8AC3E}">
        <p14:creationId xmlns:p14="http://schemas.microsoft.com/office/powerpoint/2010/main" val="5789608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Bayesian statistics is a huge area within statistics, and its essentially applied in many fields – in fact, it has a home is social sciences.</a:t>
            </a:r>
          </a:p>
          <a:p>
            <a:r>
              <a:rPr lang="en-GB" dirty="0"/>
              <a:t>Talk about your own experiences, and over the years, what you have realised one needs to understand the subject</a:t>
            </a:r>
          </a:p>
        </p:txBody>
      </p:sp>
      <p:sp>
        <p:nvSpPr>
          <p:cNvPr id="4" name="Slide Number Placeholder 3"/>
          <p:cNvSpPr>
            <a:spLocks noGrp="1"/>
          </p:cNvSpPr>
          <p:nvPr>
            <p:ph type="sldNum" sz="quarter" idx="5"/>
          </p:nvPr>
        </p:nvSpPr>
        <p:spPr/>
        <p:txBody>
          <a:bodyPr/>
          <a:lstStyle/>
          <a:p>
            <a:fld id="{7A62181B-723A-0945-8D8D-6A6BB0D8F5A6}" type="slidenum">
              <a:rPr lang="en-US" smtClean="0"/>
              <a:t>9</a:t>
            </a:fld>
            <a:endParaRPr lang="en-US"/>
          </a:p>
        </p:txBody>
      </p:sp>
    </p:spTree>
    <p:extLst>
      <p:ext uri="{BB962C8B-B14F-4D97-AF65-F5344CB8AC3E}">
        <p14:creationId xmlns:p14="http://schemas.microsoft.com/office/powerpoint/2010/main" val="17671611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Let’s start with unlocking the first padlock – Probabilities 101.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Here, we cover the basic terminology of a probability and learn the three types of probabilities, as these basic building blocks that helps in understanding what the Bayes’ Theorem is, and Probability distributions.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We are going to approach this in a basic way.</a:t>
            </a:r>
          </a:p>
          <a:p>
            <a:endParaRPr lang="en-US" dirty="0"/>
          </a:p>
        </p:txBody>
      </p:sp>
      <p:sp>
        <p:nvSpPr>
          <p:cNvPr id="4" name="Slide Number Placeholder 3"/>
          <p:cNvSpPr>
            <a:spLocks noGrp="1"/>
          </p:cNvSpPr>
          <p:nvPr>
            <p:ph type="sldNum" sz="quarter" idx="5"/>
          </p:nvPr>
        </p:nvSpPr>
        <p:spPr/>
        <p:txBody>
          <a:bodyPr/>
          <a:lstStyle/>
          <a:p>
            <a:fld id="{BC973DE8-1EC7-9C41-B6BA-DB20899CA618}" type="slidenum">
              <a:rPr lang="en-US" altLang="x-none" smtClean="0"/>
              <a:pPr/>
              <a:t>10</a:t>
            </a:fld>
            <a:endParaRPr lang="en-US" altLang="x-none"/>
          </a:p>
        </p:txBody>
      </p:sp>
    </p:spTree>
    <p:extLst>
      <p:ext uri="{BB962C8B-B14F-4D97-AF65-F5344CB8AC3E}">
        <p14:creationId xmlns:p14="http://schemas.microsoft.com/office/powerpoint/2010/main" val="28483298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Bayesian Statistics, is basically, all about our attempts to quantify levels of uncertainty using probabilities as a framework.</a:t>
            </a:r>
          </a:p>
          <a:p>
            <a:endParaRPr lang="en-GB" dirty="0"/>
          </a:p>
          <a:p>
            <a:r>
              <a:rPr lang="en-GB" dirty="0"/>
              <a:t>There are several definitions of probability. The most logical definition of a probability is that it's all about uncertainty.  </a:t>
            </a:r>
          </a:p>
          <a:p>
            <a:endParaRPr lang="en-GB" dirty="0"/>
          </a:p>
          <a:p>
            <a:r>
              <a:rPr lang="en-GB" dirty="0"/>
              <a:t>The key ingredients for calculating a probability is knowing what the event is, the outcome and sample space. </a:t>
            </a:r>
          </a:p>
          <a:p>
            <a:endParaRPr lang="en-GB" dirty="0"/>
          </a:p>
          <a:p>
            <a:r>
              <a:rPr lang="en-GB" dirty="0"/>
              <a:t>Let’s go through these three terms:-</a:t>
            </a:r>
          </a:p>
        </p:txBody>
      </p:sp>
      <p:sp>
        <p:nvSpPr>
          <p:cNvPr id="4" name="Slide Number Placeholder 3"/>
          <p:cNvSpPr>
            <a:spLocks noGrp="1"/>
          </p:cNvSpPr>
          <p:nvPr>
            <p:ph type="sldNum" sz="quarter" idx="5"/>
          </p:nvPr>
        </p:nvSpPr>
        <p:spPr/>
        <p:txBody>
          <a:bodyPr/>
          <a:lstStyle/>
          <a:p>
            <a:fld id="{7A62181B-723A-0945-8D8D-6A6BB0D8F5A6}" type="slidenum">
              <a:rPr lang="en-US" smtClean="0"/>
              <a:t>11</a:t>
            </a:fld>
            <a:endParaRPr lang="en-US"/>
          </a:p>
        </p:txBody>
      </p:sp>
    </p:spTree>
    <p:extLst>
      <p:ext uri="{BB962C8B-B14F-4D97-AF65-F5344CB8AC3E}">
        <p14:creationId xmlns:p14="http://schemas.microsoft.com/office/powerpoint/2010/main" val="22994519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said that an </a:t>
            </a:r>
            <a:r>
              <a:rPr lang="en-GB" b="1" dirty="0"/>
              <a:t>outcome</a:t>
            </a:r>
            <a:r>
              <a:rPr lang="en-GB" dirty="0"/>
              <a:t> is a single observation that emerges from a study – In this context…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latin typeface="Helvetica Neue Light" panose="02000403000000020004" pitchFamily="2" charset="0"/>
                <a:ea typeface="Helvetica Neue Light" panose="02000403000000020004" pitchFamily="2" charset="0"/>
              </a:rPr>
              <a:t>We said that an </a:t>
            </a:r>
            <a:r>
              <a:rPr lang="en-GB" sz="1200" b="1" dirty="0">
                <a:latin typeface="Helvetica Neue Light" panose="02000403000000020004" pitchFamily="2" charset="0"/>
                <a:ea typeface="Helvetica Neue Light" panose="02000403000000020004" pitchFamily="2" charset="0"/>
              </a:rPr>
              <a:t>event</a:t>
            </a:r>
            <a:r>
              <a:rPr lang="en-GB" sz="1200" dirty="0">
                <a:latin typeface="Helvetica Neue Light" panose="02000403000000020004" pitchFamily="2" charset="0"/>
                <a:ea typeface="Helvetica Neue Light" panose="02000403000000020004" pitchFamily="2" charset="0"/>
              </a:rPr>
              <a:t> is referred to as the set of outcomes that share a common characteristic in a study.</a:t>
            </a:r>
          </a:p>
          <a:p>
            <a:endParaRPr lang="en-GB" dirty="0"/>
          </a:p>
        </p:txBody>
      </p:sp>
      <p:sp>
        <p:nvSpPr>
          <p:cNvPr id="4" name="Slide Number Placeholder 3"/>
          <p:cNvSpPr>
            <a:spLocks noGrp="1"/>
          </p:cNvSpPr>
          <p:nvPr>
            <p:ph type="sldNum" sz="quarter" idx="5"/>
          </p:nvPr>
        </p:nvSpPr>
        <p:spPr/>
        <p:txBody>
          <a:bodyPr/>
          <a:lstStyle/>
          <a:p>
            <a:fld id="{7A62181B-723A-0945-8D8D-6A6BB0D8F5A6}" type="slidenum">
              <a:rPr lang="en-US" smtClean="0"/>
              <a:t>12</a:t>
            </a:fld>
            <a:endParaRPr lang="en-US"/>
          </a:p>
        </p:txBody>
      </p:sp>
    </p:spTree>
    <p:extLst>
      <p:ext uri="{BB962C8B-B14F-4D97-AF65-F5344CB8AC3E}">
        <p14:creationId xmlns:p14="http://schemas.microsoft.com/office/powerpoint/2010/main" val="36207456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D6546FE1-E9C1-874D-9DC1-7F2475AD2B3C}" type="slidenum">
              <a:rPr lang="en-US" smtClean="0"/>
              <a:t>‹#›</a:t>
            </a:fld>
            <a:endParaRPr lang="en-US"/>
          </a:p>
        </p:txBody>
      </p:sp>
    </p:spTree>
    <p:extLst>
      <p:ext uri="{BB962C8B-B14F-4D97-AF65-F5344CB8AC3E}">
        <p14:creationId xmlns:p14="http://schemas.microsoft.com/office/powerpoint/2010/main" val="17235563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2BB000D9-F882-5444-9F67-E68F2BDFFFE1}" type="datetimeFigureOut">
              <a:rPr lang="en-US" smtClean="0"/>
              <a:t>1/23/25</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D6546FE1-E9C1-874D-9DC1-7F2475AD2B3C}" type="slidenum">
              <a:rPr lang="en-US" smtClean="0"/>
              <a:t>‹#›</a:t>
            </a:fld>
            <a:endParaRPr lang="en-US"/>
          </a:p>
        </p:txBody>
      </p:sp>
    </p:spTree>
    <p:extLst>
      <p:ext uri="{BB962C8B-B14F-4D97-AF65-F5344CB8AC3E}">
        <p14:creationId xmlns:p14="http://schemas.microsoft.com/office/powerpoint/2010/main" val="1938232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2BB000D9-F882-5444-9F67-E68F2BDFFFE1}" type="datetimeFigureOut">
              <a:rPr lang="en-US" smtClean="0"/>
              <a:t>1/23/25</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D6546FE1-E9C1-874D-9DC1-7F2475AD2B3C}" type="slidenum">
              <a:rPr lang="en-US" smtClean="0"/>
              <a:t>‹#›</a:t>
            </a:fld>
            <a:endParaRPr lang="en-US"/>
          </a:p>
        </p:txBody>
      </p:sp>
    </p:spTree>
    <p:extLst>
      <p:ext uri="{BB962C8B-B14F-4D97-AF65-F5344CB8AC3E}">
        <p14:creationId xmlns:p14="http://schemas.microsoft.com/office/powerpoint/2010/main" val="6880684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6690507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fld id="{6C21D7B2-F6DF-4749-BE48-6DFE0A2356E7}" type="slidenum">
              <a:rPr lang="en-US" altLang="x-none"/>
              <a:pPr/>
              <a:t>‹#›</a:t>
            </a:fld>
            <a:endParaRPr lang="en-US" altLang="x-none"/>
          </a:p>
        </p:txBody>
      </p:sp>
    </p:spTree>
    <p:extLst>
      <p:ext uri="{BB962C8B-B14F-4D97-AF65-F5344CB8AC3E}">
        <p14:creationId xmlns:p14="http://schemas.microsoft.com/office/powerpoint/2010/main" val="33569772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C21145F5-A5E9-5F43-82CD-3B9BA6E3131E}" type="datetimeFigureOut">
              <a:rPr lang="en-US" smtClean="0"/>
              <a:t>1/23/25</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DB4DC97-2DCE-6D4A-9FFB-7204BAC0FB8C}" type="slidenum">
              <a:rPr lang="en-US" smtClean="0"/>
              <a:t>‹#›</a:t>
            </a:fld>
            <a:endParaRPr lang="en-US"/>
          </a:p>
        </p:txBody>
      </p:sp>
    </p:spTree>
    <p:extLst>
      <p:ext uri="{BB962C8B-B14F-4D97-AF65-F5344CB8AC3E}">
        <p14:creationId xmlns:p14="http://schemas.microsoft.com/office/powerpoint/2010/main" val="3416004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838200" y="1849376"/>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C21145F5-A5E9-5F43-82CD-3B9BA6E3131E}" type="datetimeFigureOut">
              <a:rPr lang="en-US" smtClean="0"/>
              <a:t>1/23/25</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DB4DC97-2DCE-6D4A-9FFB-7204BAC0FB8C}" type="slidenum">
              <a:rPr lang="en-US" smtClean="0"/>
              <a:t>‹#›</a:t>
            </a:fld>
            <a:endParaRPr lang="en-US"/>
          </a:p>
        </p:txBody>
      </p:sp>
    </p:spTree>
    <p:extLst>
      <p:ext uri="{BB962C8B-B14F-4D97-AF65-F5344CB8AC3E}">
        <p14:creationId xmlns:p14="http://schemas.microsoft.com/office/powerpoint/2010/main" val="10545713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C21145F5-A5E9-5F43-82CD-3B9BA6E3131E}" type="datetimeFigureOut">
              <a:rPr lang="en-US" smtClean="0"/>
              <a:t>1/23/25</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DB4DC97-2DCE-6D4A-9FFB-7204BAC0FB8C}" type="slidenum">
              <a:rPr lang="en-US" smtClean="0"/>
              <a:t>‹#›</a:t>
            </a:fld>
            <a:endParaRPr lang="en-US"/>
          </a:p>
        </p:txBody>
      </p:sp>
    </p:spTree>
    <p:extLst>
      <p:ext uri="{BB962C8B-B14F-4D97-AF65-F5344CB8AC3E}">
        <p14:creationId xmlns:p14="http://schemas.microsoft.com/office/powerpoint/2010/main" val="9981575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C21145F5-A5E9-5F43-82CD-3B9BA6E3131E}" type="datetimeFigureOut">
              <a:rPr lang="en-US" smtClean="0"/>
              <a:t>1/23/25</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5DB4DC97-2DCE-6D4A-9FFB-7204BAC0FB8C}" type="slidenum">
              <a:rPr lang="en-US" smtClean="0"/>
              <a:t>‹#›</a:t>
            </a:fld>
            <a:endParaRPr lang="en-US"/>
          </a:p>
        </p:txBody>
      </p:sp>
    </p:spTree>
    <p:extLst>
      <p:ext uri="{BB962C8B-B14F-4D97-AF65-F5344CB8AC3E}">
        <p14:creationId xmlns:p14="http://schemas.microsoft.com/office/powerpoint/2010/main" val="20394450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38200" y="6356350"/>
            <a:ext cx="2743200" cy="365125"/>
          </a:xfrm>
          <a:prstGeom prst="rect">
            <a:avLst/>
          </a:prstGeom>
        </p:spPr>
        <p:txBody>
          <a:bodyPr/>
          <a:lstStyle/>
          <a:p>
            <a:fld id="{C21145F5-A5E9-5F43-82CD-3B9BA6E3131E}" type="datetimeFigureOut">
              <a:rPr lang="en-US" smtClean="0"/>
              <a:t>1/23/25</a:t>
            </a:fld>
            <a:endParaRPr lang="en-US"/>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5DB4DC97-2DCE-6D4A-9FFB-7204BAC0FB8C}" type="slidenum">
              <a:rPr lang="en-US" smtClean="0"/>
              <a:t>‹#›</a:t>
            </a:fld>
            <a:endParaRPr lang="en-US"/>
          </a:p>
        </p:txBody>
      </p:sp>
    </p:spTree>
    <p:extLst>
      <p:ext uri="{BB962C8B-B14F-4D97-AF65-F5344CB8AC3E}">
        <p14:creationId xmlns:p14="http://schemas.microsoft.com/office/powerpoint/2010/main" val="96638154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C21145F5-A5E9-5F43-82CD-3B9BA6E3131E}" type="datetimeFigureOut">
              <a:rPr lang="en-US" smtClean="0"/>
              <a:t>1/23/25</a:t>
            </a:fld>
            <a:endParaRPr lang="en-US"/>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5DB4DC97-2DCE-6D4A-9FFB-7204BAC0FB8C}" type="slidenum">
              <a:rPr lang="en-US" smtClean="0"/>
              <a:t>‹#›</a:t>
            </a:fld>
            <a:endParaRPr lang="en-US"/>
          </a:p>
        </p:txBody>
      </p:sp>
    </p:spTree>
    <p:extLst>
      <p:ext uri="{BB962C8B-B14F-4D97-AF65-F5344CB8AC3E}">
        <p14:creationId xmlns:p14="http://schemas.microsoft.com/office/powerpoint/2010/main" val="555854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4577611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C21145F5-A5E9-5F43-82CD-3B9BA6E3131E}" type="datetimeFigureOut">
              <a:rPr lang="en-US" smtClean="0"/>
              <a:t>1/23/25</a:t>
            </a:fld>
            <a:endParaRPr 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5DB4DC97-2DCE-6D4A-9FFB-7204BAC0FB8C}" type="slidenum">
              <a:rPr lang="en-US" smtClean="0"/>
              <a:t>‹#›</a:t>
            </a:fld>
            <a:endParaRPr lang="en-US"/>
          </a:p>
        </p:txBody>
      </p:sp>
    </p:spTree>
    <p:extLst>
      <p:ext uri="{BB962C8B-B14F-4D97-AF65-F5344CB8AC3E}">
        <p14:creationId xmlns:p14="http://schemas.microsoft.com/office/powerpoint/2010/main" val="7007003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C21145F5-A5E9-5F43-82CD-3B9BA6E3131E}" type="datetimeFigureOut">
              <a:rPr lang="en-US" smtClean="0"/>
              <a:t>1/23/25</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5DB4DC97-2DCE-6D4A-9FFB-7204BAC0FB8C}" type="slidenum">
              <a:rPr lang="en-US" smtClean="0"/>
              <a:t>‹#›</a:t>
            </a:fld>
            <a:endParaRPr lang="en-US"/>
          </a:p>
        </p:txBody>
      </p:sp>
    </p:spTree>
    <p:extLst>
      <p:ext uri="{BB962C8B-B14F-4D97-AF65-F5344CB8AC3E}">
        <p14:creationId xmlns:p14="http://schemas.microsoft.com/office/powerpoint/2010/main" val="201836612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C21145F5-A5E9-5F43-82CD-3B9BA6E3131E}" type="datetimeFigureOut">
              <a:rPr lang="en-US" smtClean="0"/>
              <a:t>1/23/25</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5DB4DC97-2DCE-6D4A-9FFB-7204BAC0FB8C}" type="slidenum">
              <a:rPr lang="en-US" smtClean="0"/>
              <a:t>‹#›</a:t>
            </a:fld>
            <a:endParaRPr lang="en-US"/>
          </a:p>
        </p:txBody>
      </p:sp>
    </p:spTree>
    <p:extLst>
      <p:ext uri="{BB962C8B-B14F-4D97-AF65-F5344CB8AC3E}">
        <p14:creationId xmlns:p14="http://schemas.microsoft.com/office/powerpoint/2010/main" val="102775805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838200" y="1849376"/>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C21145F5-A5E9-5F43-82CD-3B9BA6E3131E}" type="datetimeFigureOut">
              <a:rPr lang="en-US" smtClean="0"/>
              <a:t>1/23/25</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DB4DC97-2DCE-6D4A-9FFB-7204BAC0FB8C}" type="slidenum">
              <a:rPr lang="en-US" smtClean="0"/>
              <a:t>‹#›</a:t>
            </a:fld>
            <a:endParaRPr lang="en-US"/>
          </a:p>
        </p:txBody>
      </p:sp>
    </p:spTree>
    <p:extLst>
      <p:ext uri="{BB962C8B-B14F-4D97-AF65-F5344CB8AC3E}">
        <p14:creationId xmlns:p14="http://schemas.microsoft.com/office/powerpoint/2010/main" val="131867437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C21145F5-A5E9-5F43-82CD-3B9BA6E3131E}" type="datetimeFigureOut">
              <a:rPr lang="en-US" smtClean="0"/>
              <a:t>1/23/25</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DB4DC97-2DCE-6D4A-9FFB-7204BAC0FB8C}" type="slidenum">
              <a:rPr lang="en-US" smtClean="0"/>
              <a:t>‹#›</a:t>
            </a:fld>
            <a:endParaRPr lang="en-US"/>
          </a:p>
        </p:txBody>
      </p:sp>
    </p:spTree>
    <p:extLst>
      <p:ext uri="{BB962C8B-B14F-4D97-AF65-F5344CB8AC3E}">
        <p14:creationId xmlns:p14="http://schemas.microsoft.com/office/powerpoint/2010/main" val="928916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2BB000D9-F882-5444-9F67-E68F2BDFFFE1}" type="datetimeFigureOut">
              <a:rPr lang="en-US" smtClean="0"/>
              <a:t>1/23/25</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D6546FE1-E9C1-874D-9DC1-7F2475AD2B3C}" type="slidenum">
              <a:rPr lang="en-US" smtClean="0"/>
              <a:t>‹#›</a:t>
            </a:fld>
            <a:endParaRPr lang="en-US"/>
          </a:p>
        </p:txBody>
      </p:sp>
    </p:spTree>
    <p:extLst>
      <p:ext uri="{BB962C8B-B14F-4D97-AF65-F5344CB8AC3E}">
        <p14:creationId xmlns:p14="http://schemas.microsoft.com/office/powerpoint/2010/main" val="13044177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2BB000D9-F882-5444-9F67-E68F2BDFFFE1}" type="datetimeFigureOut">
              <a:rPr lang="en-US" smtClean="0"/>
              <a:t>1/23/25</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D6546FE1-E9C1-874D-9DC1-7F2475AD2B3C}" type="slidenum">
              <a:rPr lang="en-US" smtClean="0"/>
              <a:t>‹#›</a:t>
            </a:fld>
            <a:endParaRPr lang="en-US"/>
          </a:p>
        </p:txBody>
      </p:sp>
    </p:spTree>
    <p:extLst>
      <p:ext uri="{BB962C8B-B14F-4D97-AF65-F5344CB8AC3E}">
        <p14:creationId xmlns:p14="http://schemas.microsoft.com/office/powerpoint/2010/main" val="18362237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38200" y="6356350"/>
            <a:ext cx="2743200" cy="365125"/>
          </a:xfrm>
          <a:prstGeom prst="rect">
            <a:avLst/>
          </a:prstGeom>
        </p:spPr>
        <p:txBody>
          <a:bodyPr/>
          <a:lstStyle/>
          <a:p>
            <a:fld id="{2BB000D9-F882-5444-9F67-E68F2BDFFFE1}" type="datetimeFigureOut">
              <a:rPr lang="en-US" smtClean="0"/>
              <a:t>1/23/25</a:t>
            </a:fld>
            <a:endParaRPr lang="en-US"/>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D6546FE1-E9C1-874D-9DC1-7F2475AD2B3C}" type="slidenum">
              <a:rPr lang="en-US" smtClean="0"/>
              <a:t>‹#›</a:t>
            </a:fld>
            <a:endParaRPr lang="en-US"/>
          </a:p>
        </p:txBody>
      </p:sp>
    </p:spTree>
    <p:extLst>
      <p:ext uri="{BB962C8B-B14F-4D97-AF65-F5344CB8AC3E}">
        <p14:creationId xmlns:p14="http://schemas.microsoft.com/office/powerpoint/2010/main" val="20724580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2BB000D9-F882-5444-9F67-E68F2BDFFFE1}" type="datetimeFigureOut">
              <a:rPr lang="en-US" smtClean="0"/>
              <a:t>1/23/25</a:t>
            </a:fld>
            <a:endParaRPr lang="en-US"/>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D6546FE1-E9C1-874D-9DC1-7F2475AD2B3C}" type="slidenum">
              <a:rPr lang="en-US" smtClean="0"/>
              <a:t>‹#›</a:t>
            </a:fld>
            <a:endParaRPr lang="en-US"/>
          </a:p>
        </p:txBody>
      </p:sp>
    </p:spTree>
    <p:extLst>
      <p:ext uri="{BB962C8B-B14F-4D97-AF65-F5344CB8AC3E}">
        <p14:creationId xmlns:p14="http://schemas.microsoft.com/office/powerpoint/2010/main" val="17646378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2BB000D9-F882-5444-9F67-E68F2BDFFFE1}" type="datetimeFigureOut">
              <a:rPr lang="en-US" smtClean="0"/>
              <a:t>1/23/25</a:t>
            </a:fld>
            <a:endParaRPr 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D6546FE1-E9C1-874D-9DC1-7F2475AD2B3C}" type="slidenum">
              <a:rPr lang="en-US" smtClean="0"/>
              <a:t>‹#›</a:t>
            </a:fld>
            <a:endParaRPr lang="en-US"/>
          </a:p>
        </p:txBody>
      </p:sp>
    </p:spTree>
    <p:extLst>
      <p:ext uri="{BB962C8B-B14F-4D97-AF65-F5344CB8AC3E}">
        <p14:creationId xmlns:p14="http://schemas.microsoft.com/office/powerpoint/2010/main" val="1518894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2BB000D9-F882-5444-9F67-E68F2BDFFFE1}" type="datetimeFigureOut">
              <a:rPr lang="en-US" smtClean="0"/>
              <a:t>1/23/25</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D6546FE1-E9C1-874D-9DC1-7F2475AD2B3C}" type="slidenum">
              <a:rPr lang="en-US" smtClean="0"/>
              <a:t>‹#›</a:t>
            </a:fld>
            <a:endParaRPr lang="en-US"/>
          </a:p>
        </p:txBody>
      </p:sp>
    </p:spTree>
    <p:extLst>
      <p:ext uri="{BB962C8B-B14F-4D97-AF65-F5344CB8AC3E}">
        <p14:creationId xmlns:p14="http://schemas.microsoft.com/office/powerpoint/2010/main" val="916052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2BB000D9-F882-5444-9F67-E68F2BDFFFE1}" type="datetimeFigureOut">
              <a:rPr lang="en-US" smtClean="0"/>
              <a:t>1/23/25</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D6546FE1-E9C1-874D-9DC1-7F2475AD2B3C}" type="slidenum">
              <a:rPr lang="en-US" smtClean="0"/>
              <a:t>‹#›</a:t>
            </a:fld>
            <a:endParaRPr lang="en-US"/>
          </a:p>
        </p:txBody>
      </p:sp>
    </p:spTree>
    <p:extLst>
      <p:ext uri="{BB962C8B-B14F-4D97-AF65-F5344CB8AC3E}">
        <p14:creationId xmlns:p14="http://schemas.microsoft.com/office/powerpoint/2010/main" val="776337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microsoft.com/office/2007/relationships/hdphoto" Target="../media/hdphoto1.wdp"/><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Slide Number Placeholder 5"/>
          <p:cNvSpPr>
            <a:spLocks noGrp="1"/>
          </p:cNvSpPr>
          <p:nvPr>
            <p:ph type="sldNum" sz="quarter" idx="4"/>
          </p:nvPr>
        </p:nvSpPr>
        <p:spPr>
          <a:xfrm>
            <a:off x="11275948" y="6373870"/>
            <a:ext cx="540000" cy="144000"/>
          </a:xfrm>
          <a:prstGeom prst="rect">
            <a:avLst/>
          </a:prstGeom>
        </p:spPr>
        <p:txBody>
          <a:bodyPr vert="horz" lIns="0" tIns="0" rIns="0" bIns="0" rtlCol="0" anchor="b" anchorCtr="0">
            <a:noAutofit/>
          </a:bodyPr>
          <a:lstStyle>
            <a:lvl1pPr algn="r">
              <a:defRPr sz="1000" b="1">
                <a:solidFill>
                  <a:schemeClr val="tx1"/>
                </a:solidFill>
              </a:defRPr>
            </a:lvl1pPr>
          </a:lstStyle>
          <a:p>
            <a:fld id="{0B868178-02AE-42FC-958D-6B8F13B60175}" type="slidenum">
              <a:rPr lang="en-GB" smtClean="0"/>
              <a:pPr/>
              <a:t>‹#›</a:t>
            </a:fld>
            <a:endParaRPr lang="en-GB" dirty="0"/>
          </a:p>
        </p:txBody>
      </p:sp>
      <p:cxnSp>
        <p:nvCxnSpPr>
          <p:cNvPr id="8" name="Straight Connector 7"/>
          <p:cNvCxnSpPr/>
          <p:nvPr userDrawn="1"/>
        </p:nvCxnSpPr>
        <p:spPr>
          <a:xfrm>
            <a:off x="443876" y="6366670"/>
            <a:ext cx="11372072"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Rectangle 8"/>
          <p:cNvSpPr/>
          <p:nvPr userDrawn="1"/>
        </p:nvSpPr>
        <p:spPr>
          <a:xfrm>
            <a:off x="1271508" y="6382660"/>
            <a:ext cx="6552728" cy="400110"/>
          </a:xfrm>
          <a:prstGeom prst="rect">
            <a:avLst/>
          </a:prstGeom>
        </p:spPr>
        <p:txBody>
          <a:bodyPr wrap="square">
            <a:spAutoFit/>
          </a:bodyPr>
          <a:lstStyle/>
          <a:p>
            <a:r>
              <a:rPr lang="en-GB" sz="1000" dirty="0"/>
              <a:t>Anwar Musah</a:t>
            </a:r>
          </a:p>
          <a:p>
            <a:r>
              <a:rPr lang="en-GB" sz="1000" baseline="0" dirty="0"/>
              <a:t>Department of Geography | University College London</a:t>
            </a:r>
            <a:endParaRPr lang="en-GB" sz="1000" dirty="0"/>
          </a:p>
        </p:txBody>
      </p:sp>
      <p:sp>
        <p:nvSpPr>
          <p:cNvPr id="10" name="Rectangle 9"/>
          <p:cNvSpPr/>
          <p:nvPr userDrawn="1"/>
        </p:nvSpPr>
        <p:spPr>
          <a:xfrm>
            <a:off x="407412" y="6382660"/>
            <a:ext cx="809837" cy="246221"/>
          </a:xfrm>
          <a:prstGeom prst="rect">
            <a:avLst/>
          </a:prstGeom>
        </p:spPr>
        <p:txBody>
          <a:bodyPr wrap="none">
            <a:spAutoFit/>
          </a:bodyPr>
          <a:lstStyle/>
          <a:p>
            <a:r>
              <a:rPr lang="en-US" sz="1000" dirty="0"/>
              <a:t>01/01/2022</a:t>
            </a:r>
            <a:endParaRPr lang="en-GB" sz="1000" dirty="0"/>
          </a:p>
        </p:txBody>
      </p:sp>
      <p:grpSp>
        <p:nvGrpSpPr>
          <p:cNvPr id="6" name="Group 5">
            <a:extLst>
              <a:ext uri="{FF2B5EF4-FFF2-40B4-BE49-F238E27FC236}">
                <a16:creationId xmlns:a16="http://schemas.microsoft.com/office/drawing/2014/main" id="{7BDAA3BF-490B-F04A-A2CB-E621585C9A06}"/>
              </a:ext>
            </a:extLst>
          </p:cNvPr>
          <p:cNvGrpSpPr/>
          <p:nvPr userDrawn="1"/>
        </p:nvGrpSpPr>
        <p:grpSpPr>
          <a:xfrm>
            <a:off x="0" y="-2117"/>
            <a:ext cx="12192000" cy="988484"/>
            <a:chOff x="0" y="-1588"/>
            <a:chExt cx="9144000" cy="741363"/>
          </a:xfrm>
          <a:solidFill>
            <a:srgbClr val="D6D2C4"/>
          </a:solidFill>
        </p:grpSpPr>
        <p:sp>
          <p:nvSpPr>
            <p:cNvPr id="11" name="Freeform 5">
              <a:extLst>
                <a:ext uri="{FF2B5EF4-FFF2-40B4-BE49-F238E27FC236}">
                  <a16:creationId xmlns:a16="http://schemas.microsoft.com/office/drawing/2014/main" id="{B61271D3-7DDF-6F43-BB50-A40EB80AAFC3}"/>
                </a:ext>
              </a:extLst>
            </p:cNvPr>
            <p:cNvSpPr>
              <a:spLocks/>
            </p:cNvSpPr>
            <p:nvPr/>
          </p:nvSpPr>
          <p:spPr bwMode="auto">
            <a:xfrm>
              <a:off x="0" y="-1588"/>
              <a:ext cx="9144000" cy="741363"/>
            </a:xfrm>
            <a:custGeom>
              <a:avLst/>
              <a:gdLst>
                <a:gd name="T0" fmla="*/ 0 w 1123"/>
                <a:gd name="T1" fmla="*/ 0 h 90"/>
                <a:gd name="T2" fmla="*/ 0 w 1123"/>
                <a:gd name="T3" fmla="*/ 90 h 90"/>
                <a:gd name="T4" fmla="*/ 957 w 1123"/>
                <a:gd name="T5" fmla="*/ 90 h 90"/>
                <a:gd name="T6" fmla="*/ 955 w 1123"/>
                <a:gd name="T7" fmla="*/ 89 h 90"/>
                <a:gd name="T8" fmla="*/ 949 w 1123"/>
                <a:gd name="T9" fmla="*/ 73 h 90"/>
                <a:gd name="T10" fmla="*/ 949 w 1123"/>
                <a:gd name="T11" fmla="*/ 43 h 90"/>
                <a:gd name="T12" fmla="*/ 966 w 1123"/>
                <a:gd name="T13" fmla="*/ 43 h 90"/>
                <a:gd name="T14" fmla="*/ 966 w 1123"/>
                <a:gd name="T15" fmla="*/ 74 h 90"/>
                <a:gd name="T16" fmla="*/ 967 w 1123"/>
                <a:gd name="T17" fmla="*/ 80 h 90"/>
                <a:gd name="T18" fmla="*/ 973 w 1123"/>
                <a:gd name="T19" fmla="*/ 82 h 90"/>
                <a:gd name="T20" fmla="*/ 978 w 1123"/>
                <a:gd name="T21" fmla="*/ 80 h 90"/>
                <a:gd name="T22" fmla="*/ 980 w 1123"/>
                <a:gd name="T23" fmla="*/ 74 h 90"/>
                <a:gd name="T24" fmla="*/ 980 w 1123"/>
                <a:gd name="T25" fmla="*/ 43 h 90"/>
                <a:gd name="T26" fmla="*/ 996 w 1123"/>
                <a:gd name="T27" fmla="*/ 43 h 90"/>
                <a:gd name="T28" fmla="*/ 996 w 1123"/>
                <a:gd name="T29" fmla="*/ 70 h 90"/>
                <a:gd name="T30" fmla="*/ 990 w 1123"/>
                <a:gd name="T31" fmla="*/ 89 h 90"/>
                <a:gd name="T32" fmla="*/ 988 w 1123"/>
                <a:gd name="T33" fmla="*/ 90 h 90"/>
                <a:gd name="T34" fmla="*/ 1012 w 1123"/>
                <a:gd name="T35" fmla="*/ 90 h 90"/>
                <a:gd name="T36" fmla="*/ 1002 w 1123"/>
                <a:gd name="T37" fmla="*/ 68 h 90"/>
                <a:gd name="T38" fmla="*/ 1028 w 1123"/>
                <a:gd name="T39" fmla="*/ 41 h 90"/>
                <a:gd name="T40" fmla="*/ 1048 w 1123"/>
                <a:gd name="T41" fmla="*/ 49 h 90"/>
                <a:gd name="T42" fmla="*/ 1052 w 1123"/>
                <a:gd name="T43" fmla="*/ 55 h 90"/>
                <a:gd name="T44" fmla="*/ 1039 w 1123"/>
                <a:gd name="T45" fmla="*/ 62 h 90"/>
                <a:gd name="T46" fmla="*/ 1028 w 1123"/>
                <a:gd name="T47" fmla="*/ 53 h 90"/>
                <a:gd name="T48" fmla="*/ 1022 w 1123"/>
                <a:gd name="T49" fmla="*/ 56 h 90"/>
                <a:gd name="T50" fmla="*/ 1018 w 1123"/>
                <a:gd name="T51" fmla="*/ 67 h 90"/>
                <a:gd name="T52" fmla="*/ 1028 w 1123"/>
                <a:gd name="T53" fmla="*/ 82 h 90"/>
                <a:gd name="T54" fmla="*/ 1039 w 1123"/>
                <a:gd name="T55" fmla="*/ 74 h 90"/>
                <a:gd name="T56" fmla="*/ 1052 w 1123"/>
                <a:gd name="T57" fmla="*/ 80 h 90"/>
                <a:gd name="T58" fmla="*/ 1047 w 1123"/>
                <a:gd name="T59" fmla="*/ 87 h 90"/>
                <a:gd name="T60" fmla="*/ 1044 w 1123"/>
                <a:gd name="T61" fmla="*/ 90 h 90"/>
                <a:gd name="T62" fmla="*/ 1059 w 1123"/>
                <a:gd name="T63" fmla="*/ 90 h 90"/>
                <a:gd name="T64" fmla="*/ 1059 w 1123"/>
                <a:gd name="T65" fmla="*/ 43 h 90"/>
                <a:gd name="T66" fmla="*/ 1075 w 1123"/>
                <a:gd name="T67" fmla="*/ 43 h 90"/>
                <a:gd name="T68" fmla="*/ 1075 w 1123"/>
                <a:gd name="T69" fmla="*/ 80 h 90"/>
                <a:gd name="T70" fmla="*/ 1096 w 1123"/>
                <a:gd name="T71" fmla="*/ 80 h 90"/>
                <a:gd name="T72" fmla="*/ 1096 w 1123"/>
                <a:gd name="T73" fmla="*/ 90 h 90"/>
                <a:gd name="T74" fmla="*/ 1123 w 1123"/>
                <a:gd name="T75" fmla="*/ 90 h 90"/>
                <a:gd name="T76" fmla="*/ 1123 w 1123"/>
                <a:gd name="T77" fmla="*/ 0 h 90"/>
                <a:gd name="T78" fmla="*/ 0 w 1123"/>
                <a:gd name="T79"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123" h="90">
                  <a:moveTo>
                    <a:pt x="0" y="0"/>
                  </a:moveTo>
                  <a:cubicBezTo>
                    <a:pt x="0" y="90"/>
                    <a:pt x="0" y="90"/>
                    <a:pt x="0" y="90"/>
                  </a:cubicBezTo>
                  <a:cubicBezTo>
                    <a:pt x="957" y="90"/>
                    <a:pt x="957" y="90"/>
                    <a:pt x="957" y="90"/>
                  </a:cubicBezTo>
                  <a:cubicBezTo>
                    <a:pt x="956" y="90"/>
                    <a:pt x="955" y="89"/>
                    <a:pt x="955" y="89"/>
                  </a:cubicBezTo>
                  <a:cubicBezTo>
                    <a:pt x="950" y="84"/>
                    <a:pt x="950" y="78"/>
                    <a:pt x="949" y="73"/>
                  </a:cubicBezTo>
                  <a:cubicBezTo>
                    <a:pt x="949" y="43"/>
                    <a:pt x="949" y="43"/>
                    <a:pt x="949" y="43"/>
                  </a:cubicBezTo>
                  <a:cubicBezTo>
                    <a:pt x="966" y="43"/>
                    <a:pt x="966" y="43"/>
                    <a:pt x="966" y="43"/>
                  </a:cubicBezTo>
                  <a:cubicBezTo>
                    <a:pt x="966" y="74"/>
                    <a:pt x="966" y="74"/>
                    <a:pt x="966" y="74"/>
                  </a:cubicBezTo>
                  <a:cubicBezTo>
                    <a:pt x="966" y="76"/>
                    <a:pt x="966" y="79"/>
                    <a:pt x="967" y="80"/>
                  </a:cubicBezTo>
                  <a:cubicBezTo>
                    <a:pt x="969" y="82"/>
                    <a:pt x="971" y="82"/>
                    <a:pt x="973" y="82"/>
                  </a:cubicBezTo>
                  <a:cubicBezTo>
                    <a:pt x="975" y="82"/>
                    <a:pt x="977" y="81"/>
                    <a:pt x="978" y="80"/>
                  </a:cubicBezTo>
                  <a:cubicBezTo>
                    <a:pt x="979" y="79"/>
                    <a:pt x="980" y="76"/>
                    <a:pt x="980" y="74"/>
                  </a:cubicBezTo>
                  <a:cubicBezTo>
                    <a:pt x="980" y="43"/>
                    <a:pt x="980" y="43"/>
                    <a:pt x="980" y="43"/>
                  </a:cubicBezTo>
                  <a:cubicBezTo>
                    <a:pt x="996" y="43"/>
                    <a:pt x="996" y="43"/>
                    <a:pt x="996" y="43"/>
                  </a:cubicBezTo>
                  <a:cubicBezTo>
                    <a:pt x="996" y="70"/>
                    <a:pt x="996" y="70"/>
                    <a:pt x="996" y="70"/>
                  </a:cubicBezTo>
                  <a:cubicBezTo>
                    <a:pt x="996" y="75"/>
                    <a:pt x="996" y="83"/>
                    <a:pt x="990" y="89"/>
                  </a:cubicBezTo>
                  <a:cubicBezTo>
                    <a:pt x="989" y="89"/>
                    <a:pt x="989" y="90"/>
                    <a:pt x="988" y="90"/>
                  </a:cubicBezTo>
                  <a:cubicBezTo>
                    <a:pt x="1012" y="90"/>
                    <a:pt x="1012" y="90"/>
                    <a:pt x="1012" y="90"/>
                  </a:cubicBezTo>
                  <a:cubicBezTo>
                    <a:pt x="1005" y="85"/>
                    <a:pt x="1002" y="76"/>
                    <a:pt x="1002" y="68"/>
                  </a:cubicBezTo>
                  <a:cubicBezTo>
                    <a:pt x="1002" y="55"/>
                    <a:pt x="1011" y="41"/>
                    <a:pt x="1028" y="41"/>
                  </a:cubicBezTo>
                  <a:cubicBezTo>
                    <a:pt x="1035" y="41"/>
                    <a:pt x="1043" y="44"/>
                    <a:pt x="1048" y="49"/>
                  </a:cubicBezTo>
                  <a:cubicBezTo>
                    <a:pt x="1050" y="51"/>
                    <a:pt x="1051" y="53"/>
                    <a:pt x="1052" y="55"/>
                  </a:cubicBezTo>
                  <a:cubicBezTo>
                    <a:pt x="1039" y="62"/>
                    <a:pt x="1039" y="62"/>
                    <a:pt x="1039" y="62"/>
                  </a:cubicBezTo>
                  <a:cubicBezTo>
                    <a:pt x="1038" y="59"/>
                    <a:pt x="1035" y="53"/>
                    <a:pt x="1028" y="53"/>
                  </a:cubicBezTo>
                  <a:cubicBezTo>
                    <a:pt x="1025" y="53"/>
                    <a:pt x="1023" y="55"/>
                    <a:pt x="1022" y="56"/>
                  </a:cubicBezTo>
                  <a:cubicBezTo>
                    <a:pt x="1018" y="60"/>
                    <a:pt x="1018" y="65"/>
                    <a:pt x="1018" y="67"/>
                  </a:cubicBezTo>
                  <a:cubicBezTo>
                    <a:pt x="1018" y="75"/>
                    <a:pt x="1021" y="82"/>
                    <a:pt x="1028" y="82"/>
                  </a:cubicBezTo>
                  <a:cubicBezTo>
                    <a:pt x="1036" y="82"/>
                    <a:pt x="1038" y="75"/>
                    <a:pt x="1039" y="74"/>
                  </a:cubicBezTo>
                  <a:cubicBezTo>
                    <a:pt x="1052" y="80"/>
                    <a:pt x="1052" y="80"/>
                    <a:pt x="1052" y="80"/>
                  </a:cubicBezTo>
                  <a:cubicBezTo>
                    <a:pt x="1051" y="83"/>
                    <a:pt x="1050" y="85"/>
                    <a:pt x="1047" y="87"/>
                  </a:cubicBezTo>
                  <a:cubicBezTo>
                    <a:pt x="1046" y="88"/>
                    <a:pt x="1045" y="89"/>
                    <a:pt x="1044" y="90"/>
                  </a:cubicBezTo>
                  <a:cubicBezTo>
                    <a:pt x="1059" y="90"/>
                    <a:pt x="1059" y="90"/>
                    <a:pt x="1059" y="90"/>
                  </a:cubicBezTo>
                  <a:cubicBezTo>
                    <a:pt x="1059" y="43"/>
                    <a:pt x="1059" y="43"/>
                    <a:pt x="1059" y="43"/>
                  </a:cubicBezTo>
                  <a:cubicBezTo>
                    <a:pt x="1075" y="43"/>
                    <a:pt x="1075" y="43"/>
                    <a:pt x="1075" y="43"/>
                  </a:cubicBezTo>
                  <a:cubicBezTo>
                    <a:pt x="1075" y="80"/>
                    <a:pt x="1075" y="80"/>
                    <a:pt x="1075" y="80"/>
                  </a:cubicBezTo>
                  <a:cubicBezTo>
                    <a:pt x="1096" y="80"/>
                    <a:pt x="1096" y="80"/>
                    <a:pt x="1096" y="80"/>
                  </a:cubicBezTo>
                  <a:cubicBezTo>
                    <a:pt x="1096" y="90"/>
                    <a:pt x="1096" y="90"/>
                    <a:pt x="1096" y="90"/>
                  </a:cubicBezTo>
                  <a:cubicBezTo>
                    <a:pt x="1123" y="90"/>
                    <a:pt x="1123" y="90"/>
                    <a:pt x="1123" y="90"/>
                  </a:cubicBezTo>
                  <a:cubicBezTo>
                    <a:pt x="1123" y="0"/>
                    <a:pt x="1123" y="0"/>
                    <a:pt x="1123" y="0"/>
                  </a:cubicBezTo>
                  <a:lnTo>
                    <a:pt x="0" y="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GB" sz="2400"/>
            </a:p>
          </p:txBody>
        </p:sp>
        <p:pic>
          <p:nvPicPr>
            <p:cNvPr id="12" name="Picture 11">
              <a:extLst>
                <a:ext uri="{FF2B5EF4-FFF2-40B4-BE49-F238E27FC236}">
                  <a16:creationId xmlns:a16="http://schemas.microsoft.com/office/drawing/2014/main" id="{5434D1C0-E761-1A47-8DBA-F01E27D73688}"/>
                </a:ext>
              </a:extLst>
            </p:cNvPr>
            <p:cNvPicPr>
              <a:picLocks noChangeAspect="1"/>
            </p:cNvPicPr>
            <p:nvPr/>
          </p:nvPicPr>
          <p:blipFill>
            <a:blip r:embed="rId15">
              <a:extLst>
                <a:ext uri="{BEBA8EAE-BF5A-486C-A8C5-ECC9F3942E4B}">
                  <a14:imgProps xmlns:a14="http://schemas.microsoft.com/office/drawing/2010/main">
                    <a14:imgLayer r:embed="rId16">
                      <a14:imgEffect>
                        <a14:brightnessContrast bright="100000"/>
                      </a14:imgEffect>
                    </a14:imgLayer>
                  </a14:imgProps>
                </a:ext>
                <a:ext uri="{28A0092B-C50C-407E-A947-70E740481C1C}">
                  <a14:useLocalDpi xmlns:a14="http://schemas.microsoft.com/office/drawing/2010/main" val="0"/>
                </a:ext>
              </a:extLst>
            </a:blip>
            <a:stretch>
              <a:fillRect/>
            </a:stretch>
          </p:blipFill>
          <p:spPr>
            <a:xfrm flipH="1">
              <a:off x="7524000" y="360000"/>
              <a:ext cx="147064" cy="172800"/>
            </a:xfrm>
            <a:prstGeom prst="rect">
              <a:avLst/>
            </a:prstGeom>
            <a:noFill/>
          </p:spPr>
        </p:pic>
      </p:grpSp>
      <p:sp>
        <p:nvSpPr>
          <p:cNvPr id="13" name="Text Placeholder 6">
            <a:extLst>
              <a:ext uri="{FF2B5EF4-FFF2-40B4-BE49-F238E27FC236}">
                <a16:creationId xmlns:a16="http://schemas.microsoft.com/office/drawing/2014/main" id="{DF6B7FAD-114F-BE45-98FE-B3374CB38F71}"/>
              </a:ext>
            </a:extLst>
          </p:cNvPr>
          <p:cNvSpPr txBox="1">
            <a:spLocks/>
          </p:cNvSpPr>
          <p:nvPr userDrawn="1"/>
        </p:nvSpPr>
        <p:spPr>
          <a:xfrm>
            <a:off x="288000" y="288000"/>
            <a:ext cx="7318611" cy="390725"/>
          </a:xfrm>
        </p:spPr>
        <p:txBody>
          <a:bodyPr lIns="0" tIns="0" rIns="0" bIns="0">
            <a:noAutofit/>
          </a:bodyPr>
          <a:lstStyle>
            <a:lvl1pPr marL="0" indent="0" algn="l" defTabSz="914400" rtl="0" eaLnBrk="1" latinLnBrk="0" hangingPunct="1">
              <a:lnSpc>
                <a:spcPct val="80000"/>
              </a:lnSpc>
              <a:spcBef>
                <a:spcPts val="1000"/>
              </a:spcBef>
              <a:buFont typeface="Arial"/>
              <a:buNone/>
              <a:defRPr sz="1467" kern="1200" baseline="0">
                <a:solidFill>
                  <a:schemeClr val="bg1"/>
                </a:solidFill>
                <a:latin typeface="+mn-lt"/>
                <a:ea typeface="+mn-ea"/>
                <a:cs typeface="+mn-cs"/>
              </a:defRPr>
            </a:lvl1pPr>
            <a:lvl2pPr marL="0" indent="0" algn="l" defTabSz="914400" rtl="0" eaLnBrk="1" latinLnBrk="0" hangingPunct="1">
              <a:lnSpc>
                <a:spcPct val="80000"/>
              </a:lnSpc>
              <a:spcBef>
                <a:spcPts val="500"/>
              </a:spcBef>
              <a:buFont typeface="Arial"/>
              <a:buNone/>
              <a:defRPr sz="1467" kern="1200">
                <a:solidFill>
                  <a:schemeClr val="bg1"/>
                </a:solidFill>
                <a:latin typeface="+mn-lt"/>
                <a:ea typeface="+mn-ea"/>
                <a:cs typeface="+mn-cs"/>
              </a:defRPr>
            </a:lvl2pPr>
            <a:lvl3pPr marL="0" indent="0" algn="l" defTabSz="914400" rtl="0" eaLnBrk="1" latinLnBrk="0" hangingPunct="1">
              <a:lnSpc>
                <a:spcPct val="90000"/>
              </a:lnSpc>
              <a:spcBef>
                <a:spcPts val="500"/>
              </a:spcBef>
              <a:buFont typeface="Arial"/>
              <a:buNone/>
              <a:defRPr sz="1467" kern="1200">
                <a:solidFill>
                  <a:schemeClr val="tx1"/>
                </a:solidFill>
                <a:latin typeface="+mn-lt"/>
                <a:ea typeface="+mn-ea"/>
                <a:cs typeface="+mn-cs"/>
              </a:defRPr>
            </a:lvl3pPr>
            <a:lvl4pPr marL="0" indent="0" algn="l" defTabSz="914400" rtl="0" eaLnBrk="1" latinLnBrk="0" hangingPunct="1">
              <a:lnSpc>
                <a:spcPct val="90000"/>
              </a:lnSpc>
              <a:spcBef>
                <a:spcPts val="500"/>
              </a:spcBef>
              <a:buFont typeface="Arial"/>
              <a:buNone/>
              <a:defRPr sz="1467" kern="1200">
                <a:solidFill>
                  <a:schemeClr val="tx1"/>
                </a:solidFill>
                <a:latin typeface="+mn-lt"/>
                <a:ea typeface="+mn-ea"/>
                <a:cs typeface="+mn-cs"/>
              </a:defRPr>
            </a:lvl4pPr>
            <a:lvl5pPr marL="0" indent="0" algn="l" defTabSz="914400" rtl="0" eaLnBrk="1" latinLnBrk="0" hangingPunct="1">
              <a:lnSpc>
                <a:spcPct val="90000"/>
              </a:lnSpc>
              <a:spcBef>
                <a:spcPts val="500"/>
              </a:spcBef>
              <a:buFont typeface="Arial"/>
              <a:buNone/>
              <a:defRPr sz="1467"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a:t>Department of Geography</a:t>
            </a:r>
            <a:endParaRPr lang="en-US" dirty="0"/>
          </a:p>
        </p:txBody>
      </p:sp>
    </p:spTree>
    <p:extLst>
      <p:ext uri="{BB962C8B-B14F-4D97-AF65-F5344CB8AC3E}">
        <p14:creationId xmlns:p14="http://schemas.microsoft.com/office/powerpoint/2010/main" val="10125771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2" r:id="rId12"/>
    <p:sldLayoutId id="2147483674"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29111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a.musah@ucl.ac.uk" TargetMode="External"/><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7.xml"/><Relationship Id="rId5" Type="http://schemas.openxmlformats.org/officeDocument/2006/relationships/image" Target="../media/image110.png"/><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20.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7.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2.png"/><Relationship Id="rId7"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20.xml"/><Relationship Id="rId6" Type="http://schemas.openxmlformats.org/officeDocument/2006/relationships/image" Target="../media/image23.png"/><Relationship Id="rId5" Type="http://schemas.openxmlformats.org/officeDocument/2006/relationships/image" Target="../media/image19.png"/><Relationship Id="rId4" Type="http://schemas.openxmlformats.org/officeDocument/2006/relationships/image" Target="../media/image18.png"/></Relationships>
</file>

<file path=ppt/slides/_rels/slide2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9.png"/><Relationship Id="rId2" Type="http://schemas.openxmlformats.org/officeDocument/2006/relationships/notesSlide" Target="../notesSlides/notesSlide22.xml"/><Relationship Id="rId1" Type="http://schemas.openxmlformats.org/officeDocument/2006/relationships/slideLayout" Target="../slideLayouts/slideLayout7.xml"/><Relationship Id="rId6" Type="http://schemas.openxmlformats.org/officeDocument/2006/relationships/image" Target="../media/image28.png"/><Relationship Id="rId5" Type="http://schemas.openxmlformats.org/officeDocument/2006/relationships/image" Target="../media/image26.png"/><Relationship Id="rId4" Type="http://schemas.openxmlformats.org/officeDocument/2006/relationships/image" Target="../media/image25.jpeg"/></Relationships>
</file>

<file path=ppt/slides/_rels/slide31.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8" Type="http://schemas.openxmlformats.org/officeDocument/2006/relationships/image" Target="../media/image32.png"/><Relationship Id="rId7" Type="http://schemas.openxmlformats.org/officeDocument/2006/relationships/image" Target="../media/image31.png"/><Relationship Id="rId2" Type="http://schemas.openxmlformats.org/officeDocument/2006/relationships/notesSlide" Target="../notesSlides/notesSlide25.xml"/><Relationship Id="rId1" Type="http://schemas.openxmlformats.org/officeDocument/2006/relationships/slideLayout" Target="../slideLayouts/slideLayout7.xml"/><Relationship Id="rId6" Type="http://schemas.openxmlformats.org/officeDocument/2006/relationships/image" Target="../media/image2.png"/><Relationship Id="rId5" Type="http://schemas.openxmlformats.org/officeDocument/2006/relationships/image" Target="../media/image30.png"/><Relationship Id="rId4" Type="http://schemas.openxmlformats.org/officeDocument/2006/relationships/image" Target="../media/image430.png"/><Relationship Id="rId9" Type="http://schemas.openxmlformats.org/officeDocument/2006/relationships/image" Target="../media/image33.png"/></Relationships>
</file>

<file path=ppt/slides/_rels/slide3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0.xml"/><Relationship Id="rId4" Type="http://schemas.openxmlformats.org/officeDocument/2006/relationships/image" Target="../media/image38.png"/></Relationships>
</file>

<file path=ppt/slides/_rels/slide3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167A4CB3-F0C9-5F4A-8B2A-F66E99725E17}"/>
              </a:ext>
            </a:extLst>
          </p:cNvPr>
          <p:cNvSpPr/>
          <p:nvPr/>
        </p:nvSpPr>
        <p:spPr>
          <a:xfrm>
            <a:off x="695325" y="1917424"/>
            <a:ext cx="10486795" cy="3970318"/>
          </a:xfrm>
          <a:prstGeom prst="rect">
            <a:avLst/>
          </a:prstGeom>
        </p:spPr>
        <p:txBody>
          <a:bodyPr wrap="square">
            <a:spAutoFit/>
          </a:bodyPr>
          <a:lstStyle/>
          <a:p>
            <a:r>
              <a:rPr lang="en-GB" sz="2400" b="1" cap="all" dirty="0">
                <a:latin typeface="Helvetica Neue Light" panose="02000403000000020004" pitchFamily="2" charset="0"/>
                <a:ea typeface="Helvetica Neue Light" panose="02000403000000020004" pitchFamily="2" charset="0"/>
                <a:cs typeface="Calibri Light" charset="0"/>
              </a:rPr>
              <a:t>GEOG0125</a:t>
            </a:r>
          </a:p>
          <a:p>
            <a:r>
              <a:rPr lang="en-GB" sz="2400" cap="all" dirty="0">
                <a:latin typeface="Helvetica Neue Light" panose="02000403000000020004" pitchFamily="2" charset="0"/>
                <a:ea typeface="Helvetica Neue Light" panose="02000403000000020004" pitchFamily="2" charset="0"/>
                <a:cs typeface="Calibri Light" charset="0"/>
              </a:rPr>
              <a:t>Advanced Topics in Social and Geographic Data Science</a:t>
            </a:r>
            <a:br>
              <a:rPr lang="en-GB" sz="2000" cap="all" dirty="0">
                <a:latin typeface="Helvetica Neue Light" panose="02000403000000020004" pitchFamily="2" charset="0"/>
                <a:ea typeface="Helvetica Neue Light" panose="02000403000000020004" pitchFamily="2" charset="0"/>
                <a:cs typeface="Calibri Light" charset="0"/>
              </a:rPr>
            </a:br>
            <a:endParaRPr lang="en-GB" sz="2000" cap="all" dirty="0">
              <a:latin typeface="Helvetica Neue Light" panose="02000403000000020004" pitchFamily="2" charset="0"/>
              <a:ea typeface="Helvetica Neue Light" panose="02000403000000020004" pitchFamily="2" charset="0"/>
              <a:cs typeface="Calibri Light" charset="0"/>
            </a:endParaRPr>
          </a:p>
          <a:p>
            <a:endParaRPr lang="en-GB" sz="3200" b="1" cap="all" dirty="0">
              <a:solidFill>
                <a:prstClr val="black"/>
              </a:solidFill>
              <a:latin typeface="Helvetica Neue Light" panose="02000403000000020004" pitchFamily="2" charset="0"/>
              <a:ea typeface="Helvetica Neue Light" panose="02000403000000020004" pitchFamily="2" charset="0"/>
              <a:cs typeface="Calibri Light" charset="0"/>
            </a:endParaRPr>
          </a:p>
          <a:p>
            <a:r>
              <a:rPr lang="en-GB" sz="3200" b="1" cap="all" dirty="0">
                <a:solidFill>
                  <a:prstClr val="black"/>
                </a:solidFill>
                <a:latin typeface="Helvetica Neue Light" panose="02000403000000020004" pitchFamily="2" charset="0"/>
                <a:ea typeface="Helvetica Neue Light" panose="02000403000000020004" pitchFamily="2" charset="0"/>
                <a:cs typeface="Calibri Light" charset="0"/>
              </a:rPr>
              <a:t>Introduction to Bayesian inference</a:t>
            </a:r>
            <a:endParaRPr lang="en-GB" sz="2800" cap="all" dirty="0">
              <a:solidFill>
                <a:prstClr val="black"/>
              </a:solidFill>
              <a:latin typeface="Helvetica Neue Light" panose="02000403000000020004" pitchFamily="2" charset="0"/>
              <a:ea typeface="Helvetica Neue Light" panose="02000403000000020004" pitchFamily="2" charset="0"/>
              <a:cs typeface="Calibri Light" charset="0"/>
            </a:endParaRPr>
          </a:p>
          <a:p>
            <a:endParaRPr lang="en-GB" sz="2800" cap="all" dirty="0">
              <a:solidFill>
                <a:prstClr val="black"/>
              </a:solidFill>
              <a:latin typeface="Helvetica Neue Light" panose="02000403000000020004" pitchFamily="2" charset="0"/>
              <a:ea typeface="Helvetica Neue Light" panose="02000403000000020004" pitchFamily="2" charset="0"/>
              <a:cs typeface="Calibri Light" charset="0"/>
            </a:endParaRPr>
          </a:p>
          <a:p>
            <a:endParaRPr lang="en-GB" sz="2800" cap="all" dirty="0">
              <a:solidFill>
                <a:prstClr val="black"/>
              </a:solidFill>
              <a:latin typeface="Helvetica Neue Light" panose="02000403000000020004" pitchFamily="2" charset="0"/>
              <a:ea typeface="Helvetica Neue Light" panose="02000403000000020004" pitchFamily="2" charset="0"/>
              <a:cs typeface="Calibri Light" charset="0"/>
            </a:endParaRPr>
          </a:p>
          <a:p>
            <a:r>
              <a:rPr lang="en-GB" altLang="en-US" sz="1600"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rPr>
              <a:t>Dr Anwar Musah (</a:t>
            </a:r>
            <a:r>
              <a:rPr lang="en-GB" altLang="en-US" sz="1600"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hlinkClick r:id="rId3"/>
              </a:rPr>
              <a:t>a.musah@ucl.ac.uk</a:t>
            </a:r>
            <a:r>
              <a:rPr lang="en-GB" altLang="en-US" sz="1600"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rPr>
              <a:t>) </a:t>
            </a:r>
          </a:p>
          <a:p>
            <a:pPr lvl="0"/>
            <a:r>
              <a:rPr lang="en-US" altLang="en-US" sz="1600"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rPr>
              <a:t>Lecturer in Social and Geographic Data Science</a:t>
            </a:r>
          </a:p>
          <a:p>
            <a:pPr lvl="0"/>
            <a:r>
              <a:rPr lang="en-US" altLang="en-US" sz="1600" dirty="0">
                <a:latin typeface="Helvetica Neue Light" panose="02000403000000020004" pitchFamily="2" charset="0"/>
                <a:ea typeface="Helvetica Neue Light" panose="02000403000000020004" pitchFamily="2" charset="0"/>
                <a:cs typeface="Helvetica Neue" panose="02000503000000020004" pitchFamily="2" charset="0"/>
              </a:rPr>
              <a:t>UCL Geography</a:t>
            </a:r>
          </a:p>
          <a:p>
            <a:endParaRPr lang="en-GB" sz="1600" cap="all" dirty="0">
              <a:latin typeface="Helvetica Neue Light" panose="02000403000000020004" pitchFamily="2" charset="0"/>
              <a:ea typeface="Helvetica Neue Light" panose="02000403000000020004" pitchFamily="2" charset="0"/>
              <a:cs typeface="Calibri Light" charset="0"/>
            </a:endParaRPr>
          </a:p>
        </p:txBody>
      </p:sp>
      <p:pic>
        <p:nvPicPr>
          <p:cNvPr id="5" name="Picture 4">
            <a:extLst>
              <a:ext uri="{FF2B5EF4-FFF2-40B4-BE49-F238E27FC236}">
                <a16:creationId xmlns:a16="http://schemas.microsoft.com/office/drawing/2014/main" id="{5E7F389B-F6B0-A94C-97E9-5A3AD8DBB514}"/>
              </a:ext>
            </a:extLst>
          </p:cNvPr>
          <p:cNvPicPr>
            <a:picLocks noChangeAspect="1"/>
          </p:cNvPicPr>
          <p:nvPr/>
        </p:nvPicPr>
        <p:blipFill>
          <a:blip r:embed="rId4"/>
          <a:stretch>
            <a:fillRect/>
          </a:stretch>
        </p:blipFill>
        <p:spPr>
          <a:xfrm>
            <a:off x="0" y="0"/>
            <a:ext cx="12192000" cy="970069"/>
          </a:xfrm>
          <a:prstGeom prst="rect">
            <a:avLst/>
          </a:prstGeom>
        </p:spPr>
      </p:pic>
      <p:sp>
        <p:nvSpPr>
          <p:cNvPr id="6" name="Slide Number Placeholder 3">
            <a:extLst>
              <a:ext uri="{FF2B5EF4-FFF2-40B4-BE49-F238E27FC236}">
                <a16:creationId xmlns:a16="http://schemas.microsoft.com/office/drawing/2014/main" id="{A70A2C14-E646-AE4A-9302-2CBEC9BA162D}"/>
              </a:ext>
            </a:extLst>
          </p:cNvPr>
          <p:cNvSpPr txBox="1">
            <a:spLocks/>
          </p:cNvSpPr>
          <p:nvPr/>
        </p:nvSpPr>
        <p:spPr>
          <a:xfrm>
            <a:off x="11275948" y="6373870"/>
            <a:ext cx="540000" cy="144000"/>
          </a:xfrm>
          <a:prstGeom prst="rect">
            <a:avLst/>
          </a:prstGeom>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Arial" charset="0"/>
              </a:defRPr>
            </a:lvl1pPr>
            <a:lvl2pPr marL="778225" indent="-299317" algn="l" defTabSz="914400" rtl="0" eaLnBrk="0" latinLnBrk="0" hangingPunct="0">
              <a:defRPr sz="1800" kern="1200">
                <a:solidFill>
                  <a:schemeClr val="tx1"/>
                </a:solidFill>
                <a:latin typeface="Arial" charset="0"/>
                <a:ea typeface="Arial" charset="0"/>
                <a:cs typeface="Arial" charset="0"/>
              </a:defRPr>
            </a:lvl2pPr>
            <a:lvl3pPr marL="1197270" indent="-239454" algn="l" defTabSz="914400" rtl="0" eaLnBrk="0" latinLnBrk="0" hangingPunct="0">
              <a:defRPr sz="1800" kern="1200">
                <a:solidFill>
                  <a:schemeClr val="tx1"/>
                </a:solidFill>
                <a:latin typeface="Arial" charset="0"/>
                <a:ea typeface="Arial" charset="0"/>
                <a:cs typeface="Arial" charset="0"/>
              </a:defRPr>
            </a:lvl3pPr>
            <a:lvl4pPr marL="1676177" indent="-239454" algn="l" defTabSz="914400" rtl="0" eaLnBrk="0" latinLnBrk="0" hangingPunct="0">
              <a:defRPr sz="1800" kern="1200">
                <a:solidFill>
                  <a:schemeClr val="tx1"/>
                </a:solidFill>
                <a:latin typeface="Arial" charset="0"/>
                <a:ea typeface="Arial" charset="0"/>
                <a:cs typeface="Arial" charset="0"/>
              </a:defRPr>
            </a:lvl4pPr>
            <a:lvl5pPr marL="2155085" indent="-239454" algn="l" defTabSz="914400" rtl="0" eaLnBrk="0" latinLnBrk="0" hangingPunct="0">
              <a:defRPr sz="1800" kern="1200">
                <a:solidFill>
                  <a:schemeClr val="tx1"/>
                </a:solidFill>
                <a:latin typeface="Arial" charset="0"/>
                <a:ea typeface="Arial" charset="0"/>
                <a:cs typeface="Arial" charset="0"/>
              </a:defRPr>
            </a:lvl5pPr>
            <a:lvl6pPr marL="2633993"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3112901"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591809"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4070717"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fld id="{0447D3D2-708A-E34B-88EA-90194C1A2EE9}" type="slidenum">
              <a:rPr lang="en-US" smtClean="0">
                <a:solidFill>
                  <a:srgbClr val="000000"/>
                </a:solidFill>
                <a:cs typeface="ＭＳ Ｐゴシック" charset="0"/>
              </a:rPr>
              <a:pPr eaLnBrk="1" hangingPunct="1"/>
              <a:t>1</a:t>
            </a:fld>
            <a:endParaRPr lang="en-US" dirty="0">
              <a:solidFill>
                <a:srgbClr val="000000"/>
              </a:solidFill>
              <a:cs typeface="ＭＳ Ｐゴシック" charset="0"/>
            </a:endParaRPr>
          </a:p>
        </p:txBody>
      </p:sp>
    </p:spTree>
    <p:extLst>
      <p:ext uri="{BB962C8B-B14F-4D97-AF65-F5344CB8AC3E}">
        <p14:creationId xmlns:p14="http://schemas.microsoft.com/office/powerpoint/2010/main" val="907104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83ACA4B-420E-864E-A288-C901C26F4670}"/>
              </a:ext>
            </a:extLst>
          </p:cNvPr>
          <p:cNvSpPr/>
          <p:nvPr/>
        </p:nvSpPr>
        <p:spPr>
          <a:xfrm>
            <a:off x="0" y="0"/>
            <a:ext cx="12192000" cy="6858000"/>
          </a:xfrm>
          <a:prstGeom prst="rect">
            <a:avLst/>
          </a:prstGeom>
          <a:solidFill>
            <a:srgbClr val="008CE6"/>
          </a:solidFill>
          <a:ln>
            <a:solidFill>
              <a:srgbClr val="0091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C76F1414-123F-A64D-A741-24140E769A2A}"/>
              </a:ext>
            </a:extLst>
          </p:cNvPr>
          <p:cNvSpPr>
            <a:spLocks noGrp="1"/>
          </p:cNvSpPr>
          <p:nvPr>
            <p:ph type="title"/>
          </p:nvPr>
        </p:nvSpPr>
        <p:spPr>
          <a:xfrm>
            <a:off x="587375" y="3233296"/>
            <a:ext cx="11233150" cy="1296988"/>
          </a:xfrm>
        </p:spPr>
        <p:txBody>
          <a:bodyPr/>
          <a:lstStyle/>
          <a:p>
            <a:pPr>
              <a:defRPr/>
            </a:pPr>
            <a:r>
              <a:rPr lang="en-US" sz="3600" b="1" dirty="0">
                <a:solidFill>
                  <a:schemeClr val="bg1"/>
                </a:solidFill>
                <a:latin typeface="Helvetica Neue Light" panose="02000403000000020004" pitchFamily="2" charset="0"/>
                <a:ea typeface="Helvetica Neue Light" panose="02000403000000020004" pitchFamily="2" charset="0"/>
              </a:rPr>
              <a:t>What is a Probability?</a:t>
            </a:r>
          </a:p>
        </p:txBody>
      </p:sp>
      <p:sp>
        <p:nvSpPr>
          <p:cNvPr id="6" name="Slide Number Placeholder 3">
            <a:extLst>
              <a:ext uri="{FF2B5EF4-FFF2-40B4-BE49-F238E27FC236}">
                <a16:creationId xmlns:a16="http://schemas.microsoft.com/office/drawing/2014/main" id="{9C15FA47-1DB3-7E4F-9001-E35F8C80CDF5}"/>
              </a:ext>
            </a:extLst>
          </p:cNvPr>
          <p:cNvSpPr txBox="1">
            <a:spLocks/>
          </p:cNvSpPr>
          <p:nvPr/>
        </p:nvSpPr>
        <p:spPr>
          <a:xfrm>
            <a:off x="11275948" y="6373870"/>
            <a:ext cx="540000" cy="144000"/>
          </a:xfrm>
          <a:prstGeom prst="rect">
            <a:avLst/>
          </a:prstGeom>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Arial" charset="0"/>
              </a:defRPr>
            </a:lvl1pPr>
            <a:lvl2pPr marL="778225" indent="-299317" algn="l" defTabSz="914400" rtl="0" eaLnBrk="0" latinLnBrk="0" hangingPunct="0">
              <a:defRPr sz="1800" kern="1200">
                <a:solidFill>
                  <a:schemeClr val="tx1"/>
                </a:solidFill>
                <a:latin typeface="Arial" charset="0"/>
                <a:ea typeface="Arial" charset="0"/>
                <a:cs typeface="Arial" charset="0"/>
              </a:defRPr>
            </a:lvl2pPr>
            <a:lvl3pPr marL="1197270" indent="-239454" algn="l" defTabSz="914400" rtl="0" eaLnBrk="0" latinLnBrk="0" hangingPunct="0">
              <a:defRPr sz="1800" kern="1200">
                <a:solidFill>
                  <a:schemeClr val="tx1"/>
                </a:solidFill>
                <a:latin typeface="Arial" charset="0"/>
                <a:ea typeface="Arial" charset="0"/>
                <a:cs typeface="Arial" charset="0"/>
              </a:defRPr>
            </a:lvl3pPr>
            <a:lvl4pPr marL="1676177" indent="-239454" algn="l" defTabSz="914400" rtl="0" eaLnBrk="0" latinLnBrk="0" hangingPunct="0">
              <a:defRPr sz="1800" kern="1200">
                <a:solidFill>
                  <a:schemeClr val="tx1"/>
                </a:solidFill>
                <a:latin typeface="Arial" charset="0"/>
                <a:ea typeface="Arial" charset="0"/>
                <a:cs typeface="Arial" charset="0"/>
              </a:defRPr>
            </a:lvl4pPr>
            <a:lvl5pPr marL="2155085" indent="-239454" algn="l" defTabSz="914400" rtl="0" eaLnBrk="0" latinLnBrk="0" hangingPunct="0">
              <a:defRPr sz="1800" kern="1200">
                <a:solidFill>
                  <a:schemeClr val="tx1"/>
                </a:solidFill>
                <a:latin typeface="Arial" charset="0"/>
                <a:ea typeface="Arial" charset="0"/>
                <a:cs typeface="Arial" charset="0"/>
              </a:defRPr>
            </a:lvl5pPr>
            <a:lvl6pPr marL="2633993"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3112901"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591809"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4070717"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fld id="{0447D3D2-708A-E34B-88EA-90194C1A2EE9}" type="slidenum">
              <a:rPr lang="en-US" smtClean="0">
                <a:solidFill>
                  <a:srgbClr val="000000"/>
                </a:solidFill>
                <a:cs typeface="ＭＳ Ｐゴシック" charset="0"/>
              </a:rPr>
              <a:pPr eaLnBrk="1" hangingPunct="1"/>
              <a:t>10</a:t>
            </a:fld>
            <a:endParaRPr lang="en-US" dirty="0">
              <a:solidFill>
                <a:srgbClr val="000000"/>
              </a:solidFill>
              <a:cs typeface="ＭＳ Ｐゴシック" charset="0"/>
            </a:endParaRPr>
          </a:p>
        </p:txBody>
      </p:sp>
    </p:spTree>
    <p:extLst>
      <p:ext uri="{BB962C8B-B14F-4D97-AF65-F5344CB8AC3E}">
        <p14:creationId xmlns:p14="http://schemas.microsoft.com/office/powerpoint/2010/main" val="16049628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8BBA3F2-0C09-C446-BDF8-2D27BC7931B1}"/>
              </a:ext>
            </a:extLst>
          </p:cNvPr>
          <p:cNvPicPr>
            <a:picLocks noChangeAspect="1"/>
          </p:cNvPicPr>
          <p:nvPr/>
        </p:nvPicPr>
        <p:blipFill>
          <a:blip r:embed="rId3"/>
          <a:stretch>
            <a:fillRect/>
          </a:stretch>
        </p:blipFill>
        <p:spPr>
          <a:xfrm>
            <a:off x="0" y="2623"/>
            <a:ext cx="12192000" cy="970069"/>
          </a:xfrm>
          <a:prstGeom prst="rect">
            <a:avLst/>
          </a:prstGeom>
        </p:spPr>
      </p:pic>
      <p:sp>
        <p:nvSpPr>
          <p:cNvPr id="3" name="Title 1">
            <a:extLst>
              <a:ext uri="{FF2B5EF4-FFF2-40B4-BE49-F238E27FC236}">
                <a16:creationId xmlns:a16="http://schemas.microsoft.com/office/drawing/2014/main" id="{DEB4F442-A8C0-9E48-8B86-B40111CD3FE1}"/>
              </a:ext>
            </a:extLst>
          </p:cNvPr>
          <p:cNvSpPr txBox="1">
            <a:spLocks/>
          </p:cNvSpPr>
          <p:nvPr/>
        </p:nvSpPr>
        <p:spPr>
          <a:xfrm>
            <a:off x="256869" y="1160463"/>
            <a:ext cx="9382728" cy="65111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r>
              <a:rPr lang="en-US" altLang="en-US" sz="2800" b="1" dirty="0">
                <a:latin typeface="HELVETICA NEUE LIGHT" panose="02000403000000020004" pitchFamily="2" charset="0"/>
                <a:ea typeface="HELVETICA NEUE LIGHT" panose="02000403000000020004" pitchFamily="2" charset="0"/>
                <a:cs typeface="Helvetica Neue" panose="02000503000000020004" pitchFamily="2" charset="0"/>
              </a:rPr>
              <a:t>Definition:</a:t>
            </a:r>
            <a:endParaRPr lang="en-GB" sz="2800" b="1" cap="all"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endParaRPr>
          </a:p>
        </p:txBody>
      </p:sp>
      <p:sp>
        <p:nvSpPr>
          <p:cNvPr id="4" name="Slide Number Placeholder 3">
            <a:extLst>
              <a:ext uri="{FF2B5EF4-FFF2-40B4-BE49-F238E27FC236}">
                <a16:creationId xmlns:a16="http://schemas.microsoft.com/office/drawing/2014/main" id="{53A07A42-5763-174B-9E9C-FA445D3FA280}"/>
              </a:ext>
            </a:extLst>
          </p:cNvPr>
          <p:cNvSpPr txBox="1">
            <a:spLocks/>
          </p:cNvSpPr>
          <p:nvPr/>
        </p:nvSpPr>
        <p:spPr>
          <a:xfrm>
            <a:off x="11275948" y="6373870"/>
            <a:ext cx="540000" cy="144000"/>
          </a:xfrm>
          <a:prstGeom prst="rect">
            <a:avLst/>
          </a:prstGeom>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Arial" charset="0"/>
              </a:defRPr>
            </a:lvl1pPr>
            <a:lvl2pPr marL="778225" indent="-299317" algn="l" defTabSz="914400" rtl="0" eaLnBrk="0" latinLnBrk="0" hangingPunct="0">
              <a:defRPr sz="1800" kern="1200">
                <a:solidFill>
                  <a:schemeClr val="tx1"/>
                </a:solidFill>
                <a:latin typeface="Arial" charset="0"/>
                <a:ea typeface="Arial" charset="0"/>
                <a:cs typeface="Arial" charset="0"/>
              </a:defRPr>
            </a:lvl2pPr>
            <a:lvl3pPr marL="1197270" indent="-239454" algn="l" defTabSz="914400" rtl="0" eaLnBrk="0" latinLnBrk="0" hangingPunct="0">
              <a:defRPr sz="1800" kern="1200">
                <a:solidFill>
                  <a:schemeClr val="tx1"/>
                </a:solidFill>
                <a:latin typeface="Arial" charset="0"/>
                <a:ea typeface="Arial" charset="0"/>
                <a:cs typeface="Arial" charset="0"/>
              </a:defRPr>
            </a:lvl3pPr>
            <a:lvl4pPr marL="1676177" indent="-239454" algn="l" defTabSz="914400" rtl="0" eaLnBrk="0" latinLnBrk="0" hangingPunct="0">
              <a:defRPr sz="1800" kern="1200">
                <a:solidFill>
                  <a:schemeClr val="tx1"/>
                </a:solidFill>
                <a:latin typeface="Arial" charset="0"/>
                <a:ea typeface="Arial" charset="0"/>
                <a:cs typeface="Arial" charset="0"/>
              </a:defRPr>
            </a:lvl4pPr>
            <a:lvl5pPr marL="2155085" indent="-239454" algn="l" defTabSz="914400" rtl="0" eaLnBrk="0" latinLnBrk="0" hangingPunct="0">
              <a:defRPr sz="1800" kern="1200">
                <a:solidFill>
                  <a:schemeClr val="tx1"/>
                </a:solidFill>
                <a:latin typeface="Arial" charset="0"/>
                <a:ea typeface="Arial" charset="0"/>
                <a:cs typeface="Arial" charset="0"/>
              </a:defRPr>
            </a:lvl5pPr>
            <a:lvl6pPr marL="2633993"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3112901"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591809"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4070717"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fld id="{0447D3D2-708A-E34B-88EA-90194C1A2EE9}" type="slidenum">
              <a:rPr lang="en-US" smtClean="0">
                <a:solidFill>
                  <a:srgbClr val="000000"/>
                </a:solidFill>
                <a:cs typeface="ＭＳ Ｐゴシック" charset="0"/>
              </a:rPr>
              <a:pPr eaLnBrk="1" hangingPunct="1"/>
              <a:t>11</a:t>
            </a:fld>
            <a:endParaRPr lang="en-US" dirty="0">
              <a:solidFill>
                <a:srgbClr val="000000"/>
              </a:solidFill>
              <a:cs typeface="ＭＳ Ｐゴシック" charset="0"/>
            </a:endParaRPr>
          </a:p>
        </p:txBody>
      </p:sp>
      <p:sp>
        <p:nvSpPr>
          <p:cNvPr id="10" name="TextBox 9">
            <a:extLst>
              <a:ext uri="{FF2B5EF4-FFF2-40B4-BE49-F238E27FC236}">
                <a16:creationId xmlns:a16="http://schemas.microsoft.com/office/drawing/2014/main" id="{CFEC84FB-D25C-0748-8734-806327CFE6A8}"/>
              </a:ext>
            </a:extLst>
          </p:cNvPr>
          <p:cNvSpPr txBox="1"/>
          <p:nvPr/>
        </p:nvSpPr>
        <p:spPr>
          <a:xfrm>
            <a:off x="256869" y="1999348"/>
            <a:ext cx="11678262" cy="1015663"/>
          </a:xfrm>
          <a:prstGeom prst="rect">
            <a:avLst/>
          </a:prstGeom>
          <a:solidFill>
            <a:schemeClr val="accent1">
              <a:lumMod val="20000"/>
              <a:lumOff val="80000"/>
            </a:schemeClr>
          </a:solidFill>
          <a:ln>
            <a:solidFill>
              <a:schemeClr val="accent1"/>
            </a:solidFill>
          </a:ln>
        </p:spPr>
        <p:txBody>
          <a:bodyPr wrap="square" rtlCol="0">
            <a:spAutoFit/>
          </a:bodyPr>
          <a:lstStyle/>
          <a:p>
            <a:pPr algn="l"/>
            <a:r>
              <a:rPr lang="en-GB" sz="2000" dirty="0">
                <a:latin typeface="Helvetica Neue Light" panose="02000403000000020004" pitchFamily="2" charset="0"/>
                <a:ea typeface="Helvetica Neue Light" panose="02000403000000020004" pitchFamily="2" charset="0"/>
              </a:rPr>
              <a:t>Probability is the language of uncertainty. It quantifies the uncertainty of a defined event, taking a value between 0 and 1. An event with a probability near zero implies that it is very unlikely to occur, while a probability near one implies that it is very likely.</a:t>
            </a:r>
          </a:p>
        </p:txBody>
      </p:sp>
      <p:sp>
        <p:nvSpPr>
          <p:cNvPr id="5" name="TextBox 4">
            <a:extLst>
              <a:ext uri="{FF2B5EF4-FFF2-40B4-BE49-F238E27FC236}">
                <a16:creationId xmlns:a16="http://schemas.microsoft.com/office/drawing/2014/main" id="{507FD1A8-13B6-5040-A560-0E42F3A3928D}"/>
              </a:ext>
            </a:extLst>
          </p:cNvPr>
          <p:cNvSpPr txBox="1"/>
          <p:nvPr/>
        </p:nvSpPr>
        <p:spPr>
          <a:xfrm>
            <a:off x="256869" y="3429000"/>
            <a:ext cx="6770948" cy="2769989"/>
          </a:xfrm>
          <a:prstGeom prst="rect">
            <a:avLst/>
          </a:prstGeom>
          <a:solidFill>
            <a:schemeClr val="accent1">
              <a:lumMod val="20000"/>
              <a:lumOff val="80000"/>
            </a:schemeClr>
          </a:solidFill>
          <a:ln>
            <a:solidFill>
              <a:schemeClr val="accent1">
                <a:lumMod val="60000"/>
                <a:lumOff val="40000"/>
              </a:schemeClr>
            </a:solidFill>
          </a:ln>
        </p:spPr>
        <p:txBody>
          <a:bodyPr wrap="square" rtlCol="0">
            <a:spAutoFit/>
          </a:bodyPr>
          <a:lstStyle/>
          <a:p>
            <a:pPr marL="285750" indent="-285750" algn="l">
              <a:buFont typeface="Arial" panose="020B0604020202020204" pitchFamily="34" charset="0"/>
              <a:buChar char="•"/>
            </a:pPr>
            <a:r>
              <a:rPr lang="en-GB" sz="1600" dirty="0">
                <a:latin typeface="Helvetica Neue Light" panose="02000403000000020004" pitchFamily="2" charset="0"/>
                <a:ea typeface="Helvetica Neue Light" panose="02000403000000020004" pitchFamily="2" charset="0"/>
              </a:rPr>
              <a:t>The usual notation for a probability is: </a:t>
            </a:r>
            <a:r>
              <a:rPr lang="en-GB" sz="1600" b="1" dirty="0">
                <a:latin typeface="Helvetica Neue Light" panose="02000403000000020004" pitchFamily="2" charset="0"/>
                <a:ea typeface="Helvetica Neue Light" panose="02000403000000020004" pitchFamily="2" charset="0"/>
              </a:rPr>
              <a:t>Pr( ) </a:t>
            </a:r>
            <a:r>
              <a:rPr lang="en-GB" sz="1600" dirty="0">
                <a:latin typeface="Helvetica Neue Light" panose="02000403000000020004" pitchFamily="2" charset="0"/>
                <a:ea typeface="Helvetica Neue Light" panose="02000403000000020004" pitchFamily="2" charset="0"/>
              </a:rPr>
              <a:t>or </a:t>
            </a:r>
            <a:r>
              <a:rPr lang="en-GB" sz="1600" b="1" dirty="0">
                <a:latin typeface="Helvetica Neue Light" panose="02000403000000020004" pitchFamily="2" charset="0"/>
                <a:ea typeface="Helvetica Neue Light" panose="02000403000000020004" pitchFamily="2" charset="0"/>
              </a:rPr>
              <a:t>P( ) </a:t>
            </a:r>
            <a:r>
              <a:rPr lang="en-GB" sz="1600" dirty="0">
                <a:latin typeface="Helvetica Neue Light" panose="02000403000000020004" pitchFamily="2" charset="0"/>
                <a:ea typeface="Helvetica Neue Light" panose="02000403000000020004" pitchFamily="2" charset="0"/>
              </a:rPr>
              <a:t>or </a:t>
            </a:r>
            <a:r>
              <a:rPr lang="en-GB" sz="1600" b="1" dirty="0">
                <a:latin typeface="Helvetica Neue Light" panose="02000403000000020004" pitchFamily="2" charset="0"/>
                <a:ea typeface="Helvetica Neue Light" panose="02000403000000020004" pitchFamily="2" charset="0"/>
              </a:rPr>
              <a:t>Prob( ) </a:t>
            </a:r>
            <a:r>
              <a:rPr lang="en-GB" sz="1600" dirty="0">
                <a:latin typeface="Helvetica Neue Light" panose="02000403000000020004" pitchFamily="2" charset="0"/>
                <a:ea typeface="Helvetica Neue Light" panose="02000403000000020004" pitchFamily="2" charset="0"/>
              </a:rPr>
              <a:t>(we will use the notation for </a:t>
            </a:r>
            <a:r>
              <a:rPr lang="en-GB" sz="1600" b="1" dirty="0">
                <a:latin typeface="Helvetica Neue Light" panose="02000403000000020004" pitchFamily="2" charset="0"/>
                <a:ea typeface="Helvetica Neue Light" panose="02000403000000020004" pitchFamily="2" charset="0"/>
              </a:rPr>
              <a:t>Pr( )</a:t>
            </a:r>
            <a:r>
              <a:rPr lang="en-GB" sz="1600" dirty="0">
                <a:latin typeface="Helvetica Neue Light" panose="02000403000000020004" pitchFamily="2" charset="0"/>
                <a:ea typeface="Helvetica Neue Light" panose="02000403000000020004" pitchFamily="2" charset="0"/>
              </a:rPr>
              <a:t> throughout this lecture)</a:t>
            </a:r>
          </a:p>
          <a:p>
            <a:pPr marL="285750" indent="-285750" algn="l">
              <a:buFont typeface="Arial" panose="020B0604020202020204" pitchFamily="34" charset="0"/>
              <a:buChar char="•"/>
            </a:pPr>
            <a:endParaRPr lang="en-GB" sz="1600" dirty="0">
              <a:latin typeface="Helvetica Neue Light" panose="02000403000000020004" pitchFamily="2" charset="0"/>
              <a:ea typeface="Helvetica Neue Light" panose="02000403000000020004" pitchFamily="2" charset="0"/>
            </a:endParaRPr>
          </a:p>
          <a:p>
            <a:pPr marL="285750" indent="-285750">
              <a:buFont typeface="Arial" panose="020B0604020202020204" pitchFamily="34" charset="0"/>
              <a:buChar char="•"/>
            </a:pPr>
            <a:r>
              <a:rPr lang="en-GB" sz="1600" dirty="0">
                <a:latin typeface="Helvetica Neue Light" panose="02000403000000020004" pitchFamily="2" charset="0"/>
                <a:ea typeface="Helvetica Neue Light" panose="02000403000000020004" pitchFamily="2" charset="0"/>
              </a:rPr>
              <a:t>A probability,  </a:t>
            </a:r>
            <a:r>
              <a:rPr lang="en-GB" sz="1600" b="1" dirty="0">
                <a:latin typeface="Helvetica Neue Light" panose="02000403000000020004" pitchFamily="2" charset="0"/>
                <a:ea typeface="Helvetica Neue Light" panose="02000403000000020004" pitchFamily="2" charset="0"/>
              </a:rPr>
              <a:t>Pr( )</a:t>
            </a:r>
            <a:r>
              <a:rPr lang="en-GB" sz="1600" dirty="0">
                <a:latin typeface="Helvetica Neue Light" panose="02000403000000020004" pitchFamily="2" charset="0"/>
                <a:ea typeface="Helvetica Neue Light" panose="02000403000000020004" pitchFamily="2" charset="0"/>
              </a:rPr>
              <a:t> is always defined in relation to an event ‘E’ which has a set number of outcomes. The outcomes are calculated within a sample space (or population size), which is the total number of all possible outcomes that event ‘E’</a:t>
            </a:r>
          </a:p>
          <a:p>
            <a:pPr marL="285750" indent="-285750" algn="l">
              <a:buFont typeface="Arial" panose="020B0604020202020204" pitchFamily="34" charset="0"/>
              <a:buChar char="•"/>
            </a:pPr>
            <a:endParaRPr lang="en-GB" sz="1600" dirty="0">
              <a:latin typeface="Helvetica Neue Light" panose="02000403000000020004" pitchFamily="2" charset="0"/>
              <a:ea typeface="Helvetica Neue Light" panose="02000403000000020004" pitchFamily="2" charset="0"/>
            </a:endParaRPr>
          </a:p>
          <a:p>
            <a:pPr marL="285750" indent="-285750" algn="l">
              <a:buFont typeface="Arial" panose="020B0604020202020204" pitchFamily="34" charset="0"/>
              <a:buChar char="•"/>
            </a:pPr>
            <a:r>
              <a:rPr lang="en-GB" sz="1600" dirty="0">
                <a:latin typeface="Helvetica Neue Light" panose="02000403000000020004" pitchFamily="2" charset="0"/>
                <a:ea typeface="Helvetica Neue Light" panose="02000403000000020004" pitchFamily="2" charset="0"/>
              </a:rPr>
              <a:t>We can write this and say </a:t>
            </a:r>
            <a:r>
              <a:rPr lang="en-GB" sz="1600" b="1" dirty="0" err="1">
                <a:latin typeface="Helvetica Neue Light" panose="02000403000000020004" pitchFamily="2" charset="0"/>
                <a:ea typeface="Helvetica Neue Light" panose="02000403000000020004" pitchFamily="2" charset="0"/>
              </a:rPr>
              <a:t>Pr</a:t>
            </a:r>
            <a:r>
              <a:rPr lang="en-GB" sz="1600" b="1" dirty="0">
                <a:latin typeface="Helvetica Neue Light" panose="02000403000000020004" pitchFamily="2" charset="0"/>
                <a:ea typeface="Helvetica Neue Light" panose="02000403000000020004" pitchFamily="2" charset="0"/>
              </a:rPr>
              <a:t>(E)</a:t>
            </a:r>
            <a:r>
              <a:rPr lang="en-GB" sz="1600" dirty="0">
                <a:latin typeface="Helvetica Neue Light" panose="02000403000000020004" pitchFamily="2" charset="0"/>
                <a:ea typeface="Helvetica Neue Light" panose="02000403000000020004" pitchFamily="2" charset="0"/>
              </a:rPr>
              <a:t>, which is read as “</a:t>
            </a:r>
            <a:r>
              <a:rPr lang="en-GB" sz="1600" b="1" dirty="0">
                <a:latin typeface="Helvetica Neue Light" panose="02000403000000020004" pitchFamily="2" charset="0"/>
                <a:ea typeface="Helvetica Neue Light" panose="02000403000000020004" pitchFamily="2" charset="0"/>
              </a:rPr>
              <a:t>the probability that event E will occur</a:t>
            </a:r>
            <a:r>
              <a:rPr lang="en-GB" sz="1600" dirty="0">
                <a:latin typeface="Helvetica Neue Light" panose="02000403000000020004" pitchFamily="2" charset="0"/>
                <a:ea typeface="Helvetica Neue Light" panose="02000403000000020004" pitchFamily="2" charset="0"/>
              </a:rPr>
              <a:t>”</a:t>
            </a:r>
          </a:p>
          <a:p>
            <a:pPr algn="l"/>
            <a:endParaRPr lang="en-GB" sz="1400" dirty="0">
              <a:latin typeface="Helvetica Neue Light" panose="02000403000000020004" pitchFamily="2" charset="0"/>
              <a:ea typeface="Helvetica Neue Light" panose="02000403000000020004" pitchFamily="2" charset="0"/>
            </a:endParaRPr>
          </a:p>
        </p:txBody>
      </p:sp>
      <p:sp>
        <p:nvSpPr>
          <p:cNvPr id="6" name="TextBox 5">
            <a:extLst>
              <a:ext uri="{FF2B5EF4-FFF2-40B4-BE49-F238E27FC236}">
                <a16:creationId xmlns:a16="http://schemas.microsoft.com/office/drawing/2014/main" id="{DEA5B47F-8E14-CC0B-2024-A31885BBDE7A}"/>
              </a:ext>
            </a:extLst>
          </p:cNvPr>
          <p:cNvSpPr txBox="1"/>
          <p:nvPr/>
        </p:nvSpPr>
        <p:spPr>
          <a:xfrm>
            <a:off x="7250801" y="3381325"/>
            <a:ext cx="4777592" cy="1015663"/>
          </a:xfrm>
          <a:prstGeom prst="rect">
            <a:avLst/>
          </a:prstGeom>
          <a:noFill/>
        </p:spPr>
        <p:txBody>
          <a:bodyPr wrap="square" rtlCol="0">
            <a:spAutoFit/>
          </a:bodyPr>
          <a:lstStyle/>
          <a:p>
            <a:pPr algn="l"/>
            <a:r>
              <a:rPr lang="en-GB" sz="1200" dirty="0">
                <a:latin typeface="Helvetica Neue Light" panose="02000403000000020004" pitchFamily="2" charset="0"/>
                <a:ea typeface="Helvetica Neue Light" panose="02000403000000020004" pitchFamily="2" charset="0"/>
              </a:rPr>
              <a:t>Note 1: When we say uncertainty, we are referring to lack of complete sureness (or knowledge) about an event.</a:t>
            </a:r>
          </a:p>
          <a:p>
            <a:pPr algn="l"/>
            <a:endParaRPr lang="en-GB" sz="1200" dirty="0">
              <a:latin typeface="Helvetica Neue Light" panose="02000403000000020004" pitchFamily="2" charset="0"/>
              <a:ea typeface="Helvetica Neue Light" panose="02000403000000020004" pitchFamily="2" charset="0"/>
            </a:endParaRPr>
          </a:p>
          <a:p>
            <a:pPr algn="l"/>
            <a:r>
              <a:rPr lang="en-GB" sz="1200" dirty="0">
                <a:latin typeface="Helvetica Neue Light" panose="02000403000000020004" pitchFamily="2" charset="0"/>
                <a:ea typeface="Helvetica Neue Light" panose="02000403000000020004" pitchFamily="2" charset="0"/>
              </a:rPr>
              <a:t>Note 2: There are three key terms here, which will be defined in the next slide – An event, an outcome, and a sample space.</a:t>
            </a:r>
          </a:p>
        </p:txBody>
      </p:sp>
    </p:spTree>
    <p:extLst>
      <p:ext uri="{BB962C8B-B14F-4D97-AF65-F5344CB8AC3E}">
        <p14:creationId xmlns:p14="http://schemas.microsoft.com/office/powerpoint/2010/main" val="29711863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543202DB-DB6B-E64F-9951-4452B82492F4}"/>
              </a:ext>
            </a:extLst>
          </p:cNvPr>
          <p:cNvSpPr txBox="1"/>
          <p:nvPr/>
        </p:nvSpPr>
        <p:spPr>
          <a:xfrm>
            <a:off x="290335" y="5354441"/>
            <a:ext cx="11678262" cy="1019895"/>
          </a:xfrm>
          <a:prstGeom prst="rect">
            <a:avLst/>
          </a:prstGeom>
          <a:solidFill>
            <a:schemeClr val="accent6">
              <a:lumMod val="20000"/>
              <a:lumOff val="80000"/>
            </a:schemeClr>
          </a:solidFill>
          <a:ln>
            <a:solidFill>
              <a:schemeClr val="accent6"/>
            </a:solidFill>
          </a:ln>
        </p:spPr>
        <p:txBody>
          <a:bodyPr wrap="square" rtlCol="0">
            <a:spAutoFit/>
          </a:bodyPr>
          <a:lstStyle/>
          <a:p>
            <a:pPr>
              <a:lnSpc>
                <a:spcPct val="150000"/>
              </a:lnSpc>
            </a:pPr>
            <a:r>
              <a:rPr lang="en-GB" sz="1400" dirty="0">
                <a:latin typeface="Helvetica Neue Light" panose="02000403000000020004" pitchFamily="2" charset="0"/>
                <a:ea typeface="Helvetica Neue Light" panose="02000403000000020004" pitchFamily="2" charset="0"/>
              </a:rPr>
              <a:t>Remember, </a:t>
            </a:r>
            <a:r>
              <a:rPr lang="en-GB" sz="1400" b="1" dirty="0">
                <a:latin typeface="Helvetica Neue Light" panose="02000403000000020004" pitchFamily="2" charset="0"/>
                <a:ea typeface="Helvetica Neue Light" panose="02000403000000020004" pitchFamily="2" charset="0"/>
              </a:rPr>
              <a:t>Pr(E), the probability that an event ‘E’ will occur. </a:t>
            </a:r>
            <a:r>
              <a:rPr lang="en-GB" sz="1400" dirty="0">
                <a:latin typeface="Helvetica Neue Light" panose="02000403000000020004" pitchFamily="2" charset="0"/>
                <a:ea typeface="Helvetica Neue Light" panose="02000403000000020004" pitchFamily="2" charset="0"/>
              </a:rPr>
              <a:t>This is what the notation for the above example will look like: </a:t>
            </a:r>
          </a:p>
          <a:p>
            <a:pPr marL="285750" indent="-285750">
              <a:lnSpc>
                <a:spcPct val="150000"/>
              </a:lnSpc>
              <a:buFont typeface="Arial" panose="020B0604020202020204" pitchFamily="34" charset="0"/>
              <a:buChar char="•"/>
            </a:pPr>
            <a:r>
              <a:rPr lang="en-GB" sz="1400" dirty="0">
                <a:latin typeface="Helvetica Neue Light" panose="02000403000000020004" pitchFamily="2" charset="0"/>
                <a:ea typeface="Helvetica Neue Light" panose="02000403000000020004" pitchFamily="2" charset="0"/>
              </a:rPr>
              <a:t>The probability that a house is infested with mosquitoes = </a:t>
            </a:r>
            <a:r>
              <a:rPr lang="en-GB" sz="1400" b="1" dirty="0">
                <a:latin typeface="Helvetica Neue Light" panose="02000403000000020004" pitchFamily="2" charset="0"/>
                <a:ea typeface="Helvetica Neue Light" panose="02000403000000020004" pitchFamily="2" charset="0"/>
              </a:rPr>
              <a:t>Pr(Infested)</a:t>
            </a:r>
          </a:p>
          <a:p>
            <a:pPr marL="285750" indent="-285750">
              <a:lnSpc>
                <a:spcPct val="150000"/>
              </a:lnSpc>
              <a:buFont typeface="Arial" panose="020B0604020202020204" pitchFamily="34" charset="0"/>
              <a:buChar char="•"/>
            </a:pPr>
            <a:r>
              <a:rPr lang="en-GB" sz="1400" dirty="0">
                <a:latin typeface="Helvetica Neue Light" panose="02000403000000020004" pitchFamily="2" charset="0"/>
                <a:ea typeface="Helvetica Neue Light" panose="02000403000000020004" pitchFamily="2" charset="0"/>
              </a:rPr>
              <a:t>The probability that a house is not infested with mosquitoes = </a:t>
            </a:r>
            <a:r>
              <a:rPr lang="en-GB" sz="1400" b="1" dirty="0">
                <a:latin typeface="Helvetica Neue Light" panose="02000403000000020004" pitchFamily="2" charset="0"/>
                <a:ea typeface="Helvetica Neue Light" panose="02000403000000020004" pitchFamily="2" charset="0"/>
              </a:rPr>
              <a:t>Pr(Not infested)</a:t>
            </a:r>
          </a:p>
        </p:txBody>
      </p:sp>
      <p:pic>
        <p:nvPicPr>
          <p:cNvPr id="2" name="Picture 1">
            <a:extLst>
              <a:ext uri="{FF2B5EF4-FFF2-40B4-BE49-F238E27FC236}">
                <a16:creationId xmlns:a16="http://schemas.microsoft.com/office/drawing/2014/main" id="{28BBA3F2-0C09-C446-BDF8-2D27BC7931B1}"/>
              </a:ext>
            </a:extLst>
          </p:cNvPr>
          <p:cNvPicPr>
            <a:picLocks noChangeAspect="1"/>
          </p:cNvPicPr>
          <p:nvPr/>
        </p:nvPicPr>
        <p:blipFill>
          <a:blip r:embed="rId3"/>
          <a:stretch>
            <a:fillRect/>
          </a:stretch>
        </p:blipFill>
        <p:spPr>
          <a:xfrm>
            <a:off x="0" y="2623"/>
            <a:ext cx="12192000" cy="970069"/>
          </a:xfrm>
          <a:prstGeom prst="rect">
            <a:avLst/>
          </a:prstGeom>
        </p:spPr>
      </p:pic>
      <p:sp>
        <p:nvSpPr>
          <p:cNvPr id="3" name="Title 1">
            <a:extLst>
              <a:ext uri="{FF2B5EF4-FFF2-40B4-BE49-F238E27FC236}">
                <a16:creationId xmlns:a16="http://schemas.microsoft.com/office/drawing/2014/main" id="{DEB4F442-A8C0-9E48-8B86-B40111CD3FE1}"/>
              </a:ext>
            </a:extLst>
          </p:cNvPr>
          <p:cNvSpPr txBox="1">
            <a:spLocks/>
          </p:cNvSpPr>
          <p:nvPr/>
        </p:nvSpPr>
        <p:spPr>
          <a:xfrm>
            <a:off x="256869" y="972692"/>
            <a:ext cx="9382728" cy="65111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r>
              <a:rPr lang="en-US" altLang="en-US" sz="2800" b="1" dirty="0">
                <a:latin typeface="HELVETICA NEUE LIGHT" panose="02000403000000020004" pitchFamily="2" charset="0"/>
                <a:ea typeface="HELVETICA NEUE LIGHT" panose="02000403000000020004" pitchFamily="2" charset="0"/>
                <a:cs typeface="Helvetica Neue" panose="02000503000000020004" pitchFamily="2" charset="0"/>
              </a:rPr>
              <a:t>Basic terminology: event, outcome &amp; sample space [1]</a:t>
            </a:r>
            <a:endParaRPr lang="en-GB" sz="2800" b="1" cap="all"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endParaRPr>
          </a:p>
        </p:txBody>
      </p:sp>
      <p:sp>
        <p:nvSpPr>
          <p:cNvPr id="4" name="Slide Number Placeholder 3">
            <a:extLst>
              <a:ext uri="{FF2B5EF4-FFF2-40B4-BE49-F238E27FC236}">
                <a16:creationId xmlns:a16="http://schemas.microsoft.com/office/drawing/2014/main" id="{53A07A42-5763-174B-9E9C-FA445D3FA280}"/>
              </a:ext>
            </a:extLst>
          </p:cNvPr>
          <p:cNvSpPr txBox="1">
            <a:spLocks/>
          </p:cNvSpPr>
          <p:nvPr/>
        </p:nvSpPr>
        <p:spPr>
          <a:xfrm>
            <a:off x="11275948" y="6373870"/>
            <a:ext cx="540000" cy="144000"/>
          </a:xfrm>
          <a:prstGeom prst="rect">
            <a:avLst/>
          </a:prstGeom>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Arial" charset="0"/>
              </a:defRPr>
            </a:lvl1pPr>
            <a:lvl2pPr marL="778225" indent="-299317" algn="l" defTabSz="914400" rtl="0" eaLnBrk="0" latinLnBrk="0" hangingPunct="0">
              <a:defRPr sz="1800" kern="1200">
                <a:solidFill>
                  <a:schemeClr val="tx1"/>
                </a:solidFill>
                <a:latin typeface="Arial" charset="0"/>
                <a:ea typeface="Arial" charset="0"/>
                <a:cs typeface="Arial" charset="0"/>
              </a:defRPr>
            </a:lvl2pPr>
            <a:lvl3pPr marL="1197270" indent="-239454" algn="l" defTabSz="914400" rtl="0" eaLnBrk="0" latinLnBrk="0" hangingPunct="0">
              <a:defRPr sz="1800" kern="1200">
                <a:solidFill>
                  <a:schemeClr val="tx1"/>
                </a:solidFill>
                <a:latin typeface="Arial" charset="0"/>
                <a:ea typeface="Arial" charset="0"/>
                <a:cs typeface="Arial" charset="0"/>
              </a:defRPr>
            </a:lvl3pPr>
            <a:lvl4pPr marL="1676177" indent="-239454" algn="l" defTabSz="914400" rtl="0" eaLnBrk="0" latinLnBrk="0" hangingPunct="0">
              <a:defRPr sz="1800" kern="1200">
                <a:solidFill>
                  <a:schemeClr val="tx1"/>
                </a:solidFill>
                <a:latin typeface="Arial" charset="0"/>
                <a:ea typeface="Arial" charset="0"/>
                <a:cs typeface="Arial" charset="0"/>
              </a:defRPr>
            </a:lvl4pPr>
            <a:lvl5pPr marL="2155085" indent="-239454" algn="l" defTabSz="914400" rtl="0" eaLnBrk="0" latinLnBrk="0" hangingPunct="0">
              <a:defRPr sz="1800" kern="1200">
                <a:solidFill>
                  <a:schemeClr val="tx1"/>
                </a:solidFill>
                <a:latin typeface="Arial" charset="0"/>
                <a:ea typeface="Arial" charset="0"/>
                <a:cs typeface="Arial" charset="0"/>
              </a:defRPr>
            </a:lvl5pPr>
            <a:lvl6pPr marL="2633993"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3112901"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591809"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4070717"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fld id="{0447D3D2-708A-E34B-88EA-90194C1A2EE9}" type="slidenum">
              <a:rPr lang="en-US" smtClean="0">
                <a:solidFill>
                  <a:srgbClr val="000000"/>
                </a:solidFill>
                <a:cs typeface="ＭＳ Ｐゴシック" charset="0"/>
              </a:rPr>
              <a:pPr eaLnBrk="1" hangingPunct="1"/>
              <a:t>12</a:t>
            </a:fld>
            <a:endParaRPr lang="en-US" dirty="0">
              <a:solidFill>
                <a:srgbClr val="000000"/>
              </a:solidFill>
              <a:cs typeface="ＭＳ Ｐゴシック" charset="0"/>
            </a:endParaRPr>
          </a:p>
        </p:txBody>
      </p:sp>
      <p:sp>
        <p:nvSpPr>
          <p:cNvPr id="10" name="TextBox 9">
            <a:extLst>
              <a:ext uri="{FF2B5EF4-FFF2-40B4-BE49-F238E27FC236}">
                <a16:creationId xmlns:a16="http://schemas.microsoft.com/office/drawing/2014/main" id="{CFEC84FB-D25C-0748-8734-806327CFE6A8}"/>
              </a:ext>
            </a:extLst>
          </p:cNvPr>
          <p:cNvSpPr txBox="1"/>
          <p:nvPr/>
        </p:nvSpPr>
        <p:spPr>
          <a:xfrm>
            <a:off x="290335" y="1551226"/>
            <a:ext cx="11678262" cy="1614096"/>
          </a:xfrm>
          <a:prstGeom prst="rect">
            <a:avLst/>
          </a:prstGeom>
          <a:solidFill>
            <a:schemeClr val="accent1">
              <a:lumMod val="20000"/>
              <a:lumOff val="80000"/>
            </a:schemeClr>
          </a:solidFill>
          <a:ln>
            <a:solidFill>
              <a:schemeClr val="accent1"/>
            </a:solidFill>
          </a:ln>
        </p:spPr>
        <p:txBody>
          <a:bodyPr wrap="square" rtlCol="0">
            <a:spAutoFit/>
          </a:bodyPr>
          <a:lstStyle/>
          <a:p>
            <a:pPr algn="l">
              <a:lnSpc>
                <a:spcPct val="150000"/>
              </a:lnSpc>
            </a:pPr>
            <a:r>
              <a:rPr lang="en-GB" sz="2000" dirty="0">
                <a:latin typeface="Helvetica Neue Light" panose="02000403000000020004" pitchFamily="2" charset="0"/>
                <a:ea typeface="Helvetica Neue Light" panose="02000403000000020004" pitchFamily="2" charset="0"/>
              </a:rPr>
              <a:t>In probability, the following means: </a:t>
            </a:r>
          </a:p>
          <a:p>
            <a:pPr marL="342900" indent="-342900" algn="l">
              <a:lnSpc>
                <a:spcPct val="150000"/>
              </a:lnSpc>
              <a:buFont typeface="Wingdings" pitchFamily="2" charset="2"/>
              <a:buChar char="§"/>
            </a:pPr>
            <a:r>
              <a:rPr lang="en-GB" sz="1600" dirty="0">
                <a:latin typeface="Helvetica Neue Light" panose="02000403000000020004" pitchFamily="2" charset="0"/>
                <a:ea typeface="Helvetica Neue Light" panose="02000403000000020004" pitchFamily="2" charset="0"/>
              </a:rPr>
              <a:t>An </a:t>
            </a:r>
            <a:r>
              <a:rPr lang="en-GB" sz="1600" b="1" dirty="0">
                <a:latin typeface="Helvetica Neue Light" panose="02000403000000020004" pitchFamily="2" charset="0"/>
                <a:ea typeface="Helvetica Neue Light" panose="02000403000000020004" pitchFamily="2" charset="0"/>
              </a:rPr>
              <a:t>outcome</a:t>
            </a:r>
            <a:r>
              <a:rPr lang="en-GB" sz="1600" dirty="0">
                <a:latin typeface="Helvetica Neue Light" panose="02000403000000020004" pitchFamily="2" charset="0"/>
                <a:ea typeface="Helvetica Neue Light" panose="02000403000000020004" pitchFamily="2" charset="0"/>
              </a:rPr>
              <a:t> simply refers to a single result that can emerge from a study.</a:t>
            </a:r>
          </a:p>
          <a:p>
            <a:pPr marL="342900" indent="-342900">
              <a:lnSpc>
                <a:spcPct val="150000"/>
              </a:lnSpc>
              <a:buFont typeface="Wingdings" pitchFamily="2" charset="2"/>
              <a:buChar char="§"/>
            </a:pPr>
            <a:r>
              <a:rPr lang="en-GB" sz="1600" dirty="0">
                <a:latin typeface="Helvetica Neue Light" panose="02000403000000020004" pitchFamily="2" charset="0"/>
                <a:ea typeface="Helvetica Neue Light" panose="02000403000000020004" pitchFamily="2" charset="0"/>
              </a:rPr>
              <a:t>An </a:t>
            </a:r>
            <a:r>
              <a:rPr lang="en-GB" sz="1600" b="1" dirty="0">
                <a:latin typeface="Helvetica Neue Light" panose="02000403000000020004" pitchFamily="2" charset="0"/>
                <a:ea typeface="Helvetica Neue Light" panose="02000403000000020004" pitchFamily="2" charset="0"/>
              </a:rPr>
              <a:t>event</a:t>
            </a:r>
            <a:r>
              <a:rPr lang="en-GB" sz="1600" dirty="0">
                <a:latin typeface="Helvetica Neue Light" panose="02000403000000020004" pitchFamily="2" charset="0"/>
                <a:ea typeface="Helvetica Neue Light" panose="02000403000000020004" pitchFamily="2" charset="0"/>
              </a:rPr>
              <a:t> is referred to as the set of outcomes that share a common characteristic in a study.</a:t>
            </a:r>
          </a:p>
          <a:p>
            <a:pPr marL="342900" indent="-342900" algn="l">
              <a:lnSpc>
                <a:spcPct val="150000"/>
              </a:lnSpc>
              <a:buFont typeface="Wingdings" pitchFamily="2" charset="2"/>
              <a:buChar char="§"/>
            </a:pPr>
            <a:r>
              <a:rPr lang="en-GB" sz="1600" dirty="0">
                <a:latin typeface="Helvetica Neue Light" panose="02000403000000020004" pitchFamily="2" charset="0"/>
                <a:ea typeface="Helvetica Neue Light" panose="02000403000000020004" pitchFamily="2" charset="0"/>
              </a:rPr>
              <a:t>A </a:t>
            </a:r>
            <a:r>
              <a:rPr lang="en-GB" sz="1600" b="1" dirty="0">
                <a:latin typeface="Helvetica Neue Light" panose="02000403000000020004" pitchFamily="2" charset="0"/>
                <a:ea typeface="Helvetica Neue Light" panose="02000403000000020004" pitchFamily="2" charset="0"/>
              </a:rPr>
              <a:t>sample space </a:t>
            </a:r>
            <a:r>
              <a:rPr lang="en-GB" sz="1600" dirty="0">
                <a:latin typeface="Helvetica Neue Light" panose="02000403000000020004" pitchFamily="2" charset="0"/>
                <a:ea typeface="Helvetica Neue Light" panose="02000403000000020004" pitchFamily="2" charset="0"/>
              </a:rPr>
              <a:t>is the set of </a:t>
            </a:r>
            <a:r>
              <a:rPr lang="en-GB" sz="1600" u="sng" dirty="0">
                <a:latin typeface="Helvetica Neue Light" panose="02000403000000020004" pitchFamily="2" charset="0"/>
                <a:ea typeface="Helvetica Neue Light" panose="02000403000000020004" pitchFamily="2" charset="0"/>
              </a:rPr>
              <a:t>all possible outcomes </a:t>
            </a:r>
            <a:r>
              <a:rPr lang="en-GB" sz="1600" dirty="0">
                <a:latin typeface="Helvetica Neue Light" panose="02000403000000020004" pitchFamily="2" charset="0"/>
                <a:ea typeface="Helvetica Neue Light" panose="02000403000000020004" pitchFamily="2" charset="0"/>
              </a:rPr>
              <a:t>observed in a study.</a:t>
            </a:r>
          </a:p>
        </p:txBody>
      </p:sp>
      <p:sp>
        <p:nvSpPr>
          <p:cNvPr id="5" name="TextBox 4">
            <a:extLst>
              <a:ext uri="{FF2B5EF4-FFF2-40B4-BE49-F238E27FC236}">
                <a16:creationId xmlns:a16="http://schemas.microsoft.com/office/drawing/2014/main" id="{507FD1A8-13B6-5040-A560-0E42F3A3928D}"/>
              </a:ext>
            </a:extLst>
          </p:cNvPr>
          <p:cNvSpPr txBox="1"/>
          <p:nvPr/>
        </p:nvSpPr>
        <p:spPr>
          <a:xfrm>
            <a:off x="290335" y="3360604"/>
            <a:ext cx="11678262" cy="1938992"/>
          </a:xfrm>
          <a:prstGeom prst="rect">
            <a:avLst/>
          </a:prstGeom>
          <a:noFill/>
        </p:spPr>
        <p:txBody>
          <a:bodyPr wrap="square" rtlCol="0">
            <a:spAutoFit/>
          </a:bodyPr>
          <a:lstStyle/>
          <a:p>
            <a:pPr marL="285750" indent="-285750">
              <a:buFont typeface="Arial" panose="020B0604020202020204" pitchFamily="34" charset="0"/>
              <a:buChar char="•"/>
            </a:pPr>
            <a:r>
              <a:rPr lang="en-GB" sz="1200" dirty="0">
                <a:latin typeface="Helvetica Neue Light" panose="02000403000000020004" pitchFamily="2" charset="0"/>
                <a:ea typeface="Helvetica Neue Light" panose="02000403000000020004" pitchFamily="2" charset="0"/>
              </a:rPr>
              <a:t>Example 1: We are conducting a mosquito infestation survey in 7 households in a village, where a home is either </a:t>
            </a:r>
            <a:r>
              <a:rPr lang="en-GB" sz="1200" b="1" dirty="0">
                <a:latin typeface="Helvetica Neue Light" panose="02000403000000020004" pitchFamily="2" charset="0"/>
                <a:ea typeface="Helvetica Neue Light" panose="02000403000000020004" pitchFamily="2" charset="0"/>
              </a:rPr>
              <a:t>infested</a:t>
            </a:r>
            <a:r>
              <a:rPr lang="en-GB" sz="1200" dirty="0">
                <a:latin typeface="Helvetica Neue Light" panose="02000403000000020004" pitchFamily="2" charset="0"/>
                <a:ea typeface="Helvetica Neue Light" panose="02000403000000020004" pitchFamily="2" charset="0"/>
              </a:rPr>
              <a:t> or </a:t>
            </a:r>
            <a:r>
              <a:rPr lang="en-GB" sz="1200" b="1" dirty="0">
                <a:latin typeface="Helvetica Neue Light" panose="02000403000000020004" pitchFamily="2" charset="0"/>
                <a:ea typeface="Helvetica Neue Light" panose="02000403000000020004" pitchFamily="2" charset="0"/>
              </a:rPr>
              <a:t>not infested</a:t>
            </a:r>
            <a:r>
              <a:rPr lang="en-GB" sz="1200" dirty="0">
                <a:latin typeface="Helvetica Neue Light" panose="02000403000000020004" pitchFamily="2" charset="0"/>
                <a:ea typeface="Helvetica Neue Light" panose="02000403000000020004" pitchFamily="2" charset="0"/>
              </a:rPr>
              <a:t>. The dataset collected was as follows = </a:t>
            </a:r>
            <a:r>
              <a:rPr lang="en-GB" sz="1200" b="1" dirty="0">
                <a:latin typeface="Helvetica Neue Light" panose="02000403000000020004" pitchFamily="2" charset="0"/>
                <a:ea typeface="Helvetica Neue Light" panose="02000403000000020004" pitchFamily="2" charset="0"/>
              </a:rPr>
              <a:t>Infested, Not Infested, Not Infested, Not Infested, Infested, Not Infested, Infested</a:t>
            </a:r>
          </a:p>
          <a:p>
            <a:pPr algn="l"/>
            <a:endParaRPr lang="en-GB" sz="1200" dirty="0">
              <a:latin typeface="Helvetica Neue Light" panose="02000403000000020004" pitchFamily="2" charset="0"/>
              <a:ea typeface="Helvetica Neue Light" panose="02000403000000020004" pitchFamily="2" charset="0"/>
            </a:endParaRPr>
          </a:p>
          <a:p>
            <a:pPr lvl="1"/>
            <a:r>
              <a:rPr lang="en-GB" sz="1200" b="1" dirty="0">
                <a:latin typeface="Helvetica Neue Light" panose="02000403000000020004" pitchFamily="2" charset="0"/>
                <a:ea typeface="Helvetica Neue Light" panose="02000403000000020004" pitchFamily="2" charset="0"/>
              </a:rPr>
              <a:t>Outcome</a:t>
            </a:r>
            <a:r>
              <a:rPr lang="en-GB" sz="1200" dirty="0">
                <a:latin typeface="Helvetica Neue Light" panose="02000403000000020004" pitchFamily="2" charset="0"/>
                <a:ea typeface="Helvetica Neue Light" panose="02000403000000020004" pitchFamily="2" charset="0"/>
              </a:rPr>
              <a:t>: Each home “Infested” or ”Not infested” is an individual outcome, so in our dataset, the first entry “Infested” is one outcome and so on.</a:t>
            </a:r>
          </a:p>
          <a:p>
            <a:pPr lvl="1"/>
            <a:endParaRPr lang="en-GB" sz="1200" dirty="0">
              <a:latin typeface="Helvetica Neue Light" panose="02000403000000020004" pitchFamily="2" charset="0"/>
              <a:ea typeface="Helvetica Neue Light" panose="02000403000000020004" pitchFamily="2" charset="0"/>
            </a:endParaRPr>
          </a:p>
          <a:p>
            <a:pPr lvl="1"/>
            <a:r>
              <a:rPr lang="en-GB" sz="1200" b="1" dirty="0">
                <a:latin typeface="Helvetica Neue Light" panose="02000403000000020004" pitchFamily="2" charset="0"/>
                <a:ea typeface="Helvetica Neue Light" panose="02000403000000020004" pitchFamily="2" charset="0"/>
              </a:rPr>
              <a:t>Event</a:t>
            </a:r>
            <a:r>
              <a:rPr lang="en-GB" sz="1200" dirty="0">
                <a:latin typeface="Helvetica Neue Light" panose="02000403000000020004" pitchFamily="2" charset="0"/>
                <a:ea typeface="Helvetica Neue Light" panose="02000403000000020004" pitchFamily="2" charset="0"/>
              </a:rPr>
              <a:t>: The event “</a:t>
            </a:r>
            <a:r>
              <a:rPr lang="en-GB" sz="1200" u="sng" dirty="0">
                <a:latin typeface="Helvetica Neue Light" panose="02000403000000020004" pitchFamily="2" charset="0"/>
                <a:ea typeface="Helvetica Neue Light" panose="02000403000000020004" pitchFamily="2" charset="0"/>
              </a:rPr>
              <a:t>Infested</a:t>
            </a:r>
            <a:r>
              <a:rPr lang="en-GB" sz="1200" dirty="0">
                <a:latin typeface="Helvetica Neue Light" panose="02000403000000020004" pitchFamily="2" charset="0"/>
                <a:ea typeface="Helvetica Neue Light" panose="02000403000000020004" pitchFamily="2" charset="0"/>
              </a:rPr>
              <a:t>” consists of all 3 homes (i.e., 1</a:t>
            </a:r>
            <a:r>
              <a:rPr lang="en-GB" sz="1200" baseline="30000" dirty="0">
                <a:latin typeface="Helvetica Neue Light" panose="02000403000000020004" pitchFamily="2" charset="0"/>
                <a:ea typeface="Helvetica Neue Light" panose="02000403000000020004" pitchFamily="2" charset="0"/>
              </a:rPr>
              <a:t>st</a:t>
            </a:r>
            <a:r>
              <a:rPr lang="en-GB" sz="1200" dirty="0">
                <a:latin typeface="Helvetica Neue Light" panose="02000403000000020004" pitchFamily="2" charset="0"/>
                <a:ea typeface="Helvetica Neue Light" panose="02000403000000020004" pitchFamily="2" charset="0"/>
              </a:rPr>
              <a:t>, 5</a:t>
            </a:r>
            <a:r>
              <a:rPr lang="en-GB" sz="1200" baseline="30000" dirty="0">
                <a:latin typeface="Helvetica Neue Light" panose="02000403000000020004" pitchFamily="2" charset="0"/>
                <a:ea typeface="Helvetica Neue Light" panose="02000403000000020004" pitchFamily="2" charset="0"/>
              </a:rPr>
              <a:t>th</a:t>
            </a:r>
            <a:r>
              <a:rPr lang="en-GB" sz="1200" dirty="0">
                <a:latin typeface="Helvetica Neue Light" panose="02000403000000020004" pitchFamily="2" charset="0"/>
                <a:ea typeface="Helvetica Neue Light" panose="02000403000000020004" pitchFamily="2" charset="0"/>
              </a:rPr>
              <a:t> and 7</a:t>
            </a:r>
            <a:r>
              <a:rPr lang="en-GB" sz="1200" baseline="30000" dirty="0">
                <a:latin typeface="Helvetica Neue Light" panose="02000403000000020004" pitchFamily="2" charset="0"/>
                <a:ea typeface="Helvetica Neue Light" panose="02000403000000020004" pitchFamily="2" charset="0"/>
              </a:rPr>
              <a:t>th</a:t>
            </a:r>
            <a:r>
              <a:rPr lang="en-GB" sz="1200" dirty="0">
                <a:latin typeface="Helvetica Neue Light" panose="02000403000000020004" pitchFamily="2" charset="0"/>
                <a:ea typeface="Helvetica Neue Light" panose="02000403000000020004" pitchFamily="2" charset="0"/>
              </a:rPr>
              <a:t>) that are infested i.e., the number of outcomes is 3 infested homes in this event </a:t>
            </a:r>
          </a:p>
          <a:p>
            <a:pPr lvl="1"/>
            <a:r>
              <a:rPr lang="en-GB" sz="1200" dirty="0">
                <a:latin typeface="Helvetica Neue Light" panose="02000403000000020004" pitchFamily="2" charset="0"/>
                <a:ea typeface="Helvetica Neue Light" panose="02000403000000020004" pitchFamily="2" charset="0"/>
              </a:rPr>
              <a:t>	Suppose the event is “</a:t>
            </a:r>
            <a:r>
              <a:rPr lang="en-GB" sz="1200" u="sng" dirty="0">
                <a:latin typeface="Helvetica Neue Light" panose="02000403000000020004" pitchFamily="2" charset="0"/>
                <a:ea typeface="Helvetica Neue Light" panose="02000403000000020004" pitchFamily="2" charset="0"/>
              </a:rPr>
              <a:t>Not infested</a:t>
            </a:r>
            <a:r>
              <a:rPr lang="en-GB" sz="1200" dirty="0">
                <a:latin typeface="Helvetica Neue Light" panose="02000403000000020004" pitchFamily="2" charset="0"/>
                <a:ea typeface="Helvetica Neue Light" panose="02000403000000020004" pitchFamily="2" charset="0"/>
              </a:rPr>
              <a:t>”, then it will consist of all 4 homes (i.e., 2</a:t>
            </a:r>
            <a:r>
              <a:rPr lang="en-GB" sz="1200" baseline="30000" dirty="0">
                <a:latin typeface="Helvetica Neue Light" panose="02000403000000020004" pitchFamily="2" charset="0"/>
                <a:ea typeface="Helvetica Neue Light" panose="02000403000000020004" pitchFamily="2" charset="0"/>
              </a:rPr>
              <a:t>nd</a:t>
            </a:r>
            <a:r>
              <a:rPr lang="en-GB" sz="1200" dirty="0">
                <a:latin typeface="Helvetica Neue Light" panose="02000403000000020004" pitchFamily="2" charset="0"/>
                <a:ea typeface="Helvetica Neue Light" panose="02000403000000020004" pitchFamily="2" charset="0"/>
              </a:rPr>
              <a:t>, 3</a:t>
            </a:r>
            <a:r>
              <a:rPr lang="en-GB" sz="1200" baseline="30000" dirty="0">
                <a:latin typeface="Helvetica Neue Light" panose="02000403000000020004" pitchFamily="2" charset="0"/>
                <a:ea typeface="Helvetica Neue Light" panose="02000403000000020004" pitchFamily="2" charset="0"/>
              </a:rPr>
              <a:t>rd</a:t>
            </a:r>
            <a:r>
              <a:rPr lang="en-GB" sz="1200" dirty="0">
                <a:latin typeface="Helvetica Neue Light" panose="02000403000000020004" pitchFamily="2" charset="0"/>
                <a:ea typeface="Helvetica Neue Light" panose="02000403000000020004" pitchFamily="2" charset="0"/>
              </a:rPr>
              <a:t>, 4</a:t>
            </a:r>
            <a:r>
              <a:rPr lang="en-GB" sz="1200" baseline="30000" dirty="0">
                <a:latin typeface="Helvetica Neue Light" panose="02000403000000020004" pitchFamily="2" charset="0"/>
                <a:ea typeface="Helvetica Neue Light" panose="02000403000000020004" pitchFamily="2" charset="0"/>
              </a:rPr>
              <a:t>th</a:t>
            </a:r>
            <a:r>
              <a:rPr lang="en-GB" sz="1200" dirty="0">
                <a:latin typeface="Helvetica Neue Light" panose="02000403000000020004" pitchFamily="2" charset="0"/>
                <a:ea typeface="Helvetica Neue Light" panose="02000403000000020004" pitchFamily="2" charset="0"/>
              </a:rPr>
              <a:t> and 6</a:t>
            </a:r>
            <a:r>
              <a:rPr lang="en-GB" sz="1200" baseline="30000" dirty="0">
                <a:latin typeface="Helvetica Neue Light" panose="02000403000000020004" pitchFamily="2" charset="0"/>
                <a:ea typeface="Helvetica Neue Light" panose="02000403000000020004" pitchFamily="2" charset="0"/>
              </a:rPr>
              <a:t>th</a:t>
            </a:r>
            <a:r>
              <a:rPr lang="en-GB" sz="1200" dirty="0">
                <a:latin typeface="Helvetica Neue Light" panose="02000403000000020004" pitchFamily="2" charset="0"/>
                <a:ea typeface="Helvetica Neue Light" panose="02000403000000020004" pitchFamily="2" charset="0"/>
              </a:rPr>
              <a:t>) that not infested. In this instances, its 4 outcomes in this event. </a:t>
            </a:r>
          </a:p>
          <a:p>
            <a:pPr lvl="1"/>
            <a:endParaRPr lang="en-GB" sz="1200" dirty="0">
              <a:latin typeface="Helvetica Neue Light" panose="02000403000000020004" pitchFamily="2" charset="0"/>
              <a:ea typeface="Helvetica Neue Light" panose="02000403000000020004" pitchFamily="2" charset="0"/>
            </a:endParaRPr>
          </a:p>
          <a:p>
            <a:pPr lvl="1"/>
            <a:r>
              <a:rPr lang="en-GB" sz="1200" b="1" dirty="0">
                <a:latin typeface="Helvetica Neue Light" panose="02000403000000020004" pitchFamily="2" charset="0"/>
                <a:ea typeface="Helvetica Neue Light" panose="02000403000000020004" pitchFamily="2" charset="0"/>
              </a:rPr>
              <a:t>Sample space</a:t>
            </a:r>
            <a:r>
              <a:rPr lang="en-GB" sz="1200" dirty="0">
                <a:latin typeface="Helvetica Neue Light" panose="02000403000000020004" pitchFamily="2" charset="0"/>
                <a:ea typeface="Helvetica Neue Light" panose="02000403000000020004" pitchFamily="2" charset="0"/>
              </a:rPr>
              <a:t>: The possible outcomes that can emerge: {Infested, Not infested}</a:t>
            </a:r>
          </a:p>
          <a:p>
            <a:pPr lvl="1"/>
            <a:r>
              <a:rPr lang="en-GB" sz="1200" dirty="0">
                <a:latin typeface="Helvetica Neue Light" panose="02000403000000020004" pitchFamily="2" charset="0"/>
                <a:ea typeface="Helvetica Neue Light" panose="02000403000000020004" pitchFamily="2" charset="0"/>
              </a:rPr>
              <a:t>All observed sample space that include 7 outcomes = {Infested, Not Infested, Not Infested, Not Infested, Infested, Not Infested, Infested}</a:t>
            </a:r>
          </a:p>
        </p:txBody>
      </p:sp>
    </p:spTree>
    <p:extLst>
      <p:ext uri="{BB962C8B-B14F-4D97-AF65-F5344CB8AC3E}">
        <p14:creationId xmlns:p14="http://schemas.microsoft.com/office/powerpoint/2010/main" val="42475727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1E1DA156-371A-813B-6FF8-453A5F83B478}"/>
            </a:ext>
          </a:extLst>
        </p:cNvPr>
        <p:cNvGrpSpPr/>
        <p:nvPr/>
      </p:nvGrpSpPr>
      <p:grpSpPr>
        <a:xfrm>
          <a:off x="0" y="0"/>
          <a:ext cx="0" cy="0"/>
          <a:chOff x="0" y="0"/>
          <a:chExt cx="0" cy="0"/>
        </a:xfrm>
      </p:grpSpPr>
      <p:sp>
        <p:nvSpPr>
          <p:cNvPr id="14" name="TextBox 13">
            <a:extLst>
              <a:ext uri="{FF2B5EF4-FFF2-40B4-BE49-F238E27FC236}">
                <a16:creationId xmlns:a16="http://schemas.microsoft.com/office/drawing/2014/main" id="{54F136D0-1763-7DE2-B327-0945B8ABBECD}"/>
              </a:ext>
            </a:extLst>
          </p:cNvPr>
          <p:cNvSpPr txBox="1"/>
          <p:nvPr/>
        </p:nvSpPr>
        <p:spPr>
          <a:xfrm>
            <a:off x="290335" y="6025505"/>
            <a:ext cx="11678262" cy="696729"/>
          </a:xfrm>
          <a:prstGeom prst="rect">
            <a:avLst/>
          </a:prstGeom>
          <a:solidFill>
            <a:schemeClr val="accent6">
              <a:lumMod val="20000"/>
              <a:lumOff val="80000"/>
            </a:schemeClr>
          </a:solidFill>
          <a:ln>
            <a:solidFill>
              <a:schemeClr val="accent6"/>
            </a:solidFill>
          </a:ln>
        </p:spPr>
        <p:txBody>
          <a:bodyPr wrap="square" rtlCol="0">
            <a:spAutoFit/>
          </a:bodyPr>
          <a:lstStyle/>
          <a:p>
            <a:pPr>
              <a:lnSpc>
                <a:spcPct val="150000"/>
              </a:lnSpc>
            </a:pPr>
            <a:r>
              <a:rPr lang="en-GB" sz="1400" dirty="0">
                <a:latin typeface="Helvetica Neue Light" panose="02000403000000020004" pitchFamily="2" charset="0"/>
                <a:ea typeface="Helvetica Neue Light" panose="02000403000000020004" pitchFamily="2" charset="0"/>
              </a:rPr>
              <a:t>Remember, </a:t>
            </a:r>
            <a:r>
              <a:rPr lang="en-GB" sz="1400" b="1" dirty="0">
                <a:latin typeface="Helvetica Neue Light" panose="02000403000000020004" pitchFamily="2" charset="0"/>
                <a:ea typeface="Helvetica Neue Light" panose="02000403000000020004" pitchFamily="2" charset="0"/>
              </a:rPr>
              <a:t>Pr(E), the probability that an event ‘E’ will occur. </a:t>
            </a:r>
            <a:r>
              <a:rPr lang="en-GB" sz="1400" dirty="0">
                <a:latin typeface="Helvetica Neue Light" panose="02000403000000020004" pitchFamily="2" charset="0"/>
                <a:ea typeface="Helvetica Neue Light" panose="02000403000000020004" pitchFamily="2" charset="0"/>
              </a:rPr>
              <a:t>This is what the notation for the above example will look like: </a:t>
            </a:r>
          </a:p>
          <a:p>
            <a:pPr marL="285750" indent="-285750">
              <a:lnSpc>
                <a:spcPct val="150000"/>
              </a:lnSpc>
              <a:buFont typeface="Arial" panose="020B0604020202020204" pitchFamily="34" charset="0"/>
              <a:buChar char="•"/>
            </a:pPr>
            <a:r>
              <a:rPr lang="en-GB" sz="1400" dirty="0">
                <a:latin typeface="Helvetica Neue Light" panose="02000403000000020004" pitchFamily="2" charset="0"/>
                <a:ea typeface="Helvetica Neue Light" panose="02000403000000020004" pitchFamily="2" charset="0"/>
              </a:rPr>
              <a:t>Probability that a person from this cohort is obese = </a:t>
            </a:r>
            <a:r>
              <a:rPr lang="en-GB" sz="1400" b="1" dirty="0">
                <a:latin typeface="Helvetica Neue Light" panose="02000403000000020004" pitchFamily="2" charset="0"/>
                <a:ea typeface="Helvetica Neue Light" panose="02000403000000020004" pitchFamily="2" charset="0"/>
              </a:rPr>
              <a:t>Pr(Obesity)</a:t>
            </a:r>
          </a:p>
        </p:txBody>
      </p:sp>
      <p:pic>
        <p:nvPicPr>
          <p:cNvPr id="2" name="Picture 1">
            <a:extLst>
              <a:ext uri="{FF2B5EF4-FFF2-40B4-BE49-F238E27FC236}">
                <a16:creationId xmlns:a16="http://schemas.microsoft.com/office/drawing/2014/main" id="{06FF6E57-71B3-531A-F1A2-653D9004446E}"/>
              </a:ext>
            </a:extLst>
          </p:cNvPr>
          <p:cNvPicPr>
            <a:picLocks noChangeAspect="1"/>
          </p:cNvPicPr>
          <p:nvPr/>
        </p:nvPicPr>
        <p:blipFill>
          <a:blip r:embed="rId3"/>
          <a:stretch>
            <a:fillRect/>
          </a:stretch>
        </p:blipFill>
        <p:spPr>
          <a:xfrm>
            <a:off x="0" y="2623"/>
            <a:ext cx="12192000" cy="970069"/>
          </a:xfrm>
          <a:prstGeom prst="rect">
            <a:avLst/>
          </a:prstGeom>
        </p:spPr>
      </p:pic>
      <p:sp>
        <p:nvSpPr>
          <p:cNvPr id="3" name="Title 1">
            <a:extLst>
              <a:ext uri="{FF2B5EF4-FFF2-40B4-BE49-F238E27FC236}">
                <a16:creationId xmlns:a16="http://schemas.microsoft.com/office/drawing/2014/main" id="{07E278C2-3567-C9AE-8E8B-D998EF4428C1}"/>
              </a:ext>
            </a:extLst>
          </p:cNvPr>
          <p:cNvSpPr txBox="1">
            <a:spLocks/>
          </p:cNvSpPr>
          <p:nvPr/>
        </p:nvSpPr>
        <p:spPr>
          <a:xfrm>
            <a:off x="256869" y="972692"/>
            <a:ext cx="9382728" cy="65111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r>
              <a:rPr lang="en-US" altLang="en-US" sz="2800" b="1" dirty="0">
                <a:latin typeface="HELVETICA NEUE LIGHT" panose="02000403000000020004" pitchFamily="2" charset="0"/>
                <a:ea typeface="HELVETICA NEUE LIGHT" panose="02000403000000020004" pitchFamily="2" charset="0"/>
                <a:cs typeface="Helvetica Neue" panose="02000503000000020004" pitchFamily="2" charset="0"/>
              </a:rPr>
              <a:t>Basic terminology: event, outcome &amp; sample space [2]</a:t>
            </a:r>
            <a:endParaRPr lang="en-GB" sz="2800" b="1" cap="all"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endParaRPr>
          </a:p>
        </p:txBody>
      </p:sp>
      <p:sp>
        <p:nvSpPr>
          <p:cNvPr id="4" name="Slide Number Placeholder 3">
            <a:extLst>
              <a:ext uri="{FF2B5EF4-FFF2-40B4-BE49-F238E27FC236}">
                <a16:creationId xmlns:a16="http://schemas.microsoft.com/office/drawing/2014/main" id="{530C8BF5-B2E6-6D47-38FE-597890A8FBA7}"/>
              </a:ext>
            </a:extLst>
          </p:cNvPr>
          <p:cNvSpPr txBox="1">
            <a:spLocks/>
          </p:cNvSpPr>
          <p:nvPr/>
        </p:nvSpPr>
        <p:spPr>
          <a:xfrm>
            <a:off x="11275948" y="6373870"/>
            <a:ext cx="540000" cy="144000"/>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Arial" charset="0"/>
              </a:defRPr>
            </a:lvl1pPr>
            <a:lvl2pPr marL="778225" indent="-299317" algn="l" defTabSz="914400" rtl="0" eaLnBrk="0" latinLnBrk="0" hangingPunct="0">
              <a:defRPr sz="1800" kern="1200">
                <a:solidFill>
                  <a:schemeClr val="tx1"/>
                </a:solidFill>
                <a:latin typeface="Arial" charset="0"/>
                <a:ea typeface="Arial" charset="0"/>
                <a:cs typeface="Arial" charset="0"/>
              </a:defRPr>
            </a:lvl2pPr>
            <a:lvl3pPr marL="1197270" indent="-239454" algn="l" defTabSz="914400" rtl="0" eaLnBrk="0" latinLnBrk="0" hangingPunct="0">
              <a:defRPr sz="1800" kern="1200">
                <a:solidFill>
                  <a:schemeClr val="tx1"/>
                </a:solidFill>
                <a:latin typeface="Arial" charset="0"/>
                <a:ea typeface="Arial" charset="0"/>
                <a:cs typeface="Arial" charset="0"/>
              </a:defRPr>
            </a:lvl3pPr>
            <a:lvl4pPr marL="1676177" indent="-239454" algn="l" defTabSz="914400" rtl="0" eaLnBrk="0" latinLnBrk="0" hangingPunct="0">
              <a:defRPr sz="1800" kern="1200">
                <a:solidFill>
                  <a:schemeClr val="tx1"/>
                </a:solidFill>
                <a:latin typeface="Arial" charset="0"/>
                <a:ea typeface="Arial" charset="0"/>
                <a:cs typeface="Arial" charset="0"/>
              </a:defRPr>
            </a:lvl4pPr>
            <a:lvl5pPr marL="2155085" indent="-239454" algn="l" defTabSz="914400" rtl="0" eaLnBrk="0" latinLnBrk="0" hangingPunct="0">
              <a:defRPr sz="1800" kern="1200">
                <a:solidFill>
                  <a:schemeClr val="tx1"/>
                </a:solidFill>
                <a:latin typeface="Arial" charset="0"/>
                <a:ea typeface="Arial" charset="0"/>
                <a:cs typeface="Arial" charset="0"/>
              </a:defRPr>
            </a:lvl5pPr>
            <a:lvl6pPr marL="2633993"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3112901"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591809"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4070717"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fld id="{0447D3D2-708A-E34B-88EA-90194C1A2EE9}" type="slidenum">
              <a:rPr lang="en-US" smtClean="0">
                <a:solidFill>
                  <a:srgbClr val="000000"/>
                </a:solidFill>
                <a:cs typeface="ＭＳ Ｐゴシック" charset="0"/>
              </a:rPr>
              <a:pPr eaLnBrk="1" hangingPunct="1"/>
              <a:t>13</a:t>
            </a:fld>
            <a:endParaRPr lang="en-US" dirty="0">
              <a:solidFill>
                <a:srgbClr val="000000"/>
              </a:solidFill>
              <a:cs typeface="ＭＳ Ｐゴシック" charset="0"/>
            </a:endParaRPr>
          </a:p>
        </p:txBody>
      </p:sp>
      <p:sp>
        <p:nvSpPr>
          <p:cNvPr id="10" name="TextBox 9">
            <a:extLst>
              <a:ext uri="{FF2B5EF4-FFF2-40B4-BE49-F238E27FC236}">
                <a16:creationId xmlns:a16="http://schemas.microsoft.com/office/drawing/2014/main" id="{0219C645-70B7-01FD-D979-C919D27FC207}"/>
              </a:ext>
            </a:extLst>
          </p:cNvPr>
          <p:cNvSpPr txBox="1"/>
          <p:nvPr/>
        </p:nvSpPr>
        <p:spPr>
          <a:xfrm>
            <a:off x="290335" y="1551226"/>
            <a:ext cx="11678262" cy="1614096"/>
          </a:xfrm>
          <a:prstGeom prst="rect">
            <a:avLst/>
          </a:prstGeom>
          <a:solidFill>
            <a:schemeClr val="accent1">
              <a:lumMod val="20000"/>
              <a:lumOff val="80000"/>
            </a:schemeClr>
          </a:solidFill>
          <a:ln>
            <a:solidFill>
              <a:schemeClr val="accent1"/>
            </a:solidFill>
          </a:ln>
        </p:spPr>
        <p:txBody>
          <a:bodyPr wrap="square" rtlCol="0">
            <a:spAutoFit/>
          </a:bodyPr>
          <a:lstStyle/>
          <a:p>
            <a:pPr algn="l">
              <a:lnSpc>
                <a:spcPct val="150000"/>
              </a:lnSpc>
            </a:pPr>
            <a:r>
              <a:rPr lang="en-GB" sz="2000" dirty="0">
                <a:latin typeface="Helvetica Neue Light" panose="02000403000000020004" pitchFamily="2" charset="0"/>
                <a:ea typeface="Helvetica Neue Light" panose="02000403000000020004" pitchFamily="2" charset="0"/>
              </a:rPr>
              <a:t>In probability, the following means: </a:t>
            </a:r>
          </a:p>
          <a:p>
            <a:pPr marL="342900" indent="-342900" algn="l">
              <a:lnSpc>
                <a:spcPct val="150000"/>
              </a:lnSpc>
              <a:buFont typeface="Wingdings" pitchFamily="2" charset="2"/>
              <a:buChar char="§"/>
            </a:pPr>
            <a:r>
              <a:rPr lang="en-GB" sz="1600" dirty="0">
                <a:latin typeface="Helvetica Neue Light" panose="02000403000000020004" pitchFamily="2" charset="0"/>
                <a:ea typeface="Helvetica Neue Light" panose="02000403000000020004" pitchFamily="2" charset="0"/>
              </a:rPr>
              <a:t>An </a:t>
            </a:r>
            <a:r>
              <a:rPr lang="en-GB" sz="1600" b="1" dirty="0">
                <a:latin typeface="Helvetica Neue Light" panose="02000403000000020004" pitchFamily="2" charset="0"/>
                <a:ea typeface="Helvetica Neue Light" panose="02000403000000020004" pitchFamily="2" charset="0"/>
              </a:rPr>
              <a:t>outcome</a:t>
            </a:r>
            <a:r>
              <a:rPr lang="en-GB" sz="1600" dirty="0">
                <a:latin typeface="Helvetica Neue Light" panose="02000403000000020004" pitchFamily="2" charset="0"/>
                <a:ea typeface="Helvetica Neue Light" panose="02000403000000020004" pitchFamily="2" charset="0"/>
              </a:rPr>
              <a:t> simply refers to a single result that can emerge from a study.</a:t>
            </a:r>
          </a:p>
          <a:p>
            <a:pPr marL="342900" indent="-342900">
              <a:lnSpc>
                <a:spcPct val="150000"/>
              </a:lnSpc>
              <a:buFont typeface="Wingdings" pitchFamily="2" charset="2"/>
              <a:buChar char="§"/>
            </a:pPr>
            <a:r>
              <a:rPr lang="en-GB" sz="1600" dirty="0">
                <a:latin typeface="Helvetica Neue Light" panose="02000403000000020004" pitchFamily="2" charset="0"/>
                <a:ea typeface="Helvetica Neue Light" panose="02000403000000020004" pitchFamily="2" charset="0"/>
              </a:rPr>
              <a:t>An </a:t>
            </a:r>
            <a:r>
              <a:rPr lang="en-GB" sz="1600" b="1" dirty="0">
                <a:latin typeface="Helvetica Neue Light" panose="02000403000000020004" pitchFamily="2" charset="0"/>
                <a:ea typeface="Helvetica Neue Light" panose="02000403000000020004" pitchFamily="2" charset="0"/>
              </a:rPr>
              <a:t>event</a:t>
            </a:r>
            <a:r>
              <a:rPr lang="en-GB" sz="1600" dirty="0">
                <a:latin typeface="Helvetica Neue Light" panose="02000403000000020004" pitchFamily="2" charset="0"/>
                <a:ea typeface="Helvetica Neue Light" panose="02000403000000020004" pitchFamily="2" charset="0"/>
              </a:rPr>
              <a:t> is referred to as the set of outcomes that share a common characteristic in a study.</a:t>
            </a:r>
          </a:p>
          <a:p>
            <a:pPr marL="342900" indent="-342900" algn="l">
              <a:lnSpc>
                <a:spcPct val="150000"/>
              </a:lnSpc>
              <a:buFont typeface="Wingdings" pitchFamily="2" charset="2"/>
              <a:buChar char="§"/>
            </a:pPr>
            <a:r>
              <a:rPr lang="en-GB" sz="1600" dirty="0">
                <a:latin typeface="Helvetica Neue Light" panose="02000403000000020004" pitchFamily="2" charset="0"/>
                <a:ea typeface="Helvetica Neue Light" panose="02000403000000020004" pitchFamily="2" charset="0"/>
              </a:rPr>
              <a:t>A </a:t>
            </a:r>
            <a:r>
              <a:rPr lang="en-GB" sz="1600" b="1" dirty="0">
                <a:latin typeface="Helvetica Neue Light" panose="02000403000000020004" pitchFamily="2" charset="0"/>
                <a:ea typeface="Helvetica Neue Light" panose="02000403000000020004" pitchFamily="2" charset="0"/>
              </a:rPr>
              <a:t>sample space </a:t>
            </a:r>
            <a:r>
              <a:rPr lang="en-GB" sz="1600" dirty="0">
                <a:latin typeface="Helvetica Neue Light" panose="02000403000000020004" pitchFamily="2" charset="0"/>
                <a:ea typeface="Helvetica Neue Light" panose="02000403000000020004" pitchFamily="2" charset="0"/>
              </a:rPr>
              <a:t>is the set of </a:t>
            </a:r>
            <a:r>
              <a:rPr lang="en-GB" sz="1600" u="sng" dirty="0">
                <a:latin typeface="Helvetica Neue Light" panose="02000403000000020004" pitchFamily="2" charset="0"/>
                <a:ea typeface="Helvetica Neue Light" panose="02000403000000020004" pitchFamily="2" charset="0"/>
              </a:rPr>
              <a:t>all possible outcomes </a:t>
            </a:r>
            <a:r>
              <a:rPr lang="en-GB" sz="1600" dirty="0">
                <a:latin typeface="Helvetica Neue Light" panose="02000403000000020004" pitchFamily="2" charset="0"/>
                <a:ea typeface="Helvetica Neue Light" panose="02000403000000020004" pitchFamily="2" charset="0"/>
              </a:rPr>
              <a:t>observed in a study.</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58F941B2-4576-873B-272E-1CD4E6A08829}"/>
                  </a:ext>
                </a:extLst>
              </p:cNvPr>
              <p:cNvSpPr txBox="1"/>
              <p:nvPr/>
            </p:nvSpPr>
            <p:spPr>
              <a:xfrm>
                <a:off x="233062" y="3397630"/>
                <a:ext cx="11792808" cy="2323713"/>
              </a:xfrm>
              <a:prstGeom prst="rect">
                <a:avLst/>
              </a:prstGeom>
              <a:noFill/>
            </p:spPr>
            <p:txBody>
              <a:bodyPr wrap="square" rtlCol="0">
                <a:spAutoFit/>
              </a:bodyPr>
              <a:lstStyle/>
              <a:p>
                <a:pPr marL="285750" indent="-285750">
                  <a:buFont typeface="Arial" panose="020B0604020202020204" pitchFamily="34" charset="0"/>
                  <a:buChar char="•"/>
                </a:pPr>
                <a:r>
                  <a:rPr lang="en-GB" sz="1450" dirty="0">
                    <a:latin typeface="Helvetica Neue Light" panose="02000403000000020004" pitchFamily="2" charset="0"/>
                    <a:ea typeface="Helvetica Neue Light" panose="02000403000000020004" pitchFamily="2" charset="0"/>
                  </a:rPr>
                  <a:t>Example 2: We are performing a survey to know the burden of Obesity by measuring BMI status of 10 people whose BMI can range anywhere between 15.0kg/m</a:t>
                </a:r>
                <a:r>
                  <a:rPr lang="en-GB" sz="1450" baseline="30000" dirty="0">
                    <a:latin typeface="Helvetica Neue Light" panose="02000403000000020004" pitchFamily="2" charset="0"/>
                    <a:ea typeface="Helvetica Neue Light" panose="02000403000000020004" pitchFamily="2" charset="0"/>
                  </a:rPr>
                  <a:t>2</a:t>
                </a:r>
                <a:r>
                  <a:rPr lang="en-GB" sz="1450" dirty="0">
                    <a:latin typeface="Helvetica Neue Light" panose="02000403000000020004" pitchFamily="2" charset="0"/>
                    <a:ea typeface="Helvetica Neue Light" panose="02000403000000020004" pitchFamily="2" charset="0"/>
                  </a:rPr>
                  <a:t> to 66.0kg/m</a:t>
                </a:r>
                <a:r>
                  <a:rPr lang="en-GB" sz="1450" baseline="30000" dirty="0">
                    <a:latin typeface="Helvetica Neue Light" panose="02000403000000020004" pitchFamily="2" charset="0"/>
                    <a:ea typeface="Helvetica Neue Light" panose="02000403000000020004" pitchFamily="2" charset="0"/>
                  </a:rPr>
                  <a:t>2</a:t>
                </a:r>
                <a:r>
                  <a:rPr lang="en-GB" sz="1450" dirty="0">
                    <a:latin typeface="Helvetica Neue Light" panose="02000403000000020004" pitchFamily="2" charset="0"/>
                    <a:ea typeface="Helvetica Neue Light" panose="02000403000000020004" pitchFamily="2" charset="0"/>
                  </a:rPr>
                  <a:t>. The data collected was as follows = </a:t>
                </a:r>
                <a:r>
                  <a:rPr lang="en-GB" sz="1450" b="1" dirty="0">
                    <a:latin typeface="Helvetica Neue Light" panose="02000403000000020004" pitchFamily="2" charset="0"/>
                    <a:ea typeface="Helvetica Neue Light" panose="02000403000000020004" pitchFamily="2" charset="0"/>
                  </a:rPr>
                  <a:t>18.9, 24.7, 32.4, 40.1, 21.4, 29.2, 24.5, 16.3, 19.7, 30.3</a:t>
                </a:r>
              </a:p>
              <a:p>
                <a:endParaRPr lang="en-GB" sz="1450" dirty="0">
                  <a:latin typeface="Helvetica Neue Light" panose="02000403000000020004" pitchFamily="2" charset="0"/>
                  <a:ea typeface="Helvetica Neue Light" panose="02000403000000020004" pitchFamily="2" charset="0"/>
                </a:endParaRPr>
              </a:p>
              <a:p>
                <a:pPr lvl="1"/>
                <a:r>
                  <a:rPr lang="en-GB" sz="1450" b="1" dirty="0">
                    <a:latin typeface="Helvetica Neue Light" panose="02000403000000020004" pitchFamily="2" charset="0"/>
                    <a:ea typeface="Helvetica Neue Light" panose="02000403000000020004" pitchFamily="2" charset="0"/>
                  </a:rPr>
                  <a:t>Outcome</a:t>
                </a:r>
                <a:r>
                  <a:rPr lang="en-GB" sz="1450" dirty="0">
                    <a:latin typeface="Helvetica Neue Light" panose="02000403000000020004" pitchFamily="2" charset="0"/>
                    <a:ea typeface="Helvetica Neue Light" panose="02000403000000020004" pitchFamily="2" charset="0"/>
                  </a:rPr>
                  <a:t>: Each BMI value, such as 18.9, 24.7, or 32.4 and so on, is an individual outcome. The 8</a:t>
                </a:r>
                <a:r>
                  <a:rPr lang="en-GB" sz="1450" baseline="30000" dirty="0">
                    <a:latin typeface="Helvetica Neue Light" panose="02000403000000020004" pitchFamily="2" charset="0"/>
                    <a:ea typeface="Helvetica Neue Light" panose="02000403000000020004" pitchFamily="2" charset="0"/>
                  </a:rPr>
                  <a:t>th</a:t>
                </a:r>
                <a:r>
                  <a:rPr lang="en-GB" sz="1450" dirty="0">
                    <a:latin typeface="Helvetica Neue Light" panose="02000403000000020004" pitchFamily="2" charset="0"/>
                    <a:ea typeface="Helvetica Neue Light" panose="02000403000000020004" pitchFamily="2" charset="0"/>
                  </a:rPr>
                  <a:t> entry 16.3 is one outcome.</a:t>
                </a:r>
              </a:p>
              <a:p>
                <a:pPr lvl="1"/>
                <a:endParaRPr lang="en-GB" sz="1450" dirty="0">
                  <a:latin typeface="Helvetica Neue Light" panose="02000403000000020004" pitchFamily="2" charset="0"/>
                  <a:ea typeface="Helvetica Neue Light" panose="02000403000000020004" pitchFamily="2" charset="0"/>
                </a:endParaRPr>
              </a:p>
              <a:p>
                <a:pPr lvl="1"/>
                <a:r>
                  <a:rPr lang="en-GB" sz="1450" b="1" dirty="0">
                    <a:latin typeface="Helvetica Neue Light" panose="02000403000000020004" pitchFamily="2" charset="0"/>
                    <a:ea typeface="Helvetica Neue Light" panose="02000403000000020004" pitchFamily="2" charset="0"/>
                  </a:rPr>
                  <a:t>Event</a:t>
                </a:r>
                <a:r>
                  <a:rPr lang="en-GB" sz="1450" dirty="0">
                    <a:latin typeface="Helvetica Neue Light" panose="02000403000000020004" pitchFamily="2" charset="0"/>
                    <a:ea typeface="Helvetica Neue Light" panose="02000403000000020004" pitchFamily="2" charset="0"/>
                  </a:rPr>
                  <a:t>: We are interested Obesity (BMI </a:t>
                </a:r>
                <a14:m>
                  <m:oMath xmlns:m="http://schemas.openxmlformats.org/officeDocument/2006/math">
                    <m:r>
                      <a:rPr lang="en-GB" sz="1450" i="1" smtClean="0">
                        <a:latin typeface="Cambria Math" panose="02040503050406030204" pitchFamily="18" charset="0"/>
                        <a:ea typeface="Cambria Math" panose="02040503050406030204" pitchFamily="18" charset="0"/>
                      </a:rPr>
                      <m:t>≥</m:t>
                    </m:r>
                  </m:oMath>
                </a14:m>
                <a:r>
                  <a:rPr lang="en-GB" sz="1450" dirty="0">
                    <a:latin typeface="Helvetica Neue Light" panose="02000403000000020004" pitchFamily="2" charset="0"/>
                    <a:ea typeface="Helvetica Neue Light" panose="02000403000000020004" pitchFamily="2" charset="0"/>
                  </a:rPr>
                  <a:t> 30) therefore the observed values meet this criteria {32.4, 40.1, 30.3}. This event contains 3 outcomes. </a:t>
                </a:r>
              </a:p>
              <a:p>
                <a:pPr lvl="1"/>
                <a:endParaRPr lang="en-GB" sz="1450" dirty="0">
                  <a:latin typeface="Helvetica Neue Light" panose="02000403000000020004" pitchFamily="2" charset="0"/>
                  <a:ea typeface="Helvetica Neue Light" panose="02000403000000020004" pitchFamily="2" charset="0"/>
                </a:endParaRPr>
              </a:p>
              <a:p>
                <a:pPr lvl="1"/>
                <a:r>
                  <a:rPr lang="en-GB" sz="1450" b="1" dirty="0">
                    <a:latin typeface="Helvetica Neue Light" panose="02000403000000020004" pitchFamily="2" charset="0"/>
                    <a:ea typeface="Helvetica Neue Light" panose="02000403000000020004" pitchFamily="2" charset="0"/>
                  </a:rPr>
                  <a:t>Sample space</a:t>
                </a:r>
                <a:r>
                  <a:rPr lang="en-GB" sz="1450" dirty="0">
                    <a:latin typeface="Helvetica Neue Light" panose="02000403000000020004" pitchFamily="2" charset="0"/>
                    <a:ea typeface="Helvetica Neue Light" panose="02000403000000020004" pitchFamily="2" charset="0"/>
                  </a:rPr>
                  <a:t>: The possible outcome that can emerge can be any continuous BMI measurements within this range 15.0kg/m</a:t>
                </a:r>
                <a:r>
                  <a:rPr lang="en-GB" sz="1450" baseline="30000" dirty="0">
                    <a:latin typeface="Helvetica Neue Light" panose="02000403000000020004" pitchFamily="2" charset="0"/>
                    <a:ea typeface="Helvetica Neue Light" panose="02000403000000020004" pitchFamily="2" charset="0"/>
                  </a:rPr>
                  <a:t>2</a:t>
                </a:r>
                <a:r>
                  <a:rPr lang="en-GB" sz="1450" dirty="0">
                    <a:latin typeface="Helvetica Neue Light" panose="02000403000000020004" pitchFamily="2" charset="0"/>
                    <a:ea typeface="Helvetica Neue Light" panose="02000403000000020004" pitchFamily="2" charset="0"/>
                  </a:rPr>
                  <a:t> to 66.0kg/m</a:t>
                </a:r>
                <a:r>
                  <a:rPr lang="en-GB" sz="1450" baseline="30000" dirty="0">
                    <a:latin typeface="Helvetica Neue Light" panose="02000403000000020004" pitchFamily="2" charset="0"/>
                    <a:ea typeface="Helvetica Neue Light" panose="02000403000000020004" pitchFamily="2" charset="0"/>
                  </a:rPr>
                  <a:t>2</a:t>
                </a:r>
              </a:p>
              <a:p>
                <a:pPr lvl="1"/>
                <a:r>
                  <a:rPr lang="en-GB" sz="1450" dirty="0">
                    <a:latin typeface="Helvetica Neue Light" panose="02000403000000020004" pitchFamily="2" charset="0"/>
                    <a:ea typeface="Helvetica Neue Light" panose="02000403000000020004" pitchFamily="2" charset="0"/>
                  </a:rPr>
                  <a:t>All observed sample space that includes 10 BMI outcomes = {18.9, 24.7, </a:t>
                </a:r>
                <a:r>
                  <a:rPr lang="en-GB" sz="1450" b="1" dirty="0">
                    <a:latin typeface="Helvetica Neue Light" panose="02000403000000020004" pitchFamily="2" charset="0"/>
                    <a:ea typeface="Helvetica Neue Light" panose="02000403000000020004" pitchFamily="2" charset="0"/>
                  </a:rPr>
                  <a:t>32.4, 40.1</a:t>
                </a:r>
                <a:r>
                  <a:rPr lang="en-GB" sz="1450" dirty="0">
                    <a:latin typeface="Helvetica Neue Light" panose="02000403000000020004" pitchFamily="2" charset="0"/>
                    <a:ea typeface="Helvetica Neue Light" panose="02000403000000020004" pitchFamily="2" charset="0"/>
                  </a:rPr>
                  <a:t>, 21.4, 29.2, 24.5, 16.3, 19.7, </a:t>
                </a:r>
                <a:r>
                  <a:rPr lang="en-GB" sz="1450" b="1" dirty="0">
                    <a:latin typeface="Helvetica Neue Light" panose="02000403000000020004" pitchFamily="2" charset="0"/>
                    <a:ea typeface="Helvetica Neue Light" panose="02000403000000020004" pitchFamily="2" charset="0"/>
                  </a:rPr>
                  <a:t>30.3</a:t>
                </a:r>
                <a:r>
                  <a:rPr lang="en-GB" sz="1450" dirty="0">
                    <a:latin typeface="Helvetica Neue Light" panose="02000403000000020004" pitchFamily="2" charset="0"/>
                    <a:ea typeface="Helvetica Neue Light" panose="02000403000000020004" pitchFamily="2" charset="0"/>
                  </a:rPr>
                  <a:t>}</a:t>
                </a:r>
              </a:p>
            </p:txBody>
          </p:sp>
        </mc:Choice>
        <mc:Fallback xmlns="">
          <p:sp>
            <p:nvSpPr>
              <p:cNvPr id="5" name="TextBox 4">
                <a:extLst>
                  <a:ext uri="{FF2B5EF4-FFF2-40B4-BE49-F238E27FC236}">
                    <a16:creationId xmlns:a16="http://schemas.microsoft.com/office/drawing/2014/main" id="{58F941B2-4576-873B-272E-1CD4E6A08829}"/>
                  </a:ext>
                </a:extLst>
              </p:cNvPr>
              <p:cNvSpPr txBox="1">
                <a:spLocks noRot="1" noChangeAspect="1" noMove="1" noResize="1" noEditPoints="1" noAdjustHandles="1" noChangeArrowheads="1" noChangeShapeType="1" noTextEdit="1"/>
              </p:cNvSpPr>
              <p:nvPr/>
            </p:nvSpPr>
            <p:spPr>
              <a:xfrm>
                <a:off x="233062" y="3397630"/>
                <a:ext cx="11792808" cy="2323713"/>
              </a:xfrm>
              <a:prstGeom prst="rect">
                <a:avLst/>
              </a:prstGeom>
              <a:blipFill>
                <a:blip r:embed="rId4"/>
                <a:stretch>
                  <a:fillRect l="-108" t="-543" b="-2174"/>
                </a:stretch>
              </a:blipFill>
            </p:spPr>
            <p:txBody>
              <a:bodyPr/>
              <a:lstStyle/>
              <a:p>
                <a:r>
                  <a:rPr lang="en-GB">
                    <a:noFill/>
                  </a:rPr>
                  <a:t> </a:t>
                </a:r>
              </a:p>
            </p:txBody>
          </p:sp>
        </mc:Fallback>
      </mc:AlternateContent>
    </p:spTree>
    <p:extLst>
      <p:ext uri="{BB962C8B-B14F-4D97-AF65-F5344CB8AC3E}">
        <p14:creationId xmlns:p14="http://schemas.microsoft.com/office/powerpoint/2010/main" val="3430138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56528706-7F5C-6744-81DC-4E6A7615B197}"/>
              </a:ext>
            </a:extLst>
          </p:cNvPr>
          <p:cNvSpPr txBox="1"/>
          <p:nvPr/>
        </p:nvSpPr>
        <p:spPr>
          <a:xfrm>
            <a:off x="141376" y="6120383"/>
            <a:ext cx="11845891" cy="584775"/>
          </a:xfrm>
          <a:prstGeom prst="rect">
            <a:avLst/>
          </a:prstGeom>
          <a:solidFill>
            <a:schemeClr val="accent1">
              <a:lumMod val="20000"/>
              <a:lumOff val="80000"/>
            </a:schemeClr>
          </a:solidFill>
          <a:ln>
            <a:solidFill>
              <a:schemeClr val="accent1"/>
            </a:solidFill>
          </a:ln>
        </p:spPr>
        <p:txBody>
          <a:bodyPr wrap="square" rtlCol="0">
            <a:spAutoFit/>
          </a:bodyPr>
          <a:lstStyle/>
          <a:p>
            <a:pPr marL="285750" indent="-285750" algn="l">
              <a:buFont typeface="Arial" panose="020B0604020202020204" pitchFamily="34" charset="0"/>
              <a:buChar char="•"/>
            </a:pPr>
            <a:r>
              <a:rPr lang="en-GB" sz="1600" dirty="0">
                <a:latin typeface="Helvetica Neue Light" panose="02000403000000020004" pitchFamily="2" charset="0"/>
                <a:ea typeface="Helvetica Neue Light" panose="02000403000000020004" pitchFamily="2" charset="0"/>
              </a:rPr>
              <a:t>The above instance dealing with ‘single events’ are typical examples of an </a:t>
            </a:r>
            <a:r>
              <a:rPr lang="en-GB" sz="1600" b="1" dirty="0">
                <a:latin typeface="Helvetica Neue Light" panose="02000403000000020004" pitchFamily="2" charset="0"/>
                <a:ea typeface="Helvetica Neue Light" panose="02000403000000020004" pitchFamily="2" charset="0"/>
              </a:rPr>
              <a:t>Unconditional Probability. </a:t>
            </a:r>
          </a:p>
          <a:p>
            <a:pPr marL="285750" indent="-285750" algn="l">
              <a:buFont typeface="Arial" panose="020B0604020202020204" pitchFamily="34" charset="0"/>
              <a:buChar char="•"/>
            </a:pPr>
            <a:r>
              <a:rPr lang="en-GB" sz="1600" dirty="0">
                <a:latin typeface="Helvetica Neue Light" panose="02000403000000020004" pitchFamily="2" charset="0"/>
                <a:ea typeface="Helvetica Neue Light" panose="02000403000000020004" pitchFamily="2" charset="0"/>
              </a:rPr>
              <a:t>There are three major types of probabilities: </a:t>
            </a:r>
            <a:r>
              <a:rPr lang="en-GB" sz="1600" b="1" dirty="0">
                <a:latin typeface="Helvetica Neue Light" panose="02000403000000020004" pitchFamily="2" charset="0"/>
                <a:ea typeface="Helvetica Neue Light" panose="02000403000000020004" pitchFamily="2" charset="0"/>
              </a:rPr>
              <a:t>Unconditional</a:t>
            </a:r>
            <a:r>
              <a:rPr lang="en-GB" sz="1600" dirty="0">
                <a:latin typeface="Helvetica Neue Light" panose="02000403000000020004" pitchFamily="2" charset="0"/>
                <a:ea typeface="Helvetica Neue Light" panose="02000403000000020004" pitchFamily="2" charset="0"/>
              </a:rPr>
              <a:t>, </a:t>
            </a:r>
            <a:r>
              <a:rPr lang="en-GB" sz="1600" b="1" dirty="0">
                <a:latin typeface="Helvetica Neue Light" panose="02000403000000020004" pitchFamily="2" charset="0"/>
                <a:ea typeface="Helvetica Neue Light" panose="02000403000000020004" pitchFamily="2" charset="0"/>
              </a:rPr>
              <a:t>Joint</a:t>
            </a:r>
            <a:r>
              <a:rPr lang="en-GB" sz="1600" dirty="0">
                <a:latin typeface="Helvetica Neue Light" panose="02000403000000020004" pitchFamily="2" charset="0"/>
                <a:ea typeface="Helvetica Neue Light" panose="02000403000000020004" pitchFamily="2" charset="0"/>
              </a:rPr>
              <a:t> and </a:t>
            </a:r>
            <a:r>
              <a:rPr lang="en-GB" sz="1600" b="1" dirty="0">
                <a:latin typeface="Helvetica Neue Light" panose="02000403000000020004" pitchFamily="2" charset="0"/>
                <a:ea typeface="Helvetica Neue Light" panose="02000403000000020004" pitchFamily="2" charset="0"/>
              </a:rPr>
              <a:t>Conditional probability</a:t>
            </a:r>
            <a:r>
              <a:rPr lang="en-GB" sz="1600" dirty="0">
                <a:latin typeface="Helvetica Neue Light" panose="02000403000000020004" pitchFamily="2" charset="0"/>
                <a:ea typeface="Helvetica Neue Light" panose="02000403000000020004" pitchFamily="2" charset="0"/>
              </a:rPr>
              <a:t>.  </a:t>
            </a:r>
          </a:p>
        </p:txBody>
      </p:sp>
      <p:sp>
        <p:nvSpPr>
          <p:cNvPr id="14" name="TextBox 13">
            <a:extLst>
              <a:ext uri="{FF2B5EF4-FFF2-40B4-BE49-F238E27FC236}">
                <a16:creationId xmlns:a16="http://schemas.microsoft.com/office/drawing/2014/main" id="{543202DB-DB6B-E64F-9951-4452B82492F4}"/>
              </a:ext>
            </a:extLst>
          </p:cNvPr>
          <p:cNvSpPr txBox="1"/>
          <p:nvPr/>
        </p:nvSpPr>
        <p:spPr>
          <a:xfrm>
            <a:off x="120257" y="5445151"/>
            <a:ext cx="11867010" cy="394595"/>
          </a:xfrm>
          <a:prstGeom prst="rect">
            <a:avLst/>
          </a:prstGeom>
          <a:solidFill>
            <a:schemeClr val="accent6">
              <a:lumMod val="20000"/>
              <a:lumOff val="80000"/>
            </a:schemeClr>
          </a:solidFill>
          <a:ln>
            <a:solidFill>
              <a:schemeClr val="accent6"/>
            </a:solidFill>
          </a:ln>
        </p:spPr>
        <p:txBody>
          <a:bodyPr wrap="square" rtlCol="0">
            <a:spAutoFit/>
          </a:bodyPr>
          <a:lstStyle/>
          <a:p>
            <a:pPr algn="ctr">
              <a:lnSpc>
                <a:spcPct val="150000"/>
              </a:lnSpc>
            </a:pPr>
            <a:r>
              <a:rPr lang="en-GB" sz="1500" dirty="0">
                <a:latin typeface="Helvetica Neue Light" panose="02000403000000020004" pitchFamily="2" charset="0"/>
                <a:ea typeface="Helvetica Neue Light" panose="02000403000000020004" pitchFamily="2" charset="0"/>
              </a:rPr>
              <a:t>Pr(Obesity) = (the number of outcomes in E / total in sample space) = 3/10 = 0.30 = 30.00%</a:t>
            </a:r>
          </a:p>
        </p:txBody>
      </p:sp>
      <p:pic>
        <p:nvPicPr>
          <p:cNvPr id="2" name="Picture 1">
            <a:extLst>
              <a:ext uri="{FF2B5EF4-FFF2-40B4-BE49-F238E27FC236}">
                <a16:creationId xmlns:a16="http://schemas.microsoft.com/office/drawing/2014/main" id="{28BBA3F2-0C09-C446-BDF8-2D27BC7931B1}"/>
              </a:ext>
            </a:extLst>
          </p:cNvPr>
          <p:cNvPicPr>
            <a:picLocks noChangeAspect="1"/>
          </p:cNvPicPr>
          <p:nvPr/>
        </p:nvPicPr>
        <p:blipFill>
          <a:blip r:embed="rId3"/>
          <a:stretch>
            <a:fillRect/>
          </a:stretch>
        </p:blipFill>
        <p:spPr>
          <a:xfrm>
            <a:off x="0" y="2623"/>
            <a:ext cx="12192000" cy="970069"/>
          </a:xfrm>
          <a:prstGeom prst="rect">
            <a:avLst/>
          </a:prstGeom>
        </p:spPr>
      </p:pic>
      <p:sp>
        <p:nvSpPr>
          <p:cNvPr id="4" name="Slide Number Placeholder 3">
            <a:extLst>
              <a:ext uri="{FF2B5EF4-FFF2-40B4-BE49-F238E27FC236}">
                <a16:creationId xmlns:a16="http://schemas.microsoft.com/office/drawing/2014/main" id="{53A07A42-5763-174B-9E9C-FA445D3FA280}"/>
              </a:ext>
            </a:extLst>
          </p:cNvPr>
          <p:cNvSpPr txBox="1">
            <a:spLocks/>
          </p:cNvSpPr>
          <p:nvPr/>
        </p:nvSpPr>
        <p:spPr>
          <a:xfrm>
            <a:off x="11275948" y="6373870"/>
            <a:ext cx="540000" cy="144000"/>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Arial" charset="0"/>
              </a:defRPr>
            </a:lvl1pPr>
            <a:lvl2pPr marL="778225" indent="-299317" algn="l" defTabSz="914400" rtl="0" eaLnBrk="0" latinLnBrk="0" hangingPunct="0">
              <a:defRPr sz="1800" kern="1200">
                <a:solidFill>
                  <a:schemeClr val="tx1"/>
                </a:solidFill>
                <a:latin typeface="Arial" charset="0"/>
                <a:ea typeface="Arial" charset="0"/>
                <a:cs typeface="Arial" charset="0"/>
              </a:defRPr>
            </a:lvl2pPr>
            <a:lvl3pPr marL="1197270" indent="-239454" algn="l" defTabSz="914400" rtl="0" eaLnBrk="0" latinLnBrk="0" hangingPunct="0">
              <a:defRPr sz="1800" kern="1200">
                <a:solidFill>
                  <a:schemeClr val="tx1"/>
                </a:solidFill>
                <a:latin typeface="Arial" charset="0"/>
                <a:ea typeface="Arial" charset="0"/>
                <a:cs typeface="Arial" charset="0"/>
              </a:defRPr>
            </a:lvl3pPr>
            <a:lvl4pPr marL="1676177" indent="-239454" algn="l" defTabSz="914400" rtl="0" eaLnBrk="0" latinLnBrk="0" hangingPunct="0">
              <a:defRPr sz="1800" kern="1200">
                <a:solidFill>
                  <a:schemeClr val="tx1"/>
                </a:solidFill>
                <a:latin typeface="Arial" charset="0"/>
                <a:ea typeface="Arial" charset="0"/>
                <a:cs typeface="Arial" charset="0"/>
              </a:defRPr>
            </a:lvl4pPr>
            <a:lvl5pPr marL="2155085" indent="-239454" algn="l" defTabSz="914400" rtl="0" eaLnBrk="0" latinLnBrk="0" hangingPunct="0">
              <a:defRPr sz="1800" kern="1200">
                <a:solidFill>
                  <a:schemeClr val="tx1"/>
                </a:solidFill>
                <a:latin typeface="Arial" charset="0"/>
                <a:ea typeface="Arial" charset="0"/>
                <a:cs typeface="Arial" charset="0"/>
              </a:defRPr>
            </a:lvl5pPr>
            <a:lvl6pPr marL="2633993"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3112901"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591809"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4070717"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fld id="{0447D3D2-708A-E34B-88EA-90194C1A2EE9}" type="slidenum">
              <a:rPr lang="en-US" smtClean="0">
                <a:solidFill>
                  <a:srgbClr val="000000"/>
                </a:solidFill>
                <a:cs typeface="ＭＳ Ｐゴシック" charset="0"/>
              </a:rPr>
              <a:pPr eaLnBrk="1" hangingPunct="1"/>
              <a:t>14</a:t>
            </a:fld>
            <a:endParaRPr lang="en-US" dirty="0">
              <a:solidFill>
                <a:srgbClr val="000000"/>
              </a:solidFill>
              <a:cs typeface="ＭＳ Ｐゴシック" charset="0"/>
            </a:endParaRPr>
          </a:p>
        </p:txBody>
      </p:sp>
      <p:sp>
        <p:nvSpPr>
          <p:cNvPr id="5" name="TextBox 4">
            <a:extLst>
              <a:ext uri="{FF2B5EF4-FFF2-40B4-BE49-F238E27FC236}">
                <a16:creationId xmlns:a16="http://schemas.microsoft.com/office/drawing/2014/main" id="{507FD1A8-13B6-5040-A560-0E42F3A3928D}"/>
              </a:ext>
            </a:extLst>
          </p:cNvPr>
          <p:cNvSpPr txBox="1"/>
          <p:nvPr/>
        </p:nvSpPr>
        <p:spPr>
          <a:xfrm>
            <a:off x="137686" y="1778972"/>
            <a:ext cx="11678262" cy="3385542"/>
          </a:xfrm>
          <a:prstGeom prst="rect">
            <a:avLst/>
          </a:prstGeom>
          <a:noFill/>
        </p:spPr>
        <p:txBody>
          <a:bodyPr wrap="square" rtlCol="0">
            <a:spAutoFit/>
          </a:bodyPr>
          <a:lstStyle/>
          <a:p>
            <a:pPr algn="l"/>
            <a:r>
              <a:rPr lang="en-GB" sz="1500" dirty="0">
                <a:latin typeface="Helvetica Neue Light" panose="02000403000000020004" pitchFamily="2" charset="0"/>
                <a:ea typeface="Helvetica Neue Light" panose="02000403000000020004" pitchFamily="2" charset="0"/>
              </a:rPr>
              <a:t>Example 1: </a:t>
            </a:r>
            <a:r>
              <a:rPr lang="en-GB" sz="1600" dirty="0">
                <a:latin typeface="Helvetica Neue Light" panose="02000403000000020004" pitchFamily="2" charset="0"/>
                <a:ea typeface="Helvetica Neue Light" panose="02000403000000020004" pitchFamily="2" charset="0"/>
              </a:rPr>
              <a:t>We are conducting a mosquito infestation survey in 7 households in a village</a:t>
            </a:r>
            <a:r>
              <a:rPr lang="en-GB" sz="1500" dirty="0">
                <a:latin typeface="Helvetica Neue Light" panose="02000403000000020004" pitchFamily="2" charset="0"/>
                <a:ea typeface="Helvetica Neue Light" panose="02000403000000020004" pitchFamily="2" charset="0"/>
              </a:rPr>
              <a:t>. We want to know the probability </a:t>
            </a:r>
            <a:r>
              <a:rPr lang="en-GB" sz="1600" dirty="0">
                <a:latin typeface="Helvetica Neue Light" panose="02000403000000020004" pitchFamily="2" charset="0"/>
                <a:ea typeface="Helvetica Neue Light" panose="02000403000000020004" pitchFamily="2" charset="0"/>
              </a:rPr>
              <a:t>that a house is infested with mosquitoes:</a:t>
            </a:r>
            <a:r>
              <a:rPr lang="en-GB" sz="1500" dirty="0">
                <a:latin typeface="Helvetica Neue Light" panose="02000403000000020004" pitchFamily="2" charset="0"/>
                <a:ea typeface="Helvetica Neue Light" panose="02000403000000020004" pitchFamily="2" charset="0"/>
              </a:rPr>
              <a:t> </a:t>
            </a:r>
          </a:p>
          <a:p>
            <a:pPr algn="l"/>
            <a:r>
              <a:rPr lang="en-GB" sz="1500" dirty="0">
                <a:latin typeface="Helvetica Neue Light" panose="02000403000000020004" pitchFamily="2" charset="0"/>
                <a:ea typeface="Helvetica Neue Light" panose="02000403000000020004" pitchFamily="2" charset="0"/>
              </a:rPr>
              <a:t> </a:t>
            </a:r>
          </a:p>
          <a:p>
            <a:pPr lvl="1"/>
            <a:r>
              <a:rPr lang="en-GB" sz="1500" dirty="0">
                <a:latin typeface="Helvetica Neue Light" panose="02000403000000020004" pitchFamily="2" charset="0"/>
                <a:ea typeface="Helvetica Neue Light" panose="02000403000000020004" pitchFamily="2" charset="0"/>
              </a:rPr>
              <a:t>Event: </a:t>
            </a:r>
            <a:r>
              <a:rPr lang="en-GB" sz="1600" dirty="0">
                <a:latin typeface="Helvetica Neue Light" panose="02000403000000020004" pitchFamily="2" charset="0"/>
                <a:ea typeface="Helvetica Neue Light" panose="02000403000000020004" pitchFamily="2" charset="0"/>
              </a:rPr>
              <a:t>The event “</a:t>
            </a:r>
            <a:r>
              <a:rPr lang="en-GB" sz="1600" u="sng" dirty="0">
                <a:latin typeface="Helvetica Neue Light" panose="02000403000000020004" pitchFamily="2" charset="0"/>
                <a:ea typeface="Helvetica Neue Light" panose="02000403000000020004" pitchFamily="2" charset="0"/>
              </a:rPr>
              <a:t>Infested</a:t>
            </a:r>
            <a:r>
              <a:rPr lang="en-GB" sz="1600" dirty="0">
                <a:latin typeface="Helvetica Neue Light" panose="02000403000000020004" pitchFamily="2" charset="0"/>
                <a:ea typeface="Helvetica Neue Light" panose="02000403000000020004" pitchFamily="2" charset="0"/>
              </a:rPr>
              <a:t>” consists of all 3 outcomes (i.e., 1</a:t>
            </a:r>
            <a:r>
              <a:rPr lang="en-GB" sz="1600" baseline="30000" dirty="0">
                <a:latin typeface="Helvetica Neue Light" panose="02000403000000020004" pitchFamily="2" charset="0"/>
                <a:ea typeface="Helvetica Neue Light" panose="02000403000000020004" pitchFamily="2" charset="0"/>
              </a:rPr>
              <a:t>st</a:t>
            </a:r>
            <a:r>
              <a:rPr lang="en-GB" sz="1600" dirty="0">
                <a:latin typeface="Helvetica Neue Light" panose="02000403000000020004" pitchFamily="2" charset="0"/>
                <a:ea typeface="Helvetica Neue Light" panose="02000403000000020004" pitchFamily="2" charset="0"/>
              </a:rPr>
              <a:t>, 5</a:t>
            </a:r>
            <a:r>
              <a:rPr lang="en-GB" sz="1600" baseline="30000" dirty="0">
                <a:latin typeface="Helvetica Neue Light" panose="02000403000000020004" pitchFamily="2" charset="0"/>
                <a:ea typeface="Helvetica Neue Light" panose="02000403000000020004" pitchFamily="2" charset="0"/>
              </a:rPr>
              <a:t>th</a:t>
            </a:r>
            <a:r>
              <a:rPr lang="en-GB" sz="1600" dirty="0">
                <a:latin typeface="Helvetica Neue Light" panose="02000403000000020004" pitchFamily="2" charset="0"/>
                <a:ea typeface="Helvetica Neue Light" panose="02000403000000020004" pitchFamily="2" charset="0"/>
              </a:rPr>
              <a:t> and 7</a:t>
            </a:r>
            <a:r>
              <a:rPr lang="en-GB" sz="1600" baseline="30000" dirty="0">
                <a:latin typeface="Helvetica Neue Light" panose="02000403000000020004" pitchFamily="2" charset="0"/>
                <a:ea typeface="Helvetica Neue Light" panose="02000403000000020004" pitchFamily="2" charset="0"/>
              </a:rPr>
              <a:t>th </a:t>
            </a:r>
            <a:r>
              <a:rPr lang="en-GB" sz="1600" dirty="0">
                <a:latin typeface="Helvetica Neue Light" panose="02000403000000020004" pitchFamily="2" charset="0"/>
                <a:ea typeface="Helvetica Neue Light" panose="02000403000000020004" pitchFamily="2" charset="0"/>
              </a:rPr>
              <a:t>home) that are infested</a:t>
            </a:r>
          </a:p>
          <a:p>
            <a:pPr lvl="1"/>
            <a:r>
              <a:rPr lang="en-GB" sz="1500" dirty="0">
                <a:latin typeface="Helvetica Neue Light" panose="02000403000000020004" pitchFamily="2" charset="0"/>
                <a:ea typeface="Helvetica Neue Light" panose="02000403000000020004" pitchFamily="2" charset="0"/>
              </a:rPr>
              <a:t>Sample space: All observed 7 outcomes = {I</a:t>
            </a:r>
            <a:r>
              <a:rPr lang="en-GB" sz="1500" b="1" dirty="0">
                <a:latin typeface="Helvetica Neue Light" panose="02000403000000020004" pitchFamily="2" charset="0"/>
                <a:ea typeface="Helvetica Neue Light" panose="02000403000000020004" pitchFamily="2" charset="0"/>
              </a:rPr>
              <a:t>nfested</a:t>
            </a:r>
            <a:r>
              <a:rPr lang="en-GB" sz="1500" dirty="0">
                <a:latin typeface="Helvetica Neue Light" panose="02000403000000020004" pitchFamily="2" charset="0"/>
                <a:ea typeface="Helvetica Neue Light" panose="02000403000000020004" pitchFamily="2" charset="0"/>
              </a:rPr>
              <a:t>, Not Infested, Not Infested, Not Infested, </a:t>
            </a:r>
            <a:r>
              <a:rPr lang="en-GB" sz="1500" b="1" dirty="0">
                <a:latin typeface="Helvetica Neue Light" panose="02000403000000020004" pitchFamily="2" charset="0"/>
                <a:ea typeface="Helvetica Neue Light" panose="02000403000000020004" pitchFamily="2" charset="0"/>
              </a:rPr>
              <a:t>Infested</a:t>
            </a:r>
            <a:r>
              <a:rPr lang="en-GB" sz="1500" dirty="0">
                <a:latin typeface="Helvetica Neue Light" panose="02000403000000020004" pitchFamily="2" charset="0"/>
                <a:ea typeface="Helvetica Neue Light" panose="02000403000000020004" pitchFamily="2" charset="0"/>
              </a:rPr>
              <a:t>, Not Infested, </a:t>
            </a:r>
            <a:r>
              <a:rPr lang="en-GB" sz="1500" b="1" dirty="0">
                <a:latin typeface="Helvetica Neue Light" panose="02000403000000020004" pitchFamily="2" charset="0"/>
                <a:ea typeface="Helvetica Neue Light" panose="02000403000000020004" pitchFamily="2" charset="0"/>
              </a:rPr>
              <a:t>Infested</a:t>
            </a:r>
            <a:r>
              <a:rPr lang="en-GB" sz="1500" dirty="0">
                <a:latin typeface="Helvetica Neue Light" panose="02000403000000020004" pitchFamily="2" charset="0"/>
                <a:ea typeface="Helvetica Neue Light" panose="02000403000000020004" pitchFamily="2" charset="0"/>
              </a:rPr>
              <a:t>}</a:t>
            </a:r>
          </a:p>
          <a:p>
            <a:pPr algn="l"/>
            <a:endParaRPr lang="en-GB" sz="1500" dirty="0">
              <a:latin typeface="Helvetica Neue Light" panose="02000403000000020004" pitchFamily="2" charset="0"/>
              <a:ea typeface="Helvetica Neue Light" panose="02000403000000020004" pitchFamily="2" charset="0"/>
            </a:endParaRPr>
          </a:p>
          <a:p>
            <a:pPr algn="l"/>
            <a:endParaRPr lang="en-GB" sz="1500" dirty="0">
              <a:latin typeface="Helvetica Neue Light" panose="02000403000000020004" pitchFamily="2" charset="0"/>
              <a:ea typeface="Helvetica Neue Light" panose="02000403000000020004" pitchFamily="2" charset="0"/>
            </a:endParaRPr>
          </a:p>
          <a:p>
            <a:pPr algn="l"/>
            <a:endParaRPr lang="en-GB" sz="1500" dirty="0">
              <a:latin typeface="Helvetica Neue Light" panose="02000403000000020004" pitchFamily="2" charset="0"/>
              <a:ea typeface="Helvetica Neue Light" panose="02000403000000020004" pitchFamily="2" charset="0"/>
            </a:endParaRPr>
          </a:p>
          <a:p>
            <a:endParaRPr lang="en-GB" sz="1500" dirty="0">
              <a:latin typeface="Helvetica Neue Light" panose="02000403000000020004" pitchFamily="2" charset="0"/>
              <a:ea typeface="Helvetica Neue Light" panose="02000403000000020004" pitchFamily="2" charset="0"/>
            </a:endParaRPr>
          </a:p>
          <a:p>
            <a:r>
              <a:rPr lang="en-GB" sz="1500" dirty="0">
                <a:latin typeface="Helvetica Neue Light" panose="02000403000000020004" pitchFamily="2" charset="0"/>
                <a:ea typeface="Helvetica Neue Light" panose="02000403000000020004" pitchFamily="2" charset="0"/>
              </a:rPr>
              <a:t>Example 2: We are performing a survey to know the burden of Obesity by measuring BMI status of 10 people. We want to know the probability </a:t>
            </a:r>
            <a:r>
              <a:rPr lang="en-GB" sz="1600" dirty="0">
                <a:latin typeface="Helvetica Neue Light" panose="02000403000000020004" pitchFamily="2" charset="0"/>
                <a:ea typeface="Helvetica Neue Light" panose="02000403000000020004" pitchFamily="2" charset="0"/>
              </a:rPr>
              <a:t>that a person’s obese:</a:t>
            </a:r>
            <a:endParaRPr lang="en-GB" sz="1500" dirty="0">
              <a:latin typeface="Helvetica Neue Light" panose="02000403000000020004" pitchFamily="2" charset="0"/>
              <a:ea typeface="Helvetica Neue Light" panose="02000403000000020004" pitchFamily="2" charset="0"/>
            </a:endParaRPr>
          </a:p>
          <a:p>
            <a:endParaRPr lang="en-GB" sz="1500" dirty="0">
              <a:latin typeface="Helvetica Neue Light" panose="02000403000000020004" pitchFamily="2" charset="0"/>
              <a:ea typeface="Helvetica Neue Light" panose="02000403000000020004" pitchFamily="2" charset="0"/>
            </a:endParaRPr>
          </a:p>
          <a:p>
            <a:pPr lvl="1"/>
            <a:r>
              <a:rPr lang="en-GB" sz="1500" dirty="0">
                <a:latin typeface="Helvetica Neue Light" panose="02000403000000020004" pitchFamily="2" charset="0"/>
                <a:ea typeface="Helvetica Neue Light" panose="02000403000000020004" pitchFamily="2" charset="0"/>
              </a:rPr>
              <a:t>Event: This event contains 3 outcomes that meet the criteria of obesity status (BMI ≥ 30) i.e., {32.4, 40.1, 30.3}. </a:t>
            </a:r>
          </a:p>
          <a:p>
            <a:pPr lvl="1"/>
            <a:r>
              <a:rPr lang="en-GB" sz="1500" dirty="0">
                <a:latin typeface="Helvetica Neue Light" panose="02000403000000020004" pitchFamily="2" charset="0"/>
                <a:ea typeface="Helvetica Neue Light" panose="02000403000000020004" pitchFamily="2" charset="0"/>
              </a:rPr>
              <a:t>Sample space: All observed 10 BMI outcomes = {18.9, 24.7, </a:t>
            </a:r>
            <a:r>
              <a:rPr lang="en-GB" sz="1500" b="1" dirty="0">
                <a:latin typeface="Helvetica Neue Light" panose="02000403000000020004" pitchFamily="2" charset="0"/>
                <a:ea typeface="Helvetica Neue Light" panose="02000403000000020004" pitchFamily="2" charset="0"/>
              </a:rPr>
              <a:t>32.4, 40.1</a:t>
            </a:r>
            <a:r>
              <a:rPr lang="en-GB" sz="1500" dirty="0">
                <a:latin typeface="Helvetica Neue Light" panose="02000403000000020004" pitchFamily="2" charset="0"/>
                <a:ea typeface="Helvetica Neue Light" panose="02000403000000020004" pitchFamily="2" charset="0"/>
              </a:rPr>
              <a:t>, 21.4, 29.2, 24.5, 16.3, 19.7, </a:t>
            </a:r>
            <a:r>
              <a:rPr lang="en-GB" sz="1500" b="1" dirty="0">
                <a:latin typeface="Helvetica Neue Light" panose="02000403000000020004" pitchFamily="2" charset="0"/>
                <a:ea typeface="Helvetica Neue Light" panose="02000403000000020004" pitchFamily="2" charset="0"/>
              </a:rPr>
              <a:t>30.3</a:t>
            </a:r>
            <a:r>
              <a:rPr lang="en-GB" sz="1500" dirty="0">
                <a:latin typeface="Helvetica Neue Light" panose="02000403000000020004" pitchFamily="2" charset="0"/>
                <a:ea typeface="Helvetica Neue Light" panose="02000403000000020004" pitchFamily="2" charset="0"/>
              </a:rPr>
              <a:t>}</a:t>
            </a:r>
          </a:p>
        </p:txBody>
      </p:sp>
      <p:sp>
        <p:nvSpPr>
          <p:cNvPr id="8" name="TextBox 7">
            <a:extLst>
              <a:ext uri="{FF2B5EF4-FFF2-40B4-BE49-F238E27FC236}">
                <a16:creationId xmlns:a16="http://schemas.microsoft.com/office/drawing/2014/main" id="{D13526C1-58D1-C44B-9B5A-64F208F0F98B}"/>
              </a:ext>
            </a:extLst>
          </p:cNvPr>
          <p:cNvSpPr txBox="1"/>
          <p:nvPr/>
        </p:nvSpPr>
        <p:spPr>
          <a:xfrm>
            <a:off x="162495" y="3232151"/>
            <a:ext cx="11824772" cy="393698"/>
          </a:xfrm>
          <a:prstGeom prst="rect">
            <a:avLst/>
          </a:prstGeom>
          <a:solidFill>
            <a:schemeClr val="accent6">
              <a:lumMod val="20000"/>
              <a:lumOff val="80000"/>
            </a:schemeClr>
          </a:solidFill>
          <a:ln>
            <a:solidFill>
              <a:schemeClr val="accent6"/>
            </a:solidFill>
          </a:ln>
        </p:spPr>
        <p:txBody>
          <a:bodyPr wrap="square" rtlCol="0">
            <a:spAutoFit/>
          </a:bodyPr>
          <a:lstStyle/>
          <a:p>
            <a:pPr algn="ctr">
              <a:lnSpc>
                <a:spcPct val="150000"/>
              </a:lnSpc>
            </a:pPr>
            <a:r>
              <a:rPr lang="en-GB" sz="1500" dirty="0">
                <a:latin typeface="Helvetica Neue Light" panose="02000403000000020004" pitchFamily="2" charset="0"/>
                <a:ea typeface="Helvetica Neue Light" panose="02000403000000020004" pitchFamily="2" charset="0"/>
              </a:rPr>
              <a:t>Pr(Infested) = (the number of outcomes in E / total in sample space) = 3/7 = 0.4285 = 42.85% </a:t>
            </a:r>
          </a:p>
        </p:txBody>
      </p:sp>
      <p:sp>
        <p:nvSpPr>
          <p:cNvPr id="3" name="Title 1">
            <a:extLst>
              <a:ext uri="{FF2B5EF4-FFF2-40B4-BE49-F238E27FC236}">
                <a16:creationId xmlns:a16="http://schemas.microsoft.com/office/drawing/2014/main" id="{EF37A0EB-1D6F-5249-B063-D3583F1CCE36}"/>
              </a:ext>
            </a:extLst>
          </p:cNvPr>
          <p:cNvSpPr txBox="1">
            <a:spLocks/>
          </p:cNvSpPr>
          <p:nvPr/>
        </p:nvSpPr>
        <p:spPr>
          <a:xfrm>
            <a:off x="162495" y="1018254"/>
            <a:ext cx="9382728" cy="65111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r>
              <a:rPr lang="en-US" altLang="en-US" sz="2800" b="1" dirty="0">
                <a:latin typeface="HELVETICA NEUE LIGHT" panose="02000403000000020004" pitchFamily="2" charset="0"/>
                <a:ea typeface="HELVETICA NEUE LIGHT" panose="02000403000000020004" pitchFamily="2" charset="0"/>
                <a:cs typeface="Helvetica Neue" panose="02000503000000020004" pitchFamily="2" charset="0"/>
              </a:rPr>
              <a:t>Basic Calculation of a Probability</a:t>
            </a:r>
            <a:endParaRPr lang="en-GB" sz="2800" b="1" cap="all"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endParaRPr>
          </a:p>
        </p:txBody>
      </p:sp>
    </p:spTree>
    <p:extLst>
      <p:ext uri="{BB962C8B-B14F-4D97-AF65-F5344CB8AC3E}">
        <p14:creationId xmlns:p14="http://schemas.microsoft.com/office/powerpoint/2010/main" val="39704979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8BBA3F2-0C09-C446-BDF8-2D27BC7931B1}"/>
              </a:ext>
            </a:extLst>
          </p:cNvPr>
          <p:cNvPicPr>
            <a:picLocks noChangeAspect="1"/>
          </p:cNvPicPr>
          <p:nvPr/>
        </p:nvPicPr>
        <p:blipFill>
          <a:blip r:embed="rId3"/>
          <a:stretch>
            <a:fillRect/>
          </a:stretch>
        </p:blipFill>
        <p:spPr>
          <a:xfrm>
            <a:off x="0" y="2623"/>
            <a:ext cx="12192000" cy="970069"/>
          </a:xfrm>
          <a:prstGeom prst="rect">
            <a:avLst/>
          </a:prstGeom>
        </p:spPr>
      </p:pic>
      <p:sp>
        <p:nvSpPr>
          <p:cNvPr id="4" name="Slide Number Placeholder 3">
            <a:extLst>
              <a:ext uri="{FF2B5EF4-FFF2-40B4-BE49-F238E27FC236}">
                <a16:creationId xmlns:a16="http://schemas.microsoft.com/office/drawing/2014/main" id="{53A07A42-5763-174B-9E9C-FA445D3FA280}"/>
              </a:ext>
            </a:extLst>
          </p:cNvPr>
          <p:cNvSpPr txBox="1">
            <a:spLocks/>
          </p:cNvSpPr>
          <p:nvPr/>
        </p:nvSpPr>
        <p:spPr>
          <a:xfrm>
            <a:off x="11275948" y="6373870"/>
            <a:ext cx="540000" cy="144000"/>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Arial" charset="0"/>
              </a:defRPr>
            </a:lvl1pPr>
            <a:lvl2pPr marL="778225" indent="-299317" algn="l" defTabSz="914400" rtl="0" eaLnBrk="0" latinLnBrk="0" hangingPunct="0">
              <a:defRPr sz="1800" kern="1200">
                <a:solidFill>
                  <a:schemeClr val="tx1"/>
                </a:solidFill>
                <a:latin typeface="Arial" charset="0"/>
                <a:ea typeface="Arial" charset="0"/>
                <a:cs typeface="Arial" charset="0"/>
              </a:defRPr>
            </a:lvl2pPr>
            <a:lvl3pPr marL="1197270" indent="-239454" algn="l" defTabSz="914400" rtl="0" eaLnBrk="0" latinLnBrk="0" hangingPunct="0">
              <a:defRPr sz="1800" kern="1200">
                <a:solidFill>
                  <a:schemeClr val="tx1"/>
                </a:solidFill>
                <a:latin typeface="Arial" charset="0"/>
                <a:ea typeface="Arial" charset="0"/>
                <a:cs typeface="Arial" charset="0"/>
              </a:defRPr>
            </a:lvl3pPr>
            <a:lvl4pPr marL="1676177" indent="-239454" algn="l" defTabSz="914400" rtl="0" eaLnBrk="0" latinLnBrk="0" hangingPunct="0">
              <a:defRPr sz="1800" kern="1200">
                <a:solidFill>
                  <a:schemeClr val="tx1"/>
                </a:solidFill>
                <a:latin typeface="Arial" charset="0"/>
                <a:ea typeface="Arial" charset="0"/>
                <a:cs typeface="Arial" charset="0"/>
              </a:defRPr>
            </a:lvl4pPr>
            <a:lvl5pPr marL="2155085" indent="-239454" algn="l" defTabSz="914400" rtl="0" eaLnBrk="0" latinLnBrk="0" hangingPunct="0">
              <a:defRPr sz="1800" kern="1200">
                <a:solidFill>
                  <a:schemeClr val="tx1"/>
                </a:solidFill>
                <a:latin typeface="Arial" charset="0"/>
                <a:ea typeface="Arial" charset="0"/>
                <a:cs typeface="Arial" charset="0"/>
              </a:defRPr>
            </a:lvl5pPr>
            <a:lvl6pPr marL="2633993"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3112901"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591809"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4070717"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fld id="{0447D3D2-708A-E34B-88EA-90194C1A2EE9}" type="slidenum">
              <a:rPr lang="en-US" smtClean="0">
                <a:solidFill>
                  <a:srgbClr val="000000"/>
                </a:solidFill>
                <a:cs typeface="ＭＳ Ｐゴシック" charset="0"/>
              </a:rPr>
              <a:pPr eaLnBrk="1" hangingPunct="1"/>
              <a:t>15</a:t>
            </a:fld>
            <a:endParaRPr lang="en-US" dirty="0">
              <a:solidFill>
                <a:srgbClr val="000000"/>
              </a:solidFill>
              <a:cs typeface="ＭＳ Ｐゴシック" charset="0"/>
            </a:endParaRPr>
          </a:p>
        </p:txBody>
      </p:sp>
      <p:sp>
        <p:nvSpPr>
          <p:cNvPr id="11" name="Title 1">
            <a:extLst>
              <a:ext uri="{FF2B5EF4-FFF2-40B4-BE49-F238E27FC236}">
                <a16:creationId xmlns:a16="http://schemas.microsoft.com/office/drawing/2014/main" id="{503DF847-CAD1-5546-9895-D8DD94A61220}"/>
              </a:ext>
            </a:extLst>
          </p:cNvPr>
          <p:cNvSpPr txBox="1">
            <a:spLocks/>
          </p:cNvSpPr>
          <p:nvPr/>
        </p:nvSpPr>
        <p:spPr>
          <a:xfrm>
            <a:off x="146701" y="1149446"/>
            <a:ext cx="9382728" cy="65111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r>
              <a:rPr lang="en-US" altLang="en-US" sz="2800" b="1" dirty="0">
                <a:latin typeface="HELVETICA NEUE LIGHT" panose="02000403000000020004" pitchFamily="2" charset="0"/>
                <a:ea typeface="HELVETICA NEUE LIGHT" panose="02000403000000020004" pitchFamily="2" charset="0"/>
                <a:cs typeface="Helvetica Neue" panose="02000503000000020004" pitchFamily="2" charset="0"/>
              </a:rPr>
              <a:t>Unconditional Probabilities</a:t>
            </a:r>
            <a:endParaRPr lang="en-GB" sz="2800" b="1" cap="all"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endParaRPr>
          </a:p>
        </p:txBody>
      </p:sp>
      <p:sp>
        <p:nvSpPr>
          <p:cNvPr id="12" name="TextBox 11">
            <a:extLst>
              <a:ext uri="{FF2B5EF4-FFF2-40B4-BE49-F238E27FC236}">
                <a16:creationId xmlns:a16="http://schemas.microsoft.com/office/drawing/2014/main" id="{824EFF1B-59F3-9F45-9709-338DD7A1A78E}"/>
              </a:ext>
            </a:extLst>
          </p:cNvPr>
          <p:cNvSpPr txBox="1"/>
          <p:nvPr/>
        </p:nvSpPr>
        <p:spPr>
          <a:xfrm>
            <a:off x="256869" y="1800560"/>
            <a:ext cx="11678262" cy="646331"/>
          </a:xfrm>
          <a:prstGeom prst="rect">
            <a:avLst/>
          </a:prstGeom>
          <a:solidFill>
            <a:schemeClr val="accent1">
              <a:lumMod val="20000"/>
              <a:lumOff val="80000"/>
            </a:schemeClr>
          </a:solidFill>
          <a:ln>
            <a:solidFill>
              <a:schemeClr val="accent1"/>
            </a:solidFill>
          </a:ln>
        </p:spPr>
        <p:txBody>
          <a:bodyPr wrap="square" rtlCol="0">
            <a:spAutoFit/>
          </a:bodyPr>
          <a:lstStyle/>
          <a:p>
            <a:pPr algn="l"/>
            <a:r>
              <a:rPr lang="en-GB" dirty="0">
                <a:latin typeface="Helvetica Neue Light" panose="02000403000000020004" pitchFamily="2" charset="0"/>
                <a:ea typeface="Helvetica Neue Light" panose="02000403000000020004" pitchFamily="2" charset="0"/>
              </a:rPr>
              <a:t>An unconditional probability is the chance (or likelihood) that a particular event will occur, without regard to external circumstances such as past, present, or future events.</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F35E9330-76F1-824B-9B1D-9CA4D2740780}"/>
                  </a:ext>
                </a:extLst>
              </p:cNvPr>
              <p:cNvSpPr txBox="1"/>
              <p:nvPr/>
            </p:nvSpPr>
            <p:spPr>
              <a:xfrm>
                <a:off x="136562" y="5083584"/>
                <a:ext cx="4305880" cy="1089273"/>
              </a:xfrm>
              <a:prstGeom prst="rect">
                <a:avLst/>
              </a:prstGeom>
              <a:solidFill>
                <a:schemeClr val="accent1">
                  <a:lumMod val="20000"/>
                  <a:lumOff val="80000"/>
                </a:schemeClr>
              </a:solidFill>
              <a:ln>
                <a:solidFill>
                  <a:schemeClr val="accent1"/>
                </a:solidFill>
              </a:ln>
            </p:spPr>
            <p:txBody>
              <a:bodyPr wrap="square" rtlCol="0">
                <a:spAutoFit/>
              </a:bodyPr>
              <a:lstStyle/>
              <a:p>
                <a:pPr algn="ctr"/>
                <a:r>
                  <a:rPr lang="en-GB" dirty="0">
                    <a:latin typeface="Helvetica Neue Light" panose="02000403000000020004" pitchFamily="2" charset="0"/>
                    <a:ea typeface="Helvetica Neue Light" panose="02000403000000020004" pitchFamily="2" charset="0"/>
                  </a:rPr>
                  <a:t>Probability that E will occur</a:t>
                </a:r>
              </a:p>
              <a:p>
                <a:pPr algn="ctr"/>
                <a:endParaRPr lang="en-GB" b="0" i="0" dirty="0">
                  <a:latin typeface="Cambria Math" panose="02040503050406030204" pitchFamily="18" charset="0"/>
                  <a:ea typeface="Helvetica Neue Light" panose="02000403000000020004" pitchFamily="2" charset="0"/>
                </a:endParaRPr>
              </a:p>
              <a:p>
                <a:pPr algn="ctr"/>
                <a14:m>
                  <m:oMath xmlns:m="http://schemas.openxmlformats.org/officeDocument/2006/math">
                    <m:r>
                      <m:rPr>
                        <m:sty m:val="p"/>
                      </m:rPr>
                      <a:rPr lang="en-GB" b="0" i="0" smtClean="0">
                        <a:latin typeface="Cambria Math" panose="02040503050406030204" pitchFamily="18" charset="0"/>
                        <a:ea typeface="Helvetica Neue Light" panose="02000403000000020004" pitchFamily="2" charset="0"/>
                      </a:rPr>
                      <m:t>Pr</m:t>
                    </m:r>
                    <m:d>
                      <m:dPr>
                        <m:ctrlPr>
                          <a:rPr lang="en-GB" b="0" i="1" smtClean="0">
                            <a:latin typeface="Cambria Math" panose="02040503050406030204" pitchFamily="18" charset="0"/>
                            <a:ea typeface="Helvetica Neue Light" panose="02000403000000020004" pitchFamily="2" charset="0"/>
                          </a:rPr>
                        </m:ctrlPr>
                      </m:dPr>
                      <m:e>
                        <m:r>
                          <m:rPr>
                            <m:sty m:val="p"/>
                          </m:rPr>
                          <a:rPr lang="en-GB" b="0" i="0" smtClean="0">
                            <a:latin typeface="Cambria Math" panose="02040503050406030204" pitchFamily="18" charset="0"/>
                            <a:ea typeface="Helvetica Neue Light" panose="02000403000000020004" pitchFamily="2" charset="0"/>
                          </a:rPr>
                          <m:t>E</m:t>
                        </m:r>
                      </m:e>
                    </m:d>
                    <m:r>
                      <a:rPr lang="en-GB" b="0" i="0" smtClean="0">
                        <a:latin typeface="Cambria Math" panose="02040503050406030204" pitchFamily="18" charset="0"/>
                        <a:ea typeface="Helvetica Neue Light" panose="02000403000000020004" pitchFamily="2" charset="0"/>
                      </a:rPr>
                      <m:t>= </m:t>
                    </m:r>
                    <m:f>
                      <m:fPr>
                        <m:ctrlPr>
                          <a:rPr lang="en-GB" i="1" smtClean="0">
                            <a:latin typeface="Cambria Math" panose="02040503050406030204" pitchFamily="18" charset="0"/>
                            <a:ea typeface="Helvetica Neue Light" panose="02000403000000020004" pitchFamily="2" charset="0"/>
                          </a:rPr>
                        </m:ctrlPr>
                      </m:fPr>
                      <m:num>
                        <m:r>
                          <m:rPr>
                            <m:sty m:val="p"/>
                          </m:rPr>
                          <a:rPr lang="en-GB" b="0" i="0" smtClean="0">
                            <a:latin typeface="Cambria Math" panose="02040503050406030204" pitchFamily="18" charset="0"/>
                            <a:ea typeface="Helvetica Neue Light" panose="02000403000000020004" pitchFamily="2" charset="0"/>
                          </a:rPr>
                          <m:t>Number</m:t>
                        </m:r>
                        <m:r>
                          <a:rPr lang="en-GB" b="0" i="0" smtClean="0">
                            <a:latin typeface="Cambria Math" panose="02040503050406030204" pitchFamily="18" charset="0"/>
                            <a:ea typeface="Helvetica Neue Light" panose="02000403000000020004" pitchFamily="2" charset="0"/>
                          </a:rPr>
                          <m:t> </m:t>
                        </m:r>
                        <m:r>
                          <m:rPr>
                            <m:sty m:val="p"/>
                          </m:rPr>
                          <a:rPr lang="en-GB" b="0" i="0" smtClean="0">
                            <a:latin typeface="Cambria Math" panose="02040503050406030204" pitchFamily="18" charset="0"/>
                            <a:ea typeface="Helvetica Neue Light" panose="02000403000000020004" pitchFamily="2" charset="0"/>
                          </a:rPr>
                          <m:t>of</m:t>
                        </m:r>
                        <m:r>
                          <a:rPr lang="en-GB" b="0" i="0" smtClean="0">
                            <a:latin typeface="Cambria Math" panose="02040503050406030204" pitchFamily="18" charset="0"/>
                            <a:ea typeface="Helvetica Neue Light" panose="02000403000000020004" pitchFamily="2" charset="0"/>
                          </a:rPr>
                          <m:t> </m:t>
                        </m:r>
                        <m:r>
                          <m:rPr>
                            <m:sty m:val="p"/>
                          </m:rPr>
                          <a:rPr lang="en-GB" b="0" i="0" smtClean="0">
                            <a:latin typeface="Cambria Math" panose="02040503050406030204" pitchFamily="18" charset="0"/>
                            <a:ea typeface="Helvetica Neue Light" panose="02000403000000020004" pitchFamily="2" charset="0"/>
                          </a:rPr>
                          <m:t>observed</m:t>
                        </m:r>
                        <m:r>
                          <a:rPr lang="en-GB" b="0" i="0" smtClean="0">
                            <a:latin typeface="Cambria Math" panose="02040503050406030204" pitchFamily="18" charset="0"/>
                            <a:ea typeface="Helvetica Neue Light" panose="02000403000000020004" pitchFamily="2" charset="0"/>
                          </a:rPr>
                          <m:t> </m:t>
                        </m:r>
                        <m:r>
                          <m:rPr>
                            <m:sty m:val="p"/>
                          </m:rPr>
                          <a:rPr lang="en-GB" b="0" i="0" smtClean="0">
                            <a:latin typeface="Cambria Math" panose="02040503050406030204" pitchFamily="18" charset="0"/>
                            <a:ea typeface="Helvetica Neue Light" panose="02000403000000020004" pitchFamily="2" charset="0"/>
                          </a:rPr>
                          <m:t>outcomes</m:t>
                        </m:r>
                        <m:r>
                          <a:rPr lang="en-GB" b="0" i="0" smtClean="0">
                            <a:latin typeface="Cambria Math" panose="02040503050406030204" pitchFamily="18" charset="0"/>
                            <a:ea typeface="Helvetica Neue Light" panose="02000403000000020004" pitchFamily="2" charset="0"/>
                          </a:rPr>
                          <m:t> (</m:t>
                        </m:r>
                        <m:r>
                          <m:rPr>
                            <m:sty m:val="p"/>
                          </m:rPr>
                          <a:rPr lang="en-GB" b="0" i="0" smtClean="0">
                            <a:latin typeface="Cambria Math" panose="02040503050406030204" pitchFamily="18" charset="0"/>
                            <a:ea typeface="Helvetica Neue Light" panose="02000403000000020004" pitchFamily="2" charset="0"/>
                          </a:rPr>
                          <m:t>n</m:t>
                        </m:r>
                        <m:r>
                          <a:rPr lang="en-GB" b="0" i="0" smtClean="0">
                            <a:latin typeface="Cambria Math" panose="02040503050406030204" pitchFamily="18" charset="0"/>
                            <a:ea typeface="Helvetica Neue Light" panose="02000403000000020004" pitchFamily="2" charset="0"/>
                          </a:rPr>
                          <m:t>)</m:t>
                        </m:r>
                      </m:num>
                      <m:den>
                        <m:r>
                          <m:rPr>
                            <m:sty m:val="p"/>
                          </m:rPr>
                          <a:rPr lang="en-GB" b="0" i="0" smtClean="0">
                            <a:latin typeface="Cambria Math" panose="02040503050406030204" pitchFamily="18" charset="0"/>
                            <a:ea typeface="Helvetica Neue Light" panose="02000403000000020004" pitchFamily="2" charset="0"/>
                          </a:rPr>
                          <m:t>Total</m:t>
                        </m:r>
                        <m:r>
                          <a:rPr lang="en-GB" b="0" i="0" smtClean="0">
                            <a:latin typeface="Cambria Math" panose="02040503050406030204" pitchFamily="18" charset="0"/>
                            <a:ea typeface="Helvetica Neue Light" panose="02000403000000020004" pitchFamily="2" charset="0"/>
                          </a:rPr>
                          <m:t> </m:t>
                        </m:r>
                        <m:r>
                          <m:rPr>
                            <m:sty m:val="p"/>
                          </m:rPr>
                          <a:rPr lang="en-GB" b="0" i="0" smtClean="0">
                            <a:latin typeface="Cambria Math" panose="02040503050406030204" pitchFamily="18" charset="0"/>
                            <a:ea typeface="Helvetica Neue Light" panose="02000403000000020004" pitchFamily="2" charset="0"/>
                          </a:rPr>
                          <m:t>sample</m:t>
                        </m:r>
                        <m:r>
                          <a:rPr lang="en-GB" b="0" i="0" smtClean="0">
                            <a:latin typeface="Cambria Math" panose="02040503050406030204" pitchFamily="18" charset="0"/>
                            <a:ea typeface="Helvetica Neue Light" panose="02000403000000020004" pitchFamily="2" charset="0"/>
                          </a:rPr>
                          <m:t> </m:t>
                        </m:r>
                        <m:r>
                          <m:rPr>
                            <m:sty m:val="p"/>
                          </m:rPr>
                          <a:rPr lang="en-GB" b="0" i="0" smtClean="0">
                            <a:latin typeface="Cambria Math" panose="02040503050406030204" pitchFamily="18" charset="0"/>
                            <a:ea typeface="Helvetica Neue Light" panose="02000403000000020004" pitchFamily="2" charset="0"/>
                          </a:rPr>
                          <m:t>space</m:t>
                        </m:r>
                        <m:r>
                          <a:rPr lang="en-GB" b="0" i="0" smtClean="0">
                            <a:latin typeface="Cambria Math" panose="02040503050406030204" pitchFamily="18" charset="0"/>
                            <a:ea typeface="Helvetica Neue Light" panose="02000403000000020004" pitchFamily="2" charset="0"/>
                          </a:rPr>
                          <m:t> (</m:t>
                        </m:r>
                        <m:r>
                          <m:rPr>
                            <m:sty m:val="p"/>
                          </m:rPr>
                          <a:rPr lang="en-GB" b="0" i="0" smtClean="0">
                            <a:latin typeface="Cambria Math" panose="02040503050406030204" pitchFamily="18" charset="0"/>
                            <a:ea typeface="Helvetica Neue Light" panose="02000403000000020004" pitchFamily="2" charset="0"/>
                          </a:rPr>
                          <m:t>N</m:t>
                        </m:r>
                        <m:r>
                          <a:rPr lang="en-GB" b="0" i="0" smtClean="0">
                            <a:latin typeface="Cambria Math" panose="02040503050406030204" pitchFamily="18" charset="0"/>
                            <a:ea typeface="Helvetica Neue Light" panose="02000403000000020004" pitchFamily="2" charset="0"/>
                          </a:rPr>
                          <m:t>)</m:t>
                        </m:r>
                      </m:den>
                    </m:f>
                    <m:r>
                      <a:rPr lang="en-GB" b="0" i="0" smtClean="0">
                        <a:latin typeface="Cambria Math" panose="02040503050406030204" pitchFamily="18" charset="0"/>
                        <a:ea typeface="Helvetica Neue Light" panose="02000403000000020004" pitchFamily="2" charset="0"/>
                      </a:rPr>
                      <m:t>= </m:t>
                    </m:r>
                    <m:f>
                      <m:fPr>
                        <m:ctrlPr>
                          <a:rPr lang="en-GB" b="0" i="1" smtClean="0">
                            <a:latin typeface="Cambria Math" panose="02040503050406030204" pitchFamily="18" charset="0"/>
                            <a:ea typeface="Helvetica Neue Light" panose="02000403000000020004" pitchFamily="2" charset="0"/>
                          </a:rPr>
                        </m:ctrlPr>
                      </m:fPr>
                      <m:num>
                        <m:r>
                          <m:rPr>
                            <m:sty m:val="p"/>
                          </m:rPr>
                          <a:rPr lang="en-GB" b="0" i="0" smtClean="0">
                            <a:latin typeface="Cambria Math" panose="02040503050406030204" pitchFamily="18" charset="0"/>
                            <a:ea typeface="Helvetica Neue Light" panose="02000403000000020004" pitchFamily="2" charset="0"/>
                          </a:rPr>
                          <m:t>n</m:t>
                        </m:r>
                      </m:num>
                      <m:den>
                        <m:r>
                          <m:rPr>
                            <m:sty m:val="p"/>
                          </m:rPr>
                          <a:rPr lang="en-GB" b="0" i="0" smtClean="0">
                            <a:latin typeface="Cambria Math" panose="02040503050406030204" pitchFamily="18" charset="0"/>
                            <a:ea typeface="Helvetica Neue Light" panose="02000403000000020004" pitchFamily="2" charset="0"/>
                          </a:rPr>
                          <m:t>N</m:t>
                        </m:r>
                      </m:den>
                    </m:f>
                  </m:oMath>
                </a14:m>
                <a:r>
                  <a:rPr lang="en-GB" dirty="0">
                    <a:latin typeface="Helvetica Neue Light" panose="02000403000000020004" pitchFamily="2" charset="0"/>
                    <a:ea typeface="Helvetica Neue Light" panose="02000403000000020004" pitchFamily="2" charset="0"/>
                  </a:rPr>
                  <a:t> </a:t>
                </a:r>
              </a:p>
            </p:txBody>
          </p:sp>
        </mc:Choice>
        <mc:Fallback xmlns="">
          <p:sp>
            <p:nvSpPr>
              <p:cNvPr id="13" name="TextBox 12">
                <a:extLst>
                  <a:ext uri="{FF2B5EF4-FFF2-40B4-BE49-F238E27FC236}">
                    <a16:creationId xmlns:a16="http://schemas.microsoft.com/office/drawing/2014/main" id="{F35E9330-76F1-824B-9B1D-9CA4D2740780}"/>
                  </a:ext>
                </a:extLst>
              </p:cNvPr>
              <p:cNvSpPr txBox="1">
                <a:spLocks noRot="1" noChangeAspect="1" noMove="1" noResize="1" noEditPoints="1" noAdjustHandles="1" noChangeArrowheads="1" noChangeShapeType="1" noTextEdit="1"/>
              </p:cNvSpPr>
              <p:nvPr/>
            </p:nvSpPr>
            <p:spPr>
              <a:xfrm>
                <a:off x="136562" y="5083584"/>
                <a:ext cx="4305880" cy="1089273"/>
              </a:xfrm>
              <a:prstGeom prst="rect">
                <a:avLst/>
              </a:prstGeom>
              <a:blipFill>
                <a:blip r:embed="rId4"/>
                <a:stretch>
                  <a:fillRect t="-2273" b="-2273"/>
                </a:stretch>
              </a:blipFill>
              <a:ln>
                <a:solidFill>
                  <a:schemeClr val="accent1"/>
                </a:solid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BF601A48-A199-1A4B-90BA-07AF74E824ED}"/>
                  </a:ext>
                </a:extLst>
              </p:cNvPr>
              <p:cNvSpPr txBox="1"/>
              <p:nvPr/>
            </p:nvSpPr>
            <p:spPr>
              <a:xfrm>
                <a:off x="4545850" y="5082824"/>
                <a:ext cx="4305881" cy="1138004"/>
              </a:xfrm>
              <a:prstGeom prst="rect">
                <a:avLst/>
              </a:prstGeom>
              <a:solidFill>
                <a:schemeClr val="accent1">
                  <a:lumMod val="20000"/>
                  <a:lumOff val="80000"/>
                </a:schemeClr>
              </a:solidFill>
              <a:ln>
                <a:solidFill>
                  <a:schemeClr val="accent1"/>
                </a:solidFill>
              </a:ln>
            </p:spPr>
            <p:txBody>
              <a:bodyPr wrap="square" rtlCol="0">
                <a:spAutoFit/>
              </a:bodyPr>
              <a:lstStyle/>
              <a:p>
                <a:pPr algn="ctr"/>
                <a:r>
                  <a:rPr lang="en-GB" sz="1600" dirty="0">
                    <a:latin typeface="Helvetica Neue Light" panose="02000403000000020004" pitchFamily="2" charset="0"/>
                    <a:ea typeface="Helvetica Neue Light" panose="02000403000000020004" pitchFamily="2" charset="0"/>
                  </a:rPr>
                  <a:t>Probability that E will NOT occur</a:t>
                </a:r>
              </a:p>
              <a:p>
                <a:pPr algn="ctr"/>
                <a:endParaRPr lang="en-GB" sz="1600" b="0" i="0" dirty="0">
                  <a:latin typeface="Cambria Math" panose="02040503050406030204" pitchFamily="18" charset="0"/>
                  <a:ea typeface="Helvetica Neue Light" panose="02000403000000020004" pitchFamily="2" charset="0"/>
                </a:endParaRPr>
              </a:p>
              <a:p>
                <a:pPr algn="ctr"/>
                <a14:m>
                  <m:oMathPara xmlns:m="http://schemas.openxmlformats.org/officeDocument/2006/math">
                    <m:oMathParaPr>
                      <m:jc m:val="centerGroup"/>
                    </m:oMathParaPr>
                    <m:oMath xmlns:m="http://schemas.openxmlformats.org/officeDocument/2006/math">
                      <m:r>
                        <m:rPr>
                          <m:sty m:val="p"/>
                        </m:rPr>
                        <a:rPr lang="en-GB" sz="1600" b="0" i="0" smtClean="0">
                          <a:latin typeface="Cambria Math" panose="02040503050406030204" pitchFamily="18" charset="0"/>
                          <a:ea typeface="Helvetica Neue Light" panose="02000403000000020004" pitchFamily="2" charset="0"/>
                        </a:rPr>
                        <m:t>Pr</m:t>
                      </m:r>
                      <m:d>
                        <m:dPr>
                          <m:ctrlPr>
                            <a:rPr lang="en-GB" sz="1600" b="0" i="1" smtClean="0">
                              <a:latin typeface="Cambria Math" panose="02040503050406030204" pitchFamily="18" charset="0"/>
                              <a:ea typeface="Helvetica Neue Light" panose="02000403000000020004" pitchFamily="2" charset="0"/>
                            </a:rPr>
                          </m:ctrlPr>
                        </m:dPr>
                        <m:e>
                          <m:r>
                            <m:rPr>
                              <m:sty m:val="p"/>
                            </m:rPr>
                            <a:rPr lang="en-GB" sz="1600" b="0" i="0" smtClean="0">
                              <a:latin typeface="Cambria Math" panose="02040503050406030204" pitchFamily="18" charset="0"/>
                              <a:ea typeface="Helvetica Neue Light" panose="02000403000000020004" pitchFamily="2" charset="0"/>
                            </a:rPr>
                            <m:t>E</m:t>
                          </m:r>
                          <m:r>
                            <a:rPr lang="en-GB" sz="1600" b="0" i="0" smtClean="0">
                              <a:latin typeface="Cambria Math" panose="02040503050406030204" pitchFamily="18" charset="0"/>
                              <a:ea typeface="Helvetica Neue Light" panose="02000403000000020004" pitchFamily="2" charset="0"/>
                            </a:rPr>
                            <m:t>′</m:t>
                          </m:r>
                        </m:e>
                      </m:d>
                      <m:r>
                        <a:rPr lang="en-GB" sz="1600" b="0" i="0" smtClean="0">
                          <a:latin typeface="Cambria Math" panose="02040503050406030204" pitchFamily="18" charset="0"/>
                          <a:ea typeface="Helvetica Neue Light" panose="02000403000000020004" pitchFamily="2" charset="0"/>
                        </a:rPr>
                        <m:t>=1 −</m:t>
                      </m:r>
                      <m:d>
                        <m:dPr>
                          <m:ctrlPr>
                            <a:rPr lang="en-GB" sz="1600" b="0" i="1" smtClean="0">
                              <a:latin typeface="Cambria Math" panose="02040503050406030204" pitchFamily="18" charset="0"/>
                              <a:ea typeface="Helvetica Neue Light" panose="02000403000000020004" pitchFamily="2" charset="0"/>
                            </a:rPr>
                          </m:ctrlPr>
                        </m:dPr>
                        <m:e>
                          <m:f>
                            <m:fPr>
                              <m:ctrlPr>
                                <a:rPr lang="en-GB" sz="1600" i="1">
                                  <a:latin typeface="Cambria Math" panose="02040503050406030204" pitchFamily="18" charset="0"/>
                                  <a:ea typeface="Helvetica Neue Light" panose="02000403000000020004" pitchFamily="2" charset="0"/>
                                </a:rPr>
                              </m:ctrlPr>
                            </m:fPr>
                            <m:num>
                              <m:r>
                                <m:rPr>
                                  <m:sty m:val="p"/>
                                </m:rPr>
                                <a:rPr lang="en-GB" sz="1600">
                                  <a:latin typeface="Cambria Math" panose="02040503050406030204" pitchFamily="18" charset="0"/>
                                  <a:ea typeface="Helvetica Neue Light" panose="02000403000000020004" pitchFamily="2" charset="0"/>
                                </a:rPr>
                                <m:t>Number</m:t>
                              </m:r>
                              <m:r>
                                <a:rPr lang="en-GB" sz="1600">
                                  <a:latin typeface="Cambria Math" panose="02040503050406030204" pitchFamily="18" charset="0"/>
                                  <a:ea typeface="Helvetica Neue Light" panose="02000403000000020004" pitchFamily="2" charset="0"/>
                                </a:rPr>
                                <m:t> </m:t>
                              </m:r>
                              <m:r>
                                <m:rPr>
                                  <m:sty m:val="p"/>
                                </m:rPr>
                                <a:rPr lang="en-GB" sz="1600">
                                  <a:latin typeface="Cambria Math" panose="02040503050406030204" pitchFamily="18" charset="0"/>
                                  <a:ea typeface="Helvetica Neue Light" panose="02000403000000020004" pitchFamily="2" charset="0"/>
                                </a:rPr>
                                <m:t>of</m:t>
                              </m:r>
                              <m:r>
                                <a:rPr lang="en-GB" sz="1600">
                                  <a:latin typeface="Cambria Math" panose="02040503050406030204" pitchFamily="18" charset="0"/>
                                  <a:ea typeface="Helvetica Neue Light" panose="02000403000000020004" pitchFamily="2" charset="0"/>
                                </a:rPr>
                                <m:t> </m:t>
                              </m:r>
                              <m:r>
                                <m:rPr>
                                  <m:sty m:val="p"/>
                                </m:rPr>
                                <a:rPr lang="en-GB" sz="1600">
                                  <a:latin typeface="Cambria Math" panose="02040503050406030204" pitchFamily="18" charset="0"/>
                                  <a:ea typeface="Helvetica Neue Light" panose="02000403000000020004" pitchFamily="2" charset="0"/>
                                </a:rPr>
                                <m:t>trials</m:t>
                              </m:r>
                              <m:r>
                                <a:rPr lang="en-GB" sz="1600">
                                  <a:latin typeface="Cambria Math" panose="02040503050406030204" pitchFamily="18" charset="0"/>
                                  <a:ea typeface="Helvetica Neue Light" panose="02000403000000020004" pitchFamily="2" charset="0"/>
                                </a:rPr>
                                <m:t> </m:t>
                              </m:r>
                              <m:d>
                                <m:dPr>
                                  <m:ctrlPr>
                                    <a:rPr lang="en-GB" sz="1600" i="1">
                                      <a:latin typeface="Cambria Math" panose="02040503050406030204" pitchFamily="18" charset="0"/>
                                      <a:ea typeface="Helvetica Neue Light" panose="02000403000000020004" pitchFamily="2" charset="0"/>
                                    </a:rPr>
                                  </m:ctrlPr>
                                </m:dPr>
                                <m:e>
                                  <m:r>
                                    <m:rPr>
                                      <m:sty m:val="p"/>
                                    </m:rPr>
                                    <a:rPr lang="en-GB" sz="1600">
                                      <a:latin typeface="Cambria Math" panose="02040503050406030204" pitchFamily="18" charset="0"/>
                                      <a:ea typeface="Helvetica Neue Light" panose="02000403000000020004" pitchFamily="2" charset="0"/>
                                    </a:rPr>
                                    <m:t>n</m:t>
                                  </m:r>
                                </m:e>
                              </m:d>
                            </m:num>
                            <m:den>
                              <m:r>
                                <m:rPr>
                                  <m:sty m:val="p"/>
                                </m:rPr>
                                <a:rPr lang="en-GB" sz="1600">
                                  <a:latin typeface="Cambria Math" panose="02040503050406030204" pitchFamily="18" charset="0"/>
                                  <a:ea typeface="Helvetica Neue Light" panose="02000403000000020004" pitchFamily="2" charset="0"/>
                                </a:rPr>
                                <m:t>Total</m:t>
                              </m:r>
                              <m:r>
                                <a:rPr lang="en-GB" sz="1600">
                                  <a:latin typeface="Cambria Math" panose="02040503050406030204" pitchFamily="18" charset="0"/>
                                  <a:ea typeface="Helvetica Neue Light" panose="02000403000000020004" pitchFamily="2" charset="0"/>
                                </a:rPr>
                                <m:t> </m:t>
                              </m:r>
                              <m:r>
                                <m:rPr>
                                  <m:sty m:val="p"/>
                                </m:rPr>
                                <a:rPr lang="en-GB" sz="1600">
                                  <a:latin typeface="Cambria Math" panose="02040503050406030204" pitchFamily="18" charset="0"/>
                                  <a:ea typeface="Helvetica Neue Light" panose="02000403000000020004" pitchFamily="2" charset="0"/>
                                </a:rPr>
                                <m:t>sample</m:t>
                              </m:r>
                              <m:r>
                                <a:rPr lang="en-GB" sz="1600">
                                  <a:latin typeface="Cambria Math" panose="02040503050406030204" pitchFamily="18" charset="0"/>
                                  <a:ea typeface="Helvetica Neue Light" panose="02000403000000020004" pitchFamily="2" charset="0"/>
                                </a:rPr>
                                <m:t> </m:t>
                              </m:r>
                              <m:r>
                                <m:rPr>
                                  <m:sty m:val="p"/>
                                </m:rPr>
                                <a:rPr lang="en-GB" sz="1600">
                                  <a:latin typeface="Cambria Math" panose="02040503050406030204" pitchFamily="18" charset="0"/>
                                  <a:ea typeface="Helvetica Neue Light" panose="02000403000000020004" pitchFamily="2" charset="0"/>
                                </a:rPr>
                                <m:t>size</m:t>
                              </m:r>
                              <m:r>
                                <a:rPr lang="en-GB" sz="1600">
                                  <a:latin typeface="Cambria Math" panose="02040503050406030204" pitchFamily="18" charset="0"/>
                                  <a:ea typeface="Helvetica Neue Light" panose="02000403000000020004" pitchFamily="2" charset="0"/>
                                </a:rPr>
                                <m:t> </m:t>
                              </m:r>
                              <m:d>
                                <m:dPr>
                                  <m:ctrlPr>
                                    <a:rPr lang="en-GB" sz="1600" i="1">
                                      <a:latin typeface="Cambria Math" panose="02040503050406030204" pitchFamily="18" charset="0"/>
                                      <a:ea typeface="Helvetica Neue Light" panose="02000403000000020004" pitchFamily="2" charset="0"/>
                                    </a:rPr>
                                  </m:ctrlPr>
                                </m:dPr>
                                <m:e>
                                  <m:r>
                                    <m:rPr>
                                      <m:sty m:val="p"/>
                                    </m:rPr>
                                    <a:rPr lang="en-GB" sz="1600">
                                      <a:latin typeface="Cambria Math" panose="02040503050406030204" pitchFamily="18" charset="0"/>
                                      <a:ea typeface="Helvetica Neue Light" panose="02000403000000020004" pitchFamily="2" charset="0"/>
                                    </a:rPr>
                                    <m:t>N</m:t>
                                  </m:r>
                                </m:e>
                              </m:d>
                            </m:den>
                          </m:f>
                        </m:e>
                      </m:d>
                      <m:r>
                        <a:rPr lang="en-GB" sz="1600" b="0" i="0" smtClean="0">
                          <a:latin typeface="Cambria Math" panose="02040503050406030204" pitchFamily="18" charset="0"/>
                          <a:ea typeface="Helvetica Neue Light" panose="02000403000000020004" pitchFamily="2" charset="0"/>
                        </a:rPr>
                        <m:t>=1− </m:t>
                      </m:r>
                      <m:f>
                        <m:fPr>
                          <m:ctrlPr>
                            <a:rPr lang="en-GB" sz="1600" b="0" i="1" smtClean="0">
                              <a:latin typeface="Cambria Math" panose="02040503050406030204" pitchFamily="18" charset="0"/>
                              <a:ea typeface="Helvetica Neue Light" panose="02000403000000020004" pitchFamily="2" charset="0"/>
                            </a:rPr>
                          </m:ctrlPr>
                        </m:fPr>
                        <m:num>
                          <m:r>
                            <m:rPr>
                              <m:sty m:val="p"/>
                            </m:rPr>
                            <a:rPr lang="en-GB" sz="1600" b="0" i="0" smtClean="0">
                              <a:latin typeface="Cambria Math" panose="02040503050406030204" pitchFamily="18" charset="0"/>
                              <a:ea typeface="Helvetica Neue Light" panose="02000403000000020004" pitchFamily="2" charset="0"/>
                            </a:rPr>
                            <m:t>n</m:t>
                          </m:r>
                        </m:num>
                        <m:den>
                          <m:r>
                            <m:rPr>
                              <m:sty m:val="p"/>
                            </m:rPr>
                            <a:rPr lang="en-GB" sz="1600" b="0" i="0" smtClean="0">
                              <a:latin typeface="Cambria Math" panose="02040503050406030204" pitchFamily="18" charset="0"/>
                              <a:ea typeface="Helvetica Neue Light" panose="02000403000000020004" pitchFamily="2" charset="0"/>
                            </a:rPr>
                            <m:t>N</m:t>
                          </m:r>
                        </m:den>
                      </m:f>
                    </m:oMath>
                  </m:oMathPara>
                </a14:m>
                <a:endParaRPr lang="en-GB" sz="1600" dirty="0">
                  <a:latin typeface="Helvetica Neue Light" panose="02000403000000020004" pitchFamily="2" charset="0"/>
                  <a:ea typeface="Helvetica Neue Light" panose="02000403000000020004" pitchFamily="2" charset="0"/>
                </a:endParaRPr>
              </a:p>
            </p:txBody>
          </p:sp>
        </mc:Choice>
        <mc:Fallback xmlns="">
          <p:sp>
            <p:nvSpPr>
              <p:cNvPr id="14" name="TextBox 13">
                <a:extLst>
                  <a:ext uri="{FF2B5EF4-FFF2-40B4-BE49-F238E27FC236}">
                    <a16:creationId xmlns:a16="http://schemas.microsoft.com/office/drawing/2014/main" id="{BF601A48-A199-1A4B-90BA-07AF74E824ED}"/>
                  </a:ext>
                </a:extLst>
              </p:cNvPr>
              <p:cNvSpPr txBox="1">
                <a:spLocks noRot="1" noChangeAspect="1" noMove="1" noResize="1" noEditPoints="1" noAdjustHandles="1" noChangeArrowheads="1" noChangeShapeType="1" noTextEdit="1"/>
              </p:cNvSpPr>
              <p:nvPr/>
            </p:nvSpPr>
            <p:spPr>
              <a:xfrm>
                <a:off x="4545850" y="5082824"/>
                <a:ext cx="4305881" cy="1138004"/>
              </a:xfrm>
              <a:prstGeom prst="rect">
                <a:avLst/>
              </a:prstGeom>
              <a:blipFill>
                <a:blip r:embed="rId5"/>
                <a:stretch>
                  <a:fillRect t="-1087" b="-2174"/>
                </a:stretch>
              </a:blipFill>
              <a:ln>
                <a:solidFill>
                  <a:schemeClr val="accent1"/>
                </a:solidFill>
              </a:ln>
            </p:spPr>
            <p:txBody>
              <a:bodyPr/>
              <a:lstStyle/>
              <a:p>
                <a:r>
                  <a:rPr lang="en-GB">
                    <a:noFill/>
                  </a:rPr>
                  <a:t> </a:t>
                </a:r>
              </a:p>
            </p:txBody>
          </p:sp>
        </mc:Fallback>
      </mc:AlternateContent>
      <p:sp>
        <p:nvSpPr>
          <p:cNvPr id="15" name="TextBox 14">
            <a:extLst>
              <a:ext uri="{FF2B5EF4-FFF2-40B4-BE49-F238E27FC236}">
                <a16:creationId xmlns:a16="http://schemas.microsoft.com/office/drawing/2014/main" id="{17C82F05-8110-A445-A234-9C94E3ADA519}"/>
              </a:ext>
            </a:extLst>
          </p:cNvPr>
          <p:cNvSpPr txBox="1"/>
          <p:nvPr/>
        </p:nvSpPr>
        <p:spPr>
          <a:xfrm>
            <a:off x="228502" y="2769760"/>
            <a:ext cx="11678262" cy="2585323"/>
          </a:xfrm>
          <a:prstGeom prst="rect">
            <a:avLst/>
          </a:prstGeom>
          <a:noFill/>
        </p:spPr>
        <p:txBody>
          <a:bodyPr wrap="square" rtlCol="0">
            <a:spAutoFit/>
          </a:bodyPr>
          <a:lstStyle/>
          <a:p>
            <a:pPr marL="285750" indent="-285750" algn="l">
              <a:buFont typeface="Arial" panose="020B0604020202020204" pitchFamily="34" charset="0"/>
              <a:buChar char="•"/>
            </a:pPr>
            <a:r>
              <a:rPr lang="en-GB" dirty="0">
                <a:latin typeface="Helvetica Neue Light" panose="02000403000000020004" pitchFamily="2" charset="0"/>
                <a:ea typeface="Helvetica Neue Light" panose="02000403000000020004" pitchFamily="2" charset="0"/>
              </a:rPr>
              <a:t>Usually, the set of outcomes in a single event can be affected by any number of factors; however, with unconditional probabilities, the likelihood of an event ending with a specific results does not account for other conditions that may affect it.</a:t>
            </a:r>
          </a:p>
          <a:p>
            <a:pPr marL="285750" indent="-285750" algn="l">
              <a:buFont typeface="Arial" panose="020B0604020202020204" pitchFamily="34" charset="0"/>
              <a:buChar char="•"/>
            </a:pPr>
            <a:endParaRPr lang="en-GB" dirty="0">
              <a:latin typeface="Helvetica Neue Light" panose="02000403000000020004" pitchFamily="2" charset="0"/>
              <a:ea typeface="Helvetica Neue Light" panose="02000403000000020004" pitchFamily="2" charset="0"/>
            </a:endParaRPr>
          </a:p>
          <a:p>
            <a:pPr marL="285750" indent="-285750" algn="l">
              <a:buFont typeface="Arial" panose="020B0604020202020204" pitchFamily="34" charset="0"/>
              <a:buChar char="•"/>
            </a:pPr>
            <a:r>
              <a:rPr lang="en-GB" dirty="0">
                <a:latin typeface="Helvetica Neue Light" panose="02000403000000020004" pitchFamily="2" charset="0"/>
                <a:ea typeface="Helvetica Neue Light" panose="02000403000000020004" pitchFamily="2" charset="0"/>
              </a:rPr>
              <a:t>It is also called a </a:t>
            </a:r>
            <a:r>
              <a:rPr lang="en-GB" b="1" dirty="0">
                <a:latin typeface="Helvetica Neue Light" panose="02000403000000020004" pitchFamily="2" charset="0"/>
                <a:ea typeface="Helvetica Neue Light" panose="02000403000000020004" pitchFamily="2" charset="0"/>
              </a:rPr>
              <a:t>Marginal Probability</a:t>
            </a:r>
          </a:p>
          <a:p>
            <a:pPr marL="285750" indent="-285750" algn="l">
              <a:buFont typeface="Arial" panose="020B0604020202020204" pitchFamily="34" charset="0"/>
              <a:buChar char="•"/>
            </a:pPr>
            <a:endParaRPr lang="en-GB" dirty="0">
              <a:latin typeface="Helvetica Neue Light" panose="02000403000000020004" pitchFamily="2" charset="0"/>
              <a:ea typeface="Helvetica Neue Light" panose="02000403000000020004" pitchFamily="2" charset="0"/>
            </a:endParaRPr>
          </a:p>
          <a:p>
            <a:pPr marL="285750" indent="-285750" algn="l">
              <a:buFont typeface="Arial" panose="020B0604020202020204" pitchFamily="34" charset="0"/>
              <a:buChar char="•"/>
            </a:pPr>
            <a:r>
              <a:rPr lang="en-GB" dirty="0">
                <a:latin typeface="Helvetica Neue Light" panose="02000403000000020004" pitchFamily="2" charset="0"/>
                <a:ea typeface="Helvetica Neue Light" panose="02000403000000020004" pitchFamily="2" charset="0"/>
              </a:rPr>
              <a:t>When there’s data - unconditional (or marginal) probabilities are calculated accordingly as follows: </a:t>
            </a:r>
          </a:p>
          <a:p>
            <a:pPr marL="285750" indent="-285750" algn="l">
              <a:buFont typeface="Arial" panose="020B0604020202020204" pitchFamily="34" charset="0"/>
              <a:buChar char="•"/>
            </a:pPr>
            <a:endParaRPr lang="en-GB" dirty="0">
              <a:latin typeface="Helvetica Neue Light" panose="02000403000000020004" pitchFamily="2" charset="0"/>
              <a:ea typeface="Helvetica Neue Light" panose="02000403000000020004" pitchFamily="2" charset="0"/>
            </a:endParaRPr>
          </a:p>
          <a:p>
            <a:pPr marL="285750" indent="-285750" algn="l">
              <a:buFont typeface="Arial" panose="020B0604020202020204" pitchFamily="34" charset="0"/>
              <a:buChar char="•"/>
            </a:pPr>
            <a:endParaRPr lang="en-GB" dirty="0">
              <a:latin typeface="Helvetica Neue Light" panose="02000403000000020004" pitchFamily="2" charset="0"/>
              <a:ea typeface="Helvetica Neue Light" panose="02000403000000020004" pitchFamily="2" charset="0"/>
            </a:endParaRPr>
          </a:p>
        </p:txBody>
      </p:sp>
      <p:sp>
        <p:nvSpPr>
          <p:cNvPr id="3" name="TextBox 2">
            <a:extLst>
              <a:ext uri="{FF2B5EF4-FFF2-40B4-BE49-F238E27FC236}">
                <a16:creationId xmlns:a16="http://schemas.microsoft.com/office/drawing/2014/main" id="{447B23AB-CB4D-B34A-91F1-4416C4ADAF6F}"/>
              </a:ext>
            </a:extLst>
          </p:cNvPr>
          <p:cNvSpPr txBox="1"/>
          <p:nvPr/>
        </p:nvSpPr>
        <p:spPr>
          <a:xfrm>
            <a:off x="4545850" y="6276593"/>
            <a:ext cx="4305881" cy="338554"/>
          </a:xfrm>
          <a:prstGeom prst="rect">
            <a:avLst/>
          </a:prstGeom>
          <a:solidFill>
            <a:schemeClr val="accent1">
              <a:lumMod val="20000"/>
              <a:lumOff val="80000"/>
            </a:schemeClr>
          </a:solidFill>
          <a:ln>
            <a:solidFill>
              <a:schemeClr val="accent1"/>
            </a:solidFill>
          </a:ln>
        </p:spPr>
        <p:txBody>
          <a:bodyPr wrap="square" rtlCol="0">
            <a:spAutoFit/>
          </a:bodyPr>
          <a:lstStyle/>
          <a:p>
            <a:pPr algn="ctr"/>
            <a:r>
              <a:rPr lang="en-GB" sz="1600" dirty="0">
                <a:latin typeface="Helvetica Neue Light" panose="02000403000000020004" pitchFamily="2" charset="0"/>
                <a:ea typeface="Helvetica Neue Light" panose="02000403000000020004" pitchFamily="2" charset="0"/>
              </a:rPr>
              <a:t>We call this </a:t>
            </a:r>
            <a:r>
              <a:rPr lang="en-GB" sz="1600" b="1" dirty="0">
                <a:latin typeface="Helvetica Neue Light" panose="02000403000000020004" pitchFamily="2" charset="0"/>
                <a:ea typeface="Helvetica Neue Light" panose="02000403000000020004" pitchFamily="2" charset="0"/>
              </a:rPr>
              <a:t>complement</a:t>
            </a:r>
            <a:r>
              <a:rPr lang="en-GB" sz="1600" dirty="0">
                <a:latin typeface="Helvetica Neue Light" panose="02000403000000020004" pitchFamily="2" charset="0"/>
                <a:ea typeface="Helvetica Neue Light" panose="02000403000000020004" pitchFamily="2" charset="0"/>
              </a:rPr>
              <a:t> of E (i.e., E’)</a:t>
            </a:r>
          </a:p>
        </p:txBody>
      </p:sp>
      <p:sp>
        <p:nvSpPr>
          <p:cNvPr id="5" name="TextBox 4">
            <a:extLst>
              <a:ext uri="{FF2B5EF4-FFF2-40B4-BE49-F238E27FC236}">
                <a16:creationId xmlns:a16="http://schemas.microsoft.com/office/drawing/2014/main" id="{160B8CF1-8963-C54E-9E99-6F6AD4037B79}"/>
              </a:ext>
            </a:extLst>
          </p:cNvPr>
          <p:cNvSpPr txBox="1"/>
          <p:nvPr/>
        </p:nvSpPr>
        <p:spPr>
          <a:xfrm>
            <a:off x="8943671" y="5092563"/>
            <a:ext cx="2424228" cy="1277273"/>
          </a:xfrm>
          <a:prstGeom prst="rect">
            <a:avLst/>
          </a:prstGeom>
          <a:noFill/>
        </p:spPr>
        <p:txBody>
          <a:bodyPr wrap="square" rtlCol="0">
            <a:spAutoFit/>
          </a:bodyPr>
          <a:lstStyle/>
          <a:p>
            <a:pPr algn="l"/>
            <a:r>
              <a:rPr lang="en-GB" sz="1100" dirty="0">
                <a:latin typeface="Helvetica Neue Light" panose="02000403000000020004" pitchFamily="2" charset="0"/>
                <a:ea typeface="Helvetica Neue Light" panose="02000403000000020004" pitchFamily="2" charset="0"/>
              </a:rPr>
              <a:t>Note 1: P(E) + P(E’) = 1</a:t>
            </a:r>
          </a:p>
          <a:p>
            <a:pPr algn="l"/>
            <a:endParaRPr lang="en-GB" sz="1100" dirty="0">
              <a:latin typeface="Helvetica Neue Light" panose="02000403000000020004" pitchFamily="2" charset="0"/>
              <a:ea typeface="Helvetica Neue Light" panose="02000403000000020004" pitchFamily="2" charset="0"/>
            </a:endParaRPr>
          </a:p>
          <a:p>
            <a:pPr algn="l"/>
            <a:r>
              <a:rPr lang="en-GB" sz="1100" dirty="0">
                <a:latin typeface="Helvetica Neue Light" panose="02000403000000020004" pitchFamily="2" charset="0"/>
                <a:ea typeface="Helvetica Neue Light" panose="02000403000000020004" pitchFamily="2" charset="0"/>
              </a:rPr>
              <a:t>Note 2: It is a basic prevalence or proportion value</a:t>
            </a:r>
          </a:p>
          <a:p>
            <a:pPr algn="l"/>
            <a:endParaRPr lang="en-GB" sz="1100" dirty="0">
              <a:latin typeface="Helvetica Neue Light" panose="02000403000000020004" pitchFamily="2" charset="0"/>
              <a:ea typeface="Helvetica Neue Light" panose="02000403000000020004" pitchFamily="2" charset="0"/>
            </a:endParaRPr>
          </a:p>
          <a:p>
            <a:pPr algn="l"/>
            <a:r>
              <a:rPr lang="en-GB" sz="1100" dirty="0">
                <a:latin typeface="Helvetica Neue Light" panose="02000403000000020004" pitchFamily="2" charset="0"/>
                <a:ea typeface="Helvetica Neue Light" panose="02000403000000020004" pitchFamily="2" charset="0"/>
              </a:rPr>
              <a:t>Note 3: Union (U) is also referred to as the total sample space</a:t>
            </a:r>
          </a:p>
        </p:txBody>
      </p:sp>
    </p:spTree>
    <p:extLst>
      <p:ext uri="{BB962C8B-B14F-4D97-AF65-F5344CB8AC3E}">
        <p14:creationId xmlns:p14="http://schemas.microsoft.com/office/powerpoint/2010/main" val="21241154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8BBA3F2-0C09-C446-BDF8-2D27BC7931B1}"/>
              </a:ext>
            </a:extLst>
          </p:cNvPr>
          <p:cNvPicPr>
            <a:picLocks noChangeAspect="1"/>
          </p:cNvPicPr>
          <p:nvPr/>
        </p:nvPicPr>
        <p:blipFill>
          <a:blip r:embed="rId3"/>
          <a:stretch>
            <a:fillRect/>
          </a:stretch>
        </p:blipFill>
        <p:spPr>
          <a:xfrm>
            <a:off x="0" y="2623"/>
            <a:ext cx="12192000" cy="970069"/>
          </a:xfrm>
          <a:prstGeom prst="rect">
            <a:avLst/>
          </a:prstGeom>
        </p:spPr>
      </p:pic>
      <p:sp>
        <p:nvSpPr>
          <p:cNvPr id="4" name="Slide Number Placeholder 3">
            <a:extLst>
              <a:ext uri="{FF2B5EF4-FFF2-40B4-BE49-F238E27FC236}">
                <a16:creationId xmlns:a16="http://schemas.microsoft.com/office/drawing/2014/main" id="{53A07A42-5763-174B-9E9C-FA445D3FA280}"/>
              </a:ext>
            </a:extLst>
          </p:cNvPr>
          <p:cNvSpPr txBox="1">
            <a:spLocks/>
          </p:cNvSpPr>
          <p:nvPr/>
        </p:nvSpPr>
        <p:spPr>
          <a:xfrm>
            <a:off x="11275948" y="6373870"/>
            <a:ext cx="540000" cy="144000"/>
          </a:xfrm>
          <a:prstGeom prst="rect">
            <a:avLst/>
          </a:prstGeom>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Arial" charset="0"/>
              </a:defRPr>
            </a:lvl1pPr>
            <a:lvl2pPr marL="778225" indent="-299317" algn="l" defTabSz="914400" rtl="0" eaLnBrk="0" latinLnBrk="0" hangingPunct="0">
              <a:defRPr sz="1800" kern="1200">
                <a:solidFill>
                  <a:schemeClr val="tx1"/>
                </a:solidFill>
                <a:latin typeface="Arial" charset="0"/>
                <a:ea typeface="Arial" charset="0"/>
                <a:cs typeface="Arial" charset="0"/>
              </a:defRPr>
            </a:lvl2pPr>
            <a:lvl3pPr marL="1197270" indent="-239454" algn="l" defTabSz="914400" rtl="0" eaLnBrk="0" latinLnBrk="0" hangingPunct="0">
              <a:defRPr sz="1800" kern="1200">
                <a:solidFill>
                  <a:schemeClr val="tx1"/>
                </a:solidFill>
                <a:latin typeface="Arial" charset="0"/>
                <a:ea typeface="Arial" charset="0"/>
                <a:cs typeface="Arial" charset="0"/>
              </a:defRPr>
            </a:lvl3pPr>
            <a:lvl4pPr marL="1676177" indent="-239454" algn="l" defTabSz="914400" rtl="0" eaLnBrk="0" latinLnBrk="0" hangingPunct="0">
              <a:defRPr sz="1800" kern="1200">
                <a:solidFill>
                  <a:schemeClr val="tx1"/>
                </a:solidFill>
                <a:latin typeface="Arial" charset="0"/>
                <a:ea typeface="Arial" charset="0"/>
                <a:cs typeface="Arial" charset="0"/>
              </a:defRPr>
            </a:lvl4pPr>
            <a:lvl5pPr marL="2155085" indent="-239454" algn="l" defTabSz="914400" rtl="0" eaLnBrk="0" latinLnBrk="0" hangingPunct="0">
              <a:defRPr sz="1800" kern="1200">
                <a:solidFill>
                  <a:schemeClr val="tx1"/>
                </a:solidFill>
                <a:latin typeface="Arial" charset="0"/>
                <a:ea typeface="Arial" charset="0"/>
                <a:cs typeface="Arial" charset="0"/>
              </a:defRPr>
            </a:lvl5pPr>
            <a:lvl6pPr marL="2633993"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3112901"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591809"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4070717"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fld id="{0447D3D2-708A-E34B-88EA-90194C1A2EE9}" type="slidenum">
              <a:rPr lang="en-US" smtClean="0">
                <a:solidFill>
                  <a:srgbClr val="000000"/>
                </a:solidFill>
                <a:cs typeface="ＭＳ Ｐゴシック" charset="0"/>
              </a:rPr>
              <a:pPr eaLnBrk="1" hangingPunct="1"/>
              <a:t>16</a:t>
            </a:fld>
            <a:endParaRPr lang="en-US" dirty="0">
              <a:solidFill>
                <a:srgbClr val="000000"/>
              </a:solidFill>
              <a:cs typeface="ＭＳ Ｐゴシック" charset="0"/>
            </a:endParaRPr>
          </a:p>
        </p:txBody>
      </p:sp>
      <p:sp>
        <p:nvSpPr>
          <p:cNvPr id="11" name="Title 1">
            <a:extLst>
              <a:ext uri="{FF2B5EF4-FFF2-40B4-BE49-F238E27FC236}">
                <a16:creationId xmlns:a16="http://schemas.microsoft.com/office/drawing/2014/main" id="{503DF847-CAD1-5546-9895-D8DD94A61220}"/>
              </a:ext>
            </a:extLst>
          </p:cNvPr>
          <p:cNvSpPr txBox="1">
            <a:spLocks/>
          </p:cNvSpPr>
          <p:nvPr/>
        </p:nvSpPr>
        <p:spPr>
          <a:xfrm>
            <a:off x="146701" y="1149446"/>
            <a:ext cx="9382728" cy="65111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r>
              <a:rPr lang="en-US" altLang="en-US" sz="2800" b="1" dirty="0">
                <a:latin typeface="HELVETICA NEUE LIGHT" panose="02000403000000020004" pitchFamily="2" charset="0"/>
                <a:ea typeface="HELVETICA NEUE LIGHT" panose="02000403000000020004" pitchFamily="2" charset="0"/>
                <a:cs typeface="Helvetica Neue" panose="02000503000000020004" pitchFamily="2" charset="0"/>
              </a:rPr>
              <a:t>Joint Probabilities</a:t>
            </a:r>
            <a:endParaRPr lang="en-GB" sz="2800" b="1" cap="all"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endParaRP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824EFF1B-59F3-9F45-9709-338DD7A1A78E}"/>
                  </a:ext>
                </a:extLst>
              </p:cNvPr>
              <p:cNvSpPr txBox="1"/>
              <p:nvPr/>
            </p:nvSpPr>
            <p:spPr>
              <a:xfrm>
                <a:off x="256869" y="1800560"/>
                <a:ext cx="11678262" cy="646331"/>
              </a:xfrm>
              <a:prstGeom prst="rect">
                <a:avLst/>
              </a:prstGeom>
              <a:solidFill>
                <a:schemeClr val="accent1">
                  <a:lumMod val="20000"/>
                  <a:lumOff val="80000"/>
                </a:schemeClr>
              </a:solidFill>
              <a:ln>
                <a:solidFill>
                  <a:schemeClr val="accent1"/>
                </a:solidFill>
              </a:ln>
            </p:spPr>
            <p:txBody>
              <a:bodyPr wrap="square" rtlCol="0">
                <a:spAutoFit/>
              </a:bodyPr>
              <a:lstStyle/>
              <a:p>
                <a:pPr algn="l"/>
                <a:r>
                  <a:rPr lang="en-GB" dirty="0">
                    <a:latin typeface="Helvetica Neue Light" panose="02000403000000020004" pitchFamily="2" charset="0"/>
                    <a:ea typeface="Helvetica Neue Light" panose="02000403000000020004" pitchFamily="2" charset="0"/>
                  </a:rPr>
                  <a:t>A joint probability refers to the likelihood of more than one event occurring at the same time. For example, if there are two events i.e., </a:t>
                </a:r>
                <a14:m>
                  <m:oMath xmlns:m="http://schemas.openxmlformats.org/officeDocument/2006/math">
                    <m:sSub>
                      <m:sSubPr>
                        <m:ctrlPr>
                          <a:rPr lang="en-GB" i="1" smtClean="0">
                            <a:latin typeface="Cambria Math" panose="02040503050406030204" pitchFamily="18" charset="0"/>
                            <a:ea typeface="Helvetica Neue Light" panose="02000403000000020004" pitchFamily="2" charset="0"/>
                          </a:rPr>
                        </m:ctrlPr>
                      </m:sSubPr>
                      <m:e>
                        <m:r>
                          <m:rPr>
                            <m:sty m:val="p"/>
                          </m:rPr>
                          <a:rPr lang="en-GB" b="0" i="0" smtClean="0">
                            <a:latin typeface="Cambria Math" panose="02040503050406030204" pitchFamily="18" charset="0"/>
                            <a:ea typeface="Helvetica Neue Light" panose="02000403000000020004" pitchFamily="2" charset="0"/>
                          </a:rPr>
                          <m:t>E</m:t>
                        </m:r>
                      </m:e>
                      <m:sub>
                        <m:r>
                          <a:rPr lang="en-GB" b="0" i="0" smtClean="0">
                            <a:latin typeface="Cambria Math" panose="02040503050406030204" pitchFamily="18" charset="0"/>
                            <a:ea typeface="Helvetica Neue Light" panose="02000403000000020004" pitchFamily="2" charset="0"/>
                          </a:rPr>
                          <m:t>1</m:t>
                        </m:r>
                      </m:sub>
                    </m:sSub>
                  </m:oMath>
                </a14:m>
                <a:r>
                  <a:rPr lang="en-GB" dirty="0">
                    <a:latin typeface="Helvetica Neue Light" panose="02000403000000020004" pitchFamily="2" charset="0"/>
                    <a:ea typeface="Helvetica Neue Light" panose="02000403000000020004" pitchFamily="2" charset="0"/>
                  </a:rPr>
                  <a:t> and </a:t>
                </a:r>
                <a14:m>
                  <m:oMath xmlns:m="http://schemas.openxmlformats.org/officeDocument/2006/math">
                    <m:sSub>
                      <m:sSubPr>
                        <m:ctrlPr>
                          <a:rPr lang="en-GB" i="1" smtClean="0">
                            <a:latin typeface="Cambria Math" panose="02040503050406030204" pitchFamily="18" charset="0"/>
                            <a:ea typeface="Helvetica Neue Light" panose="02000403000000020004" pitchFamily="2" charset="0"/>
                          </a:rPr>
                        </m:ctrlPr>
                      </m:sSubPr>
                      <m:e>
                        <m:r>
                          <m:rPr>
                            <m:sty m:val="p"/>
                          </m:rPr>
                          <a:rPr lang="en-GB" b="0" i="0" smtClean="0">
                            <a:latin typeface="Cambria Math" panose="02040503050406030204" pitchFamily="18" charset="0"/>
                            <a:ea typeface="Helvetica Neue Light" panose="02000403000000020004" pitchFamily="2" charset="0"/>
                          </a:rPr>
                          <m:t>E</m:t>
                        </m:r>
                      </m:e>
                      <m:sub>
                        <m:r>
                          <a:rPr lang="en-GB" b="0" i="0" smtClean="0">
                            <a:latin typeface="Cambria Math" panose="02040503050406030204" pitchFamily="18" charset="0"/>
                            <a:ea typeface="Helvetica Neue Light" panose="02000403000000020004" pitchFamily="2" charset="0"/>
                          </a:rPr>
                          <m:t>2</m:t>
                        </m:r>
                      </m:sub>
                    </m:sSub>
                  </m:oMath>
                </a14:m>
                <a:r>
                  <a:rPr lang="en-GB" dirty="0">
                    <a:latin typeface="Helvetica Neue Light" panose="02000403000000020004" pitchFamily="2" charset="0"/>
                    <a:ea typeface="Helvetica Neue Light" panose="02000403000000020004" pitchFamily="2" charset="0"/>
                  </a:rPr>
                  <a:t>, the joint probability is the chance that both events will occur at the same time.</a:t>
                </a:r>
              </a:p>
            </p:txBody>
          </p:sp>
        </mc:Choice>
        <mc:Fallback xmlns="">
          <p:sp>
            <p:nvSpPr>
              <p:cNvPr id="12" name="TextBox 11">
                <a:extLst>
                  <a:ext uri="{FF2B5EF4-FFF2-40B4-BE49-F238E27FC236}">
                    <a16:creationId xmlns:a16="http://schemas.microsoft.com/office/drawing/2014/main" id="{824EFF1B-59F3-9F45-9709-338DD7A1A78E}"/>
                  </a:ext>
                </a:extLst>
              </p:cNvPr>
              <p:cNvSpPr txBox="1">
                <a:spLocks noRot="1" noChangeAspect="1" noMove="1" noResize="1" noEditPoints="1" noAdjustHandles="1" noChangeArrowheads="1" noChangeShapeType="1" noTextEdit="1"/>
              </p:cNvSpPr>
              <p:nvPr/>
            </p:nvSpPr>
            <p:spPr>
              <a:xfrm>
                <a:off x="256869" y="1800560"/>
                <a:ext cx="11678262" cy="646331"/>
              </a:xfrm>
              <a:prstGeom prst="rect">
                <a:avLst/>
              </a:prstGeom>
              <a:blipFill>
                <a:blip r:embed="rId4"/>
                <a:stretch>
                  <a:fillRect l="-325" t="-3846" r="-434" b="-13462"/>
                </a:stretch>
              </a:blipFill>
              <a:ln>
                <a:solidFill>
                  <a:schemeClr val="accent1"/>
                </a:solid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F35E9330-76F1-824B-9B1D-9CA4D2740780}"/>
                  </a:ext>
                </a:extLst>
              </p:cNvPr>
              <p:cNvSpPr txBox="1"/>
              <p:nvPr/>
            </p:nvSpPr>
            <p:spPr>
              <a:xfrm>
                <a:off x="2549475" y="5330324"/>
                <a:ext cx="6979954" cy="1034835"/>
              </a:xfrm>
              <a:prstGeom prst="rect">
                <a:avLst/>
              </a:prstGeom>
              <a:solidFill>
                <a:schemeClr val="accent1">
                  <a:lumMod val="20000"/>
                  <a:lumOff val="80000"/>
                </a:schemeClr>
              </a:solidFill>
              <a:ln>
                <a:solidFill>
                  <a:schemeClr val="accent1"/>
                </a:solidFill>
              </a:ln>
            </p:spPr>
            <p:txBody>
              <a:bodyPr wrap="square" rtlCol="0">
                <a:spAutoFit/>
              </a:bodyPr>
              <a:lstStyle/>
              <a:p>
                <a:pPr algn="ctr"/>
                <a:endParaRPr lang="en-GB" sz="1200" b="0" i="0" dirty="0">
                  <a:latin typeface="Cambria Math" panose="02040503050406030204" pitchFamily="18" charset="0"/>
                  <a:ea typeface="Helvetica Neue Light" panose="02000403000000020004" pitchFamily="2" charset="0"/>
                </a:endParaRPr>
              </a:p>
              <a:p>
                <a:pPr algn="ctr"/>
                <a14:m>
                  <m:oMathPara xmlns:m="http://schemas.openxmlformats.org/officeDocument/2006/math">
                    <m:oMathParaPr>
                      <m:jc m:val="centerGroup"/>
                    </m:oMathParaPr>
                    <m:oMath xmlns:m="http://schemas.openxmlformats.org/officeDocument/2006/math">
                      <m:r>
                        <m:rPr>
                          <m:sty m:val="p"/>
                        </m:rPr>
                        <a:rPr lang="en-GB" b="0" i="0" smtClean="0">
                          <a:latin typeface="Cambria Math" panose="02040503050406030204" pitchFamily="18" charset="0"/>
                          <a:ea typeface="Helvetica Neue Light" panose="02000403000000020004" pitchFamily="2" charset="0"/>
                        </a:rPr>
                        <m:t>Pr</m:t>
                      </m:r>
                      <m:d>
                        <m:dPr>
                          <m:ctrlPr>
                            <a:rPr lang="en-GB" b="0" i="1" smtClean="0">
                              <a:latin typeface="Cambria Math" panose="02040503050406030204" pitchFamily="18" charset="0"/>
                              <a:ea typeface="Helvetica Neue Light" panose="02000403000000020004" pitchFamily="2" charset="0"/>
                            </a:rPr>
                          </m:ctrlPr>
                        </m:dPr>
                        <m:e>
                          <m:sSub>
                            <m:sSubPr>
                              <m:ctrlPr>
                                <a:rPr lang="en-GB" b="0" i="1" smtClean="0">
                                  <a:latin typeface="Cambria Math" panose="02040503050406030204" pitchFamily="18" charset="0"/>
                                  <a:ea typeface="Helvetica Neue Light" panose="02000403000000020004" pitchFamily="2" charset="0"/>
                                </a:rPr>
                              </m:ctrlPr>
                            </m:sSubPr>
                            <m:e>
                              <m:r>
                                <m:rPr>
                                  <m:sty m:val="p"/>
                                </m:rPr>
                                <a:rPr lang="en-GB" b="0" i="0" smtClean="0">
                                  <a:latin typeface="Cambria Math" panose="02040503050406030204" pitchFamily="18" charset="0"/>
                                  <a:ea typeface="Helvetica Neue Light" panose="02000403000000020004" pitchFamily="2" charset="0"/>
                                </a:rPr>
                                <m:t>E</m:t>
                              </m:r>
                            </m:e>
                            <m:sub>
                              <m:r>
                                <a:rPr lang="en-GB" b="0" i="1" smtClean="0">
                                  <a:latin typeface="Cambria Math" panose="02040503050406030204" pitchFamily="18" charset="0"/>
                                  <a:ea typeface="Helvetica Neue Light" panose="02000403000000020004" pitchFamily="2" charset="0"/>
                                </a:rPr>
                                <m:t>1</m:t>
                              </m:r>
                            </m:sub>
                          </m:sSub>
                          <m:r>
                            <a:rPr lang="en-GB" b="0" i="1" smtClean="0">
                              <a:latin typeface="Cambria Math" panose="02040503050406030204" pitchFamily="18" charset="0"/>
                              <a:ea typeface="Helvetica Neue Light" panose="02000403000000020004" pitchFamily="2" charset="0"/>
                            </a:rPr>
                            <m:t> &amp;</m:t>
                          </m:r>
                          <m:sSub>
                            <m:sSubPr>
                              <m:ctrlPr>
                                <a:rPr lang="en-GB" i="1">
                                  <a:latin typeface="Cambria Math" panose="02040503050406030204" pitchFamily="18" charset="0"/>
                                  <a:ea typeface="Helvetica Neue Light" panose="02000403000000020004" pitchFamily="2" charset="0"/>
                                </a:rPr>
                              </m:ctrlPr>
                            </m:sSubPr>
                            <m:e>
                              <m:r>
                                <a:rPr lang="en-GB" b="0" i="0" smtClean="0">
                                  <a:latin typeface="Cambria Math" panose="02040503050406030204" pitchFamily="18" charset="0"/>
                                  <a:ea typeface="Helvetica Neue Light" panose="02000403000000020004" pitchFamily="2" charset="0"/>
                                </a:rPr>
                                <m:t> </m:t>
                              </m:r>
                              <m:r>
                                <m:rPr>
                                  <m:sty m:val="p"/>
                                </m:rPr>
                                <a:rPr lang="en-GB">
                                  <a:latin typeface="Cambria Math" panose="02040503050406030204" pitchFamily="18" charset="0"/>
                                  <a:ea typeface="Helvetica Neue Light" panose="02000403000000020004" pitchFamily="2" charset="0"/>
                                </a:rPr>
                                <m:t>E</m:t>
                              </m:r>
                            </m:e>
                            <m:sub>
                              <m:r>
                                <a:rPr lang="en-GB" b="0" i="1" smtClean="0">
                                  <a:latin typeface="Cambria Math" panose="02040503050406030204" pitchFamily="18" charset="0"/>
                                  <a:ea typeface="Helvetica Neue Light" panose="02000403000000020004" pitchFamily="2" charset="0"/>
                                </a:rPr>
                                <m:t>2</m:t>
                              </m:r>
                            </m:sub>
                          </m:sSub>
                        </m:e>
                      </m:d>
                      <m:r>
                        <a:rPr lang="en-GB" b="0" i="0" smtClean="0">
                          <a:latin typeface="Cambria Math" panose="02040503050406030204" pitchFamily="18" charset="0"/>
                          <a:ea typeface="Helvetica Neue Light" panose="02000403000000020004" pitchFamily="2" charset="0"/>
                        </a:rPr>
                        <m:t>= </m:t>
                      </m:r>
                      <m:f>
                        <m:fPr>
                          <m:ctrlPr>
                            <a:rPr lang="en-GB" i="1" smtClean="0">
                              <a:latin typeface="Cambria Math" panose="02040503050406030204" pitchFamily="18" charset="0"/>
                              <a:ea typeface="Helvetica Neue Light" panose="02000403000000020004" pitchFamily="2" charset="0"/>
                            </a:rPr>
                          </m:ctrlPr>
                        </m:fPr>
                        <m:num>
                          <m:r>
                            <m:rPr>
                              <m:sty m:val="p"/>
                            </m:rPr>
                            <a:rPr lang="en-GB" b="0" i="0" smtClean="0">
                              <a:latin typeface="Cambria Math" panose="02040503050406030204" pitchFamily="18" charset="0"/>
                              <a:ea typeface="Helvetica Neue Light" panose="02000403000000020004" pitchFamily="2" charset="0"/>
                            </a:rPr>
                            <m:t>Number</m:t>
                          </m:r>
                          <m:r>
                            <a:rPr lang="en-GB" b="0" i="0" smtClean="0">
                              <a:latin typeface="Cambria Math" panose="02040503050406030204" pitchFamily="18" charset="0"/>
                              <a:ea typeface="Helvetica Neue Light" panose="02000403000000020004" pitchFamily="2" charset="0"/>
                            </a:rPr>
                            <m:t> </m:t>
                          </m:r>
                          <m:r>
                            <m:rPr>
                              <m:sty m:val="p"/>
                            </m:rPr>
                            <a:rPr lang="en-GB" b="0" i="0" smtClean="0">
                              <a:latin typeface="Cambria Math" panose="02040503050406030204" pitchFamily="18" charset="0"/>
                              <a:ea typeface="Helvetica Neue Light" panose="02000403000000020004" pitchFamily="2" charset="0"/>
                            </a:rPr>
                            <m:t>of</m:t>
                          </m:r>
                          <m:r>
                            <a:rPr lang="en-GB" b="0" i="0" smtClean="0">
                              <a:latin typeface="Cambria Math" panose="02040503050406030204" pitchFamily="18" charset="0"/>
                              <a:ea typeface="Helvetica Neue Light" panose="02000403000000020004" pitchFamily="2" charset="0"/>
                            </a:rPr>
                            <m:t> </m:t>
                          </m:r>
                          <m:r>
                            <m:rPr>
                              <m:sty m:val="p"/>
                            </m:rPr>
                            <a:rPr lang="en-GB" b="0" i="0" smtClean="0">
                              <a:latin typeface="Cambria Math" panose="02040503050406030204" pitchFamily="18" charset="0"/>
                              <a:ea typeface="Helvetica Neue Light" panose="02000403000000020004" pitchFamily="2" charset="0"/>
                            </a:rPr>
                            <m:t>observed</m:t>
                          </m:r>
                          <m:r>
                            <a:rPr lang="en-GB" b="0" i="0" smtClean="0">
                              <a:latin typeface="Cambria Math" panose="02040503050406030204" pitchFamily="18" charset="0"/>
                              <a:ea typeface="Helvetica Neue Light" panose="02000403000000020004" pitchFamily="2" charset="0"/>
                            </a:rPr>
                            <m:t> </m:t>
                          </m:r>
                          <m:r>
                            <m:rPr>
                              <m:sty m:val="p"/>
                            </m:rPr>
                            <a:rPr lang="en-GB" b="0" i="0" smtClean="0">
                              <a:latin typeface="Cambria Math" panose="02040503050406030204" pitchFamily="18" charset="0"/>
                              <a:ea typeface="Helvetica Neue Light" panose="02000403000000020004" pitchFamily="2" charset="0"/>
                            </a:rPr>
                            <m:t>outcomes</m:t>
                          </m:r>
                          <m:r>
                            <a:rPr lang="en-GB" b="0" i="0" smtClean="0">
                              <a:latin typeface="Cambria Math" panose="02040503050406030204" pitchFamily="18" charset="0"/>
                              <a:ea typeface="Helvetica Neue Light" panose="02000403000000020004" pitchFamily="2" charset="0"/>
                            </a:rPr>
                            <m:t> </m:t>
                          </m:r>
                          <m:r>
                            <m:rPr>
                              <m:sty m:val="p"/>
                            </m:rPr>
                            <a:rPr lang="en-GB" b="0" i="0" smtClean="0">
                              <a:latin typeface="Cambria Math" panose="02040503050406030204" pitchFamily="18" charset="0"/>
                              <a:ea typeface="Helvetica Neue Light" panose="02000403000000020004" pitchFamily="2" charset="0"/>
                            </a:rPr>
                            <m:t>in</m:t>
                          </m:r>
                          <m:r>
                            <a:rPr lang="en-GB" b="0" i="0" smtClean="0">
                              <a:latin typeface="Cambria Math" panose="02040503050406030204" pitchFamily="18" charset="0"/>
                              <a:ea typeface="Helvetica Neue Light" panose="02000403000000020004" pitchFamily="2" charset="0"/>
                            </a:rPr>
                            <m:t> </m:t>
                          </m:r>
                          <m:r>
                            <m:rPr>
                              <m:sty m:val="p"/>
                            </m:rPr>
                            <a:rPr lang="en-GB" b="0" i="0" smtClean="0">
                              <a:latin typeface="Cambria Math" panose="02040503050406030204" pitchFamily="18" charset="0"/>
                              <a:ea typeface="Helvetica Neue Light" panose="02000403000000020004" pitchFamily="2" charset="0"/>
                            </a:rPr>
                            <m:t>both</m:t>
                          </m:r>
                          <m:r>
                            <a:rPr lang="en-GB" b="0" i="0" smtClean="0">
                              <a:latin typeface="Cambria Math" panose="02040503050406030204" pitchFamily="18" charset="0"/>
                              <a:ea typeface="Helvetica Neue Light" panose="02000403000000020004" pitchFamily="2" charset="0"/>
                            </a:rPr>
                            <m:t> </m:t>
                          </m:r>
                          <m:r>
                            <m:rPr>
                              <m:sty m:val="p"/>
                            </m:rPr>
                            <a:rPr lang="en-GB" b="0" i="0" smtClean="0">
                              <a:latin typeface="Cambria Math" panose="02040503050406030204" pitchFamily="18" charset="0"/>
                              <a:ea typeface="Helvetica Neue Light" panose="02000403000000020004" pitchFamily="2" charset="0"/>
                            </a:rPr>
                            <m:t>events</m:t>
                          </m:r>
                          <m:r>
                            <a:rPr lang="en-GB" b="0" i="0" smtClean="0">
                              <a:latin typeface="Cambria Math" panose="02040503050406030204" pitchFamily="18" charset="0"/>
                              <a:ea typeface="Helvetica Neue Light" panose="02000403000000020004" pitchFamily="2" charset="0"/>
                            </a:rPr>
                            <m:t> </m:t>
                          </m:r>
                        </m:num>
                        <m:den>
                          <m:r>
                            <m:rPr>
                              <m:sty m:val="p"/>
                            </m:rPr>
                            <a:rPr lang="en-GB" b="0" i="0" smtClean="0">
                              <a:latin typeface="Cambria Math" panose="02040503050406030204" pitchFamily="18" charset="0"/>
                              <a:ea typeface="Helvetica Neue Light" panose="02000403000000020004" pitchFamily="2" charset="0"/>
                            </a:rPr>
                            <m:t>Grand</m:t>
                          </m:r>
                          <m:r>
                            <a:rPr lang="en-GB" b="0" i="0" smtClean="0">
                              <a:latin typeface="Cambria Math" panose="02040503050406030204" pitchFamily="18" charset="0"/>
                              <a:ea typeface="Helvetica Neue Light" panose="02000403000000020004" pitchFamily="2" charset="0"/>
                            </a:rPr>
                            <m:t> </m:t>
                          </m:r>
                          <m:r>
                            <m:rPr>
                              <m:sty m:val="p"/>
                            </m:rPr>
                            <a:rPr lang="en-GB" b="0" i="0" smtClean="0">
                              <a:latin typeface="Cambria Math" panose="02040503050406030204" pitchFamily="18" charset="0"/>
                              <a:ea typeface="Helvetica Neue Light" panose="02000403000000020004" pitchFamily="2" charset="0"/>
                            </a:rPr>
                            <m:t>total</m:t>
                          </m:r>
                          <m:r>
                            <a:rPr lang="en-GB" b="0" i="0" smtClean="0">
                              <a:latin typeface="Cambria Math" panose="02040503050406030204" pitchFamily="18" charset="0"/>
                              <a:ea typeface="Helvetica Neue Light" panose="02000403000000020004" pitchFamily="2" charset="0"/>
                            </a:rPr>
                            <m:t> </m:t>
                          </m:r>
                          <m:r>
                            <m:rPr>
                              <m:sty m:val="p"/>
                            </m:rPr>
                            <a:rPr lang="en-GB" b="0" i="0" smtClean="0">
                              <a:latin typeface="Cambria Math" panose="02040503050406030204" pitchFamily="18" charset="0"/>
                              <a:ea typeface="Helvetica Neue Light" panose="02000403000000020004" pitchFamily="2" charset="0"/>
                            </a:rPr>
                            <m:t>in</m:t>
                          </m:r>
                          <m:r>
                            <a:rPr lang="en-GB" b="0" i="0" smtClean="0">
                              <a:latin typeface="Cambria Math" panose="02040503050406030204" pitchFamily="18" charset="0"/>
                              <a:ea typeface="Helvetica Neue Light" panose="02000403000000020004" pitchFamily="2" charset="0"/>
                            </a:rPr>
                            <m:t> </m:t>
                          </m:r>
                          <m:r>
                            <m:rPr>
                              <m:sty m:val="p"/>
                            </m:rPr>
                            <a:rPr lang="en-GB" b="0" i="0" smtClean="0">
                              <a:latin typeface="Cambria Math" panose="02040503050406030204" pitchFamily="18" charset="0"/>
                              <a:ea typeface="Helvetica Neue Light" panose="02000403000000020004" pitchFamily="2" charset="0"/>
                            </a:rPr>
                            <m:t>that</m:t>
                          </m:r>
                          <m:r>
                            <a:rPr lang="en-GB" b="0" i="0" smtClean="0">
                              <a:latin typeface="Cambria Math" panose="02040503050406030204" pitchFamily="18" charset="0"/>
                              <a:ea typeface="Helvetica Neue Light" panose="02000403000000020004" pitchFamily="2" charset="0"/>
                            </a:rPr>
                            <m:t> </m:t>
                          </m:r>
                          <m:r>
                            <m:rPr>
                              <m:sty m:val="p"/>
                            </m:rPr>
                            <a:rPr lang="en-GB" b="0" i="0" smtClean="0">
                              <a:latin typeface="Cambria Math" panose="02040503050406030204" pitchFamily="18" charset="0"/>
                              <a:ea typeface="Helvetica Neue Light" panose="02000403000000020004" pitchFamily="2" charset="0"/>
                            </a:rPr>
                            <m:t>sample</m:t>
                          </m:r>
                          <m:r>
                            <a:rPr lang="en-GB" b="0" i="0" smtClean="0">
                              <a:latin typeface="Cambria Math" panose="02040503050406030204" pitchFamily="18" charset="0"/>
                              <a:ea typeface="Helvetica Neue Light" panose="02000403000000020004" pitchFamily="2" charset="0"/>
                            </a:rPr>
                            <m:t> </m:t>
                          </m:r>
                          <m:r>
                            <m:rPr>
                              <m:sty m:val="p"/>
                            </m:rPr>
                            <a:rPr lang="en-GB" b="0" i="0" smtClean="0">
                              <a:latin typeface="Cambria Math" panose="02040503050406030204" pitchFamily="18" charset="0"/>
                              <a:ea typeface="Helvetica Neue Light" panose="02000403000000020004" pitchFamily="2" charset="0"/>
                            </a:rPr>
                            <m:t>space</m:t>
                          </m:r>
                        </m:den>
                      </m:f>
                    </m:oMath>
                  </m:oMathPara>
                </a14:m>
                <a:endParaRPr lang="en-GB" dirty="0">
                  <a:latin typeface="Helvetica Neue Light" panose="02000403000000020004" pitchFamily="2" charset="0"/>
                  <a:ea typeface="Helvetica Neue Light" panose="02000403000000020004" pitchFamily="2" charset="0"/>
                </a:endParaRPr>
              </a:p>
              <a:p>
                <a:pPr algn="ctr"/>
                <a:endParaRPr lang="en-GB" sz="1200" dirty="0">
                  <a:latin typeface="Helvetica Neue Light" panose="02000403000000020004" pitchFamily="2" charset="0"/>
                  <a:ea typeface="Helvetica Neue Light" panose="02000403000000020004" pitchFamily="2" charset="0"/>
                </a:endParaRPr>
              </a:p>
            </p:txBody>
          </p:sp>
        </mc:Choice>
        <mc:Fallback xmlns="">
          <p:sp>
            <p:nvSpPr>
              <p:cNvPr id="13" name="TextBox 12">
                <a:extLst>
                  <a:ext uri="{FF2B5EF4-FFF2-40B4-BE49-F238E27FC236}">
                    <a16:creationId xmlns:a16="http://schemas.microsoft.com/office/drawing/2014/main" id="{F35E9330-76F1-824B-9B1D-9CA4D2740780}"/>
                  </a:ext>
                </a:extLst>
              </p:cNvPr>
              <p:cNvSpPr txBox="1">
                <a:spLocks noRot="1" noChangeAspect="1" noMove="1" noResize="1" noEditPoints="1" noAdjustHandles="1" noChangeArrowheads="1" noChangeShapeType="1" noTextEdit="1"/>
              </p:cNvSpPr>
              <p:nvPr/>
            </p:nvSpPr>
            <p:spPr>
              <a:xfrm>
                <a:off x="2549475" y="5330324"/>
                <a:ext cx="6979954" cy="1034835"/>
              </a:xfrm>
              <a:prstGeom prst="rect">
                <a:avLst/>
              </a:prstGeom>
              <a:blipFill>
                <a:blip r:embed="rId5"/>
                <a:stretch>
                  <a:fillRect/>
                </a:stretch>
              </a:blipFill>
              <a:ln>
                <a:solidFill>
                  <a:schemeClr val="accent1"/>
                </a:solid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17C82F05-8110-A445-A234-9C94E3ADA519}"/>
                  </a:ext>
                </a:extLst>
              </p:cNvPr>
              <p:cNvSpPr txBox="1"/>
              <p:nvPr/>
            </p:nvSpPr>
            <p:spPr>
              <a:xfrm>
                <a:off x="256869" y="2857556"/>
                <a:ext cx="11678262" cy="2062103"/>
              </a:xfrm>
              <a:prstGeom prst="rect">
                <a:avLst/>
              </a:prstGeom>
              <a:noFill/>
            </p:spPr>
            <p:txBody>
              <a:bodyPr wrap="square" rtlCol="0">
                <a:spAutoFit/>
              </a:bodyPr>
              <a:lstStyle/>
              <a:p>
                <a:pPr marL="285750" indent="-285750">
                  <a:buFont typeface="Arial" panose="020B0604020202020204" pitchFamily="34" charset="0"/>
                  <a:buChar char="•"/>
                </a:pPr>
                <a:r>
                  <a:rPr lang="en-GB" sz="1600" dirty="0">
                    <a:latin typeface="Helvetica Neue Light" panose="02000403000000020004" pitchFamily="2" charset="0"/>
                    <a:ea typeface="Helvetica Neue Light" panose="02000403000000020004" pitchFamily="2" charset="0"/>
                  </a:rPr>
                  <a:t>To simply put this –  it is basically the probability of </a:t>
                </a:r>
                <a14:m>
                  <m:oMath xmlns:m="http://schemas.openxmlformats.org/officeDocument/2006/math">
                    <m:sSub>
                      <m:sSubPr>
                        <m:ctrlPr>
                          <a:rPr lang="en-GB" sz="1600" i="1">
                            <a:latin typeface="Cambria Math" panose="02040503050406030204" pitchFamily="18" charset="0"/>
                            <a:ea typeface="Helvetica Neue Light" panose="02000403000000020004" pitchFamily="2" charset="0"/>
                          </a:rPr>
                        </m:ctrlPr>
                      </m:sSubPr>
                      <m:e>
                        <m:r>
                          <m:rPr>
                            <m:sty m:val="p"/>
                          </m:rPr>
                          <a:rPr lang="en-GB" sz="1600">
                            <a:latin typeface="Cambria Math" panose="02040503050406030204" pitchFamily="18" charset="0"/>
                            <a:ea typeface="Helvetica Neue Light" panose="02000403000000020004" pitchFamily="2" charset="0"/>
                          </a:rPr>
                          <m:t>E</m:t>
                        </m:r>
                      </m:e>
                      <m:sub>
                        <m:r>
                          <a:rPr lang="en-GB" sz="1600">
                            <a:latin typeface="Cambria Math" panose="02040503050406030204" pitchFamily="18" charset="0"/>
                            <a:ea typeface="Helvetica Neue Light" panose="02000403000000020004" pitchFamily="2" charset="0"/>
                          </a:rPr>
                          <m:t>1</m:t>
                        </m:r>
                      </m:sub>
                    </m:sSub>
                  </m:oMath>
                </a14:m>
                <a:r>
                  <a:rPr lang="en-GB" sz="1600" dirty="0">
                    <a:latin typeface="Helvetica Neue Light" panose="02000403000000020004" pitchFamily="2" charset="0"/>
                    <a:ea typeface="Helvetica Neue Light" panose="02000403000000020004" pitchFamily="2" charset="0"/>
                  </a:rPr>
                  <a:t> and </a:t>
                </a:r>
                <a14:m>
                  <m:oMath xmlns:m="http://schemas.openxmlformats.org/officeDocument/2006/math">
                    <m:sSub>
                      <m:sSubPr>
                        <m:ctrlPr>
                          <a:rPr lang="en-GB" sz="1600" i="1">
                            <a:latin typeface="Cambria Math" panose="02040503050406030204" pitchFamily="18" charset="0"/>
                            <a:ea typeface="Helvetica Neue Light" panose="02000403000000020004" pitchFamily="2" charset="0"/>
                          </a:rPr>
                        </m:ctrlPr>
                      </m:sSubPr>
                      <m:e>
                        <m:r>
                          <m:rPr>
                            <m:sty m:val="p"/>
                          </m:rPr>
                          <a:rPr lang="en-GB" sz="1600">
                            <a:latin typeface="Cambria Math" panose="02040503050406030204" pitchFamily="18" charset="0"/>
                            <a:ea typeface="Helvetica Neue Light" panose="02000403000000020004" pitchFamily="2" charset="0"/>
                          </a:rPr>
                          <m:t>E</m:t>
                        </m:r>
                      </m:e>
                      <m:sub>
                        <m:r>
                          <a:rPr lang="en-GB" sz="1600">
                            <a:latin typeface="Cambria Math" panose="02040503050406030204" pitchFamily="18" charset="0"/>
                            <a:ea typeface="Helvetica Neue Light" panose="02000403000000020004" pitchFamily="2" charset="0"/>
                          </a:rPr>
                          <m:t>2</m:t>
                        </m:r>
                      </m:sub>
                    </m:sSub>
                  </m:oMath>
                </a14:m>
                <a:r>
                  <a:rPr lang="en-GB" sz="1600" dirty="0">
                    <a:latin typeface="Helvetica Neue Light" panose="02000403000000020004" pitchFamily="2" charset="0"/>
                    <a:ea typeface="Helvetica Neue Light" panose="02000403000000020004" pitchFamily="2" charset="0"/>
                  </a:rPr>
                  <a:t> when they happen at the same time. Best seen specifically in </a:t>
                </a:r>
                <a:r>
                  <a:rPr lang="en-GB" sz="1600" b="1" dirty="0">
                    <a:latin typeface="Helvetica Neue Light" panose="02000403000000020004" pitchFamily="2" charset="0"/>
                    <a:ea typeface="Helvetica Neue Light" panose="02000403000000020004" pitchFamily="2" charset="0"/>
                  </a:rPr>
                  <a:t>contingency tables</a:t>
                </a:r>
                <a:r>
                  <a:rPr lang="en-GB" sz="1600" dirty="0">
                    <a:latin typeface="Helvetica Neue Light" panose="02000403000000020004" pitchFamily="2" charset="0"/>
                    <a:ea typeface="Helvetica Neue Light" panose="02000403000000020004" pitchFamily="2" charset="0"/>
                  </a:rPr>
                  <a:t>.</a:t>
                </a:r>
              </a:p>
              <a:p>
                <a:pPr marL="285750" indent="-285750">
                  <a:buFont typeface="Arial" panose="020B0604020202020204" pitchFamily="34" charset="0"/>
                  <a:buChar char="•"/>
                </a:pPr>
                <a:endParaRPr lang="en-GB" sz="1600" dirty="0">
                  <a:latin typeface="Helvetica Neue Light" panose="02000403000000020004" pitchFamily="2" charset="0"/>
                  <a:ea typeface="Helvetica Neue Light" panose="02000403000000020004" pitchFamily="2" charset="0"/>
                </a:endParaRPr>
              </a:p>
              <a:p>
                <a:pPr marL="285750" indent="-285750" algn="l">
                  <a:buFont typeface="Arial" panose="020B0604020202020204" pitchFamily="34" charset="0"/>
                  <a:buChar char="•"/>
                </a:pPr>
                <a:r>
                  <a:rPr lang="en-GB" sz="1600" dirty="0">
                    <a:latin typeface="Helvetica Neue Light" panose="02000403000000020004" pitchFamily="2" charset="0"/>
                    <a:ea typeface="Helvetica Neue Light" panose="02000403000000020004" pitchFamily="2" charset="0"/>
                  </a:rPr>
                  <a:t>There are several notation for representing joint probabilities: </a:t>
                </a:r>
              </a:p>
              <a:p>
                <a:pPr marL="285750" indent="-285750" algn="l">
                  <a:buFont typeface="Arial" panose="020B0604020202020204" pitchFamily="34" charset="0"/>
                  <a:buChar char="•"/>
                </a:pPr>
                <a:endParaRPr lang="en-GB" sz="1600" dirty="0">
                  <a:latin typeface="Helvetica Neue Light" panose="02000403000000020004" pitchFamily="2" charset="0"/>
                  <a:ea typeface="Helvetica Neue Light" panose="02000403000000020004" pitchFamily="2" charset="0"/>
                </a:endParaRPr>
              </a:p>
              <a:p>
                <a:pPr lvl="1"/>
                <a:r>
                  <a:rPr lang="en-GB" sz="1600" dirty="0">
                    <a:latin typeface="Helvetica Neue Light" panose="02000403000000020004" pitchFamily="2" charset="0"/>
                    <a:ea typeface="Helvetica Neue Light" panose="02000403000000020004" pitchFamily="2" charset="0"/>
                  </a:rPr>
                  <a:t>Pr(E</a:t>
                </a:r>
                <a:r>
                  <a:rPr lang="en-GB" sz="1600" baseline="-25000" dirty="0">
                    <a:latin typeface="Helvetica Neue Light" panose="02000403000000020004" pitchFamily="2" charset="0"/>
                    <a:ea typeface="Helvetica Neue Light" panose="02000403000000020004" pitchFamily="2" charset="0"/>
                  </a:rPr>
                  <a:t>1</a:t>
                </a:r>
                <a:r>
                  <a:rPr lang="en-GB" sz="1600" dirty="0">
                    <a:latin typeface="Helvetica Neue Light" panose="02000403000000020004" pitchFamily="2" charset="0"/>
                    <a:ea typeface="Helvetica Neue Light" panose="02000403000000020004" pitchFamily="2" charset="0"/>
                  </a:rPr>
                  <a:t> &amp; E</a:t>
                </a:r>
                <a:r>
                  <a:rPr lang="en-GB" sz="1600" baseline="-25000" dirty="0">
                    <a:latin typeface="Helvetica Neue Light" panose="02000403000000020004" pitchFamily="2" charset="0"/>
                    <a:ea typeface="Helvetica Neue Light" panose="02000403000000020004" pitchFamily="2" charset="0"/>
                  </a:rPr>
                  <a:t>2</a:t>
                </a:r>
                <a:r>
                  <a:rPr lang="en-GB" sz="1600" dirty="0">
                    <a:latin typeface="Helvetica Neue Light" panose="02000403000000020004" pitchFamily="2" charset="0"/>
                    <a:ea typeface="Helvetica Neue Light" panose="02000403000000020004" pitchFamily="2" charset="0"/>
                  </a:rPr>
                  <a:t>) is joint probability of events </a:t>
                </a:r>
                <a14:m>
                  <m:oMath xmlns:m="http://schemas.openxmlformats.org/officeDocument/2006/math">
                    <m:sSub>
                      <m:sSubPr>
                        <m:ctrlPr>
                          <a:rPr lang="en-GB" sz="1600" i="1">
                            <a:latin typeface="Cambria Math" panose="02040503050406030204" pitchFamily="18" charset="0"/>
                            <a:ea typeface="Helvetica Neue Light" panose="02000403000000020004" pitchFamily="2" charset="0"/>
                          </a:rPr>
                        </m:ctrlPr>
                      </m:sSubPr>
                      <m:e>
                        <m:r>
                          <m:rPr>
                            <m:sty m:val="p"/>
                          </m:rPr>
                          <a:rPr lang="en-GB" sz="1600">
                            <a:latin typeface="Cambria Math" panose="02040503050406030204" pitchFamily="18" charset="0"/>
                            <a:ea typeface="Helvetica Neue Light" panose="02000403000000020004" pitchFamily="2" charset="0"/>
                          </a:rPr>
                          <m:t>E</m:t>
                        </m:r>
                      </m:e>
                      <m:sub>
                        <m:r>
                          <a:rPr lang="en-GB" sz="1600">
                            <a:latin typeface="Cambria Math" panose="02040503050406030204" pitchFamily="18" charset="0"/>
                            <a:ea typeface="Helvetica Neue Light" panose="02000403000000020004" pitchFamily="2" charset="0"/>
                          </a:rPr>
                          <m:t>1</m:t>
                        </m:r>
                      </m:sub>
                    </m:sSub>
                    <m:r>
                      <a:rPr lang="en-GB" sz="1600" b="0" i="0" smtClean="0">
                        <a:latin typeface="Cambria Math" panose="02040503050406030204" pitchFamily="18" charset="0"/>
                        <a:ea typeface="Helvetica Neue Light" panose="02000403000000020004" pitchFamily="2" charset="0"/>
                      </a:rPr>
                      <m:t> </m:t>
                    </m:r>
                    <m:r>
                      <a:rPr lang="en-GB" sz="1600">
                        <a:latin typeface="Cambria Math" panose="02040503050406030204" pitchFamily="18" charset="0"/>
                        <a:ea typeface="Helvetica Neue Light" panose="02000403000000020004" pitchFamily="2" charset="0"/>
                      </a:rPr>
                      <m:t>&amp; </m:t>
                    </m:r>
                    <m:r>
                      <a:rPr lang="en-GB" sz="1600" b="0" i="0" smtClean="0">
                        <a:latin typeface="Cambria Math" panose="02040503050406030204" pitchFamily="18" charset="0"/>
                        <a:ea typeface="Helvetica Neue Light" panose="02000403000000020004" pitchFamily="2" charset="0"/>
                      </a:rPr>
                      <m:t> </m:t>
                    </m:r>
                    <m:sSub>
                      <m:sSubPr>
                        <m:ctrlPr>
                          <a:rPr lang="en-GB" sz="1600" i="1">
                            <a:latin typeface="Cambria Math" panose="02040503050406030204" pitchFamily="18" charset="0"/>
                            <a:ea typeface="Helvetica Neue Light" panose="02000403000000020004" pitchFamily="2" charset="0"/>
                          </a:rPr>
                        </m:ctrlPr>
                      </m:sSubPr>
                      <m:e>
                        <m:r>
                          <m:rPr>
                            <m:sty m:val="p"/>
                          </m:rPr>
                          <a:rPr lang="en-GB" sz="1600">
                            <a:latin typeface="Cambria Math" panose="02040503050406030204" pitchFamily="18" charset="0"/>
                            <a:ea typeface="Helvetica Neue Light" panose="02000403000000020004" pitchFamily="2" charset="0"/>
                          </a:rPr>
                          <m:t>E</m:t>
                        </m:r>
                      </m:e>
                      <m:sub>
                        <m:r>
                          <a:rPr lang="en-GB" sz="1600">
                            <a:latin typeface="Cambria Math" panose="02040503050406030204" pitchFamily="18" charset="0"/>
                            <a:ea typeface="Helvetica Neue Light" panose="02000403000000020004" pitchFamily="2" charset="0"/>
                          </a:rPr>
                          <m:t>2</m:t>
                        </m:r>
                      </m:sub>
                    </m:sSub>
                  </m:oMath>
                </a14:m>
                <a:r>
                  <a:rPr lang="en-GB" sz="1600" dirty="0">
                    <a:latin typeface="Helvetica Neue Light" panose="02000403000000020004" pitchFamily="2" charset="0"/>
                    <a:ea typeface="Helvetica Neue Light" panose="02000403000000020004" pitchFamily="2" charset="0"/>
                  </a:rPr>
                  <a:t>; where </a:t>
                </a:r>
                <a14:m>
                  <m:oMath xmlns:m="http://schemas.openxmlformats.org/officeDocument/2006/math">
                    <m:sSub>
                      <m:sSubPr>
                        <m:ctrlPr>
                          <a:rPr lang="en-GB" sz="1600" i="1">
                            <a:latin typeface="Cambria Math" panose="02040503050406030204" pitchFamily="18" charset="0"/>
                            <a:ea typeface="Helvetica Neue Light" panose="02000403000000020004" pitchFamily="2" charset="0"/>
                          </a:rPr>
                        </m:ctrlPr>
                      </m:sSubPr>
                      <m:e>
                        <m:r>
                          <m:rPr>
                            <m:sty m:val="p"/>
                          </m:rPr>
                          <a:rPr lang="en-GB" sz="1600">
                            <a:latin typeface="Cambria Math" panose="02040503050406030204" pitchFamily="18" charset="0"/>
                            <a:ea typeface="Helvetica Neue Light" panose="02000403000000020004" pitchFamily="2" charset="0"/>
                          </a:rPr>
                          <m:t>E</m:t>
                        </m:r>
                      </m:e>
                      <m:sub>
                        <m:r>
                          <a:rPr lang="en-GB" sz="1600">
                            <a:latin typeface="Cambria Math" panose="02040503050406030204" pitchFamily="18" charset="0"/>
                            <a:ea typeface="Helvetica Neue Light" panose="02000403000000020004" pitchFamily="2" charset="0"/>
                          </a:rPr>
                          <m:t>1</m:t>
                        </m:r>
                      </m:sub>
                    </m:sSub>
                    <m:r>
                      <a:rPr lang="en-GB" sz="1600" b="0" i="0" smtClean="0">
                        <a:latin typeface="Cambria Math" panose="02040503050406030204" pitchFamily="18" charset="0"/>
                        <a:ea typeface="Helvetica Neue Light" panose="02000403000000020004" pitchFamily="2" charset="0"/>
                      </a:rPr>
                      <m:t> </m:t>
                    </m:r>
                    <m:r>
                      <m:rPr>
                        <m:sty m:val="p"/>
                      </m:rPr>
                      <a:rPr lang="en-GB" sz="1600" b="0" i="0" smtClean="0">
                        <a:latin typeface="Cambria Math" panose="02040503050406030204" pitchFamily="18" charset="0"/>
                        <a:ea typeface="Helvetica Neue Light" panose="02000403000000020004" pitchFamily="2" charset="0"/>
                      </a:rPr>
                      <m:t>and</m:t>
                    </m:r>
                    <m:r>
                      <a:rPr lang="en-GB" sz="1600" b="0" i="0" smtClean="0">
                        <a:latin typeface="Cambria Math" panose="02040503050406030204" pitchFamily="18" charset="0"/>
                        <a:ea typeface="Helvetica Neue Light" panose="02000403000000020004" pitchFamily="2" charset="0"/>
                      </a:rPr>
                      <m:t> </m:t>
                    </m:r>
                    <m:sSub>
                      <m:sSubPr>
                        <m:ctrlPr>
                          <a:rPr lang="en-GB" sz="1600" i="1">
                            <a:latin typeface="Cambria Math" panose="02040503050406030204" pitchFamily="18" charset="0"/>
                            <a:ea typeface="Helvetica Neue Light" panose="02000403000000020004" pitchFamily="2" charset="0"/>
                          </a:rPr>
                        </m:ctrlPr>
                      </m:sSubPr>
                      <m:e>
                        <m:r>
                          <m:rPr>
                            <m:sty m:val="p"/>
                          </m:rPr>
                          <a:rPr lang="en-GB" sz="1600">
                            <a:latin typeface="Cambria Math" panose="02040503050406030204" pitchFamily="18" charset="0"/>
                            <a:ea typeface="Helvetica Neue Light" panose="02000403000000020004" pitchFamily="2" charset="0"/>
                          </a:rPr>
                          <m:t>E</m:t>
                        </m:r>
                      </m:e>
                      <m:sub>
                        <m:r>
                          <a:rPr lang="en-GB" sz="1600">
                            <a:latin typeface="Cambria Math" panose="02040503050406030204" pitchFamily="18" charset="0"/>
                            <a:ea typeface="Helvetica Neue Light" panose="02000403000000020004" pitchFamily="2" charset="0"/>
                          </a:rPr>
                          <m:t>2</m:t>
                        </m:r>
                      </m:sub>
                    </m:sSub>
                    <m:r>
                      <a:rPr lang="en-GB" sz="1600" i="1">
                        <a:latin typeface="Cambria Math" panose="02040503050406030204" pitchFamily="18" charset="0"/>
                        <a:ea typeface="Helvetica Neue Light" panose="02000403000000020004" pitchFamily="2" charset="0"/>
                      </a:rPr>
                      <m:t> </m:t>
                    </m:r>
                  </m:oMath>
                </a14:m>
                <a:r>
                  <a:rPr lang="en-GB" sz="1600" dirty="0">
                    <a:latin typeface="Helvetica Neue Light" panose="02000403000000020004" pitchFamily="2" charset="0"/>
                    <a:ea typeface="Helvetica Neue Light" panose="02000403000000020004" pitchFamily="2" charset="0"/>
                  </a:rPr>
                  <a:t>are two different type events that intersect or occur together</a:t>
                </a:r>
              </a:p>
              <a:p>
                <a:pPr algn="l"/>
                <a:endParaRPr lang="en-GB" sz="1600" dirty="0">
                  <a:latin typeface="Helvetica Neue Light" panose="02000403000000020004" pitchFamily="2" charset="0"/>
                  <a:ea typeface="Helvetica Neue Light" panose="02000403000000020004" pitchFamily="2" charset="0"/>
                </a:endParaRPr>
              </a:p>
              <a:p>
                <a:pPr marL="285750" indent="-285750">
                  <a:buFont typeface="Arial" panose="020B0604020202020204" pitchFamily="34" charset="0"/>
                  <a:buChar char="•"/>
                </a:pPr>
                <a:r>
                  <a:rPr lang="en-GB" sz="1600" b="1" u="sng" dirty="0">
                    <a:latin typeface="Helvetica Neue Light" panose="02000403000000020004" pitchFamily="2" charset="0"/>
                    <a:ea typeface="Helvetica Neue Light" panose="02000403000000020004" pitchFamily="2" charset="0"/>
                  </a:rPr>
                  <a:t>When there’s data particularly from a contingency table </a:t>
                </a:r>
                <a:r>
                  <a:rPr lang="en-GB" sz="1600" dirty="0">
                    <a:latin typeface="Helvetica Neue Light" panose="02000403000000020004" pitchFamily="2" charset="0"/>
                    <a:ea typeface="Helvetica Neue Light" panose="02000403000000020004" pitchFamily="2" charset="0"/>
                  </a:rPr>
                  <a:t>– joint probabilities are calculated as follows: </a:t>
                </a:r>
              </a:p>
            </p:txBody>
          </p:sp>
        </mc:Choice>
        <mc:Fallback xmlns="">
          <p:sp>
            <p:nvSpPr>
              <p:cNvPr id="15" name="TextBox 14">
                <a:extLst>
                  <a:ext uri="{FF2B5EF4-FFF2-40B4-BE49-F238E27FC236}">
                    <a16:creationId xmlns:a16="http://schemas.microsoft.com/office/drawing/2014/main" id="{17C82F05-8110-A445-A234-9C94E3ADA519}"/>
                  </a:ext>
                </a:extLst>
              </p:cNvPr>
              <p:cNvSpPr txBox="1">
                <a:spLocks noRot="1" noChangeAspect="1" noMove="1" noResize="1" noEditPoints="1" noAdjustHandles="1" noChangeArrowheads="1" noChangeShapeType="1" noTextEdit="1"/>
              </p:cNvSpPr>
              <p:nvPr/>
            </p:nvSpPr>
            <p:spPr>
              <a:xfrm>
                <a:off x="256869" y="2857556"/>
                <a:ext cx="11678262" cy="2062103"/>
              </a:xfrm>
              <a:prstGeom prst="rect">
                <a:avLst/>
              </a:prstGeom>
              <a:blipFill>
                <a:blip r:embed="rId6"/>
                <a:stretch>
                  <a:fillRect l="-217" t="-1227" b="-2454"/>
                </a:stretch>
              </a:blipFill>
            </p:spPr>
            <p:txBody>
              <a:bodyPr/>
              <a:lstStyle/>
              <a:p>
                <a:r>
                  <a:rPr lang="en-GB">
                    <a:noFill/>
                  </a:rPr>
                  <a:t> </a:t>
                </a:r>
              </a:p>
            </p:txBody>
          </p:sp>
        </mc:Fallback>
      </mc:AlternateContent>
    </p:spTree>
    <p:extLst>
      <p:ext uri="{BB962C8B-B14F-4D97-AF65-F5344CB8AC3E}">
        <p14:creationId xmlns:p14="http://schemas.microsoft.com/office/powerpoint/2010/main" val="41344004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8BBA3F2-0C09-C446-BDF8-2D27BC7931B1}"/>
              </a:ext>
            </a:extLst>
          </p:cNvPr>
          <p:cNvPicPr>
            <a:picLocks noChangeAspect="1"/>
          </p:cNvPicPr>
          <p:nvPr/>
        </p:nvPicPr>
        <p:blipFill>
          <a:blip r:embed="rId3"/>
          <a:stretch>
            <a:fillRect/>
          </a:stretch>
        </p:blipFill>
        <p:spPr>
          <a:xfrm>
            <a:off x="0" y="2623"/>
            <a:ext cx="12192000" cy="970069"/>
          </a:xfrm>
          <a:prstGeom prst="rect">
            <a:avLst/>
          </a:prstGeom>
        </p:spPr>
      </p:pic>
      <p:sp>
        <p:nvSpPr>
          <p:cNvPr id="4" name="Slide Number Placeholder 3">
            <a:extLst>
              <a:ext uri="{FF2B5EF4-FFF2-40B4-BE49-F238E27FC236}">
                <a16:creationId xmlns:a16="http://schemas.microsoft.com/office/drawing/2014/main" id="{53A07A42-5763-174B-9E9C-FA445D3FA280}"/>
              </a:ext>
            </a:extLst>
          </p:cNvPr>
          <p:cNvSpPr txBox="1">
            <a:spLocks/>
          </p:cNvSpPr>
          <p:nvPr/>
        </p:nvSpPr>
        <p:spPr>
          <a:xfrm>
            <a:off x="11275948" y="6373870"/>
            <a:ext cx="540000" cy="144000"/>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Arial" charset="0"/>
              </a:defRPr>
            </a:lvl1pPr>
            <a:lvl2pPr marL="778225" indent="-299317" algn="l" defTabSz="914400" rtl="0" eaLnBrk="0" latinLnBrk="0" hangingPunct="0">
              <a:defRPr sz="1800" kern="1200">
                <a:solidFill>
                  <a:schemeClr val="tx1"/>
                </a:solidFill>
                <a:latin typeface="Arial" charset="0"/>
                <a:ea typeface="Arial" charset="0"/>
                <a:cs typeface="Arial" charset="0"/>
              </a:defRPr>
            </a:lvl2pPr>
            <a:lvl3pPr marL="1197270" indent="-239454" algn="l" defTabSz="914400" rtl="0" eaLnBrk="0" latinLnBrk="0" hangingPunct="0">
              <a:defRPr sz="1800" kern="1200">
                <a:solidFill>
                  <a:schemeClr val="tx1"/>
                </a:solidFill>
                <a:latin typeface="Arial" charset="0"/>
                <a:ea typeface="Arial" charset="0"/>
                <a:cs typeface="Arial" charset="0"/>
              </a:defRPr>
            </a:lvl3pPr>
            <a:lvl4pPr marL="1676177" indent="-239454" algn="l" defTabSz="914400" rtl="0" eaLnBrk="0" latinLnBrk="0" hangingPunct="0">
              <a:defRPr sz="1800" kern="1200">
                <a:solidFill>
                  <a:schemeClr val="tx1"/>
                </a:solidFill>
                <a:latin typeface="Arial" charset="0"/>
                <a:ea typeface="Arial" charset="0"/>
                <a:cs typeface="Arial" charset="0"/>
              </a:defRPr>
            </a:lvl4pPr>
            <a:lvl5pPr marL="2155085" indent="-239454" algn="l" defTabSz="914400" rtl="0" eaLnBrk="0" latinLnBrk="0" hangingPunct="0">
              <a:defRPr sz="1800" kern="1200">
                <a:solidFill>
                  <a:schemeClr val="tx1"/>
                </a:solidFill>
                <a:latin typeface="Arial" charset="0"/>
                <a:ea typeface="Arial" charset="0"/>
                <a:cs typeface="Arial" charset="0"/>
              </a:defRPr>
            </a:lvl5pPr>
            <a:lvl6pPr marL="2633993"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3112901"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591809"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4070717"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fld id="{0447D3D2-708A-E34B-88EA-90194C1A2EE9}" type="slidenum">
              <a:rPr lang="en-US" smtClean="0">
                <a:solidFill>
                  <a:srgbClr val="000000"/>
                </a:solidFill>
                <a:cs typeface="ＭＳ Ｐゴシック" charset="0"/>
              </a:rPr>
              <a:pPr eaLnBrk="1" hangingPunct="1"/>
              <a:t>17</a:t>
            </a:fld>
            <a:endParaRPr lang="en-US" dirty="0">
              <a:solidFill>
                <a:srgbClr val="000000"/>
              </a:solidFill>
              <a:cs typeface="ＭＳ Ｐゴシック" charset="0"/>
            </a:endParaRPr>
          </a:p>
        </p:txBody>
      </p:sp>
      <p:sp>
        <p:nvSpPr>
          <p:cNvPr id="11" name="Title 1">
            <a:extLst>
              <a:ext uri="{FF2B5EF4-FFF2-40B4-BE49-F238E27FC236}">
                <a16:creationId xmlns:a16="http://schemas.microsoft.com/office/drawing/2014/main" id="{503DF847-CAD1-5546-9895-D8DD94A61220}"/>
              </a:ext>
            </a:extLst>
          </p:cNvPr>
          <p:cNvSpPr txBox="1">
            <a:spLocks/>
          </p:cNvSpPr>
          <p:nvPr/>
        </p:nvSpPr>
        <p:spPr>
          <a:xfrm>
            <a:off x="146701" y="1149446"/>
            <a:ext cx="9382728" cy="65111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r>
              <a:rPr lang="en-US" altLang="en-US" sz="2800" b="1" dirty="0">
                <a:latin typeface="HELVETICA NEUE LIGHT" panose="02000403000000020004" pitchFamily="2" charset="0"/>
                <a:ea typeface="HELVETICA NEUE LIGHT" panose="02000403000000020004" pitchFamily="2" charset="0"/>
                <a:cs typeface="Helvetica Neue" panose="02000503000000020004" pitchFamily="2" charset="0"/>
              </a:rPr>
              <a:t>Conditional Probabilities</a:t>
            </a:r>
            <a:endParaRPr lang="en-GB" sz="2800" b="1" cap="all"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endParaRP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824EFF1B-59F3-9F45-9709-338DD7A1A78E}"/>
                  </a:ext>
                </a:extLst>
              </p:cNvPr>
              <p:cNvSpPr txBox="1"/>
              <p:nvPr/>
            </p:nvSpPr>
            <p:spPr>
              <a:xfrm>
                <a:off x="256869" y="1800560"/>
                <a:ext cx="11678262" cy="646331"/>
              </a:xfrm>
              <a:prstGeom prst="rect">
                <a:avLst/>
              </a:prstGeom>
              <a:solidFill>
                <a:schemeClr val="accent1">
                  <a:lumMod val="20000"/>
                  <a:lumOff val="80000"/>
                </a:schemeClr>
              </a:solidFill>
              <a:ln>
                <a:solidFill>
                  <a:schemeClr val="accent1"/>
                </a:solidFill>
              </a:ln>
            </p:spPr>
            <p:txBody>
              <a:bodyPr wrap="square" rtlCol="0">
                <a:spAutoFit/>
              </a:bodyPr>
              <a:lstStyle/>
              <a:p>
                <a:r>
                  <a:rPr lang="en-GB" dirty="0">
                    <a:latin typeface="Helvetica Neue Light" panose="02000403000000020004" pitchFamily="2" charset="0"/>
                    <a:ea typeface="Helvetica Neue Light" panose="02000403000000020004" pitchFamily="2" charset="0"/>
                  </a:rPr>
                  <a:t>A </a:t>
                </a:r>
                <a:r>
                  <a:rPr lang="en-GB" b="1" dirty="0">
                    <a:latin typeface="Helvetica Neue Light" panose="02000403000000020004" pitchFamily="2" charset="0"/>
                    <a:ea typeface="Helvetica Neue Light" panose="02000403000000020004" pitchFamily="2" charset="0"/>
                  </a:rPr>
                  <a:t>conditional probability </a:t>
                </a:r>
                <a:r>
                  <a:rPr lang="en-GB" dirty="0">
                    <a:latin typeface="Helvetica Neue Light" panose="02000403000000020004" pitchFamily="2" charset="0"/>
                    <a:ea typeface="Helvetica Neue Light" panose="02000403000000020004" pitchFamily="2" charset="0"/>
                  </a:rPr>
                  <a:t>of an event </a:t>
                </a:r>
                <a14:m>
                  <m:oMath xmlns:m="http://schemas.openxmlformats.org/officeDocument/2006/math">
                    <m:sSub>
                      <m:sSubPr>
                        <m:ctrlPr>
                          <a:rPr lang="en-GB" i="1" smtClean="0">
                            <a:latin typeface="Cambria Math" panose="02040503050406030204" pitchFamily="18" charset="0"/>
                            <a:ea typeface="Helvetica Neue Light" panose="02000403000000020004" pitchFamily="2" charset="0"/>
                          </a:rPr>
                        </m:ctrlPr>
                      </m:sSubPr>
                      <m:e>
                        <m:r>
                          <m:rPr>
                            <m:sty m:val="p"/>
                          </m:rPr>
                          <a:rPr lang="en-GB" b="0" i="0" smtClean="0">
                            <a:latin typeface="Cambria Math" panose="02040503050406030204" pitchFamily="18" charset="0"/>
                            <a:ea typeface="Helvetica Neue Light" panose="02000403000000020004" pitchFamily="2" charset="0"/>
                          </a:rPr>
                          <m:t>E</m:t>
                        </m:r>
                      </m:e>
                      <m:sub>
                        <m:r>
                          <a:rPr lang="en-GB" b="0" i="0" smtClean="0">
                            <a:latin typeface="Cambria Math" panose="02040503050406030204" pitchFamily="18" charset="0"/>
                            <a:ea typeface="Helvetica Neue Light" panose="02000403000000020004" pitchFamily="2" charset="0"/>
                          </a:rPr>
                          <m:t>1</m:t>
                        </m:r>
                      </m:sub>
                    </m:sSub>
                    <m:r>
                      <a:rPr lang="en-GB" b="0" i="0" smtClean="0">
                        <a:latin typeface="Cambria Math" panose="02040503050406030204" pitchFamily="18" charset="0"/>
                        <a:ea typeface="Helvetica Neue Light" panose="02000403000000020004" pitchFamily="2" charset="0"/>
                      </a:rPr>
                      <m:t> </m:t>
                    </m:r>
                  </m:oMath>
                </a14:m>
                <a:r>
                  <a:rPr lang="en-GB" dirty="0">
                    <a:latin typeface="Helvetica Neue Light" panose="02000403000000020004" pitchFamily="2" charset="0"/>
                    <a:ea typeface="Helvetica Neue Light" panose="02000403000000020004" pitchFamily="2" charset="0"/>
                  </a:rPr>
                  <a:t>is the probability that </a:t>
                </a:r>
                <a14:m>
                  <m:oMath xmlns:m="http://schemas.openxmlformats.org/officeDocument/2006/math">
                    <m:sSub>
                      <m:sSubPr>
                        <m:ctrlPr>
                          <a:rPr lang="en-GB" i="1">
                            <a:latin typeface="Cambria Math" panose="02040503050406030204" pitchFamily="18" charset="0"/>
                            <a:ea typeface="Helvetica Neue Light" panose="02000403000000020004" pitchFamily="2" charset="0"/>
                          </a:rPr>
                        </m:ctrlPr>
                      </m:sSubPr>
                      <m:e>
                        <m:r>
                          <m:rPr>
                            <m:sty m:val="p"/>
                          </m:rPr>
                          <a:rPr lang="en-GB">
                            <a:latin typeface="Cambria Math" panose="02040503050406030204" pitchFamily="18" charset="0"/>
                            <a:ea typeface="Helvetica Neue Light" panose="02000403000000020004" pitchFamily="2" charset="0"/>
                          </a:rPr>
                          <m:t>E</m:t>
                        </m:r>
                      </m:e>
                      <m:sub>
                        <m:r>
                          <a:rPr lang="en-GB">
                            <a:latin typeface="Cambria Math" panose="02040503050406030204" pitchFamily="18" charset="0"/>
                            <a:ea typeface="Helvetica Neue Light" panose="02000403000000020004" pitchFamily="2" charset="0"/>
                          </a:rPr>
                          <m:t>1</m:t>
                        </m:r>
                      </m:sub>
                    </m:sSub>
                  </m:oMath>
                </a14:m>
                <a:r>
                  <a:rPr lang="en-GB" dirty="0">
                    <a:latin typeface="Helvetica Neue Light" panose="02000403000000020004" pitchFamily="2" charset="0"/>
                    <a:ea typeface="Helvetica Neue Light" panose="02000403000000020004" pitchFamily="2" charset="0"/>
                  </a:rPr>
                  <a:t> will happen given that the event </a:t>
                </a:r>
                <a14:m>
                  <m:oMath xmlns:m="http://schemas.openxmlformats.org/officeDocument/2006/math">
                    <m:sSub>
                      <m:sSubPr>
                        <m:ctrlPr>
                          <a:rPr lang="en-GB" i="1" smtClean="0">
                            <a:latin typeface="Cambria Math" panose="02040503050406030204" pitchFamily="18" charset="0"/>
                            <a:ea typeface="Helvetica Neue Light" panose="02000403000000020004" pitchFamily="2" charset="0"/>
                          </a:rPr>
                        </m:ctrlPr>
                      </m:sSubPr>
                      <m:e>
                        <m:r>
                          <m:rPr>
                            <m:sty m:val="p"/>
                          </m:rPr>
                          <a:rPr lang="en-GB" b="0" i="0" smtClean="0">
                            <a:latin typeface="Cambria Math" panose="02040503050406030204" pitchFamily="18" charset="0"/>
                            <a:ea typeface="Helvetica Neue Light" panose="02000403000000020004" pitchFamily="2" charset="0"/>
                          </a:rPr>
                          <m:t>E</m:t>
                        </m:r>
                      </m:e>
                      <m:sub>
                        <m:r>
                          <a:rPr lang="en-GB" b="0" i="0" smtClean="0">
                            <a:latin typeface="Cambria Math" panose="02040503050406030204" pitchFamily="18" charset="0"/>
                            <a:ea typeface="Helvetica Neue Light" panose="02000403000000020004" pitchFamily="2" charset="0"/>
                          </a:rPr>
                          <m:t>2</m:t>
                        </m:r>
                      </m:sub>
                    </m:sSub>
                  </m:oMath>
                </a14:m>
                <a:r>
                  <a:rPr lang="en-GB" dirty="0">
                    <a:latin typeface="Helvetica Neue Light" panose="02000403000000020004" pitchFamily="2" charset="0"/>
                    <a:ea typeface="Helvetica Neue Light" panose="02000403000000020004" pitchFamily="2" charset="0"/>
                  </a:rPr>
                  <a:t> has already occurred.</a:t>
                </a:r>
              </a:p>
            </p:txBody>
          </p:sp>
        </mc:Choice>
        <mc:Fallback xmlns="">
          <p:sp>
            <p:nvSpPr>
              <p:cNvPr id="12" name="TextBox 11">
                <a:extLst>
                  <a:ext uri="{FF2B5EF4-FFF2-40B4-BE49-F238E27FC236}">
                    <a16:creationId xmlns:a16="http://schemas.microsoft.com/office/drawing/2014/main" id="{824EFF1B-59F3-9F45-9709-338DD7A1A78E}"/>
                  </a:ext>
                </a:extLst>
              </p:cNvPr>
              <p:cNvSpPr txBox="1">
                <a:spLocks noRot="1" noChangeAspect="1" noMove="1" noResize="1" noEditPoints="1" noAdjustHandles="1" noChangeArrowheads="1" noChangeShapeType="1" noTextEdit="1"/>
              </p:cNvSpPr>
              <p:nvPr/>
            </p:nvSpPr>
            <p:spPr>
              <a:xfrm>
                <a:off x="256869" y="1800560"/>
                <a:ext cx="11678262" cy="646331"/>
              </a:xfrm>
              <a:prstGeom prst="rect">
                <a:avLst/>
              </a:prstGeom>
              <a:blipFill>
                <a:blip r:embed="rId4"/>
                <a:stretch>
                  <a:fillRect l="-325" t="-3846" b="-13462"/>
                </a:stretch>
              </a:blipFill>
              <a:ln>
                <a:solidFill>
                  <a:schemeClr val="accent1"/>
                </a:solid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BF601A48-A199-1A4B-90BA-07AF74E824ED}"/>
                  </a:ext>
                </a:extLst>
              </p:cNvPr>
              <p:cNvSpPr txBox="1"/>
              <p:nvPr/>
            </p:nvSpPr>
            <p:spPr>
              <a:xfrm>
                <a:off x="3943059" y="5333578"/>
                <a:ext cx="4305881" cy="1112292"/>
              </a:xfrm>
              <a:prstGeom prst="rect">
                <a:avLst/>
              </a:prstGeom>
              <a:solidFill>
                <a:schemeClr val="accent1">
                  <a:lumMod val="20000"/>
                  <a:lumOff val="80000"/>
                </a:schemeClr>
              </a:solidFill>
              <a:ln>
                <a:solidFill>
                  <a:schemeClr val="accent1"/>
                </a:solidFill>
              </a:ln>
            </p:spPr>
            <p:txBody>
              <a:bodyPr wrap="square" rtlCol="0">
                <a:spAutoFit/>
              </a:bodyPr>
              <a:lstStyle/>
              <a:p>
                <a:pPr algn="ctr"/>
                <a:r>
                  <a:rPr lang="en-GB" sz="1600" dirty="0">
                    <a:latin typeface="Helvetica Neue Light" panose="02000403000000020004" pitchFamily="2" charset="0"/>
                    <a:ea typeface="Helvetica Neue Light" panose="02000403000000020004" pitchFamily="2" charset="0"/>
                  </a:rPr>
                  <a:t>Conditional probabilities:</a:t>
                </a:r>
              </a:p>
              <a:p>
                <a:pPr algn="ctr"/>
                <a:endParaRPr lang="en-GB" sz="1600" b="0" i="0" dirty="0">
                  <a:latin typeface="Cambria Math" panose="02040503050406030204" pitchFamily="18" charset="0"/>
                  <a:ea typeface="Helvetica Neue Light" panose="02000403000000020004" pitchFamily="2" charset="0"/>
                </a:endParaRPr>
              </a:p>
              <a:p>
                <a:pPr algn="ctr"/>
                <a14:m>
                  <m:oMathPara xmlns:m="http://schemas.openxmlformats.org/officeDocument/2006/math">
                    <m:oMathParaPr>
                      <m:jc m:val="centerGroup"/>
                    </m:oMathParaPr>
                    <m:oMath xmlns:m="http://schemas.openxmlformats.org/officeDocument/2006/math">
                      <m:r>
                        <m:rPr>
                          <m:sty m:val="p"/>
                        </m:rPr>
                        <a:rPr lang="en-GB" sz="1600" b="0" i="0" smtClean="0">
                          <a:latin typeface="Cambria Math" panose="02040503050406030204" pitchFamily="18" charset="0"/>
                          <a:ea typeface="Helvetica Neue Light" panose="02000403000000020004" pitchFamily="2" charset="0"/>
                        </a:rPr>
                        <m:t>Pr</m:t>
                      </m:r>
                      <m:d>
                        <m:dPr>
                          <m:ctrlPr>
                            <a:rPr lang="en-GB" sz="1600" b="0" i="1" smtClean="0">
                              <a:latin typeface="Cambria Math" panose="02040503050406030204" pitchFamily="18" charset="0"/>
                              <a:ea typeface="Helvetica Neue Light" panose="02000403000000020004" pitchFamily="2" charset="0"/>
                            </a:rPr>
                          </m:ctrlPr>
                        </m:dPr>
                        <m:e>
                          <m:sSub>
                            <m:sSubPr>
                              <m:ctrlPr>
                                <a:rPr lang="en-GB" sz="1600" b="0" i="1" smtClean="0">
                                  <a:latin typeface="Cambria Math" panose="02040503050406030204" pitchFamily="18" charset="0"/>
                                  <a:ea typeface="Helvetica Neue Light" panose="02000403000000020004" pitchFamily="2" charset="0"/>
                                </a:rPr>
                              </m:ctrlPr>
                            </m:sSubPr>
                            <m:e>
                              <m:r>
                                <m:rPr>
                                  <m:sty m:val="p"/>
                                </m:rPr>
                                <a:rPr lang="en-GB" sz="1600" b="0" i="0" smtClean="0">
                                  <a:latin typeface="Cambria Math" panose="02040503050406030204" pitchFamily="18" charset="0"/>
                                  <a:ea typeface="Helvetica Neue Light" panose="02000403000000020004" pitchFamily="2" charset="0"/>
                                </a:rPr>
                                <m:t>E</m:t>
                              </m:r>
                            </m:e>
                            <m:sub>
                              <m:r>
                                <a:rPr lang="en-GB" sz="1600" b="0" i="0" smtClean="0">
                                  <a:latin typeface="Cambria Math" panose="02040503050406030204" pitchFamily="18" charset="0"/>
                                  <a:ea typeface="Helvetica Neue Light" panose="02000403000000020004" pitchFamily="2" charset="0"/>
                                </a:rPr>
                                <m:t>1</m:t>
                              </m:r>
                            </m:sub>
                          </m:sSub>
                          <m:r>
                            <a:rPr lang="en-GB" sz="1600" b="0" i="0" smtClean="0">
                              <a:latin typeface="Cambria Math" panose="02040503050406030204" pitchFamily="18" charset="0"/>
                              <a:ea typeface="Helvetica Neue Light" panose="02000403000000020004" pitchFamily="2" charset="0"/>
                            </a:rPr>
                            <m:t> |</m:t>
                          </m:r>
                          <m:sSub>
                            <m:sSubPr>
                              <m:ctrlPr>
                                <a:rPr lang="en-GB" sz="1600" b="0" i="1" smtClean="0">
                                  <a:latin typeface="Cambria Math" panose="02040503050406030204" pitchFamily="18" charset="0"/>
                                  <a:ea typeface="Helvetica Neue Light" panose="02000403000000020004" pitchFamily="2" charset="0"/>
                                </a:rPr>
                              </m:ctrlPr>
                            </m:sSubPr>
                            <m:e>
                              <m:r>
                                <a:rPr lang="en-GB" sz="1600" b="0" i="0" smtClean="0">
                                  <a:latin typeface="Cambria Math" panose="02040503050406030204" pitchFamily="18" charset="0"/>
                                  <a:ea typeface="Helvetica Neue Light" panose="02000403000000020004" pitchFamily="2" charset="0"/>
                                </a:rPr>
                                <m:t> </m:t>
                              </m:r>
                              <m:r>
                                <m:rPr>
                                  <m:sty m:val="p"/>
                                </m:rPr>
                                <a:rPr lang="en-GB" sz="1600" b="0" i="0" smtClean="0">
                                  <a:latin typeface="Cambria Math" panose="02040503050406030204" pitchFamily="18" charset="0"/>
                                  <a:ea typeface="Helvetica Neue Light" panose="02000403000000020004" pitchFamily="2" charset="0"/>
                                </a:rPr>
                                <m:t>E</m:t>
                              </m:r>
                            </m:e>
                            <m:sub>
                              <m:r>
                                <a:rPr lang="en-GB" sz="1600" b="0" i="0" smtClean="0">
                                  <a:latin typeface="Cambria Math" panose="02040503050406030204" pitchFamily="18" charset="0"/>
                                  <a:ea typeface="Helvetica Neue Light" panose="02000403000000020004" pitchFamily="2" charset="0"/>
                                </a:rPr>
                                <m:t>2</m:t>
                              </m:r>
                            </m:sub>
                          </m:sSub>
                        </m:e>
                      </m:d>
                      <m:r>
                        <a:rPr lang="en-GB" sz="1600" b="0" i="0" smtClean="0">
                          <a:latin typeface="Cambria Math" panose="02040503050406030204" pitchFamily="18" charset="0"/>
                          <a:ea typeface="Helvetica Neue Light" panose="02000403000000020004" pitchFamily="2" charset="0"/>
                        </a:rPr>
                        <m:t>=</m:t>
                      </m:r>
                      <m:f>
                        <m:fPr>
                          <m:ctrlPr>
                            <a:rPr lang="en-GB" sz="1600" b="0" i="1" smtClean="0">
                              <a:latin typeface="Cambria Math" panose="02040503050406030204" pitchFamily="18" charset="0"/>
                              <a:ea typeface="Helvetica Neue Light" panose="02000403000000020004" pitchFamily="2" charset="0"/>
                            </a:rPr>
                          </m:ctrlPr>
                        </m:fPr>
                        <m:num>
                          <m:r>
                            <m:rPr>
                              <m:sty m:val="p"/>
                            </m:rPr>
                            <a:rPr lang="en-GB" sz="1600" b="0" i="0" smtClean="0">
                              <a:latin typeface="Cambria Math" panose="02040503050406030204" pitchFamily="18" charset="0"/>
                              <a:ea typeface="Helvetica Neue Light" panose="02000403000000020004" pitchFamily="2" charset="0"/>
                            </a:rPr>
                            <m:t>Pr</m:t>
                          </m:r>
                          <m:d>
                            <m:dPr>
                              <m:ctrlPr>
                                <a:rPr lang="en-GB" sz="1600" b="0" i="1" smtClean="0">
                                  <a:latin typeface="Cambria Math" panose="02040503050406030204" pitchFamily="18" charset="0"/>
                                  <a:ea typeface="Helvetica Neue Light" panose="02000403000000020004" pitchFamily="2" charset="0"/>
                                </a:rPr>
                              </m:ctrlPr>
                            </m:dPr>
                            <m:e>
                              <m:sSub>
                                <m:sSubPr>
                                  <m:ctrlPr>
                                    <a:rPr lang="en-GB" sz="1600" b="0" i="1" smtClean="0">
                                      <a:latin typeface="Cambria Math" panose="02040503050406030204" pitchFamily="18" charset="0"/>
                                      <a:ea typeface="Helvetica Neue Light" panose="02000403000000020004" pitchFamily="2" charset="0"/>
                                    </a:rPr>
                                  </m:ctrlPr>
                                </m:sSubPr>
                                <m:e>
                                  <m:r>
                                    <m:rPr>
                                      <m:sty m:val="p"/>
                                    </m:rPr>
                                    <a:rPr lang="en-GB" sz="1600" b="0" i="0" smtClean="0">
                                      <a:latin typeface="Cambria Math" panose="02040503050406030204" pitchFamily="18" charset="0"/>
                                      <a:ea typeface="Helvetica Neue Light" panose="02000403000000020004" pitchFamily="2" charset="0"/>
                                    </a:rPr>
                                    <m:t>E</m:t>
                                  </m:r>
                                </m:e>
                                <m:sub>
                                  <m:r>
                                    <a:rPr lang="en-GB" sz="1600" b="0" i="0" smtClean="0">
                                      <a:latin typeface="Cambria Math" panose="02040503050406030204" pitchFamily="18" charset="0"/>
                                      <a:ea typeface="Helvetica Neue Light" panose="02000403000000020004" pitchFamily="2" charset="0"/>
                                    </a:rPr>
                                    <m:t>1</m:t>
                                  </m:r>
                                </m:sub>
                              </m:sSub>
                              <m:r>
                                <a:rPr lang="en-GB" sz="1600" b="0" i="0" smtClean="0">
                                  <a:latin typeface="Cambria Math" panose="02040503050406030204" pitchFamily="18" charset="0"/>
                                  <a:ea typeface="Helvetica Neue Light" panose="02000403000000020004" pitchFamily="2" charset="0"/>
                                </a:rPr>
                                <m:t> &amp; </m:t>
                              </m:r>
                              <m:sSub>
                                <m:sSubPr>
                                  <m:ctrlPr>
                                    <a:rPr lang="en-GB" sz="1600" b="0" i="1" smtClean="0">
                                      <a:latin typeface="Cambria Math" panose="02040503050406030204" pitchFamily="18" charset="0"/>
                                      <a:ea typeface="Cambria Math" panose="02040503050406030204" pitchFamily="18" charset="0"/>
                                    </a:rPr>
                                  </m:ctrlPr>
                                </m:sSubPr>
                                <m:e>
                                  <m:r>
                                    <m:rPr>
                                      <m:sty m:val="p"/>
                                    </m:rPr>
                                    <a:rPr lang="en-GB" sz="1600" b="0" i="0" smtClean="0">
                                      <a:latin typeface="Cambria Math" panose="02040503050406030204" pitchFamily="18" charset="0"/>
                                      <a:ea typeface="Cambria Math" panose="02040503050406030204" pitchFamily="18" charset="0"/>
                                    </a:rPr>
                                    <m:t>E</m:t>
                                  </m:r>
                                </m:e>
                                <m:sub>
                                  <m:r>
                                    <a:rPr lang="en-GB" sz="1600" b="0" i="0" smtClean="0">
                                      <a:latin typeface="Cambria Math" panose="02040503050406030204" pitchFamily="18" charset="0"/>
                                      <a:ea typeface="Cambria Math" panose="02040503050406030204" pitchFamily="18" charset="0"/>
                                    </a:rPr>
                                    <m:t>2</m:t>
                                  </m:r>
                                </m:sub>
                              </m:sSub>
                            </m:e>
                          </m:d>
                        </m:num>
                        <m:den>
                          <m:r>
                            <m:rPr>
                              <m:sty m:val="p"/>
                            </m:rPr>
                            <a:rPr lang="en-GB" sz="1600" b="0" i="0" smtClean="0">
                              <a:latin typeface="Cambria Math" panose="02040503050406030204" pitchFamily="18" charset="0"/>
                              <a:ea typeface="Helvetica Neue Light" panose="02000403000000020004" pitchFamily="2" charset="0"/>
                            </a:rPr>
                            <m:t>Pr</m:t>
                          </m:r>
                          <m:r>
                            <a:rPr lang="en-GB" sz="1600" b="0" i="0" smtClean="0">
                              <a:latin typeface="Cambria Math" panose="02040503050406030204" pitchFamily="18" charset="0"/>
                              <a:ea typeface="Helvetica Neue Light" panose="02000403000000020004" pitchFamily="2" charset="0"/>
                            </a:rPr>
                            <m:t>⁡(</m:t>
                          </m:r>
                          <m:sSub>
                            <m:sSubPr>
                              <m:ctrlPr>
                                <a:rPr lang="en-GB" sz="1600" b="0" i="1" smtClean="0">
                                  <a:latin typeface="Cambria Math" panose="02040503050406030204" pitchFamily="18" charset="0"/>
                                  <a:ea typeface="Helvetica Neue Light" panose="02000403000000020004" pitchFamily="2" charset="0"/>
                                </a:rPr>
                              </m:ctrlPr>
                            </m:sSubPr>
                            <m:e>
                              <m:r>
                                <m:rPr>
                                  <m:sty m:val="p"/>
                                </m:rPr>
                                <a:rPr lang="en-GB" sz="1600" b="0" i="0" smtClean="0">
                                  <a:latin typeface="Cambria Math" panose="02040503050406030204" pitchFamily="18" charset="0"/>
                                  <a:ea typeface="Helvetica Neue Light" panose="02000403000000020004" pitchFamily="2" charset="0"/>
                                </a:rPr>
                                <m:t>E</m:t>
                              </m:r>
                            </m:e>
                            <m:sub>
                              <m:r>
                                <a:rPr lang="en-GB" sz="1600" b="0" i="0" smtClean="0">
                                  <a:latin typeface="Cambria Math" panose="02040503050406030204" pitchFamily="18" charset="0"/>
                                  <a:ea typeface="Helvetica Neue Light" panose="02000403000000020004" pitchFamily="2" charset="0"/>
                                </a:rPr>
                                <m:t>2</m:t>
                              </m:r>
                            </m:sub>
                          </m:sSub>
                          <m:r>
                            <a:rPr lang="en-GB" sz="1600" b="0" i="0" smtClean="0">
                              <a:latin typeface="Cambria Math" panose="02040503050406030204" pitchFamily="18" charset="0"/>
                              <a:ea typeface="Helvetica Neue Light" panose="02000403000000020004" pitchFamily="2" charset="0"/>
                            </a:rPr>
                            <m:t>)</m:t>
                          </m:r>
                        </m:den>
                      </m:f>
                    </m:oMath>
                  </m:oMathPara>
                </a14:m>
                <a:endParaRPr lang="en-GB" sz="1600" dirty="0">
                  <a:latin typeface="Helvetica Neue Light" panose="02000403000000020004" pitchFamily="2" charset="0"/>
                  <a:ea typeface="Helvetica Neue Light" panose="02000403000000020004" pitchFamily="2" charset="0"/>
                </a:endParaRPr>
              </a:p>
            </p:txBody>
          </p:sp>
        </mc:Choice>
        <mc:Fallback xmlns="">
          <p:sp>
            <p:nvSpPr>
              <p:cNvPr id="14" name="TextBox 13">
                <a:extLst>
                  <a:ext uri="{FF2B5EF4-FFF2-40B4-BE49-F238E27FC236}">
                    <a16:creationId xmlns:a16="http://schemas.microsoft.com/office/drawing/2014/main" id="{BF601A48-A199-1A4B-90BA-07AF74E824ED}"/>
                  </a:ext>
                </a:extLst>
              </p:cNvPr>
              <p:cNvSpPr txBox="1">
                <a:spLocks noRot="1" noChangeAspect="1" noMove="1" noResize="1" noEditPoints="1" noAdjustHandles="1" noChangeArrowheads="1" noChangeShapeType="1" noTextEdit="1"/>
              </p:cNvSpPr>
              <p:nvPr/>
            </p:nvSpPr>
            <p:spPr>
              <a:xfrm>
                <a:off x="3943059" y="5333578"/>
                <a:ext cx="4305881" cy="1112292"/>
              </a:xfrm>
              <a:prstGeom prst="rect">
                <a:avLst/>
              </a:prstGeom>
              <a:blipFill>
                <a:blip r:embed="rId5"/>
                <a:stretch>
                  <a:fillRect t="-1124" b="-4494"/>
                </a:stretch>
              </a:blipFill>
              <a:ln>
                <a:solidFill>
                  <a:schemeClr val="accent1"/>
                </a:solidFill>
              </a:ln>
            </p:spPr>
            <p:txBody>
              <a:bodyPr/>
              <a:lstStyle/>
              <a:p>
                <a:r>
                  <a:rPr lang="en-GB">
                    <a:noFill/>
                  </a:rPr>
                  <a:t> </a:t>
                </a:r>
              </a:p>
            </p:txBody>
          </p:sp>
        </mc:Fallback>
      </mc:AlternateContent>
      <p:sp>
        <p:nvSpPr>
          <p:cNvPr id="15" name="TextBox 14">
            <a:extLst>
              <a:ext uri="{FF2B5EF4-FFF2-40B4-BE49-F238E27FC236}">
                <a16:creationId xmlns:a16="http://schemas.microsoft.com/office/drawing/2014/main" id="{17C82F05-8110-A445-A234-9C94E3ADA519}"/>
              </a:ext>
            </a:extLst>
          </p:cNvPr>
          <p:cNvSpPr txBox="1"/>
          <p:nvPr/>
        </p:nvSpPr>
        <p:spPr>
          <a:xfrm>
            <a:off x="256868" y="2667013"/>
            <a:ext cx="11678262" cy="1980029"/>
          </a:xfrm>
          <a:prstGeom prst="rect">
            <a:avLst/>
          </a:prstGeom>
          <a:noFill/>
        </p:spPr>
        <p:txBody>
          <a:bodyPr wrap="square" rtlCol="0">
            <a:spAutoFit/>
          </a:bodyPr>
          <a:lstStyle/>
          <a:p>
            <a:pPr marL="285750" indent="-285750">
              <a:buFont typeface="Arial" panose="020B0604020202020204" pitchFamily="34" charset="0"/>
              <a:buChar char="•"/>
            </a:pPr>
            <a:r>
              <a:rPr lang="en-GB" sz="1600" dirty="0">
                <a:latin typeface="Helvetica Neue Light" panose="02000403000000020004" pitchFamily="2" charset="0"/>
                <a:ea typeface="Helvetica Neue Light" panose="02000403000000020004" pitchFamily="2" charset="0"/>
              </a:rPr>
              <a:t>Simply put –  it’s the likelihood of an event E</a:t>
            </a:r>
            <a:r>
              <a:rPr lang="en-GB" sz="1600" baseline="-25000" dirty="0">
                <a:latin typeface="Helvetica Neue Light" panose="02000403000000020004" pitchFamily="2" charset="0"/>
                <a:ea typeface="Helvetica Neue Light" panose="02000403000000020004" pitchFamily="2" charset="0"/>
              </a:rPr>
              <a:t>1</a:t>
            </a:r>
            <a:r>
              <a:rPr lang="en-GB" sz="1600" dirty="0">
                <a:latin typeface="Helvetica Neue Light" panose="02000403000000020004" pitchFamily="2" charset="0"/>
                <a:ea typeface="Helvetica Neue Light" panose="02000403000000020004" pitchFamily="2" charset="0"/>
              </a:rPr>
              <a:t> occurring, based on the occurrence of a previous event E</a:t>
            </a:r>
            <a:r>
              <a:rPr lang="en-GB" sz="1600" baseline="-25000" dirty="0">
                <a:latin typeface="Helvetica Neue Light" panose="02000403000000020004" pitchFamily="2" charset="0"/>
                <a:ea typeface="Helvetica Neue Light" panose="02000403000000020004" pitchFamily="2" charset="0"/>
              </a:rPr>
              <a:t>2</a:t>
            </a:r>
            <a:r>
              <a:rPr lang="en-GB" sz="1600" dirty="0">
                <a:latin typeface="Helvetica Neue Light" panose="02000403000000020004" pitchFamily="2" charset="0"/>
                <a:ea typeface="Helvetica Neue Light" panose="02000403000000020004" pitchFamily="2" charset="0"/>
              </a:rPr>
              <a:t>.</a:t>
            </a:r>
          </a:p>
          <a:p>
            <a:pPr marL="285750" indent="-285750">
              <a:buFont typeface="Arial" panose="020B0604020202020204" pitchFamily="34" charset="0"/>
              <a:buChar char="•"/>
            </a:pPr>
            <a:endParaRPr lang="en-GB" sz="1600" dirty="0">
              <a:latin typeface="Helvetica Neue Light" panose="02000403000000020004" pitchFamily="2" charset="0"/>
              <a:ea typeface="Helvetica Neue Light" panose="02000403000000020004" pitchFamily="2" charset="0"/>
            </a:endParaRPr>
          </a:p>
          <a:p>
            <a:pPr marL="285750" indent="-285750">
              <a:buFont typeface="Arial" panose="020B0604020202020204" pitchFamily="34" charset="0"/>
              <a:buChar char="•"/>
            </a:pPr>
            <a:r>
              <a:rPr lang="en-GB" sz="1600" dirty="0">
                <a:latin typeface="Helvetica Neue Light" panose="02000403000000020004" pitchFamily="2" charset="0"/>
                <a:ea typeface="Helvetica Neue Light" panose="02000403000000020004" pitchFamily="2" charset="0"/>
              </a:rPr>
              <a:t>We say: “Probability of ‘this’ given ‘that’” – where the probability of event E</a:t>
            </a:r>
            <a:r>
              <a:rPr lang="en-GB" sz="1600" baseline="-25000" dirty="0">
                <a:latin typeface="Helvetica Neue Light" panose="02000403000000020004" pitchFamily="2" charset="0"/>
                <a:ea typeface="Helvetica Neue Light" panose="02000403000000020004" pitchFamily="2" charset="0"/>
              </a:rPr>
              <a:t>1</a:t>
            </a:r>
            <a:r>
              <a:rPr lang="en-GB" sz="1600" dirty="0">
                <a:latin typeface="Helvetica Neue Light" panose="02000403000000020004" pitchFamily="2" charset="0"/>
                <a:ea typeface="Helvetica Neue Light" panose="02000403000000020004" pitchFamily="2" charset="0"/>
              </a:rPr>
              <a:t> depends on the occurrence of event E</a:t>
            </a:r>
            <a:r>
              <a:rPr lang="en-GB" sz="1600" baseline="-25000" dirty="0">
                <a:latin typeface="Helvetica Neue Light" panose="02000403000000020004" pitchFamily="2" charset="0"/>
                <a:ea typeface="Helvetica Neue Light" panose="02000403000000020004" pitchFamily="2" charset="0"/>
              </a:rPr>
              <a:t>2</a:t>
            </a:r>
            <a:endParaRPr lang="en-GB" sz="1600" dirty="0">
              <a:latin typeface="Helvetica Neue Light" panose="02000403000000020004" pitchFamily="2" charset="0"/>
              <a:ea typeface="Helvetica Neue Light" panose="02000403000000020004" pitchFamily="2" charset="0"/>
            </a:endParaRPr>
          </a:p>
          <a:p>
            <a:pPr marL="285750" indent="-285750">
              <a:buFont typeface="Arial" panose="020B0604020202020204" pitchFamily="34" charset="0"/>
              <a:buChar char="•"/>
            </a:pPr>
            <a:endParaRPr lang="en-GB" sz="1600" dirty="0">
              <a:latin typeface="Helvetica Neue Light" panose="02000403000000020004" pitchFamily="2" charset="0"/>
              <a:ea typeface="Helvetica Neue Light" panose="02000403000000020004" pitchFamily="2" charset="0"/>
            </a:endParaRPr>
          </a:p>
          <a:p>
            <a:pPr marL="285750" indent="-285750">
              <a:buFont typeface="Arial" panose="020B0604020202020204" pitchFamily="34" charset="0"/>
              <a:buChar char="•"/>
            </a:pPr>
            <a:r>
              <a:rPr lang="en-GB" sz="1600" dirty="0">
                <a:latin typeface="Helvetica Neue Light" panose="02000403000000020004" pitchFamily="2" charset="0"/>
                <a:ea typeface="Helvetica Neue Light" panose="02000403000000020004" pitchFamily="2" charset="0"/>
              </a:rPr>
              <a:t>The notation for representing conditional probabilities using this symbol “|” to represent ‘given’. It is written as: Pr(E</a:t>
            </a:r>
            <a:r>
              <a:rPr lang="en-GB" sz="1600" baseline="-25000" dirty="0">
                <a:latin typeface="Helvetica Neue Light" panose="02000403000000020004" pitchFamily="2" charset="0"/>
                <a:ea typeface="Helvetica Neue Light" panose="02000403000000020004" pitchFamily="2" charset="0"/>
              </a:rPr>
              <a:t>1</a:t>
            </a:r>
            <a:r>
              <a:rPr lang="en-GB" sz="1600" dirty="0">
                <a:latin typeface="Helvetica Neue Light" panose="02000403000000020004" pitchFamily="2" charset="0"/>
                <a:ea typeface="Helvetica Neue Light" panose="02000403000000020004" pitchFamily="2" charset="0"/>
              </a:rPr>
              <a:t> | E</a:t>
            </a:r>
            <a:r>
              <a:rPr lang="en-GB" sz="1600" baseline="-25000" dirty="0">
                <a:latin typeface="Helvetica Neue Light" panose="02000403000000020004" pitchFamily="2" charset="0"/>
                <a:ea typeface="Helvetica Neue Light" panose="02000403000000020004" pitchFamily="2" charset="0"/>
              </a:rPr>
              <a:t>2</a:t>
            </a:r>
            <a:r>
              <a:rPr lang="en-GB" sz="1600" dirty="0">
                <a:latin typeface="Helvetica Neue Light" panose="02000403000000020004" pitchFamily="2" charset="0"/>
                <a:ea typeface="Helvetica Neue Light" panose="02000403000000020004" pitchFamily="2" charset="0"/>
              </a:rPr>
              <a:t>) which means the probability of E</a:t>
            </a:r>
            <a:r>
              <a:rPr lang="en-GB" sz="1600" baseline="-25000" dirty="0">
                <a:latin typeface="Helvetica Neue Light" panose="02000403000000020004" pitchFamily="2" charset="0"/>
                <a:ea typeface="Helvetica Neue Light" panose="02000403000000020004" pitchFamily="2" charset="0"/>
              </a:rPr>
              <a:t>1</a:t>
            </a:r>
            <a:r>
              <a:rPr lang="en-GB" sz="1600" dirty="0">
                <a:latin typeface="Helvetica Neue Light" panose="02000403000000020004" pitchFamily="2" charset="0"/>
                <a:ea typeface="Helvetica Neue Light" panose="02000403000000020004" pitchFamily="2" charset="0"/>
              </a:rPr>
              <a:t> given E</a:t>
            </a:r>
            <a:r>
              <a:rPr lang="en-GB" sz="1600" baseline="-25000" dirty="0">
                <a:latin typeface="Helvetica Neue Light" panose="02000403000000020004" pitchFamily="2" charset="0"/>
                <a:ea typeface="Helvetica Neue Light" panose="02000403000000020004" pitchFamily="2" charset="0"/>
              </a:rPr>
              <a:t>2</a:t>
            </a:r>
          </a:p>
          <a:p>
            <a:pPr lvl="1"/>
            <a:endParaRPr lang="en-GB" sz="1600" baseline="-25000" dirty="0">
              <a:highlight>
                <a:srgbClr val="C0C0C0"/>
              </a:highlight>
              <a:latin typeface="Helvetica Neue Light" panose="02000403000000020004" pitchFamily="2" charset="0"/>
              <a:ea typeface="Helvetica Neue Light" panose="02000403000000020004" pitchFamily="2" charset="0"/>
            </a:endParaRPr>
          </a:p>
          <a:p>
            <a:pPr marL="285750" indent="-285750">
              <a:buFont typeface="Arial" panose="020B0604020202020204" pitchFamily="34" charset="0"/>
              <a:buChar char="•"/>
            </a:pPr>
            <a:r>
              <a:rPr lang="en-GB" sz="1600" dirty="0">
                <a:latin typeface="Helvetica Neue Light" panose="02000403000000020004" pitchFamily="2" charset="0"/>
                <a:ea typeface="Helvetica Neue Light" panose="02000403000000020004" pitchFamily="2" charset="0"/>
              </a:rPr>
              <a:t>Conditional probabilities are computed accordingly as follows:</a:t>
            </a:r>
          </a:p>
        </p:txBody>
      </p:sp>
      <p:sp>
        <p:nvSpPr>
          <p:cNvPr id="3" name="TextBox 2">
            <a:extLst>
              <a:ext uri="{FF2B5EF4-FFF2-40B4-BE49-F238E27FC236}">
                <a16:creationId xmlns:a16="http://schemas.microsoft.com/office/drawing/2014/main" id="{8A971184-E35A-AB4F-A42A-1870D0187066}"/>
              </a:ext>
            </a:extLst>
          </p:cNvPr>
          <p:cNvSpPr txBox="1"/>
          <p:nvPr/>
        </p:nvSpPr>
        <p:spPr>
          <a:xfrm>
            <a:off x="8771497" y="5377448"/>
            <a:ext cx="3257623" cy="769441"/>
          </a:xfrm>
          <a:prstGeom prst="rect">
            <a:avLst/>
          </a:prstGeom>
          <a:noFill/>
        </p:spPr>
        <p:txBody>
          <a:bodyPr wrap="square" rtlCol="0">
            <a:spAutoFit/>
          </a:bodyPr>
          <a:lstStyle/>
          <a:p>
            <a:pPr algn="l"/>
            <a:r>
              <a:rPr lang="en-GB" sz="1100" dirty="0">
                <a:latin typeface="Helvetica Neue Light" panose="02000403000000020004" pitchFamily="2" charset="0"/>
                <a:ea typeface="Helvetica Neue Light" panose="02000403000000020004" pitchFamily="2" charset="0"/>
              </a:rPr>
              <a:t>Notes:  Calculating the conditional probabilities </a:t>
            </a:r>
          </a:p>
          <a:p>
            <a:pPr algn="l"/>
            <a:r>
              <a:rPr lang="en-GB" sz="1100" dirty="0">
                <a:latin typeface="Helvetica Neue Light" panose="02000403000000020004" pitchFamily="2" charset="0"/>
                <a:ea typeface="Helvetica Neue Light" panose="02000403000000020004" pitchFamily="2" charset="0"/>
              </a:rPr>
              <a:t>are quite involved. You will need to calculated the </a:t>
            </a:r>
          </a:p>
          <a:p>
            <a:pPr algn="l"/>
            <a:r>
              <a:rPr lang="en-GB" sz="1100" dirty="0">
                <a:latin typeface="Helvetica Neue Light" panose="02000403000000020004" pitchFamily="2" charset="0"/>
                <a:ea typeface="Helvetica Neue Light" panose="02000403000000020004" pitchFamily="2" charset="0"/>
              </a:rPr>
              <a:t>joint probabilities of E1 and E2, and unconditional </a:t>
            </a:r>
          </a:p>
          <a:p>
            <a:pPr algn="l"/>
            <a:r>
              <a:rPr lang="en-GB" sz="1100" dirty="0">
                <a:latin typeface="Helvetica Neue Light" panose="02000403000000020004" pitchFamily="2" charset="0"/>
                <a:ea typeface="Helvetica Neue Light" panose="02000403000000020004" pitchFamily="2" charset="0"/>
              </a:rPr>
              <a:t>probability of E2 and divide them together.</a:t>
            </a:r>
          </a:p>
        </p:txBody>
      </p:sp>
    </p:spTree>
    <p:extLst>
      <p:ext uri="{BB962C8B-B14F-4D97-AF65-F5344CB8AC3E}">
        <p14:creationId xmlns:p14="http://schemas.microsoft.com/office/powerpoint/2010/main" val="27322299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8BBA3F2-0C09-C446-BDF8-2D27BC7931B1}"/>
              </a:ext>
            </a:extLst>
          </p:cNvPr>
          <p:cNvPicPr>
            <a:picLocks noChangeAspect="1"/>
          </p:cNvPicPr>
          <p:nvPr/>
        </p:nvPicPr>
        <p:blipFill>
          <a:blip r:embed="rId2"/>
          <a:stretch>
            <a:fillRect/>
          </a:stretch>
        </p:blipFill>
        <p:spPr>
          <a:xfrm>
            <a:off x="0" y="2623"/>
            <a:ext cx="12192000" cy="970069"/>
          </a:xfrm>
          <a:prstGeom prst="rect">
            <a:avLst/>
          </a:prstGeom>
        </p:spPr>
      </p:pic>
      <p:sp>
        <p:nvSpPr>
          <p:cNvPr id="3" name="Title 1">
            <a:extLst>
              <a:ext uri="{FF2B5EF4-FFF2-40B4-BE49-F238E27FC236}">
                <a16:creationId xmlns:a16="http://schemas.microsoft.com/office/drawing/2014/main" id="{DEB4F442-A8C0-9E48-8B86-B40111CD3FE1}"/>
              </a:ext>
            </a:extLst>
          </p:cNvPr>
          <p:cNvSpPr txBox="1">
            <a:spLocks/>
          </p:cNvSpPr>
          <p:nvPr/>
        </p:nvSpPr>
        <p:spPr>
          <a:xfrm>
            <a:off x="191799" y="1103723"/>
            <a:ext cx="11262167" cy="45886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r>
              <a:rPr lang="en-US" altLang="en-US" sz="2400" b="1" dirty="0">
                <a:latin typeface="HELVETICA NEUE LIGHT" panose="02000403000000020004" pitchFamily="2" charset="0"/>
                <a:ea typeface="HELVETICA NEUE LIGHT" panose="02000403000000020004" pitchFamily="2" charset="0"/>
                <a:cs typeface="Helvetica Neue" panose="02000503000000020004" pitchFamily="2" charset="0"/>
              </a:rPr>
              <a:t>Example: Study on measuring abundance of Adult mosquitoes in Location A [1]</a:t>
            </a:r>
            <a:endParaRPr lang="en-GB" sz="2400" b="1" cap="all"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endParaRPr>
          </a:p>
        </p:txBody>
      </p:sp>
      <p:sp>
        <p:nvSpPr>
          <p:cNvPr id="4" name="Slide Number Placeholder 3">
            <a:extLst>
              <a:ext uri="{FF2B5EF4-FFF2-40B4-BE49-F238E27FC236}">
                <a16:creationId xmlns:a16="http://schemas.microsoft.com/office/drawing/2014/main" id="{53A07A42-5763-174B-9E9C-FA445D3FA280}"/>
              </a:ext>
            </a:extLst>
          </p:cNvPr>
          <p:cNvSpPr txBox="1">
            <a:spLocks/>
          </p:cNvSpPr>
          <p:nvPr/>
        </p:nvSpPr>
        <p:spPr>
          <a:xfrm>
            <a:off x="11275948" y="6373870"/>
            <a:ext cx="540000" cy="144000"/>
          </a:xfrm>
          <a:prstGeom prst="rect">
            <a:avLst/>
          </a:prstGeom>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Arial" charset="0"/>
              </a:defRPr>
            </a:lvl1pPr>
            <a:lvl2pPr marL="778225" indent="-299317" algn="l" defTabSz="914400" rtl="0" eaLnBrk="0" latinLnBrk="0" hangingPunct="0">
              <a:defRPr sz="1800" kern="1200">
                <a:solidFill>
                  <a:schemeClr val="tx1"/>
                </a:solidFill>
                <a:latin typeface="Arial" charset="0"/>
                <a:ea typeface="Arial" charset="0"/>
                <a:cs typeface="Arial" charset="0"/>
              </a:defRPr>
            </a:lvl2pPr>
            <a:lvl3pPr marL="1197270" indent="-239454" algn="l" defTabSz="914400" rtl="0" eaLnBrk="0" latinLnBrk="0" hangingPunct="0">
              <a:defRPr sz="1800" kern="1200">
                <a:solidFill>
                  <a:schemeClr val="tx1"/>
                </a:solidFill>
                <a:latin typeface="Arial" charset="0"/>
                <a:ea typeface="Arial" charset="0"/>
                <a:cs typeface="Arial" charset="0"/>
              </a:defRPr>
            </a:lvl3pPr>
            <a:lvl4pPr marL="1676177" indent="-239454" algn="l" defTabSz="914400" rtl="0" eaLnBrk="0" latinLnBrk="0" hangingPunct="0">
              <a:defRPr sz="1800" kern="1200">
                <a:solidFill>
                  <a:schemeClr val="tx1"/>
                </a:solidFill>
                <a:latin typeface="Arial" charset="0"/>
                <a:ea typeface="Arial" charset="0"/>
                <a:cs typeface="Arial" charset="0"/>
              </a:defRPr>
            </a:lvl4pPr>
            <a:lvl5pPr marL="2155085" indent="-239454" algn="l" defTabSz="914400" rtl="0" eaLnBrk="0" latinLnBrk="0" hangingPunct="0">
              <a:defRPr sz="1800" kern="1200">
                <a:solidFill>
                  <a:schemeClr val="tx1"/>
                </a:solidFill>
                <a:latin typeface="Arial" charset="0"/>
                <a:ea typeface="Arial" charset="0"/>
                <a:cs typeface="Arial" charset="0"/>
              </a:defRPr>
            </a:lvl5pPr>
            <a:lvl6pPr marL="2633993"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3112901"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591809"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4070717"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fld id="{0447D3D2-708A-E34B-88EA-90194C1A2EE9}" type="slidenum">
              <a:rPr lang="en-US" smtClean="0">
                <a:solidFill>
                  <a:srgbClr val="000000"/>
                </a:solidFill>
                <a:cs typeface="ＭＳ Ｐゴシック" charset="0"/>
              </a:rPr>
              <a:pPr eaLnBrk="1" hangingPunct="1"/>
              <a:t>18</a:t>
            </a:fld>
            <a:endParaRPr lang="en-US" dirty="0">
              <a:solidFill>
                <a:srgbClr val="000000"/>
              </a:solidFill>
              <a:cs typeface="ＭＳ Ｐゴシック" charset="0"/>
            </a:endParaRPr>
          </a:p>
        </p:txBody>
      </p:sp>
      <p:graphicFrame>
        <p:nvGraphicFramePr>
          <p:cNvPr id="7" name="Table 7">
            <a:extLst>
              <a:ext uri="{FF2B5EF4-FFF2-40B4-BE49-F238E27FC236}">
                <a16:creationId xmlns:a16="http://schemas.microsoft.com/office/drawing/2014/main" id="{573A7C6F-3268-6B4F-A54F-1701D6204E9C}"/>
              </a:ext>
            </a:extLst>
          </p:cNvPr>
          <p:cNvGraphicFramePr>
            <a:graphicFrameLocks noGrp="1"/>
          </p:cNvGraphicFramePr>
          <p:nvPr>
            <p:extLst>
              <p:ext uri="{D42A27DB-BD31-4B8C-83A1-F6EECF244321}">
                <p14:modId xmlns:p14="http://schemas.microsoft.com/office/powerpoint/2010/main" val="1983364264"/>
              </p:ext>
            </p:extLst>
          </p:nvPr>
        </p:nvGraphicFramePr>
        <p:xfrm>
          <a:off x="1514927" y="1703821"/>
          <a:ext cx="8599992" cy="1639080"/>
        </p:xfrm>
        <a:graphic>
          <a:graphicData uri="http://schemas.openxmlformats.org/drawingml/2006/table">
            <a:tbl>
              <a:tblPr firstRow="1" bandRow="1">
                <a:tableStyleId>{5940675A-B579-460E-94D1-54222C63F5DA}</a:tableStyleId>
              </a:tblPr>
              <a:tblGrid>
                <a:gridCol w="2149998">
                  <a:extLst>
                    <a:ext uri="{9D8B030D-6E8A-4147-A177-3AD203B41FA5}">
                      <a16:colId xmlns:a16="http://schemas.microsoft.com/office/drawing/2014/main" val="254923394"/>
                    </a:ext>
                  </a:extLst>
                </a:gridCol>
                <a:gridCol w="2149998">
                  <a:extLst>
                    <a:ext uri="{9D8B030D-6E8A-4147-A177-3AD203B41FA5}">
                      <a16:colId xmlns:a16="http://schemas.microsoft.com/office/drawing/2014/main" val="1960465526"/>
                    </a:ext>
                  </a:extLst>
                </a:gridCol>
                <a:gridCol w="2149998">
                  <a:extLst>
                    <a:ext uri="{9D8B030D-6E8A-4147-A177-3AD203B41FA5}">
                      <a16:colId xmlns:a16="http://schemas.microsoft.com/office/drawing/2014/main" val="2700402843"/>
                    </a:ext>
                  </a:extLst>
                </a:gridCol>
                <a:gridCol w="2149998">
                  <a:extLst>
                    <a:ext uri="{9D8B030D-6E8A-4147-A177-3AD203B41FA5}">
                      <a16:colId xmlns:a16="http://schemas.microsoft.com/office/drawing/2014/main" val="3292900590"/>
                    </a:ext>
                  </a:extLst>
                </a:gridCol>
              </a:tblGrid>
              <a:tr h="313606">
                <a:tc>
                  <a:txBody>
                    <a:bodyPr/>
                    <a:lstStyle/>
                    <a:p>
                      <a:pPr algn="ctr"/>
                      <a:endParaRPr lang="en-GB" sz="1400" b="0" i="0">
                        <a:latin typeface="Helvetica Neue Light" panose="02000403000000020004" pitchFamily="2" charset="0"/>
                        <a:ea typeface="Helvetica Neue Light" panose="02000403000000020004" pitchFamily="2" charset="0"/>
                      </a:endParaRPr>
                    </a:p>
                  </a:txBody>
                  <a:tcPr/>
                </a:tc>
                <a:tc>
                  <a:txBody>
                    <a:bodyPr/>
                    <a:lstStyle/>
                    <a:p>
                      <a:pPr algn="ctr"/>
                      <a:r>
                        <a:rPr lang="en-GB" sz="1400" b="0" i="0" dirty="0">
                          <a:latin typeface="Helvetica Neue Light" panose="02000403000000020004" pitchFamily="2" charset="0"/>
                          <a:ea typeface="Helvetica Neue Light" panose="02000403000000020004" pitchFamily="2" charset="0"/>
                        </a:rPr>
                        <a:t>Breeding sites: Aedes</a:t>
                      </a:r>
                    </a:p>
                    <a:p>
                      <a:pPr algn="ctr"/>
                      <a:endParaRPr lang="en-GB" sz="1400" b="0" i="0" dirty="0">
                        <a:latin typeface="Helvetica Neue Light" panose="02000403000000020004" pitchFamily="2" charset="0"/>
                        <a:ea typeface="Helvetica Neue Light" panose="02000403000000020004" pitchFamily="2" charset="0"/>
                      </a:endParaRPr>
                    </a:p>
                  </a:txBody>
                  <a:tcPr>
                    <a:solidFill>
                      <a:schemeClr val="accent6">
                        <a:lumMod val="20000"/>
                        <a:lumOff val="80000"/>
                      </a:schemeClr>
                    </a:solidFill>
                  </a:tcPr>
                </a:tc>
                <a:tc>
                  <a:txBody>
                    <a:bodyPr/>
                    <a:lstStyle/>
                    <a:p>
                      <a:pPr algn="ctr"/>
                      <a:r>
                        <a:rPr lang="en-GB" sz="1400" b="0" i="0" dirty="0">
                          <a:latin typeface="Helvetica Neue Light" panose="02000403000000020004" pitchFamily="2" charset="0"/>
                          <a:ea typeface="Helvetica Neue Light" panose="02000403000000020004" pitchFamily="2" charset="0"/>
                        </a:rPr>
                        <a:t>Breeding sites: No Aedes</a:t>
                      </a:r>
                    </a:p>
                    <a:p>
                      <a:pPr algn="ctr"/>
                      <a:endParaRPr lang="en-GB" sz="1400" b="0" i="0" dirty="0">
                        <a:latin typeface="Helvetica Neue Light" panose="02000403000000020004" pitchFamily="2" charset="0"/>
                        <a:ea typeface="Helvetica Neue Light" panose="02000403000000020004" pitchFamily="2" charset="0"/>
                      </a:endParaRPr>
                    </a:p>
                  </a:txBody>
                  <a:tcPr>
                    <a:solidFill>
                      <a:schemeClr val="accent6">
                        <a:lumMod val="20000"/>
                        <a:lumOff val="80000"/>
                      </a:schemeClr>
                    </a:solidFill>
                  </a:tcPr>
                </a:tc>
                <a:tc>
                  <a:txBody>
                    <a:bodyPr/>
                    <a:lstStyle/>
                    <a:p>
                      <a:pPr algn="ctr"/>
                      <a:r>
                        <a:rPr lang="en-GB" sz="1400" b="0" i="0" dirty="0">
                          <a:latin typeface="Helvetica Neue Light" panose="02000403000000020004" pitchFamily="2" charset="0"/>
                          <a:ea typeface="Helvetica Neue Light" panose="02000403000000020004" pitchFamily="2" charset="0"/>
                        </a:rPr>
                        <a:t>Sum (Row)</a:t>
                      </a:r>
                    </a:p>
                  </a:txBody>
                  <a:tcPr>
                    <a:solidFill>
                      <a:schemeClr val="bg2">
                        <a:lumMod val="90000"/>
                      </a:schemeClr>
                    </a:solidFill>
                  </a:tcPr>
                </a:tc>
                <a:extLst>
                  <a:ext uri="{0D108BD9-81ED-4DB2-BD59-A6C34878D82A}">
                    <a16:rowId xmlns:a16="http://schemas.microsoft.com/office/drawing/2014/main" val="823898921"/>
                  </a:ext>
                </a:extLst>
              </a:tr>
              <a:tr h="373640">
                <a:tc>
                  <a:txBody>
                    <a:bodyPr/>
                    <a:lstStyle/>
                    <a:p>
                      <a:pPr algn="ctr"/>
                      <a:r>
                        <a:rPr lang="en-GB" sz="1400" b="0" i="0" dirty="0">
                          <a:latin typeface="Helvetica Neue Light" panose="02000403000000020004" pitchFamily="2" charset="0"/>
                          <a:ea typeface="Helvetica Neue Light" panose="02000403000000020004" pitchFamily="2" charset="0"/>
                        </a:rPr>
                        <a:t>Urban</a:t>
                      </a:r>
                    </a:p>
                  </a:txBody>
                  <a:tcPr>
                    <a:solidFill>
                      <a:schemeClr val="accent4">
                        <a:lumMod val="20000"/>
                        <a:lumOff val="80000"/>
                      </a:schemeClr>
                    </a:solidFill>
                  </a:tcPr>
                </a:tc>
                <a:tc>
                  <a:txBody>
                    <a:bodyPr/>
                    <a:lstStyle/>
                    <a:p>
                      <a:pPr algn="ctr"/>
                      <a:r>
                        <a:rPr lang="en-GB" sz="1400" b="1" i="0" dirty="0">
                          <a:latin typeface="HELVETICA NEUE LIGHT" panose="02000403000000020004" pitchFamily="2" charset="0"/>
                          <a:ea typeface="HELVETICA NEUE LIGHT" panose="02000403000000020004" pitchFamily="2" charset="0"/>
                        </a:rPr>
                        <a:t>182</a:t>
                      </a:r>
                    </a:p>
                  </a:txBody>
                  <a:tcPr>
                    <a:solidFill>
                      <a:schemeClr val="accent5">
                        <a:lumMod val="60000"/>
                        <a:lumOff val="40000"/>
                      </a:schemeClr>
                    </a:solidFill>
                  </a:tcPr>
                </a:tc>
                <a:tc>
                  <a:txBody>
                    <a:bodyPr/>
                    <a:lstStyle/>
                    <a:p>
                      <a:pPr algn="ctr"/>
                      <a:r>
                        <a:rPr lang="en-GB" sz="1400" b="1" i="0" dirty="0">
                          <a:latin typeface="Helvetica Neue Light" panose="02000403000000020004" pitchFamily="2" charset="0"/>
                          <a:ea typeface="Helvetica Neue Light" panose="02000403000000020004" pitchFamily="2" charset="0"/>
                        </a:rPr>
                        <a:t>1008</a:t>
                      </a:r>
                    </a:p>
                  </a:txBody>
                  <a:tcPr>
                    <a:solidFill>
                      <a:schemeClr val="accent5">
                        <a:lumMod val="60000"/>
                        <a:lumOff val="40000"/>
                      </a:schemeClr>
                    </a:solidFill>
                  </a:tcPr>
                </a:tc>
                <a:tc>
                  <a:txBody>
                    <a:bodyPr/>
                    <a:lstStyle/>
                    <a:p>
                      <a:pPr algn="ctr"/>
                      <a:r>
                        <a:rPr lang="en-GB" sz="1400" b="1" i="0" dirty="0">
                          <a:latin typeface="HELVETICA NEUE LIGHT" panose="02000403000000020004" pitchFamily="2" charset="0"/>
                          <a:ea typeface="HELVETICA NEUE LIGHT" panose="02000403000000020004" pitchFamily="2" charset="0"/>
                        </a:rPr>
                        <a:t>1190</a:t>
                      </a:r>
                    </a:p>
                  </a:txBody>
                  <a:tcPr>
                    <a:solidFill>
                      <a:schemeClr val="accent1">
                        <a:lumMod val="40000"/>
                        <a:lumOff val="60000"/>
                      </a:schemeClr>
                    </a:solidFill>
                  </a:tcPr>
                </a:tc>
                <a:extLst>
                  <a:ext uri="{0D108BD9-81ED-4DB2-BD59-A6C34878D82A}">
                    <a16:rowId xmlns:a16="http://schemas.microsoft.com/office/drawing/2014/main" val="2235055778"/>
                  </a:ext>
                </a:extLst>
              </a:tr>
              <a:tr h="373640">
                <a:tc>
                  <a:txBody>
                    <a:bodyPr/>
                    <a:lstStyle/>
                    <a:p>
                      <a:pPr algn="ctr"/>
                      <a:r>
                        <a:rPr lang="en-GB" sz="1400" b="0" i="0" dirty="0">
                          <a:latin typeface="Helvetica Neue Light" panose="02000403000000020004" pitchFamily="2" charset="0"/>
                          <a:ea typeface="Helvetica Neue Light" panose="02000403000000020004" pitchFamily="2" charset="0"/>
                        </a:rPr>
                        <a:t>Rural</a:t>
                      </a:r>
                    </a:p>
                  </a:txBody>
                  <a:tcPr>
                    <a:solidFill>
                      <a:schemeClr val="accent4">
                        <a:lumMod val="20000"/>
                        <a:lumOff val="80000"/>
                      </a:schemeClr>
                    </a:solidFill>
                  </a:tcPr>
                </a:tc>
                <a:tc>
                  <a:txBody>
                    <a:bodyPr/>
                    <a:lstStyle/>
                    <a:p>
                      <a:pPr algn="ctr"/>
                      <a:r>
                        <a:rPr lang="en-GB" sz="1400" b="1" i="0" dirty="0">
                          <a:latin typeface="HELVETICA NEUE LIGHT" panose="02000403000000020004" pitchFamily="2" charset="0"/>
                          <a:ea typeface="HELVETICA NEUE LIGHT" panose="02000403000000020004" pitchFamily="2" charset="0"/>
                        </a:rPr>
                        <a:t>132</a:t>
                      </a:r>
                    </a:p>
                  </a:txBody>
                  <a:tcPr>
                    <a:solidFill>
                      <a:schemeClr val="accent5">
                        <a:lumMod val="60000"/>
                        <a:lumOff val="40000"/>
                      </a:schemeClr>
                    </a:solidFill>
                  </a:tcPr>
                </a:tc>
                <a:tc>
                  <a:txBody>
                    <a:bodyPr/>
                    <a:lstStyle/>
                    <a:p>
                      <a:pPr algn="ctr"/>
                      <a:r>
                        <a:rPr lang="en-GB" sz="1400" b="1" i="0" dirty="0">
                          <a:latin typeface="Helvetica Neue Light" panose="02000403000000020004" pitchFamily="2" charset="0"/>
                          <a:ea typeface="Helvetica Neue Light" panose="02000403000000020004" pitchFamily="2" charset="0"/>
                        </a:rPr>
                        <a:t>861</a:t>
                      </a:r>
                    </a:p>
                  </a:txBody>
                  <a:tcPr>
                    <a:solidFill>
                      <a:schemeClr val="accent5">
                        <a:lumMod val="60000"/>
                        <a:lumOff val="40000"/>
                      </a:schemeClr>
                    </a:solidFill>
                  </a:tcPr>
                </a:tc>
                <a:tc>
                  <a:txBody>
                    <a:bodyPr/>
                    <a:lstStyle/>
                    <a:p>
                      <a:pPr algn="ctr"/>
                      <a:r>
                        <a:rPr lang="en-GB" sz="1400" b="1" i="0" dirty="0">
                          <a:latin typeface="HELVETICA NEUE LIGHT" panose="02000403000000020004" pitchFamily="2" charset="0"/>
                          <a:ea typeface="HELVETICA NEUE LIGHT" panose="02000403000000020004" pitchFamily="2" charset="0"/>
                        </a:rPr>
                        <a:t>993</a:t>
                      </a:r>
                    </a:p>
                  </a:txBody>
                  <a:tcPr>
                    <a:solidFill>
                      <a:schemeClr val="accent1">
                        <a:lumMod val="40000"/>
                        <a:lumOff val="60000"/>
                      </a:schemeClr>
                    </a:solidFill>
                  </a:tcPr>
                </a:tc>
                <a:extLst>
                  <a:ext uri="{0D108BD9-81ED-4DB2-BD59-A6C34878D82A}">
                    <a16:rowId xmlns:a16="http://schemas.microsoft.com/office/drawing/2014/main" val="3083130786"/>
                  </a:ext>
                </a:extLst>
              </a:tr>
              <a:tr h="373640">
                <a:tc>
                  <a:txBody>
                    <a:bodyPr/>
                    <a:lstStyle/>
                    <a:p>
                      <a:pPr algn="ctr"/>
                      <a:r>
                        <a:rPr lang="en-GB" sz="1400" b="0" i="0" dirty="0">
                          <a:latin typeface="Helvetica Neue Light" panose="02000403000000020004" pitchFamily="2" charset="0"/>
                          <a:ea typeface="Helvetica Neue Light" panose="02000403000000020004" pitchFamily="2" charset="0"/>
                        </a:rPr>
                        <a:t>Sum (Column)</a:t>
                      </a:r>
                    </a:p>
                  </a:txBody>
                  <a:tcPr>
                    <a:solidFill>
                      <a:schemeClr val="bg2">
                        <a:lumMod val="90000"/>
                      </a:schemeClr>
                    </a:solidFill>
                  </a:tcPr>
                </a:tc>
                <a:tc>
                  <a:txBody>
                    <a:bodyPr/>
                    <a:lstStyle/>
                    <a:p>
                      <a:pPr algn="ctr"/>
                      <a:r>
                        <a:rPr lang="en-GB" sz="1400" b="1" i="0" dirty="0">
                          <a:latin typeface="HELVETICA NEUE LIGHT" panose="02000403000000020004" pitchFamily="2" charset="0"/>
                          <a:ea typeface="HELVETICA NEUE LIGHT" panose="02000403000000020004" pitchFamily="2" charset="0"/>
                        </a:rPr>
                        <a:t>314</a:t>
                      </a:r>
                    </a:p>
                  </a:txBody>
                  <a:tcPr>
                    <a:solidFill>
                      <a:schemeClr val="accent1">
                        <a:lumMod val="40000"/>
                        <a:lumOff val="60000"/>
                      </a:schemeClr>
                    </a:solidFill>
                  </a:tcPr>
                </a:tc>
                <a:tc>
                  <a:txBody>
                    <a:bodyPr/>
                    <a:lstStyle/>
                    <a:p>
                      <a:pPr algn="ctr"/>
                      <a:r>
                        <a:rPr lang="en-GB" sz="1400" b="1" i="0" dirty="0">
                          <a:latin typeface="Helvetica Neue Light" panose="02000403000000020004" pitchFamily="2" charset="0"/>
                          <a:ea typeface="Helvetica Neue Light" panose="02000403000000020004" pitchFamily="2" charset="0"/>
                        </a:rPr>
                        <a:t>1869</a:t>
                      </a:r>
                    </a:p>
                  </a:txBody>
                  <a:tcPr>
                    <a:solidFill>
                      <a:schemeClr val="accent1">
                        <a:lumMod val="40000"/>
                        <a:lumOff val="60000"/>
                      </a:schemeClr>
                    </a:solidFill>
                  </a:tcPr>
                </a:tc>
                <a:tc>
                  <a:txBody>
                    <a:bodyPr/>
                    <a:lstStyle/>
                    <a:p>
                      <a:pPr algn="ctr"/>
                      <a:r>
                        <a:rPr lang="en-GB" sz="1400" b="0" i="0" dirty="0">
                          <a:latin typeface="Helvetica Neue Light" panose="02000403000000020004" pitchFamily="2" charset="0"/>
                          <a:ea typeface="Helvetica Neue Light" panose="02000403000000020004" pitchFamily="2" charset="0"/>
                        </a:rPr>
                        <a:t>Grand total: </a:t>
                      </a:r>
                      <a:r>
                        <a:rPr lang="en-GB" sz="1400" b="1" i="0" dirty="0">
                          <a:latin typeface="Helvetica Neue Light" panose="02000403000000020004" pitchFamily="2" charset="0"/>
                          <a:ea typeface="Helvetica Neue Light" panose="02000403000000020004" pitchFamily="2" charset="0"/>
                        </a:rPr>
                        <a:t>2183</a:t>
                      </a:r>
                      <a:endParaRPr lang="en-GB" sz="1400" b="1" i="0" dirty="0">
                        <a:latin typeface="HELVETICA NEUE LIGHT" panose="02000403000000020004" pitchFamily="2" charset="0"/>
                        <a:ea typeface="HELVETICA NEUE LIGHT" panose="02000403000000020004" pitchFamily="2" charset="0"/>
                      </a:endParaRPr>
                    </a:p>
                  </a:txBody>
                  <a:tcPr>
                    <a:solidFill>
                      <a:schemeClr val="bg2">
                        <a:lumMod val="90000"/>
                      </a:schemeClr>
                    </a:solidFill>
                  </a:tcPr>
                </a:tc>
                <a:extLst>
                  <a:ext uri="{0D108BD9-81ED-4DB2-BD59-A6C34878D82A}">
                    <a16:rowId xmlns:a16="http://schemas.microsoft.com/office/drawing/2014/main" val="3056821203"/>
                  </a:ext>
                </a:extLst>
              </a:tr>
            </a:tbl>
          </a:graphicData>
        </a:graphic>
      </p:graphicFrame>
      <p:sp>
        <p:nvSpPr>
          <p:cNvPr id="9" name="TextBox 8">
            <a:extLst>
              <a:ext uri="{FF2B5EF4-FFF2-40B4-BE49-F238E27FC236}">
                <a16:creationId xmlns:a16="http://schemas.microsoft.com/office/drawing/2014/main" id="{1622A1B0-A42F-0F49-ACC2-485A1A0FEA2F}"/>
              </a:ext>
            </a:extLst>
          </p:cNvPr>
          <p:cNvSpPr txBox="1"/>
          <p:nvPr/>
        </p:nvSpPr>
        <p:spPr>
          <a:xfrm>
            <a:off x="464915" y="3515100"/>
            <a:ext cx="11262168" cy="2062103"/>
          </a:xfrm>
          <a:prstGeom prst="rect">
            <a:avLst/>
          </a:prstGeom>
          <a:noFill/>
        </p:spPr>
        <p:txBody>
          <a:bodyPr wrap="square" rtlCol="0">
            <a:spAutoFit/>
          </a:bodyPr>
          <a:lstStyle/>
          <a:p>
            <a:pPr marL="285750" indent="-285750" algn="l">
              <a:buFont typeface="Arial" panose="020B0604020202020204" pitchFamily="34" charset="0"/>
              <a:buChar char="•"/>
            </a:pPr>
            <a:r>
              <a:rPr lang="en-GB" sz="1600" dirty="0">
                <a:latin typeface="Helvetica Neue Light" panose="02000403000000020004" pitchFamily="2" charset="0"/>
                <a:ea typeface="Helvetica Neue Light" panose="02000403000000020004" pitchFamily="2" charset="0"/>
              </a:rPr>
              <a:t>We are interested detected presence of adult mosquitoes from breeding sites within an urban or rural setting</a:t>
            </a:r>
          </a:p>
          <a:p>
            <a:pPr marL="285750" indent="-285750" algn="l">
              <a:buFont typeface="Arial" panose="020B0604020202020204" pitchFamily="34" charset="0"/>
              <a:buChar char="•"/>
            </a:pPr>
            <a:endParaRPr lang="en-GB" sz="1600" dirty="0">
              <a:latin typeface="Helvetica Neue Light" panose="02000403000000020004" pitchFamily="2" charset="0"/>
              <a:ea typeface="Helvetica Neue Light" panose="02000403000000020004" pitchFamily="2" charset="0"/>
            </a:endParaRPr>
          </a:p>
          <a:p>
            <a:pPr lvl="1"/>
            <a:r>
              <a:rPr lang="en-GB" sz="1600" dirty="0">
                <a:latin typeface="Helvetica Neue Light" panose="02000403000000020004" pitchFamily="2" charset="0"/>
                <a:ea typeface="Helvetica Neue Light" panose="02000403000000020004" pitchFamily="2" charset="0"/>
              </a:rPr>
              <a:t>Let the B represent the event Breeding sites: Aedes</a:t>
            </a:r>
          </a:p>
          <a:p>
            <a:pPr lvl="1"/>
            <a:r>
              <a:rPr lang="en-GB" sz="1600" dirty="0">
                <a:latin typeface="Helvetica Neue Light" panose="02000403000000020004" pitchFamily="2" charset="0"/>
                <a:ea typeface="Helvetica Neue Light" panose="02000403000000020004" pitchFamily="2" charset="0"/>
              </a:rPr>
              <a:t>Let the B’ represent the event Breeding sites: No Aedes</a:t>
            </a:r>
          </a:p>
          <a:p>
            <a:pPr lvl="1"/>
            <a:endParaRPr lang="en-GB" sz="1600" dirty="0">
              <a:highlight>
                <a:srgbClr val="C0C0C0"/>
              </a:highlight>
              <a:latin typeface="Helvetica Neue Light" panose="02000403000000020004" pitchFamily="2" charset="0"/>
              <a:ea typeface="Helvetica Neue Light" panose="02000403000000020004" pitchFamily="2" charset="0"/>
            </a:endParaRPr>
          </a:p>
          <a:p>
            <a:pPr lvl="1"/>
            <a:r>
              <a:rPr lang="en-GB" sz="1600" dirty="0">
                <a:latin typeface="Helvetica Neue Light" panose="02000403000000020004" pitchFamily="2" charset="0"/>
                <a:ea typeface="Helvetica Neue Light" panose="02000403000000020004" pitchFamily="2" charset="0"/>
              </a:rPr>
              <a:t>Let the U represent the event urban area (i.e., total number of breeding sites found in an urban setting)</a:t>
            </a:r>
          </a:p>
          <a:p>
            <a:pPr lvl="1"/>
            <a:r>
              <a:rPr lang="en-GB" sz="1600" dirty="0">
                <a:latin typeface="Helvetica Neue Light" panose="02000403000000020004" pitchFamily="2" charset="0"/>
                <a:ea typeface="Helvetica Neue Light" panose="02000403000000020004" pitchFamily="2" charset="0"/>
              </a:rPr>
              <a:t>Let the U’ represent the event rural area (i.e., total number of breeding sites found in a rural setting)</a:t>
            </a:r>
          </a:p>
          <a:p>
            <a:pPr lvl="1"/>
            <a:endParaRPr lang="en-GB" sz="1600" dirty="0">
              <a:latin typeface="Helvetica Neue Light" panose="02000403000000020004" pitchFamily="2" charset="0"/>
              <a:ea typeface="Helvetica Neue Light" panose="02000403000000020004" pitchFamily="2" charset="0"/>
            </a:endParaRPr>
          </a:p>
        </p:txBody>
      </p:sp>
      <p:sp>
        <p:nvSpPr>
          <p:cNvPr id="5" name="Title 1">
            <a:extLst>
              <a:ext uri="{FF2B5EF4-FFF2-40B4-BE49-F238E27FC236}">
                <a16:creationId xmlns:a16="http://schemas.microsoft.com/office/drawing/2014/main" id="{1FD2AD0D-5842-4E02-7222-304776AEA780}"/>
              </a:ext>
            </a:extLst>
          </p:cNvPr>
          <p:cNvSpPr txBox="1">
            <a:spLocks/>
          </p:cNvSpPr>
          <p:nvPr/>
        </p:nvSpPr>
        <p:spPr>
          <a:xfrm>
            <a:off x="0" y="5829524"/>
            <a:ext cx="2429691" cy="29057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r>
              <a:rPr lang="en-US" altLang="en-US" sz="1400" b="1" dirty="0">
                <a:latin typeface="HELVETICA NEUE LIGHT" panose="02000403000000020004" pitchFamily="2" charset="0"/>
                <a:ea typeface="HELVETICA NEUE LIGHT" panose="02000403000000020004" pitchFamily="2" charset="0"/>
                <a:cs typeface="Helvetica Neue" panose="02000503000000020004" pitchFamily="2" charset="0"/>
              </a:rPr>
              <a:t>Unconditional Probabilities</a:t>
            </a:r>
            <a:endParaRPr lang="en-GB" sz="1400" b="1" cap="all"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endParaRPr>
          </a:p>
        </p:txBody>
      </p:sp>
      <p:sp>
        <p:nvSpPr>
          <p:cNvPr id="6" name="Title 1">
            <a:extLst>
              <a:ext uri="{FF2B5EF4-FFF2-40B4-BE49-F238E27FC236}">
                <a16:creationId xmlns:a16="http://schemas.microsoft.com/office/drawing/2014/main" id="{E6CE8DEF-1E91-3428-8D9B-05B4B295C190}"/>
              </a:ext>
            </a:extLst>
          </p:cNvPr>
          <p:cNvSpPr txBox="1">
            <a:spLocks/>
          </p:cNvSpPr>
          <p:nvPr/>
        </p:nvSpPr>
        <p:spPr>
          <a:xfrm>
            <a:off x="0" y="6191086"/>
            <a:ext cx="2237684" cy="29314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r>
              <a:rPr lang="en-US" altLang="en-US" sz="1400" b="1" dirty="0">
                <a:latin typeface="HELVETICA NEUE LIGHT" panose="02000403000000020004" pitchFamily="2" charset="0"/>
                <a:ea typeface="HELVETICA NEUE LIGHT" panose="02000403000000020004" pitchFamily="2" charset="0"/>
                <a:cs typeface="Helvetica Neue" panose="02000503000000020004" pitchFamily="2" charset="0"/>
              </a:rPr>
              <a:t>Joint Probabilities</a:t>
            </a:r>
            <a:endParaRPr lang="en-GB" sz="1400" b="1" cap="all"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endParaRPr>
          </a:p>
        </p:txBody>
      </p:sp>
      <p:sp>
        <p:nvSpPr>
          <p:cNvPr id="8" name="Title 1">
            <a:extLst>
              <a:ext uri="{FF2B5EF4-FFF2-40B4-BE49-F238E27FC236}">
                <a16:creationId xmlns:a16="http://schemas.microsoft.com/office/drawing/2014/main" id="{47B46F40-8108-5D8E-491D-E983D2D1D9EB}"/>
              </a:ext>
            </a:extLst>
          </p:cNvPr>
          <p:cNvSpPr txBox="1">
            <a:spLocks/>
          </p:cNvSpPr>
          <p:nvPr/>
        </p:nvSpPr>
        <p:spPr>
          <a:xfrm>
            <a:off x="0" y="6555222"/>
            <a:ext cx="2237684" cy="29314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r>
              <a:rPr lang="en-US" altLang="en-US" sz="1400" b="1" dirty="0">
                <a:latin typeface="HELVETICA NEUE LIGHT" panose="02000403000000020004" pitchFamily="2" charset="0"/>
                <a:ea typeface="HELVETICA NEUE LIGHT" panose="02000403000000020004" pitchFamily="2" charset="0"/>
                <a:cs typeface="Helvetica Neue" panose="02000503000000020004" pitchFamily="2" charset="0"/>
              </a:rPr>
              <a:t>Conditional Probabilities</a:t>
            </a:r>
            <a:endParaRPr lang="en-GB" sz="1400" b="1" cap="all"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endParaRPr>
          </a:p>
        </p:txBody>
      </p:sp>
    </p:spTree>
    <p:extLst>
      <p:ext uri="{BB962C8B-B14F-4D97-AF65-F5344CB8AC3E}">
        <p14:creationId xmlns:p14="http://schemas.microsoft.com/office/powerpoint/2010/main" val="21636609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8BBA3F2-0C09-C446-BDF8-2D27BC7931B1}"/>
              </a:ext>
            </a:extLst>
          </p:cNvPr>
          <p:cNvPicPr>
            <a:picLocks noChangeAspect="1"/>
          </p:cNvPicPr>
          <p:nvPr/>
        </p:nvPicPr>
        <p:blipFill>
          <a:blip r:embed="rId2"/>
          <a:stretch>
            <a:fillRect/>
          </a:stretch>
        </p:blipFill>
        <p:spPr>
          <a:xfrm>
            <a:off x="0" y="2623"/>
            <a:ext cx="12192000" cy="970069"/>
          </a:xfrm>
          <a:prstGeom prst="rect">
            <a:avLst/>
          </a:prstGeom>
        </p:spPr>
      </p:pic>
      <p:sp>
        <p:nvSpPr>
          <p:cNvPr id="3" name="Title 1">
            <a:extLst>
              <a:ext uri="{FF2B5EF4-FFF2-40B4-BE49-F238E27FC236}">
                <a16:creationId xmlns:a16="http://schemas.microsoft.com/office/drawing/2014/main" id="{DEB4F442-A8C0-9E48-8B86-B40111CD3FE1}"/>
              </a:ext>
            </a:extLst>
          </p:cNvPr>
          <p:cNvSpPr txBox="1">
            <a:spLocks/>
          </p:cNvSpPr>
          <p:nvPr/>
        </p:nvSpPr>
        <p:spPr>
          <a:xfrm>
            <a:off x="483327" y="1103723"/>
            <a:ext cx="10970640" cy="45886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r>
              <a:rPr lang="en-US" altLang="en-US" sz="2400" b="1" dirty="0">
                <a:latin typeface="HELVETICA NEUE LIGHT" panose="02000403000000020004" pitchFamily="2" charset="0"/>
                <a:ea typeface="HELVETICA NEUE LIGHT" panose="02000403000000020004" pitchFamily="2" charset="0"/>
                <a:cs typeface="Helvetica Neue" panose="02000503000000020004" pitchFamily="2" charset="0"/>
              </a:rPr>
              <a:t>Example: Study on measuring abundance of Adult mosquitoes in Location A [2]</a:t>
            </a:r>
            <a:endParaRPr lang="en-GB" sz="2400" b="1" cap="all"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endParaRPr>
          </a:p>
        </p:txBody>
      </p:sp>
      <p:sp>
        <p:nvSpPr>
          <p:cNvPr id="4" name="Slide Number Placeholder 3">
            <a:extLst>
              <a:ext uri="{FF2B5EF4-FFF2-40B4-BE49-F238E27FC236}">
                <a16:creationId xmlns:a16="http://schemas.microsoft.com/office/drawing/2014/main" id="{53A07A42-5763-174B-9E9C-FA445D3FA280}"/>
              </a:ext>
            </a:extLst>
          </p:cNvPr>
          <p:cNvSpPr txBox="1">
            <a:spLocks/>
          </p:cNvSpPr>
          <p:nvPr/>
        </p:nvSpPr>
        <p:spPr>
          <a:xfrm>
            <a:off x="11275948" y="6373870"/>
            <a:ext cx="540000" cy="144000"/>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Arial" charset="0"/>
              </a:defRPr>
            </a:lvl1pPr>
            <a:lvl2pPr marL="778225" indent="-299317" algn="l" defTabSz="914400" rtl="0" eaLnBrk="0" latinLnBrk="0" hangingPunct="0">
              <a:defRPr sz="1800" kern="1200">
                <a:solidFill>
                  <a:schemeClr val="tx1"/>
                </a:solidFill>
                <a:latin typeface="Arial" charset="0"/>
                <a:ea typeface="Arial" charset="0"/>
                <a:cs typeface="Arial" charset="0"/>
              </a:defRPr>
            </a:lvl2pPr>
            <a:lvl3pPr marL="1197270" indent="-239454" algn="l" defTabSz="914400" rtl="0" eaLnBrk="0" latinLnBrk="0" hangingPunct="0">
              <a:defRPr sz="1800" kern="1200">
                <a:solidFill>
                  <a:schemeClr val="tx1"/>
                </a:solidFill>
                <a:latin typeface="Arial" charset="0"/>
                <a:ea typeface="Arial" charset="0"/>
                <a:cs typeface="Arial" charset="0"/>
              </a:defRPr>
            </a:lvl3pPr>
            <a:lvl4pPr marL="1676177" indent="-239454" algn="l" defTabSz="914400" rtl="0" eaLnBrk="0" latinLnBrk="0" hangingPunct="0">
              <a:defRPr sz="1800" kern="1200">
                <a:solidFill>
                  <a:schemeClr val="tx1"/>
                </a:solidFill>
                <a:latin typeface="Arial" charset="0"/>
                <a:ea typeface="Arial" charset="0"/>
                <a:cs typeface="Arial" charset="0"/>
              </a:defRPr>
            </a:lvl4pPr>
            <a:lvl5pPr marL="2155085" indent="-239454" algn="l" defTabSz="914400" rtl="0" eaLnBrk="0" latinLnBrk="0" hangingPunct="0">
              <a:defRPr sz="1800" kern="1200">
                <a:solidFill>
                  <a:schemeClr val="tx1"/>
                </a:solidFill>
                <a:latin typeface="Arial" charset="0"/>
                <a:ea typeface="Arial" charset="0"/>
                <a:cs typeface="Arial" charset="0"/>
              </a:defRPr>
            </a:lvl5pPr>
            <a:lvl6pPr marL="2633993"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3112901"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591809"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4070717"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fld id="{0447D3D2-708A-E34B-88EA-90194C1A2EE9}" type="slidenum">
              <a:rPr lang="en-US" smtClean="0">
                <a:solidFill>
                  <a:srgbClr val="000000"/>
                </a:solidFill>
                <a:cs typeface="ＭＳ Ｐゴシック" charset="0"/>
              </a:rPr>
              <a:pPr eaLnBrk="1" hangingPunct="1"/>
              <a:t>19</a:t>
            </a:fld>
            <a:endParaRPr lang="en-US" dirty="0">
              <a:solidFill>
                <a:srgbClr val="000000"/>
              </a:solidFill>
              <a:cs typeface="ＭＳ Ｐゴシック" charset="0"/>
            </a:endParaRPr>
          </a:p>
        </p:txBody>
      </p:sp>
      <p:graphicFrame>
        <p:nvGraphicFramePr>
          <p:cNvPr id="7" name="Table 7">
            <a:extLst>
              <a:ext uri="{FF2B5EF4-FFF2-40B4-BE49-F238E27FC236}">
                <a16:creationId xmlns:a16="http://schemas.microsoft.com/office/drawing/2014/main" id="{573A7C6F-3268-6B4F-A54F-1701D6204E9C}"/>
              </a:ext>
            </a:extLst>
          </p:cNvPr>
          <p:cNvGraphicFramePr>
            <a:graphicFrameLocks noGrp="1"/>
          </p:cNvGraphicFramePr>
          <p:nvPr>
            <p:extLst>
              <p:ext uri="{D42A27DB-BD31-4B8C-83A1-F6EECF244321}">
                <p14:modId xmlns:p14="http://schemas.microsoft.com/office/powerpoint/2010/main" val="3614237933"/>
              </p:ext>
            </p:extLst>
          </p:nvPr>
        </p:nvGraphicFramePr>
        <p:xfrm>
          <a:off x="738033" y="1739255"/>
          <a:ext cx="8599992" cy="1639080"/>
        </p:xfrm>
        <a:graphic>
          <a:graphicData uri="http://schemas.openxmlformats.org/drawingml/2006/table">
            <a:tbl>
              <a:tblPr firstRow="1" bandRow="1">
                <a:tableStyleId>{5940675A-B579-460E-94D1-54222C63F5DA}</a:tableStyleId>
              </a:tblPr>
              <a:tblGrid>
                <a:gridCol w="2149998">
                  <a:extLst>
                    <a:ext uri="{9D8B030D-6E8A-4147-A177-3AD203B41FA5}">
                      <a16:colId xmlns:a16="http://schemas.microsoft.com/office/drawing/2014/main" val="254923394"/>
                    </a:ext>
                  </a:extLst>
                </a:gridCol>
                <a:gridCol w="2149998">
                  <a:extLst>
                    <a:ext uri="{9D8B030D-6E8A-4147-A177-3AD203B41FA5}">
                      <a16:colId xmlns:a16="http://schemas.microsoft.com/office/drawing/2014/main" val="1960465526"/>
                    </a:ext>
                  </a:extLst>
                </a:gridCol>
                <a:gridCol w="2149998">
                  <a:extLst>
                    <a:ext uri="{9D8B030D-6E8A-4147-A177-3AD203B41FA5}">
                      <a16:colId xmlns:a16="http://schemas.microsoft.com/office/drawing/2014/main" val="2700402843"/>
                    </a:ext>
                  </a:extLst>
                </a:gridCol>
                <a:gridCol w="2149998">
                  <a:extLst>
                    <a:ext uri="{9D8B030D-6E8A-4147-A177-3AD203B41FA5}">
                      <a16:colId xmlns:a16="http://schemas.microsoft.com/office/drawing/2014/main" val="3292900590"/>
                    </a:ext>
                  </a:extLst>
                </a:gridCol>
              </a:tblGrid>
              <a:tr h="313606">
                <a:tc>
                  <a:txBody>
                    <a:bodyPr/>
                    <a:lstStyle/>
                    <a:p>
                      <a:pPr algn="ctr"/>
                      <a:endParaRPr lang="en-GB" sz="1400" b="0" i="0">
                        <a:latin typeface="Helvetica Neue Light" panose="02000403000000020004" pitchFamily="2" charset="0"/>
                        <a:ea typeface="Helvetica Neue Light" panose="02000403000000020004" pitchFamily="2" charset="0"/>
                      </a:endParaRPr>
                    </a:p>
                  </a:txBody>
                  <a:tcPr/>
                </a:tc>
                <a:tc>
                  <a:txBody>
                    <a:bodyPr/>
                    <a:lstStyle/>
                    <a:p>
                      <a:pPr algn="ctr"/>
                      <a:r>
                        <a:rPr lang="en-GB" sz="1400" b="0" i="0" dirty="0">
                          <a:latin typeface="Helvetica Neue Light" panose="02000403000000020004" pitchFamily="2" charset="0"/>
                          <a:ea typeface="Helvetica Neue Light" panose="02000403000000020004" pitchFamily="2" charset="0"/>
                        </a:rPr>
                        <a:t>Breeding sites: Aedes</a:t>
                      </a:r>
                    </a:p>
                    <a:p>
                      <a:pPr algn="ctr"/>
                      <a:endParaRPr lang="en-GB" sz="1400" b="0" i="0" dirty="0">
                        <a:latin typeface="Helvetica Neue Light" panose="02000403000000020004" pitchFamily="2" charset="0"/>
                        <a:ea typeface="Helvetica Neue Light" panose="02000403000000020004" pitchFamily="2" charset="0"/>
                      </a:endParaRPr>
                    </a:p>
                  </a:txBody>
                  <a:tcPr>
                    <a:solidFill>
                      <a:schemeClr val="accent6">
                        <a:lumMod val="20000"/>
                        <a:lumOff val="80000"/>
                      </a:schemeClr>
                    </a:solidFill>
                  </a:tcPr>
                </a:tc>
                <a:tc>
                  <a:txBody>
                    <a:bodyPr/>
                    <a:lstStyle/>
                    <a:p>
                      <a:pPr algn="ctr"/>
                      <a:r>
                        <a:rPr lang="en-GB" sz="1400" b="0" i="0" dirty="0">
                          <a:latin typeface="Helvetica Neue Light" panose="02000403000000020004" pitchFamily="2" charset="0"/>
                          <a:ea typeface="Helvetica Neue Light" panose="02000403000000020004" pitchFamily="2" charset="0"/>
                        </a:rPr>
                        <a:t>Breeding sites: No Aedes</a:t>
                      </a:r>
                    </a:p>
                    <a:p>
                      <a:pPr algn="ctr"/>
                      <a:endParaRPr lang="en-GB" sz="1400" b="0" i="0" dirty="0">
                        <a:latin typeface="Helvetica Neue Light" panose="02000403000000020004" pitchFamily="2" charset="0"/>
                        <a:ea typeface="Helvetica Neue Light" panose="02000403000000020004" pitchFamily="2" charset="0"/>
                      </a:endParaRPr>
                    </a:p>
                  </a:txBody>
                  <a:tcPr>
                    <a:solidFill>
                      <a:schemeClr val="accent6">
                        <a:lumMod val="20000"/>
                        <a:lumOff val="80000"/>
                      </a:schemeClr>
                    </a:solidFill>
                  </a:tcPr>
                </a:tc>
                <a:tc>
                  <a:txBody>
                    <a:bodyPr/>
                    <a:lstStyle/>
                    <a:p>
                      <a:pPr algn="ctr"/>
                      <a:r>
                        <a:rPr lang="en-GB" sz="1400" b="0" i="0" dirty="0">
                          <a:latin typeface="Helvetica Neue Light" panose="02000403000000020004" pitchFamily="2" charset="0"/>
                          <a:ea typeface="Helvetica Neue Light" panose="02000403000000020004" pitchFamily="2" charset="0"/>
                        </a:rPr>
                        <a:t>Sum (Row)</a:t>
                      </a:r>
                    </a:p>
                  </a:txBody>
                  <a:tcPr>
                    <a:solidFill>
                      <a:schemeClr val="bg2">
                        <a:lumMod val="90000"/>
                      </a:schemeClr>
                    </a:solidFill>
                  </a:tcPr>
                </a:tc>
                <a:extLst>
                  <a:ext uri="{0D108BD9-81ED-4DB2-BD59-A6C34878D82A}">
                    <a16:rowId xmlns:a16="http://schemas.microsoft.com/office/drawing/2014/main" val="823898921"/>
                  </a:ext>
                </a:extLst>
              </a:tr>
              <a:tr h="373640">
                <a:tc>
                  <a:txBody>
                    <a:bodyPr/>
                    <a:lstStyle/>
                    <a:p>
                      <a:pPr algn="ctr"/>
                      <a:r>
                        <a:rPr lang="en-GB" sz="1400" b="0" i="0" dirty="0">
                          <a:latin typeface="Helvetica Neue Light" panose="02000403000000020004" pitchFamily="2" charset="0"/>
                          <a:ea typeface="Helvetica Neue Light" panose="02000403000000020004" pitchFamily="2" charset="0"/>
                        </a:rPr>
                        <a:t>Urban</a:t>
                      </a:r>
                    </a:p>
                  </a:txBody>
                  <a:tcPr>
                    <a:solidFill>
                      <a:schemeClr val="accent4">
                        <a:lumMod val="20000"/>
                        <a:lumOff val="80000"/>
                      </a:schemeClr>
                    </a:solidFill>
                  </a:tcPr>
                </a:tc>
                <a:tc>
                  <a:txBody>
                    <a:bodyPr/>
                    <a:lstStyle/>
                    <a:p>
                      <a:pPr algn="ctr"/>
                      <a:r>
                        <a:rPr lang="en-GB" sz="1400" b="1" i="0" dirty="0">
                          <a:latin typeface="HELVETICA NEUE LIGHT" panose="02000403000000020004" pitchFamily="2" charset="0"/>
                          <a:ea typeface="HELVETICA NEUE LIGHT" panose="02000403000000020004" pitchFamily="2" charset="0"/>
                        </a:rPr>
                        <a:t>182</a:t>
                      </a:r>
                    </a:p>
                  </a:txBody>
                  <a:tcPr>
                    <a:solidFill>
                      <a:schemeClr val="accent5">
                        <a:lumMod val="60000"/>
                        <a:lumOff val="40000"/>
                      </a:schemeClr>
                    </a:solidFill>
                  </a:tcPr>
                </a:tc>
                <a:tc>
                  <a:txBody>
                    <a:bodyPr/>
                    <a:lstStyle/>
                    <a:p>
                      <a:pPr algn="ctr"/>
                      <a:r>
                        <a:rPr lang="en-GB" sz="1400" b="1" i="0" dirty="0">
                          <a:latin typeface="Helvetica Neue Light" panose="02000403000000020004" pitchFamily="2" charset="0"/>
                          <a:ea typeface="Helvetica Neue Light" panose="02000403000000020004" pitchFamily="2" charset="0"/>
                        </a:rPr>
                        <a:t>1008</a:t>
                      </a:r>
                    </a:p>
                  </a:txBody>
                  <a:tcPr>
                    <a:solidFill>
                      <a:schemeClr val="accent5">
                        <a:lumMod val="60000"/>
                        <a:lumOff val="40000"/>
                      </a:schemeClr>
                    </a:solidFill>
                  </a:tcPr>
                </a:tc>
                <a:tc>
                  <a:txBody>
                    <a:bodyPr/>
                    <a:lstStyle/>
                    <a:p>
                      <a:pPr algn="ctr"/>
                      <a:r>
                        <a:rPr lang="en-GB" sz="1400" b="1" i="0" dirty="0">
                          <a:latin typeface="HELVETICA NEUE LIGHT" panose="02000403000000020004" pitchFamily="2" charset="0"/>
                          <a:ea typeface="HELVETICA NEUE LIGHT" panose="02000403000000020004" pitchFamily="2" charset="0"/>
                        </a:rPr>
                        <a:t>1190 (/2183)</a:t>
                      </a:r>
                    </a:p>
                  </a:txBody>
                  <a:tcPr>
                    <a:solidFill>
                      <a:schemeClr val="accent1">
                        <a:lumMod val="40000"/>
                        <a:lumOff val="60000"/>
                      </a:schemeClr>
                    </a:solidFill>
                  </a:tcPr>
                </a:tc>
                <a:extLst>
                  <a:ext uri="{0D108BD9-81ED-4DB2-BD59-A6C34878D82A}">
                    <a16:rowId xmlns:a16="http://schemas.microsoft.com/office/drawing/2014/main" val="2235055778"/>
                  </a:ext>
                </a:extLst>
              </a:tr>
              <a:tr h="373640">
                <a:tc>
                  <a:txBody>
                    <a:bodyPr/>
                    <a:lstStyle/>
                    <a:p>
                      <a:pPr algn="ctr"/>
                      <a:r>
                        <a:rPr lang="en-GB" sz="1400" b="0" i="0" dirty="0">
                          <a:latin typeface="Helvetica Neue Light" panose="02000403000000020004" pitchFamily="2" charset="0"/>
                          <a:ea typeface="Helvetica Neue Light" panose="02000403000000020004" pitchFamily="2" charset="0"/>
                        </a:rPr>
                        <a:t>Rural</a:t>
                      </a:r>
                    </a:p>
                  </a:txBody>
                  <a:tcPr>
                    <a:solidFill>
                      <a:schemeClr val="accent4">
                        <a:lumMod val="20000"/>
                        <a:lumOff val="80000"/>
                      </a:schemeClr>
                    </a:solidFill>
                  </a:tcPr>
                </a:tc>
                <a:tc>
                  <a:txBody>
                    <a:bodyPr/>
                    <a:lstStyle/>
                    <a:p>
                      <a:pPr algn="ctr"/>
                      <a:r>
                        <a:rPr lang="en-GB" sz="1400" b="1" i="0" dirty="0">
                          <a:latin typeface="HELVETICA NEUE LIGHT" panose="02000403000000020004" pitchFamily="2" charset="0"/>
                          <a:ea typeface="HELVETICA NEUE LIGHT" panose="02000403000000020004" pitchFamily="2" charset="0"/>
                        </a:rPr>
                        <a:t>132</a:t>
                      </a:r>
                    </a:p>
                  </a:txBody>
                  <a:tcPr>
                    <a:solidFill>
                      <a:schemeClr val="accent5">
                        <a:lumMod val="60000"/>
                        <a:lumOff val="40000"/>
                      </a:schemeClr>
                    </a:solidFill>
                  </a:tcPr>
                </a:tc>
                <a:tc>
                  <a:txBody>
                    <a:bodyPr/>
                    <a:lstStyle/>
                    <a:p>
                      <a:pPr algn="ctr"/>
                      <a:r>
                        <a:rPr lang="en-GB" sz="1400" b="1" i="0" dirty="0">
                          <a:latin typeface="Helvetica Neue Light" panose="02000403000000020004" pitchFamily="2" charset="0"/>
                          <a:ea typeface="Helvetica Neue Light" panose="02000403000000020004" pitchFamily="2" charset="0"/>
                        </a:rPr>
                        <a:t>861</a:t>
                      </a:r>
                    </a:p>
                  </a:txBody>
                  <a:tcPr>
                    <a:solidFill>
                      <a:schemeClr val="accent5">
                        <a:lumMod val="60000"/>
                        <a:lumOff val="40000"/>
                      </a:schemeClr>
                    </a:solidFill>
                  </a:tcPr>
                </a:tc>
                <a:tc>
                  <a:txBody>
                    <a:bodyPr/>
                    <a:lstStyle/>
                    <a:p>
                      <a:pPr algn="ctr"/>
                      <a:r>
                        <a:rPr lang="en-GB" sz="1400" b="1" i="0" dirty="0">
                          <a:latin typeface="HELVETICA NEUE LIGHT" panose="02000403000000020004" pitchFamily="2" charset="0"/>
                          <a:ea typeface="HELVETICA NEUE LIGHT" panose="02000403000000020004" pitchFamily="2" charset="0"/>
                        </a:rPr>
                        <a:t>993 (/2183)</a:t>
                      </a:r>
                    </a:p>
                  </a:txBody>
                  <a:tcPr>
                    <a:solidFill>
                      <a:schemeClr val="accent1">
                        <a:lumMod val="40000"/>
                        <a:lumOff val="60000"/>
                      </a:schemeClr>
                    </a:solidFill>
                  </a:tcPr>
                </a:tc>
                <a:extLst>
                  <a:ext uri="{0D108BD9-81ED-4DB2-BD59-A6C34878D82A}">
                    <a16:rowId xmlns:a16="http://schemas.microsoft.com/office/drawing/2014/main" val="3083130786"/>
                  </a:ext>
                </a:extLst>
              </a:tr>
              <a:tr h="373640">
                <a:tc>
                  <a:txBody>
                    <a:bodyPr/>
                    <a:lstStyle/>
                    <a:p>
                      <a:pPr algn="ctr"/>
                      <a:r>
                        <a:rPr lang="en-GB" sz="1400" b="0" i="0" dirty="0">
                          <a:latin typeface="Helvetica Neue Light" panose="02000403000000020004" pitchFamily="2" charset="0"/>
                          <a:ea typeface="Helvetica Neue Light" panose="02000403000000020004" pitchFamily="2" charset="0"/>
                        </a:rPr>
                        <a:t>Sum (Column)</a:t>
                      </a:r>
                    </a:p>
                  </a:txBody>
                  <a:tcPr>
                    <a:solidFill>
                      <a:schemeClr val="bg2">
                        <a:lumMod val="90000"/>
                      </a:schemeClr>
                    </a:solidFill>
                  </a:tcPr>
                </a:tc>
                <a:tc>
                  <a:txBody>
                    <a:bodyPr/>
                    <a:lstStyle/>
                    <a:p>
                      <a:pPr algn="ctr"/>
                      <a:r>
                        <a:rPr lang="en-GB" sz="1400" b="1" i="0" dirty="0">
                          <a:latin typeface="HELVETICA NEUE LIGHT" panose="02000403000000020004" pitchFamily="2" charset="0"/>
                          <a:ea typeface="HELVETICA NEUE LIGHT" panose="02000403000000020004" pitchFamily="2" charset="0"/>
                        </a:rPr>
                        <a:t>314 (/2183)</a:t>
                      </a:r>
                    </a:p>
                  </a:txBody>
                  <a:tcPr>
                    <a:solidFill>
                      <a:schemeClr val="accent1">
                        <a:lumMod val="40000"/>
                        <a:lumOff val="60000"/>
                      </a:schemeClr>
                    </a:solidFill>
                  </a:tcPr>
                </a:tc>
                <a:tc>
                  <a:txBody>
                    <a:bodyPr/>
                    <a:lstStyle/>
                    <a:p>
                      <a:pPr algn="ctr"/>
                      <a:r>
                        <a:rPr lang="en-GB" sz="1400" b="1" i="0" dirty="0">
                          <a:latin typeface="Helvetica Neue Light" panose="02000403000000020004" pitchFamily="2" charset="0"/>
                          <a:ea typeface="Helvetica Neue Light" panose="02000403000000020004" pitchFamily="2" charset="0"/>
                        </a:rPr>
                        <a:t>1869</a:t>
                      </a:r>
                      <a:r>
                        <a:rPr lang="en-GB" sz="1400" b="1" i="0" dirty="0">
                          <a:latin typeface="HELVETICA NEUE LIGHT" panose="02000403000000020004" pitchFamily="2" charset="0"/>
                          <a:ea typeface="HELVETICA NEUE LIGHT" panose="02000403000000020004" pitchFamily="2" charset="0"/>
                        </a:rPr>
                        <a:t> (/2183)</a:t>
                      </a:r>
                      <a:endParaRPr lang="en-GB" sz="1400" b="1" i="0" dirty="0">
                        <a:latin typeface="Helvetica Neue Light" panose="02000403000000020004" pitchFamily="2" charset="0"/>
                        <a:ea typeface="Helvetica Neue Light" panose="02000403000000020004" pitchFamily="2" charset="0"/>
                      </a:endParaRPr>
                    </a:p>
                  </a:txBody>
                  <a:tcPr>
                    <a:solidFill>
                      <a:schemeClr val="accent1">
                        <a:lumMod val="40000"/>
                        <a:lumOff val="60000"/>
                      </a:schemeClr>
                    </a:solidFill>
                  </a:tcPr>
                </a:tc>
                <a:tc>
                  <a:txBody>
                    <a:bodyPr/>
                    <a:lstStyle/>
                    <a:p>
                      <a:pPr algn="ctr"/>
                      <a:r>
                        <a:rPr lang="en-GB" sz="1400" b="0" i="0" dirty="0">
                          <a:latin typeface="Helvetica Neue Light" panose="02000403000000020004" pitchFamily="2" charset="0"/>
                          <a:ea typeface="Helvetica Neue Light" panose="02000403000000020004" pitchFamily="2" charset="0"/>
                        </a:rPr>
                        <a:t>Grand total: </a:t>
                      </a:r>
                      <a:r>
                        <a:rPr lang="en-GB" sz="1400" b="1" i="0" dirty="0">
                          <a:latin typeface="Helvetica Neue Light" panose="02000403000000020004" pitchFamily="2" charset="0"/>
                          <a:ea typeface="Helvetica Neue Light" panose="02000403000000020004" pitchFamily="2" charset="0"/>
                        </a:rPr>
                        <a:t>2183</a:t>
                      </a:r>
                      <a:endParaRPr lang="en-GB" sz="1400" b="1" i="0" dirty="0">
                        <a:latin typeface="HELVETICA NEUE LIGHT" panose="02000403000000020004" pitchFamily="2" charset="0"/>
                        <a:ea typeface="HELVETICA NEUE LIGHT" panose="02000403000000020004" pitchFamily="2" charset="0"/>
                      </a:endParaRPr>
                    </a:p>
                  </a:txBody>
                  <a:tcPr>
                    <a:solidFill>
                      <a:schemeClr val="bg2">
                        <a:lumMod val="90000"/>
                      </a:schemeClr>
                    </a:solidFill>
                  </a:tcPr>
                </a:tc>
                <a:extLst>
                  <a:ext uri="{0D108BD9-81ED-4DB2-BD59-A6C34878D82A}">
                    <a16:rowId xmlns:a16="http://schemas.microsoft.com/office/drawing/2014/main" val="3056821203"/>
                  </a:ext>
                </a:extLst>
              </a:tr>
            </a:tbl>
          </a:graphicData>
        </a:graphic>
      </p:graphicFrame>
      <p:graphicFrame>
        <p:nvGraphicFramePr>
          <p:cNvPr id="11" name="Table 7">
            <a:extLst>
              <a:ext uri="{FF2B5EF4-FFF2-40B4-BE49-F238E27FC236}">
                <a16:creationId xmlns:a16="http://schemas.microsoft.com/office/drawing/2014/main" id="{6A8FF34E-7092-3242-8A3E-0AEDA7E3DEA4}"/>
              </a:ext>
            </a:extLst>
          </p:cNvPr>
          <p:cNvGraphicFramePr>
            <a:graphicFrameLocks noGrp="1"/>
          </p:cNvGraphicFramePr>
          <p:nvPr>
            <p:extLst>
              <p:ext uri="{D42A27DB-BD31-4B8C-83A1-F6EECF244321}">
                <p14:modId xmlns:p14="http://schemas.microsoft.com/office/powerpoint/2010/main" val="1132783556"/>
              </p:ext>
            </p:extLst>
          </p:nvPr>
        </p:nvGraphicFramePr>
        <p:xfrm>
          <a:off x="738033" y="4254100"/>
          <a:ext cx="8599992" cy="1639080"/>
        </p:xfrm>
        <a:graphic>
          <a:graphicData uri="http://schemas.openxmlformats.org/drawingml/2006/table">
            <a:tbl>
              <a:tblPr firstRow="1" bandRow="1">
                <a:tableStyleId>{5940675A-B579-460E-94D1-54222C63F5DA}</a:tableStyleId>
              </a:tblPr>
              <a:tblGrid>
                <a:gridCol w="2149998">
                  <a:extLst>
                    <a:ext uri="{9D8B030D-6E8A-4147-A177-3AD203B41FA5}">
                      <a16:colId xmlns:a16="http://schemas.microsoft.com/office/drawing/2014/main" val="254923394"/>
                    </a:ext>
                  </a:extLst>
                </a:gridCol>
                <a:gridCol w="2149998">
                  <a:extLst>
                    <a:ext uri="{9D8B030D-6E8A-4147-A177-3AD203B41FA5}">
                      <a16:colId xmlns:a16="http://schemas.microsoft.com/office/drawing/2014/main" val="1960465526"/>
                    </a:ext>
                  </a:extLst>
                </a:gridCol>
                <a:gridCol w="2149998">
                  <a:extLst>
                    <a:ext uri="{9D8B030D-6E8A-4147-A177-3AD203B41FA5}">
                      <a16:colId xmlns:a16="http://schemas.microsoft.com/office/drawing/2014/main" val="2700402843"/>
                    </a:ext>
                  </a:extLst>
                </a:gridCol>
                <a:gridCol w="2149998">
                  <a:extLst>
                    <a:ext uri="{9D8B030D-6E8A-4147-A177-3AD203B41FA5}">
                      <a16:colId xmlns:a16="http://schemas.microsoft.com/office/drawing/2014/main" val="3292900590"/>
                    </a:ext>
                  </a:extLst>
                </a:gridCol>
              </a:tblGrid>
              <a:tr h="313606">
                <a:tc>
                  <a:txBody>
                    <a:bodyPr/>
                    <a:lstStyle/>
                    <a:p>
                      <a:pPr algn="ctr"/>
                      <a:endParaRPr lang="en-GB" sz="1400" b="0" i="0">
                        <a:latin typeface="Helvetica Neue Light" panose="02000403000000020004" pitchFamily="2" charset="0"/>
                        <a:ea typeface="Helvetica Neue Light" panose="02000403000000020004" pitchFamily="2" charset="0"/>
                      </a:endParaRPr>
                    </a:p>
                  </a:txBody>
                  <a:tcPr/>
                </a:tc>
                <a:tc>
                  <a:txBody>
                    <a:bodyPr/>
                    <a:lstStyle/>
                    <a:p>
                      <a:pPr algn="ctr"/>
                      <a:r>
                        <a:rPr lang="en-GB" sz="1400" b="0" i="0" dirty="0">
                          <a:latin typeface="Helvetica Neue Light" panose="02000403000000020004" pitchFamily="2" charset="0"/>
                          <a:ea typeface="Helvetica Neue Light" panose="02000403000000020004" pitchFamily="2" charset="0"/>
                        </a:rPr>
                        <a:t>Breeding sites: Aedes</a:t>
                      </a:r>
                    </a:p>
                    <a:p>
                      <a:pPr algn="ctr"/>
                      <a:r>
                        <a:rPr lang="en-GB" sz="1400" b="0" i="0" dirty="0">
                          <a:latin typeface="Helvetica Neue Light" panose="02000403000000020004" pitchFamily="2" charset="0"/>
                          <a:ea typeface="Helvetica Neue Light" panose="02000403000000020004" pitchFamily="2" charset="0"/>
                        </a:rPr>
                        <a:t>(B)</a:t>
                      </a:r>
                    </a:p>
                  </a:txBody>
                  <a:tcPr>
                    <a:solidFill>
                      <a:schemeClr val="accent6">
                        <a:lumMod val="20000"/>
                        <a:lumOff val="80000"/>
                      </a:schemeClr>
                    </a:solidFill>
                  </a:tcPr>
                </a:tc>
                <a:tc>
                  <a:txBody>
                    <a:bodyPr/>
                    <a:lstStyle/>
                    <a:p>
                      <a:pPr algn="ctr"/>
                      <a:r>
                        <a:rPr lang="en-GB" sz="1400" b="0" i="0" dirty="0">
                          <a:latin typeface="Helvetica Neue Light" panose="02000403000000020004" pitchFamily="2" charset="0"/>
                          <a:ea typeface="Helvetica Neue Light" panose="02000403000000020004" pitchFamily="2" charset="0"/>
                        </a:rPr>
                        <a:t>Breeding sites: No Aedes</a:t>
                      </a:r>
                    </a:p>
                    <a:p>
                      <a:pPr algn="ctr"/>
                      <a:r>
                        <a:rPr lang="en-GB" sz="1400" b="0" i="0" dirty="0">
                          <a:latin typeface="Helvetica Neue Light" panose="02000403000000020004" pitchFamily="2" charset="0"/>
                          <a:ea typeface="Helvetica Neue Light" panose="02000403000000020004" pitchFamily="2" charset="0"/>
                        </a:rPr>
                        <a:t>(B’)</a:t>
                      </a:r>
                    </a:p>
                  </a:txBody>
                  <a:tcPr>
                    <a:solidFill>
                      <a:schemeClr val="accent6">
                        <a:lumMod val="20000"/>
                        <a:lumOff val="80000"/>
                      </a:schemeClr>
                    </a:solidFill>
                  </a:tcPr>
                </a:tc>
                <a:tc>
                  <a:txBody>
                    <a:bodyPr/>
                    <a:lstStyle/>
                    <a:p>
                      <a:pPr algn="ctr"/>
                      <a:r>
                        <a:rPr lang="en-GB" sz="1400" b="0" i="0" dirty="0">
                          <a:latin typeface="Helvetica Neue Light" panose="02000403000000020004" pitchFamily="2" charset="0"/>
                          <a:ea typeface="Helvetica Neue Light" panose="02000403000000020004" pitchFamily="2" charset="0"/>
                        </a:rPr>
                        <a:t>Sum (Row)</a:t>
                      </a:r>
                    </a:p>
                  </a:txBody>
                  <a:tcPr>
                    <a:solidFill>
                      <a:schemeClr val="bg2">
                        <a:lumMod val="90000"/>
                      </a:schemeClr>
                    </a:solidFill>
                  </a:tcPr>
                </a:tc>
                <a:extLst>
                  <a:ext uri="{0D108BD9-81ED-4DB2-BD59-A6C34878D82A}">
                    <a16:rowId xmlns:a16="http://schemas.microsoft.com/office/drawing/2014/main" val="823898921"/>
                  </a:ext>
                </a:extLst>
              </a:tr>
              <a:tr h="373640">
                <a:tc>
                  <a:txBody>
                    <a:bodyPr/>
                    <a:lstStyle/>
                    <a:p>
                      <a:pPr algn="ctr"/>
                      <a:r>
                        <a:rPr lang="en-GB" sz="1400" b="0" i="0" dirty="0">
                          <a:latin typeface="Helvetica Neue Light" panose="02000403000000020004" pitchFamily="2" charset="0"/>
                          <a:ea typeface="Helvetica Neue Light" panose="02000403000000020004" pitchFamily="2" charset="0"/>
                        </a:rPr>
                        <a:t>Urban (U)</a:t>
                      </a:r>
                    </a:p>
                  </a:txBody>
                  <a:tcPr>
                    <a:solidFill>
                      <a:schemeClr val="accent4">
                        <a:lumMod val="20000"/>
                        <a:lumOff val="80000"/>
                      </a:schemeClr>
                    </a:solidFill>
                  </a:tcPr>
                </a:tc>
                <a:tc>
                  <a:txBody>
                    <a:bodyPr/>
                    <a:lstStyle/>
                    <a:p>
                      <a:pPr algn="ctr" fontAlgn="b"/>
                      <a:endParaRPr lang="en-GB" sz="1400" b="1" i="0" u="none" strike="noStrike" dirty="0">
                        <a:solidFill>
                          <a:srgbClr val="000000"/>
                        </a:solidFill>
                        <a:effectLst/>
                        <a:latin typeface="HELVETICA NEUE LIGHT" panose="02000403000000020004" pitchFamily="2" charset="0"/>
                        <a:ea typeface="HELVETICA NEUE LIGHT" panose="02000403000000020004" pitchFamily="2" charset="0"/>
                      </a:endParaRPr>
                    </a:p>
                  </a:txBody>
                  <a:tcPr marL="9525" marR="9525" marT="9525" marB="0" anchor="ctr">
                    <a:solidFill>
                      <a:schemeClr val="accent5">
                        <a:lumMod val="60000"/>
                        <a:lumOff val="40000"/>
                      </a:schemeClr>
                    </a:solidFill>
                  </a:tcPr>
                </a:tc>
                <a:tc>
                  <a:txBody>
                    <a:bodyPr/>
                    <a:lstStyle/>
                    <a:p>
                      <a:pPr algn="ctr" fontAlgn="b"/>
                      <a:endParaRPr lang="en-GB" sz="1400" b="1" i="0" u="none" strike="noStrike" dirty="0">
                        <a:solidFill>
                          <a:srgbClr val="000000"/>
                        </a:solidFill>
                        <a:effectLst/>
                        <a:latin typeface="HELVETICA NEUE LIGHT" panose="02000403000000020004" pitchFamily="2" charset="0"/>
                        <a:ea typeface="HELVETICA NEUE LIGHT" panose="02000403000000020004" pitchFamily="2" charset="0"/>
                      </a:endParaRPr>
                    </a:p>
                  </a:txBody>
                  <a:tcPr marL="9525" marR="9525" marT="9525" marB="0" anchor="ctr">
                    <a:solidFill>
                      <a:schemeClr val="accent5">
                        <a:lumMod val="60000"/>
                        <a:lumOff val="40000"/>
                      </a:schemeClr>
                    </a:solidFill>
                  </a:tcPr>
                </a:tc>
                <a:tc>
                  <a:txBody>
                    <a:bodyPr/>
                    <a:lstStyle/>
                    <a:p>
                      <a:pPr algn="ctr" fontAlgn="b"/>
                      <a:r>
                        <a:rPr lang="en-GB" sz="1400" b="1" i="0" u="none" strike="noStrike" dirty="0">
                          <a:solidFill>
                            <a:srgbClr val="000000"/>
                          </a:solidFill>
                          <a:effectLst/>
                          <a:latin typeface="HELVETICA NEUE LIGHT" panose="02000403000000020004" pitchFamily="2" charset="0"/>
                          <a:ea typeface="HELVETICA NEUE LIGHT" panose="02000403000000020004" pitchFamily="2" charset="0"/>
                        </a:rPr>
                        <a:t>0.55 P(U)</a:t>
                      </a:r>
                    </a:p>
                  </a:txBody>
                  <a:tcPr marL="9525" marR="9525" marT="9525" marB="0" anchor="ctr">
                    <a:solidFill>
                      <a:schemeClr val="accent1">
                        <a:lumMod val="40000"/>
                        <a:lumOff val="60000"/>
                      </a:schemeClr>
                    </a:solidFill>
                  </a:tcPr>
                </a:tc>
                <a:extLst>
                  <a:ext uri="{0D108BD9-81ED-4DB2-BD59-A6C34878D82A}">
                    <a16:rowId xmlns:a16="http://schemas.microsoft.com/office/drawing/2014/main" val="2235055778"/>
                  </a:ext>
                </a:extLst>
              </a:tr>
              <a:tr h="373640">
                <a:tc>
                  <a:txBody>
                    <a:bodyPr/>
                    <a:lstStyle/>
                    <a:p>
                      <a:pPr algn="ctr"/>
                      <a:r>
                        <a:rPr lang="en-GB" sz="1400" b="0" i="0" dirty="0">
                          <a:latin typeface="Helvetica Neue Light" panose="02000403000000020004" pitchFamily="2" charset="0"/>
                          <a:ea typeface="Helvetica Neue Light" panose="02000403000000020004" pitchFamily="2" charset="0"/>
                        </a:rPr>
                        <a:t>Rural (U’)</a:t>
                      </a:r>
                    </a:p>
                  </a:txBody>
                  <a:tcPr>
                    <a:solidFill>
                      <a:schemeClr val="accent4">
                        <a:lumMod val="20000"/>
                        <a:lumOff val="80000"/>
                      </a:schemeClr>
                    </a:solidFill>
                  </a:tcPr>
                </a:tc>
                <a:tc>
                  <a:txBody>
                    <a:bodyPr/>
                    <a:lstStyle/>
                    <a:p>
                      <a:pPr algn="ctr" fontAlgn="b"/>
                      <a:endParaRPr lang="en-GB" sz="1400" b="1" i="0" u="none" strike="noStrike" dirty="0">
                        <a:solidFill>
                          <a:srgbClr val="000000"/>
                        </a:solidFill>
                        <a:effectLst/>
                        <a:latin typeface="HELVETICA NEUE LIGHT" panose="02000403000000020004" pitchFamily="2" charset="0"/>
                        <a:ea typeface="HELVETICA NEUE LIGHT" panose="02000403000000020004" pitchFamily="2" charset="0"/>
                      </a:endParaRPr>
                    </a:p>
                  </a:txBody>
                  <a:tcPr marL="9525" marR="9525" marT="9525" marB="0" anchor="ctr">
                    <a:solidFill>
                      <a:schemeClr val="accent5">
                        <a:lumMod val="60000"/>
                        <a:lumOff val="40000"/>
                      </a:schemeClr>
                    </a:solidFill>
                  </a:tcPr>
                </a:tc>
                <a:tc>
                  <a:txBody>
                    <a:bodyPr/>
                    <a:lstStyle/>
                    <a:p>
                      <a:pPr algn="ctr" fontAlgn="b"/>
                      <a:endParaRPr lang="en-GB" sz="1400" b="1" i="0" u="none" strike="noStrike" dirty="0">
                        <a:solidFill>
                          <a:srgbClr val="000000"/>
                        </a:solidFill>
                        <a:effectLst/>
                        <a:latin typeface="HELVETICA NEUE LIGHT" panose="02000403000000020004" pitchFamily="2" charset="0"/>
                        <a:ea typeface="HELVETICA NEUE LIGHT" panose="02000403000000020004" pitchFamily="2" charset="0"/>
                      </a:endParaRPr>
                    </a:p>
                  </a:txBody>
                  <a:tcPr marL="9525" marR="9525" marT="9525" marB="0" anchor="ctr">
                    <a:solidFill>
                      <a:schemeClr val="accent5">
                        <a:lumMod val="60000"/>
                        <a:lumOff val="40000"/>
                      </a:schemeClr>
                    </a:solidFill>
                  </a:tcPr>
                </a:tc>
                <a:tc>
                  <a:txBody>
                    <a:bodyPr/>
                    <a:lstStyle/>
                    <a:p>
                      <a:pPr algn="ctr" fontAlgn="b"/>
                      <a:r>
                        <a:rPr lang="en-GB" sz="1400" b="1" i="0" u="none" strike="noStrike" dirty="0">
                          <a:solidFill>
                            <a:srgbClr val="000000"/>
                          </a:solidFill>
                          <a:effectLst/>
                          <a:latin typeface="HELVETICA NEUE LIGHT" panose="02000403000000020004" pitchFamily="2" charset="0"/>
                          <a:ea typeface="HELVETICA NEUE LIGHT" panose="02000403000000020004" pitchFamily="2" charset="0"/>
                        </a:rPr>
                        <a:t>0.45 P(U’)</a:t>
                      </a:r>
                    </a:p>
                  </a:txBody>
                  <a:tcPr marL="9525" marR="9525" marT="9525" marB="0" anchor="ctr">
                    <a:solidFill>
                      <a:schemeClr val="accent1">
                        <a:lumMod val="40000"/>
                        <a:lumOff val="60000"/>
                      </a:schemeClr>
                    </a:solidFill>
                  </a:tcPr>
                </a:tc>
                <a:extLst>
                  <a:ext uri="{0D108BD9-81ED-4DB2-BD59-A6C34878D82A}">
                    <a16:rowId xmlns:a16="http://schemas.microsoft.com/office/drawing/2014/main" val="3083130786"/>
                  </a:ext>
                </a:extLst>
              </a:tr>
              <a:tr h="373640">
                <a:tc>
                  <a:txBody>
                    <a:bodyPr/>
                    <a:lstStyle/>
                    <a:p>
                      <a:pPr algn="ctr"/>
                      <a:r>
                        <a:rPr lang="en-GB" sz="1400" b="0" i="0" dirty="0">
                          <a:latin typeface="Helvetica Neue Light" panose="02000403000000020004" pitchFamily="2" charset="0"/>
                          <a:ea typeface="Helvetica Neue Light" panose="02000403000000020004" pitchFamily="2" charset="0"/>
                        </a:rPr>
                        <a:t>Sum (Column)</a:t>
                      </a:r>
                    </a:p>
                  </a:txBody>
                  <a:tcPr>
                    <a:solidFill>
                      <a:schemeClr val="bg2">
                        <a:lumMod val="90000"/>
                      </a:schemeClr>
                    </a:solidFill>
                  </a:tcPr>
                </a:tc>
                <a:tc>
                  <a:txBody>
                    <a:bodyPr/>
                    <a:lstStyle/>
                    <a:p>
                      <a:pPr algn="ctr" fontAlgn="b"/>
                      <a:r>
                        <a:rPr lang="en-GB" sz="1400" b="1" i="0" u="none" strike="noStrike" dirty="0">
                          <a:solidFill>
                            <a:srgbClr val="000000"/>
                          </a:solidFill>
                          <a:effectLst/>
                          <a:latin typeface="HELVETICA NEUE LIGHT" panose="02000403000000020004" pitchFamily="2" charset="0"/>
                          <a:ea typeface="HELVETICA NEUE LIGHT" panose="02000403000000020004" pitchFamily="2" charset="0"/>
                        </a:rPr>
                        <a:t>0.14 P(B)</a:t>
                      </a:r>
                    </a:p>
                  </a:txBody>
                  <a:tcPr marL="9525" marR="9525" marT="9525" marB="0" anchor="ctr">
                    <a:solidFill>
                      <a:schemeClr val="accent1">
                        <a:lumMod val="40000"/>
                        <a:lumOff val="60000"/>
                      </a:schemeClr>
                    </a:solidFill>
                  </a:tcPr>
                </a:tc>
                <a:tc>
                  <a:txBody>
                    <a:bodyPr/>
                    <a:lstStyle/>
                    <a:p>
                      <a:pPr algn="ctr" fontAlgn="b"/>
                      <a:r>
                        <a:rPr lang="en-GB" sz="1400" b="1" i="0" u="none" strike="noStrike" dirty="0">
                          <a:solidFill>
                            <a:srgbClr val="000000"/>
                          </a:solidFill>
                          <a:effectLst/>
                          <a:latin typeface="HELVETICA NEUE LIGHT" panose="02000403000000020004" pitchFamily="2" charset="0"/>
                          <a:ea typeface="HELVETICA NEUE LIGHT" panose="02000403000000020004" pitchFamily="2" charset="0"/>
                        </a:rPr>
                        <a:t>0.86 P(B’)</a:t>
                      </a:r>
                    </a:p>
                  </a:txBody>
                  <a:tcPr marL="9525" marR="9525" marT="9525" marB="0" anchor="ctr">
                    <a:solidFill>
                      <a:schemeClr val="accent1">
                        <a:lumMod val="40000"/>
                        <a:lumOff val="60000"/>
                      </a:schemeClr>
                    </a:solidFill>
                  </a:tcPr>
                </a:tc>
                <a:tc>
                  <a:txBody>
                    <a:bodyPr/>
                    <a:lstStyle/>
                    <a:p>
                      <a:pPr algn="ctr"/>
                      <a:r>
                        <a:rPr lang="en-GB" sz="1400" b="0" i="0" dirty="0">
                          <a:latin typeface="Helvetica Neue Light" panose="02000403000000020004" pitchFamily="2" charset="0"/>
                          <a:ea typeface="Helvetica Neue Light" panose="02000403000000020004" pitchFamily="2" charset="0"/>
                        </a:rPr>
                        <a:t>Grand total: </a:t>
                      </a:r>
                      <a:r>
                        <a:rPr lang="en-GB" sz="1400" b="1" i="0" dirty="0">
                          <a:latin typeface="Helvetica Neue Light" panose="02000403000000020004" pitchFamily="2" charset="0"/>
                          <a:ea typeface="Helvetica Neue Light" panose="02000403000000020004" pitchFamily="2" charset="0"/>
                        </a:rPr>
                        <a:t>1</a:t>
                      </a:r>
                      <a:endParaRPr lang="en-GB" sz="1400" b="1" i="0" dirty="0">
                        <a:latin typeface="HELVETICA NEUE LIGHT" panose="02000403000000020004" pitchFamily="2" charset="0"/>
                        <a:ea typeface="HELVETICA NEUE LIGHT" panose="02000403000000020004" pitchFamily="2" charset="0"/>
                      </a:endParaRPr>
                    </a:p>
                  </a:txBody>
                  <a:tcPr>
                    <a:solidFill>
                      <a:schemeClr val="bg2">
                        <a:lumMod val="90000"/>
                      </a:schemeClr>
                    </a:solidFill>
                  </a:tcPr>
                </a:tc>
                <a:extLst>
                  <a:ext uri="{0D108BD9-81ED-4DB2-BD59-A6C34878D82A}">
                    <a16:rowId xmlns:a16="http://schemas.microsoft.com/office/drawing/2014/main" val="3056821203"/>
                  </a:ext>
                </a:extLst>
              </a:tr>
            </a:tbl>
          </a:graphicData>
        </a:graphic>
      </p:graphicFrame>
      <p:sp>
        <p:nvSpPr>
          <p:cNvPr id="5" name="TextBox 4">
            <a:extLst>
              <a:ext uri="{FF2B5EF4-FFF2-40B4-BE49-F238E27FC236}">
                <a16:creationId xmlns:a16="http://schemas.microsoft.com/office/drawing/2014/main" id="{58C2FE39-B0C7-8149-84BA-E375BCE0F197}"/>
              </a:ext>
            </a:extLst>
          </p:cNvPr>
          <p:cNvSpPr txBox="1"/>
          <p:nvPr/>
        </p:nvSpPr>
        <p:spPr>
          <a:xfrm>
            <a:off x="9606987" y="1708232"/>
            <a:ext cx="2395603" cy="1954381"/>
          </a:xfrm>
          <a:prstGeom prst="rect">
            <a:avLst/>
          </a:prstGeom>
          <a:noFill/>
        </p:spPr>
        <p:txBody>
          <a:bodyPr wrap="square" rtlCol="0">
            <a:spAutoFit/>
          </a:bodyPr>
          <a:lstStyle/>
          <a:p>
            <a:pPr algn="l"/>
            <a:r>
              <a:rPr lang="en-GB" sz="1100" dirty="0">
                <a:latin typeface="Helvetica Neue Light" panose="02000403000000020004" pitchFamily="2" charset="0"/>
                <a:ea typeface="Helvetica Neue Light" panose="02000403000000020004" pitchFamily="2" charset="0"/>
              </a:rPr>
              <a:t>Here, we can compute the probabilities by simply dividing the number of events observed by the overall total sample space which is 2183</a:t>
            </a:r>
          </a:p>
          <a:p>
            <a:pPr algn="l"/>
            <a:endParaRPr lang="en-GB" sz="1100" dirty="0">
              <a:latin typeface="Helvetica Neue Light" panose="02000403000000020004" pitchFamily="2" charset="0"/>
              <a:ea typeface="Helvetica Neue Light" panose="02000403000000020004" pitchFamily="2" charset="0"/>
            </a:endParaRPr>
          </a:p>
          <a:p>
            <a:pPr algn="l"/>
            <a:r>
              <a:rPr lang="en-GB" sz="1100" dirty="0">
                <a:latin typeface="Helvetica Neue Light" panose="02000403000000020004" pitchFamily="2" charset="0"/>
                <a:ea typeface="Helvetica Neue Light" panose="02000403000000020004" pitchFamily="2" charset="0"/>
              </a:rPr>
              <a:t>The second table, we have simply converted the raw values to probabilities. The light blue shaded cells are the unconditional (or marginal) probabilities</a:t>
            </a:r>
          </a:p>
        </p:txBody>
      </p:sp>
      <p:sp>
        <p:nvSpPr>
          <p:cNvPr id="12" name="Title 1">
            <a:extLst>
              <a:ext uri="{FF2B5EF4-FFF2-40B4-BE49-F238E27FC236}">
                <a16:creationId xmlns:a16="http://schemas.microsoft.com/office/drawing/2014/main" id="{FDAEDBF9-38DA-3C42-A1B8-51BBC2951F7E}"/>
              </a:ext>
            </a:extLst>
          </p:cNvPr>
          <p:cNvSpPr txBox="1">
            <a:spLocks/>
          </p:cNvSpPr>
          <p:nvPr/>
        </p:nvSpPr>
        <p:spPr>
          <a:xfrm>
            <a:off x="117565" y="6458129"/>
            <a:ext cx="2429691" cy="29057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r>
              <a:rPr lang="en-US" altLang="en-US" sz="1400" b="1" dirty="0">
                <a:latin typeface="HELVETICA NEUE LIGHT" panose="02000403000000020004" pitchFamily="2" charset="0"/>
                <a:ea typeface="HELVETICA NEUE LIGHT" panose="02000403000000020004" pitchFamily="2" charset="0"/>
                <a:cs typeface="Helvetica Neue" panose="02000503000000020004" pitchFamily="2" charset="0"/>
              </a:rPr>
              <a:t>Unconditional Probabilities</a:t>
            </a:r>
            <a:endParaRPr lang="en-GB" sz="1400" b="1" cap="all"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endParaRPr>
          </a:p>
        </p:txBody>
      </p:sp>
      <p:sp>
        <p:nvSpPr>
          <p:cNvPr id="13" name="Rectangle 12">
            <a:extLst>
              <a:ext uri="{FF2B5EF4-FFF2-40B4-BE49-F238E27FC236}">
                <a16:creationId xmlns:a16="http://schemas.microsoft.com/office/drawing/2014/main" id="{780FDE63-7049-6647-A8FC-786682277EA2}"/>
              </a:ext>
            </a:extLst>
          </p:cNvPr>
          <p:cNvSpPr/>
          <p:nvPr/>
        </p:nvSpPr>
        <p:spPr>
          <a:xfrm>
            <a:off x="2853975" y="2872037"/>
            <a:ext cx="4368628" cy="55696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a:extLst>
              <a:ext uri="{FF2B5EF4-FFF2-40B4-BE49-F238E27FC236}">
                <a16:creationId xmlns:a16="http://schemas.microsoft.com/office/drawing/2014/main" id="{4C022375-C2F2-EB47-AD48-EFFE68EEFE62}"/>
              </a:ext>
            </a:extLst>
          </p:cNvPr>
          <p:cNvSpPr/>
          <p:nvPr/>
        </p:nvSpPr>
        <p:spPr>
          <a:xfrm>
            <a:off x="7111271" y="2193361"/>
            <a:ext cx="2291787" cy="83920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8" name="Straight Arrow Connector 7">
            <a:extLst>
              <a:ext uri="{FF2B5EF4-FFF2-40B4-BE49-F238E27FC236}">
                <a16:creationId xmlns:a16="http://schemas.microsoft.com/office/drawing/2014/main" id="{12FEDD9B-EAEC-4A3C-812D-B20A066EA72E}"/>
              </a:ext>
            </a:extLst>
          </p:cNvPr>
          <p:cNvCxnSpPr>
            <a:cxnSpLocks/>
          </p:cNvCxnSpPr>
          <p:nvPr/>
        </p:nvCxnSpPr>
        <p:spPr>
          <a:xfrm>
            <a:off x="5020732" y="3662613"/>
            <a:ext cx="0" cy="4450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41424BDB-1971-E876-4CDB-BEF8D557AAEE}"/>
              </a:ext>
            </a:extLst>
          </p:cNvPr>
          <p:cNvSpPr txBox="1"/>
          <p:nvPr/>
        </p:nvSpPr>
        <p:spPr>
          <a:xfrm>
            <a:off x="2769459" y="6359762"/>
            <a:ext cx="2268570" cy="430887"/>
          </a:xfrm>
          <a:prstGeom prst="rect">
            <a:avLst/>
          </a:prstGeom>
          <a:noFill/>
          <a:ln>
            <a:solidFill>
              <a:schemeClr val="tx1"/>
            </a:solidFill>
          </a:ln>
        </p:spPr>
        <p:txBody>
          <a:bodyPr wrap="none" rtlCol="0">
            <a:spAutoFit/>
          </a:bodyPr>
          <a:lstStyle/>
          <a:p>
            <a:pPr algn="l"/>
            <a:r>
              <a:rPr lang="en-GB" sz="1100" dirty="0">
                <a:latin typeface="Helvetica Neue Light" panose="02000403000000020004" pitchFamily="2" charset="0"/>
                <a:ea typeface="Helvetica Neue Light" panose="02000403000000020004" pitchFamily="2" charset="0"/>
              </a:rPr>
              <a:t>Probability of finding breeding site </a:t>
            </a:r>
          </a:p>
          <a:p>
            <a:pPr algn="l"/>
            <a:r>
              <a:rPr lang="en-GB" sz="1100" dirty="0">
                <a:latin typeface="Helvetica Neue Light" panose="02000403000000020004" pitchFamily="2" charset="0"/>
                <a:ea typeface="Helvetica Neue Light" panose="02000403000000020004" pitchFamily="2" charset="0"/>
              </a:rPr>
              <a:t>with Aedes mosquito = 0.14 </a:t>
            </a:r>
          </a:p>
        </p:txBody>
      </p:sp>
      <p:sp>
        <p:nvSpPr>
          <p:cNvPr id="10" name="TextBox 9">
            <a:extLst>
              <a:ext uri="{FF2B5EF4-FFF2-40B4-BE49-F238E27FC236}">
                <a16:creationId xmlns:a16="http://schemas.microsoft.com/office/drawing/2014/main" id="{BFCDAA40-BDDC-A957-22EE-DE735B1161AF}"/>
              </a:ext>
            </a:extLst>
          </p:cNvPr>
          <p:cNvSpPr txBox="1"/>
          <p:nvPr/>
        </p:nvSpPr>
        <p:spPr>
          <a:xfrm>
            <a:off x="9734025" y="4679692"/>
            <a:ext cx="2268570" cy="430887"/>
          </a:xfrm>
          <a:prstGeom prst="rect">
            <a:avLst/>
          </a:prstGeom>
          <a:noFill/>
          <a:ln>
            <a:solidFill>
              <a:schemeClr val="tx1"/>
            </a:solidFill>
          </a:ln>
        </p:spPr>
        <p:txBody>
          <a:bodyPr wrap="none" rtlCol="0">
            <a:spAutoFit/>
          </a:bodyPr>
          <a:lstStyle/>
          <a:p>
            <a:pPr algn="l"/>
            <a:r>
              <a:rPr lang="en-GB" sz="1100" dirty="0">
                <a:latin typeface="Helvetica Neue Light" panose="02000403000000020004" pitchFamily="2" charset="0"/>
                <a:ea typeface="Helvetica Neue Light" panose="02000403000000020004" pitchFamily="2" charset="0"/>
              </a:rPr>
              <a:t>Probability of finding breeding site </a:t>
            </a:r>
          </a:p>
          <a:p>
            <a:pPr algn="l"/>
            <a:r>
              <a:rPr lang="en-GB" sz="1100" dirty="0">
                <a:latin typeface="Helvetica Neue Light" panose="02000403000000020004" pitchFamily="2" charset="0"/>
                <a:ea typeface="Helvetica Neue Light" panose="02000403000000020004" pitchFamily="2" charset="0"/>
              </a:rPr>
              <a:t>in Urban location = 0.55 </a:t>
            </a:r>
          </a:p>
        </p:txBody>
      </p:sp>
      <p:cxnSp>
        <p:nvCxnSpPr>
          <p:cNvPr id="15" name="Straight Arrow Connector 14">
            <a:extLst>
              <a:ext uri="{FF2B5EF4-FFF2-40B4-BE49-F238E27FC236}">
                <a16:creationId xmlns:a16="http://schemas.microsoft.com/office/drawing/2014/main" id="{8229D4F2-800C-3CFA-A0A0-496AC969CA95}"/>
              </a:ext>
            </a:extLst>
          </p:cNvPr>
          <p:cNvCxnSpPr/>
          <p:nvPr/>
        </p:nvCxnSpPr>
        <p:spPr>
          <a:xfrm>
            <a:off x="3866846" y="5893180"/>
            <a:ext cx="0" cy="4450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D9049766-68A5-3D07-7D4F-23BCF3F66758}"/>
              </a:ext>
            </a:extLst>
          </p:cNvPr>
          <p:cNvCxnSpPr>
            <a:cxnSpLocks/>
          </p:cNvCxnSpPr>
          <p:nvPr/>
        </p:nvCxnSpPr>
        <p:spPr>
          <a:xfrm>
            <a:off x="9338025" y="4942780"/>
            <a:ext cx="3960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TextBox 18">
            <a:extLst>
              <a:ext uri="{FF2B5EF4-FFF2-40B4-BE49-F238E27FC236}">
                <a16:creationId xmlns:a16="http://schemas.microsoft.com/office/drawing/2014/main" id="{F566D179-D5C6-53CF-AD69-71E924DFBBC6}"/>
              </a:ext>
            </a:extLst>
          </p:cNvPr>
          <p:cNvSpPr txBox="1"/>
          <p:nvPr/>
        </p:nvSpPr>
        <p:spPr>
          <a:xfrm>
            <a:off x="5090641" y="6353558"/>
            <a:ext cx="2268570" cy="430887"/>
          </a:xfrm>
          <a:prstGeom prst="rect">
            <a:avLst/>
          </a:prstGeom>
          <a:noFill/>
          <a:ln>
            <a:solidFill>
              <a:schemeClr val="tx1"/>
            </a:solidFill>
          </a:ln>
        </p:spPr>
        <p:txBody>
          <a:bodyPr wrap="none" rtlCol="0">
            <a:spAutoFit/>
          </a:bodyPr>
          <a:lstStyle/>
          <a:p>
            <a:pPr algn="l"/>
            <a:r>
              <a:rPr lang="en-GB" sz="1100" dirty="0">
                <a:latin typeface="Helvetica Neue Light" panose="02000403000000020004" pitchFamily="2" charset="0"/>
                <a:ea typeface="Helvetica Neue Light" panose="02000403000000020004" pitchFamily="2" charset="0"/>
              </a:rPr>
              <a:t>Probability of finding breeding site </a:t>
            </a:r>
          </a:p>
          <a:p>
            <a:pPr algn="l"/>
            <a:r>
              <a:rPr lang="en-GB" sz="1100" dirty="0">
                <a:latin typeface="Helvetica Neue Light" panose="02000403000000020004" pitchFamily="2" charset="0"/>
                <a:ea typeface="Helvetica Neue Light" panose="02000403000000020004" pitchFamily="2" charset="0"/>
              </a:rPr>
              <a:t>with no Aedes mosquito = 0.86 </a:t>
            </a:r>
          </a:p>
        </p:txBody>
      </p:sp>
      <p:cxnSp>
        <p:nvCxnSpPr>
          <p:cNvPr id="20" name="Straight Arrow Connector 19">
            <a:extLst>
              <a:ext uri="{FF2B5EF4-FFF2-40B4-BE49-F238E27FC236}">
                <a16:creationId xmlns:a16="http://schemas.microsoft.com/office/drawing/2014/main" id="{CA5DD739-EA53-7308-5972-B1B1A5CD86C5}"/>
              </a:ext>
            </a:extLst>
          </p:cNvPr>
          <p:cNvCxnSpPr/>
          <p:nvPr/>
        </p:nvCxnSpPr>
        <p:spPr>
          <a:xfrm>
            <a:off x="6188028" y="5886976"/>
            <a:ext cx="0" cy="4450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TextBox 20">
            <a:extLst>
              <a:ext uri="{FF2B5EF4-FFF2-40B4-BE49-F238E27FC236}">
                <a16:creationId xmlns:a16="http://schemas.microsoft.com/office/drawing/2014/main" id="{70289384-51F2-1AA7-A1C5-8FC7BE88A096}"/>
              </a:ext>
            </a:extLst>
          </p:cNvPr>
          <p:cNvSpPr txBox="1"/>
          <p:nvPr/>
        </p:nvSpPr>
        <p:spPr>
          <a:xfrm>
            <a:off x="9734025" y="5168600"/>
            <a:ext cx="2268570" cy="430887"/>
          </a:xfrm>
          <a:prstGeom prst="rect">
            <a:avLst/>
          </a:prstGeom>
          <a:noFill/>
          <a:ln>
            <a:solidFill>
              <a:schemeClr val="tx1"/>
            </a:solidFill>
          </a:ln>
        </p:spPr>
        <p:txBody>
          <a:bodyPr wrap="none" rtlCol="0">
            <a:spAutoFit/>
          </a:bodyPr>
          <a:lstStyle/>
          <a:p>
            <a:pPr algn="l"/>
            <a:r>
              <a:rPr lang="en-GB" sz="1100" dirty="0">
                <a:latin typeface="Helvetica Neue Light" panose="02000403000000020004" pitchFamily="2" charset="0"/>
                <a:ea typeface="Helvetica Neue Light" panose="02000403000000020004" pitchFamily="2" charset="0"/>
              </a:rPr>
              <a:t>Probability of finding breeding site </a:t>
            </a:r>
          </a:p>
          <a:p>
            <a:pPr algn="l"/>
            <a:r>
              <a:rPr lang="en-GB" sz="1100" dirty="0">
                <a:latin typeface="Helvetica Neue Light" panose="02000403000000020004" pitchFamily="2" charset="0"/>
                <a:ea typeface="Helvetica Neue Light" panose="02000403000000020004" pitchFamily="2" charset="0"/>
              </a:rPr>
              <a:t>in Rural location = 0.45 </a:t>
            </a:r>
          </a:p>
        </p:txBody>
      </p:sp>
      <p:cxnSp>
        <p:nvCxnSpPr>
          <p:cNvPr id="22" name="Straight Arrow Connector 21">
            <a:extLst>
              <a:ext uri="{FF2B5EF4-FFF2-40B4-BE49-F238E27FC236}">
                <a16:creationId xmlns:a16="http://schemas.microsoft.com/office/drawing/2014/main" id="{72FF43DB-425F-0C8A-57B6-7CA1D2A58437}"/>
              </a:ext>
            </a:extLst>
          </p:cNvPr>
          <p:cNvCxnSpPr>
            <a:cxnSpLocks/>
          </p:cNvCxnSpPr>
          <p:nvPr/>
        </p:nvCxnSpPr>
        <p:spPr>
          <a:xfrm>
            <a:off x="9338025" y="5330312"/>
            <a:ext cx="3960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71433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9310937-9810-114F-983E-4800E87EE95A}"/>
              </a:ext>
            </a:extLst>
          </p:cNvPr>
          <p:cNvSpPr/>
          <p:nvPr/>
        </p:nvSpPr>
        <p:spPr>
          <a:xfrm>
            <a:off x="0" y="0"/>
            <a:ext cx="12192000" cy="6858000"/>
          </a:xfrm>
          <a:prstGeom prst="rect">
            <a:avLst/>
          </a:prstGeom>
          <a:solidFill>
            <a:srgbClr val="008CE6"/>
          </a:solidFill>
          <a:ln>
            <a:solidFill>
              <a:srgbClr val="0091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C76F1414-123F-A64D-A741-24140E769A2A}"/>
              </a:ext>
            </a:extLst>
          </p:cNvPr>
          <p:cNvSpPr>
            <a:spLocks noGrp="1"/>
          </p:cNvSpPr>
          <p:nvPr>
            <p:ph type="title"/>
          </p:nvPr>
        </p:nvSpPr>
        <p:spPr>
          <a:xfrm>
            <a:off x="582798" y="2950571"/>
            <a:ext cx="11233150" cy="1296988"/>
          </a:xfrm>
        </p:spPr>
        <p:txBody>
          <a:bodyPr/>
          <a:lstStyle/>
          <a:p>
            <a:pPr lvl="0" algn="ctr" eaLnBrk="0" fontAlgn="base" hangingPunct="0">
              <a:lnSpc>
                <a:spcPct val="100000"/>
              </a:lnSpc>
              <a:spcBef>
                <a:spcPct val="20000"/>
              </a:spcBef>
              <a:spcAft>
                <a:spcPct val="0"/>
              </a:spcAft>
            </a:pPr>
            <a:r>
              <a:rPr lang="en-US" sz="3600" b="1" kern="0" dirty="0">
                <a:solidFill>
                  <a:schemeClr val="bg1"/>
                </a:solidFill>
                <a:latin typeface="Helvetica Neue Light" panose="02000403000000020004" pitchFamily="2" charset="0"/>
                <a:ea typeface="Helvetica Neue Light" panose="02000403000000020004" pitchFamily="2" charset="0"/>
                <a:cs typeface="Helvetica Neue" panose="02000503000000020004" pitchFamily="2" charset="0"/>
              </a:rPr>
              <a:t>About the course</a:t>
            </a:r>
          </a:p>
        </p:txBody>
      </p:sp>
      <p:sp>
        <p:nvSpPr>
          <p:cNvPr id="3" name="Slide Number Placeholder 3">
            <a:extLst>
              <a:ext uri="{FF2B5EF4-FFF2-40B4-BE49-F238E27FC236}">
                <a16:creationId xmlns:a16="http://schemas.microsoft.com/office/drawing/2014/main" id="{F5000B7A-338D-DED1-025C-9C886324226E}"/>
              </a:ext>
            </a:extLst>
          </p:cNvPr>
          <p:cNvSpPr txBox="1">
            <a:spLocks/>
          </p:cNvSpPr>
          <p:nvPr/>
        </p:nvSpPr>
        <p:spPr>
          <a:xfrm>
            <a:off x="11275948" y="6373870"/>
            <a:ext cx="540000" cy="144000"/>
          </a:xfrm>
          <a:prstGeom prst="rect">
            <a:avLst/>
          </a:prstGeom>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Arial" charset="0"/>
              </a:defRPr>
            </a:lvl1pPr>
            <a:lvl2pPr marL="778225" indent="-299317" algn="l" defTabSz="914400" rtl="0" eaLnBrk="0" latinLnBrk="0" hangingPunct="0">
              <a:defRPr sz="1800" kern="1200">
                <a:solidFill>
                  <a:schemeClr val="tx1"/>
                </a:solidFill>
                <a:latin typeface="Arial" charset="0"/>
                <a:ea typeface="Arial" charset="0"/>
                <a:cs typeface="Arial" charset="0"/>
              </a:defRPr>
            </a:lvl2pPr>
            <a:lvl3pPr marL="1197270" indent="-239454" algn="l" defTabSz="914400" rtl="0" eaLnBrk="0" latinLnBrk="0" hangingPunct="0">
              <a:defRPr sz="1800" kern="1200">
                <a:solidFill>
                  <a:schemeClr val="tx1"/>
                </a:solidFill>
                <a:latin typeface="Arial" charset="0"/>
                <a:ea typeface="Arial" charset="0"/>
                <a:cs typeface="Arial" charset="0"/>
              </a:defRPr>
            </a:lvl3pPr>
            <a:lvl4pPr marL="1676177" indent="-239454" algn="l" defTabSz="914400" rtl="0" eaLnBrk="0" latinLnBrk="0" hangingPunct="0">
              <a:defRPr sz="1800" kern="1200">
                <a:solidFill>
                  <a:schemeClr val="tx1"/>
                </a:solidFill>
                <a:latin typeface="Arial" charset="0"/>
                <a:ea typeface="Arial" charset="0"/>
                <a:cs typeface="Arial" charset="0"/>
              </a:defRPr>
            </a:lvl4pPr>
            <a:lvl5pPr marL="2155085" indent="-239454" algn="l" defTabSz="914400" rtl="0" eaLnBrk="0" latinLnBrk="0" hangingPunct="0">
              <a:defRPr sz="1800" kern="1200">
                <a:solidFill>
                  <a:schemeClr val="tx1"/>
                </a:solidFill>
                <a:latin typeface="Arial" charset="0"/>
                <a:ea typeface="Arial" charset="0"/>
                <a:cs typeface="Arial" charset="0"/>
              </a:defRPr>
            </a:lvl5pPr>
            <a:lvl6pPr marL="2633993"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3112901"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591809"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4070717"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fld id="{0447D3D2-708A-E34B-88EA-90194C1A2EE9}" type="slidenum">
              <a:rPr lang="en-US" smtClean="0">
                <a:solidFill>
                  <a:srgbClr val="000000"/>
                </a:solidFill>
                <a:cs typeface="ＭＳ Ｐゴシック" charset="0"/>
              </a:rPr>
              <a:pPr eaLnBrk="1" hangingPunct="1"/>
              <a:t>2</a:t>
            </a:fld>
            <a:endParaRPr lang="en-US" dirty="0">
              <a:solidFill>
                <a:srgbClr val="000000"/>
              </a:solidFill>
              <a:cs typeface="ＭＳ Ｐゴシック" charset="0"/>
            </a:endParaRPr>
          </a:p>
        </p:txBody>
      </p:sp>
    </p:spTree>
    <p:extLst>
      <p:ext uri="{BB962C8B-B14F-4D97-AF65-F5344CB8AC3E}">
        <p14:creationId xmlns:p14="http://schemas.microsoft.com/office/powerpoint/2010/main" val="39075535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8BBA3F2-0C09-C446-BDF8-2D27BC7931B1}"/>
              </a:ext>
            </a:extLst>
          </p:cNvPr>
          <p:cNvPicPr>
            <a:picLocks noChangeAspect="1"/>
          </p:cNvPicPr>
          <p:nvPr/>
        </p:nvPicPr>
        <p:blipFill>
          <a:blip r:embed="rId2"/>
          <a:stretch>
            <a:fillRect/>
          </a:stretch>
        </p:blipFill>
        <p:spPr>
          <a:xfrm>
            <a:off x="0" y="2623"/>
            <a:ext cx="12192000" cy="970069"/>
          </a:xfrm>
          <a:prstGeom prst="rect">
            <a:avLst/>
          </a:prstGeom>
        </p:spPr>
      </p:pic>
      <p:sp>
        <p:nvSpPr>
          <p:cNvPr id="3" name="Title 1">
            <a:extLst>
              <a:ext uri="{FF2B5EF4-FFF2-40B4-BE49-F238E27FC236}">
                <a16:creationId xmlns:a16="http://schemas.microsoft.com/office/drawing/2014/main" id="{DEB4F442-A8C0-9E48-8B86-B40111CD3FE1}"/>
              </a:ext>
            </a:extLst>
          </p:cNvPr>
          <p:cNvSpPr txBox="1">
            <a:spLocks/>
          </p:cNvSpPr>
          <p:nvPr/>
        </p:nvSpPr>
        <p:spPr>
          <a:xfrm>
            <a:off x="365761" y="1103723"/>
            <a:ext cx="11088206" cy="45886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r>
              <a:rPr lang="en-US" altLang="en-US" sz="2400" b="1" dirty="0">
                <a:latin typeface="HELVETICA NEUE LIGHT" panose="02000403000000020004" pitchFamily="2" charset="0"/>
                <a:ea typeface="HELVETICA NEUE LIGHT" panose="02000403000000020004" pitchFamily="2" charset="0"/>
                <a:cs typeface="Helvetica Neue" panose="02000503000000020004" pitchFamily="2" charset="0"/>
              </a:rPr>
              <a:t>Example: Study on measuring abundance of Adult mosquitoes in Location A [2]</a:t>
            </a:r>
            <a:endParaRPr lang="en-GB" sz="2400" b="1" cap="all"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endParaRPr>
          </a:p>
        </p:txBody>
      </p:sp>
      <p:sp>
        <p:nvSpPr>
          <p:cNvPr id="4" name="Slide Number Placeholder 3">
            <a:extLst>
              <a:ext uri="{FF2B5EF4-FFF2-40B4-BE49-F238E27FC236}">
                <a16:creationId xmlns:a16="http://schemas.microsoft.com/office/drawing/2014/main" id="{53A07A42-5763-174B-9E9C-FA445D3FA280}"/>
              </a:ext>
            </a:extLst>
          </p:cNvPr>
          <p:cNvSpPr txBox="1">
            <a:spLocks/>
          </p:cNvSpPr>
          <p:nvPr/>
        </p:nvSpPr>
        <p:spPr>
          <a:xfrm>
            <a:off x="11275948" y="6373870"/>
            <a:ext cx="540000" cy="144000"/>
          </a:xfrm>
          <a:prstGeom prst="rect">
            <a:avLst/>
          </a:prstGeom>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Arial" charset="0"/>
              </a:defRPr>
            </a:lvl1pPr>
            <a:lvl2pPr marL="778225" indent="-299317" algn="l" defTabSz="914400" rtl="0" eaLnBrk="0" latinLnBrk="0" hangingPunct="0">
              <a:defRPr sz="1800" kern="1200">
                <a:solidFill>
                  <a:schemeClr val="tx1"/>
                </a:solidFill>
                <a:latin typeface="Arial" charset="0"/>
                <a:ea typeface="Arial" charset="0"/>
                <a:cs typeface="Arial" charset="0"/>
              </a:defRPr>
            </a:lvl2pPr>
            <a:lvl3pPr marL="1197270" indent="-239454" algn="l" defTabSz="914400" rtl="0" eaLnBrk="0" latinLnBrk="0" hangingPunct="0">
              <a:defRPr sz="1800" kern="1200">
                <a:solidFill>
                  <a:schemeClr val="tx1"/>
                </a:solidFill>
                <a:latin typeface="Arial" charset="0"/>
                <a:ea typeface="Arial" charset="0"/>
                <a:cs typeface="Arial" charset="0"/>
              </a:defRPr>
            </a:lvl3pPr>
            <a:lvl4pPr marL="1676177" indent="-239454" algn="l" defTabSz="914400" rtl="0" eaLnBrk="0" latinLnBrk="0" hangingPunct="0">
              <a:defRPr sz="1800" kern="1200">
                <a:solidFill>
                  <a:schemeClr val="tx1"/>
                </a:solidFill>
                <a:latin typeface="Arial" charset="0"/>
                <a:ea typeface="Arial" charset="0"/>
                <a:cs typeface="Arial" charset="0"/>
              </a:defRPr>
            </a:lvl4pPr>
            <a:lvl5pPr marL="2155085" indent="-239454" algn="l" defTabSz="914400" rtl="0" eaLnBrk="0" latinLnBrk="0" hangingPunct="0">
              <a:defRPr sz="1800" kern="1200">
                <a:solidFill>
                  <a:schemeClr val="tx1"/>
                </a:solidFill>
                <a:latin typeface="Arial" charset="0"/>
                <a:ea typeface="Arial" charset="0"/>
                <a:cs typeface="Arial" charset="0"/>
              </a:defRPr>
            </a:lvl5pPr>
            <a:lvl6pPr marL="2633993"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3112901"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591809"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4070717"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fld id="{0447D3D2-708A-E34B-88EA-90194C1A2EE9}" type="slidenum">
              <a:rPr lang="en-US" smtClean="0">
                <a:solidFill>
                  <a:srgbClr val="000000"/>
                </a:solidFill>
                <a:cs typeface="ＭＳ Ｐゴシック" charset="0"/>
              </a:rPr>
              <a:pPr eaLnBrk="1" hangingPunct="1"/>
              <a:t>20</a:t>
            </a:fld>
            <a:endParaRPr lang="en-US" dirty="0">
              <a:solidFill>
                <a:srgbClr val="000000"/>
              </a:solidFill>
              <a:cs typeface="ＭＳ Ｐゴシック" charset="0"/>
            </a:endParaRPr>
          </a:p>
        </p:txBody>
      </p:sp>
      <p:graphicFrame>
        <p:nvGraphicFramePr>
          <p:cNvPr id="7" name="Table 7">
            <a:extLst>
              <a:ext uri="{FF2B5EF4-FFF2-40B4-BE49-F238E27FC236}">
                <a16:creationId xmlns:a16="http://schemas.microsoft.com/office/drawing/2014/main" id="{573A7C6F-3268-6B4F-A54F-1701D6204E9C}"/>
              </a:ext>
            </a:extLst>
          </p:cNvPr>
          <p:cNvGraphicFramePr>
            <a:graphicFrameLocks noGrp="1"/>
          </p:cNvGraphicFramePr>
          <p:nvPr>
            <p:extLst>
              <p:ext uri="{D42A27DB-BD31-4B8C-83A1-F6EECF244321}">
                <p14:modId xmlns:p14="http://schemas.microsoft.com/office/powerpoint/2010/main" val="274038099"/>
              </p:ext>
            </p:extLst>
          </p:nvPr>
        </p:nvGraphicFramePr>
        <p:xfrm>
          <a:off x="1247484" y="1730387"/>
          <a:ext cx="8599992" cy="1639080"/>
        </p:xfrm>
        <a:graphic>
          <a:graphicData uri="http://schemas.openxmlformats.org/drawingml/2006/table">
            <a:tbl>
              <a:tblPr firstRow="1" bandRow="1">
                <a:tableStyleId>{5940675A-B579-460E-94D1-54222C63F5DA}</a:tableStyleId>
              </a:tblPr>
              <a:tblGrid>
                <a:gridCol w="2149998">
                  <a:extLst>
                    <a:ext uri="{9D8B030D-6E8A-4147-A177-3AD203B41FA5}">
                      <a16:colId xmlns:a16="http://schemas.microsoft.com/office/drawing/2014/main" val="254923394"/>
                    </a:ext>
                  </a:extLst>
                </a:gridCol>
                <a:gridCol w="2149998">
                  <a:extLst>
                    <a:ext uri="{9D8B030D-6E8A-4147-A177-3AD203B41FA5}">
                      <a16:colId xmlns:a16="http://schemas.microsoft.com/office/drawing/2014/main" val="1960465526"/>
                    </a:ext>
                  </a:extLst>
                </a:gridCol>
                <a:gridCol w="2149998">
                  <a:extLst>
                    <a:ext uri="{9D8B030D-6E8A-4147-A177-3AD203B41FA5}">
                      <a16:colId xmlns:a16="http://schemas.microsoft.com/office/drawing/2014/main" val="2700402843"/>
                    </a:ext>
                  </a:extLst>
                </a:gridCol>
                <a:gridCol w="2149998">
                  <a:extLst>
                    <a:ext uri="{9D8B030D-6E8A-4147-A177-3AD203B41FA5}">
                      <a16:colId xmlns:a16="http://schemas.microsoft.com/office/drawing/2014/main" val="3292900590"/>
                    </a:ext>
                  </a:extLst>
                </a:gridCol>
              </a:tblGrid>
              <a:tr h="313606">
                <a:tc>
                  <a:txBody>
                    <a:bodyPr/>
                    <a:lstStyle/>
                    <a:p>
                      <a:pPr algn="ctr"/>
                      <a:endParaRPr lang="en-GB" sz="1400" b="0" i="0">
                        <a:latin typeface="Helvetica Neue Light" panose="02000403000000020004" pitchFamily="2" charset="0"/>
                        <a:ea typeface="Helvetica Neue Light" panose="02000403000000020004" pitchFamily="2" charset="0"/>
                      </a:endParaRPr>
                    </a:p>
                  </a:txBody>
                  <a:tcPr/>
                </a:tc>
                <a:tc>
                  <a:txBody>
                    <a:bodyPr/>
                    <a:lstStyle/>
                    <a:p>
                      <a:pPr algn="ctr"/>
                      <a:r>
                        <a:rPr lang="en-GB" sz="1400" b="0" i="0" dirty="0">
                          <a:latin typeface="Helvetica Neue Light" panose="02000403000000020004" pitchFamily="2" charset="0"/>
                          <a:ea typeface="Helvetica Neue Light" panose="02000403000000020004" pitchFamily="2" charset="0"/>
                        </a:rPr>
                        <a:t>Breeding sites: Aedes</a:t>
                      </a:r>
                    </a:p>
                    <a:p>
                      <a:pPr algn="ctr"/>
                      <a:endParaRPr lang="en-GB" sz="1400" b="0" i="0" dirty="0">
                        <a:latin typeface="Helvetica Neue Light" panose="02000403000000020004" pitchFamily="2" charset="0"/>
                        <a:ea typeface="Helvetica Neue Light" panose="02000403000000020004" pitchFamily="2" charset="0"/>
                      </a:endParaRPr>
                    </a:p>
                  </a:txBody>
                  <a:tcPr>
                    <a:solidFill>
                      <a:schemeClr val="accent6">
                        <a:lumMod val="20000"/>
                        <a:lumOff val="80000"/>
                      </a:schemeClr>
                    </a:solidFill>
                  </a:tcPr>
                </a:tc>
                <a:tc>
                  <a:txBody>
                    <a:bodyPr/>
                    <a:lstStyle/>
                    <a:p>
                      <a:pPr algn="ctr"/>
                      <a:r>
                        <a:rPr lang="en-GB" sz="1400" b="0" i="0" dirty="0">
                          <a:latin typeface="Helvetica Neue Light" panose="02000403000000020004" pitchFamily="2" charset="0"/>
                          <a:ea typeface="Helvetica Neue Light" panose="02000403000000020004" pitchFamily="2" charset="0"/>
                        </a:rPr>
                        <a:t>Breeding sites: No Aedes</a:t>
                      </a:r>
                    </a:p>
                    <a:p>
                      <a:pPr algn="ctr"/>
                      <a:endParaRPr lang="en-GB" sz="1400" b="0" i="0" dirty="0">
                        <a:latin typeface="Helvetica Neue Light" panose="02000403000000020004" pitchFamily="2" charset="0"/>
                        <a:ea typeface="Helvetica Neue Light" panose="02000403000000020004" pitchFamily="2" charset="0"/>
                      </a:endParaRPr>
                    </a:p>
                  </a:txBody>
                  <a:tcPr>
                    <a:solidFill>
                      <a:schemeClr val="accent6">
                        <a:lumMod val="20000"/>
                        <a:lumOff val="80000"/>
                      </a:schemeClr>
                    </a:solidFill>
                  </a:tcPr>
                </a:tc>
                <a:tc>
                  <a:txBody>
                    <a:bodyPr/>
                    <a:lstStyle/>
                    <a:p>
                      <a:pPr algn="ctr"/>
                      <a:r>
                        <a:rPr lang="en-GB" sz="1400" b="0" i="0" dirty="0">
                          <a:latin typeface="Helvetica Neue Light" panose="02000403000000020004" pitchFamily="2" charset="0"/>
                          <a:ea typeface="Helvetica Neue Light" panose="02000403000000020004" pitchFamily="2" charset="0"/>
                        </a:rPr>
                        <a:t>Sum (Row)</a:t>
                      </a:r>
                    </a:p>
                  </a:txBody>
                  <a:tcPr>
                    <a:solidFill>
                      <a:schemeClr val="bg2">
                        <a:lumMod val="90000"/>
                      </a:schemeClr>
                    </a:solidFill>
                  </a:tcPr>
                </a:tc>
                <a:extLst>
                  <a:ext uri="{0D108BD9-81ED-4DB2-BD59-A6C34878D82A}">
                    <a16:rowId xmlns:a16="http://schemas.microsoft.com/office/drawing/2014/main" val="823898921"/>
                  </a:ext>
                </a:extLst>
              </a:tr>
              <a:tr h="373640">
                <a:tc>
                  <a:txBody>
                    <a:bodyPr/>
                    <a:lstStyle/>
                    <a:p>
                      <a:pPr algn="ctr"/>
                      <a:r>
                        <a:rPr lang="en-GB" sz="1400" b="0" i="0" dirty="0">
                          <a:latin typeface="Helvetica Neue Light" panose="02000403000000020004" pitchFamily="2" charset="0"/>
                          <a:ea typeface="Helvetica Neue Light" panose="02000403000000020004" pitchFamily="2" charset="0"/>
                        </a:rPr>
                        <a:t>Urban</a:t>
                      </a:r>
                    </a:p>
                  </a:txBody>
                  <a:tcPr>
                    <a:solidFill>
                      <a:schemeClr val="accent4">
                        <a:lumMod val="20000"/>
                        <a:lumOff val="80000"/>
                      </a:schemeClr>
                    </a:solidFill>
                  </a:tcPr>
                </a:tc>
                <a:tc>
                  <a:txBody>
                    <a:bodyPr/>
                    <a:lstStyle/>
                    <a:p>
                      <a:pPr algn="ctr"/>
                      <a:r>
                        <a:rPr lang="en-GB" sz="1400" b="1" i="0" dirty="0">
                          <a:latin typeface="HELVETICA NEUE LIGHT" panose="02000403000000020004" pitchFamily="2" charset="0"/>
                          <a:ea typeface="HELVETICA NEUE LIGHT" panose="02000403000000020004" pitchFamily="2" charset="0"/>
                        </a:rPr>
                        <a:t>182</a:t>
                      </a:r>
                    </a:p>
                  </a:txBody>
                  <a:tcPr>
                    <a:solidFill>
                      <a:schemeClr val="accent5">
                        <a:lumMod val="60000"/>
                        <a:lumOff val="40000"/>
                      </a:schemeClr>
                    </a:solidFill>
                  </a:tcPr>
                </a:tc>
                <a:tc>
                  <a:txBody>
                    <a:bodyPr/>
                    <a:lstStyle/>
                    <a:p>
                      <a:pPr algn="ctr"/>
                      <a:r>
                        <a:rPr lang="en-GB" sz="1400" b="1" i="0" dirty="0">
                          <a:latin typeface="Helvetica Neue Light" panose="02000403000000020004" pitchFamily="2" charset="0"/>
                          <a:ea typeface="Helvetica Neue Light" panose="02000403000000020004" pitchFamily="2" charset="0"/>
                        </a:rPr>
                        <a:t>1008</a:t>
                      </a:r>
                    </a:p>
                  </a:txBody>
                  <a:tcPr>
                    <a:solidFill>
                      <a:schemeClr val="accent5">
                        <a:lumMod val="60000"/>
                        <a:lumOff val="40000"/>
                      </a:schemeClr>
                    </a:solidFill>
                  </a:tcPr>
                </a:tc>
                <a:tc>
                  <a:txBody>
                    <a:bodyPr/>
                    <a:lstStyle/>
                    <a:p>
                      <a:pPr algn="ctr"/>
                      <a:r>
                        <a:rPr lang="en-GB" sz="1400" b="1" i="0" dirty="0">
                          <a:latin typeface="HELVETICA NEUE LIGHT" panose="02000403000000020004" pitchFamily="2" charset="0"/>
                          <a:ea typeface="HELVETICA NEUE LIGHT" panose="02000403000000020004" pitchFamily="2" charset="0"/>
                        </a:rPr>
                        <a:t>1190 (/2183)</a:t>
                      </a:r>
                    </a:p>
                  </a:txBody>
                  <a:tcPr>
                    <a:solidFill>
                      <a:schemeClr val="accent1">
                        <a:lumMod val="40000"/>
                        <a:lumOff val="60000"/>
                      </a:schemeClr>
                    </a:solidFill>
                  </a:tcPr>
                </a:tc>
                <a:extLst>
                  <a:ext uri="{0D108BD9-81ED-4DB2-BD59-A6C34878D82A}">
                    <a16:rowId xmlns:a16="http://schemas.microsoft.com/office/drawing/2014/main" val="2235055778"/>
                  </a:ext>
                </a:extLst>
              </a:tr>
              <a:tr h="373640">
                <a:tc>
                  <a:txBody>
                    <a:bodyPr/>
                    <a:lstStyle/>
                    <a:p>
                      <a:pPr algn="ctr"/>
                      <a:r>
                        <a:rPr lang="en-GB" sz="1400" b="0" i="0" dirty="0">
                          <a:latin typeface="Helvetica Neue Light" panose="02000403000000020004" pitchFamily="2" charset="0"/>
                          <a:ea typeface="Helvetica Neue Light" panose="02000403000000020004" pitchFamily="2" charset="0"/>
                        </a:rPr>
                        <a:t>Rural</a:t>
                      </a:r>
                    </a:p>
                  </a:txBody>
                  <a:tcPr>
                    <a:solidFill>
                      <a:schemeClr val="accent4">
                        <a:lumMod val="20000"/>
                        <a:lumOff val="80000"/>
                      </a:schemeClr>
                    </a:solidFill>
                  </a:tcPr>
                </a:tc>
                <a:tc>
                  <a:txBody>
                    <a:bodyPr/>
                    <a:lstStyle/>
                    <a:p>
                      <a:pPr algn="ctr"/>
                      <a:r>
                        <a:rPr lang="en-GB" sz="1400" b="1" i="0" dirty="0">
                          <a:latin typeface="HELVETICA NEUE LIGHT" panose="02000403000000020004" pitchFamily="2" charset="0"/>
                          <a:ea typeface="HELVETICA NEUE LIGHT" panose="02000403000000020004" pitchFamily="2" charset="0"/>
                        </a:rPr>
                        <a:t>132</a:t>
                      </a:r>
                    </a:p>
                  </a:txBody>
                  <a:tcPr>
                    <a:solidFill>
                      <a:schemeClr val="accent5">
                        <a:lumMod val="60000"/>
                        <a:lumOff val="40000"/>
                      </a:schemeClr>
                    </a:solidFill>
                  </a:tcPr>
                </a:tc>
                <a:tc>
                  <a:txBody>
                    <a:bodyPr/>
                    <a:lstStyle/>
                    <a:p>
                      <a:pPr algn="ctr"/>
                      <a:r>
                        <a:rPr lang="en-GB" sz="1400" b="1" i="0" dirty="0">
                          <a:latin typeface="Helvetica Neue Light" panose="02000403000000020004" pitchFamily="2" charset="0"/>
                          <a:ea typeface="Helvetica Neue Light" panose="02000403000000020004" pitchFamily="2" charset="0"/>
                        </a:rPr>
                        <a:t>861</a:t>
                      </a:r>
                    </a:p>
                  </a:txBody>
                  <a:tcPr>
                    <a:solidFill>
                      <a:schemeClr val="accent5">
                        <a:lumMod val="60000"/>
                        <a:lumOff val="40000"/>
                      </a:schemeClr>
                    </a:solidFill>
                  </a:tcPr>
                </a:tc>
                <a:tc>
                  <a:txBody>
                    <a:bodyPr/>
                    <a:lstStyle/>
                    <a:p>
                      <a:pPr algn="ctr"/>
                      <a:r>
                        <a:rPr lang="en-GB" sz="1400" b="1" i="0" dirty="0">
                          <a:latin typeface="HELVETICA NEUE LIGHT" panose="02000403000000020004" pitchFamily="2" charset="0"/>
                          <a:ea typeface="HELVETICA NEUE LIGHT" panose="02000403000000020004" pitchFamily="2" charset="0"/>
                        </a:rPr>
                        <a:t>993 (/2183)</a:t>
                      </a:r>
                    </a:p>
                  </a:txBody>
                  <a:tcPr>
                    <a:solidFill>
                      <a:schemeClr val="accent1">
                        <a:lumMod val="40000"/>
                        <a:lumOff val="60000"/>
                      </a:schemeClr>
                    </a:solidFill>
                  </a:tcPr>
                </a:tc>
                <a:extLst>
                  <a:ext uri="{0D108BD9-81ED-4DB2-BD59-A6C34878D82A}">
                    <a16:rowId xmlns:a16="http://schemas.microsoft.com/office/drawing/2014/main" val="3083130786"/>
                  </a:ext>
                </a:extLst>
              </a:tr>
              <a:tr h="373640">
                <a:tc>
                  <a:txBody>
                    <a:bodyPr/>
                    <a:lstStyle/>
                    <a:p>
                      <a:pPr algn="ctr"/>
                      <a:r>
                        <a:rPr lang="en-GB" sz="1400" b="0" i="0" dirty="0">
                          <a:latin typeface="Helvetica Neue Light" panose="02000403000000020004" pitchFamily="2" charset="0"/>
                          <a:ea typeface="Helvetica Neue Light" panose="02000403000000020004" pitchFamily="2" charset="0"/>
                        </a:rPr>
                        <a:t>Sum (Column)</a:t>
                      </a:r>
                    </a:p>
                  </a:txBody>
                  <a:tcPr>
                    <a:solidFill>
                      <a:schemeClr val="bg2">
                        <a:lumMod val="90000"/>
                      </a:schemeClr>
                    </a:solidFill>
                  </a:tcPr>
                </a:tc>
                <a:tc>
                  <a:txBody>
                    <a:bodyPr/>
                    <a:lstStyle/>
                    <a:p>
                      <a:pPr algn="ctr"/>
                      <a:r>
                        <a:rPr lang="en-GB" sz="1400" b="1" i="0" dirty="0">
                          <a:latin typeface="HELVETICA NEUE LIGHT" panose="02000403000000020004" pitchFamily="2" charset="0"/>
                          <a:ea typeface="HELVETICA NEUE LIGHT" panose="02000403000000020004" pitchFamily="2" charset="0"/>
                        </a:rPr>
                        <a:t>314 (/2183)</a:t>
                      </a:r>
                    </a:p>
                  </a:txBody>
                  <a:tcPr>
                    <a:solidFill>
                      <a:schemeClr val="accent1">
                        <a:lumMod val="40000"/>
                        <a:lumOff val="60000"/>
                      </a:schemeClr>
                    </a:solidFill>
                  </a:tcPr>
                </a:tc>
                <a:tc>
                  <a:txBody>
                    <a:bodyPr/>
                    <a:lstStyle/>
                    <a:p>
                      <a:pPr algn="ctr"/>
                      <a:r>
                        <a:rPr lang="en-GB" sz="1400" b="1" i="0" dirty="0">
                          <a:latin typeface="Helvetica Neue Light" panose="02000403000000020004" pitchFamily="2" charset="0"/>
                          <a:ea typeface="Helvetica Neue Light" panose="02000403000000020004" pitchFamily="2" charset="0"/>
                        </a:rPr>
                        <a:t>1869</a:t>
                      </a:r>
                      <a:r>
                        <a:rPr lang="en-GB" sz="1400" b="1" i="0" dirty="0">
                          <a:latin typeface="HELVETICA NEUE LIGHT" panose="02000403000000020004" pitchFamily="2" charset="0"/>
                          <a:ea typeface="HELVETICA NEUE LIGHT" panose="02000403000000020004" pitchFamily="2" charset="0"/>
                        </a:rPr>
                        <a:t> (/2183)</a:t>
                      </a:r>
                      <a:endParaRPr lang="en-GB" sz="1400" b="1" i="0" dirty="0">
                        <a:latin typeface="Helvetica Neue Light" panose="02000403000000020004" pitchFamily="2" charset="0"/>
                        <a:ea typeface="Helvetica Neue Light" panose="02000403000000020004" pitchFamily="2" charset="0"/>
                      </a:endParaRPr>
                    </a:p>
                  </a:txBody>
                  <a:tcPr>
                    <a:solidFill>
                      <a:schemeClr val="accent1">
                        <a:lumMod val="40000"/>
                        <a:lumOff val="60000"/>
                      </a:schemeClr>
                    </a:solidFill>
                  </a:tcPr>
                </a:tc>
                <a:tc>
                  <a:txBody>
                    <a:bodyPr/>
                    <a:lstStyle/>
                    <a:p>
                      <a:pPr algn="ctr"/>
                      <a:r>
                        <a:rPr lang="en-GB" sz="1400" b="0" i="0" dirty="0">
                          <a:latin typeface="Helvetica Neue Light" panose="02000403000000020004" pitchFamily="2" charset="0"/>
                          <a:ea typeface="Helvetica Neue Light" panose="02000403000000020004" pitchFamily="2" charset="0"/>
                        </a:rPr>
                        <a:t>Grand total: </a:t>
                      </a:r>
                      <a:r>
                        <a:rPr lang="en-GB" sz="1400" b="1" i="0" dirty="0">
                          <a:latin typeface="Helvetica Neue Light" panose="02000403000000020004" pitchFamily="2" charset="0"/>
                          <a:ea typeface="Helvetica Neue Light" panose="02000403000000020004" pitchFamily="2" charset="0"/>
                        </a:rPr>
                        <a:t>2183</a:t>
                      </a:r>
                      <a:endParaRPr lang="en-GB" sz="1400" b="1" i="0" dirty="0">
                        <a:latin typeface="HELVETICA NEUE LIGHT" panose="02000403000000020004" pitchFamily="2" charset="0"/>
                        <a:ea typeface="HELVETICA NEUE LIGHT" panose="02000403000000020004" pitchFamily="2" charset="0"/>
                      </a:endParaRPr>
                    </a:p>
                  </a:txBody>
                  <a:tcPr>
                    <a:solidFill>
                      <a:schemeClr val="bg2">
                        <a:lumMod val="90000"/>
                      </a:schemeClr>
                    </a:solidFill>
                  </a:tcPr>
                </a:tc>
                <a:extLst>
                  <a:ext uri="{0D108BD9-81ED-4DB2-BD59-A6C34878D82A}">
                    <a16:rowId xmlns:a16="http://schemas.microsoft.com/office/drawing/2014/main" val="3056821203"/>
                  </a:ext>
                </a:extLst>
              </a:tr>
            </a:tbl>
          </a:graphicData>
        </a:graphic>
      </p:graphicFrame>
      <p:graphicFrame>
        <p:nvGraphicFramePr>
          <p:cNvPr id="11" name="Table 7">
            <a:extLst>
              <a:ext uri="{FF2B5EF4-FFF2-40B4-BE49-F238E27FC236}">
                <a16:creationId xmlns:a16="http://schemas.microsoft.com/office/drawing/2014/main" id="{6A8FF34E-7092-3242-8A3E-0AEDA7E3DEA4}"/>
              </a:ext>
            </a:extLst>
          </p:cNvPr>
          <p:cNvGraphicFramePr>
            <a:graphicFrameLocks noGrp="1"/>
          </p:cNvGraphicFramePr>
          <p:nvPr>
            <p:extLst>
              <p:ext uri="{D42A27DB-BD31-4B8C-83A1-F6EECF244321}">
                <p14:modId xmlns:p14="http://schemas.microsoft.com/office/powerpoint/2010/main" val="1426549247"/>
              </p:ext>
            </p:extLst>
          </p:nvPr>
        </p:nvGraphicFramePr>
        <p:xfrm>
          <a:off x="1247484" y="3977095"/>
          <a:ext cx="8599992" cy="1639080"/>
        </p:xfrm>
        <a:graphic>
          <a:graphicData uri="http://schemas.openxmlformats.org/drawingml/2006/table">
            <a:tbl>
              <a:tblPr firstRow="1" bandRow="1">
                <a:tableStyleId>{5940675A-B579-460E-94D1-54222C63F5DA}</a:tableStyleId>
              </a:tblPr>
              <a:tblGrid>
                <a:gridCol w="2149998">
                  <a:extLst>
                    <a:ext uri="{9D8B030D-6E8A-4147-A177-3AD203B41FA5}">
                      <a16:colId xmlns:a16="http://schemas.microsoft.com/office/drawing/2014/main" val="254923394"/>
                    </a:ext>
                  </a:extLst>
                </a:gridCol>
                <a:gridCol w="2149998">
                  <a:extLst>
                    <a:ext uri="{9D8B030D-6E8A-4147-A177-3AD203B41FA5}">
                      <a16:colId xmlns:a16="http://schemas.microsoft.com/office/drawing/2014/main" val="1960465526"/>
                    </a:ext>
                  </a:extLst>
                </a:gridCol>
                <a:gridCol w="2149998">
                  <a:extLst>
                    <a:ext uri="{9D8B030D-6E8A-4147-A177-3AD203B41FA5}">
                      <a16:colId xmlns:a16="http://schemas.microsoft.com/office/drawing/2014/main" val="2700402843"/>
                    </a:ext>
                  </a:extLst>
                </a:gridCol>
                <a:gridCol w="2149998">
                  <a:extLst>
                    <a:ext uri="{9D8B030D-6E8A-4147-A177-3AD203B41FA5}">
                      <a16:colId xmlns:a16="http://schemas.microsoft.com/office/drawing/2014/main" val="3292900590"/>
                    </a:ext>
                  </a:extLst>
                </a:gridCol>
              </a:tblGrid>
              <a:tr h="313606">
                <a:tc>
                  <a:txBody>
                    <a:bodyPr/>
                    <a:lstStyle/>
                    <a:p>
                      <a:pPr algn="ctr"/>
                      <a:endParaRPr lang="en-GB" sz="1400" b="0" i="0">
                        <a:latin typeface="Helvetica Neue Light" panose="02000403000000020004" pitchFamily="2" charset="0"/>
                        <a:ea typeface="Helvetica Neue Light" panose="02000403000000020004" pitchFamily="2" charset="0"/>
                      </a:endParaRPr>
                    </a:p>
                  </a:txBody>
                  <a:tcPr/>
                </a:tc>
                <a:tc>
                  <a:txBody>
                    <a:bodyPr/>
                    <a:lstStyle/>
                    <a:p>
                      <a:pPr algn="ctr"/>
                      <a:r>
                        <a:rPr lang="en-GB" sz="1400" b="0" i="0" dirty="0">
                          <a:latin typeface="Helvetica Neue Light" panose="02000403000000020004" pitchFamily="2" charset="0"/>
                          <a:ea typeface="Helvetica Neue Light" panose="02000403000000020004" pitchFamily="2" charset="0"/>
                        </a:rPr>
                        <a:t>Breeding sites: Aedes</a:t>
                      </a:r>
                    </a:p>
                    <a:p>
                      <a:pPr algn="ctr"/>
                      <a:r>
                        <a:rPr lang="en-GB" sz="1400" b="0" i="0" dirty="0">
                          <a:latin typeface="Helvetica Neue Light" panose="02000403000000020004" pitchFamily="2" charset="0"/>
                          <a:ea typeface="Helvetica Neue Light" panose="02000403000000020004" pitchFamily="2" charset="0"/>
                        </a:rPr>
                        <a:t>(B)</a:t>
                      </a:r>
                    </a:p>
                  </a:txBody>
                  <a:tcPr>
                    <a:solidFill>
                      <a:schemeClr val="accent6">
                        <a:lumMod val="20000"/>
                        <a:lumOff val="80000"/>
                      </a:schemeClr>
                    </a:solidFill>
                  </a:tcPr>
                </a:tc>
                <a:tc>
                  <a:txBody>
                    <a:bodyPr/>
                    <a:lstStyle/>
                    <a:p>
                      <a:pPr algn="ctr"/>
                      <a:r>
                        <a:rPr lang="en-GB" sz="1400" b="0" i="0" dirty="0">
                          <a:latin typeface="Helvetica Neue Light" panose="02000403000000020004" pitchFamily="2" charset="0"/>
                          <a:ea typeface="Helvetica Neue Light" panose="02000403000000020004" pitchFamily="2" charset="0"/>
                        </a:rPr>
                        <a:t>Breeding sites: No Aedes</a:t>
                      </a:r>
                    </a:p>
                    <a:p>
                      <a:pPr algn="ctr"/>
                      <a:r>
                        <a:rPr lang="en-GB" sz="1400" b="0" i="0" dirty="0">
                          <a:latin typeface="Helvetica Neue Light" panose="02000403000000020004" pitchFamily="2" charset="0"/>
                          <a:ea typeface="Helvetica Neue Light" panose="02000403000000020004" pitchFamily="2" charset="0"/>
                        </a:rPr>
                        <a:t>(B’)</a:t>
                      </a:r>
                    </a:p>
                  </a:txBody>
                  <a:tcPr>
                    <a:solidFill>
                      <a:schemeClr val="accent6">
                        <a:lumMod val="20000"/>
                        <a:lumOff val="80000"/>
                      </a:schemeClr>
                    </a:solidFill>
                  </a:tcPr>
                </a:tc>
                <a:tc>
                  <a:txBody>
                    <a:bodyPr/>
                    <a:lstStyle/>
                    <a:p>
                      <a:pPr algn="ctr"/>
                      <a:r>
                        <a:rPr lang="en-GB" sz="1400" b="0" i="0" dirty="0">
                          <a:latin typeface="Helvetica Neue Light" panose="02000403000000020004" pitchFamily="2" charset="0"/>
                          <a:ea typeface="Helvetica Neue Light" panose="02000403000000020004" pitchFamily="2" charset="0"/>
                        </a:rPr>
                        <a:t>Sum (Row)</a:t>
                      </a:r>
                    </a:p>
                  </a:txBody>
                  <a:tcPr>
                    <a:solidFill>
                      <a:schemeClr val="bg2">
                        <a:lumMod val="90000"/>
                      </a:schemeClr>
                    </a:solidFill>
                  </a:tcPr>
                </a:tc>
                <a:extLst>
                  <a:ext uri="{0D108BD9-81ED-4DB2-BD59-A6C34878D82A}">
                    <a16:rowId xmlns:a16="http://schemas.microsoft.com/office/drawing/2014/main" val="823898921"/>
                  </a:ext>
                </a:extLst>
              </a:tr>
              <a:tr h="373640">
                <a:tc>
                  <a:txBody>
                    <a:bodyPr/>
                    <a:lstStyle/>
                    <a:p>
                      <a:pPr algn="ctr"/>
                      <a:r>
                        <a:rPr lang="en-GB" sz="1400" b="0" i="0" dirty="0">
                          <a:latin typeface="Helvetica Neue Light" panose="02000403000000020004" pitchFamily="2" charset="0"/>
                          <a:ea typeface="Helvetica Neue Light" panose="02000403000000020004" pitchFamily="2" charset="0"/>
                        </a:rPr>
                        <a:t>Urban (U)</a:t>
                      </a:r>
                    </a:p>
                  </a:txBody>
                  <a:tcPr>
                    <a:solidFill>
                      <a:schemeClr val="accent4">
                        <a:lumMod val="20000"/>
                        <a:lumOff val="80000"/>
                      </a:schemeClr>
                    </a:solidFill>
                  </a:tcPr>
                </a:tc>
                <a:tc>
                  <a:txBody>
                    <a:bodyPr/>
                    <a:lstStyle/>
                    <a:p>
                      <a:pPr algn="ctr" fontAlgn="b"/>
                      <a:r>
                        <a:rPr lang="en-GB" sz="1400" b="1" i="0" u="none" strike="noStrike" dirty="0">
                          <a:solidFill>
                            <a:srgbClr val="000000"/>
                          </a:solidFill>
                          <a:effectLst/>
                          <a:latin typeface="HELVETICA NEUE LIGHT" panose="02000403000000020004" pitchFamily="2" charset="0"/>
                          <a:ea typeface="HELVETICA NEUE LIGHT" panose="02000403000000020004" pitchFamily="2" charset="0"/>
                        </a:rPr>
                        <a:t>B &amp; U</a:t>
                      </a:r>
                    </a:p>
                  </a:txBody>
                  <a:tcPr marL="9525" marR="9525" marT="9525" marB="0" anchor="ctr">
                    <a:solidFill>
                      <a:schemeClr val="accent5">
                        <a:lumMod val="60000"/>
                        <a:lumOff val="40000"/>
                      </a:schemeClr>
                    </a:solidFill>
                  </a:tcPr>
                </a:tc>
                <a:tc>
                  <a:txBody>
                    <a:bodyPr/>
                    <a:lstStyle/>
                    <a:p>
                      <a:pPr algn="ctr" fontAlgn="b"/>
                      <a:r>
                        <a:rPr lang="en-GB" sz="1400" b="1" i="0" u="none" strike="noStrike" dirty="0">
                          <a:solidFill>
                            <a:srgbClr val="000000"/>
                          </a:solidFill>
                          <a:effectLst/>
                          <a:latin typeface="HELVETICA NEUE LIGHT" panose="02000403000000020004" pitchFamily="2" charset="0"/>
                          <a:ea typeface="HELVETICA NEUE LIGHT" panose="02000403000000020004" pitchFamily="2" charset="0"/>
                        </a:rPr>
                        <a:t>B’ &amp; U</a:t>
                      </a:r>
                    </a:p>
                  </a:txBody>
                  <a:tcPr marL="9525" marR="9525" marT="9525" marB="0" anchor="ctr">
                    <a:solidFill>
                      <a:schemeClr val="accent5">
                        <a:lumMod val="60000"/>
                        <a:lumOff val="40000"/>
                      </a:schemeClr>
                    </a:solidFill>
                  </a:tcPr>
                </a:tc>
                <a:tc>
                  <a:txBody>
                    <a:bodyPr/>
                    <a:lstStyle/>
                    <a:p>
                      <a:pPr algn="ctr" fontAlgn="b"/>
                      <a:r>
                        <a:rPr lang="en-GB" sz="1400" b="1" i="0" u="none" strike="noStrike" dirty="0">
                          <a:solidFill>
                            <a:srgbClr val="000000"/>
                          </a:solidFill>
                          <a:effectLst/>
                          <a:latin typeface="HELVETICA NEUE LIGHT" panose="02000403000000020004" pitchFamily="2" charset="0"/>
                          <a:ea typeface="HELVETICA NEUE LIGHT" panose="02000403000000020004" pitchFamily="2" charset="0"/>
                        </a:rPr>
                        <a:t>0.55 P(U)</a:t>
                      </a:r>
                    </a:p>
                  </a:txBody>
                  <a:tcPr marL="9525" marR="9525" marT="9525" marB="0" anchor="ctr">
                    <a:solidFill>
                      <a:schemeClr val="accent1">
                        <a:lumMod val="40000"/>
                        <a:lumOff val="60000"/>
                      </a:schemeClr>
                    </a:solidFill>
                  </a:tcPr>
                </a:tc>
                <a:extLst>
                  <a:ext uri="{0D108BD9-81ED-4DB2-BD59-A6C34878D82A}">
                    <a16:rowId xmlns:a16="http://schemas.microsoft.com/office/drawing/2014/main" val="2235055778"/>
                  </a:ext>
                </a:extLst>
              </a:tr>
              <a:tr h="373640">
                <a:tc>
                  <a:txBody>
                    <a:bodyPr/>
                    <a:lstStyle/>
                    <a:p>
                      <a:pPr algn="ctr"/>
                      <a:r>
                        <a:rPr lang="en-GB" sz="1400" b="0" i="0" dirty="0">
                          <a:latin typeface="Helvetica Neue Light" panose="02000403000000020004" pitchFamily="2" charset="0"/>
                          <a:ea typeface="Helvetica Neue Light" panose="02000403000000020004" pitchFamily="2" charset="0"/>
                        </a:rPr>
                        <a:t>Rural (U’)</a:t>
                      </a:r>
                    </a:p>
                  </a:txBody>
                  <a:tcPr>
                    <a:solidFill>
                      <a:schemeClr val="accent4">
                        <a:lumMod val="20000"/>
                        <a:lumOff val="80000"/>
                      </a:schemeClr>
                    </a:solidFill>
                  </a:tcPr>
                </a:tc>
                <a:tc>
                  <a:txBody>
                    <a:bodyPr/>
                    <a:lstStyle/>
                    <a:p>
                      <a:pPr algn="ctr" fontAlgn="b"/>
                      <a:r>
                        <a:rPr lang="en-GB" sz="1400" b="1" i="0" u="none" strike="noStrike" dirty="0">
                          <a:solidFill>
                            <a:srgbClr val="000000"/>
                          </a:solidFill>
                          <a:effectLst/>
                          <a:latin typeface="HELVETICA NEUE LIGHT" panose="02000403000000020004" pitchFamily="2" charset="0"/>
                          <a:ea typeface="HELVETICA NEUE LIGHT" panose="02000403000000020004" pitchFamily="2" charset="0"/>
                        </a:rPr>
                        <a:t>B &amp; U’</a:t>
                      </a:r>
                    </a:p>
                  </a:txBody>
                  <a:tcPr marL="9525" marR="9525" marT="9525" marB="0" anchor="ctr">
                    <a:solidFill>
                      <a:schemeClr val="accent5">
                        <a:lumMod val="60000"/>
                        <a:lumOff val="40000"/>
                      </a:schemeClr>
                    </a:solidFill>
                  </a:tcPr>
                </a:tc>
                <a:tc>
                  <a:txBody>
                    <a:bodyPr/>
                    <a:lstStyle/>
                    <a:p>
                      <a:pPr algn="ctr" fontAlgn="b"/>
                      <a:r>
                        <a:rPr lang="en-GB" sz="1400" b="1" i="0" u="none" strike="noStrike" dirty="0">
                          <a:solidFill>
                            <a:srgbClr val="000000"/>
                          </a:solidFill>
                          <a:effectLst/>
                          <a:latin typeface="HELVETICA NEUE LIGHT" panose="02000403000000020004" pitchFamily="2" charset="0"/>
                          <a:ea typeface="HELVETICA NEUE LIGHT" panose="02000403000000020004" pitchFamily="2" charset="0"/>
                        </a:rPr>
                        <a:t>B’ &amp; U’</a:t>
                      </a:r>
                    </a:p>
                  </a:txBody>
                  <a:tcPr marL="9525" marR="9525" marT="9525" marB="0" anchor="ctr">
                    <a:solidFill>
                      <a:schemeClr val="accent5">
                        <a:lumMod val="60000"/>
                        <a:lumOff val="40000"/>
                      </a:schemeClr>
                    </a:solidFill>
                  </a:tcPr>
                </a:tc>
                <a:tc>
                  <a:txBody>
                    <a:bodyPr/>
                    <a:lstStyle/>
                    <a:p>
                      <a:pPr algn="ctr" fontAlgn="b"/>
                      <a:r>
                        <a:rPr lang="en-GB" sz="1400" b="1" i="0" u="none" strike="noStrike" dirty="0">
                          <a:solidFill>
                            <a:srgbClr val="000000"/>
                          </a:solidFill>
                          <a:effectLst/>
                          <a:latin typeface="HELVETICA NEUE LIGHT" panose="02000403000000020004" pitchFamily="2" charset="0"/>
                          <a:ea typeface="HELVETICA NEUE LIGHT" panose="02000403000000020004" pitchFamily="2" charset="0"/>
                        </a:rPr>
                        <a:t>0.45 P(U’)</a:t>
                      </a:r>
                    </a:p>
                  </a:txBody>
                  <a:tcPr marL="9525" marR="9525" marT="9525" marB="0" anchor="ctr">
                    <a:solidFill>
                      <a:schemeClr val="accent1">
                        <a:lumMod val="40000"/>
                        <a:lumOff val="60000"/>
                      </a:schemeClr>
                    </a:solidFill>
                  </a:tcPr>
                </a:tc>
                <a:extLst>
                  <a:ext uri="{0D108BD9-81ED-4DB2-BD59-A6C34878D82A}">
                    <a16:rowId xmlns:a16="http://schemas.microsoft.com/office/drawing/2014/main" val="3083130786"/>
                  </a:ext>
                </a:extLst>
              </a:tr>
              <a:tr h="373640">
                <a:tc>
                  <a:txBody>
                    <a:bodyPr/>
                    <a:lstStyle/>
                    <a:p>
                      <a:pPr algn="ctr"/>
                      <a:r>
                        <a:rPr lang="en-GB" sz="1400" b="0" i="0" dirty="0">
                          <a:latin typeface="Helvetica Neue Light" panose="02000403000000020004" pitchFamily="2" charset="0"/>
                          <a:ea typeface="Helvetica Neue Light" panose="02000403000000020004" pitchFamily="2" charset="0"/>
                        </a:rPr>
                        <a:t>Sum (Column)</a:t>
                      </a:r>
                    </a:p>
                  </a:txBody>
                  <a:tcPr>
                    <a:solidFill>
                      <a:schemeClr val="bg2">
                        <a:lumMod val="90000"/>
                      </a:schemeClr>
                    </a:solidFill>
                  </a:tcPr>
                </a:tc>
                <a:tc>
                  <a:txBody>
                    <a:bodyPr/>
                    <a:lstStyle/>
                    <a:p>
                      <a:pPr algn="ctr" fontAlgn="b"/>
                      <a:r>
                        <a:rPr lang="en-GB" sz="1400" b="1" i="0" u="none" strike="noStrike" dirty="0">
                          <a:solidFill>
                            <a:srgbClr val="000000"/>
                          </a:solidFill>
                          <a:effectLst/>
                          <a:latin typeface="HELVETICA NEUE LIGHT" panose="02000403000000020004" pitchFamily="2" charset="0"/>
                          <a:ea typeface="HELVETICA NEUE LIGHT" panose="02000403000000020004" pitchFamily="2" charset="0"/>
                        </a:rPr>
                        <a:t>0.14 P(B)</a:t>
                      </a:r>
                    </a:p>
                  </a:txBody>
                  <a:tcPr marL="9525" marR="9525" marT="9525" marB="0" anchor="ctr">
                    <a:solidFill>
                      <a:schemeClr val="accent1">
                        <a:lumMod val="40000"/>
                        <a:lumOff val="60000"/>
                      </a:schemeClr>
                    </a:solidFill>
                  </a:tcPr>
                </a:tc>
                <a:tc>
                  <a:txBody>
                    <a:bodyPr/>
                    <a:lstStyle/>
                    <a:p>
                      <a:pPr algn="ctr" fontAlgn="b"/>
                      <a:r>
                        <a:rPr lang="en-GB" sz="1400" b="1" i="0" u="none" strike="noStrike" dirty="0">
                          <a:solidFill>
                            <a:srgbClr val="000000"/>
                          </a:solidFill>
                          <a:effectLst/>
                          <a:latin typeface="HELVETICA NEUE LIGHT" panose="02000403000000020004" pitchFamily="2" charset="0"/>
                          <a:ea typeface="HELVETICA NEUE LIGHT" panose="02000403000000020004" pitchFamily="2" charset="0"/>
                        </a:rPr>
                        <a:t>0.86 P(B’)</a:t>
                      </a:r>
                    </a:p>
                  </a:txBody>
                  <a:tcPr marL="9525" marR="9525" marT="9525" marB="0" anchor="ctr">
                    <a:solidFill>
                      <a:schemeClr val="accent1">
                        <a:lumMod val="40000"/>
                        <a:lumOff val="60000"/>
                      </a:schemeClr>
                    </a:solidFill>
                  </a:tcPr>
                </a:tc>
                <a:tc>
                  <a:txBody>
                    <a:bodyPr/>
                    <a:lstStyle/>
                    <a:p>
                      <a:pPr algn="ctr"/>
                      <a:r>
                        <a:rPr lang="en-GB" sz="1400" b="0" i="0" dirty="0">
                          <a:latin typeface="Helvetica Neue Light" panose="02000403000000020004" pitchFamily="2" charset="0"/>
                          <a:ea typeface="Helvetica Neue Light" panose="02000403000000020004" pitchFamily="2" charset="0"/>
                        </a:rPr>
                        <a:t>Grand total: </a:t>
                      </a:r>
                      <a:r>
                        <a:rPr lang="en-GB" sz="1400" b="1" i="0" dirty="0">
                          <a:latin typeface="Helvetica Neue Light" panose="02000403000000020004" pitchFamily="2" charset="0"/>
                          <a:ea typeface="Helvetica Neue Light" panose="02000403000000020004" pitchFamily="2" charset="0"/>
                        </a:rPr>
                        <a:t>1</a:t>
                      </a:r>
                      <a:endParaRPr lang="en-GB" sz="1400" b="1" i="0" dirty="0">
                        <a:latin typeface="HELVETICA NEUE LIGHT" panose="02000403000000020004" pitchFamily="2" charset="0"/>
                        <a:ea typeface="HELVETICA NEUE LIGHT" panose="02000403000000020004" pitchFamily="2" charset="0"/>
                      </a:endParaRPr>
                    </a:p>
                  </a:txBody>
                  <a:tcPr>
                    <a:solidFill>
                      <a:schemeClr val="bg2">
                        <a:lumMod val="90000"/>
                      </a:schemeClr>
                    </a:solidFill>
                  </a:tcPr>
                </a:tc>
                <a:extLst>
                  <a:ext uri="{0D108BD9-81ED-4DB2-BD59-A6C34878D82A}">
                    <a16:rowId xmlns:a16="http://schemas.microsoft.com/office/drawing/2014/main" val="3056821203"/>
                  </a:ext>
                </a:extLst>
              </a:tr>
            </a:tbl>
          </a:graphicData>
        </a:graphic>
      </p:graphicFrame>
      <p:sp>
        <p:nvSpPr>
          <p:cNvPr id="12" name="Title 1">
            <a:extLst>
              <a:ext uri="{FF2B5EF4-FFF2-40B4-BE49-F238E27FC236}">
                <a16:creationId xmlns:a16="http://schemas.microsoft.com/office/drawing/2014/main" id="{FDAEDBF9-38DA-3C42-A1B8-51BBC2951F7E}"/>
              </a:ext>
            </a:extLst>
          </p:cNvPr>
          <p:cNvSpPr txBox="1">
            <a:spLocks/>
          </p:cNvSpPr>
          <p:nvPr/>
        </p:nvSpPr>
        <p:spPr>
          <a:xfrm>
            <a:off x="0" y="6517870"/>
            <a:ext cx="2237684" cy="29314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r>
              <a:rPr lang="en-US" altLang="en-US" sz="1400" b="1" dirty="0">
                <a:latin typeface="HELVETICA NEUE LIGHT" panose="02000403000000020004" pitchFamily="2" charset="0"/>
                <a:ea typeface="HELVETICA NEUE LIGHT" panose="02000403000000020004" pitchFamily="2" charset="0"/>
                <a:cs typeface="Helvetica Neue" panose="02000503000000020004" pitchFamily="2" charset="0"/>
              </a:rPr>
              <a:t>Joint Probabilities</a:t>
            </a:r>
            <a:endParaRPr lang="en-GB" sz="1400" b="1" cap="all"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endParaRPr>
          </a:p>
        </p:txBody>
      </p:sp>
      <p:sp>
        <p:nvSpPr>
          <p:cNvPr id="6" name="Rectangle 5">
            <a:extLst>
              <a:ext uri="{FF2B5EF4-FFF2-40B4-BE49-F238E27FC236}">
                <a16:creationId xmlns:a16="http://schemas.microsoft.com/office/drawing/2014/main" id="{DAA93F01-1C1D-E544-8162-677CCFBDDA3C}"/>
              </a:ext>
            </a:extLst>
          </p:cNvPr>
          <p:cNvSpPr/>
          <p:nvPr/>
        </p:nvSpPr>
        <p:spPr>
          <a:xfrm>
            <a:off x="3238331" y="4389512"/>
            <a:ext cx="4597896" cy="94882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867155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8BBA3F2-0C09-C446-BDF8-2D27BC7931B1}"/>
              </a:ext>
            </a:extLst>
          </p:cNvPr>
          <p:cNvPicPr>
            <a:picLocks noChangeAspect="1"/>
          </p:cNvPicPr>
          <p:nvPr/>
        </p:nvPicPr>
        <p:blipFill>
          <a:blip r:embed="rId2"/>
          <a:stretch>
            <a:fillRect/>
          </a:stretch>
        </p:blipFill>
        <p:spPr>
          <a:xfrm>
            <a:off x="0" y="2623"/>
            <a:ext cx="12192000" cy="970069"/>
          </a:xfrm>
          <a:prstGeom prst="rect">
            <a:avLst/>
          </a:prstGeom>
        </p:spPr>
      </p:pic>
      <p:sp>
        <p:nvSpPr>
          <p:cNvPr id="3" name="Title 1">
            <a:extLst>
              <a:ext uri="{FF2B5EF4-FFF2-40B4-BE49-F238E27FC236}">
                <a16:creationId xmlns:a16="http://schemas.microsoft.com/office/drawing/2014/main" id="{DEB4F442-A8C0-9E48-8B86-B40111CD3FE1}"/>
              </a:ext>
            </a:extLst>
          </p:cNvPr>
          <p:cNvSpPr txBox="1">
            <a:spLocks/>
          </p:cNvSpPr>
          <p:nvPr/>
        </p:nvSpPr>
        <p:spPr>
          <a:xfrm>
            <a:off x="281312" y="1126543"/>
            <a:ext cx="11264636" cy="45886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r>
              <a:rPr lang="en-US" altLang="en-US" sz="2400" b="1" dirty="0">
                <a:latin typeface="HELVETICA NEUE LIGHT" panose="02000403000000020004" pitchFamily="2" charset="0"/>
                <a:ea typeface="HELVETICA NEUE LIGHT" panose="02000403000000020004" pitchFamily="2" charset="0"/>
                <a:cs typeface="Helvetica Neue" panose="02000503000000020004" pitchFamily="2" charset="0"/>
              </a:rPr>
              <a:t>Example: Study on measuring abundance of Adult mosquitoes in Location A [3]</a:t>
            </a:r>
            <a:endParaRPr lang="en-GB" sz="2400" b="1" cap="all"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endParaRPr>
          </a:p>
        </p:txBody>
      </p:sp>
      <p:sp>
        <p:nvSpPr>
          <p:cNvPr id="4" name="Slide Number Placeholder 3">
            <a:extLst>
              <a:ext uri="{FF2B5EF4-FFF2-40B4-BE49-F238E27FC236}">
                <a16:creationId xmlns:a16="http://schemas.microsoft.com/office/drawing/2014/main" id="{53A07A42-5763-174B-9E9C-FA445D3FA280}"/>
              </a:ext>
            </a:extLst>
          </p:cNvPr>
          <p:cNvSpPr txBox="1">
            <a:spLocks/>
          </p:cNvSpPr>
          <p:nvPr/>
        </p:nvSpPr>
        <p:spPr>
          <a:xfrm>
            <a:off x="11275948" y="6373870"/>
            <a:ext cx="540000" cy="144000"/>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Arial" charset="0"/>
              </a:defRPr>
            </a:lvl1pPr>
            <a:lvl2pPr marL="778225" indent="-299317" algn="l" defTabSz="914400" rtl="0" eaLnBrk="0" latinLnBrk="0" hangingPunct="0">
              <a:defRPr sz="1800" kern="1200">
                <a:solidFill>
                  <a:schemeClr val="tx1"/>
                </a:solidFill>
                <a:latin typeface="Arial" charset="0"/>
                <a:ea typeface="Arial" charset="0"/>
                <a:cs typeface="Arial" charset="0"/>
              </a:defRPr>
            </a:lvl2pPr>
            <a:lvl3pPr marL="1197270" indent="-239454" algn="l" defTabSz="914400" rtl="0" eaLnBrk="0" latinLnBrk="0" hangingPunct="0">
              <a:defRPr sz="1800" kern="1200">
                <a:solidFill>
                  <a:schemeClr val="tx1"/>
                </a:solidFill>
                <a:latin typeface="Arial" charset="0"/>
                <a:ea typeface="Arial" charset="0"/>
                <a:cs typeface="Arial" charset="0"/>
              </a:defRPr>
            </a:lvl3pPr>
            <a:lvl4pPr marL="1676177" indent="-239454" algn="l" defTabSz="914400" rtl="0" eaLnBrk="0" latinLnBrk="0" hangingPunct="0">
              <a:defRPr sz="1800" kern="1200">
                <a:solidFill>
                  <a:schemeClr val="tx1"/>
                </a:solidFill>
                <a:latin typeface="Arial" charset="0"/>
                <a:ea typeface="Arial" charset="0"/>
                <a:cs typeface="Arial" charset="0"/>
              </a:defRPr>
            </a:lvl4pPr>
            <a:lvl5pPr marL="2155085" indent="-239454" algn="l" defTabSz="914400" rtl="0" eaLnBrk="0" latinLnBrk="0" hangingPunct="0">
              <a:defRPr sz="1800" kern="1200">
                <a:solidFill>
                  <a:schemeClr val="tx1"/>
                </a:solidFill>
                <a:latin typeface="Arial" charset="0"/>
                <a:ea typeface="Arial" charset="0"/>
                <a:cs typeface="Arial" charset="0"/>
              </a:defRPr>
            </a:lvl5pPr>
            <a:lvl6pPr marL="2633993"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3112901"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591809"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4070717"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fld id="{0447D3D2-708A-E34B-88EA-90194C1A2EE9}" type="slidenum">
              <a:rPr lang="en-US" smtClean="0">
                <a:solidFill>
                  <a:srgbClr val="000000"/>
                </a:solidFill>
                <a:cs typeface="ＭＳ Ｐゴシック" charset="0"/>
              </a:rPr>
              <a:pPr eaLnBrk="1" hangingPunct="1"/>
              <a:t>21</a:t>
            </a:fld>
            <a:endParaRPr lang="en-US" dirty="0">
              <a:solidFill>
                <a:srgbClr val="000000"/>
              </a:solidFill>
              <a:cs typeface="ＭＳ Ｐゴシック" charset="0"/>
            </a:endParaRPr>
          </a:p>
        </p:txBody>
      </p:sp>
      <p:graphicFrame>
        <p:nvGraphicFramePr>
          <p:cNvPr id="7" name="Table 7">
            <a:extLst>
              <a:ext uri="{FF2B5EF4-FFF2-40B4-BE49-F238E27FC236}">
                <a16:creationId xmlns:a16="http://schemas.microsoft.com/office/drawing/2014/main" id="{573A7C6F-3268-6B4F-A54F-1701D6204E9C}"/>
              </a:ext>
            </a:extLst>
          </p:cNvPr>
          <p:cNvGraphicFramePr>
            <a:graphicFrameLocks noGrp="1"/>
          </p:cNvGraphicFramePr>
          <p:nvPr>
            <p:extLst>
              <p:ext uri="{D42A27DB-BD31-4B8C-83A1-F6EECF244321}">
                <p14:modId xmlns:p14="http://schemas.microsoft.com/office/powerpoint/2010/main" val="1819149972"/>
              </p:ext>
            </p:extLst>
          </p:nvPr>
        </p:nvGraphicFramePr>
        <p:xfrm>
          <a:off x="1365050" y="1765092"/>
          <a:ext cx="8599992" cy="1639080"/>
        </p:xfrm>
        <a:graphic>
          <a:graphicData uri="http://schemas.openxmlformats.org/drawingml/2006/table">
            <a:tbl>
              <a:tblPr firstRow="1" bandRow="1">
                <a:tableStyleId>{5940675A-B579-460E-94D1-54222C63F5DA}</a:tableStyleId>
              </a:tblPr>
              <a:tblGrid>
                <a:gridCol w="2149998">
                  <a:extLst>
                    <a:ext uri="{9D8B030D-6E8A-4147-A177-3AD203B41FA5}">
                      <a16:colId xmlns:a16="http://schemas.microsoft.com/office/drawing/2014/main" val="254923394"/>
                    </a:ext>
                  </a:extLst>
                </a:gridCol>
                <a:gridCol w="2149998">
                  <a:extLst>
                    <a:ext uri="{9D8B030D-6E8A-4147-A177-3AD203B41FA5}">
                      <a16:colId xmlns:a16="http://schemas.microsoft.com/office/drawing/2014/main" val="1960465526"/>
                    </a:ext>
                  </a:extLst>
                </a:gridCol>
                <a:gridCol w="2149998">
                  <a:extLst>
                    <a:ext uri="{9D8B030D-6E8A-4147-A177-3AD203B41FA5}">
                      <a16:colId xmlns:a16="http://schemas.microsoft.com/office/drawing/2014/main" val="2700402843"/>
                    </a:ext>
                  </a:extLst>
                </a:gridCol>
                <a:gridCol w="2149998">
                  <a:extLst>
                    <a:ext uri="{9D8B030D-6E8A-4147-A177-3AD203B41FA5}">
                      <a16:colId xmlns:a16="http://schemas.microsoft.com/office/drawing/2014/main" val="3292900590"/>
                    </a:ext>
                  </a:extLst>
                </a:gridCol>
              </a:tblGrid>
              <a:tr h="313606">
                <a:tc>
                  <a:txBody>
                    <a:bodyPr/>
                    <a:lstStyle/>
                    <a:p>
                      <a:pPr algn="ctr"/>
                      <a:endParaRPr lang="en-GB" sz="1400" b="0" i="0">
                        <a:latin typeface="Helvetica Neue Light" panose="02000403000000020004" pitchFamily="2" charset="0"/>
                        <a:ea typeface="Helvetica Neue Light" panose="02000403000000020004" pitchFamily="2" charset="0"/>
                      </a:endParaRPr>
                    </a:p>
                  </a:txBody>
                  <a:tcPr/>
                </a:tc>
                <a:tc>
                  <a:txBody>
                    <a:bodyPr/>
                    <a:lstStyle/>
                    <a:p>
                      <a:pPr algn="ctr"/>
                      <a:r>
                        <a:rPr lang="en-GB" sz="1400" b="0" i="0" dirty="0">
                          <a:latin typeface="Helvetica Neue Light" panose="02000403000000020004" pitchFamily="2" charset="0"/>
                          <a:ea typeface="Helvetica Neue Light" panose="02000403000000020004" pitchFamily="2" charset="0"/>
                        </a:rPr>
                        <a:t>Breeding sites: Aedes</a:t>
                      </a:r>
                    </a:p>
                    <a:p>
                      <a:pPr algn="ctr"/>
                      <a:endParaRPr lang="en-GB" sz="1400" b="0" i="0" dirty="0">
                        <a:latin typeface="Helvetica Neue Light" panose="02000403000000020004" pitchFamily="2" charset="0"/>
                        <a:ea typeface="Helvetica Neue Light" panose="02000403000000020004" pitchFamily="2" charset="0"/>
                      </a:endParaRPr>
                    </a:p>
                  </a:txBody>
                  <a:tcPr>
                    <a:solidFill>
                      <a:schemeClr val="accent6">
                        <a:lumMod val="20000"/>
                        <a:lumOff val="80000"/>
                      </a:schemeClr>
                    </a:solidFill>
                  </a:tcPr>
                </a:tc>
                <a:tc>
                  <a:txBody>
                    <a:bodyPr/>
                    <a:lstStyle/>
                    <a:p>
                      <a:pPr algn="ctr"/>
                      <a:r>
                        <a:rPr lang="en-GB" sz="1400" b="0" i="0" dirty="0">
                          <a:latin typeface="Helvetica Neue Light" panose="02000403000000020004" pitchFamily="2" charset="0"/>
                          <a:ea typeface="Helvetica Neue Light" panose="02000403000000020004" pitchFamily="2" charset="0"/>
                        </a:rPr>
                        <a:t>Breeding sites: No Aedes</a:t>
                      </a:r>
                    </a:p>
                    <a:p>
                      <a:pPr algn="ctr"/>
                      <a:endParaRPr lang="en-GB" sz="1400" b="0" i="0" dirty="0">
                        <a:latin typeface="Helvetica Neue Light" panose="02000403000000020004" pitchFamily="2" charset="0"/>
                        <a:ea typeface="Helvetica Neue Light" panose="02000403000000020004" pitchFamily="2" charset="0"/>
                      </a:endParaRPr>
                    </a:p>
                  </a:txBody>
                  <a:tcPr>
                    <a:solidFill>
                      <a:schemeClr val="accent6">
                        <a:lumMod val="20000"/>
                        <a:lumOff val="80000"/>
                      </a:schemeClr>
                    </a:solidFill>
                  </a:tcPr>
                </a:tc>
                <a:tc>
                  <a:txBody>
                    <a:bodyPr/>
                    <a:lstStyle/>
                    <a:p>
                      <a:pPr algn="ctr"/>
                      <a:r>
                        <a:rPr lang="en-GB" sz="1400" b="0" i="0" dirty="0">
                          <a:latin typeface="Helvetica Neue Light" panose="02000403000000020004" pitchFamily="2" charset="0"/>
                          <a:ea typeface="Helvetica Neue Light" panose="02000403000000020004" pitchFamily="2" charset="0"/>
                        </a:rPr>
                        <a:t>Sum (Row)</a:t>
                      </a:r>
                    </a:p>
                  </a:txBody>
                  <a:tcPr>
                    <a:solidFill>
                      <a:schemeClr val="bg2">
                        <a:lumMod val="90000"/>
                      </a:schemeClr>
                    </a:solidFill>
                  </a:tcPr>
                </a:tc>
                <a:extLst>
                  <a:ext uri="{0D108BD9-81ED-4DB2-BD59-A6C34878D82A}">
                    <a16:rowId xmlns:a16="http://schemas.microsoft.com/office/drawing/2014/main" val="823898921"/>
                  </a:ext>
                </a:extLst>
              </a:tr>
              <a:tr h="373640">
                <a:tc>
                  <a:txBody>
                    <a:bodyPr/>
                    <a:lstStyle/>
                    <a:p>
                      <a:pPr algn="ctr"/>
                      <a:r>
                        <a:rPr lang="en-GB" sz="1400" b="0" i="0" dirty="0">
                          <a:latin typeface="Helvetica Neue Light" panose="02000403000000020004" pitchFamily="2" charset="0"/>
                          <a:ea typeface="Helvetica Neue Light" panose="02000403000000020004" pitchFamily="2" charset="0"/>
                        </a:rPr>
                        <a:t>Urban</a:t>
                      </a:r>
                    </a:p>
                  </a:txBody>
                  <a:tcPr>
                    <a:solidFill>
                      <a:schemeClr val="accent4">
                        <a:lumMod val="20000"/>
                        <a:lumOff val="80000"/>
                      </a:schemeClr>
                    </a:solidFill>
                  </a:tcPr>
                </a:tc>
                <a:tc>
                  <a:txBody>
                    <a:bodyPr/>
                    <a:lstStyle/>
                    <a:p>
                      <a:pPr algn="ctr"/>
                      <a:r>
                        <a:rPr lang="en-GB" sz="1400" b="1" i="0" dirty="0">
                          <a:latin typeface="HELVETICA NEUE LIGHT" panose="02000403000000020004" pitchFamily="2" charset="0"/>
                          <a:ea typeface="HELVETICA NEUE LIGHT" panose="02000403000000020004" pitchFamily="2" charset="0"/>
                        </a:rPr>
                        <a:t>182 (/2183)</a:t>
                      </a:r>
                    </a:p>
                  </a:txBody>
                  <a:tcPr>
                    <a:solidFill>
                      <a:schemeClr val="accent5">
                        <a:lumMod val="60000"/>
                        <a:lumOff val="40000"/>
                      </a:schemeClr>
                    </a:solidFill>
                  </a:tcPr>
                </a:tc>
                <a:tc>
                  <a:txBody>
                    <a:bodyPr/>
                    <a:lstStyle/>
                    <a:p>
                      <a:pPr algn="ctr"/>
                      <a:r>
                        <a:rPr lang="en-GB" sz="1400" b="1" i="0" dirty="0">
                          <a:latin typeface="Helvetica Neue Light" panose="02000403000000020004" pitchFamily="2" charset="0"/>
                          <a:ea typeface="Helvetica Neue Light" panose="02000403000000020004" pitchFamily="2" charset="0"/>
                        </a:rPr>
                        <a:t>1008 </a:t>
                      </a:r>
                      <a:r>
                        <a:rPr lang="en-GB" sz="1400" b="1" i="0" dirty="0">
                          <a:latin typeface="HELVETICA NEUE LIGHT" panose="02000403000000020004" pitchFamily="2" charset="0"/>
                          <a:ea typeface="HELVETICA NEUE LIGHT" panose="02000403000000020004" pitchFamily="2" charset="0"/>
                        </a:rPr>
                        <a:t>(/2183)</a:t>
                      </a:r>
                      <a:endParaRPr lang="en-GB" sz="1400" b="1" i="0" dirty="0">
                        <a:latin typeface="Helvetica Neue Light" panose="02000403000000020004" pitchFamily="2" charset="0"/>
                        <a:ea typeface="Helvetica Neue Light" panose="02000403000000020004" pitchFamily="2" charset="0"/>
                      </a:endParaRPr>
                    </a:p>
                  </a:txBody>
                  <a:tcPr>
                    <a:solidFill>
                      <a:schemeClr val="accent5">
                        <a:lumMod val="60000"/>
                        <a:lumOff val="40000"/>
                      </a:schemeClr>
                    </a:solidFill>
                  </a:tcPr>
                </a:tc>
                <a:tc>
                  <a:txBody>
                    <a:bodyPr/>
                    <a:lstStyle/>
                    <a:p>
                      <a:pPr algn="ctr"/>
                      <a:r>
                        <a:rPr lang="en-GB" sz="1400" b="1" i="0" dirty="0">
                          <a:latin typeface="HELVETICA NEUE LIGHT" panose="02000403000000020004" pitchFamily="2" charset="0"/>
                          <a:ea typeface="HELVETICA NEUE LIGHT" panose="02000403000000020004" pitchFamily="2" charset="0"/>
                        </a:rPr>
                        <a:t>1190</a:t>
                      </a:r>
                    </a:p>
                  </a:txBody>
                  <a:tcPr>
                    <a:solidFill>
                      <a:schemeClr val="accent1">
                        <a:lumMod val="40000"/>
                        <a:lumOff val="60000"/>
                      </a:schemeClr>
                    </a:solidFill>
                  </a:tcPr>
                </a:tc>
                <a:extLst>
                  <a:ext uri="{0D108BD9-81ED-4DB2-BD59-A6C34878D82A}">
                    <a16:rowId xmlns:a16="http://schemas.microsoft.com/office/drawing/2014/main" val="2235055778"/>
                  </a:ext>
                </a:extLst>
              </a:tr>
              <a:tr h="373640">
                <a:tc>
                  <a:txBody>
                    <a:bodyPr/>
                    <a:lstStyle/>
                    <a:p>
                      <a:pPr algn="ctr"/>
                      <a:r>
                        <a:rPr lang="en-GB" sz="1400" b="0" i="0" dirty="0">
                          <a:latin typeface="Helvetica Neue Light" panose="02000403000000020004" pitchFamily="2" charset="0"/>
                          <a:ea typeface="Helvetica Neue Light" panose="02000403000000020004" pitchFamily="2" charset="0"/>
                        </a:rPr>
                        <a:t>Rural</a:t>
                      </a:r>
                    </a:p>
                  </a:txBody>
                  <a:tcPr>
                    <a:solidFill>
                      <a:schemeClr val="accent4">
                        <a:lumMod val="20000"/>
                        <a:lumOff val="80000"/>
                      </a:schemeClr>
                    </a:solidFill>
                  </a:tcPr>
                </a:tc>
                <a:tc>
                  <a:txBody>
                    <a:bodyPr/>
                    <a:lstStyle/>
                    <a:p>
                      <a:pPr algn="ctr"/>
                      <a:r>
                        <a:rPr lang="en-GB" sz="1400" b="1" i="0" dirty="0">
                          <a:latin typeface="HELVETICA NEUE LIGHT" panose="02000403000000020004" pitchFamily="2" charset="0"/>
                          <a:ea typeface="HELVETICA NEUE LIGHT" panose="02000403000000020004" pitchFamily="2" charset="0"/>
                        </a:rPr>
                        <a:t>132 (/2183)</a:t>
                      </a:r>
                    </a:p>
                  </a:txBody>
                  <a:tcPr>
                    <a:solidFill>
                      <a:schemeClr val="accent5">
                        <a:lumMod val="60000"/>
                        <a:lumOff val="40000"/>
                      </a:schemeClr>
                    </a:solidFill>
                  </a:tcPr>
                </a:tc>
                <a:tc>
                  <a:txBody>
                    <a:bodyPr/>
                    <a:lstStyle/>
                    <a:p>
                      <a:pPr algn="ctr"/>
                      <a:r>
                        <a:rPr lang="en-GB" sz="1400" b="1" i="0" dirty="0">
                          <a:latin typeface="Helvetica Neue Light" panose="02000403000000020004" pitchFamily="2" charset="0"/>
                          <a:ea typeface="Helvetica Neue Light" panose="02000403000000020004" pitchFamily="2" charset="0"/>
                        </a:rPr>
                        <a:t>861</a:t>
                      </a:r>
                      <a:r>
                        <a:rPr lang="en-GB" sz="1400" b="1" i="0" dirty="0">
                          <a:latin typeface="HELVETICA NEUE LIGHT" panose="02000403000000020004" pitchFamily="2" charset="0"/>
                          <a:ea typeface="HELVETICA NEUE LIGHT" panose="02000403000000020004" pitchFamily="2" charset="0"/>
                        </a:rPr>
                        <a:t>(/2183)</a:t>
                      </a:r>
                      <a:endParaRPr lang="en-GB" sz="1400" b="1" i="0" dirty="0">
                        <a:latin typeface="Helvetica Neue Light" panose="02000403000000020004" pitchFamily="2" charset="0"/>
                        <a:ea typeface="Helvetica Neue Light" panose="02000403000000020004" pitchFamily="2" charset="0"/>
                      </a:endParaRPr>
                    </a:p>
                  </a:txBody>
                  <a:tcPr>
                    <a:solidFill>
                      <a:schemeClr val="accent5">
                        <a:lumMod val="60000"/>
                        <a:lumOff val="40000"/>
                      </a:schemeClr>
                    </a:solidFill>
                  </a:tcPr>
                </a:tc>
                <a:tc>
                  <a:txBody>
                    <a:bodyPr/>
                    <a:lstStyle/>
                    <a:p>
                      <a:pPr algn="ctr"/>
                      <a:r>
                        <a:rPr lang="en-GB" sz="1400" b="1" i="0" dirty="0">
                          <a:latin typeface="HELVETICA NEUE LIGHT" panose="02000403000000020004" pitchFamily="2" charset="0"/>
                          <a:ea typeface="HELVETICA NEUE LIGHT" panose="02000403000000020004" pitchFamily="2" charset="0"/>
                        </a:rPr>
                        <a:t>993</a:t>
                      </a:r>
                    </a:p>
                  </a:txBody>
                  <a:tcPr>
                    <a:solidFill>
                      <a:schemeClr val="accent1">
                        <a:lumMod val="40000"/>
                        <a:lumOff val="60000"/>
                      </a:schemeClr>
                    </a:solidFill>
                  </a:tcPr>
                </a:tc>
                <a:extLst>
                  <a:ext uri="{0D108BD9-81ED-4DB2-BD59-A6C34878D82A}">
                    <a16:rowId xmlns:a16="http://schemas.microsoft.com/office/drawing/2014/main" val="3083130786"/>
                  </a:ext>
                </a:extLst>
              </a:tr>
              <a:tr h="373640">
                <a:tc>
                  <a:txBody>
                    <a:bodyPr/>
                    <a:lstStyle/>
                    <a:p>
                      <a:pPr algn="ctr"/>
                      <a:r>
                        <a:rPr lang="en-GB" sz="1400" b="0" i="0" dirty="0">
                          <a:latin typeface="Helvetica Neue Light" panose="02000403000000020004" pitchFamily="2" charset="0"/>
                          <a:ea typeface="Helvetica Neue Light" panose="02000403000000020004" pitchFamily="2" charset="0"/>
                        </a:rPr>
                        <a:t>Sum (Column)</a:t>
                      </a:r>
                    </a:p>
                  </a:txBody>
                  <a:tcPr>
                    <a:solidFill>
                      <a:schemeClr val="bg2">
                        <a:lumMod val="90000"/>
                      </a:schemeClr>
                    </a:solidFill>
                  </a:tcPr>
                </a:tc>
                <a:tc>
                  <a:txBody>
                    <a:bodyPr/>
                    <a:lstStyle/>
                    <a:p>
                      <a:pPr algn="ctr"/>
                      <a:r>
                        <a:rPr lang="en-GB" sz="1400" b="1" i="0" dirty="0">
                          <a:latin typeface="HELVETICA NEUE LIGHT" panose="02000403000000020004" pitchFamily="2" charset="0"/>
                          <a:ea typeface="HELVETICA NEUE LIGHT" panose="02000403000000020004" pitchFamily="2" charset="0"/>
                        </a:rPr>
                        <a:t>314</a:t>
                      </a:r>
                    </a:p>
                  </a:txBody>
                  <a:tcPr>
                    <a:solidFill>
                      <a:schemeClr val="accent1">
                        <a:lumMod val="40000"/>
                        <a:lumOff val="60000"/>
                      </a:schemeClr>
                    </a:solidFill>
                  </a:tcPr>
                </a:tc>
                <a:tc>
                  <a:txBody>
                    <a:bodyPr/>
                    <a:lstStyle/>
                    <a:p>
                      <a:pPr algn="ctr"/>
                      <a:r>
                        <a:rPr lang="en-GB" sz="1400" b="1" i="0" dirty="0">
                          <a:latin typeface="Helvetica Neue Light" panose="02000403000000020004" pitchFamily="2" charset="0"/>
                          <a:ea typeface="Helvetica Neue Light" panose="02000403000000020004" pitchFamily="2" charset="0"/>
                        </a:rPr>
                        <a:t>1869</a:t>
                      </a:r>
                    </a:p>
                  </a:txBody>
                  <a:tcPr>
                    <a:solidFill>
                      <a:schemeClr val="accent1">
                        <a:lumMod val="40000"/>
                        <a:lumOff val="60000"/>
                      </a:schemeClr>
                    </a:solidFill>
                  </a:tcPr>
                </a:tc>
                <a:tc>
                  <a:txBody>
                    <a:bodyPr/>
                    <a:lstStyle/>
                    <a:p>
                      <a:pPr algn="ctr"/>
                      <a:r>
                        <a:rPr lang="en-GB" sz="1400" b="0" i="0" dirty="0">
                          <a:latin typeface="Helvetica Neue Light" panose="02000403000000020004" pitchFamily="2" charset="0"/>
                          <a:ea typeface="Helvetica Neue Light" panose="02000403000000020004" pitchFamily="2" charset="0"/>
                        </a:rPr>
                        <a:t>Grand total: </a:t>
                      </a:r>
                      <a:r>
                        <a:rPr lang="en-GB" sz="1400" b="1" i="0" dirty="0">
                          <a:latin typeface="Helvetica Neue Light" panose="02000403000000020004" pitchFamily="2" charset="0"/>
                          <a:ea typeface="Helvetica Neue Light" panose="02000403000000020004" pitchFamily="2" charset="0"/>
                        </a:rPr>
                        <a:t>2183</a:t>
                      </a:r>
                      <a:endParaRPr lang="en-GB" sz="1400" b="1" i="0" dirty="0">
                        <a:latin typeface="HELVETICA NEUE LIGHT" panose="02000403000000020004" pitchFamily="2" charset="0"/>
                        <a:ea typeface="HELVETICA NEUE LIGHT" panose="02000403000000020004" pitchFamily="2" charset="0"/>
                      </a:endParaRPr>
                    </a:p>
                  </a:txBody>
                  <a:tcPr>
                    <a:solidFill>
                      <a:schemeClr val="bg2">
                        <a:lumMod val="90000"/>
                      </a:schemeClr>
                    </a:solidFill>
                  </a:tcPr>
                </a:tc>
                <a:extLst>
                  <a:ext uri="{0D108BD9-81ED-4DB2-BD59-A6C34878D82A}">
                    <a16:rowId xmlns:a16="http://schemas.microsoft.com/office/drawing/2014/main" val="3056821203"/>
                  </a:ext>
                </a:extLst>
              </a:tr>
            </a:tbl>
          </a:graphicData>
        </a:graphic>
      </p:graphicFrame>
      <p:graphicFrame>
        <p:nvGraphicFramePr>
          <p:cNvPr id="11" name="Table 7">
            <a:extLst>
              <a:ext uri="{FF2B5EF4-FFF2-40B4-BE49-F238E27FC236}">
                <a16:creationId xmlns:a16="http://schemas.microsoft.com/office/drawing/2014/main" id="{6A8FF34E-7092-3242-8A3E-0AEDA7E3DEA4}"/>
              </a:ext>
            </a:extLst>
          </p:cNvPr>
          <p:cNvGraphicFramePr>
            <a:graphicFrameLocks noGrp="1"/>
          </p:cNvGraphicFramePr>
          <p:nvPr>
            <p:extLst>
              <p:ext uri="{D42A27DB-BD31-4B8C-83A1-F6EECF244321}">
                <p14:modId xmlns:p14="http://schemas.microsoft.com/office/powerpoint/2010/main" val="1013073383"/>
              </p:ext>
            </p:extLst>
          </p:nvPr>
        </p:nvGraphicFramePr>
        <p:xfrm>
          <a:off x="1365050" y="4011800"/>
          <a:ext cx="8599992" cy="1639080"/>
        </p:xfrm>
        <a:graphic>
          <a:graphicData uri="http://schemas.openxmlformats.org/drawingml/2006/table">
            <a:tbl>
              <a:tblPr firstRow="1" bandRow="1">
                <a:tableStyleId>{5940675A-B579-460E-94D1-54222C63F5DA}</a:tableStyleId>
              </a:tblPr>
              <a:tblGrid>
                <a:gridCol w="2149998">
                  <a:extLst>
                    <a:ext uri="{9D8B030D-6E8A-4147-A177-3AD203B41FA5}">
                      <a16:colId xmlns:a16="http://schemas.microsoft.com/office/drawing/2014/main" val="254923394"/>
                    </a:ext>
                  </a:extLst>
                </a:gridCol>
                <a:gridCol w="2149998">
                  <a:extLst>
                    <a:ext uri="{9D8B030D-6E8A-4147-A177-3AD203B41FA5}">
                      <a16:colId xmlns:a16="http://schemas.microsoft.com/office/drawing/2014/main" val="1960465526"/>
                    </a:ext>
                  </a:extLst>
                </a:gridCol>
                <a:gridCol w="2149998">
                  <a:extLst>
                    <a:ext uri="{9D8B030D-6E8A-4147-A177-3AD203B41FA5}">
                      <a16:colId xmlns:a16="http://schemas.microsoft.com/office/drawing/2014/main" val="2700402843"/>
                    </a:ext>
                  </a:extLst>
                </a:gridCol>
                <a:gridCol w="2149998">
                  <a:extLst>
                    <a:ext uri="{9D8B030D-6E8A-4147-A177-3AD203B41FA5}">
                      <a16:colId xmlns:a16="http://schemas.microsoft.com/office/drawing/2014/main" val="3292900590"/>
                    </a:ext>
                  </a:extLst>
                </a:gridCol>
              </a:tblGrid>
              <a:tr h="313606">
                <a:tc>
                  <a:txBody>
                    <a:bodyPr/>
                    <a:lstStyle/>
                    <a:p>
                      <a:pPr algn="ctr"/>
                      <a:endParaRPr lang="en-GB" sz="1400" b="0" i="0">
                        <a:latin typeface="Helvetica Neue Light" panose="02000403000000020004" pitchFamily="2" charset="0"/>
                        <a:ea typeface="Helvetica Neue Light" panose="02000403000000020004" pitchFamily="2" charset="0"/>
                      </a:endParaRPr>
                    </a:p>
                  </a:txBody>
                  <a:tcPr/>
                </a:tc>
                <a:tc>
                  <a:txBody>
                    <a:bodyPr/>
                    <a:lstStyle/>
                    <a:p>
                      <a:pPr algn="ctr"/>
                      <a:r>
                        <a:rPr lang="en-GB" sz="1400" b="0" i="0" dirty="0">
                          <a:latin typeface="Helvetica Neue Light" panose="02000403000000020004" pitchFamily="2" charset="0"/>
                          <a:ea typeface="Helvetica Neue Light" panose="02000403000000020004" pitchFamily="2" charset="0"/>
                        </a:rPr>
                        <a:t>Breeding sites: Aedes</a:t>
                      </a:r>
                    </a:p>
                    <a:p>
                      <a:pPr algn="ctr"/>
                      <a:r>
                        <a:rPr lang="en-GB" sz="1400" b="0" i="0" dirty="0">
                          <a:latin typeface="Helvetica Neue Light" panose="02000403000000020004" pitchFamily="2" charset="0"/>
                          <a:ea typeface="Helvetica Neue Light" panose="02000403000000020004" pitchFamily="2" charset="0"/>
                        </a:rPr>
                        <a:t>(B)</a:t>
                      </a:r>
                    </a:p>
                  </a:txBody>
                  <a:tcPr>
                    <a:solidFill>
                      <a:schemeClr val="accent6">
                        <a:lumMod val="20000"/>
                        <a:lumOff val="80000"/>
                      </a:schemeClr>
                    </a:solidFill>
                  </a:tcPr>
                </a:tc>
                <a:tc>
                  <a:txBody>
                    <a:bodyPr/>
                    <a:lstStyle/>
                    <a:p>
                      <a:pPr algn="ctr"/>
                      <a:r>
                        <a:rPr lang="en-GB" sz="1400" b="0" i="0" dirty="0">
                          <a:latin typeface="Helvetica Neue Light" panose="02000403000000020004" pitchFamily="2" charset="0"/>
                          <a:ea typeface="Helvetica Neue Light" panose="02000403000000020004" pitchFamily="2" charset="0"/>
                        </a:rPr>
                        <a:t>Breeding sites: No Aedes</a:t>
                      </a:r>
                    </a:p>
                    <a:p>
                      <a:pPr algn="ctr"/>
                      <a:r>
                        <a:rPr lang="en-GB" sz="1400" b="0" i="0" dirty="0">
                          <a:latin typeface="Helvetica Neue Light" panose="02000403000000020004" pitchFamily="2" charset="0"/>
                          <a:ea typeface="Helvetica Neue Light" panose="02000403000000020004" pitchFamily="2" charset="0"/>
                        </a:rPr>
                        <a:t>(B’)</a:t>
                      </a:r>
                    </a:p>
                  </a:txBody>
                  <a:tcPr>
                    <a:solidFill>
                      <a:schemeClr val="accent6">
                        <a:lumMod val="20000"/>
                        <a:lumOff val="80000"/>
                      </a:schemeClr>
                    </a:solidFill>
                  </a:tcPr>
                </a:tc>
                <a:tc>
                  <a:txBody>
                    <a:bodyPr/>
                    <a:lstStyle/>
                    <a:p>
                      <a:pPr algn="ctr"/>
                      <a:r>
                        <a:rPr lang="en-GB" sz="1400" b="0" i="0" dirty="0">
                          <a:latin typeface="Helvetica Neue Light" panose="02000403000000020004" pitchFamily="2" charset="0"/>
                          <a:ea typeface="Helvetica Neue Light" panose="02000403000000020004" pitchFamily="2" charset="0"/>
                        </a:rPr>
                        <a:t>Sum (Row)</a:t>
                      </a:r>
                    </a:p>
                  </a:txBody>
                  <a:tcPr>
                    <a:solidFill>
                      <a:schemeClr val="bg2">
                        <a:lumMod val="90000"/>
                      </a:schemeClr>
                    </a:solidFill>
                  </a:tcPr>
                </a:tc>
                <a:extLst>
                  <a:ext uri="{0D108BD9-81ED-4DB2-BD59-A6C34878D82A}">
                    <a16:rowId xmlns:a16="http://schemas.microsoft.com/office/drawing/2014/main" val="823898921"/>
                  </a:ext>
                </a:extLst>
              </a:tr>
              <a:tr h="373640">
                <a:tc>
                  <a:txBody>
                    <a:bodyPr/>
                    <a:lstStyle/>
                    <a:p>
                      <a:pPr algn="ctr"/>
                      <a:r>
                        <a:rPr lang="en-GB" sz="1400" b="0" i="0" dirty="0">
                          <a:latin typeface="Helvetica Neue Light" panose="02000403000000020004" pitchFamily="2" charset="0"/>
                          <a:ea typeface="Helvetica Neue Light" panose="02000403000000020004" pitchFamily="2" charset="0"/>
                        </a:rPr>
                        <a:t>Urban (U)</a:t>
                      </a:r>
                    </a:p>
                  </a:txBody>
                  <a:tcPr>
                    <a:solidFill>
                      <a:schemeClr val="accent4">
                        <a:lumMod val="20000"/>
                        <a:lumOff val="80000"/>
                      </a:schemeClr>
                    </a:solidFill>
                  </a:tcPr>
                </a:tc>
                <a:tc>
                  <a:txBody>
                    <a:bodyPr/>
                    <a:lstStyle/>
                    <a:p>
                      <a:pPr algn="ctr" fontAlgn="b"/>
                      <a:r>
                        <a:rPr lang="en-GB" sz="1400" b="1" i="0" u="none" strike="noStrike" dirty="0">
                          <a:solidFill>
                            <a:srgbClr val="000000"/>
                          </a:solidFill>
                          <a:effectLst/>
                          <a:latin typeface="HELVETICA NEUE LIGHT" panose="02000403000000020004" pitchFamily="2" charset="0"/>
                          <a:ea typeface="HELVETICA NEUE LIGHT" panose="02000403000000020004" pitchFamily="2" charset="0"/>
                        </a:rPr>
                        <a:t>0.0834 </a:t>
                      </a:r>
                      <a:r>
                        <a:rPr lang="en-GB" sz="1400" b="0" i="0" u="none" strike="noStrike" dirty="0">
                          <a:solidFill>
                            <a:srgbClr val="000000"/>
                          </a:solidFill>
                          <a:effectLst/>
                          <a:latin typeface="Helvetica Neue Light" panose="02000403000000020004" pitchFamily="2" charset="0"/>
                          <a:ea typeface="Helvetica Neue Light" panose="02000403000000020004" pitchFamily="2" charset="0"/>
                        </a:rPr>
                        <a:t>Pr(B &amp; U)</a:t>
                      </a:r>
                    </a:p>
                  </a:txBody>
                  <a:tcPr marL="9525" marR="9525" marT="9525" marB="0" anchor="ctr">
                    <a:solidFill>
                      <a:schemeClr val="accent5">
                        <a:lumMod val="60000"/>
                        <a:lumOff val="40000"/>
                      </a:schemeClr>
                    </a:solidFill>
                  </a:tcPr>
                </a:tc>
                <a:tc>
                  <a:txBody>
                    <a:bodyPr/>
                    <a:lstStyle/>
                    <a:p>
                      <a:pPr algn="ctr" fontAlgn="b"/>
                      <a:r>
                        <a:rPr lang="en-GB" sz="1400" b="1" i="0" u="none" strike="noStrike" dirty="0">
                          <a:solidFill>
                            <a:srgbClr val="000000"/>
                          </a:solidFill>
                          <a:effectLst/>
                          <a:latin typeface="HELVETICA NEUE LIGHT" panose="02000403000000020004" pitchFamily="2" charset="0"/>
                          <a:ea typeface="HELVETICA NEUE LIGHT" panose="02000403000000020004" pitchFamily="2" charset="0"/>
                        </a:rPr>
                        <a:t>0.4617 </a:t>
                      </a:r>
                      <a:r>
                        <a:rPr lang="en-GB" sz="1400" b="0" i="0" u="none" strike="noStrike" dirty="0">
                          <a:solidFill>
                            <a:srgbClr val="000000"/>
                          </a:solidFill>
                          <a:effectLst/>
                          <a:latin typeface="Helvetica Neue Light" panose="02000403000000020004" pitchFamily="2" charset="0"/>
                          <a:ea typeface="Helvetica Neue Light" panose="02000403000000020004" pitchFamily="2" charset="0"/>
                        </a:rPr>
                        <a:t>Pr(B’ &amp; U)</a:t>
                      </a:r>
                    </a:p>
                  </a:txBody>
                  <a:tcPr marL="9525" marR="9525" marT="9525" marB="0" anchor="ctr">
                    <a:solidFill>
                      <a:schemeClr val="accent5">
                        <a:lumMod val="60000"/>
                        <a:lumOff val="40000"/>
                      </a:schemeClr>
                    </a:solidFill>
                  </a:tcPr>
                </a:tc>
                <a:tc>
                  <a:txBody>
                    <a:bodyPr/>
                    <a:lstStyle/>
                    <a:p>
                      <a:pPr algn="ctr" fontAlgn="b"/>
                      <a:r>
                        <a:rPr lang="en-GB" sz="1400" b="1" i="0" u="none" strike="noStrike" dirty="0">
                          <a:solidFill>
                            <a:srgbClr val="000000"/>
                          </a:solidFill>
                          <a:effectLst/>
                          <a:latin typeface="HELVETICA NEUE LIGHT" panose="02000403000000020004" pitchFamily="2" charset="0"/>
                          <a:ea typeface="HELVETICA NEUE LIGHT" panose="02000403000000020004" pitchFamily="2" charset="0"/>
                        </a:rPr>
                        <a:t>0.55 </a:t>
                      </a:r>
                      <a:r>
                        <a:rPr lang="en-GB" sz="1400" b="1" i="0" u="none" strike="noStrike" dirty="0" err="1">
                          <a:solidFill>
                            <a:srgbClr val="000000"/>
                          </a:solidFill>
                          <a:effectLst/>
                          <a:latin typeface="HELVETICA NEUE LIGHT" panose="02000403000000020004" pitchFamily="2" charset="0"/>
                          <a:ea typeface="HELVETICA NEUE LIGHT" panose="02000403000000020004" pitchFamily="2" charset="0"/>
                        </a:rPr>
                        <a:t>Pr</a:t>
                      </a:r>
                      <a:r>
                        <a:rPr lang="en-GB" sz="1400" b="1" i="0" u="none" strike="noStrike" dirty="0">
                          <a:solidFill>
                            <a:srgbClr val="000000"/>
                          </a:solidFill>
                          <a:effectLst/>
                          <a:latin typeface="HELVETICA NEUE LIGHT" panose="02000403000000020004" pitchFamily="2" charset="0"/>
                          <a:ea typeface="HELVETICA NEUE LIGHT" panose="02000403000000020004" pitchFamily="2" charset="0"/>
                        </a:rPr>
                        <a:t>(U)</a:t>
                      </a:r>
                    </a:p>
                  </a:txBody>
                  <a:tcPr marL="9525" marR="9525" marT="9525" marB="0" anchor="ctr">
                    <a:solidFill>
                      <a:schemeClr val="accent1">
                        <a:lumMod val="40000"/>
                        <a:lumOff val="60000"/>
                      </a:schemeClr>
                    </a:solidFill>
                  </a:tcPr>
                </a:tc>
                <a:extLst>
                  <a:ext uri="{0D108BD9-81ED-4DB2-BD59-A6C34878D82A}">
                    <a16:rowId xmlns:a16="http://schemas.microsoft.com/office/drawing/2014/main" val="2235055778"/>
                  </a:ext>
                </a:extLst>
              </a:tr>
              <a:tr h="373640">
                <a:tc>
                  <a:txBody>
                    <a:bodyPr/>
                    <a:lstStyle/>
                    <a:p>
                      <a:pPr algn="ctr"/>
                      <a:r>
                        <a:rPr lang="en-GB" sz="1400" b="0" i="0" dirty="0">
                          <a:latin typeface="Helvetica Neue Light" panose="02000403000000020004" pitchFamily="2" charset="0"/>
                          <a:ea typeface="Helvetica Neue Light" panose="02000403000000020004" pitchFamily="2" charset="0"/>
                        </a:rPr>
                        <a:t>Rural (U’)</a:t>
                      </a:r>
                    </a:p>
                  </a:txBody>
                  <a:tcPr>
                    <a:solidFill>
                      <a:schemeClr val="accent4">
                        <a:lumMod val="20000"/>
                        <a:lumOff val="80000"/>
                      </a:schemeClr>
                    </a:solidFill>
                  </a:tcPr>
                </a:tc>
                <a:tc>
                  <a:txBody>
                    <a:bodyPr/>
                    <a:lstStyle/>
                    <a:p>
                      <a:pPr algn="ctr" fontAlgn="b"/>
                      <a:r>
                        <a:rPr lang="en-GB" sz="1400" b="1" i="0" u="none" strike="noStrike" dirty="0">
                          <a:solidFill>
                            <a:srgbClr val="000000"/>
                          </a:solidFill>
                          <a:effectLst/>
                          <a:latin typeface="HELVETICA NEUE LIGHT" panose="02000403000000020004" pitchFamily="2" charset="0"/>
                          <a:ea typeface="HELVETICA NEUE LIGHT" panose="02000403000000020004" pitchFamily="2" charset="0"/>
                        </a:rPr>
                        <a:t>0.0605 </a:t>
                      </a:r>
                      <a:r>
                        <a:rPr lang="en-GB" sz="1400" b="0" i="0" u="none" strike="noStrike" dirty="0">
                          <a:solidFill>
                            <a:srgbClr val="000000"/>
                          </a:solidFill>
                          <a:effectLst/>
                          <a:latin typeface="Helvetica Neue Light" panose="02000403000000020004" pitchFamily="2" charset="0"/>
                          <a:ea typeface="Helvetica Neue Light" panose="02000403000000020004" pitchFamily="2" charset="0"/>
                        </a:rPr>
                        <a:t>Pr(B &amp; U’)</a:t>
                      </a:r>
                    </a:p>
                  </a:txBody>
                  <a:tcPr marL="9525" marR="9525" marT="9525" marB="0" anchor="ctr">
                    <a:solidFill>
                      <a:schemeClr val="accent5">
                        <a:lumMod val="60000"/>
                        <a:lumOff val="40000"/>
                      </a:schemeClr>
                    </a:solidFill>
                  </a:tcPr>
                </a:tc>
                <a:tc>
                  <a:txBody>
                    <a:bodyPr/>
                    <a:lstStyle/>
                    <a:p>
                      <a:pPr algn="ctr" fontAlgn="b"/>
                      <a:r>
                        <a:rPr lang="en-GB" sz="1400" b="1" i="0" u="none" strike="noStrike" dirty="0">
                          <a:solidFill>
                            <a:srgbClr val="000000"/>
                          </a:solidFill>
                          <a:effectLst/>
                          <a:latin typeface="HELVETICA NEUE LIGHT" panose="02000403000000020004" pitchFamily="2" charset="0"/>
                          <a:ea typeface="HELVETICA NEUE LIGHT" panose="02000403000000020004" pitchFamily="2" charset="0"/>
                        </a:rPr>
                        <a:t>0.3944 </a:t>
                      </a:r>
                      <a:r>
                        <a:rPr lang="en-GB" sz="1400" b="0" i="0" u="none" strike="noStrike" dirty="0">
                          <a:solidFill>
                            <a:srgbClr val="000000"/>
                          </a:solidFill>
                          <a:effectLst/>
                          <a:latin typeface="Helvetica Neue Light" panose="02000403000000020004" pitchFamily="2" charset="0"/>
                          <a:ea typeface="Helvetica Neue Light" panose="02000403000000020004" pitchFamily="2" charset="0"/>
                        </a:rPr>
                        <a:t>Pr(B’ &amp; U’)</a:t>
                      </a:r>
                    </a:p>
                  </a:txBody>
                  <a:tcPr marL="9525" marR="9525" marT="9525" marB="0" anchor="ctr">
                    <a:solidFill>
                      <a:schemeClr val="accent5">
                        <a:lumMod val="60000"/>
                        <a:lumOff val="40000"/>
                      </a:schemeClr>
                    </a:solidFill>
                  </a:tcPr>
                </a:tc>
                <a:tc>
                  <a:txBody>
                    <a:bodyPr/>
                    <a:lstStyle/>
                    <a:p>
                      <a:pPr algn="ctr" fontAlgn="b"/>
                      <a:r>
                        <a:rPr lang="en-GB" sz="1400" b="1" i="0" u="none" strike="noStrike" dirty="0">
                          <a:solidFill>
                            <a:srgbClr val="000000"/>
                          </a:solidFill>
                          <a:effectLst/>
                          <a:latin typeface="HELVETICA NEUE LIGHT" panose="02000403000000020004" pitchFamily="2" charset="0"/>
                          <a:ea typeface="HELVETICA NEUE LIGHT" panose="02000403000000020004" pitchFamily="2" charset="0"/>
                        </a:rPr>
                        <a:t>0.45 </a:t>
                      </a:r>
                      <a:r>
                        <a:rPr lang="en-GB" sz="1400" b="1" i="0" u="none" strike="noStrike" dirty="0" err="1">
                          <a:solidFill>
                            <a:srgbClr val="000000"/>
                          </a:solidFill>
                          <a:effectLst/>
                          <a:latin typeface="HELVETICA NEUE LIGHT" panose="02000403000000020004" pitchFamily="2" charset="0"/>
                          <a:ea typeface="HELVETICA NEUE LIGHT" panose="02000403000000020004" pitchFamily="2" charset="0"/>
                        </a:rPr>
                        <a:t>Pr</a:t>
                      </a:r>
                      <a:r>
                        <a:rPr lang="en-GB" sz="1400" b="1" i="0" u="none" strike="noStrike" dirty="0">
                          <a:solidFill>
                            <a:srgbClr val="000000"/>
                          </a:solidFill>
                          <a:effectLst/>
                          <a:latin typeface="HELVETICA NEUE LIGHT" panose="02000403000000020004" pitchFamily="2" charset="0"/>
                          <a:ea typeface="HELVETICA NEUE LIGHT" panose="02000403000000020004" pitchFamily="2" charset="0"/>
                        </a:rPr>
                        <a:t>(U’)</a:t>
                      </a:r>
                    </a:p>
                  </a:txBody>
                  <a:tcPr marL="9525" marR="9525" marT="9525" marB="0" anchor="ctr">
                    <a:solidFill>
                      <a:schemeClr val="accent1">
                        <a:lumMod val="40000"/>
                        <a:lumOff val="60000"/>
                      </a:schemeClr>
                    </a:solidFill>
                  </a:tcPr>
                </a:tc>
                <a:extLst>
                  <a:ext uri="{0D108BD9-81ED-4DB2-BD59-A6C34878D82A}">
                    <a16:rowId xmlns:a16="http://schemas.microsoft.com/office/drawing/2014/main" val="3083130786"/>
                  </a:ext>
                </a:extLst>
              </a:tr>
              <a:tr h="373640">
                <a:tc>
                  <a:txBody>
                    <a:bodyPr/>
                    <a:lstStyle/>
                    <a:p>
                      <a:pPr algn="ctr"/>
                      <a:r>
                        <a:rPr lang="en-GB" sz="1400" b="0" i="0" dirty="0">
                          <a:latin typeface="Helvetica Neue Light" panose="02000403000000020004" pitchFamily="2" charset="0"/>
                          <a:ea typeface="Helvetica Neue Light" panose="02000403000000020004" pitchFamily="2" charset="0"/>
                        </a:rPr>
                        <a:t>Sum (Column)</a:t>
                      </a:r>
                    </a:p>
                  </a:txBody>
                  <a:tcPr>
                    <a:solidFill>
                      <a:schemeClr val="bg2">
                        <a:lumMod val="90000"/>
                      </a:schemeClr>
                    </a:solidFill>
                  </a:tcPr>
                </a:tc>
                <a:tc>
                  <a:txBody>
                    <a:bodyPr/>
                    <a:lstStyle/>
                    <a:p>
                      <a:pPr algn="ctr" fontAlgn="b"/>
                      <a:r>
                        <a:rPr lang="en-GB" sz="1400" b="1" i="0" u="none" strike="noStrike" dirty="0">
                          <a:solidFill>
                            <a:srgbClr val="000000"/>
                          </a:solidFill>
                          <a:effectLst/>
                          <a:latin typeface="HELVETICA NEUE LIGHT" panose="02000403000000020004" pitchFamily="2" charset="0"/>
                          <a:ea typeface="HELVETICA NEUE LIGHT" panose="02000403000000020004" pitchFamily="2" charset="0"/>
                        </a:rPr>
                        <a:t>0.14 </a:t>
                      </a:r>
                      <a:r>
                        <a:rPr lang="en-GB" sz="1400" b="1" i="0" u="none" strike="noStrike" dirty="0" err="1">
                          <a:solidFill>
                            <a:srgbClr val="000000"/>
                          </a:solidFill>
                          <a:effectLst/>
                          <a:latin typeface="HELVETICA NEUE LIGHT" panose="02000403000000020004" pitchFamily="2" charset="0"/>
                          <a:ea typeface="HELVETICA NEUE LIGHT" panose="02000403000000020004" pitchFamily="2" charset="0"/>
                        </a:rPr>
                        <a:t>Pr</a:t>
                      </a:r>
                      <a:r>
                        <a:rPr lang="en-GB" sz="1400" b="1" i="0" u="none" strike="noStrike" dirty="0">
                          <a:solidFill>
                            <a:srgbClr val="000000"/>
                          </a:solidFill>
                          <a:effectLst/>
                          <a:latin typeface="HELVETICA NEUE LIGHT" panose="02000403000000020004" pitchFamily="2" charset="0"/>
                          <a:ea typeface="HELVETICA NEUE LIGHT" panose="02000403000000020004" pitchFamily="2" charset="0"/>
                        </a:rPr>
                        <a:t>(B)</a:t>
                      </a:r>
                    </a:p>
                  </a:txBody>
                  <a:tcPr marL="9525" marR="9525" marT="9525" marB="0" anchor="ctr">
                    <a:solidFill>
                      <a:schemeClr val="accent1">
                        <a:lumMod val="40000"/>
                        <a:lumOff val="60000"/>
                      </a:schemeClr>
                    </a:solidFill>
                  </a:tcPr>
                </a:tc>
                <a:tc>
                  <a:txBody>
                    <a:bodyPr/>
                    <a:lstStyle/>
                    <a:p>
                      <a:pPr algn="ctr" fontAlgn="b"/>
                      <a:r>
                        <a:rPr lang="en-GB" sz="1400" b="1" i="0" u="none" strike="noStrike" dirty="0">
                          <a:solidFill>
                            <a:srgbClr val="000000"/>
                          </a:solidFill>
                          <a:effectLst/>
                          <a:latin typeface="HELVETICA NEUE LIGHT" panose="02000403000000020004" pitchFamily="2" charset="0"/>
                          <a:ea typeface="HELVETICA NEUE LIGHT" panose="02000403000000020004" pitchFamily="2" charset="0"/>
                        </a:rPr>
                        <a:t>0.86 </a:t>
                      </a:r>
                      <a:r>
                        <a:rPr lang="en-GB" sz="1400" b="1" i="0" u="none" strike="noStrike" dirty="0" err="1">
                          <a:solidFill>
                            <a:srgbClr val="000000"/>
                          </a:solidFill>
                          <a:effectLst/>
                          <a:latin typeface="HELVETICA NEUE LIGHT" panose="02000403000000020004" pitchFamily="2" charset="0"/>
                          <a:ea typeface="HELVETICA NEUE LIGHT" panose="02000403000000020004" pitchFamily="2" charset="0"/>
                        </a:rPr>
                        <a:t>Pr</a:t>
                      </a:r>
                      <a:r>
                        <a:rPr lang="en-GB" sz="1400" b="1" i="0" u="none" strike="noStrike" dirty="0">
                          <a:solidFill>
                            <a:srgbClr val="000000"/>
                          </a:solidFill>
                          <a:effectLst/>
                          <a:latin typeface="HELVETICA NEUE LIGHT" panose="02000403000000020004" pitchFamily="2" charset="0"/>
                          <a:ea typeface="HELVETICA NEUE LIGHT" panose="02000403000000020004" pitchFamily="2" charset="0"/>
                        </a:rPr>
                        <a:t>(B’)</a:t>
                      </a:r>
                    </a:p>
                  </a:txBody>
                  <a:tcPr marL="9525" marR="9525" marT="9525" marB="0" anchor="ctr">
                    <a:solidFill>
                      <a:schemeClr val="accent1">
                        <a:lumMod val="40000"/>
                        <a:lumOff val="60000"/>
                      </a:schemeClr>
                    </a:solidFill>
                  </a:tcPr>
                </a:tc>
                <a:tc>
                  <a:txBody>
                    <a:bodyPr/>
                    <a:lstStyle/>
                    <a:p>
                      <a:pPr algn="ctr"/>
                      <a:r>
                        <a:rPr lang="en-GB" sz="1400" b="0" i="0" dirty="0">
                          <a:latin typeface="Helvetica Neue Light" panose="02000403000000020004" pitchFamily="2" charset="0"/>
                          <a:ea typeface="Helvetica Neue Light" panose="02000403000000020004" pitchFamily="2" charset="0"/>
                        </a:rPr>
                        <a:t>Grand total: </a:t>
                      </a:r>
                      <a:r>
                        <a:rPr lang="en-GB" sz="1400" b="1" i="0" dirty="0">
                          <a:latin typeface="Helvetica Neue Light" panose="02000403000000020004" pitchFamily="2" charset="0"/>
                          <a:ea typeface="Helvetica Neue Light" panose="02000403000000020004" pitchFamily="2" charset="0"/>
                        </a:rPr>
                        <a:t>1</a:t>
                      </a:r>
                      <a:endParaRPr lang="en-GB" sz="1400" b="1" i="0" dirty="0">
                        <a:latin typeface="HELVETICA NEUE LIGHT" panose="02000403000000020004" pitchFamily="2" charset="0"/>
                        <a:ea typeface="HELVETICA NEUE LIGHT" panose="02000403000000020004" pitchFamily="2" charset="0"/>
                      </a:endParaRPr>
                    </a:p>
                  </a:txBody>
                  <a:tcPr>
                    <a:solidFill>
                      <a:schemeClr val="bg2">
                        <a:lumMod val="90000"/>
                      </a:schemeClr>
                    </a:solidFill>
                  </a:tcPr>
                </a:tc>
                <a:extLst>
                  <a:ext uri="{0D108BD9-81ED-4DB2-BD59-A6C34878D82A}">
                    <a16:rowId xmlns:a16="http://schemas.microsoft.com/office/drawing/2014/main" val="3056821203"/>
                  </a:ext>
                </a:extLst>
              </a:tr>
            </a:tbl>
          </a:graphicData>
        </a:graphic>
      </p:graphicFrame>
      <p:sp>
        <p:nvSpPr>
          <p:cNvPr id="12" name="Title 1">
            <a:extLst>
              <a:ext uri="{FF2B5EF4-FFF2-40B4-BE49-F238E27FC236}">
                <a16:creationId xmlns:a16="http://schemas.microsoft.com/office/drawing/2014/main" id="{FDAEDBF9-38DA-3C42-A1B8-51BBC2951F7E}"/>
              </a:ext>
            </a:extLst>
          </p:cNvPr>
          <p:cNvSpPr txBox="1">
            <a:spLocks/>
          </p:cNvSpPr>
          <p:nvPr/>
        </p:nvSpPr>
        <p:spPr>
          <a:xfrm>
            <a:off x="0" y="6517870"/>
            <a:ext cx="2237684" cy="29314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r>
              <a:rPr lang="en-US" altLang="en-US" sz="1400" b="1" dirty="0">
                <a:latin typeface="HELVETICA NEUE LIGHT" panose="02000403000000020004" pitchFamily="2" charset="0"/>
                <a:ea typeface="HELVETICA NEUE LIGHT" panose="02000403000000020004" pitchFamily="2" charset="0"/>
                <a:cs typeface="Helvetica Neue" panose="02000503000000020004" pitchFamily="2" charset="0"/>
              </a:rPr>
              <a:t>Joint Probabilities</a:t>
            </a:r>
            <a:endParaRPr lang="en-GB" sz="1400" b="1" cap="all"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endParaRPr>
          </a:p>
        </p:txBody>
      </p:sp>
      <p:sp>
        <p:nvSpPr>
          <p:cNvPr id="6" name="Rectangle 5">
            <a:extLst>
              <a:ext uri="{FF2B5EF4-FFF2-40B4-BE49-F238E27FC236}">
                <a16:creationId xmlns:a16="http://schemas.microsoft.com/office/drawing/2014/main" id="{DAA93F01-1C1D-E544-8162-677CCFBDDA3C}"/>
              </a:ext>
            </a:extLst>
          </p:cNvPr>
          <p:cNvSpPr/>
          <p:nvPr/>
        </p:nvSpPr>
        <p:spPr>
          <a:xfrm>
            <a:off x="3355897" y="4424217"/>
            <a:ext cx="4597896" cy="94882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a:extLst>
              <a:ext uri="{FF2B5EF4-FFF2-40B4-BE49-F238E27FC236}">
                <a16:creationId xmlns:a16="http://schemas.microsoft.com/office/drawing/2014/main" id="{495E6FCF-47BC-0143-9DA1-A5C88B6F2A6F}"/>
              </a:ext>
            </a:extLst>
          </p:cNvPr>
          <p:cNvSpPr txBox="1"/>
          <p:nvPr/>
        </p:nvSpPr>
        <p:spPr>
          <a:xfrm>
            <a:off x="10254343" y="1739254"/>
            <a:ext cx="1787514" cy="1446550"/>
          </a:xfrm>
          <a:prstGeom prst="rect">
            <a:avLst/>
          </a:prstGeom>
          <a:noFill/>
        </p:spPr>
        <p:txBody>
          <a:bodyPr wrap="square" rtlCol="0">
            <a:spAutoFit/>
          </a:bodyPr>
          <a:lstStyle/>
          <a:p>
            <a:pPr algn="l"/>
            <a:r>
              <a:rPr lang="en-GB" sz="1100" dirty="0">
                <a:latin typeface="Helvetica Neue Light" panose="02000403000000020004" pitchFamily="2" charset="0"/>
                <a:ea typeface="Helvetica Neue Light" panose="02000403000000020004" pitchFamily="2" charset="0"/>
              </a:rPr>
              <a:t>In the second table, we can convert these raw values to joint probabilities. The dark blue shaded cells are the joints probabilities computed by using the formula shown in slide #16</a:t>
            </a:r>
          </a:p>
        </p:txBody>
      </p:sp>
      <p:cxnSp>
        <p:nvCxnSpPr>
          <p:cNvPr id="5" name="Straight Arrow Connector 4">
            <a:extLst>
              <a:ext uri="{FF2B5EF4-FFF2-40B4-BE49-F238E27FC236}">
                <a16:creationId xmlns:a16="http://schemas.microsoft.com/office/drawing/2014/main" id="{FBADB66F-A0E7-7995-5A7D-A218AC36AC4B}"/>
              </a:ext>
            </a:extLst>
          </p:cNvPr>
          <p:cNvCxnSpPr>
            <a:cxnSpLocks/>
          </p:cNvCxnSpPr>
          <p:nvPr/>
        </p:nvCxnSpPr>
        <p:spPr>
          <a:xfrm>
            <a:off x="5660812" y="3488359"/>
            <a:ext cx="0" cy="4450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92A7A6D3-D272-06BA-8343-7420155CEC5B}"/>
              </a:ext>
            </a:extLst>
          </p:cNvPr>
          <p:cNvSpPr txBox="1"/>
          <p:nvPr/>
        </p:nvSpPr>
        <p:spPr>
          <a:xfrm>
            <a:off x="3406640" y="6145788"/>
            <a:ext cx="2133918" cy="600164"/>
          </a:xfrm>
          <a:prstGeom prst="rect">
            <a:avLst/>
          </a:prstGeom>
          <a:noFill/>
          <a:ln>
            <a:solidFill>
              <a:schemeClr val="tx1"/>
            </a:solidFill>
          </a:ln>
        </p:spPr>
        <p:txBody>
          <a:bodyPr wrap="none" rtlCol="0">
            <a:spAutoFit/>
          </a:bodyPr>
          <a:lstStyle/>
          <a:p>
            <a:pPr algn="l"/>
            <a:r>
              <a:rPr lang="en-GB" sz="1100" dirty="0">
                <a:latin typeface="Helvetica Neue Light" panose="02000403000000020004" pitchFamily="2" charset="0"/>
                <a:ea typeface="Helvetica Neue Light" panose="02000403000000020004" pitchFamily="2" charset="0"/>
              </a:rPr>
              <a:t>Probability of finding a breeding </a:t>
            </a:r>
          </a:p>
          <a:p>
            <a:pPr algn="l"/>
            <a:r>
              <a:rPr lang="en-GB" sz="1100" dirty="0">
                <a:latin typeface="Helvetica Neue Light" panose="02000403000000020004" pitchFamily="2" charset="0"/>
                <a:ea typeface="Helvetica Neue Light" panose="02000403000000020004" pitchFamily="2" charset="0"/>
              </a:rPr>
              <a:t>site with Aedes mosquitoes in </a:t>
            </a:r>
          </a:p>
          <a:p>
            <a:pPr algn="l"/>
            <a:r>
              <a:rPr lang="en-GB" sz="1100" dirty="0">
                <a:latin typeface="Helvetica Neue Light" panose="02000403000000020004" pitchFamily="2" charset="0"/>
                <a:ea typeface="Helvetica Neue Light" panose="02000403000000020004" pitchFamily="2" charset="0"/>
              </a:rPr>
              <a:t>rural areas = 0.0605 (6.05%) </a:t>
            </a:r>
          </a:p>
        </p:txBody>
      </p:sp>
      <p:cxnSp>
        <p:nvCxnSpPr>
          <p:cNvPr id="9" name="Straight Arrow Connector 8">
            <a:extLst>
              <a:ext uri="{FF2B5EF4-FFF2-40B4-BE49-F238E27FC236}">
                <a16:creationId xmlns:a16="http://schemas.microsoft.com/office/drawing/2014/main" id="{F07B7647-78DC-9DF4-BAC5-2210DD99475B}"/>
              </a:ext>
            </a:extLst>
          </p:cNvPr>
          <p:cNvCxnSpPr>
            <a:cxnSpLocks/>
          </p:cNvCxnSpPr>
          <p:nvPr/>
        </p:nvCxnSpPr>
        <p:spPr>
          <a:xfrm>
            <a:off x="4489629" y="5262676"/>
            <a:ext cx="0" cy="8507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id="{31213B58-7E84-1A51-9F12-B094A880ACB3}"/>
              </a:ext>
            </a:extLst>
          </p:cNvPr>
          <p:cNvSpPr txBox="1"/>
          <p:nvPr/>
        </p:nvSpPr>
        <p:spPr>
          <a:xfrm>
            <a:off x="5654845" y="6143823"/>
            <a:ext cx="2217274" cy="600164"/>
          </a:xfrm>
          <a:prstGeom prst="rect">
            <a:avLst/>
          </a:prstGeom>
          <a:noFill/>
          <a:ln>
            <a:solidFill>
              <a:schemeClr val="tx1"/>
            </a:solidFill>
          </a:ln>
        </p:spPr>
        <p:txBody>
          <a:bodyPr wrap="none" rtlCol="0">
            <a:spAutoFit/>
          </a:bodyPr>
          <a:lstStyle/>
          <a:p>
            <a:pPr algn="l"/>
            <a:r>
              <a:rPr lang="en-GB" sz="1100" dirty="0">
                <a:latin typeface="Helvetica Neue Light" panose="02000403000000020004" pitchFamily="2" charset="0"/>
                <a:ea typeface="Helvetica Neue Light" panose="02000403000000020004" pitchFamily="2" charset="0"/>
              </a:rPr>
              <a:t>Probability of finding a breeding </a:t>
            </a:r>
          </a:p>
          <a:p>
            <a:pPr algn="l"/>
            <a:r>
              <a:rPr lang="en-GB" sz="1100" dirty="0">
                <a:latin typeface="Helvetica Neue Light" panose="02000403000000020004" pitchFamily="2" charset="0"/>
                <a:ea typeface="Helvetica Neue Light" panose="02000403000000020004" pitchFamily="2" charset="0"/>
              </a:rPr>
              <a:t>site with no Aedes mosquitoes in </a:t>
            </a:r>
          </a:p>
          <a:p>
            <a:pPr algn="l"/>
            <a:r>
              <a:rPr lang="en-GB" sz="1100" dirty="0">
                <a:latin typeface="Helvetica Neue Light" panose="02000403000000020004" pitchFamily="2" charset="0"/>
                <a:ea typeface="Helvetica Neue Light" panose="02000403000000020004" pitchFamily="2" charset="0"/>
              </a:rPr>
              <a:t>rural areas = 0.3944 (39.44%) </a:t>
            </a:r>
          </a:p>
        </p:txBody>
      </p:sp>
      <p:cxnSp>
        <p:nvCxnSpPr>
          <p:cNvPr id="15" name="Straight Arrow Connector 14">
            <a:extLst>
              <a:ext uri="{FF2B5EF4-FFF2-40B4-BE49-F238E27FC236}">
                <a16:creationId xmlns:a16="http://schemas.microsoft.com/office/drawing/2014/main" id="{D2D489FD-B0C9-3863-0FBE-F20109538C6C}"/>
              </a:ext>
            </a:extLst>
          </p:cNvPr>
          <p:cNvCxnSpPr>
            <a:cxnSpLocks/>
          </p:cNvCxnSpPr>
          <p:nvPr/>
        </p:nvCxnSpPr>
        <p:spPr>
          <a:xfrm>
            <a:off x="6743801" y="5230305"/>
            <a:ext cx="0" cy="8507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91356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8BBA3F2-0C09-C446-BDF8-2D27BC7931B1}"/>
              </a:ext>
            </a:extLst>
          </p:cNvPr>
          <p:cNvPicPr>
            <a:picLocks noChangeAspect="1"/>
          </p:cNvPicPr>
          <p:nvPr/>
        </p:nvPicPr>
        <p:blipFill>
          <a:blip r:embed="rId2"/>
          <a:stretch>
            <a:fillRect/>
          </a:stretch>
        </p:blipFill>
        <p:spPr>
          <a:xfrm>
            <a:off x="0" y="2623"/>
            <a:ext cx="12192000" cy="970069"/>
          </a:xfrm>
          <a:prstGeom prst="rect">
            <a:avLst/>
          </a:prstGeom>
        </p:spPr>
      </p:pic>
      <p:sp>
        <p:nvSpPr>
          <p:cNvPr id="3" name="Title 1">
            <a:extLst>
              <a:ext uri="{FF2B5EF4-FFF2-40B4-BE49-F238E27FC236}">
                <a16:creationId xmlns:a16="http://schemas.microsoft.com/office/drawing/2014/main" id="{DEB4F442-A8C0-9E48-8B86-B40111CD3FE1}"/>
              </a:ext>
            </a:extLst>
          </p:cNvPr>
          <p:cNvSpPr txBox="1">
            <a:spLocks/>
          </p:cNvSpPr>
          <p:nvPr/>
        </p:nvSpPr>
        <p:spPr>
          <a:xfrm>
            <a:off x="287383" y="1103723"/>
            <a:ext cx="11528565" cy="45886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r>
              <a:rPr lang="en-US" altLang="en-US" sz="2400" b="1" dirty="0">
                <a:latin typeface="HELVETICA NEUE LIGHT" panose="02000403000000020004" pitchFamily="2" charset="0"/>
                <a:ea typeface="HELVETICA NEUE LIGHT" panose="02000403000000020004" pitchFamily="2" charset="0"/>
                <a:cs typeface="Helvetica Neue" panose="02000503000000020004" pitchFamily="2" charset="0"/>
              </a:rPr>
              <a:t>Example: Study on measuring abundance of Adult mosquitoes in Location A [3]</a:t>
            </a:r>
            <a:endParaRPr lang="en-GB" sz="2400" b="1" cap="all"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endParaRPr>
          </a:p>
        </p:txBody>
      </p:sp>
      <p:sp>
        <p:nvSpPr>
          <p:cNvPr id="4" name="Slide Number Placeholder 3">
            <a:extLst>
              <a:ext uri="{FF2B5EF4-FFF2-40B4-BE49-F238E27FC236}">
                <a16:creationId xmlns:a16="http://schemas.microsoft.com/office/drawing/2014/main" id="{53A07A42-5763-174B-9E9C-FA445D3FA280}"/>
              </a:ext>
            </a:extLst>
          </p:cNvPr>
          <p:cNvSpPr txBox="1">
            <a:spLocks/>
          </p:cNvSpPr>
          <p:nvPr/>
        </p:nvSpPr>
        <p:spPr>
          <a:xfrm>
            <a:off x="11275948" y="6373870"/>
            <a:ext cx="540000" cy="144000"/>
          </a:xfrm>
          <a:prstGeom prst="rect">
            <a:avLst/>
          </a:prstGeom>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Arial" charset="0"/>
              </a:defRPr>
            </a:lvl1pPr>
            <a:lvl2pPr marL="778225" indent="-299317" algn="l" defTabSz="914400" rtl="0" eaLnBrk="0" latinLnBrk="0" hangingPunct="0">
              <a:defRPr sz="1800" kern="1200">
                <a:solidFill>
                  <a:schemeClr val="tx1"/>
                </a:solidFill>
                <a:latin typeface="Arial" charset="0"/>
                <a:ea typeface="Arial" charset="0"/>
                <a:cs typeface="Arial" charset="0"/>
              </a:defRPr>
            </a:lvl2pPr>
            <a:lvl3pPr marL="1197270" indent="-239454" algn="l" defTabSz="914400" rtl="0" eaLnBrk="0" latinLnBrk="0" hangingPunct="0">
              <a:defRPr sz="1800" kern="1200">
                <a:solidFill>
                  <a:schemeClr val="tx1"/>
                </a:solidFill>
                <a:latin typeface="Arial" charset="0"/>
                <a:ea typeface="Arial" charset="0"/>
                <a:cs typeface="Arial" charset="0"/>
              </a:defRPr>
            </a:lvl3pPr>
            <a:lvl4pPr marL="1676177" indent="-239454" algn="l" defTabSz="914400" rtl="0" eaLnBrk="0" latinLnBrk="0" hangingPunct="0">
              <a:defRPr sz="1800" kern="1200">
                <a:solidFill>
                  <a:schemeClr val="tx1"/>
                </a:solidFill>
                <a:latin typeface="Arial" charset="0"/>
                <a:ea typeface="Arial" charset="0"/>
                <a:cs typeface="Arial" charset="0"/>
              </a:defRPr>
            </a:lvl4pPr>
            <a:lvl5pPr marL="2155085" indent="-239454" algn="l" defTabSz="914400" rtl="0" eaLnBrk="0" latinLnBrk="0" hangingPunct="0">
              <a:defRPr sz="1800" kern="1200">
                <a:solidFill>
                  <a:schemeClr val="tx1"/>
                </a:solidFill>
                <a:latin typeface="Arial" charset="0"/>
                <a:ea typeface="Arial" charset="0"/>
                <a:cs typeface="Arial" charset="0"/>
              </a:defRPr>
            </a:lvl5pPr>
            <a:lvl6pPr marL="2633993"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3112901"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591809"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4070717"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fld id="{0447D3D2-708A-E34B-88EA-90194C1A2EE9}" type="slidenum">
              <a:rPr lang="en-US" smtClean="0">
                <a:solidFill>
                  <a:srgbClr val="000000"/>
                </a:solidFill>
                <a:cs typeface="ＭＳ Ｐゴシック" charset="0"/>
              </a:rPr>
              <a:pPr eaLnBrk="1" hangingPunct="1"/>
              <a:t>22</a:t>
            </a:fld>
            <a:endParaRPr lang="en-US" dirty="0">
              <a:solidFill>
                <a:srgbClr val="000000"/>
              </a:solidFill>
              <a:cs typeface="ＭＳ Ｐゴシック" charset="0"/>
            </a:endParaRPr>
          </a:p>
        </p:txBody>
      </p:sp>
      <p:graphicFrame>
        <p:nvGraphicFramePr>
          <p:cNvPr id="7" name="Table 7">
            <a:extLst>
              <a:ext uri="{FF2B5EF4-FFF2-40B4-BE49-F238E27FC236}">
                <a16:creationId xmlns:a16="http://schemas.microsoft.com/office/drawing/2014/main" id="{573A7C6F-3268-6B4F-A54F-1701D6204E9C}"/>
              </a:ext>
            </a:extLst>
          </p:cNvPr>
          <p:cNvGraphicFramePr>
            <a:graphicFrameLocks noGrp="1"/>
          </p:cNvGraphicFramePr>
          <p:nvPr>
            <p:extLst>
              <p:ext uri="{D42A27DB-BD31-4B8C-83A1-F6EECF244321}">
                <p14:modId xmlns:p14="http://schemas.microsoft.com/office/powerpoint/2010/main" val="3587074329"/>
              </p:ext>
            </p:extLst>
          </p:nvPr>
        </p:nvGraphicFramePr>
        <p:xfrm>
          <a:off x="738033" y="1739255"/>
          <a:ext cx="8209196" cy="1364667"/>
        </p:xfrm>
        <a:graphic>
          <a:graphicData uri="http://schemas.openxmlformats.org/drawingml/2006/table">
            <a:tbl>
              <a:tblPr firstRow="1" bandRow="1">
                <a:tableStyleId>{5940675A-B579-460E-94D1-54222C63F5DA}</a:tableStyleId>
              </a:tblPr>
              <a:tblGrid>
                <a:gridCol w="2052299">
                  <a:extLst>
                    <a:ext uri="{9D8B030D-6E8A-4147-A177-3AD203B41FA5}">
                      <a16:colId xmlns:a16="http://schemas.microsoft.com/office/drawing/2014/main" val="254923394"/>
                    </a:ext>
                  </a:extLst>
                </a:gridCol>
                <a:gridCol w="2052299">
                  <a:extLst>
                    <a:ext uri="{9D8B030D-6E8A-4147-A177-3AD203B41FA5}">
                      <a16:colId xmlns:a16="http://schemas.microsoft.com/office/drawing/2014/main" val="1960465526"/>
                    </a:ext>
                  </a:extLst>
                </a:gridCol>
                <a:gridCol w="2052299">
                  <a:extLst>
                    <a:ext uri="{9D8B030D-6E8A-4147-A177-3AD203B41FA5}">
                      <a16:colId xmlns:a16="http://schemas.microsoft.com/office/drawing/2014/main" val="2700402843"/>
                    </a:ext>
                  </a:extLst>
                </a:gridCol>
                <a:gridCol w="2052299">
                  <a:extLst>
                    <a:ext uri="{9D8B030D-6E8A-4147-A177-3AD203B41FA5}">
                      <a16:colId xmlns:a16="http://schemas.microsoft.com/office/drawing/2014/main" val="3292900590"/>
                    </a:ext>
                  </a:extLst>
                </a:gridCol>
              </a:tblGrid>
              <a:tr h="357064">
                <a:tc>
                  <a:txBody>
                    <a:bodyPr/>
                    <a:lstStyle/>
                    <a:p>
                      <a:pPr algn="ctr"/>
                      <a:endParaRPr lang="en-GB" sz="1100" b="0" i="0">
                        <a:latin typeface="Helvetica Neue Light" panose="02000403000000020004" pitchFamily="2" charset="0"/>
                        <a:ea typeface="Helvetica Neue Light" panose="02000403000000020004" pitchFamily="2" charset="0"/>
                      </a:endParaRPr>
                    </a:p>
                  </a:txBody>
                  <a:tcPr/>
                </a:tc>
                <a:tc>
                  <a:txBody>
                    <a:bodyPr/>
                    <a:lstStyle/>
                    <a:p>
                      <a:pPr algn="ctr"/>
                      <a:r>
                        <a:rPr lang="en-GB" sz="1100" b="0" i="0" dirty="0">
                          <a:latin typeface="Helvetica Neue Light" panose="02000403000000020004" pitchFamily="2" charset="0"/>
                          <a:ea typeface="Helvetica Neue Light" panose="02000403000000020004" pitchFamily="2" charset="0"/>
                        </a:rPr>
                        <a:t>Breeding sites: Aedes</a:t>
                      </a:r>
                    </a:p>
                    <a:p>
                      <a:pPr algn="ctr"/>
                      <a:endParaRPr lang="en-GB" sz="1100" b="0" i="0" dirty="0">
                        <a:latin typeface="Helvetica Neue Light" panose="02000403000000020004" pitchFamily="2" charset="0"/>
                        <a:ea typeface="Helvetica Neue Light" panose="02000403000000020004" pitchFamily="2" charset="0"/>
                      </a:endParaRPr>
                    </a:p>
                  </a:txBody>
                  <a:tcPr>
                    <a:solidFill>
                      <a:schemeClr val="accent6">
                        <a:lumMod val="20000"/>
                        <a:lumOff val="80000"/>
                      </a:schemeClr>
                    </a:solidFill>
                  </a:tcPr>
                </a:tc>
                <a:tc>
                  <a:txBody>
                    <a:bodyPr/>
                    <a:lstStyle/>
                    <a:p>
                      <a:pPr algn="ctr"/>
                      <a:r>
                        <a:rPr lang="en-GB" sz="1100" b="0" i="0" dirty="0">
                          <a:latin typeface="Helvetica Neue Light" panose="02000403000000020004" pitchFamily="2" charset="0"/>
                          <a:ea typeface="Helvetica Neue Light" panose="02000403000000020004" pitchFamily="2" charset="0"/>
                        </a:rPr>
                        <a:t>Breeding sites: No Aedes</a:t>
                      </a:r>
                    </a:p>
                    <a:p>
                      <a:pPr algn="ctr"/>
                      <a:endParaRPr lang="en-GB" sz="1100" b="0" i="0" dirty="0">
                        <a:latin typeface="Helvetica Neue Light" panose="02000403000000020004" pitchFamily="2" charset="0"/>
                        <a:ea typeface="Helvetica Neue Light" panose="02000403000000020004" pitchFamily="2" charset="0"/>
                      </a:endParaRPr>
                    </a:p>
                  </a:txBody>
                  <a:tcPr>
                    <a:solidFill>
                      <a:schemeClr val="accent6">
                        <a:lumMod val="20000"/>
                        <a:lumOff val="80000"/>
                      </a:schemeClr>
                    </a:solidFill>
                  </a:tcPr>
                </a:tc>
                <a:tc>
                  <a:txBody>
                    <a:bodyPr/>
                    <a:lstStyle/>
                    <a:p>
                      <a:pPr algn="ctr"/>
                      <a:r>
                        <a:rPr lang="en-GB" sz="1100" b="0" i="0" dirty="0">
                          <a:latin typeface="Helvetica Neue Light" panose="02000403000000020004" pitchFamily="2" charset="0"/>
                          <a:ea typeface="Helvetica Neue Light" panose="02000403000000020004" pitchFamily="2" charset="0"/>
                        </a:rPr>
                        <a:t>Sum (Row)</a:t>
                      </a:r>
                    </a:p>
                  </a:txBody>
                  <a:tcPr>
                    <a:solidFill>
                      <a:schemeClr val="bg2">
                        <a:lumMod val="90000"/>
                      </a:schemeClr>
                    </a:solidFill>
                  </a:tcPr>
                </a:tc>
                <a:extLst>
                  <a:ext uri="{0D108BD9-81ED-4DB2-BD59-A6C34878D82A}">
                    <a16:rowId xmlns:a16="http://schemas.microsoft.com/office/drawing/2014/main" val="823898921"/>
                  </a:ext>
                </a:extLst>
              </a:tr>
              <a:tr h="312649">
                <a:tc>
                  <a:txBody>
                    <a:bodyPr/>
                    <a:lstStyle/>
                    <a:p>
                      <a:pPr algn="ctr"/>
                      <a:r>
                        <a:rPr lang="en-GB" sz="1100" b="0" i="0" dirty="0">
                          <a:latin typeface="Helvetica Neue Light" panose="02000403000000020004" pitchFamily="2" charset="0"/>
                          <a:ea typeface="Helvetica Neue Light" panose="02000403000000020004" pitchFamily="2" charset="0"/>
                        </a:rPr>
                        <a:t>Urban</a:t>
                      </a:r>
                    </a:p>
                  </a:txBody>
                  <a:tcPr>
                    <a:solidFill>
                      <a:schemeClr val="accent4">
                        <a:lumMod val="20000"/>
                        <a:lumOff val="80000"/>
                      </a:schemeClr>
                    </a:solidFill>
                  </a:tcPr>
                </a:tc>
                <a:tc>
                  <a:txBody>
                    <a:bodyPr/>
                    <a:lstStyle/>
                    <a:p>
                      <a:pPr algn="ctr"/>
                      <a:r>
                        <a:rPr lang="en-GB" sz="1100" b="1" i="0" dirty="0">
                          <a:latin typeface="HELVETICA NEUE LIGHT" panose="02000403000000020004" pitchFamily="2" charset="0"/>
                          <a:ea typeface="HELVETICA NEUE LIGHT" panose="02000403000000020004" pitchFamily="2" charset="0"/>
                        </a:rPr>
                        <a:t>182</a:t>
                      </a:r>
                    </a:p>
                  </a:txBody>
                  <a:tcPr>
                    <a:solidFill>
                      <a:schemeClr val="accent5">
                        <a:lumMod val="60000"/>
                        <a:lumOff val="40000"/>
                      </a:schemeClr>
                    </a:solidFill>
                  </a:tcPr>
                </a:tc>
                <a:tc>
                  <a:txBody>
                    <a:bodyPr/>
                    <a:lstStyle/>
                    <a:p>
                      <a:pPr algn="ctr"/>
                      <a:r>
                        <a:rPr lang="en-GB" sz="1100" b="1" i="0" dirty="0">
                          <a:latin typeface="Helvetica Neue Light" panose="02000403000000020004" pitchFamily="2" charset="0"/>
                          <a:ea typeface="Helvetica Neue Light" panose="02000403000000020004" pitchFamily="2" charset="0"/>
                        </a:rPr>
                        <a:t>1008</a:t>
                      </a:r>
                    </a:p>
                  </a:txBody>
                  <a:tcPr>
                    <a:solidFill>
                      <a:schemeClr val="accent5">
                        <a:lumMod val="60000"/>
                        <a:lumOff val="40000"/>
                      </a:schemeClr>
                    </a:solidFill>
                  </a:tcPr>
                </a:tc>
                <a:tc>
                  <a:txBody>
                    <a:bodyPr/>
                    <a:lstStyle/>
                    <a:p>
                      <a:pPr algn="ctr"/>
                      <a:r>
                        <a:rPr lang="en-GB" sz="1100" b="1" i="0" dirty="0">
                          <a:latin typeface="HELVETICA NEUE LIGHT" panose="02000403000000020004" pitchFamily="2" charset="0"/>
                          <a:ea typeface="HELVETICA NEUE LIGHT" panose="02000403000000020004" pitchFamily="2" charset="0"/>
                        </a:rPr>
                        <a:t>1190</a:t>
                      </a:r>
                    </a:p>
                  </a:txBody>
                  <a:tcPr>
                    <a:solidFill>
                      <a:schemeClr val="accent1">
                        <a:lumMod val="40000"/>
                        <a:lumOff val="60000"/>
                      </a:schemeClr>
                    </a:solidFill>
                  </a:tcPr>
                </a:tc>
                <a:extLst>
                  <a:ext uri="{0D108BD9-81ED-4DB2-BD59-A6C34878D82A}">
                    <a16:rowId xmlns:a16="http://schemas.microsoft.com/office/drawing/2014/main" val="2235055778"/>
                  </a:ext>
                </a:extLst>
              </a:tr>
              <a:tr h="312649">
                <a:tc>
                  <a:txBody>
                    <a:bodyPr/>
                    <a:lstStyle/>
                    <a:p>
                      <a:pPr algn="ctr"/>
                      <a:r>
                        <a:rPr lang="en-GB" sz="1100" b="0" i="0" dirty="0">
                          <a:latin typeface="Helvetica Neue Light" panose="02000403000000020004" pitchFamily="2" charset="0"/>
                          <a:ea typeface="Helvetica Neue Light" panose="02000403000000020004" pitchFamily="2" charset="0"/>
                        </a:rPr>
                        <a:t>Rural</a:t>
                      </a:r>
                    </a:p>
                  </a:txBody>
                  <a:tcPr>
                    <a:solidFill>
                      <a:schemeClr val="accent4">
                        <a:lumMod val="20000"/>
                        <a:lumOff val="80000"/>
                      </a:schemeClr>
                    </a:solidFill>
                  </a:tcPr>
                </a:tc>
                <a:tc>
                  <a:txBody>
                    <a:bodyPr/>
                    <a:lstStyle/>
                    <a:p>
                      <a:pPr algn="ctr"/>
                      <a:r>
                        <a:rPr lang="en-GB" sz="1100" b="1" i="0" dirty="0">
                          <a:latin typeface="HELVETICA NEUE LIGHT" panose="02000403000000020004" pitchFamily="2" charset="0"/>
                          <a:ea typeface="HELVETICA NEUE LIGHT" panose="02000403000000020004" pitchFamily="2" charset="0"/>
                        </a:rPr>
                        <a:t>132</a:t>
                      </a:r>
                    </a:p>
                  </a:txBody>
                  <a:tcPr>
                    <a:solidFill>
                      <a:schemeClr val="accent5">
                        <a:lumMod val="60000"/>
                        <a:lumOff val="40000"/>
                      </a:schemeClr>
                    </a:solidFill>
                  </a:tcPr>
                </a:tc>
                <a:tc>
                  <a:txBody>
                    <a:bodyPr/>
                    <a:lstStyle/>
                    <a:p>
                      <a:pPr algn="ctr"/>
                      <a:r>
                        <a:rPr lang="en-GB" sz="1100" b="1" i="0" dirty="0">
                          <a:latin typeface="Helvetica Neue Light" panose="02000403000000020004" pitchFamily="2" charset="0"/>
                          <a:ea typeface="Helvetica Neue Light" panose="02000403000000020004" pitchFamily="2" charset="0"/>
                        </a:rPr>
                        <a:t>861</a:t>
                      </a:r>
                    </a:p>
                  </a:txBody>
                  <a:tcPr>
                    <a:solidFill>
                      <a:schemeClr val="accent5">
                        <a:lumMod val="60000"/>
                        <a:lumOff val="40000"/>
                      </a:schemeClr>
                    </a:solidFill>
                  </a:tcPr>
                </a:tc>
                <a:tc>
                  <a:txBody>
                    <a:bodyPr/>
                    <a:lstStyle/>
                    <a:p>
                      <a:pPr algn="ctr"/>
                      <a:r>
                        <a:rPr lang="en-GB" sz="1100" b="1" i="0" dirty="0">
                          <a:latin typeface="HELVETICA NEUE LIGHT" panose="02000403000000020004" pitchFamily="2" charset="0"/>
                          <a:ea typeface="HELVETICA NEUE LIGHT" panose="02000403000000020004" pitchFamily="2" charset="0"/>
                        </a:rPr>
                        <a:t>993</a:t>
                      </a:r>
                    </a:p>
                  </a:txBody>
                  <a:tcPr>
                    <a:solidFill>
                      <a:schemeClr val="accent1">
                        <a:lumMod val="40000"/>
                        <a:lumOff val="60000"/>
                      </a:schemeClr>
                    </a:solidFill>
                  </a:tcPr>
                </a:tc>
                <a:extLst>
                  <a:ext uri="{0D108BD9-81ED-4DB2-BD59-A6C34878D82A}">
                    <a16:rowId xmlns:a16="http://schemas.microsoft.com/office/drawing/2014/main" val="3083130786"/>
                  </a:ext>
                </a:extLst>
              </a:tr>
              <a:tr h="312649">
                <a:tc>
                  <a:txBody>
                    <a:bodyPr/>
                    <a:lstStyle/>
                    <a:p>
                      <a:pPr algn="ctr"/>
                      <a:r>
                        <a:rPr lang="en-GB" sz="1100" b="0" i="0" dirty="0">
                          <a:latin typeface="Helvetica Neue Light" panose="02000403000000020004" pitchFamily="2" charset="0"/>
                          <a:ea typeface="Helvetica Neue Light" panose="02000403000000020004" pitchFamily="2" charset="0"/>
                        </a:rPr>
                        <a:t>Sum (Column)</a:t>
                      </a:r>
                    </a:p>
                  </a:txBody>
                  <a:tcPr>
                    <a:solidFill>
                      <a:schemeClr val="bg2">
                        <a:lumMod val="90000"/>
                      </a:schemeClr>
                    </a:solidFill>
                  </a:tcPr>
                </a:tc>
                <a:tc>
                  <a:txBody>
                    <a:bodyPr/>
                    <a:lstStyle/>
                    <a:p>
                      <a:pPr algn="ctr"/>
                      <a:r>
                        <a:rPr lang="en-GB" sz="1100" b="1" i="0" dirty="0">
                          <a:latin typeface="HELVETICA NEUE LIGHT" panose="02000403000000020004" pitchFamily="2" charset="0"/>
                          <a:ea typeface="HELVETICA NEUE LIGHT" panose="02000403000000020004" pitchFamily="2" charset="0"/>
                        </a:rPr>
                        <a:t>314</a:t>
                      </a:r>
                    </a:p>
                  </a:txBody>
                  <a:tcPr>
                    <a:solidFill>
                      <a:schemeClr val="accent1">
                        <a:lumMod val="40000"/>
                        <a:lumOff val="60000"/>
                      </a:schemeClr>
                    </a:solidFill>
                  </a:tcPr>
                </a:tc>
                <a:tc>
                  <a:txBody>
                    <a:bodyPr/>
                    <a:lstStyle/>
                    <a:p>
                      <a:pPr algn="ctr"/>
                      <a:r>
                        <a:rPr lang="en-GB" sz="1100" b="1" i="0" dirty="0">
                          <a:latin typeface="Helvetica Neue Light" panose="02000403000000020004" pitchFamily="2" charset="0"/>
                          <a:ea typeface="Helvetica Neue Light" panose="02000403000000020004" pitchFamily="2" charset="0"/>
                        </a:rPr>
                        <a:t>1869</a:t>
                      </a:r>
                    </a:p>
                  </a:txBody>
                  <a:tcPr>
                    <a:solidFill>
                      <a:schemeClr val="accent1">
                        <a:lumMod val="40000"/>
                        <a:lumOff val="60000"/>
                      </a:schemeClr>
                    </a:solidFill>
                  </a:tcPr>
                </a:tc>
                <a:tc>
                  <a:txBody>
                    <a:bodyPr/>
                    <a:lstStyle/>
                    <a:p>
                      <a:pPr algn="ctr"/>
                      <a:r>
                        <a:rPr lang="en-GB" sz="1100" b="0" i="0" dirty="0">
                          <a:latin typeface="Helvetica Neue Light" panose="02000403000000020004" pitchFamily="2" charset="0"/>
                          <a:ea typeface="Helvetica Neue Light" panose="02000403000000020004" pitchFamily="2" charset="0"/>
                        </a:rPr>
                        <a:t>Grand total: </a:t>
                      </a:r>
                      <a:r>
                        <a:rPr lang="en-GB" sz="1100" b="1" i="0" dirty="0">
                          <a:latin typeface="Helvetica Neue Light" panose="02000403000000020004" pitchFamily="2" charset="0"/>
                          <a:ea typeface="Helvetica Neue Light" panose="02000403000000020004" pitchFamily="2" charset="0"/>
                        </a:rPr>
                        <a:t>2183</a:t>
                      </a:r>
                      <a:endParaRPr lang="en-GB" sz="1100" b="1" i="0" dirty="0">
                        <a:latin typeface="HELVETICA NEUE LIGHT" panose="02000403000000020004" pitchFamily="2" charset="0"/>
                        <a:ea typeface="HELVETICA NEUE LIGHT" panose="02000403000000020004" pitchFamily="2" charset="0"/>
                      </a:endParaRPr>
                    </a:p>
                  </a:txBody>
                  <a:tcPr>
                    <a:solidFill>
                      <a:schemeClr val="bg2">
                        <a:lumMod val="90000"/>
                      </a:schemeClr>
                    </a:solidFill>
                  </a:tcPr>
                </a:tc>
                <a:extLst>
                  <a:ext uri="{0D108BD9-81ED-4DB2-BD59-A6C34878D82A}">
                    <a16:rowId xmlns:a16="http://schemas.microsoft.com/office/drawing/2014/main" val="3056821203"/>
                  </a:ext>
                </a:extLst>
              </a:tr>
            </a:tbl>
          </a:graphicData>
        </a:graphic>
      </p:graphicFrame>
      <p:graphicFrame>
        <p:nvGraphicFramePr>
          <p:cNvPr id="11" name="Table 7">
            <a:extLst>
              <a:ext uri="{FF2B5EF4-FFF2-40B4-BE49-F238E27FC236}">
                <a16:creationId xmlns:a16="http://schemas.microsoft.com/office/drawing/2014/main" id="{6A8FF34E-7092-3242-8A3E-0AEDA7E3DEA4}"/>
              </a:ext>
            </a:extLst>
          </p:cNvPr>
          <p:cNvGraphicFramePr>
            <a:graphicFrameLocks noGrp="1"/>
          </p:cNvGraphicFramePr>
          <p:nvPr>
            <p:extLst>
              <p:ext uri="{D42A27DB-BD31-4B8C-83A1-F6EECF244321}">
                <p14:modId xmlns:p14="http://schemas.microsoft.com/office/powerpoint/2010/main" val="927607435"/>
              </p:ext>
            </p:extLst>
          </p:nvPr>
        </p:nvGraphicFramePr>
        <p:xfrm>
          <a:off x="738033" y="3280594"/>
          <a:ext cx="8209196" cy="1351818"/>
        </p:xfrm>
        <a:graphic>
          <a:graphicData uri="http://schemas.openxmlformats.org/drawingml/2006/table">
            <a:tbl>
              <a:tblPr firstRow="1" bandRow="1">
                <a:tableStyleId>{5940675A-B579-460E-94D1-54222C63F5DA}</a:tableStyleId>
              </a:tblPr>
              <a:tblGrid>
                <a:gridCol w="2052299">
                  <a:extLst>
                    <a:ext uri="{9D8B030D-6E8A-4147-A177-3AD203B41FA5}">
                      <a16:colId xmlns:a16="http://schemas.microsoft.com/office/drawing/2014/main" val="254923394"/>
                    </a:ext>
                  </a:extLst>
                </a:gridCol>
                <a:gridCol w="2052299">
                  <a:extLst>
                    <a:ext uri="{9D8B030D-6E8A-4147-A177-3AD203B41FA5}">
                      <a16:colId xmlns:a16="http://schemas.microsoft.com/office/drawing/2014/main" val="1960465526"/>
                    </a:ext>
                  </a:extLst>
                </a:gridCol>
                <a:gridCol w="2052299">
                  <a:extLst>
                    <a:ext uri="{9D8B030D-6E8A-4147-A177-3AD203B41FA5}">
                      <a16:colId xmlns:a16="http://schemas.microsoft.com/office/drawing/2014/main" val="2700402843"/>
                    </a:ext>
                  </a:extLst>
                </a:gridCol>
                <a:gridCol w="2052299">
                  <a:extLst>
                    <a:ext uri="{9D8B030D-6E8A-4147-A177-3AD203B41FA5}">
                      <a16:colId xmlns:a16="http://schemas.microsoft.com/office/drawing/2014/main" val="3292900590"/>
                    </a:ext>
                  </a:extLst>
                </a:gridCol>
              </a:tblGrid>
              <a:tr h="352174">
                <a:tc>
                  <a:txBody>
                    <a:bodyPr/>
                    <a:lstStyle/>
                    <a:p>
                      <a:pPr algn="ctr"/>
                      <a:endParaRPr lang="en-GB" sz="1100" b="0" i="0">
                        <a:latin typeface="Helvetica Neue Light" panose="02000403000000020004" pitchFamily="2" charset="0"/>
                        <a:ea typeface="Helvetica Neue Light" panose="02000403000000020004" pitchFamily="2" charset="0"/>
                      </a:endParaRPr>
                    </a:p>
                  </a:txBody>
                  <a:tcPr/>
                </a:tc>
                <a:tc>
                  <a:txBody>
                    <a:bodyPr/>
                    <a:lstStyle/>
                    <a:p>
                      <a:pPr algn="ctr"/>
                      <a:r>
                        <a:rPr lang="en-GB" sz="1100" b="0" i="0" dirty="0">
                          <a:latin typeface="Helvetica Neue Light" panose="02000403000000020004" pitchFamily="2" charset="0"/>
                          <a:ea typeface="Helvetica Neue Light" panose="02000403000000020004" pitchFamily="2" charset="0"/>
                        </a:rPr>
                        <a:t>Breeding sites: Aedes</a:t>
                      </a:r>
                    </a:p>
                    <a:p>
                      <a:pPr algn="ctr"/>
                      <a:r>
                        <a:rPr lang="en-GB" sz="1100" b="0" i="0" dirty="0">
                          <a:latin typeface="Helvetica Neue Light" panose="02000403000000020004" pitchFamily="2" charset="0"/>
                          <a:ea typeface="Helvetica Neue Light" panose="02000403000000020004" pitchFamily="2" charset="0"/>
                        </a:rPr>
                        <a:t>(B)</a:t>
                      </a:r>
                    </a:p>
                  </a:txBody>
                  <a:tcPr>
                    <a:solidFill>
                      <a:schemeClr val="accent6">
                        <a:lumMod val="20000"/>
                        <a:lumOff val="80000"/>
                      </a:schemeClr>
                    </a:solidFill>
                  </a:tcPr>
                </a:tc>
                <a:tc>
                  <a:txBody>
                    <a:bodyPr/>
                    <a:lstStyle/>
                    <a:p>
                      <a:pPr algn="ctr"/>
                      <a:r>
                        <a:rPr lang="en-GB" sz="1100" b="0" i="0" dirty="0">
                          <a:latin typeface="Helvetica Neue Light" panose="02000403000000020004" pitchFamily="2" charset="0"/>
                          <a:ea typeface="Helvetica Neue Light" panose="02000403000000020004" pitchFamily="2" charset="0"/>
                        </a:rPr>
                        <a:t>Breeding sites: No Aedes</a:t>
                      </a:r>
                    </a:p>
                    <a:p>
                      <a:pPr algn="ctr"/>
                      <a:r>
                        <a:rPr lang="en-GB" sz="1100" b="0" i="0" dirty="0">
                          <a:latin typeface="Helvetica Neue Light" panose="02000403000000020004" pitchFamily="2" charset="0"/>
                          <a:ea typeface="Helvetica Neue Light" panose="02000403000000020004" pitchFamily="2" charset="0"/>
                        </a:rPr>
                        <a:t>(B’)</a:t>
                      </a:r>
                    </a:p>
                  </a:txBody>
                  <a:tcPr>
                    <a:solidFill>
                      <a:schemeClr val="accent6">
                        <a:lumMod val="20000"/>
                        <a:lumOff val="80000"/>
                      </a:schemeClr>
                    </a:solidFill>
                  </a:tcPr>
                </a:tc>
                <a:tc>
                  <a:txBody>
                    <a:bodyPr/>
                    <a:lstStyle/>
                    <a:p>
                      <a:pPr algn="ctr"/>
                      <a:r>
                        <a:rPr lang="en-GB" sz="1100" b="0" i="0" dirty="0">
                          <a:latin typeface="Helvetica Neue Light" panose="02000403000000020004" pitchFamily="2" charset="0"/>
                          <a:ea typeface="Helvetica Neue Light" panose="02000403000000020004" pitchFamily="2" charset="0"/>
                        </a:rPr>
                        <a:t>Sum (Row)</a:t>
                      </a:r>
                    </a:p>
                  </a:txBody>
                  <a:tcPr>
                    <a:solidFill>
                      <a:schemeClr val="bg2">
                        <a:lumMod val="90000"/>
                      </a:schemeClr>
                    </a:solidFill>
                  </a:tcPr>
                </a:tc>
                <a:extLst>
                  <a:ext uri="{0D108BD9-81ED-4DB2-BD59-A6C34878D82A}">
                    <a16:rowId xmlns:a16="http://schemas.microsoft.com/office/drawing/2014/main" val="823898921"/>
                  </a:ext>
                </a:extLst>
              </a:tr>
              <a:tr h="308366">
                <a:tc>
                  <a:txBody>
                    <a:bodyPr/>
                    <a:lstStyle/>
                    <a:p>
                      <a:pPr algn="ctr"/>
                      <a:r>
                        <a:rPr lang="en-GB" sz="1100" b="0" i="0" dirty="0">
                          <a:latin typeface="Helvetica Neue Light" panose="02000403000000020004" pitchFamily="2" charset="0"/>
                          <a:ea typeface="Helvetica Neue Light" panose="02000403000000020004" pitchFamily="2" charset="0"/>
                        </a:rPr>
                        <a:t>Urban (U)</a:t>
                      </a:r>
                    </a:p>
                  </a:txBody>
                  <a:tcPr>
                    <a:solidFill>
                      <a:schemeClr val="accent4">
                        <a:lumMod val="20000"/>
                        <a:lumOff val="80000"/>
                      </a:schemeClr>
                    </a:solidFill>
                  </a:tcPr>
                </a:tc>
                <a:tc>
                  <a:txBody>
                    <a:bodyPr/>
                    <a:lstStyle/>
                    <a:p>
                      <a:pPr algn="ctr" fontAlgn="b"/>
                      <a:r>
                        <a:rPr lang="en-GB" sz="1100" b="1" i="0" u="none" strike="noStrike" dirty="0">
                          <a:solidFill>
                            <a:srgbClr val="000000"/>
                          </a:solidFill>
                          <a:effectLst/>
                          <a:latin typeface="HELVETICA NEUE LIGHT" panose="02000403000000020004" pitchFamily="2" charset="0"/>
                          <a:ea typeface="HELVETICA NEUE LIGHT" panose="02000403000000020004" pitchFamily="2" charset="0"/>
                        </a:rPr>
                        <a:t>0.0834 </a:t>
                      </a:r>
                      <a:r>
                        <a:rPr lang="en-GB" sz="1100" b="0" i="0" u="none" strike="noStrike" dirty="0">
                          <a:solidFill>
                            <a:srgbClr val="000000"/>
                          </a:solidFill>
                          <a:effectLst/>
                          <a:latin typeface="Helvetica Neue Light" panose="02000403000000020004" pitchFamily="2" charset="0"/>
                          <a:ea typeface="Helvetica Neue Light" panose="02000403000000020004" pitchFamily="2" charset="0"/>
                        </a:rPr>
                        <a:t>Pr(B &amp; U)</a:t>
                      </a:r>
                    </a:p>
                  </a:txBody>
                  <a:tcPr marL="9525" marR="9525" marT="9525" marB="0" anchor="ctr">
                    <a:solidFill>
                      <a:schemeClr val="accent5">
                        <a:lumMod val="60000"/>
                        <a:lumOff val="40000"/>
                      </a:schemeClr>
                    </a:solidFill>
                  </a:tcPr>
                </a:tc>
                <a:tc>
                  <a:txBody>
                    <a:bodyPr/>
                    <a:lstStyle/>
                    <a:p>
                      <a:pPr algn="ctr" fontAlgn="b"/>
                      <a:r>
                        <a:rPr lang="en-GB" sz="1100" b="1" i="0" u="none" strike="noStrike" dirty="0">
                          <a:solidFill>
                            <a:srgbClr val="000000"/>
                          </a:solidFill>
                          <a:effectLst/>
                          <a:latin typeface="HELVETICA NEUE LIGHT" panose="02000403000000020004" pitchFamily="2" charset="0"/>
                          <a:ea typeface="HELVETICA NEUE LIGHT" panose="02000403000000020004" pitchFamily="2" charset="0"/>
                        </a:rPr>
                        <a:t>0.4617 </a:t>
                      </a:r>
                      <a:r>
                        <a:rPr lang="en-GB" sz="1100" b="0" i="0" u="none" strike="noStrike" dirty="0">
                          <a:solidFill>
                            <a:srgbClr val="000000"/>
                          </a:solidFill>
                          <a:effectLst/>
                          <a:latin typeface="Helvetica Neue Light" panose="02000403000000020004" pitchFamily="2" charset="0"/>
                          <a:ea typeface="Helvetica Neue Light" panose="02000403000000020004" pitchFamily="2" charset="0"/>
                        </a:rPr>
                        <a:t>Pr(B’ &amp; U)</a:t>
                      </a:r>
                    </a:p>
                  </a:txBody>
                  <a:tcPr marL="9525" marR="9525" marT="9525" marB="0" anchor="ctr">
                    <a:solidFill>
                      <a:schemeClr val="accent5">
                        <a:lumMod val="60000"/>
                        <a:lumOff val="40000"/>
                      </a:schemeClr>
                    </a:solidFill>
                  </a:tcPr>
                </a:tc>
                <a:tc>
                  <a:txBody>
                    <a:bodyPr/>
                    <a:lstStyle/>
                    <a:p>
                      <a:pPr algn="ctr" fontAlgn="b"/>
                      <a:r>
                        <a:rPr lang="en-GB" sz="1100" b="1" i="0" u="none" strike="noStrike" dirty="0">
                          <a:solidFill>
                            <a:srgbClr val="000000"/>
                          </a:solidFill>
                          <a:effectLst/>
                          <a:latin typeface="HELVETICA NEUE LIGHT" panose="02000403000000020004" pitchFamily="2" charset="0"/>
                          <a:ea typeface="HELVETICA NEUE LIGHT" panose="02000403000000020004" pitchFamily="2" charset="0"/>
                        </a:rPr>
                        <a:t>0.55 </a:t>
                      </a:r>
                      <a:r>
                        <a:rPr lang="en-GB" sz="1100" b="1" i="0" u="none" strike="noStrike" dirty="0" err="1">
                          <a:solidFill>
                            <a:srgbClr val="000000"/>
                          </a:solidFill>
                          <a:effectLst/>
                          <a:latin typeface="HELVETICA NEUE LIGHT" panose="02000403000000020004" pitchFamily="2" charset="0"/>
                          <a:ea typeface="HELVETICA NEUE LIGHT" panose="02000403000000020004" pitchFamily="2" charset="0"/>
                        </a:rPr>
                        <a:t>Pr</a:t>
                      </a:r>
                      <a:r>
                        <a:rPr lang="en-GB" sz="1100" b="1" i="0" u="none" strike="noStrike" dirty="0">
                          <a:solidFill>
                            <a:srgbClr val="000000"/>
                          </a:solidFill>
                          <a:effectLst/>
                          <a:latin typeface="HELVETICA NEUE LIGHT" panose="02000403000000020004" pitchFamily="2" charset="0"/>
                          <a:ea typeface="HELVETICA NEUE LIGHT" panose="02000403000000020004" pitchFamily="2" charset="0"/>
                        </a:rPr>
                        <a:t>(U)</a:t>
                      </a:r>
                    </a:p>
                  </a:txBody>
                  <a:tcPr marL="9525" marR="9525" marT="9525" marB="0" anchor="ctr">
                    <a:solidFill>
                      <a:schemeClr val="accent1">
                        <a:lumMod val="40000"/>
                        <a:lumOff val="60000"/>
                      </a:schemeClr>
                    </a:solidFill>
                  </a:tcPr>
                </a:tc>
                <a:extLst>
                  <a:ext uri="{0D108BD9-81ED-4DB2-BD59-A6C34878D82A}">
                    <a16:rowId xmlns:a16="http://schemas.microsoft.com/office/drawing/2014/main" val="2235055778"/>
                  </a:ext>
                </a:extLst>
              </a:tr>
              <a:tr h="308366">
                <a:tc>
                  <a:txBody>
                    <a:bodyPr/>
                    <a:lstStyle/>
                    <a:p>
                      <a:pPr algn="ctr"/>
                      <a:r>
                        <a:rPr lang="en-GB" sz="1100" b="0" i="0" dirty="0">
                          <a:latin typeface="Helvetica Neue Light" panose="02000403000000020004" pitchFamily="2" charset="0"/>
                          <a:ea typeface="Helvetica Neue Light" panose="02000403000000020004" pitchFamily="2" charset="0"/>
                        </a:rPr>
                        <a:t>Rural (U’)</a:t>
                      </a:r>
                    </a:p>
                  </a:txBody>
                  <a:tcPr>
                    <a:solidFill>
                      <a:schemeClr val="accent4">
                        <a:lumMod val="20000"/>
                        <a:lumOff val="80000"/>
                      </a:schemeClr>
                    </a:solidFill>
                  </a:tcPr>
                </a:tc>
                <a:tc>
                  <a:txBody>
                    <a:bodyPr/>
                    <a:lstStyle/>
                    <a:p>
                      <a:pPr algn="ctr" fontAlgn="b"/>
                      <a:r>
                        <a:rPr lang="en-GB" sz="1100" b="1" i="0" u="none" strike="noStrike" dirty="0">
                          <a:solidFill>
                            <a:srgbClr val="000000"/>
                          </a:solidFill>
                          <a:effectLst/>
                          <a:latin typeface="HELVETICA NEUE LIGHT" panose="02000403000000020004" pitchFamily="2" charset="0"/>
                          <a:ea typeface="HELVETICA NEUE LIGHT" panose="02000403000000020004" pitchFamily="2" charset="0"/>
                        </a:rPr>
                        <a:t>0.0605 </a:t>
                      </a:r>
                      <a:r>
                        <a:rPr lang="en-GB" sz="1100" b="0" i="0" u="none" strike="noStrike" dirty="0">
                          <a:solidFill>
                            <a:srgbClr val="000000"/>
                          </a:solidFill>
                          <a:effectLst/>
                          <a:latin typeface="Helvetica Neue Light" panose="02000403000000020004" pitchFamily="2" charset="0"/>
                          <a:ea typeface="Helvetica Neue Light" panose="02000403000000020004" pitchFamily="2" charset="0"/>
                        </a:rPr>
                        <a:t>Pr(B &amp; U’)</a:t>
                      </a:r>
                    </a:p>
                  </a:txBody>
                  <a:tcPr marL="9525" marR="9525" marT="9525" marB="0" anchor="ctr">
                    <a:solidFill>
                      <a:schemeClr val="accent5">
                        <a:lumMod val="60000"/>
                        <a:lumOff val="40000"/>
                      </a:schemeClr>
                    </a:solidFill>
                  </a:tcPr>
                </a:tc>
                <a:tc>
                  <a:txBody>
                    <a:bodyPr/>
                    <a:lstStyle/>
                    <a:p>
                      <a:pPr algn="ctr" fontAlgn="b"/>
                      <a:r>
                        <a:rPr lang="en-GB" sz="1100" b="1" i="0" u="none" strike="noStrike" dirty="0">
                          <a:solidFill>
                            <a:srgbClr val="000000"/>
                          </a:solidFill>
                          <a:effectLst/>
                          <a:latin typeface="HELVETICA NEUE LIGHT" panose="02000403000000020004" pitchFamily="2" charset="0"/>
                          <a:ea typeface="HELVETICA NEUE LIGHT" panose="02000403000000020004" pitchFamily="2" charset="0"/>
                        </a:rPr>
                        <a:t>0.3944 </a:t>
                      </a:r>
                      <a:r>
                        <a:rPr lang="en-GB" sz="1100" b="0" i="0" u="none" strike="noStrike" dirty="0">
                          <a:solidFill>
                            <a:srgbClr val="000000"/>
                          </a:solidFill>
                          <a:effectLst/>
                          <a:latin typeface="Helvetica Neue Light" panose="02000403000000020004" pitchFamily="2" charset="0"/>
                          <a:ea typeface="Helvetica Neue Light" panose="02000403000000020004" pitchFamily="2" charset="0"/>
                        </a:rPr>
                        <a:t>Pr(B’ &amp; U’)</a:t>
                      </a:r>
                    </a:p>
                  </a:txBody>
                  <a:tcPr marL="9525" marR="9525" marT="9525" marB="0" anchor="ctr">
                    <a:solidFill>
                      <a:schemeClr val="accent5">
                        <a:lumMod val="60000"/>
                        <a:lumOff val="40000"/>
                      </a:schemeClr>
                    </a:solidFill>
                  </a:tcPr>
                </a:tc>
                <a:tc>
                  <a:txBody>
                    <a:bodyPr/>
                    <a:lstStyle/>
                    <a:p>
                      <a:pPr algn="ctr" fontAlgn="b"/>
                      <a:r>
                        <a:rPr lang="en-GB" sz="1100" b="1" i="0" u="none" strike="noStrike" dirty="0">
                          <a:solidFill>
                            <a:srgbClr val="000000"/>
                          </a:solidFill>
                          <a:effectLst/>
                          <a:latin typeface="HELVETICA NEUE LIGHT" panose="02000403000000020004" pitchFamily="2" charset="0"/>
                          <a:ea typeface="HELVETICA NEUE LIGHT" panose="02000403000000020004" pitchFamily="2" charset="0"/>
                        </a:rPr>
                        <a:t>0.45 </a:t>
                      </a:r>
                      <a:r>
                        <a:rPr lang="en-GB" sz="1100" b="1" i="0" u="none" strike="noStrike" dirty="0" err="1">
                          <a:solidFill>
                            <a:srgbClr val="000000"/>
                          </a:solidFill>
                          <a:effectLst/>
                          <a:latin typeface="HELVETICA NEUE LIGHT" panose="02000403000000020004" pitchFamily="2" charset="0"/>
                          <a:ea typeface="HELVETICA NEUE LIGHT" panose="02000403000000020004" pitchFamily="2" charset="0"/>
                        </a:rPr>
                        <a:t>Pr</a:t>
                      </a:r>
                      <a:r>
                        <a:rPr lang="en-GB" sz="1100" b="1" i="0" u="none" strike="noStrike" dirty="0">
                          <a:solidFill>
                            <a:srgbClr val="000000"/>
                          </a:solidFill>
                          <a:effectLst/>
                          <a:latin typeface="HELVETICA NEUE LIGHT" panose="02000403000000020004" pitchFamily="2" charset="0"/>
                          <a:ea typeface="HELVETICA NEUE LIGHT" panose="02000403000000020004" pitchFamily="2" charset="0"/>
                        </a:rPr>
                        <a:t>(U’)</a:t>
                      </a:r>
                    </a:p>
                  </a:txBody>
                  <a:tcPr marL="9525" marR="9525" marT="9525" marB="0" anchor="ctr">
                    <a:solidFill>
                      <a:schemeClr val="accent1">
                        <a:lumMod val="40000"/>
                        <a:lumOff val="60000"/>
                      </a:schemeClr>
                    </a:solidFill>
                  </a:tcPr>
                </a:tc>
                <a:extLst>
                  <a:ext uri="{0D108BD9-81ED-4DB2-BD59-A6C34878D82A}">
                    <a16:rowId xmlns:a16="http://schemas.microsoft.com/office/drawing/2014/main" val="3083130786"/>
                  </a:ext>
                </a:extLst>
              </a:tr>
              <a:tr h="308366">
                <a:tc>
                  <a:txBody>
                    <a:bodyPr/>
                    <a:lstStyle/>
                    <a:p>
                      <a:pPr algn="ctr"/>
                      <a:r>
                        <a:rPr lang="en-GB" sz="1100" b="0" i="0" dirty="0">
                          <a:latin typeface="Helvetica Neue Light" panose="02000403000000020004" pitchFamily="2" charset="0"/>
                          <a:ea typeface="Helvetica Neue Light" panose="02000403000000020004" pitchFamily="2" charset="0"/>
                        </a:rPr>
                        <a:t>Sum (Column)</a:t>
                      </a:r>
                    </a:p>
                  </a:txBody>
                  <a:tcPr>
                    <a:solidFill>
                      <a:schemeClr val="bg2">
                        <a:lumMod val="90000"/>
                      </a:schemeClr>
                    </a:solidFill>
                  </a:tcPr>
                </a:tc>
                <a:tc>
                  <a:txBody>
                    <a:bodyPr/>
                    <a:lstStyle/>
                    <a:p>
                      <a:pPr algn="ctr" fontAlgn="b"/>
                      <a:r>
                        <a:rPr lang="en-GB" sz="1100" b="1" i="0" u="none" strike="noStrike" dirty="0">
                          <a:solidFill>
                            <a:srgbClr val="000000"/>
                          </a:solidFill>
                          <a:effectLst/>
                          <a:latin typeface="HELVETICA NEUE LIGHT" panose="02000403000000020004" pitchFamily="2" charset="0"/>
                          <a:ea typeface="HELVETICA NEUE LIGHT" panose="02000403000000020004" pitchFamily="2" charset="0"/>
                        </a:rPr>
                        <a:t>0.14 </a:t>
                      </a:r>
                      <a:r>
                        <a:rPr lang="en-GB" sz="1100" b="1" i="0" u="none" strike="noStrike" dirty="0" err="1">
                          <a:solidFill>
                            <a:srgbClr val="000000"/>
                          </a:solidFill>
                          <a:effectLst/>
                          <a:latin typeface="HELVETICA NEUE LIGHT" panose="02000403000000020004" pitchFamily="2" charset="0"/>
                          <a:ea typeface="HELVETICA NEUE LIGHT" panose="02000403000000020004" pitchFamily="2" charset="0"/>
                        </a:rPr>
                        <a:t>Pr</a:t>
                      </a:r>
                      <a:r>
                        <a:rPr lang="en-GB" sz="1100" b="1" i="0" u="none" strike="noStrike" dirty="0">
                          <a:solidFill>
                            <a:srgbClr val="000000"/>
                          </a:solidFill>
                          <a:effectLst/>
                          <a:latin typeface="HELVETICA NEUE LIGHT" panose="02000403000000020004" pitchFamily="2" charset="0"/>
                          <a:ea typeface="HELVETICA NEUE LIGHT" panose="02000403000000020004" pitchFamily="2" charset="0"/>
                        </a:rPr>
                        <a:t>(B)</a:t>
                      </a:r>
                    </a:p>
                  </a:txBody>
                  <a:tcPr marL="9525" marR="9525" marT="9525" marB="0" anchor="ctr">
                    <a:solidFill>
                      <a:schemeClr val="accent1">
                        <a:lumMod val="40000"/>
                        <a:lumOff val="60000"/>
                      </a:schemeClr>
                    </a:solidFill>
                  </a:tcPr>
                </a:tc>
                <a:tc>
                  <a:txBody>
                    <a:bodyPr/>
                    <a:lstStyle/>
                    <a:p>
                      <a:pPr algn="ctr" fontAlgn="b"/>
                      <a:r>
                        <a:rPr lang="en-GB" sz="1100" b="1" i="0" u="none" strike="noStrike" dirty="0">
                          <a:solidFill>
                            <a:srgbClr val="000000"/>
                          </a:solidFill>
                          <a:effectLst/>
                          <a:latin typeface="HELVETICA NEUE LIGHT" panose="02000403000000020004" pitchFamily="2" charset="0"/>
                          <a:ea typeface="HELVETICA NEUE LIGHT" panose="02000403000000020004" pitchFamily="2" charset="0"/>
                        </a:rPr>
                        <a:t>0.86 </a:t>
                      </a:r>
                      <a:r>
                        <a:rPr lang="en-GB" sz="1100" b="1" i="0" u="none" strike="noStrike" dirty="0" err="1">
                          <a:solidFill>
                            <a:srgbClr val="000000"/>
                          </a:solidFill>
                          <a:effectLst/>
                          <a:latin typeface="HELVETICA NEUE LIGHT" panose="02000403000000020004" pitchFamily="2" charset="0"/>
                          <a:ea typeface="HELVETICA NEUE LIGHT" panose="02000403000000020004" pitchFamily="2" charset="0"/>
                        </a:rPr>
                        <a:t>Pr</a:t>
                      </a:r>
                      <a:r>
                        <a:rPr lang="en-GB" sz="1100" b="1" i="0" u="none" strike="noStrike" dirty="0">
                          <a:solidFill>
                            <a:srgbClr val="000000"/>
                          </a:solidFill>
                          <a:effectLst/>
                          <a:latin typeface="HELVETICA NEUE LIGHT" panose="02000403000000020004" pitchFamily="2" charset="0"/>
                          <a:ea typeface="HELVETICA NEUE LIGHT" panose="02000403000000020004" pitchFamily="2" charset="0"/>
                        </a:rPr>
                        <a:t>(B’)</a:t>
                      </a:r>
                    </a:p>
                  </a:txBody>
                  <a:tcPr marL="9525" marR="9525" marT="9525" marB="0" anchor="ctr">
                    <a:solidFill>
                      <a:schemeClr val="accent1">
                        <a:lumMod val="40000"/>
                        <a:lumOff val="60000"/>
                      </a:schemeClr>
                    </a:solidFill>
                  </a:tcPr>
                </a:tc>
                <a:tc>
                  <a:txBody>
                    <a:bodyPr/>
                    <a:lstStyle/>
                    <a:p>
                      <a:pPr algn="ctr"/>
                      <a:r>
                        <a:rPr lang="en-GB" sz="1100" b="0" i="0" dirty="0">
                          <a:latin typeface="Helvetica Neue Light" panose="02000403000000020004" pitchFamily="2" charset="0"/>
                          <a:ea typeface="Helvetica Neue Light" panose="02000403000000020004" pitchFamily="2" charset="0"/>
                        </a:rPr>
                        <a:t>Grand total: </a:t>
                      </a:r>
                      <a:r>
                        <a:rPr lang="en-GB" sz="1100" b="1" i="0" dirty="0">
                          <a:latin typeface="Helvetica Neue Light" panose="02000403000000020004" pitchFamily="2" charset="0"/>
                          <a:ea typeface="Helvetica Neue Light" panose="02000403000000020004" pitchFamily="2" charset="0"/>
                        </a:rPr>
                        <a:t>1</a:t>
                      </a:r>
                      <a:endParaRPr lang="en-GB" sz="1100" b="1" i="0" dirty="0">
                        <a:latin typeface="HELVETICA NEUE LIGHT" panose="02000403000000020004" pitchFamily="2" charset="0"/>
                        <a:ea typeface="HELVETICA NEUE LIGHT" panose="02000403000000020004" pitchFamily="2" charset="0"/>
                      </a:endParaRPr>
                    </a:p>
                  </a:txBody>
                  <a:tcPr>
                    <a:solidFill>
                      <a:schemeClr val="bg2">
                        <a:lumMod val="90000"/>
                      </a:schemeClr>
                    </a:solidFill>
                  </a:tcPr>
                </a:tc>
                <a:extLst>
                  <a:ext uri="{0D108BD9-81ED-4DB2-BD59-A6C34878D82A}">
                    <a16:rowId xmlns:a16="http://schemas.microsoft.com/office/drawing/2014/main" val="3056821203"/>
                  </a:ext>
                </a:extLst>
              </a:tr>
            </a:tbl>
          </a:graphicData>
        </a:graphic>
      </p:graphicFrame>
      <p:sp>
        <p:nvSpPr>
          <p:cNvPr id="12" name="Title 1">
            <a:extLst>
              <a:ext uri="{FF2B5EF4-FFF2-40B4-BE49-F238E27FC236}">
                <a16:creationId xmlns:a16="http://schemas.microsoft.com/office/drawing/2014/main" id="{FDAEDBF9-38DA-3C42-A1B8-51BBC2951F7E}"/>
              </a:ext>
            </a:extLst>
          </p:cNvPr>
          <p:cNvSpPr txBox="1">
            <a:spLocks/>
          </p:cNvSpPr>
          <p:nvPr/>
        </p:nvSpPr>
        <p:spPr>
          <a:xfrm>
            <a:off x="0" y="6517870"/>
            <a:ext cx="2237684" cy="29314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r>
              <a:rPr lang="en-US" altLang="en-US" sz="1400" b="1" dirty="0">
                <a:latin typeface="HELVETICA NEUE LIGHT" panose="02000403000000020004" pitchFamily="2" charset="0"/>
                <a:ea typeface="HELVETICA NEUE LIGHT" panose="02000403000000020004" pitchFamily="2" charset="0"/>
                <a:cs typeface="Helvetica Neue" panose="02000503000000020004" pitchFamily="2" charset="0"/>
              </a:rPr>
              <a:t>Conditional Probabilities</a:t>
            </a:r>
            <a:endParaRPr lang="en-GB" sz="1400" b="1" cap="all"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endParaRPr>
          </a:p>
        </p:txBody>
      </p:sp>
      <p:sp>
        <p:nvSpPr>
          <p:cNvPr id="10" name="TextBox 9">
            <a:extLst>
              <a:ext uri="{FF2B5EF4-FFF2-40B4-BE49-F238E27FC236}">
                <a16:creationId xmlns:a16="http://schemas.microsoft.com/office/drawing/2014/main" id="{495E6FCF-47BC-0143-9DA1-A5C88B6F2A6F}"/>
              </a:ext>
            </a:extLst>
          </p:cNvPr>
          <p:cNvSpPr txBox="1"/>
          <p:nvPr/>
        </p:nvSpPr>
        <p:spPr>
          <a:xfrm>
            <a:off x="8947229" y="1740694"/>
            <a:ext cx="3244770" cy="1277273"/>
          </a:xfrm>
          <a:prstGeom prst="rect">
            <a:avLst/>
          </a:prstGeom>
          <a:noFill/>
        </p:spPr>
        <p:txBody>
          <a:bodyPr wrap="square" rtlCol="0">
            <a:spAutoFit/>
          </a:bodyPr>
          <a:lstStyle/>
          <a:p>
            <a:pPr algn="l"/>
            <a:r>
              <a:rPr lang="en-GB" sz="1100" dirty="0">
                <a:latin typeface="Helvetica Neue Light" panose="02000403000000020004" pitchFamily="2" charset="0"/>
                <a:ea typeface="Helvetica Neue Light" panose="02000403000000020004" pitchFamily="2" charset="0"/>
              </a:rPr>
              <a:t>Suppose, we want to know what the probability that that Aedes mosquito are present in breeding sites given the setting is urban i.e., Pr(B|U), a conditional probability.</a:t>
            </a:r>
          </a:p>
          <a:p>
            <a:pPr algn="l"/>
            <a:endParaRPr lang="en-GB" sz="1100" dirty="0">
              <a:latin typeface="Helvetica Neue Light" panose="02000403000000020004" pitchFamily="2" charset="0"/>
              <a:ea typeface="Helvetica Neue Light" panose="02000403000000020004" pitchFamily="2" charset="0"/>
            </a:endParaRPr>
          </a:p>
          <a:p>
            <a:pPr algn="l"/>
            <a:r>
              <a:rPr lang="en-GB" sz="1100" dirty="0">
                <a:latin typeface="Helvetica Neue Light" panose="02000403000000020004" pitchFamily="2" charset="0"/>
                <a:ea typeface="Helvetica Neue Light" panose="02000403000000020004" pitchFamily="2" charset="0"/>
              </a:rPr>
              <a:t>We will need the joint probability Pr(B &amp; U)</a:t>
            </a:r>
          </a:p>
          <a:p>
            <a:pPr algn="l"/>
            <a:r>
              <a:rPr lang="en-GB" sz="1100" dirty="0">
                <a:latin typeface="Helvetica Neue Light" panose="02000403000000020004" pitchFamily="2" charset="0"/>
                <a:ea typeface="Helvetica Neue Light" panose="02000403000000020004" pitchFamily="2" charset="0"/>
              </a:rPr>
              <a:t>We will need the unconditional probability for Pr(U)</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C5550427-2B24-114B-A159-27D7EF624736}"/>
                  </a:ext>
                </a:extLst>
              </p:cNvPr>
              <p:cNvSpPr txBox="1"/>
              <p:nvPr/>
            </p:nvSpPr>
            <p:spPr>
              <a:xfrm>
                <a:off x="275724" y="4976531"/>
                <a:ext cx="3152222" cy="1106329"/>
              </a:xfrm>
              <a:prstGeom prst="rect">
                <a:avLst/>
              </a:prstGeom>
              <a:solidFill>
                <a:schemeClr val="accent1">
                  <a:lumMod val="20000"/>
                  <a:lumOff val="80000"/>
                </a:schemeClr>
              </a:solidFill>
              <a:ln>
                <a:solidFill>
                  <a:schemeClr val="accent1"/>
                </a:solidFill>
              </a:ln>
            </p:spPr>
            <p:txBody>
              <a:bodyPr wrap="square" rtlCol="0">
                <a:spAutoFit/>
              </a:bodyPr>
              <a:lstStyle/>
              <a:p>
                <a:pPr algn="ctr"/>
                <a:r>
                  <a:rPr lang="en-GB" sz="1600" dirty="0">
                    <a:latin typeface="Helvetica Neue Light" panose="02000403000000020004" pitchFamily="2" charset="0"/>
                    <a:ea typeface="Helvetica Neue Light" panose="02000403000000020004" pitchFamily="2" charset="0"/>
                  </a:rPr>
                  <a:t>Conditional probabilities:</a:t>
                </a:r>
              </a:p>
              <a:p>
                <a:pPr algn="ctr"/>
                <a:endParaRPr lang="en-GB" sz="1600" b="0" i="0" dirty="0">
                  <a:latin typeface="Cambria Math" panose="02040503050406030204" pitchFamily="18" charset="0"/>
                  <a:ea typeface="Helvetica Neue Light" panose="02000403000000020004" pitchFamily="2" charset="0"/>
                </a:endParaRPr>
              </a:p>
              <a:p>
                <a:pPr algn="ctr"/>
                <a14:m>
                  <m:oMathPara xmlns:m="http://schemas.openxmlformats.org/officeDocument/2006/math">
                    <m:oMathParaPr>
                      <m:jc m:val="centerGroup"/>
                    </m:oMathParaPr>
                    <m:oMath xmlns:m="http://schemas.openxmlformats.org/officeDocument/2006/math">
                      <m:r>
                        <m:rPr>
                          <m:sty m:val="p"/>
                        </m:rPr>
                        <a:rPr lang="en-GB" sz="1600" b="0" i="0" smtClean="0">
                          <a:latin typeface="Cambria Math" panose="02040503050406030204" pitchFamily="18" charset="0"/>
                          <a:ea typeface="Helvetica Neue Light" panose="02000403000000020004" pitchFamily="2" charset="0"/>
                        </a:rPr>
                        <m:t>Pr</m:t>
                      </m:r>
                      <m:d>
                        <m:dPr>
                          <m:ctrlPr>
                            <a:rPr lang="en-GB" sz="1600" b="0" i="1" smtClean="0">
                              <a:latin typeface="Cambria Math" panose="02040503050406030204" pitchFamily="18" charset="0"/>
                              <a:ea typeface="Helvetica Neue Light" panose="02000403000000020004" pitchFamily="2" charset="0"/>
                            </a:rPr>
                          </m:ctrlPr>
                        </m:dPr>
                        <m:e>
                          <m:sSub>
                            <m:sSubPr>
                              <m:ctrlPr>
                                <a:rPr lang="en-GB" sz="1600" b="0" i="1" smtClean="0">
                                  <a:latin typeface="Cambria Math" panose="02040503050406030204" pitchFamily="18" charset="0"/>
                                  <a:ea typeface="Helvetica Neue Light" panose="02000403000000020004" pitchFamily="2" charset="0"/>
                                </a:rPr>
                              </m:ctrlPr>
                            </m:sSubPr>
                            <m:e>
                              <m:r>
                                <m:rPr>
                                  <m:sty m:val="p"/>
                                </m:rPr>
                                <a:rPr lang="en-GB" sz="1600" b="0" i="0" smtClean="0">
                                  <a:latin typeface="Cambria Math" panose="02040503050406030204" pitchFamily="18" charset="0"/>
                                  <a:ea typeface="Helvetica Neue Light" panose="02000403000000020004" pitchFamily="2" charset="0"/>
                                </a:rPr>
                                <m:t>E</m:t>
                              </m:r>
                            </m:e>
                            <m:sub>
                              <m:r>
                                <a:rPr lang="en-GB" sz="1600" b="0" i="0" smtClean="0">
                                  <a:latin typeface="Cambria Math" panose="02040503050406030204" pitchFamily="18" charset="0"/>
                                  <a:ea typeface="Helvetica Neue Light" panose="02000403000000020004" pitchFamily="2" charset="0"/>
                                </a:rPr>
                                <m:t>1</m:t>
                              </m:r>
                            </m:sub>
                          </m:sSub>
                          <m:r>
                            <a:rPr lang="en-GB" sz="1600" b="0" i="0" smtClean="0">
                              <a:latin typeface="Cambria Math" panose="02040503050406030204" pitchFamily="18" charset="0"/>
                              <a:ea typeface="Helvetica Neue Light" panose="02000403000000020004" pitchFamily="2" charset="0"/>
                            </a:rPr>
                            <m:t> |</m:t>
                          </m:r>
                          <m:sSub>
                            <m:sSubPr>
                              <m:ctrlPr>
                                <a:rPr lang="en-GB" sz="1600" b="0" i="1" smtClean="0">
                                  <a:latin typeface="Cambria Math" panose="02040503050406030204" pitchFamily="18" charset="0"/>
                                  <a:ea typeface="Helvetica Neue Light" panose="02000403000000020004" pitchFamily="2" charset="0"/>
                                </a:rPr>
                              </m:ctrlPr>
                            </m:sSubPr>
                            <m:e>
                              <m:r>
                                <a:rPr lang="en-GB" sz="1600" b="0" i="0" smtClean="0">
                                  <a:latin typeface="Cambria Math" panose="02040503050406030204" pitchFamily="18" charset="0"/>
                                  <a:ea typeface="Helvetica Neue Light" panose="02000403000000020004" pitchFamily="2" charset="0"/>
                                </a:rPr>
                                <m:t> </m:t>
                              </m:r>
                              <m:r>
                                <m:rPr>
                                  <m:sty m:val="p"/>
                                </m:rPr>
                                <a:rPr lang="en-GB" sz="1600" b="0" i="0" smtClean="0">
                                  <a:latin typeface="Cambria Math" panose="02040503050406030204" pitchFamily="18" charset="0"/>
                                  <a:ea typeface="Helvetica Neue Light" panose="02000403000000020004" pitchFamily="2" charset="0"/>
                                </a:rPr>
                                <m:t>E</m:t>
                              </m:r>
                            </m:e>
                            <m:sub>
                              <m:r>
                                <a:rPr lang="en-GB" sz="1600" b="0" i="0" smtClean="0">
                                  <a:latin typeface="Cambria Math" panose="02040503050406030204" pitchFamily="18" charset="0"/>
                                  <a:ea typeface="Helvetica Neue Light" panose="02000403000000020004" pitchFamily="2" charset="0"/>
                                </a:rPr>
                                <m:t>2</m:t>
                              </m:r>
                            </m:sub>
                          </m:sSub>
                        </m:e>
                      </m:d>
                      <m:r>
                        <a:rPr lang="en-GB" sz="1600" b="0" i="0" smtClean="0">
                          <a:latin typeface="Cambria Math" panose="02040503050406030204" pitchFamily="18" charset="0"/>
                          <a:ea typeface="Helvetica Neue Light" panose="02000403000000020004" pitchFamily="2" charset="0"/>
                        </a:rPr>
                        <m:t>=</m:t>
                      </m:r>
                      <m:f>
                        <m:fPr>
                          <m:ctrlPr>
                            <a:rPr lang="en-GB" sz="1600" b="0" i="1" smtClean="0">
                              <a:latin typeface="Cambria Math" panose="02040503050406030204" pitchFamily="18" charset="0"/>
                              <a:ea typeface="Helvetica Neue Light" panose="02000403000000020004" pitchFamily="2" charset="0"/>
                            </a:rPr>
                          </m:ctrlPr>
                        </m:fPr>
                        <m:num>
                          <m:r>
                            <m:rPr>
                              <m:sty m:val="p"/>
                            </m:rPr>
                            <a:rPr lang="en-GB" sz="1600" b="0" i="0" smtClean="0">
                              <a:latin typeface="Cambria Math" panose="02040503050406030204" pitchFamily="18" charset="0"/>
                              <a:ea typeface="Helvetica Neue Light" panose="02000403000000020004" pitchFamily="2" charset="0"/>
                            </a:rPr>
                            <m:t>Pr</m:t>
                          </m:r>
                          <m:d>
                            <m:dPr>
                              <m:ctrlPr>
                                <a:rPr lang="en-GB" sz="1600" b="0" i="1" smtClean="0">
                                  <a:latin typeface="Cambria Math" panose="02040503050406030204" pitchFamily="18" charset="0"/>
                                  <a:ea typeface="Helvetica Neue Light" panose="02000403000000020004" pitchFamily="2" charset="0"/>
                                </a:rPr>
                              </m:ctrlPr>
                            </m:dPr>
                            <m:e>
                              <m:sSub>
                                <m:sSubPr>
                                  <m:ctrlPr>
                                    <a:rPr lang="en-GB" sz="1600" b="0" i="1" smtClean="0">
                                      <a:latin typeface="Cambria Math" panose="02040503050406030204" pitchFamily="18" charset="0"/>
                                      <a:ea typeface="Helvetica Neue Light" panose="02000403000000020004" pitchFamily="2" charset="0"/>
                                    </a:rPr>
                                  </m:ctrlPr>
                                </m:sSubPr>
                                <m:e>
                                  <m:r>
                                    <m:rPr>
                                      <m:sty m:val="p"/>
                                    </m:rPr>
                                    <a:rPr lang="en-GB" sz="1600" b="0" i="0" smtClean="0">
                                      <a:latin typeface="Cambria Math" panose="02040503050406030204" pitchFamily="18" charset="0"/>
                                      <a:ea typeface="Helvetica Neue Light" panose="02000403000000020004" pitchFamily="2" charset="0"/>
                                    </a:rPr>
                                    <m:t>E</m:t>
                                  </m:r>
                                </m:e>
                                <m:sub>
                                  <m:r>
                                    <a:rPr lang="en-GB" sz="1600" b="0" i="0" smtClean="0">
                                      <a:latin typeface="Cambria Math" panose="02040503050406030204" pitchFamily="18" charset="0"/>
                                      <a:ea typeface="Helvetica Neue Light" panose="02000403000000020004" pitchFamily="2" charset="0"/>
                                    </a:rPr>
                                    <m:t>1</m:t>
                                  </m:r>
                                </m:sub>
                              </m:sSub>
                              <m:r>
                                <a:rPr lang="en-GB" sz="1600" b="0" i="0" smtClean="0">
                                  <a:latin typeface="Cambria Math" panose="02040503050406030204" pitchFamily="18" charset="0"/>
                                  <a:ea typeface="Helvetica Neue Light" panose="02000403000000020004" pitchFamily="2" charset="0"/>
                                </a:rPr>
                                <m:t> &amp; </m:t>
                              </m:r>
                              <m:sSub>
                                <m:sSubPr>
                                  <m:ctrlPr>
                                    <a:rPr lang="en-GB" sz="1600" b="0" i="1" smtClean="0">
                                      <a:latin typeface="Cambria Math" panose="02040503050406030204" pitchFamily="18" charset="0"/>
                                      <a:ea typeface="Cambria Math" panose="02040503050406030204" pitchFamily="18" charset="0"/>
                                    </a:rPr>
                                  </m:ctrlPr>
                                </m:sSubPr>
                                <m:e>
                                  <m:r>
                                    <m:rPr>
                                      <m:sty m:val="p"/>
                                    </m:rPr>
                                    <a:rPr lang="en-GB" sz="1600" b="0" i="0" smtClean="0">
                                      <a:latin typeface="Cambria Math" panose="02040503050406030204" pitchFamily="18" charset="0"/>
                                      <a:ea typeface="Cambria Math" panose="02040503050406030204" pitchFamily="18" charset="0"/>
                                    </a:rPr>
                                    <m:t>E</m:t>
                                  </m:r>
                                </m:e>
                                <m:sub>
                                  <m:r>
                                    <a:rPr lang="en-GB" sz="1600" b="0" i="0" smtClean="0">
                                      <a:latin typeface="Cambria Math" panose="02040503050406030204" pitchFamily="18" charset="0"/>
                                      <a:ea typeface="Cambria Math" panose="02040503050406030204" pitchFamily="18" charset="0"/>
                                    </a:rPr>
                                    <m:t>2</m:t>
                                  </m:r>
                                </m:sub>
                              </m:sSub>
                            </m:e>
                          </m:d>
                        </m:num>
                        <m:den>
                          <m:r>
                            <m:rPr>
                              <m:sty m:val="p"/>
                            </m:rPr>
                            <a:rPr lang="en-GB" sz="1600" b="0" i="0" smtClean="0">
                              <a:latin typeface="Cambria Math" panose="02040503050406030204" pitchFamily="18" charset="0"/>
                              <a:ea typeface="Helvetica Neue Light" panose="02000403000000020004" pitchFamily="2" charset="0"/>
                            </a:rPr>
                            <m:t>Pr</m:t>
                          </m:r>
                          <m:r>
                            <a:rPr lang="en-GB" sz="1600" b="0" i="0" smtClean="0">
                              <a:latin typeface="Cambria Math" panose="02040503050406030204" pitchFamily="18" charset="0"/>
                              <a:ea typeface="Helvetica Neue Light" panose="02000403000000020004" pitchFamily="2" charset="0"/>
                            </a:rPr>
                            <m:t>⁡(</m:t>
                          </m:r>
                          <m:sSub>
                            <m:sSubPr>
                              <m:ctrlPr>
                                <a:rPr lang="en-GB" sz="1600" b="0" i="1" smtClean="0">
                                  <a:latin typeface="Cambria Math" panose="02040503050406030204" pitchFamily="18" charset="0"/>
                                  <a:ea typeface="Helvetica Neue Light" panose="02000403000000020004" pitchFamily="2" charset="0"/>
                                </a:rPr>
                              </m:ctrlPr>
                            </m:sSubPr>
                            <m:e>
                              <m:r>
                                <m:rPr>
                                  <m:sty m:val="p"/>
                                </m:rPr>
                                <a:rPr lang="en-GB" sz="1600" b="0" i="0" smtClean="0">
                                  <a:latin typeface="Cambria Math" panose="02040503050406030204" pitchFamily="18" charset="0"/>
                                  <a:ea typeface="Helvetica Neue Light" panose="02000403000000020004" pitchFamily="2" charset="0"/>
                                </a:rPr>
                                <m:t>E</m:t>
                              </m:r>
                            </m:e>
                            <m:sub>
                              <m:r>
                                <a:rPr lang="en-GB" sz="1600" b="0" i="0" smtClean="0">
                                  <a:latin typeface="Cambria Math" panose="02040503050406030204" pitchFamily="18" charset="0"/>
                                  <a:ea typeface="Helvetica Neue Light" panose="02000403000000020004" pitchFamily="2" charset="0"/>
                                </a:rPr>
                                <m:t>2</m:t>
                              </m:r>
                            </m:sub>
                          </m:sSub>
                          <m:r>
                            <a:rPr lang="en-GB" sz="1600" b="0" i="0" smtClean="0">
                              <a:latin typeface="Cambria Math" panose="02040503050406030204" pitchFamily="18" charset="0"/>
                              <a:ea typeface="Helvetica Neue Light" panose="02000403000000020004" pitchFamily="2" charset="0"/>
                            </a:rPr>
                            <m:t>)</m:t>
                          </m:r>
                        </m:den>
                      </m:f>
                    </m:oMath>
                  </m:oMathPara>
                </a14:m>
                <a:endParaRPr lang="en-GB" sz="1600" dirty="0">
                  <a:latin typeface="Helvetica Neue Light" panose="02000403000000020004" pitchFamily="2" charset="0"/>
                  <a:ea typeface="Helvetica Neue Light" panose="02000403000000020004" pitchFamily="2" charset="0"/>
                </a:endParaRPr>
              </a:p>
            </p:txBody>
          </p:sp>
        </mc:Choice>
        <mc:Fallback xmlns="">
          <p:sp>
            <p:nvSpPr>
              <p:cNvPr id="13" name="TextBox 12">
                <a:extLst>
                  <a:ext uri="{FF2B5EF4-FFF2-40B4-BE49-F238E27FC236}">
                    <a16:creationId xmlns:a16="http://schemas.microsoft.com/office/drawing/2014/main" id="{C5550427-2B24-114B-A159-27D7EF624736}"/>
                  </a:ext>
                </a:extLst>
              </p:cNvPr>
              <p:cNvSpPr txBox="1">
                <a:spLocks noRot="1" noChangeAspect="1" noMove="1" noResize="1" noEditPoints="1" noAdjustHandles="1" noChangeArrowheads="1" noChangeShapeType="1" noTextEdit="1"/>
              </p:cNvSpPr>
              <p:nvPr/>
            </p:nvSpPr>
            <p:spPr>
              <a:xfrm>
                <a:off x="275724" y="4976531"/>
                <a:ext cx="3152222" cy="1106329"/>
              </a:xfrm>
              <a:prstGeom prst="rect">
                <a:avLst/>
              </a:prstGeom>
              <a:blipFill>
                <a:blip r:embed="rId3"/>
                <a:stretch>
                  <a:fillRect t="-1124" b="-3371"/>
                </a:stretch>
              </a:blipFill>
              <a:ln>
                <a:solidFill>
                  <a:schemeClr val="accent1"/>
                </a:solid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411307EB-45F1-7645-9760-D78B8D703C35}"/>
                  </a:ext>
                </a:extLst>
              </p:cNvPr>
              <p:cNvSpPr txBox="1"/>
              <p:nvPr/>
            </p:nvSpPr>
            <p:spPr>
              <a:xfrm>
                <a:off x="3622768" y="4976113"/>
                <a:ext cx="5952306" cy="6857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unc>
                        <m:funcPr>
                          <m:ctrlPr>
                            <a:rPr lang="en-GB" b="0" i="1" smtClean="0">
                              <a:latin typeface="Cambria Math" panose="02040503050406030204" pitchFamily="18" charset="0"/>
                              <a:ea typeface="Helvetica Neue Light" panose="02000403000000020004" pitchFamily="2" charset="0"/>
                            </a:rPr>
                          </m:ctrlPr>
                        </m:funcPr>
                        <m:fName>
                          <m:r>
                            <m:rPr>
                              <m:sty m:val="p"/>
                            </m:rPr>
                            <a:rPr lang="en-GB" b="0" i="0" smtClean="0">
                              <a:latin typeface="Cambria Math" panose="02040503050406030204" pitchFamily="18" charset="0"/>
                              <a:ea typeface="Helvetica Neue Light" panose="02000403000000020004" pitchFamily="2" charset="0"/>
                            </a:rPr>
                            <m:t>Pr</m:t>
                          </m:r>
                        </m:fName>
                        <m:e>
                          <m:d>
                            <m:dPr>
                              <m:ctrlPr>
                                <a:rPr lang="en-GB" b="0" i="1" smtClean="0">
                                  <a:latin typeface="Cambria Math" panose="02040503050406030204" pitchFamily="18" charset="0"/>
                                  <a:ea typeface="Helvetica Neue Light" panose="02000403000000020004" pitchFamily="2" charset="0"/>
                                </a:rPr>
                              </m:ctrlPr>
                            </m:dPr>
                            <m:e>
                              <m:r>
                                <a:rPr lang="en-GB" b="0" i="1" smtClean="0">
                                  <a:latin typeface="Cambria Math" panose="02040503050406030204" pitchFamily="18" charset="0"/>
                                  <a:ea typeface="Helvetica Neue Light" panose="02000403000000020004" pitchFamily="2" charset="0"/>
                                </a:rPr>
                                <m:t>𝐵</m:t>
                              </m:r>
                            </m:e>
                            <m:e>
                              <m:r>
                                <a:rPr lang="en-GB" b="0" i="1" smtClean="0">
                                  <a:latin typeface="Cambria Math" panose="02040503050406030204" pitchFamily="18" charset="0"/>
                                  <a:ea typeface="Helvetica Neue Light" panose="02000403000000020004" pitchFamily="2" charset="0"/>
                                </a:rPr>
                                <m:t>𝑈</m:t>
                              </m:r>
                            </m:e>
                          </m:d>
                        </m:e>
                      </m:func>
                      <m:r>
                        <a:rPr lang="en-GB" b="0" i="1" smtClean="0">
                          <a:latin typeface="Cambria Math" panose="02040503050406030204" pitchFamily="18" charset="0"/>
                          <a:ea typeface="Helvetica Neue Light" panose="02000403000000020004" pitchFamily="2" charset="0"/>
                        </a:rPr>
                        <m:t>= </m:t>
                      </m:r>
                      <m:f>
                        <m:fPr>
                          <m:ctrlPr>
                            <a:rPr lang="en-GB" b="0" i="1" smtClean="0">
                              <a:latin typeface="Cambria Math" panose="02040503050406030204" pitchFamily="18" charset="0"/>
                              <a:ea typeface="Helvetica Neue Light" panose="02000403000000020004" pitchFamily="2" charset="0"/>
                            </a:rPr>
                          </m:ctrlPr>
                        </m:fPr>
                        <m:num>
                          <m:r>
                            <m:rPr>
                              <m:sty m:val="p"/>
                            </m:rPr>
                            <a:rPr lang="en-GB" b="0" i="0" smtClean="0">
                              <a:latin typeface="Cambria Math" panose="02040503050406030204" pitchFamily="18" charset="0"/>
                              <a:ea typeface="Helvetica Neue Light" panose="02000403000000020004" pitchFamily="2" charset="0"/>
                            </a:rPr>
                            <m:t>Pr</m:t>
                          </m:r>
                          <m:r>
                            <a:rPr lang="en-GB" b="0" i="1" smtClean="0">
                              <a:latin typeface="Cambria Math" panose="02040503050406030204" pitchFamily="18" charset="0"/>
                              <a:ea typeface="Helvetica Neue Light" panose="02000403000000020004" pitchFamily="2" charset="0"/>
                            </a:rPr>
                            <m:t>⁡(</m:t>
                          </m:r>
                          <m:r>
                            <a:rPr lang="en-GB" b="0" i="1" smtClean="0">
                              <a:latin typeface="Cambria Math" panose="02040503050406030204" pitchFamily="18" charset="0"/>
                              <a:ea typeface="Helvetica Neue Light" panose="02000403000000020004" pitchFamily="2" charset="0"/>
                            </a:rPr>
                            <m:t>𝐵</m:t>
                          </m:r>
                          <m:r>
                            <a:rPr lang="en-GB" b="0" i="1" smtClean="0">
                              <a:latin typeface="Cambria Math" panose="02040503050406030204" pitchFamily="18" charset="0"/>
                              <a:ea typeface="Helvetica Neue Light" panose="02000403000000020004" pitchFamily="2" charset="0"/>
                            </a:rPr>
                            <m:t> &amp; </m:t>
                          </m:r>
                          <m:r>
                            <a:rPr lang="en-GB" b="0" i="1" smtClean="0">
                              <a:latin typeface="Cambria Math" panose="02040503050406030204" pitchFamily="18" charset="0"/>
                              <a:ea typeface="Helvetica Neue Light" panose="02000403000000020004" pitchFamily="2" charset="0"/>
                            </a:rPr>
                            <m:t>𝑈</m:t>
                          </m:r>
                          <m:r>
                            <a:rPr lang="en-GB" b="0" i="1" smtClean="0">
                              <a:latin typeface="Cambria Math" panose="02040503050406030204" pitchFamily="18" charset="0"/>
                              <a:ea typeface="Helvetica Neue Light" panose="02000403000000020004" pitchFamily="2" charset="0"/>
                            </a:rPr>
                            <m:t>)</m:t>
                          </m:r>
                        </m:num>
                        <m:den>
                          <m:r>
                            <m:rPr>
                              <m:sty m:val="p"/>
                            </m:rPr>
                            <a:rPr lang="en-GB" b="0" i="0" smtClean="0">
                              <a:latin typeface="Cambria Math" panose="02040503050406030204" pitchFamily="18" charset="0"/>
                              <a:ea typeface="Helvetica Neue Light" panose="02000403000000020004" pitchFamily="2" charset="0"/>
                            </a:rPr>
                            <m:t>Pr</m:t>
                          </m:r>
                          <m:r>
                            <a:rPr lang="en-GB" b="0" i="1" smtClean="0">
                              <a:latin typeface="Cambria Math" panose="02040503050406030204" pitchFamily="18" charset="0"/>
                              <a:ea typeface="Helvetica Neue Light" panose="02000403000000020004" pitchFamily="2" charset="0"/>
                            </a:rPr>
                            <m:t>⁡(</m:t>
                          </m:r>
                          <m:r>
                            <a:rPr lang="en-GB" b="0" i="1" smtClean="0">
                              <a:latin typeface="Cambria Math" panose="02040503050406030204" pitchFamily="18" charset="0"/>
                              <a:ea typeface="Helvetica Neue Light" panose="02000403000000020004" pitchFamily="2" charset="0"/>
                            </a:rPr>
                            <m:t>𝑈</m:t>
                          </m:r>
                          <m:r>
                            <a:rPr lang="en-GB" b="0" i="1" smtClean="0">
                              <a:latin typeface="Cambria Math" panose="02040503050406030204" pitchFamily="18" charset="0"/>
                              <a:ea typeface="Helvetica Neue Light" panose="02000403000000020004" pitchFamily="2" charset="0"/>
                            </a:rPr>
                            <m:t>)</m:t>
                          </m:r>
                        </m:den>
                      </m:f>
                      <m:r>
                        <a:rPr lang="en-GB" b="0" i="1" smtClean="0">
                          <a:latin typeface="Cambria Math" panose="02040503050406030204" pitchFamily="18" charset="0"/>
                          <a:ea typeface="Helvetica Neue Light" panose="02000403000000020004" pitchFamily="2" charset="0"/>
                        </a:rPr>
                        <m:t>=</m:t>
                      </m:r>
                      <m:f>
                        <m:fPr>
                          <m:ctrlPr>
                            <a:rPr lang="en-GB" b="0" i="1" smtClean="0">
                              <a:latin typeface="Cambria Math" panose="02040503050406030204" pitchFamily="18" charset="0"/>
                              <a:ea typeface="Helvetica Neue Light" panose="02000403000000020004" pitchFamily="2" charset="0"/>
                            </a:rPr>
                          </m:ctrlPr>
                        </m:fPr>
                        <m:num>
                          <m:r>
                            <a:rPr lang="en-GB" b="0" i="1" smtClean="0">
                              <a:latin typeface="Cambria Math" panose="02040503050406030204" pitchFamily="18" charset="0"/>
                              <a:ea typeface="Helvetica Neue Light" panose="02000403000000020004" pitchFamily="2" charset="0"/>
                            </a:rPr>
                            <m:t>0.0834</m:t>
                          </m:r>
                        </m:num>
                        <m:den>
                          <m:r>
                            <a:rPr lang="en-GB" b="0" i="1" smtClean="0">
                              <a:latin typeface="Cambria Math" panose="02040503050406030204" pitchFamily="18" charset="0"/>
                              <a:ea typeface="Helvetica Neue Light" panose="02000403000000020004" pitchFamily="2" charset="0"/>
                            </a:rPr>
                            <m:t>0.55</m:t>
                          </m:r>
                        </m:den>
                      </m:f>
                      <m:r>
                        <a:rPr lang="en-GB" b="0" i="1" smtClean="0">
                          <a:latin typeface="Cambria Math" panose="02040503050406030204" pitchFamily="18" charset="0"/>
                          <a:ea typeface="Helvetica Neue Light" panose="02000403000000020004" pitchFamily="2" charset="0"/>
                        </a:rPr>
                        <m:t>=0.1529=15.29%</m:t>
                      </m:r>
                    </m:oMath>
                  </m:oMathPara>
                </a14:m>
                <a:endParaRPr lang="en-GB" dirty="0">
                  <a:latin typeface="Helvetica Neue Light" panose="02000403000000020004" pitchFamily="2" charset="0"/>
                  <a:ea typeface="Helvetica Neue Light" panose="02000403000000020004" pitchFamily="2" charset="0"/>
                </a:endParaRPr>
              </a:p>
            </p:txBody>
          </p:sp>
        </mc:Choice>
        <mc:Fallback xmlns="">
          <p:sp>
            <p:nvSpPr>
              <p:cNvPr id="5" name="TextBox 4">
                <a:extLst>
                  <a:ext uri="{FF2B5EF4-FFF2-40B4-BE49-F238E27FC236}">
                    <a16:creationId xmlns:a16="http://schemas.microsoft.com/office/drawing/2014/main" id="{411307EB-45F1-7645-9760-D78B8D703C35}"/>
                  </a:ext>
                </a:extLst>
              </p:cNvPr>
              <p:cNvSpPr txBox="1">
                <a:spLocks noRot="1" noChangeAspect="1" noMove="1" noResize="1" noEditPoints="1" noAdjustHandles="1" noChangeArrowheads="1" noChangeShapeType="1" noTextEdit="1"/>
              </p:cNvSpPr>
              <p:nvPr/>
            </p:nvSpPr>
            <p:spPr>
              <a:xfrm>
                <a:off x="3622768" y="4976113"/>
                <a:ext cx="5952306" cy="685765"/>
              </a:xfrm>
              <a:prstGeom prst="rect">
                <a:avLst/>
              </a:prstGeom>
              <a:blipFill>
                <a:blip r:embed="rId4"/>
                <a:stretch>
                  <a:fillRect b="-7273"/>
                </a:stretch>
              </a:blipFill>
            </p:spPr>
            <p:txBody>
              <a:bodyPr/>
              <a:lstStyle/>
              <a:p>
                <a:r>
                  <a:rPr lang="en-GB">
                    <a:noFill/>
                  </a:rPr>
                  <a:t> </a:t>
                </a:r>
              </a:p>
            </p:txBody>
          </p:sp>
        </mc:Fallback>
      </mc:AlternateContent>
    </p:spTree>
    <p:extLst>
      <p:ext uri="{BB962C8B-B14F-4D97-AF65-F5344CB8AC3E}">
        <p14:creationId xmlns:p14="http://schemas.microsoft.com/office/powerpoint/2010/main" val="23886298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3A07A42-5763-174B-9E9C-FA445D3FA280}"/>
              </a:ext>
            </a:extLst>
          </p:cNvPr>
          <p:cNvSpPr txBox="1">
            <a:spLocks/>
          </p:cNvSpPr>
          <p:nvPr/>
        </p:nvSpPr>
        <p:spPr>
          <a:xfrm>
            <a:off x="11275948" y="6373870"/>
            <a:ext cx="540000" cy="144000"/>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Arial" charset="0"/>
              </a:defRPr>
            </a:lvl1pPr>
            <a:lvl2pPr marL="778225" indent="-299317" algn="l" defTabSz="914400" rtl="0" eaLnBrk="0" latinLnBrk="0" hangingPunct="0">
              <a:defRPr sz="1800" kern="1200">
                <a:solidFill>
                  <a:schemeClr val="tx1"/>
                </a:solidFill>
                <a:latin typeface="Arial" charset="0"/>
                <a:ea typeface="Arial" charset="0"/>
                <a:cs typeface="Arial" charset="0"/>
              </a:defRPr>
            </a:lvl2pPr>
            <a:lvl3pPr marL="1197270" indent="-239454" algn="l" defTabSz="914400" rtl="0" eaLnBrk="0" latinLnBrk="0" hangingPunct="0">
              <a:defRPr sz="1800" kern="1200">
                <a:solidFill>
                  <a:schemeClr val="tx1"/>
                </a:solidFill>
                <a:latin typeface="Arial" charset="0"/>
                <a:ea typeface="Arial" charset="0"/>
                <a:cs typeface="Arial" charset="0"/>
              </a:defRPr>
            </a:lvl3pPr>
            <a:lvl4pPr marL="1676177" indent="-239454" algn="l" defTabSz="914400" rtl="0" eaLnBrk="0" latinLnBrk="0" hangingPunct="0">
              <a:defRPr sz="1800" kern="1200">
                <a:solidFill>
                  <a:schemeClr val="tx1"/>
                </a:solidFill>
                <a:latin typeface="Arial" charset="0"/>
                <a:ea typeface="Arial" charset="0"/>
                <a:cs typeface="Arial" charset="0"/>
              </a:defRPr>
            </a:lvl4pPr>
            <a:lvl5pPr marL="2155085" indent="-239454" algn="l" defTabSz="914400" rtl="0" eaLnBrk="0" latinLnBrk="0" hangingPunct="0">
              <a:defRPr sz="1800" kern="1200">
                <a:solidFill>
                  <a:schemeClr val="tx1"/>
                </a:solidFill>
                <a:latin typeface="Arial" charset="0"/>
                <a:ea typeface="Arial" charset="0"/>
                <a:cs typeface="Arial" charset="0"/>
              </a:defRPr>
            </a:lvl5pPr>
            <a:lvl6pPr marL="2633993"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3112901"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591809"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4070717"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fld id="{0447D3D2-708A-E34B-88EA-90194C1A2EE9}" type="slidenum">
              <a:rPr lang="en-US" smtClean="0">
                <a:solidFill>
                  <a:srgbClr val="000000"/>
                </a:solidFill>
                <a:cs typeface="ＭＳ Ｐゴシック" charset="0"/>
              </a:rPr>
              <a:pPr eaLnBrk="1" hangingPunct="1"/>
              <a:t>23</a:t>
            </a:fld>
            <a:endParaRPr lang="en-US" dirty="0">
              <a:solidFill>
                <a:srgbClr val="000000"/>
              </a:solidFill>
              <a:cs typeface="ＭＳ Ｐゴシック" charset="0"/>
            </a:endParaRPr>
          </a:p>
        </p:txBody>
      </p:sp>
      <p:pic>
        <p:nvPicPr>
          <p:cNvPr id="8" name="Picture 7">
            <a:extLst>
              <a:ext uri="{FF2B5EF4-FFF2-40B4-BE49-F238E27FC236}">
                <a16:creationId xmlns:a16="http://schemas.microsoft.com/office/drawing/2014/main" id="{EB812C19-F6E8-914D-94E3-30941C34D030}"/>
              </a:ext>
            </a:extLst>
          </p:cNvPr>
          <p:cNvPicPr>
            <a:picLocks noChangeAspect="1"/>
          </p:cNvPicPr>
          <p:nvPr/>
        </p:nvPicPr>
        <p:blipFill rotWithShape="1">
          <a:blip r:embed="rId3"/>
          <a:srcRect l="15191" t="22616" r="53658" b="14599"/>
          <a:stretch/>
        </p:blipFill>
        <p:spPr>
          <a:xfrm>
            <a:off x="3088101" y="1877020"/>
            <a:ext cx="2289740" cy="2637101"/>
          </a:xfrm>
          <a:prstGeom prst="rect">
            <a:avLst/>
          </a:prstGeom>
        </p:spPr>
      </p:pic>
      <p:pic>
        <p:nvPicPr>
          <p:cNvPr id="7" name="Picture 6">
            <a:extLst>
              <a:ext uri="{FF2B5EF4-FFF2-40B4-BE49-F238E27FC236}">
                <a16:creationId xmlns:a16="http://schemas.microsoft.com/office/drawing/2014/main" id="{8011D545-BFCE-AE44-A318-A3380259393D}"/>
              </a:ext>
            </a:extLst>
          </p:cNvPr>
          <p:cNvPicPr>
            <a:picLocks noChangeAspect="1"/>
          </p:cNvPicPr>
          <p:nvPr/>
        </p:nvPicPr>
        <p:blipFill rotWithShape="1">
          <a:blip r:embed="rId3"/>
          <a:srcRect l="15191" t="22616" r="53658" b="14599"/>
          <a:stretch/>
        </p:blipFill>
        <p:spPr>
          <a:xfrm>
            <a:off x="6291950" y="1877020"/>
            <a:ext cx="2289740" cy="2637101"/>
          </a:xfrm>
          <a:prstGeom prst="rect">
            <a:avLst/>
          </a:prstGeom>
        </p:spPr>
      </p:pic>
      <p:pic>
        <p:nvPicPr>
          <p:cNvPr id="10" name="Picture 9">
            <a:extLst>
              <a:ext uri="{FF2B5EF4-FFF2-40B4-BE49-F238E27FC236}">
                <a16:creationId xmlns:a16="http://schemas.microsoft.com/office/drawing/2014/main" id="{7F320C06-7532-EF4B-8FDE-092B8C4FE630}"/>
              </a:ext>
            </a:extLst>
          </p:cNvPr>
          <p:cNvPicPr>
            <a:picLocks noChangeAspect="1"/>
          </p:cNvPicPr>
          <p:nvPr/>
        </p:nvPicPr>
        <p:blipFill rotWithShape="1">
          <a:blip r:embed="rId3"/>
          <a:srcRect l="15191" t="22616" r="53658" b="14599"/>
          <a:stretch/>
        </p:blipFill>
        <p:spPr>
          <a:xfrm>
            <a:off x="9615023" y="1877022"/>
            <a:ext cx="2289740" cy="2637101"/>
          </a:xfrm>
          <a:prstGeom prst="rect">
            <a:avLst/>
          </a:prstGeom>
        </p:spPr>
      </p:pic>
      <p:pic>
        <p:nvPicPr>
          <p:cNvPr id="9" name="Picture 8" descr="Icon&#10;&#10;Description automatically generated">
            <a:extLst>
              <a:ext uri="{FF2B5EF4-FFF2-40B4-BE49-F238E27FC236}">
                <a16:creationId xmlns:a16="http://schemas.microsoft.com/office/drawing/2014/main" id="{E049C046-B333-FC42-AB5A-B80309747742}"/>
              </a:ext>
            </a:extLst>
          </p:cNvPr>
          <p:cNvPicPr>
            <a:picLocks noChangeAspect="1"/>
          </p:cNvPicPr>
          <p:nvPr/>
        </p:nvPicPr>
        <p:blipFill rotWithShape="1">
          <a:blip r:embed="rId3"/>
          <a:srcRect l="55626" t="17243" r="17273" b="17243"/>
          <a:stretch/>
        </p:blipFill>
        <p:spPr>
          <a:xfrm>
            <a:off x="49943" y="1877020"/>
            <a:ext cx="1909039" cy="2637101"/>
          </a:xfrm>
          <a:prstGeom prst="rect">
            <a:avLst/>
          </a:prstGeom>
        </p:spPr>
      </p:pic>
      <p:sp>
        <p:nvSpPr>
          <p:cNvPr id="11" name="TextBox 10">
            <a:extLst>
              <a:ext uri="{FF2B5EF4-FFF2-40B4-BE49-F238E27FC236}">
                <a16:creationId xmlns:a16="http://schemas.microsoft.com/office/drawing/2014/main" id="{24BD8A57-2295-C94D-95D0-D1229A1D56F1}"/>
              </a:ext>
            </a:extLst>
          </p:cNvPr>
          <p:cNvSpPr txBox="1"/>
          <p:nvPr/>
        </p:nvSpPr>
        <p:spPr>
          <a:xfrm>
            <a:off x="451891" y="4606724"/>
            <a:ext cx="1385957" cy="369332"/>
          </a:xfrm>
          <a:prstGeom prst="rect">
            <a:avLst/>
          </a:prstGeom>
          <a:noFill/>
        </p:spPr>
        <p:txBody>
          <a:bodyPr wrap="none" rtlCol="0">
            <a:spAutoFit/>
          </a:bodyPr>
          <a:lstStyle/>
          <a:p>
            <a:pPr algn="l"/>
            <a:r>
              <a:rPr lang="en-GB" dirty="0">
                <a:latin typeface="Helvetica Neue Light" panose="02000403000000020004" pitchFamily="2" charset="0"/>
                <a:ea typeface="Helvetica Neue Light" panose="02000403000000020004" pitchFamily="2" charset="0"/>
              </a:rPr>
              <a:t>Probabilities</a:t>
            </a:r>
          </a:p>
        </p:txBody>
      </p:sp>
      <p:sp>
        <p:nvSpPr>
          <p:cNvPr id="2" name="TextBox 1">
            <a:extLst>
              <a:ext uri="{FF2B5EF4-FFF2-40B4-BE49-F238E27FC236}">
                <a16:creationId xmlns:a16="http://schemas.microsoft.com/office/drawing/2014/main" id="{DF07B918-7746-E624-8BA1-FC6FAE259FE9}"/>
              </a:ext>
            </a:extLst>
          </p:cNvPr>
          <p:cNvSpPr txBox="1"/>
          <p:nvPr/>
        </p:nvSpPr>
        <p:spPr>
          <a:xfrm>
            <a:off x="3088101" y="4576832"/>
            <a:ext cx="2400657" cy="369332"/>
          </a:xfrm>
          <a:prstGeom prst="rect">
            <a:avLst/>
          </a:prstGeom>
          <a:noFill/>
        </p:spPr>
        <p:txBody>
          <a:bodyPr wrap="none" rtlCol="0">
            <a:spAutoFit/>
          </a:bodyPr>
          <a:lstStyle/>
          <a:p>
            <a:pPr algn="l"/>
            <a:r>
              <a:rPr lang="en-GB" dirty="0">
                <a:latin typeface="Helvetica Neue Light" panose="02000403000000020004" pitchFamily="2" charset="0"/>
                <a:ea typeface="Helvetica Neue Light" panose="02000403000000020004" pitchFamily="2" charset="0"/>
              </a:rPr>
              <a:t>Probability Distribution</a:t>
            </a:r>
          </a:p>
        </p:txBody>
      </p:sp>
      <p:sp>
        <p:nvSpPr>
          <p:cNvPr id="3" name="TextBox 2">
            <a:extLst>
              <a:ext uri="{FF2B5EF4-FFF2-40B4-BE49-F238E27FC236}">
                <a16:creationId xmlns:a16="http://schemas.microsoft.com/office/drawing/2014/main" id="{9295CB88-1256-DD9E-1CAE-370FBD8E80CF}"/>
              </a:ext>
            </a:extLst>
          </p:cNvPr>
          <p:cNvSpPr txBox="1"/>
          <p:nvPr/>
        </p:nvSpPr>
        <p:spPr>
          <a:xfrm>
            <a:off x="9792480" y="4576832"/>
            <a:ext cx="2054409" cy="369332"/>
          </a:xfrm>
          <a:prstGeom prst="rect">
            <a:avLst/>
          </a:prstGeom>
          <a:noFill/>
        </p:spPr>
        <p:txBody>
          <a:bodyPr wrap="none" rtlCol="0">
            <a:spAutoFit/>
          </a:bodyPr>
          <a:lstStyle/>
          <a:p>
            <a:pPr algn="l"/>
            <a:r>
              <a:rPr lang="en-GB" dirty="0">
                <a:latin typeface="Helvetica Neue Light" panose="02000403000000020004" pitchFamily="2" charset="0"/>
                <a:ea typeface="Helvetica Neue Light" panose="02000403000000020004" pitchFamily="2" charset="0"/>
              </a:rPr>
              <a:t>Bayesian Inference</a:t>
            </a:r>
          </a:p>
        </p:txBody>
      </p:sp>
      <p:sp>
        <p:nvSpPr>
          <p:cNvPr id="5" name="TextBox 4">
            <a:extLst>
              <a:ext uri="{FF2B5EF4-FFF2-40B4-BE49-F238E27FC236}">
                <a16:creationId xmlns:a16="http://schemas.microsoft.com/office/drawing/2014/main" id="{060C1E8D-5BF6-54C1-9CBE-9D419026D5B4}"/>
              </a:ext>
            </a:extLst>
          </p:cNvPr>
          <p:cNvSpPr txBox="1"/>
          <p:nvPr/>
        </p:nvSpPr>
        <p:spPr>
          <a:xfrm>
            <a:off x="6792003" y="4606724"/>
            <a:ext cx="1366080" cy="369332"/>
          </a:xfrm>
          <a:prstGeom prst="rect">
            <a:avLst/>
          </a:prstGeom>
          <a:noFill/>
        </p:spPr>
        <p:txBody>
          <a:bodyPr wrap="none" rtlCol="0">
            <a:spAutoFit/>
          </a:bodyPr>
          <a:lstStyle/>
          <a:p>
            <a:pPr algn="l"/>
            <a:r>
              <a:rPr lang="en-GB" dirty="0">
                <a:latin typeface="Helvetica Neue Light" panose="02000403000000020004" pitchFamily="2" charset="0"/>
                <a:ea typeface="Helvetica Neue Light" panose="02000403000000020004" pitchFamily="2" charset="0"/>
              </a:rPr>
              <a:t>Bayes’ Rule</a:t>
            </a:r>
          </a:p>
        </p:txBody>
      </p:sp>
    </p:spTree>
    <p:extLst>
      <p:ext uri="{BB962C8B-B14F-4D97-AF65-F5344CB8AC3E}">
        <p14:creationId xmlns:p14="http://schemas.microsoft.com/office/powerpoint/2010/main" val="29458154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83ACA4B-420E-864E-A288-C901C26F4670}"/>
              </a:ext>
            </a:extLst>
          </p:cNvPr>
          <p:cNvSpPr/>
          <p:nvPr/>
        </p:nvSpPr>
        <p:spPr>
          <a:xfrm>
            <a:off x="0" y="0"/>
            <a:ext cx="12192000" cy="6858000"/>
          </a:xfrm>
          <a:prstGeom prst="rect">
            <a:avLst/>
          </a:prstGeom>
          <a:solidFill>
            <a:srgbClr val="008CE6"/>
          </a:solidFill>
          <a:ln>
            <a:solidFill>
              <a:srgbClr val="0091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C76F1414-123F-A64D-A741-24140E769A2A}"/>
              </a:ext>
            </a:extLst>
          </p:cNvPr>
          <p:cNvSpPr>
            <a:spLocks noGrp="1"/>
          </p:cNvSpPr>
          <p:nvPr>
            <p:ph type="title"/>
          </p:nvPr>
        </p:nvSpPr>
        <p:spPr>
          <a:xfrm>
            <a:off x="587375" y="3233296"/>
            <a:ext cx="11233150" cy="1296988"/>
          </a:xfrm>
        </p:spPr>
        <p:txBody>
          <a:bodyPr/>
          <a:lstStyle/>
          <a:p>
            <a:pPr>
              <a:defRPr/>
            </a:pPr>
            <a:r>
              <a:rPr lang="en-US" sz="3600" b="1" dirty="0">
                <a:solidFill>
                  <a:schemeClr val="bg1"/>
                </a:solidFill>
                <a:latin typeface="Helvetica Neue Light" panose="02000403000000020004" pitchFamily="2" charset="0"/>
                <a:ea typeface="Helvetica Neue Light" panose="02000403000000020004" pitchFamily="2" charset="0"/>
              </a:rPr>
              <a:t>Probability Distributions</a:t>
            </a:r>
          </a:p>
        </p:txBody>
      </p:sp>
      <p:sp>
        <p:nvSpPr>
          <p:cNvPr id="6" name="Slide Number Placeholder 3">
            <a:extLst>
              <a:ext uri="{FF2B5EF4-FFF2-40B4-BE49-F238E27FC236}">
                <a16:creationId xmlns:a16="http://schemas.microsoft.com/office/drawing/2014/main" id="{009E151F-2054-5A4C-8420-90270BE2DE25}"/>
              </a:ext>
            </a:extLst>
          </p:cNvPr>
          <p:cNvSpPr txBox="1">
            <a:spLocks/>
          </p:cNvSpPr>
          <p:nvPr/>
        </p:nvSpPr>
        <p:spPr>
          <a:xfrm>
            <a:off x="11275948" y="6373870"/>
            <a:ext cx="540000" cy="144000"/>
          </a:xfrm>
          <a:prstGeom prst="rect">
            <a:avLst/>
          </a:prstGeom>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Arial" charset="0"/>
              </a:defRPr>
            </a:lvl1pPr>
            <a:lvl2pPr marL="778225" indent="-299317" algn="l" defTabSz="914400" rtl="0" eaLnBrk="0" latinLnBrk="0" hangingPunct="0">
              <a:defRPr sz="1800" kern="1200">
                <a:solidFill>
                  <a:schemeClr val="tx1"/>
                </a:solidFill>
                <a:latin typeface="Arial" charset="0"/>
                <a:ea typeface="Arial" charset="0"/>
                <a:cs typeface="Arial" charset="0"/>
              </a:defRPr>
            </a:lvl2pPr>
            <a:lvl3pPr marL="1197270" indent="-239454" algn="l" defTabSz="914400" rtl="0" eaLnBrk="0" latinLnBrk="0" hangingPunct="0">
              <a:defRPr sz="1800" kern="1200">
                <a:solidFill>
                  <a:schemeClr val="tx1"/>
                </a:solidFill>
                <a:latin typeface="Arial" charset="0"/>
                <a:ea typeface="Arial" charset="0"/>
                <a:cs typeface="Arial" charset="0"/>
              </a:defRPr>
            </a:lvl3pPr>
            <a:lvl4pPr marL="1676177" indent="-239454" algn="l" defTabSz="914400" rtl="0" eaLnBrk="0" latinLnBrk="0" hangingPunct="0">
              <a:defRPr sz="1800" kern="1200">
                <a:solidFill>
                  <a:schemeClr val="tx1"/>
                </a:solidFill>
                <a:latin typeface="Arial" charset="0"/>
                <a:ea typeface="Arial" charset="0"/>
                <a:cs typeface="Arial" charset="0"/>
              </a:defRPr>
            </a:lvl4pPr>
            <a:lvl5pPr marL="2155085" indent="-239454" algn="l" defTabSz="914400" rtl="0" eaLnBrk="0" latinLnBrk="0" hangingPunct="0">
              <a:defRPr sz="1800" kern="1200">
                <a:solidFill>
                  <a:schemeClr val="tx1"/>
                </a:solidFill>
                <a:latin typeface="Arial" charset="0"/>
                <a:ea typeface="Arial" charset="0"/>
                <a:cs typeface="Arial" charset="0"/>
              </a:defRPr>
            </a:lvl5pPr>
            <a:lvl6pPr marL="2633993"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3112901"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591809"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4070717"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fld id="{0447D3D2-708A-E34B-88EA-90194C1A2EE9}" type="slidenum">
              <a:rPr lang="en-US" smtClean="0">
                <a:solidFill>
                  <a:srgbClr val="000000"/>
                </a:solidFill>
                <a:cs typeface="ＭＳ Ｐゴシック" charset="0"/>
              </a:rPr>
              <a:pPr eaLnBrk="1" hangingPunct="1"/>
              <a:t>24</a:t>
            </a:fld>
            <a:endParaRPr lang="en-US" dirty="0">
              <a:solidFill>
                <a:srgbClr val="000000"/>
              </a:solidFill>
              <a:cs typeface="ＭＳ Ｐゴシック" charset="0"/>
            </a:endParaRPr>
          </a:p>
        </p:txBody>
      </p:sp>
    </p:spTree>
    <p:extLst>
      <p:ext uri="{BB962C8B-B14F-4D97-AF65-F5344CB8AC3E}">
        <p14:creationId xmlns:p14="http://schemas.microsoft.com/office/powerpoint/2010/main" val="32431222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EB4F442-A8C0-9E48-8B86-B40111CD3FE1}"/>
              </a:ext>
            </a:extLst>
          </p:cNvPr>
          <p:cNvSpPr txBox="1">
            <a:spLocks/>
          </p:cNvSpPr>
          <p:nvPr/>
        </p:nvSpPr>
        <p:spPr>
          <a:xfrm>
            <a:off x="159112" y="1114165"/>
            <a:ext cx="9382728" cy="65111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r>
              <a:rPr lang="en-US" sz="2800" b="1"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rPr>
              <a:t>Definition:</a:t>
            </a:r>
            <a:endParaRPr lang="en-GB" sz="2800" b="1"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endParaRPr>
          </a:p>
        </p:txBody>
      </p:sp>
      <p:sp>
        <p:nvSpPr>
          <p:cNvPr id="4" name="Slide Number Placeholder 3">
            <a:extLst>
              <a:ext uri="{FF2B5EF4-FFF2-40B4-BE49-F238E27FC236}">
                <a16:creationId xmlns:a16="http://schemas.microsoft.com/office/drawing/2014/main" id="{53A07A42-5763-174B-9E9C-FA445D3FA280}"/>
              </a:ext>
            </a:extLst>
          </p:cNvPr>
          <p:cNvSpPr txBox="1">
            <a:spLocks/>
          </p:cNvSpPr>
          <p:nvPr/>
        </p:nvSpPr>
        <p:spPr>
          <a:xfrm>
            <a:off x="11275948" y="6373870"/>
            <a:ext cx="540000" cy="144000"/>
          </a:xfrm>
          <a:prstGeom prst="rect">
            <a:avLst/>
          </a:prstGeom>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Arial" charset="0"/>
              </a:defRPr>
            </a:lvl1pPr>
            <a:lvl2pPr marL="778225" indent="-299317" algn="l" defTabSz="914400" rtl="0" eaLnBrk="0" latinLnBrk="0" hangingPunct="0">
              <a:defRPr sz="1800" kern="1200">
                <a:solidFill>
                  <a:schemeClr val="tx1"/>
                </a:solidFill>
                <a:latin typeface="Arial" charset="0"/>
                <a:ea typeface="Arial" charset="0"/>
                <a:cs typeface="Arial" charset="0"/>
              </a:defRPr>
            </a:lvl2pPr>
            <a:lvl3pPr marL="1197270" indent="-239454" algn="l" defTabSz="914400" rtl="0" eaLnBrk="0" latinLnBrk="0" hangingPunct="0">
              <a:defRPr sz="1800" kern="1200">
                <a:solidFill>
                  <a:schemeClr val="tx1"/>
                </a:solidFill>
                <a:latin typeface="Arial" charset="0"/>
                <a:ea typeface="Arial" charset="0"/>
                <a:cs typeface="Arial" charset="0"/>
              </a:defRPr>
            </a:lvl3pPr>
            <a:lvl4pPr marL="1676177" indent="-239454" algn="l" defTabSz="914400" rtl="0" eaLnBrk="0" latinLnBrk="0" hangingPunct="0">
              <a:defRPr sz="1800" kern="1200">
                <a:solidFill>
                  <a:schemeClr val="tx1"/>
                </a:solidFill>
                <a:latin typeface="Arial" charset="0"/>
                <a:ea typeface="Arial" charset="0"/>
                <a:cs typeface="Arial" charset="0"/>
              </a:defRPr>
            </a:lvl4pPr>
            <a:lvl5pPr marL="2155085" indent="-239454" algn="l" defTabSz="914400" rtl="0" eaLnBrk="0" latinLnBrk="0" hangingPunct="0">
              <a:defRPr sz="1800" kern="1200">
                <a:solidFill>
                  <a:schemeClr val="tx1"/>
                </a:solidFill>
                <a:latin typeface="Arial" charset="0"/>
                <a:ea typeface="Arial" charset="0"/>
                <a:cs typeface="Arial" charset="0"/>
              </a:defRPr>
            </a:lvl5pPr>
            <a:lvl6pPr marL="2633993"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3112901"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591809"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4070717"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fld id="{0447D3D2-708A-E34B-88EA-90194C1A2EE9}" type="slidenum">
              <a:rPr lang="en-US" smtClean="0">
                <a:solidFill>
                  <a:srgbClr val="000000"/>
                </a:solidFill>
                <a:cs typeface="ＭＳ Ｐゴシック" charset="0"/>
              </a:rPr>
              <a:pPr eaLnBrk="1" hangingPunct="1"/>
              <a:t>25</a:t>
            </a:fld>
            <a:endParaRPr lang="en-US" dirty="0">
              <a:solidFill>
                <a:srgbClr val="000000"/>
              </a:solidFill>
              <a:cs typeface="ＭＳ Ｐゴシック" charset="0"/>
            </a:endParaRPr>
          </a:p>
        </p:txBody>
      </p:sp>
      <p:sp>
        <p:nvSpPr>
          <p:cNvPr id="5" name="TextBox 4">
            <a:extLst>
              <a:ext uri="{FF2B5EF4-FFF2-40B4-BE49-F238E27FC236}">
                <a16:creationId xmlns:a16="http://schemas.microsoft.com/office/drawing/2014/main" id="{F16A3AB8-6CFB-094D-9A73-B39A037614D2}"/>
              </a:ext>
            </a:extLst>
          </p:cNvPr>
          <p:cNvSpPr txBox="1"/>
          <p:nvPr/>
        </p:nvSpPr>
        <p:spPr>
          <a:xfrm>
            <a:off x="159112" y="1694967"/>
            <a:ext cx="11678262" cy="646331"/>
          </a:xfrm>
          <a:prstGeom prst="rect">
            <a:avLst/>
          </a:prstGeom>
          <a:solidFill>
            <a:schemeClr val="accent1">
              <a:lumMod val="20000"/>
              <a:lumOff val="80000"/>
            </a:schemeClr>
          </a:solidFill>
          <a:ln>
            <a:solidFill>
              <a:schemeClr val="accent1"/>
            </a:solidFill>
          </a:ln>
        </p:spPr>
        <p:txBody>
          <a:bodyPr wrap="square" rtlCol="0">
            <a:spAutoFit/>
          </a:bodyPr>
          <a:lstStyle/>
          <a:p>
            <a:pPr algn="l"/>
            <a:r>
              <a:rPr lang="en-GB" dirty="0">
                <a:latin typeface="Helvetica Neue Light" panose="02000403000000020004" pitchFamily="2" charset="0"/>
                <a:ea typeface="Helvetica Neue Light" panose="02000403000000020004" pitchFamily="2" charset="0"/>
              </a:rPr>
              <a:t>Probability distribution is a mathematical function estimates the </a:t>
            </a:r>
            <a:r>
              <a:rPr lang="en-GB" b="1" dirty="0">
                <a:latin typeface="Helvetica Neue Light" panose="02000403000000020004" pitchFamily="2" charset="0"/>
                <a:ea typeface="Helvetica Neue Light" panose="02000403000000020004" pitchFamily="2" charset="0"/>
              </a:rPr>
              <a:t>plausibility</a:t>
            </a:r>
            <a:r>
              <a:rPr lang="en-GB" dirty="0">
                <a:latin typeface="Helvetica Neue Light" panose="02000403000000020004" pitchFamily="2" charset="0"/>
                <a:ea typeface="Helvetica Neue Light" panose="02000403000000020004" pitchFamily="2" charset="0"/>
              </a:rPr>
              <a:t> of observing a particular value (or range of values) for a variable. It can be used to estimate </a:t>
            </a:r>
            <a:r>
              <a:rPr lang="en-GB" b="1" dirty="0">
                <a:latin typeface="Helvetica Neue Light" panose="02000403000000020004" pitchFamily="2" charset="0"/>
                <a:ea typeface="Helvetica Neue Light" panose="02000403000000020004" pitchFamily="2" charset="0"/>
              </a:rPr>
              <a:t>cumulative probability up to a certain value</a:t>
            </a:r>
            <a:r>
              <a:rPr lang="en-GB" dirty="0">
                <a:latin typeface="Helvetica Neue Light" panose="02000403000000020004" pitchFamily="2" charset="0"/>
                <a:ea typeface="Helvetica Neue Light" panose="02000403000000020004" pitchFamily="2" charset="0"/>
              </a:rPr>
              <a:t>.</a:t>
            </a:r>
          </a:p>
        </p:txBody>
      </p:sp>
      <p:sp>
        <p:nvSpPr>
          <p:cNvPr id="6" name="TextBox 5">
            <a:extLst>
              <a:ext uri="{FF2B5EF4-FFF2-40B4-BE49-F238E27FC236}">
                <a16:creationId xmlns:a16="http://schemas.microsoft.com/office/drawing/2014/main" id="{42611F59-E3D7-E348-B810-6B4EA38AFFDB}"/>
              </a:ext>
            </a:extLst>
          </p:cNvPr>
          <p:cNvSpPr txBox="1"/>
          <p:nvPr/>
        </p:nvSpPr>
        <p:spPr>
          <a:xfrm>
            <a:off x="137686" y="2540235"/>
            <a:ext cx="7972054" cy="369332"/>
          </a:xfrm>
          <a:prstGeom prst="rect">
            <a:avLst/>
          </a:prstGeom>
          <a:noFill/>
        </p:spPr>
        <p:txBody>
          <a:bodyPr wrap="none" rtlCol="0">
            <a:spAutoFit/>
          </a:bodyPr>
          <a:lstStyle/>
          <a:p>
            <a:r>
              <a:rPr lang="en-GB" dirty="0">
                <a:latin typeface="Helvetica Neue Light" panose="02000403000000020004" pitchFamily="2" charset="0"/>
                <a:ea typeface="Helvetica Neue Light" panose="02000403000000020004" pitchFamily="2" charset="0"/>
              </a:rPr>
              <a:t>There are broadly two groups for probability distributions with several subtypes:</a:t>
            </a:r>
          </a:p>
        </p:txBody>
      </p:sp>
      <p:sp>
        <p:nvSpPr>
          <p:cNvPr id="9" name="TextBox 8">
            <a:extLst>
              <a:ext uri="{FF2B5EF4-FFF2-40B4-BE49-F238E27FC236}">
                <a16:creationId xmlns:a16="http://schemas.microsoft.com/office/drawing/2014/main" id="{A698F03F-C603-9A48-A6C1-7674BAFEE58E}"/>
              </a:ext>
            </a:extLst>
          </p:cNvPr>
          <p:cNvSpPr txBox="1"/>
          <p:nvPr/>
        </p:nvSpPr>
        <p:spPr>
          <a:xfrm>
            <a:off x="137686" y="4903943"/>
            <a:ext cx="10978805" cy="1877437"/>
          </a:xfrm>
          <a:prstGeom prst="rect">
            <a:avLst/>
          </a:prstGeom>
          <a:noFill/>
          <a:ln>
            <a:noFill/>
          </a:ln>
        </p:spPr>
        <p:txBody>
          <a:bodyPr wrap="square" rtlCol="0">
            <a:spAutoFit/>
          </a:bodyPr>
          <a:lstStyle/>
          <a:p>
            <a:pPr algn="l"/>
            <a:r>
              <a:rPr lang="en-GB" sz="1600" b="1" dirty="0">
                <a:latin typeface="Helvetica Neue" panose="02000503000000020004" pitchFamily="2" charset="0"/>
                <a:ea typeface="Helvetica Neue" panose="02000503000000020004" pitchFamily="2" charset="0"/>
                <a:cs typeface="Helvetica Neue" panose="02000503000000020004" pitchFamily="2" charset="0"/>
              </a:rPr>
              <a:t>Important note:</a:t>
            </a:r>
          </a:p>
          <a:p>
            <a:pPr algn="l"/>
            <a:endParaRPr lang="en-GB" sz="1600" dirty="0">
              <a:latin typeface="Helvetica Neue" panose="02000503000000020004" pitchFamily="2" charset="0"/>
              <a:ea typeface="Helvetica Neue" panose="02000503000000020004" pitchFamily="2" charset="0"/>
              <a:cs typeface="Helvetica Neue" panose="02000503000000020004" pitchFamily="2" charset="0"/>
            </a:endParaRPr>
          </a:p>
          <a:p>
            <a:pPr algn="l"/>
            <a:r>
              <a:rPr lang="en-GB" sz="1400" dirty="0">
                <a:latin typeface="Helvetica Neue" panose="02000503000000020004" pitchFamily="2" charset="0"/>
                <a:ea typeface="Helvetica Neue" panose="02000503000000020004" pitchFamily="2" charset="0"/>
                <a:cs typeface="Helvetica Neue" panose="02000503000000020004" pitchFamily="2" charset="0"/>
              </a:rPr>
              <a:t>In Bayesian inference, probability distributions are applied to the components of Bayes’ rule, including the likelihood function and prior probability, to derive the posterior probability.</a:t>
            </a:r>
          </a:p>
          <a:p>
            <a:pPr algn="l"/>
            <a:endParaRPr lang="en-GB" sz="1400" dirty="0">
              <a:latin typeface="Helvetica Neue" panose="02000503000000020004" pitchFamily="2" charset="0"/>
              <a:ea typeface="Helvetica Neue" panose="02000503000000020004" pitchFamily="2" charset="0"/>
              <a:cs typeface="Helvetica Neue" panose="02000503000000020004" pitchFamily="2" charset="0"/>
            </a:endParaRPr>
          </a:p>
          <a:p>
            <a:pPr algn="l"/>
            <a:r>
              <a:rPr lang="en-GB" sz="1400" dirty="0">
                <a:latin typeface="Helvetica Neue" panose="02000503000000020004" pitchFamily="2" charset="0"/>
                <a:ea typeface="Helvetica Neue" panose="02000503000000020004" pitchFamily="2" charset="0"/>
                <a:cs typeface="Helvetica Neue" panose="02000503000000020004" pitchFamily="2" charset="0"/>
              </a:rPr>
              <a:t>We assign a probability distribution to model the plausibility of an outcome (likelihood) and subjectively choose another probability distribution (the prior) to represent our beliefs about the parameters we want to estimate. The prior reflects our assumptions about the plausibility (or shape) of the parameter values before observing the data.</a:t>
            </a:r>
          </a:p>
        </p:txBody>
      </p:sp>
      <p:sp>
        <p:nvSpPr>
          <p:cNvPr id="12" name="TextBox 11">
            <a:extLst>
              <a:ext uri="{FF2B5EF4-FFF2-40B4-BE49-F238E27FC236}">
                <a16:creationId xmlns:a16="http://schemas.microsoft.com/office/drawing/2014/main" id="{F2386BF5-57A7-5AF8-E5E9-70B6CF07FEE8}"/>
              </a:ext>
            </a:extLst>
          </p:cNvPr>
          <p:cNvSpPr txBox="1"/>
          <p:nvPr/>
        </p:nvSpPr>
        <p:spPr>
          <a:xfrm>
            <a:off x="159112" y="3063573"/>
            <a:ext cx="5547207" cy="1569660"/>
          </a:xfrm>
          <a:prstGeom prst="rect">
            <a:avLst/>
          </a:prstGeom>
          <a:solidFill>
            <a:schemeClr val="accent1">
              <a:lumMod val="20000"/>
              <a:lumOff val="80000"/>
            </a:schemeClr>
          </a:solidFill>
          <a:ln>
            <a:solidFill>
              <a:schemeClr val="accent1"/>
            </a:solidFill>
          </a:ln>
        </p:spPr>
        <p:txBody>
          <a:bodyPr wrap="square" rtlCol="0">
            <a:spAutoFit/>
          </a:bodyPr>
          <a:lstStyle/>
          <a:p>
            <a:pPr algn="ctr"/>
            <a:r>
              <a:rPr lang="en-GB" sz="1600" b="1" dirty="0">
                <a:latin typeface="Helvetica Neue Light" panose="02000403000000020004" pitchFamily="2" charset="0"/>
                <a:ea typeface="Helvetica Neue Light" panose="02000403000000020004" pitchFamily="2" charset="0"/>
              </a:rPr>
              <a:t>Probability Mass Function (PMFs) (Discrete)</a:t>
            </a:r>
          </a:p>
          <a:p>
            <a:pPr algn="ctr"/>
            <a:endParaRPr lang="en-GB" sz="1600" b="1" dirty="0">
              <a:latin typeface="Helvetica Neue Light" panose="02000403000000020004" pitchFamily="2" charset="0"/>
              <a:ea typeface="Helvetica Neue Light" panose="02000403000000020004" pitchFamily="2" charset="0"/>
            </a:endParaRPr>
          </a:p>
          <a:p>
            <a:pPr marL="285750" indent="-285750">
              <a:buFont typeface="Arial" panose="020B0604020202020204" pitchFamily="34" charset="0"/>
              <a:buChar char="•"/>
            </a:pPr>
            <a:r>
              <a:rPr lang="en-GB" sz="1600" dirty="0">
                <a:latin typeface="Helvetica Neue Light" panose="02000403000000020004" pitchFamily="2" charset="0"/>
                <a:ea typeface="Helvetica Neue Light" panose="02000403000000020004" pitchFamily="2" charset="0"/>
              </a:rPr>
              <a:t>Discrete uniform distribution</a:t>
            </a:r>
          </a:p>
          <a:p>
            <a:pPr marL="285750" indent="-285750">
              <a:buFont typeface="Arial" panose="020B0604020202020204" pitchFamily="34" charset="0"/>
              <a:buChar char="•"/>
            </a:pPr>
            <a:r>
              <a:rPr lang="en-GB" sz="1600" dirty="0">
                <a:latin typeface="Helvetica Neue Light" panose="02000403000000020004" pitchFamily="2" charset="0"/>
                <a:ea typeface="Helvetica Neue Light" panose="02000403000000020004" pitchFamily="2" charset="0"/>
              </a:rPr>
              <a:t>Bernoulli distribution</a:t>
            </a:r>
          </a:p>
          <a:p>
            <a:pPr marL="285750" indent="-285750">
              <a:buFont typeface="Arial" panose="020B0604020202020204" pitchFamily="34" charset="0"/>
              <a:buChar char="•"/>
            </a:pPr>
            <a:r>
              <a:rPr lang="en-GB" sz="1600" dirty="0">
                <a:latin typeface="Helvetica Neue Light" panose="02000403000000020004" pitchFamily="2" charset="0"/>
                <a:ea typeface="Helvetica Neue Light" panose="02000403000000020004" pitchFamily="2" charset="0"/>
              </a:rPr>
              <a:t>Binomial distribution</a:t>
            </a:r>
          </a:p>
          <a:p>
            <a:pPr marL="285750" indent="-285750">
              <a:buFont typeface="Arial" panose="020B0604020202020204" pitchFamily="34" charset="0"/>
              <a:buChar char="•"/>
            </a:pPr>
            <a:r>
              <a:rPr lang="en-GB" sz="1600" dirty="0">
                <a:latin typeface="Helvetica Neue Light" panose="02000403000000020004" pitchFamily="2" charset="0"/>
                <a:ea typeface="Helvetica Neue Light" panose="02000403000000020004" pitchFamily="2" charset="0"/>
              </a:rPr>
              <a:t>Poisson distribution</a:t>
            </a:r>
          </a:p>
        </p:txBody>
      </p:sp>
      <p:sp>
        <p:nvSpPr>
          <p:cNvPr id="13" name="TextBox 12">
            <a:extLst>
              <a:ext uri="{FF2B5EF4-FFF2-40B4-BE49-F238E27FC236}">
                <a16:creationId xmlns:a16="http://schemas.microsoft.com/office/drawing/2014/main" id="{A35EE6C1-B98F-35A5-5628-E3199FA47B59}"/>
              </a:ext>
            </a:extLst>
          </p:cNvPr>
          <p:cNvSpPr txBox="1"/>
          <p:nvPr/>
        </p:nvSpPr>
        <p:spPr>
          <a:xfrm>
            <a:off x="6295901" y="3063573"/>
            <a:ext cx="5520047" cy="1569660"/>
          </a:xfrm>
          <a:prstGeom prst="rect">
            <a:avLst/>
          </a:prstGeom>
          <a:solidFill>
            <a:schemeClr val="accent1">
              <a:lumMod val="20000"/>
              <a:lumOff val="80000"/>
            </a:schemeClr>
          </a:solidFill>
          <a:ln>
            <a:solidFill>
              <a:schemeClr val="accent1"/>
            </a:solidFill>
          </a:ln>
        </p:spPr>
        <p:txBody>
          <a:bodyPr wrap="square" rtlCol="0">
            <a:spAutoFit/>
          </a:bodyPr>
          <a:lstStyle/>
          <a:p>
            <a:pPr algn="ctr"/>
            <a:r>
              <a:rPr lang="en-GB" sz="1600" b="1" dirty="0">
                <a:latin typeface="Helvetica Neue Light" panose="02000403000000020004" pitchFamily="2" charset="0"/>
                <a:ea typeface="Helvetica Neue Light" panose="02000403000000020004" pitchFamily="2" charset="0"/>
              </a:rPr>
              <a:t>Probability Density Function (PDFs) (Continuous)</a:t>
            </a:r>
          </a:p>
          <a:p>
            <a:pPr algn="ctr"/>
            <a:endParaRPr lang="en-GB" sz="1600" b="1" dirty="0">
              <a:latin typeface="Helvetica Neue Light" panose="02000403000000020004" pitchFamily="2" charset="0"/>
              <a:ea typeface="Helvetica Neue Light" panose="02000403000000020004" pitchFamily="2" charset="0"/>
            </a:endParaRPr>
          </a:p>
          <a:p>
            <a:pPr marL="285750" indent="-285750">
              <a:buFont typeface="Arial" panose="020B0604020202020204" pitchFamily="34" charset="0"/>
              <a:buChar char="•"/>
            </a:pPr>
            <a:r>
              <a:rPr lang="en-GB" sz="1600" dirty="0">
                <a:latin typeface="Helvetica Neue Light" panose="02000403000000020004" pitchFamily="2" charset="0"/>
                <a:ea typeface="Helvetica Neue Light" panose="02000403000000020004" pitchFamily="2" charset="0"/>
              </a:rPr>
              <a:t>Uniform distribution</a:t>
            </a:r>
          </a:p>
          <a:p>
            <a:pPr marL="285750" indent="-285750">
              <a:buFont typeface="Arial" panose="020B0604020202020204" pitchFamily="34" charset="0"/>
              <a:buChar char="•"/>
            </a:pPr>
            <a:r>
              <a:rPr lang="en-GB" sz="1600" dirty="0">
                <a:latin typeface="Helvetica Neue Light" panose="02000403000000020004" pitchFamily="2" charset="0"/>
                <a:ea typeface="Helvetica Neue Light" panose="02000403000000020004" pitchFamily="2" charset="0"/>
              </a:rPr>
              <a:t>Gaussian (or Normal) distribution</a:t>
            </a:r>
          </a:p>
          <a:p>
            <a:pPr marL="285750" indent="-285750">
              <a:buFont typeface="Arial" panose="020B0604020202020204" pitchFamily="34" charset="0"/>
              <a:buChar char="•"/>
            </a:pPr>
            <a:r>
              <a:rPr lang="en-GB" sz="1600" dirty="0">
                <a:latin typeface="Helvetica Neue Light" panose="02000403000000020004" pitchFamily="2" charset="0"/>
                <a:ea typeface="Helvetica Neue Light" panose="02000403000000020004" pitchFamily="2" charset="0"/>
              </a:rPr>
              <a:t>Gamma distribution (flexible)</a:t>
            </a:r>
          </a:p>
          <a:p>
            <a:pPr marL="285750" indent="-285750">
              <a:buFont typeface="Arial" panose="020B0604020202020204" pitchFamily="34" charset="0"/>
              <a:buChar char="•"/>
            </a:pPr>
            <a:r>
              <a:rPr lang="en-GB" sz="1600" dirty="0">
                <a:latin typeface="Helvetica Neue Light" panose="02000403000000020004" pitchFamily="2" charset="0"/>
                <a:ea typeface="Helvetica Neue Light" panose="02000403000000020004" pitchFamily="2" charset="0"/>
              </a:rPr>
              <a:t>Beta distribution (flexible)</a:t>
            </a:r>
          </a:p>
        </p:txBody>
      </p:sp>
      <p:sp>
        <p:nvSpPr>
          <p:cNvPr id="2" name="TextBox 1">
            <a:extLst>
              <a:ext uri="{FF2B5EF4-FFF2-40B4-BE49-F238E27FC236}">
                <a16:creationId xmlns:a16="http://schemas.microsoft.com/office/drawing/2014/main" id="{1046B2D4-E9AA-97D5-472C-B4DB41F694A3}"/>
              </a:ext>
            </a:extLst>
          </p:cNvPr>
          <p:cNvSpPr txBox="1"/>
          <p:nvPr/>
        </p:nvSpPr>
        <p:spPr>
          <a:xfrm>
            <a:off x="3530193" y="3537301"/>
            <a:ext cx="2012143" cy="707886"/>
          </a:xfrm>
          <a:prstGeom prst="rect">
            <a:avLst/>
          </a:prstGeom>
          <a:noFill/>
        </p:spPr>
        <p:txBody>
          <a:bodyPr wrap="square" rtlCol="0">
            <a:spAutoFit/>
          </a:bodyPr>
          <a:lstStyle/>
          <a:p>
            <a:r>
              <a:rPr lang="en-GB" sz="1000" b="1" dirty="0">
                <a:latin typeface="Helvetica Neue" panose="02000503000000020004" pitchFamily="2" charset="0"/>
                <a:ea typeface="Helvetica Neue" panose="02000503000000020004" pitchFamily="2" charset="0"/>
                <a:cs typeface="Helvetica Neue" panose="02000503000000020004" pitchFamily="2" charset="0"/>
              </a:rPr>
              <a:t>Note: These distributions can handle variables that counts, or a discrete (or distinct) in nature.</a:t>
            </a:r>
          </a:p>
        </p:txBody>
      </p:sp>
      <p:sp>
        <p:nvSpPr>
          <p:cNvPr id="7" name="TextBox 6">
            <a:extLst>
              <a:ext uri="{FF2B5EF4-FFF2-40B4-BE49-F238E27FC236}">
                <a16:creationId xmlns:a16="http://schemas.microsoft.com/office/drawing/2014/main" id="{74E66EE6-4F8B-D6CA-D6D5-1995E486388C}"/>
              </a:ext>
            </a:extLst>
          </p:cNvPr>
          <p:cNvSpPr txBox="1"/>
          <p:nvPr/>
        </p:nvSpPr>
        <p:spPr>
          <a:xfrm>
            <a:off x="9825231" y="3526587"/>
            <a:ext cx="2012143" cy="553998"/>
          </a:xfrm>
          <a:prstGeom prst="rect">
            <a:avLst/>
          </a:prstGeom>
          <a:noFill/>
        </p:spPr>
        <p:txBody>
          <a:bodyPr wrap="square" rtlCol="0">
            <a:spAutoFit/>
          </a:bodyPr>
          <a:lstStyle/>
          <a:p>
            <a:r>
              <a:rPr lang="en-GB" sz="1000" b="1" dirty="0">
                <a:latin typeface="Helvetica Neue" panose="02000503000000020004" pitchFamily="2" charset="0"/>
                <a:ea typeface="Helvetica Neue" panose="02000503000000020004" pitchFamily="2" charset="0"/>
                <a:cs typeface="Helvetica Neue" panose="02000503000000020004" pitchFamily="2" charset="0"/>
              </a:rPr>
              <a:t>Note: These distributions can handle variables that are continuous in nature</a:t>
            </a:r>
          </a:p>
        </p:txBody>
      </p:sp>
      <p:pic>
        <p:nvPicPr>
          <p:cNvPr id="8" name="Picture 7">
            <a:extLst>
              <a:ext uri="{FF2B5EF4-FFF2-40B4-BE49-F238E27FC236}">
                <a16:creationId xmlns:a16="http://schemas.microsoft.com/office/drawing/2014/main" id="{2D2691C2-5EB7-3F4B-B269-82D245DFB8F3}"/>
              </a:ext>
            </a:extLst>
          </p:cNvPr>
          <p:cNvPicPr>
            <a:picLocks noChangeAspect="1"/>
          </p:cNvPicPr>
          <p:nvPr/>
        </p:nvPicPr>
        <p:blipFill>
          <a:blip r:embed="rId3"/>
          <a:stretch>
            <a:fillRect/>
          </a:stretch>
        </p:blipFill>
        <p:spPr>
          <a:xfrm>
            <a:off x="0" y="2623"/>
            <a:ext cx="12192000" cy="970069"/>
          </a:xfrm>
          <a:prstGeom prst="rect">
            <a:avLst/>
          </a:prstGeom>
        </p:spPr>
      </p:pic>
    </p:spTree>
    <p:extLst>
      <p:ext uri="{BB962C8B-B14F-4D97-AF65-F5344CB8AC3E}">
        <p14:creationId xmlns:p14="http://schemas.microsoft.com/office/powerpoint/2010/main" val="32073503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5A6D19F9-C71D-C5BF-A177-1733A3C3D4EF}"/>
              </a:ext>
            </a:extLst>
          </p:cNvPr>
          <p:cNvSpPr txBox="1">
            <a:spLocks/>
          </p:cNvSpPr>
          <p:nvPr/>
        </p:nvSpPr>
        <p:spPr>
          <a:xfrm>
            <a:off x="11275948" y="6373870"/>
            <a:ext cx="540000" cy="144000"/>
          </a:xfrm>
          <a:prstGeom prst="rect">
            <a:avLst/>
          </a:prstGeom>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Arial" charset="0"/>
              </a:defRPr>
            </a:lvl1pPr>
            <a:lvl2pPr marL="778225" indent="-299317" algn="l" defTabSz="914400" rtl="0" eaLnBrk="0" latinLnBrk="0" hangingPunct="0">
              <a:defRPr sz="1800" kern="1200">
                <a:solidFill>
                  <a:schemeClr val="tx1"/>
                </a:solidFill>
                <a:latin typeface="Arial" charset="0"/>
                <a:ea typeface="Arial" charset="0"/>
                <a:cs typeface="Arial" charset="0"/>
              </a:defRPr>
            </a:lvl2pPr>
            <a:lvl3pPr marL="1197270" indent="-239454" algn="l" defTabSz="914400" rtl="0" eaLnBrk="0" latinLnBrk="0" hangingPunct="0">
              <a:defRPr sz="1800" kern="1200">
                <a:solidFill>
                  <a:schemeClr val="tx1"/>
                </a:solidFill>
                <a:latin typeface="Arial" charset="0"/>
                <a:ea typeface="Arial" charset="0"/>
                <a:cs typeface="Arial" charset="0"/>
              </a:defRPr>
            </a:lvl3pPr>
            <a:lvl4pPr marL="1676177" indent="-239454" algn="l" defTabSz="914400" rtl="0" eaLnBrk="0" latinLnBrk="0" hangingPunct="0">
              <a:defRPr sz="1800" kern="1200">
                <a:solidFill>
                  <a:schemeClr val="tx1"/>
                </a:solidFill>
                <a:latin typeface="Arial" charset="0"/>
                <a:ea typeface="Arial" charset="0"/>
                <a:cs typeface="Arial" charset="0"/>
              </a:defRPr>
            </a:lvl4pPr>
            <a:lvl5pPr marL="2155085" indent="-239454" algn="l" defTabSz="914400" rtl="0" eaLnBrk="0" latinLnBrk="0" hangingPunct="0">
              <a:defRPr sz="1800" kern="1200">
                <a:solidFill>
                  <a:schemeClr val="tx1"/>
                </a:solidFill>
                <a:latin typeface="Arial" charset="0"/>
                <a:ea typeface="Arial" charset="0"/>
                <a:cs typeface="Arial" charset="0"/>
              </a:defRPr>
            </a:lvl5pPr>
            <a:lvl6pPr marL="2633993"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3112901"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591809"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4070717"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fld id="{0447D3D2-708A-E34B-88EA-90194C1A2EE9}" type="slidenum">
              <a:rPr lang="en-US" smtClean="0">
                <a:solidFill>
                  <a:srgbClr val="000000"/>
                </a:solidFill>
                <a:cs typeface="ＭＳ Ｐゴシック" charset="0"/>
              </a:rPr>
              <a:pPr eaLnBrk="1" hangingPunct="1"/>
              <a:t>26</a:t>
            </a:fld>
            <a:endParaRPr lang="en-US" dirty="0">
              <a:solidFill>
                <a:srgbClr val="000000"/>
              </a:solidFill>
              <a:cs typeface="ＭＳ Ｐゴシック" charset="0"/>
            </a:endParaRPr>
          </a:p>
        </p:txBody>
      </p:sp>
      <p:pic>
        <p:nvPicPr>
          <p:cNvPr id="5" name="Picture 4" descr="A red line graph on a white background&#10;&#10;Description automatically generated">
            <a:extLst>
              <a:ext uri="{FF2B5EF4-FFF2-40B4-BE49-F238E27FC236}">
                <a16:creationId xmlns:a16="http://schemas.microsoft.com/office/drawing/2014/main" id="{AAA6C46F-C10F-6ED7-8C42-2B640402AE25}"/>
              </a:ext>
            </a:extLst>
          </p:cNvPr>
          <p:cNvPicPr>
            <a:picLocks noChangeAspect="1"/>
          </p:cNvPicPr>
          <p:nvPr/>
        </p:nvPicPr>
        <p:blipFill>
          <a:blip r:embed="rId3"/>
          <a:stretch>
            <a:fillRect/>
          </a:stretch>
        </p:blipFill>
        <p:spPr>
          <a:xfrm>
            <a:off x="317023" y="2319696"/>
            <a:ext cx="5271402" cy="4057637"/>
          </a:xfrm>
          <a:prstGeom prst="rect">
            <a:avLst/>
          </a:prstGeom>
        </p:spPr>
      </p:pic>
      <p:sp>
        <p:nvSpPr>
          <p:cNvPr id="6" name="TextBox 5">
            <a:extLst>
              <a:ext uri="{FF2B5EF4-FFF2-40B4-BE49-F238E27FC236}">
                <a16:creationId xmlns:a16="http://schemas.microsoft.com/office/drawing/2014/main" id="{848A4842-037B-1687-D3CB-C681200308FA}"/>
              </a:ext>
            </a:extLst>
          </p:cNvPr>
          <p:cNvSpPr txBox="1"/>
          <p:nvPr/>
        </p:nvSpPr>
        <p:spPr>
          <a:xfrm rot="16200000">
            <a:off x="-829731" y="3932390"/>
            <a:ext cx="2293509" cy="307777"/>
          </a:xfrm>
          <a:prstGeom prst="rect">
            <a:avLst/>
          </a:prstGeom>
          <a:solidFill>
            <a:schemeClr val="bg1"/>
          </a:solidFill>
        </p:spPr>
        <p:txBody>
          <a:bodyPr wrap="square" rtlCol="0">
            <a:spAutoFit/>
          </a:bodyPr>
          <a:lstStyle/>
          <a:p>
            <a:r>
              <a:rPr lang="en-GB" sz="1400" dirty="0">
                <a:latin typeface="Helvetica" pitchFamily="2" charset="0"/>
              </a:rPr>
              <a:t>Degree of Plausibility</a:t>
            </a:r>
          </a:p>
        </p:txBody>
      </p:sp>
      <p:sp>
        <p:nvSpPr>
          <p:cNvPr id="7" name="TextBox 6">
            <a:extLst>
              <a:ext uri="{FF2B5EF4-FFF2-40B4-BE49-F238E27FC236}">
                <a16:creationId xmlns:a16="http://schemas.microsoft.com/office/drawing/2014/main" id="{53F13FB6-8904-540E-B218-EBC6EC468F04}"/>
              </a:ext>
            </a:extLst>
          </p:cNvPr>
          <p:cNvSpPr txBox="1"/>
          <p:nvPr/>
        </p:nvSpPr>
        <p:spPr>
          <a:xfrm>
            <a:off x="1460998" y="6192667"/>
            <a:ext cx="3363468" cy="307777"/>
          </a:xfrm>
          <a:prstGeom prst="rect">
            <a:avLst/>
          </a:prstGeom>
          <a:solidFill>
            <a:schemeClr val="bg1"/>
          </a:solidFill>
        </p:spPr>
        <p:txBody>
          <a:bodyPr wrap="square" rtlCol="0">
            <a:spAutoFit/>
          </a:bodyPr>
          <a:lstStyle/>
          <a:p>
            <a:r>
              <a:rPr lang="en-GB" sz="1400" dirty="0">
                <a:latin typeface="Helvetica" pitchFamily="2" charset="0"/>
              </a:rPr>
              <a:t>Range of BMI values [15 to 32]</a:t>
            </a:r>
          </a:p>
        </p:txBody>
      </p:sp>
      <p:sp>
        <p:nvSpPr>
          <p:cNvPr id="8" name="TextBox 7">
            <a:extLst>
              <a:ext uri="{FF2B5EF4-FFF2-40B4-BE49-F238E27FC236}">
                <a16:creationId xmlns:a16="http://schemas.microsoft.com/office/drawing/2014/main" id="{271F30BE-D103-549A-9E0F-4CE84A9A233F}"/>
              </a:ext>
            </a:extLst>
          </p:cNvPr>
          <p:cNvSpPr txBox="1"/>
          <p:nvPr/>
        </p:nvSpPr>
        <p:spPr>
          <a:xfrm>
            <a:off x="800348" y="1319227"/>
            <a:ext cx="3466688" cy="698173"/>
          </a:xfrm>
          <a:prstGeom prst="rect">
            <a:avLst/>
          </a:prstGeom>
          <a:solidFill>
            <a:schemeClr val="accent1">
              <a:lumMod val="60000"/>
              <a:lumOff val="40000"/>
            </a:schemeClr>
          </a:solidFill>
        </p:spPr>
        <p:txBody>
          <a:bodyPr wrap="square" rtlCol="0">
            <a:spAutoFit/>
          </a:bodyPr>
          <a:lstStyle/>
          <a:p>
            <a:endParaRPr lang="en-GB" dirty="0"/>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AC832C4C-F770-0B0C-AF19-3A7974623976}"/>
                  </a:ext>
                </a:extLst>
              </p:cNvPr>
              <p:cNvSpPr txBox="1"/>
              <p:nvPr/>
            </p:nvSpPr>
            <p:spPr>
              <a:xfrm>
                <a:off x="4064688" y="1435615"/>
                <a:ext cx="2459736" cy="3879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ea typeface="Cambria Math" panose="02040503050406030204" pitchFamily="18" charset="0"/>
                        </a:rPr>
                        <m:t>⇠⇢</m:t>
                      </m:r>
                      <m:r>
                        <m:rPr>
                          <m:sty m:val="p"/>
                        </m:rPr>
                        <a:rPr lang="en-GB" b="0" i="0" smtClean="0">
                          <a:latin typeface="Cambria Math" panose="02040503050406030204" pitchFamily="18" charset="0"/>
                          <a:ea typeface="Cambria Math" panose="02040503050406030204" pitchFamily="18" charset="0"/>
                        </a:rPr>
                        <m:t>norm</m:t>
                      </m:r>
                      <m:r>
                        <a:rPr lang="en-GB" b="0" i="1" smtClean="0">
                          <a:latin typeface="Cambria Math" panose="02040503050406030204" pitchFamily="18" charset="0"/>
                          <a:ea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𝐵𝑀𝐼</m:t>
                          </m:r>
                        </m:e>
                        <m:sub>
                          <m:r>
                            <a:rPr lang="en-GB" i="1">
                              <a:latin typeface="Cambria Math" panose="02040503050406030204" pitchFamily="18" charset="0"/>
                              <a:ea typeface="Cambria Math" panose="02040503050406030204" pitchFamily="18" charset="0"/>
                            </a:rPr>
                            <m:t>𝜇</m:t>
                          </m:r>
                        </m:sub>
                      </m:sSub>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𝜎</m:t>
                      </m:r>
                      <m:r>
                        <a:rPr lang="en-GB" b="0" i="1" smtClean="0">
                          <a:latin typeface="Cambria Math" panose="02040503050406030204" pitchFamily="18" charset="0"/>
                          <a:ea typeface="Cambria Math" panose="02040503050406030204" pitchFamily="18" charset="0"/>
                        </a:rPr>
                        <m:t>)</m:t>
                      </m:r>
                    </m:oMath>
                  </m:oMathPara>
                </a14:m>
                <a:endParaRPr lang="en-GB" dirty="0"/>
              </a:p>
            </p:txBody>
          </p:sp>
        </mc:Choice>
        <mc:Fallback xmlns="">
          <p:sp>
            <p:nvSpPr>
              <p:cNvPr id="9" name="TextBox 8">
                <a:extLst>
                  <a:ext uri="{FF2B5EF4-FFF2-40B4-BE49-F238E27FC236}">
                    <a16:creationId xmlns:a16="http://schemas.microsoft.com/office/drawing/2014/main" id="{AC832C4C-F770-0B0C-AF19-3A7974623976}"/>
                  </a:ext>
                </a:extLst>
              </p:cNvPr>
              <p:cNvSpPr txBox="1">
                <a:spLocks noRot="1" noChangeAspect="1" noMove="1" noResize="1" noEditPoints="1" noAdjustHandles="1" noChangeArrowheads="1" noChangeShapeType="1" noTextEdit="1"/>
              </p:cNvSpPr>
              <p:nvPr/>
            </p:nvSpPr>
            <p:spPr>
              <a:xfrm>
                <a:off x="4064688" y="1435615"/>
                <a:ext cx="2459736" cy="387991"/>
              </a:xfrm>
              <a:prstGeom prst="rect">
                <a:avLst/>
              </a:prstGeom>
              <a:blipFill>
                <a:blip r:embed="rId4"/>
                <a:stretch>
                  <a:fillRect b="-967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CC81027D-4D7C-D854-D090-1311A59071D9}"/>
                  </a:ext>
                </a:extLst>
              </p:cNvPr>
              <p:cNvSpPr txBox="1"/>
              <p:nvPr/>
            </p:nvSpPr>
            <p:spPr>
              <a:xfrm>
                <a:off x="800348" y="1305616"/>
                <a:ext cx="3466688" cy="83792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GB" sz="1600" b="0" i="0" smtClean="0">
                          <a:latin typeface="Cambria Math" panose="02040503050406030204" pitchFamily="18" charset="0"/>
                        </a:rPr>
                        <m:t>Pr</m:t>
                      </m:r>
                      <m:d>
                        <m:dPr>
                          <m:ctrlPr>
                            <a:rPr lang="en-GB" sz="1600" b="0" i="1" smtClean="0">
                              <a:latin typeface="Cambria Math" panose="02040503050406030204" pitchFamily="18" charset="0"/>
                            </a:rPr>
                          </m:ctrlPr>
                        </m:dPr>
                        <m:e>
                          <m:r>
                            <a:rPr lang="en-GB" sz="1600" b="0" i="1" smtClean="0">
                              <a:latin typeface="Cambria Math" panose="02040503050406030204" pitchFamily="18" charset="0"/>
                              <a:ea typeface="Cambria Math" panose="02040503050406030204" pitchFamily="18" charset="0"/>
                            </a:rPr>
                            <m:t>𝐵𝑀𝐼</m:t>
                          </m:r>
                        </m:e>
                      </m:d>
                      <m:r>
                        <a:rPr lang="en-GB" sz="1600" b="0" i="1" smtClean="0">
                          <a:latin typeface="Cambria Math" panose="02040503050406030204" pitchFamily="18" charset="0"/>
                        </a:rPr>
                        <m:t>=</m:t>
                      </m:r>
                      <m:f>
                        <m:fPr>
                          <m:ctrlPr>
                            <a:rPr lang="en-GB" sz="1600" i="1" smtClean="0">
                              <a:latin typeface="Cambria Math" panose="02040503050406030204" pitchFamily="18" charset="0"/>
                            </a:rPr>
                          </m:ctrlPr>
                        </m:fPr>
                        <m:num>
                          <m:r>
                            <a:rPr lang="en-GB" sz="1600" b="0" i="1" smtClean="0">
                              <a:latin typeface="Cambria Math" panose="02040503050406030204" pitchFamily="18" charset="0"/>
                            </a:rPr>
                            <m:t>1</m:t>
                          </m:r>
                        </m:num>
                        <m:den>
                          <m:r>
                            <a:rPr lang="en-GB" sz="1600" i="1" smtClean="0">
                              <a:latin typeface="Cambria Math" panose="02040503050406030204" pitchFamily="18" charset="0"/>
                              <a:ea typeface="Cambria Math" panose="02040503050406030204" pitchFamily="18" charset="0"/>
                            </a:rPr>
                            <m:t>𝜎</m:t>
                          </m:r>
                          <m:rad>
                            <m:radPr>
                              <m:degHide m:val="on"/>
                              <m:ctrlPr>
                                <a:rPr lang="en-GB" sz="1600" i="1" smtClean="0">
                                  <a:latin typeface="Cambria Math" panose="02040503050406030204" pitchFamily="18" charset="0"/>
                                  <a:ea typeface="Cambria Math" panose="02040503050406030204" pitchFamily="18" charset="0"/>
                                </a:rPr>
                              </m:ctrlPr>
                            </m:radPr>
                            <m:deg/>
                            <m:e>
                              <m:r>
                                <a:rPr lang="en-GB" sz="1600" b="0" i="1" smtClean="0">
                                  <a:latin typeface="Cambria Math" panose="02040503050406030204" pitchFamily="18" charset="0"/>
                                  <a:ea typeface="Cambria Math" panose="02040503050406030204" pitchFamily="18" charset="0"/>
                                </a:rPr>
                                <m:t>2</m:t>
                              </m:r>
                              <m:r>
                                <a:rPr lang="en-GB" sz="1600" b="0" i="1" smtClean="0">
                                  <a:latin typeface="Cambria Math" panose="02040503050406030204" pitchFamily="18" charset="0"/>
                                  <a:ea typeface="Cambria Math" panose="02040503050406030204" pitchFamily="18" charset="0"/>
                                </a:rPr>
                                <m:t>𝜋</m:t>
                              </m:r>
                            </m:e>
                          </m:rad>
                        </m:den>
                      </m:f>
                      <m:sSup>
                        <m:sSupPr>
                          <m:ctrlPr>
                            <a:rPr lang="en-GB" sz="1600" i="1" smtClean="0">
                              <a:latin typeface="Cambria Math" panose="02040503050406030204" pitchFamily="18" charset="0"/>
                            </a:rPr>
                          </m:ctrlPr>
                        </m:sSupPr>
                        <m:e>
                          <m:r>
                            <m:rPr>
                              <m:sty m:val="p"/>
                            </m:rPr>
                            <a:rPr lang="en-GB" sz="1600" b="0" i="0" smtClean="0">
                              <a:latin typeface="Cambria Math" panose="02040503050406030204" pitchFamily="18" charset="0"/>
                            </a:rPr>
                            <m:t>e</m:t>
                          </m:r>
                        </m:e>
                        <m:sup>
                          <m:r>
                            <a:rPr lang="en-GB" sz="1600" b="0" i="1" smtClean="0">
                              <a:latin typeface="Cambria Math" panose="02040503050406030204" pitchFamily="18" charset="0"/>
                            </a:rPr>
                            <m:t>−</m:t>
                          </m:r>
                          <m:f>
                            <m:fPr>
                              <m:ctrlPr>
                                <a:rPr lang="en-GB" sz="1600" b="0" i="1" smtClean="0">
                                  <a:latin typeface="Cambria Math" panose="02040503050406030204" pitchFamily="18" charset="0"/>
                                </a:rPr>
                              </m:ctrlPr>
                            </m:fPr>
                            <m:num>
                              <m:r>
                                <a:rPr lang="en-GB" sz="1600" b="0" i="1" smtClean="0">
                                  <a:latin typeface="Cambria Math" panose="02040503050406030204" pitchFamily="18" charset="0"/>
                                </a:rPr>
                                <m:t>1</m:t>
                              </m:r>
                            </m:num>
                            <m:den>
                              <m:r>
                                <a:rPr lang="en-GB" sz="1600" b="0" i="1" smtClean="0">
                                  <a:latin typeface="Cambria Math" panose="02040503050406030204" pitchFamily="18" charset="0"/>
                                </a:rPr>
                                <m:t>2</m:t>
                              </m:r>
                            </m:den>
                          </m:f>
                          <m:sSup>
                            <m:sSupPr>
                              <m:ctrlPr>
                                <a:rPr lang="en-GB" sz="1600" b="0" i="1" smtClean="0">
                                  <a:latin typeface="Cambria Math" panose="02040503050406030204" pitchFamily="18" charset="0"/>
                                </a:rPr>
                              </m:ctrlPr>
                            </m:sSupPr>
                            <m:e>
                              <m:d>
                                <m:dPr>
                                  <m:ctrlPr>
                                    <a:rPr lang="en-GB" sz="1600" b="0" i="1" smtClean="0">
                                      <a:latin typeface="Cambria Math" panose="02040503050406030204" pitchFamily="18" charset="0"/>
                                    </a:rPr>
                                  </m:ctrlPr>
                                </m:dPr>
                                <m:e>
                                  <m:f>
                                    <m:fPr>
                                      <m:ctrlPr>
                                        <a:rPr lang="en-GB" sz="1600" b="0" i="1" smtClean="0">
                                          <a:latin typeface="Cambria Math" panose="02040503050406030204" pitchFamily="18" charset="0"/>
                                        </a:rPr>
                                      </m:ctrlPr>
                                    </m:fPr>
                                    <m:num>
                                      <m:r>
                                        <a:rPr lang="en-GB" sz="1600" b="0" i="1" smtClean="0">
                                          <a:latin typeface="Cambria Math" panose="02040503050406030204" pitchFamily="18" charset="0"/>
                                        </a:rPr>
                                        <m:t>𝐵𝑀𝐼</m:t>
                                      </m:r>
                                      <m:r>
                                        <a:rPr lang="en-GB" sz="1600" b="0" i="1" smtClean="0">
                                          <a:latin typeface="Cambria Math" panose="02040503050406030204" pitchFamily="18" charset="0"/>
                                        </a:rPr>
                                        <m:t>−</m:t>
                                      </m:r>
                                      <m:sSub>
                                        <m:sSubPr>
                                          <m:ctrlPr>
                                            <a:rPr lang="en-GB" sz="1600" b="0" i="1" smtClean="0">
                                              <a:latin typeface="Cambria Math" panose="02040503050406030204" pitchFamily="18" charset="0"/>
                                            </a:rPr>
                                          </m:ctrlPr>
                                        </m:sSubPr>
                                        <m:e>
                                          <m:r>
                                            <a:rPr lang="en-GB" sz="1600" b="0" i="1" smtClean="0">
                                              <a:latin typeface="Cambria Math" panose="02040503050406030204" pitchFamily="18" charset="0"/>
                                            </a:rPr>
                                            <m:t>𝐵𝑀𝐼</m:t>
                                          </m:r>
                                        </m:e>
                                        <m:sub>
                                          <m:r>
                                            <a:rPr lang="en-GB" sz="1600" b="0" i="1" smtClean="0">
                                              <a:latin typeface="Cambria Math" panose="02040503050406030204" pitchFamily="18" charset="0"/>
                                              <a:ea typeface="Cambria Math" panose="02040503050406030204" pitchFamily="18" charset="0"/>
                                            </a:rPr>
                                            <m:t>𝜇</m:t>
                                          </m:r>
                                        </m:sub>
                                      </m:sSub>
                                    </m:num>
                                    <m:den>
                                      <m:r>
                                        <a:rPr lang="en-GB" sz="1600" b="0" i="1" smtClean="0">
                                          <a:latin typeface="Cambria Math" panose="02040503050406030204" pitchFamily="18" charset="0"/>
                                          <a:ea typeface="Cambria Math" panose="02040503050406030204" pitchFamily="18" charset="0"/>
                                        </a:rPr>
                                        <m:t>𝜎</m:t>
                                      </m:r>
                                    </m:den>
                                  </m:f>
                                </m:e>
                              </m:d>
                            </m:e>
                            <m:sup>
                              <m:r>
                                <a:rPr lang="en-GB" sz="1600" b="0" i="1" smtClean="0">
                                  <a:latin typeface="Cambria Math" panose="02040503050406030204" pitchFamily="18" charset="0"/>
                                </a:rPr>
                                <m:t>2</m:t>
                              </m:r>
                            </m:sup>
                          </m:sSup>
                        </m:sup>
                      </m:sSup>
                    </m:oMath>
                  </m:oMathPara>
                </a14:m>
                <a:endParaRPr lang="en-GB" sz="1600" dirty="0"/>
              </a:p>
              <a:p>
                <a:endParaRPr lang="en-GB" sz="1600" dirty="0"/>
              </a:p>
            </p:txBody>
          </p:sp>
        </mc:Choice>
        <mc:Fallback xmlns="">
          <p:sp>
            <p:nvSpPr>
              <p:cNvPr id="10" name="TextBox 9">
                <a:extLst>
                  <a:ext uri="{FF2B5EF4-FFF2-40B4-BE49-F238E27FC236}">
                    <a16:creationId xmlns:a16="http://schemas.microsoft.com/office/drawing/2014/main" id="{CC81027D-4D7C-D854-D090-1311A59071D9}"/>
                  </a:ext>
                </a:extLst>
              </p:cNvPr>
              <p:cNvSpPr txBox="1">
                <a:spLocks noRot="1" noChangeAspect="1" noMove="1" noResize="1" noEditPoints="1" noAdjustHandles="1" noChangeArrowheads="1" noChangeShapeType="1" noTextEdit="1"/>
              </p:cNvSpPr>
              <p:nvPr/>
            </p:nvSpPr>
            <p:spPr>
              <a:xfrm>
                <a:off x="800348" y="1305616"/>
                <a:ext cx="3466688" cy="837922"/>
              </a:xfrm>
              <a:prstGeom prst="rect">
                <a:avLst/>
              </a:prstGeom>
              <a:blipFill>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3A506589-48A9-014C-8080-4DA00BB50772}"/>
                  </a:ext>
                </a:extLst>
              </p:cNvPr>
              <p:cNvSpPr txBox="1"/>
              <p:nvPr/>
            </p:nvSpPr>
            <p:spPr>
              <a:xfrm>
                <a:off x="6544546" y="1305616"/>
                <a:ext cx="5271402" cy="1584601"/>
              </a:xfrm>
              <a:prstGeom prst="rect">
                <a:avLst/>
              </a:prstGeom>
              <a:noFill/>
            </p:spPr>
            <p:txBody>
              <a:bodyPr wrap="square" rtlCol="0">
                <a:spAutoFit/>
              </a:bodyPr>
              <a:lstStyle/>
              <a:p>
                <a:pPr algn="l"/>
                <a:r>
                  <a:rPr lang="en-GB" sz="1200" b="1" dirty="0">
                    <a:latin typeface="Helvetica Neue" panose="02000503000000020004" pitchFamily="2" charset="0"/>
                    <a:ea typeface="Helvetica Neue" panose="02000503000000020004" pitchFamily="2" charset="0"/>
                    <a:cs typeface="Helvetica Neue" panose="02000503000000020004" pitchFamily="2" charset="0"/>
                  </a:rPr>
                  <a:t>FIXED INPUTS</a:t>
                </a:r>
                <a:endParaRPr lang="en-GB" sz="1200" dirty="0">
                  <a:latin typeface="Helvetica Neue Light" panose="02000403000000020004" pitchFamily="2" charset="0"/>
                  <a:ea typeface="Helvetica Neue Light" panose="02000403000000020004" pitchFamily="2" charset="0"/>
                </a:endParaRPr>
              </a:p>
              <a:p>
                <a:pPr marL="285750" indent="-285750" algn="l">
                  <a:buFont typeface="Wingdings" pitchFamily="2" charset="2"/>
                  <a:buChar char="§"/>
                </a:pPr>
                <a14:m>
                  <m:oMath xmlns:m="http://schemas.openxmlformats.org/officeDocument/2006/math">
                    <m:sSub>
                      <m:sSubPr>
                        <m:ctrlPr>
                          <a:rPr lang="en-GB" sz="1200" b="0" i="1" smtClean="0">
                            <a:latin typeface="Cambria Math" panose="02040503050406030204" pitchFamily="18" charset="0"/>
                            <a:ea typeface="Helvetica Neue Light" panose="02000403000000020004" pitchFamily="2" charset="0"/>
                          </a:rPr>
                        </m:ctrlPr>
                      </m:sSubPr>
                      <m:e>
                        <m:r>
                          <a:rPr lang="en-GB" sz="1200" b="0" i="1" smtClean="0">
                            <a:latin typeface="Cambria Math" panose="02040503050406030204" pitchFamily="18" charset="0"/>
                            <a:ea typeface="Helvetica Neue Light" panose="02000403000000020004" pitchFamily="2" charset="0"/>
                          </a:rPr>
                          <m:t>𝐵𝑀𝐼</m:t>
                        </m:r>
                      </m:e>
                      <m:sub>
                        <m:r>
                          <a:rPr lang="en-GB" sz="1200" b="0" i="1" smtClean="0">
                            <a:latin typeface="Cambria Math" panose="02040503050406030204" pitchFamily="18" charset="0"/>
                            <a:ea typeface="Cambria Math" panose="02040503050406030204" pitchFamily="18" charset="0"/>
                          </a:rPr>
                          <m:t>𝜇</m:t>
                        </m:r>
                      </m:sub>
                    </m:sSub>
                    <m:r>
                      <a:rPr lang="en-GB" sz="1200" b="0" i="1" smtClean="0">
                        <a:latin typeface="Cambria Math" panose="02040503050406030204" pitchFamily="18" charset="0"/>
                        <a:ea typeface="Helvetica Neue Light" panose="02000403000000020004" pitchFamily="2" charset="0"/>
                      </a:rPr>
                      <m:t>= </m:t>
                    </m:r>
                  </m:oMath>
                </a14:m>
                <a:r>
                  <a:rPr lang="en-GB" sz="1200" dirty="0">
                    <a:latin typeface="Helvetica Neue Light" panose="02000403000000020004" pitchFamily="2" charset="0"/>
                    <a:ea typeface="Helvetica Neue Light" panose="02000403000000020004" pitchFamily="2" charset="0"/>
                  </a:rPr>
                  <a:t>23.0 (i.e., mean is assumed to be the most plausible BMI value)</a:t>
                </a:r>
              </a:p>
              <a:p>
                <a:pPr marL="285750" indent="-285750">
                  <a:buFont typeface="Wingdings" pitchFamily="2" charset="2"/>
                  <a:buChar char="§"/>
                </a:pPr>
                <a14:m>
                  <m:oMath xmlns:m="http://schemas.openxmlformats.org/officeDocument/2006/math">
                    <m:r>
                      <a:rPr lang="en-GB" sz="1200" b="0" i="1" smtClean="0">
                        <a:latin typeface="Cambria Math" panose="02040503050406030204" pitchFamily="18" charset="0"/>
                        <a:ea typeface="Cambria Math" panose="02040503050406030204" pitchFamily="18" charset="0"/>
                      </a:rPr>
                      <m:t>𝜎</m:t>
                    </m:r>
                    <m:r>
                      <a:rPr lang="en-GB" sz="1200" b="0" i="1" smtClean="0">
                        <a:latin typeface="Cambria Math" panose="02040503050406030204" pitchFamily="18" charset="0"/>
                        <a:ea typeface="Helvetica Neue Light" panose="02000403000000020004" pitchFamily="2" charset="0"/>
                      </a:rPr>
                      <m:t>=</m:t>
                    </m:r>
                  </m:oMath>
                </a14:m>
                <a:r>
                  <a:rPr lang="en-GB" sz="1200" dirty="0">
                    <a:latin typeface="Helvetica Neue Light" panose="02000403000000020004" pitchFamily="2" charset="0"/>
                    <a:ea typeface="Helvetica Neue Light" panose="02000403000000020004" pitchFamily="2" charset="0"/>
                  </a:rPr>
                  <a:t> ±1.2 (i.e., assumed standard deviation for BMI)</a:t>
                </a:r>
              </a:p>
              <a:p>
                <a:pPr marL="285750" indent="-285750" algn="l">
                  <a:buFont typeface="Wingdings" pitchFamily="2" charset="2"/>
                  <a:buChar char="§"/>
                </a:pPr>
                <a14:m>
                  <m:oMath xmlns:m="http://schemas.openxmlformats.org/officeDocument/2006/math">
                    <m:r>
                      <a:rPr lang="en-GB" sz="1200" b="0" i="1" smtClean="0">
                        <a:latin typeface="Cambria Math" panose="02040503050406030204" pitchFamily="18" charset="0"/>
                        <a:ea typeface="Cambria Math" panose="02040503050406030204" pitchFamily="18" charset="0"/>
                      </a:rPr>
                      <m:t>𝜋</m:t>
                    </m:r>
                    <m:r>
                      <a:rPr lang="en-GB" sz="1200" b="0" i="1" smtClean="0">
                        <a:latin typeface="Cambria Math" panose="02040503050406030204" pitchFamily="18" charset="0"/>
                        <a:ea typeface="Helvetica Neue Light" panose="02000403000000020004" pitchFamily="2" charset="0"/>
                      </a:rPr>
                      <m:t>=</m:t>
                    </m:r>
                  </m:oMath>
                </a14:m>
                <a:r>
                  <a:rPr lang="en-GB" sz="1200" dirty="0">
                    <a:latin typeface="Helvetica Neue Light" panose="02000403000000020004" pitchFamily="2" charset="0"/>
                    <a:ea typeface="Helvetica Neue Light" panose="02000403000000020004" pitchFamily="2" charset="0"/>
                  </a:rPr>
                  <a:t> 3.141593</a:t>
                </a:r>
              </a:p>
              <a:p>
                <a:pPr marL="285750" indent="-285750" algn="l">
                  <a:buFont typeface="Wingdings" pitchFamily="2" charset="2"/>
                  <a:buChar char="§"/>
                </a:pPr>
                <a:endParaRPr lang="en-GB" sz="1200" dirty="0">
                  <a:latin typeface="Helvetica Neue Light" panose="02000403000000020004" pitchFamily="2" charset="0"/>
                  <a:ea typeface="Helvetica Neue Light" panose="02000403000000020004" pitchFamily="2" charset="0"/>
                </a:endParaRPr>
              </a:p>
              <a:p>
                <a:pPr algn="l"/>
                <a:r>
                  <a:rPr lang="en-GB" sz="1200" b="1" dirty="0">
                    <a:latin typeface="Helvetica Neue" panose="02000503000000020004" pitchFamily="2" charset="0"/>
                    <a:ea typeface="Helvetica Neue" panose="02000503000000020004" pitchFamily="2" charset="0"/>
                    <a:cs typeface="Helvetica Neue" panose="02000503000000020004" pitchFamily="2" charset="0"/>
                  </a:rPr>
                  <a:t>INPUTS</a:t>
                </a:r>
              </a:p>
              <a:p>
                <a:pPr algn="l"/>
                <a14:m>
                  <m:oMath xmlns:m="http://schemas.openxmlformats.org/officeDocument/2006/math">
                    <m:r>
                      <a:rPr lang="en-GB" sz="1200" b="0" i="1" smtClean="0">
                        <a:latin typeface="Cambria Math" panose="02040503050406030204" pitchFamily="18" charset="0"/>
                        <a:ea typeface="Helvetica Neue Light" panose="02000403000000020004" pitchFamily="2" charset="0"/>
                      </a:rPr>
                      <m:t>𝑦</m:t>
                    </m:r>
                    <m:r>
                      <a:rPr lang="en-GB" sz="1200" b="0" i="1" smtClean="0">
                        <a:latin typeface="Cambria Math" panose="02040503050406030204" pitchFamily="18" charset="0"/>
                        <a:ea typeface="Helvetica Neue Light" panose="02000403000000020004" pitchFamily="2" charset="0"/>
                      </a:rPr>
                      <m:t>= </m:t>
                    </m:r>
                  </m:oMath>
                </a14:m>
                <a:r>
                  <a:rPr lang="en-GB" sz="1200" dirty="0">
                    <a:latin typeface="Helvetica Neue Light" panose="02000403000000020004" pitchFamily="2" charset="0"/>
                    <a:ea typeface="Helvetica Neue Light" panose="02000403000000020004" pitchFamily="2" charset="0"/>
                  </a:rPr>
                  <a:t>BMI data ranging from 15.0 to 32.0 (at increments of 0.1, so </a:t>
                </a:r>
              </a:p>
              <a:p>
                <a:pPr algn="l"/>
                <a:r>
                  <a:rPr lang="en-GB" sz="1200" b="1" u="sng" dirty="0">
                    <a:solidFill>
                      <a:srgbClr val="FF0000"/>
                    </a:solidFill>
                    <a:latin typeface="Helvetica Neue Light" panose="02000403000000020004" pitchFamily="2" charset="0"/>
                    <a:ea typeface="Helvetica Neue Light" panose="02000403000000020004" pitchFamily="2" charset="0"/>
                  </a:rPr>
                  <a:t>15.0, 15.1, 15.2… 31.8, 31.9 and 32.0</a:t>
                </a:r>
                <a:r>
                  <a:rPr lang="en-GB" sz="1200" dirty="0">
                    <a:latin typeface="Helvetica Neue Light" panose="02000403000000020004" pitchFamily="2" charset="0"/>
                    <a:ea typeface="Helvetica Neue Light" panose="02000403000000020004" pitchFamily="2" charset="0"/>
                  </a:rPr>
                  <a:t>)</a:t>
                </a:r>
              </a:p>
            </p:txBody>
          </p:sp>
        </mc:Choice>
        <mc:Fallback xmlns="">
          <p:sp>
            <p:nvSpPr>
              <p:cNvPr id="11" name="TextBox 10">
                <a:extLst>
                  <a:ext uri="{FF2B5EF4-FFF2-40B4-BE49-F238E27FC236}">
                    <a16:creationId xmlns:a16="http://schemas.microsoft.com/office/drawing/2014/main" id="{3A506589-48A9-014C-8080-4DA00BB50772}"/>
                  </a:ext>
                </a:extLst>
              </p:cNvPr>
              <p:cNvSpPr txBox="1">
                <a:spLocks noRot="1" noChangeAspect="1" noMove="1" noResize="1" noEditPoints="1" noAdjustHandles="1" noChangeArrowheads="1" noChangeShapeType="1" noTextEdit="1"/>
              </p:cNvSpPr>
              <p:nvPr/>
            </p:nvSpPr>
            <p:spPr>
              <a:xfrm>
                <a:off x="6544546" y="1305616"/>
                <a:ext cx="5271402" cy="1584601"/>
              </a:xfrm>
              <a:prstGeom prst="rect">
                <a:avLst/>
              </a:prstGeom>
              <a:blipFill>
                <a:blip r:embed="rId6"/>
                <a:stretch>
                  <a:fillRect b="-238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2CC0291B-0B23-06D6-A6F3-4031151CA565}"/>
                  </a:ext>
                </a:extLst>
              </p:cNvPr>
              <p:cNvSpPr txBox="1"/>
              <p:nvPr/>
            </p:nvSpPr>
            <p:spPr>
              <a:xfrm>
                <a:off x="6603577" y="3640689"/>
                <a:ext cx="4460901" cy="68108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GB" b="0" i="0" smtClean="0">
                          <a:latin typeface="Cambria Math" panose="02040503050406030204" pitchFamily="18" charset="0"/>
                        </a:rPr>
                        <m:t>Pr</m:t>
                      </m:r>
                      <m:d>
                        <m:dPr>
                          <m:ctrlPr>
                            <a:rPr lang="en-GB" b="0" i="1" smtClean="0">
                              <a:latin typeface="Cambria Math" panose="02040503050406030204" pitchFamily="18" charset="0"/>
                            </a:rPr>
                          </m:ctrlPr>
                        </m:dPr>
                        <m:e>
                          <m:r>
                            <m:rPr>
                              <m:sty m:val="p"/>
                            </m:rPr>
                            <a:rPr lang="en-GB" b="0" i="0" smtClean="0">
                              <a:solidFill>
                                <a:srgbClr val="FF0000"/>
                              </a:solidFill>
                              <a:latin typeface="Cambria Math" panose="02040503050406030204" pitchFamily="18" charset="0"/>
                            </a:rPr>
                            <m:t>BMI</m:t>
                          </m:r>
                        </m:e>
                      </m:d>
                      <m:r>
                        <a:rPr lang="en-GB" b="0" i="1" smtClean="0">
                          <a:latin typeface="Cambria Math" panose="02040503050406030204" pitchFamily="18" charset="0"/>
                        </a:rPr>
                        <m:t>=</m:t>
                      </m:r>
                      <m:f>
                        <m:fPr>
                          <m:ctrlPr>
                            <a:rPr lang="en-GB"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1.2</m:t>
                          </m:r>
                          <m:rad>
                            <m:radPr>
                              <m:degHide m:val="on"/>
                              <m:ctrlPr>
                                <a:rPr lang="en-GB" i="1" smtClean="0">
                                  <a:latin typeface="Cambria Math" panose="02040503050406030204" pitchFamily="18" charset="0"/>
                                  <a:ea typeface="Cambria Math" panose="02040503050406030204" pitchFamily="18" charset="0"/>
                                </a:rPr>
                              </m:ctrlPr>
                            </m:radPr>
                            <m:deg/>
                            <m:e>
                              <m:r>
                                <a:rPr lang="en-GB" b="0" i="1" smtClean="0">
                                  <a:latin typeface="Cambria Math" panose="02040503050406030204" pitchFamily="18" charset="0"/>
                                  <a:ea typeface="Cambria Math" panose="02040503050406030204" pitchFamily="18" charset="0"/>
                                </a:rPr>
                                <m:t>2(3.1415193)</m:t>
                              </m:r>
                            </m:e>
                          </m:rad>
                        </m:den>
                      </m:f>
                      <m:sSup>
                        <m:sSupPr>
                          <m:ctrlPr>
                            <a:rPr lang="en-GB" i="1" smtClean="0">
                              <a:latin typeface="Cambria Math" panose="02040503050406030204" pitchFamily="18" charset="0"/>
                            </a:rPr>
                          </m:ctrlPr>
                        </m:sSupPr>
                        <m:e>
                          <m:r>
                            <m:rPr>
                              <m:sty m:val="p"/>
                            </m:rPr>
                            <a:rPr lang="en-GB" b="0" i="0" smtClean="0">
                              <a:latin typeface="Cambria Math" panose="02040503050406030204" pitchFamily="18" charset="0"/>
                            </a:rPr>
                            <m:t>e</m:t>
                          </m:r>
                        </m:e>
                        <m:sup>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2</m:t>
                              </m:r>
                            </m:den>
                          </m:f>
                          <m:sSup>
                            <m:sSupPr>
                              <m:ctrlPr>
                                <a:rPr lang="en-GB" b="0" i="1" smtClean="0">
                                  <a:latin typeface="Cambria Math" panose="02040503050406030204" pitchFamily="18" charset="0"/>
                                </a:rPr>
                              </m:ctrlPr>
                            </m:sSupPr>
                            <m:e>
                              <m:d>
                                <m:dPr>
                                  <m:ctrlPr>
                                    <a:rPr lang="en-GB" b="0" i="1" smtClean="0">
                                      <a:latin typeface="Cambria Math" panose="02040503050406030204" pitchFamily="18" charset="0"/>
                                    </a:rPr>
                                  </m:ctrlPr>
                                </m:dPr>
                                <m:e>
                                  <m:f>
                                    <m:fPr>
                                      <m:ctrlPr>
                                        <a:rPr lang="en-GB" b="0" i="1" smtClean="0">
                                          <a:latin typeface="Cambria Math" panose="02040503050406030204" pitchFamily="18" charset="0"/>
                                        </a:rPr>
                                      </m:ctrlPr>
                                    </m:fPr>
                                    <m:num>
                                      <m:r>
                                        <m:rPr>
                                          <m:sty m:val="p"/>
                                        </m:rPr>
                                        <a:rPr lang="en-GB" b="0" i="0" smtClean="0">
                                          <a:solidFill>
                                            <a:srgbClr val="FF0000"/>
                                          </a:solidFill>
                                          <a:latin typeface="Cambria Math" panose="02040503050406030204" pitchFamily="18" charset="0"/>
                                        </a:rPr>
                                        <m:t>BMI</m:t>
                                      </m:r>
                                      <m:r>
                                        <a:rPr lang="en-GB" b="0" i="1" smtClean="0">
                                          <a:latin typeface="Cambria Math" panose="02040503050406030204" pitchFamily="18" charset="0"/>
                                        </a:rPr>
                                        <m:t>−23.0</m:t>
                                      </m:r>
                                    </m:num>
                                    <m:den>
                                      <m:r>
                                        <a:rPr lang="en-GB" b="0" i="1" smtClean="0">
                                          <a:latin typeface="Cambria Math" panose="02040503050406030204" pitchFamily="18" charset="0"/>
                                          <a:ea typeface="Cambria Math" panose="02040503050406030204" pitchFamily="18" charset="0"/>
                                        </a:rPr>
                                        <m:t>1.2</m:t>
                                      </m:r>
                                    </m:den>
                                  </m:f>
                                </m:e>
                              </m:d>
                            </m:e>
                            <m:sup>
                              <m:r>
                                <a:rPr lang="en-GB" b="0" i="1" smtClean="0">
                                  <a:latin typeface="Cambria Math" panose="02040503050406030204" pitchFamily="18" charset="0"/>
                                </a:rPr>
                                <m:t>2</m:t>
                              </m:r>
                            </m:sup>
                          </m:sSup>
                        </m:sup>
                      </m:sSup>
                    </m:oMath>
                  </m:oMathPara>
                </a14:m>
                <a:endParaRPr lang="en-GB" dirty="0"/>
              </a:p>
            </p:txBody>
          </p:sp>
        </mc:Choice>
        <mc:Fallback xmlns="">
          <p:sp>
            <p:nvSpPr>
              <p:cNvPr id="12" name="TextBox 11">
                <a:extLst>
                  <a:ext uri="{FF2B5EF4-FFF2-40B4-BE49-F238E27FC236}">
                    <a16:creationId xmlns:a16="http://schemas.microsoft.com/office/drawing/2014/main" id="{2CC0291B-0B23-06D6-A6F3-4031151CA565}"/>
                  </a:ext>
                </a:extLst>
              </p:cNvPr>
              <p:cNvSpPr txBox="1">
                <a:spLocks noRot="1" noChangeAspect="1" noMove="1" noResize="1" noEditPoints="1" noAdjustHandles="1" noChangeArrowheads="1" noChangeShapeType="1" noTextEdit="1"/>
              </p:cNvSpPr>
              <p:nvPr/>
            </p:nvSpPr>
            <p:spPr>
              <a:xfrm>
                <a:off x="6603577" y="3640689"/>
                <a:ext cx="4460901" cy="681084"/>
              </a:xfrm>
              <a:prstGeom prst="rect">
                <a:avLst/>
              </a:prstGeom>
              <a:blipFill>
                <a:blip r:embed="rId7"/>
                <a:stretch>
                  <a:fillRect l="-567" b="-10909"/>
                </a:stretch>
              </a:blipFill>
            </p:spPr>
            <p:txBody>
              <a:bodyPr/>
              <a:lstStyle/>
              <a:p>
                <a:r>
                  <a:rPr lang="en-GB">
                    <a:noFill/>
                  </a:rPr>
                  <a:t> </a:t>
                </a:r>
              </a:p>
            </p:txBody>
          </p:sp>
        </mc:Fallback>
      </mc:AlternateContent>
      <p:sp>
        <p:nvSpPr>
          <p:cNvPr id="13" name="TextBox 12">
            <a:extLst>
              <a:ext uri="{FF2B5EF4-FFF2-40B4-BE49-F238E27FC236}">
                <a16:creationId xmlns:a16="http://schemas.microsoft.com/office/drawing/2014/main" id="{132FE8C0-AE03-3FAC-63F0-2C26A96E0A36}"/>
              </a:ext>
            </a:extLst>
          </p:cNvPr>
          <p:cNvSpPr txBox="1"/>
          <p:nvPr/>
        </p:nvSpPr>
        <p:spPr>
          <a:xfrm>
            <a:off x="132357" y="62656"/>
            <a:ext cx="5223414" cy="400110"/>
          </a:xfrm>
          <a:prstGeom prst="rect">
            <a:avLst/>
          </a:prstGeom>
          <a:noFill/>
        </p:spPr>
        <p:txBody>
          <a:bodyPr wrap="square" rtlCol="0">
            <a:spAutoFit/>
          </a:bodyPr>
          <a:lstStyle/>
          <a:p>
            <a:r>
              <a:rPr lang="en-GB" sz="2000" dirty="0">
                <a:latin typeface="Helvetica" pitchFamily="2" charset="0"/>
                <a:cs typeface="Arial" panose="020B0604020202020204" pitchFamily="34" charset="0"/>
              </a:rPr>
              <a:t>How does Probability Distribution work? [1]</a:t>
            </a:r>
          </a:p>
        </p:txBody>
      </p:sp>
      <p:cxnSp>
        <p:nvCxnSpPr>
          <p:cNvPr id="15" name="Straight Arrow Connector 14">
            <a:extLst>
              <a:ext uri="{FF2B5EF4-FFF2-40B4-BE49-F238E27FC236}">
                <a16:creationId xmlns:a16="http://schemas.microsoft.com/office/drawing/2014/main" id="{B371C40B-B081-8E37-E4AB-46DF5A849AAA}"/>
              </a:ext>
            </a:extLst>
          </p:cNvPr>
          <p:cNvCxnSpPr>
            <a:cxnSpLocks/>
          </p:cNvCxnSpPr>
          <p:nvPr/>
        </p:nvCxnSpPr>
        <p:spPr>
          <a:xfrm>
            <a:off x="7085191" y="2875276"/>
            <a:ext cx="0" cy="899890"/>
          </a:xfrm>
          <a:prstGeom prst="straightConnector1">
            <a:avLst/>
          </a:prstGeom>
          <a:ln>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17" name="TextBox 16">
            <a:extLst>
              <a:ext uri="{FF2B5EF4-FFF2-40B4-BE49-F238E27FC236}">
                <a16:creationId xmlns:a16="http://schemas.microsoft.com/office/drawing/2014/main" id="{DF6749BC-C9B6-2FCA-68A3-654DF0147247}"/>
              </a:ext>
            </a:extLst>
          </p:cNvPr>
          <p:cNvSpPr txBox="1"/>
          <p:nvPr/>
        </p:nvSpPr>
        <p:spPr>
          <a:xfrm>
            <a:off x="7422115" y="2934817"/>
            <a:ext cx="4460891" cy="461665"/>
          </a:xfrm>
          <a:prstGeom prst="rect">
            <a:avLst/>
          </a:prstGeom>
          <a:noFill/>
        </p:spPr>
        <p:txBody>
          <a:bodyPr wrap="square" rtlCol="0">
            <a:spAutoFit/>
          </a:bodyPr>
          <a:lstStyle/>
          <a:p>
            <a:r>
              <a:rPr lang="en-GB" sz="1200" dirty="0">
                <a:latin typeface="Helvetica" pitchFamily="2" charset="0"/>
              </a:rPr>
              <a:t>Each data point is inserted into this formula to get a plausibility value for range of BMI outcomes.</a:t>
            </a:r>
          </a:p>
        </p:txBody>
      </p:sp>
      <p:sp>
        <p:nvSpPr>
          <p:cNvPr id="18" name="TextBox 17">
            <a:extLst>
              <a:ext uri="{FF2B5EF4-FFF2-40B4-BE49-F238E27FC236}">
                <a16:creationId xmlns:a16="http://schemas.microsoft.com/office/drawing/2014/main" id="{664E158F-8B73-8271-AFA0-E4502A8638FD}"/>
              </a:ext>
            </a:extLst>
          </p:cNvPr>
          <p:cNvSpPr txBox="1"/>
          <p:nvPr/>
        </p:nvSpPr>
        <p:spPr>
          <a:xfrm>
            <a:off x="132357" y="589524"/>
            <a:ext cx="11328742" cy="369332"/>
          </a:xfrm>
          <a:prstGeom prst="rect">
            <a:avLst/>
          </a:prstGeom>
          <a:noFill/>
        </p:spPr>
        <p:txBody>
          <a:bodyPr wrap="none" rtlCol="0">
            <a:spAutoFit/>
          </a:bodyPr>
          <a:lstStyle/>
          <a:p>
            <a:r>
              <a:rPr lang="en-GB" dirty="0">
                <a:latin typeface="Helvetica" pitchFamily="2" charset="0"/>
              </a:rPr>
              <a:t>Using a simple probability distribution i.e., Normal Distribution for computing </a:t>
            </a:r>
            <a:r>
              <a:rPr lang="en-GB" b="1" u="sng" dirty="0">
                <a:latin typeface="Helvetica" pitchFamily="2" charset="0"/>
              </a:rPr>
              <a:t>plausibility</a:t>
            </a:r>
            <a:r>
              <a:rPr lang="en-GB" dirty="0">
                <a:latin typeface="Helvetica" pitchFamily="2" charset="0"/>
              </a:rPr>
              <a:t> of an observed value</a:t>
            </a:r>
          </a:p>
        </p:txBody>
      </p:sp>
      <p:cxnSp>
        <p:nvCxnSpPr>
          <p:cNvPr id="19" name="Straight Connector 18">
            <a:extLst>
              <a:ext uri="{FF2B5EF4-FFF2-40B4-BE49-F238E27FC236}">
                <a16:creationId xmlns:a16="http://schemas.microsoft.com/office/drawing/2014/main" id="{8B0AFF16-B3E9-F724-C98B-7F4481FF66F1}"/>
              </a:ext>
            </a:extLst>
          </p:cNvPr>
          <p:cNvCxnSpPr>
            <a:cxnSpLocks/>
          </p:cNvCxnSpPr>
          <p:nvPr/>
        </p:nvCxnSpPr>
        <p:spPr>
          <a:xfrm>
            <a:off x="800348" y="3323236"/>
            <a:ext cx="1917652" cy="0"/>
          </a:xfrm>
          <a:prstGeom prst="line">
            <a:avLst/>
          </a:prstGeom>
          <a:ln w="28575">
            <a:prstDash val="lgDash"/>
          </a:ln>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9C2FE104-86B0-C348-586F-364ED2DEFEE8}"/>
              </a:ext>
            </a:extLst>
          </p:cNvPr>
          <p:cNvCxnSpPr>
            <a:cxnSpLocks/>
          </p:cNvCxnSpPr>
          <p:nvPr/>
        </p:nvCxnSpPr>
        <p:spPr>
          <a:xfrm>
            <a:off x="2771737" y="3345177"/>
            <a:ext cx="0" cy="2371400"/>
          </a:xfrm>
          <a:prstGeom prst="line">
            <a:avLst/>
          </a:prstGeom>
          <a:ln w="28575">
            <a:solidFill>
              <a:schemeClr val="tx1"/>
            </a:solidFill>
            <a:prstDash val="lgDash"/>
          </a:ln>
        </p:spPr>
        <p:style>
          <a:lnRef idx="1">
            <a:schemeClr val="dk1"/>
          </a:lnRef>
          <a:fillRef idx="0">
            <a:schemeClr val="dk1"/>
          </a:fillRef>
          <a:effectRef idx="0">
            <a:schemeClr val="dk1"/>
          </a:effectRef>
          <a:fontRef idx="minor">
            <a:schemeClr val="tx1"/>
          </a:fontRef>
        </p:style>
      </p:cxnSp>
      <p:sp>
        <p:nvSpPr>
          <p:cNvPr id="21" name="TextBox 20">
            <a:extLst>
              <a:ext uri="{FF2B5EF4-FFF2-40B4-BE49-F238E27FC236}">
                <a16:creationId xmlns:a16="http://schemas.microsoft.com/office/drawing/2014/main" id="{38A4B72B-B462-0278-D654-3C79700F81B6}"/>
              </a:ext>
            </a:extLst>
          </p:cNvPr>
          <p:cNvSpPr txBox="1"/>
          <p:nvPr/>
        </p:nvSpPr>
        <p:spPr>
          <a:xfrm>
            <a:off x="2502854" y="5716577"/>
            <a:ext cx="588167" cy="276999"/>
          </a:xfrm>
          <a:prstGeom prst="rect">
            <a:avLst/>
          </a:prstGeom>
          <a:noFill/>
        </p:spPr>
        <p:txBody>
          <a:bodyPr wrap="square" rtlCol="0">
            <a:spAutoFit/>
          </a:bodyPr>
          <a:lstStyle/>
          <a:p>
            <a:r>
              <a:rPr lang="en-GB" sz="1200" dirty="0">
                <a:solidFill>
                  <a:srgbClr val="FF0000"/>
                </a:solidFill>
                <a:latin typeface="Helvetica Neue" panose="02000503000000020004" pitchFamily="2" charset="0"/>
                <a:ea typeface="Helvetica Neue" panose="02000503000000020004" pitchFamily="2" charset="0"/>
                <a:cs typeface="Helvetica Neue" panose="02000503000000020004" pitchFamily="2" charset="0"/>
              </a:rPr>
              <a:t>22.1</a:t>
            </a:r>
          </a:p>
        </p:txBody>
      </p:sp>
      <p:cxnSp>
        <p:nvCxnSpPr>
          <p:cNvPr id="25" name="Straight Arrow Connector 24">
            <a:extLst>
              <a:ext uri="{FF2B5EF4-FFF2-40B4-BE49-F238E27FC236}">
                <a16:creationId xmlns:a16="http://schemas.microsoft.com/office/drawing/2014/main" id="{43B85908-5EED-32F4-9434-1377EF9A5503}"/>
              </a:ext>
            </a:extLst>
          </p:cNvPr>
          <p:cNvCxnSpPr>
            <a:cxnSpLocks/>
          </p:cNvCxnSpPr>
          <p:nvPr/>
        </p:nvCxnSpPr>
        <p:spPr>
          <a:xfrm flipH="1">
            <a:off x="4064688" y="3972133"/>
            <a:ext cx="2391142"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8BB0A8F8-4359-F36B-1A2D-840FDEAFD070}"/>
              </a:ext>
            </a:extLst>
          </p:cNvPr>
          <p:cNvSpPr txBox="1"/>
          <p:nvPr/>
        </p:nvSpPr>
        <p:spPr>
          <a:xfrm>
            <a:off x="4212985" y="4045390"/>
            <a:ext cx="2206053" cy="338554"/>
          </a:xfrm>
          <a:prstGeom prst="rect">
            <a:avLst/>
          </a:prstGeom>
          <a:noFill/>
        </p:spPr>
        <p:txBody>
          <a:bodyPr wrap="none" rtlCol="0">
            <a:spAutoFit/>
          </a:bodyPr>
          <a:lstStyle/>
          <a:p>
            <a:r>
              <a:rPr lang="en-GB" sz="1600" dirty="0">
                <a:latin typeface="Helvetica" pitchFamily="2" charset="0"/>
              </a:rPr>
              <a:t>It generates this curve</a:t>
            </a:r>
          </a:p>
        </p:txBody>
      </p:sp>
      <p:sp>
        <p:nvSpPr>
          <p:cNvPr id="30" name="TextBox 29">
            <a:extLst>
              <a:ext uri="{FF2B5EF4-FFF2-40B4-BE49-F238E27FC236}">
                <a16:creationId xmlns:a16="http://schemas.microsoft.com/office/drawing/2014/main" id="{96ED947F-53CE-871C-2542-FBAAE6F6438F}"/>
              </a:ext>
            </a:extLst>
          </p:cNvPr>
          <p:cNvSpPr txBox="1"/>
          <p:nvPr/>
        </p:nvSpPr>
        <p:spPr>
          <a:xfrm>
            <a:off x="6565605" y="4737427"/>
            <a:ext cx="4819514" cy="1200329"/>
          </a:xfrm>
          <a:prstGeom prst="rect">
            <a:avLst/>
          </a:prstGeom>
          <a:noFill/>
        </p:spPr>
        <p:txBody>
          <a:bodyPr wrap="square" rtlCol="0">
            <a:spAutoFit/>
          </a:bodyPr>
          <a:lstStyle/>
          <a:p>
            <a:r>
              <a:rPr lang="en-GB" sz="1200" dirty="0">
                <a:latin typeface="Helvetica Neue" panose="02000503000000020004" pitchFamily="2" charset="0"/>
                <a:ea typeface="Helvetica Neue" panose="02000503000000020004" pitchFamily="2" charset="0"/>
                <a:cs typeface="Helvetica Neue" panose="02000503000000020004" pitchFamily="2" charset="0"/>
              </a:rPr>
              <a:t>For instance, we can estimate how plausible it is for someone have a BMI of exactly 0.2509. This value of 0.2509 represents the likelihood of BMI being 22.1 relative to all other BMI values on the distribution</a:t>
            </a:r>
          </a:p>
          <a:p>
            <a:endParaRPr lang="en-GB" sz="1200" dirty="0">
              <a:latin typeface="Helvetica Neue" panose="02000503000000020004" pitchFamily="2" charset="0"/>
              <a:ea typeface="Helvetica Neue" panose="02000503000000020004" pitchFamily="2" charset="0"/>
              <a:cs typeface="Helvetica Neue" panose="02000503000000020004" pitchFamily="2" charset="0"/>
            </a:endParaRPr>
          </a:p>
          <a:p>
            <a:r>
              <a:rPr lang="en-GB" sz="1200" dirty="0">
                <a:latin typeface="Helvetica Neue" panose="02000503000000020004" pitchFamily="2" charset="0"/>
                <a:ea typeface="Helvetica Neue" panose="02000503000000020004" pitchFamily="2" charset="0"/>
                <a:cs typeface="Helvetica Neue" panose="02000503000000020004" pitchFamily="2" charset="0"/>
              </a:rPr>
              <a:t>This is not a probability nor percentage!  </a:t>
            </a:r>
          </a:p>
        </p:txBody>
      </p:sp>
    </p:spTree>
    <p:extLst>
      <p:ext uri="{BB962C8B-B14F-4D97-AF65-F5344CB8AC3E}">
        <p14:creationId xmlns:p14="http://schemas.microsoft.com/office/powerpoint/2010/main" val="19412344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5ACED4-3CCE-1907-0DB9-DCC2C6ED3BD2}"/>
            </a:ext>
          </a:extLst>
        </p:cNvPr>
        <p:cNvGrpSpPr/>
        <p:nvPr/>
      </p:nvGrpSpPr>
      <p:grpSpPr>
        <a:xfrm>
          <a:off x="0" y="0"/>
          <a:ext cx="0" cy="0"/>
          <a:chOff x="0" y="0"/>
          <a:chExt cx="0" cy="0"/>
        </a:xfrm>
      </p:grpSpPr>
      <p:pic>
        <p:nvPicPr>
          <p:cNvPr id="3" name="Picture 2" descr="A red and black diagram&#10;&#10;Description automatically generated">
            <a:extLst>
              <a:ext uri="{FF2B5EF4-FFF2-40B4-BE49-F238E27FC236}">
                <a16:creationId xmlns:a16="http://schemas.microsoft.com/office/drawing/2014/main" id="{FF6EF0E7-EFDB-F96E-22CD-6AF263286389}"/>
              </a:ext>
            </a:extLst>
          </p:cNvPr>
          <p:cNvPicPr>
            <a:picLocks noChangeAspect="1"/>
          </p:cNvPicPr>
          <p:nvPr/>
        </p:nvPicPr>
        <p:blipFill>
          <a:blip r:embed="rId3"/>
          <a:stretch>
            <a:fillRect/>
          </a:stretch>
        </p:blipFill>
        <p:spPr>
          <a:xfrm>
            <a:off x="163135" y="2683299"/>
            <a:ext cx="5192636" cy="3541687"/>
          </a:xfrm>
          <a:prstGeom prst="rect">
            <a:avLst/>
          </a:prstGeom>
        </p:spPr>
      </p:pic>
      <p:sp>
        <p:nvSpPr>
          <p:cNvPr id="2" name="Slide Number Placeholder 3">
            <a:extLst>
              <a:ext uri="{FF2B5EF4-FFF2-40B4-BE49-F238E27FC236}">
                <a16:creationId xmlns:a16="http://schemas.microsoft.com/office/drawing/2014/main" id="{FCE38990-1598-2C3A-A2DC-7E176C8EE511}"/>
              </a:ext>
            </a:extLst>
          </p:cNvPr>
          <p:cNvSpPr txBox="1">
            <a:spLocks/>
          </p:cNvSpPr>
          <p:nvPr/>
        </p:nvSpPr>
        <p:spPr>
          <a:xfrm>
            <a:off x="11275948" y="6373870"/>
            <a:ext cx="540000" cy="144000"/>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Arial" charset="0"/>
              </a:defRPr>
            </a:lvl1pPr>
            <a:lvl2pPr marL="778225" indent="-299317" algn="l" defTabSz="914400" rtl="0" eaLnBrk="0" latinLnBrk="0" hangingPunct="0">
              <a:defRPr sz="1800" kern="1200">
                <a:solidFill>
                  <a:schemeClr val="tx1"/>
                </a:solidFill>
                <a:latin typeface="Arial" charset="0"/>
                <a:ea typeface="Arial" charset="0"/>
                <a:cs typeface="Arial" charset="0"/>
              </a:defRPr>
            </a:lvl2pPr>
            <a:lvl3pPr marL="1197270" indent="-239454" algn="l" defTabSz="914400" rtl="0" eaLnBrk="0" latinLnBrk="0" hangingPunct="0">
              <a:defRPr sz="1800" kern="1200">
                <a:solidFill>
                  <a:schemeClr val="tx1"/>
                </a:solidFill>
                <a:latin typeface="Arial" charset="0"/>
                <a:ea typeface="Arial" charset="0"/>
                <a:cs typeface="Arial" charset="0"/>
              </a:defRPr>
            </a:lvl3pPr>
            <a:lvl4pPr marL="1676177" indent="-239454" algn="l" defTabSz="914400" rtl="0" eaLnBrk="0" latinLnBrk="0" hangingPunct="0">
              <a:defRPr sz="1800" kern="1200">
                <a:solidFill>
                  <a:schemeClr val="tx1"/>
                </a:solidFill>
                <a:latin typeface="Arial" charset="0"/>
                <a:ea typeface="Arial" charset="0"/>
                <a:cs typeface="Arial" charset="0"/>
              </a:defRPr>
            </a:lvl4pPr>
            <a:lvl5pPr marL="2155085" indent="-239454" algn="l" defTabSz="914400" rtl="0" eaLnBrk="0" latinLnBrk="0" hangingPunct="0">
              <a:defRPr sz="1800" kern="1200">
                <a:solidFill>
                  <a:schemeClr val="tx1"/>
                </a:solidFill>
                <a:latin typeface="Arial" charset="0"/>
                <a:ea typeface="Arial" charset="0"/>
                <a:cs typeface="Arial" charset="0"/>
              </a:defRPr>
            </a:lvl5pPr>
            <a:lvl6pPr marL="2633993"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3112901"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591809"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4070717"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fld id="{0447D3D2-708A-E34B-88EA-90194C1A2EE9}" type="slidenum">
              <a:rPr lang="en-US" smtClean="0">
                <a:solidFill>
                  <a:srgbClr val="000000"/>
                </a:solidFill>
                <a:cs typeface="ＭＳ Ｐゴシック" charset="0"/>
              </a:rPr>
              <a:pPr eaLnBrk="1" hangingPunct="1"/>
              <a:t>27</a:t>
            </a:fld>
            <a:endParaRPr lang="en-US" dirty="0">
              <a:solidFill>
                <a:srgbClr val="000000"/>
              </a:solidFill>
              <a:cs typeface="ＭＳ Ｐゴシック" charset="0"/>
            </a:endParaRPr>
          </a:p>
        </p:txBody>
      </p:sp>
      <p:sp>
        <p:nvSpPr>
          <p:cNvPr id="6" name="TextBox 5">
            <a:extLst>
              <a:ext uri="{FF2B5EF4-FFF2-40B4-BE49-F238E27FC236}">
                <a16:creationId xmlns:a16="http://schemas.microsoft.com/office/drawing/2014/main" id="{658E757B-F020-AE2C-A344-E8B7ED1F2734}"/>
              </a:ext>
            </a:extLst>
          </p:cNvPr>
          <p:cNvSpPr txBox="1"/>
          <p:nvPr/>
        </p:nvSpPr>
        <p:spPr>
          <a:xfrm rot="16200000">
            <a:off x="-913056" y="3927683"/>
            <a:ext cx="2293509" cy="307777"/>
          </a:xfrm>
          <a:prstGeom prst="rect">
            <a:avLst/>
          </a:prstGeom>
          <a:solidFill>
            <a:schemeClr val="bg1"/>
          </a:solidFill>
        </p:spPr>
        <p:txBody>
          <a:bodyPr wrap="square" rtlCol="0">
            <a:spAutoFit/>
          </a:bodyPr>
          <a:lstStyle/>
          <a:p>
            <a:r>
              <a:rPr lang="en-GB" sz="1400" dirty="0">
                <a:latin typeface="Helvetica" pitchFamily="2" charset="0"/>
              </a:rPr>
              <a:t>Degree of Plausibility</a:t>
            </a:r>
          </a:p>
        </p:txBody>
      </p:sp>
      <p:sp>
        <p:nvSpPr>
          <p:cNvPr id="7" name="TextBox 6">
            <a:extLst>
              <a:ext uri="{FF2B5EF4-FFF2-40B4-BE49-F238E27FC236}">
                <a16:creationId xmlns:a16="http://schemas.microsoft.com/office/drawing/2014/main" id="{1A8FE4CB-AD9B-2B35-316C-189B5D1FB5E4}"/>
              </a:ext>
            </a:extLst>
          </p:cNvPr>
          <p:cNvSpPr txBox="1"/>
          <p:nvPr/>
        </p:nvSpPr>
        <p:spPr>
          <a:xfrm>
            <a:off x="1265054" y="5977835"/>
            <a:ext cx="3363468" cy="307777"/>
          </a:xfrm>
          <a:prstGeom prst="rect">
            <a:avLst/>
          </a:prstGeom>
          <a:solidFill>
            <a:schemeClr val="bg1"/>
          </a:solidFill>
        </p:spPr>
        <p:txBody>
          <a:bodyPr wrap="square" rtlCol="0">
            <a:spAutoFit/>
          </a:bodyPr>
          <a:lstStyle/>
          <a:p>
            <a:r>
              <a:rPr lang="en-GB" sz="1400" dirty="0">
                <a:latin typeface="Helvetica" pitchFamily="2" charset="0"/>
              </a:rPr>
              <a:t>Range of BMI values [15 to 32]</a:t>
            </a:r>
          </a:p>
        </p:txBody>
      </p:sp>
      <p:sp>
        <p:nvSpPr>
          <p:cNvPr id="8" name="TextBox 7">
            <a:extLst>
              <a:ext uri="{FF2B5EF4-FFF2-40B4-BE49-F238E27FC236}">
                <a16:creationId xmlns:a16="http://schemas.microsoft.com/office/drawing/2014/main" id="{4A50F404-77B5-8F5D-D314-EEB53A080CD4}"/>
              </a:ext>
            </a:extLst>
          </p:cNvPr>
          <p:cNvSpPr txBox="1"/>
          <p:nvPr/>
        </p:nvSpPr>
        <p:spPr>
          <a:xfrm>
            <a:off x="800348" y="1319227"/>
            <a:ext cx="3466688" cy="698173"/>
          </a:xfrm>
          <a:prstGeom prst="rect">
            <a:avLst/>
          </a:prstGeom>
          <a:solidFill>
            <a:schemeClr val="accent1">
              <a:lumMod val="60000"/>
              <a:lumOff val="40000"/>
            </a:schemeClr>
          </a:solidFill>
        </p:spPr>
        <p:txBody>
          <a:bodyPr wrap="square" rtlCol="0">
            <a:spAutoFit/>
          </a:bodyPr>
          <a:lstStyle/>
          <a:p>
            <a:endParaRPr lang="en-GB" dirty="0"/>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560CDDD4-5FB0-AAFC-CF71-572F7D77461A}"/>
                  </a:ext>
                </a:extLst>
              </p:cNvPr>
              <p:cNvSpPr txBox="1"/>
              <p:nvPr/>
            </p:nvSpPr>
            <p:spPr>
              <a:xfrm>
                <a:off x="4064688" y="1435615"/>
                <a:ext cx="2459736" cy="3879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ea typeface="Cambria Math" panose="02040503050406030204" pitchFamily="18" charset="0"/>
                        </a:rPr>
                        <m:t>⇠⇢</m:t>
                      </m:r>
                      <m:r>
                        <m:rPr>
                          <m:sty m:val="p"/>
                        </m:rPr>
                        <a:rPr lang="en-GB" b="0" i="0" smtClean="0">
                          <a:latin typeface="Cambria Math" panose="02040503050406030204" pitchFamily="18" charset="0"/>
                          <a:ea typeface="Cambria Math" panose="02040503050406030204" pitchFamily="18" charset="0"/>
                        </a:rPr>
                        <m:t>norm</m:t>
                      </m:r>
                      <m:r>
                        <a:rPr lang="en-GB" b="0" i="1" smtClean="0">
                          <a:latin typeface="Cambria Math" panose="02040503050406030204" pitchFamily="18" charset="0"/>
                          <a:ea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𝐵𝑀𝐼</m:t>
                          </m:r>
                        </m:e>
                        <m:sub>
                          <m:r>
                            <a:rPr lang="en-GB" i="1">
                              <a:latin typeface="Cambria Math" panose="02040503050406030204" pitchFamily="18" charset="0"/>
                              <a:ea typeface="Cambria Math" panose="02040503050406030204" pitchFamily="18" charset="0"/>
                            </a:rPr>
                            <m:t>𝜇</m:t>
                          </m:r>
                        </m:sub>
                      </m:sSub>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𝜎</m:t>
                      </m:r>
                      <m:r>
                        <a:rPr lang="en-GB" b="0" i="1" smtClean="0">
                          <a:latin typeface="Cambria Math" panose="02040503050406030204" pitchFamily="18" charset="0"/>
                          <a:ea typeface="Cambria Math" panose="02040503050406030204" pitchFamily="18" charset="0"/>
                        </a:rPr>
                        <m:t>)</m:t>
                      </m:r>
                    </m:oMath>
                  </m:oMathPara>
                </a14:m>
                <a:endParaRPr lang="en-GB" dirty="0"/>
              </a:p>
            </p:txBody>
          </p:sp>
        </mc:Choice>
        <mc:Fallback xmlns="">
          <p:sp>
            <p:nvSpPr>
              <p:cNvPr id="9" name="TextBox 8">
                <a:extLst>
                  <a:ext uri="{FF2B5EF4-FFF2-40B4-BE49-F238E27FC236}">
                    <a16:creationId xmlns:a16="http://schemas.microsoft.com/office/drawing/2014/main" id="{560CDDD4-5FB0-AAFC-CF71-572F7D77461A}"/>
                  </a:ext>
                </a:extLst>
              </p:cNvPr>
              <p:cNvSpPr txBox="1">
                <a:spLocks noRot="1" noChangeAspect="1" noMove="1" noResize="1" noEditPoints="1" noAdjustHandles="1" noChangeArrowheads="1" noChangeShapeType="1" noTextEdit="1"/>
              </p:cNvSpPr>
              <p:nvPr/>
            </p:nvSpPr>
            <p:spPr>
              <a:xfrm>
                <a:off x="4064688" y="1435615"/>
                <a:ext cx="2459736" cy="387991"/>
              </a:xfrm>
              <a:prstGeom prst="rect">
                <a:avLst/>
              </a:prstGeom>
              <a:blipFill>
                <a:blip r:embed="rId4"/>
                <a:stretch>
                  <a:fillRect b="-967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5E7DCB0B-3E29-0E19-ED20-4FF5132E7F40}"/>
                  </a:ext>
                </a:extLst>
              </p:cNvPr>
              <p:cNvSpPr txBox="1"/>
              <p:nvPr/>
            </p:nvSpPr>
            <p:spPr>
              <a:xfrm>
                <a:off x="800348" y="1305616"/>
                <a:ext cx="3466688" cy="83792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GB" sz="1600" b="0" i="0" smtClean="0">
                          <a:latin typeface="Cambria Math" panose="02040503050406030204" pitchFamily="18" charset="0"/>
                        </a:rPr>
                        <m:t>Pr</m:t>
                      </m:r>
                      <m:d>
                        <m:dPr>
                          <m:ctrlPr>
                            <a:rPr lang="en-GB" sz="1600" b="0" i="1" smtClean="0">
                              <a:latin typeface="Cambria Math" panose="02040503050406030204" pitchFamily="18" charset="0"/>
                            </a:rPr>
                          </m:ctrlPr>
                        </m:dPr>
                        <m:e>
                          <m:r>
                            <a:rPr lang="en-GB" sz="1600" b="0" i="1" smtClean="0">
                              <a:latin typeface="Cambria Math" panose="02040503050406030204" pitchFamily="18" charset="0"/>
                              <a:ea typeface="Cambria Math" panose="02040503050406030204" pitchFamily="18" charset="0"/>
                            </a:rPr>
                            <m:t>𝐵𝑀𝐼</m:t>
                          </m:r>
                        </m:e>
                      </m:d>
                      <m:r>
                        <a:rPr lang="en-GB" sz="1600" b="0" i="1" smtClean="0">
                          <a:latin typeface="Cambria Math" panose="02040503050406030204" pitchFamily="18" charset="0"/>
                        </a:rPr>
                        <m:t>=</m:t>
                      </m:r>
                      <m:f>
                        <m:fPr>
                          <m:ctrlPr>
                            <a:rPr lang="en-GB" sz="1600" i="1" smtClean="0">
                              <a:latin typeface="Cambria Math" panose="02040503050406030204" pitchFamily="18" charset="0"/>
                            </a:rPr>
                          </m:ctrlPr>
                        </m:fPr>
                        <m:num>
                          <m:r>
                            <a:rPr lang="en-GB" sz="1600" b="0" i="1" smtClean="0">
                              <a:latin typeface="Cambria Math" panose="02040503050406030204" pitchFamily="18" charset="0"/>
                            </a:rPr>
                            <m:t>1</m:t>
                          </m:r>
                        </m:num>
                        <m:den>
                          <m:r>
                            <a:rPr lang="en-GB" sz="1600" i="1" smtClean="0">
                              <a:latin typeface="Cambria Math" panose="02040503050406030204" pitchFamily="18" charset="0"/>
                              <a:ea typeface="Cambria Math" panose="02040503050406030204" pitchFamily="18" charset="0"/>
                            </a:rPr>
                            <m:t>𝜎</m:t>
                          </m:r>
                          <m:rad>
                            <m:radPr>
                              <m:degHide m:val="on"/>
                              <m:ctrlPr>
                                <a:rPr lang="en-GB" sz="1600" i="1" smtClean="0">
                                  <a:latin typeface="Cambria Math" panose="02040503050406030204" pitchFamily="18" charset="0"/>
                                  <a:ea typeface="Cambria Math" panose="02040503050406030204" pitchFamily="18" charset="0"/>
                                </a:rPr>
                              </m:ctrlPr>
                            </m:radPr>
                            <m:deg/>
                            <m:e>
                              <m:r>
                                <a:rPr lang="en-GB" sz="1600" b="0" i="1" smtClean="0">
                                  <a:latin typeface="Cambria Math" panose="02040503050406030204" pitchFamily="18" charset="0"/>
                                  <a:ea typeface="Cambria Math" panose="02040503050406030204" pitchFamily="18" charset="0"/>
                                </a:rPr>
                                <m:t>2</m:t>
                              </m:r>
                              <m:r>
                                <a:rPr lang="en-GB" sz="1600" b="0" i="1" smtClean="0">
                                  <a:latin typeface="Cambria Math" panose="02040503050406030204" pitchFamily="18" charset="0"/>
                                  <a:ea typeface="Cambria Math" panose="02040503050406030204" pitchFamily="18" charset="0"/>
                                </a:rPr>
                                <m:t>𝜋</m:t>
                              </m:r>
                            </m:e>
                          </m:rad>
                        </m:den>
                      </m:f>
                      <m:sSup>
                        <m:sSupPr>
                          <m:ctrlPr>
                            <a:rPr lang="en-GB" sz="1600" i="1" smtClean="0">
                              <a:latin typeface="Cambria Math" panose="02040503050406030204" pitchFamily="18" charset="0"/>
                            </a:rPr>
                          </m:ctrlPr>
                        </m:sSupPr>
                        <m:e>
                          <m:r>
                            <m:rPr>
                              <m:sty m:val="p"/>
                            </m:rPr>
                            <a:rPr lang="en-GB" sz="1600" b="0" i="0" smtClean="0">
                              <a:latin typeface="Cambria Math" panose="02040503050406030204" pitchFamily="18" charset="0"/>
                            </a:rPr>
                            <m:t>e</m:t>
                          </m:r>
                        </m:e>
                        <m:sup>
                          <m:r>
                            <a:rPr lang="en-GB" sz="1600" b="0" i="1" smtClean="0">
                              <a:latin typeface="Cambria Math" panose="02040503050406030204" pitchFamily="18" charset="0"/>
                            </a:rPr>
                            <m:t>−</m:t>
                          </m:r>
                          <m:f>
                            <m:fPr>
                              <m:ctrlPr>
                                <a:rPr lang="en-GB" sz="1600" b="0" i="1" smtClean="0">
                                  <a:latin typeface="Cambria Math" panose="02040503050406030204" pitchFamily="18" charset="0"/>
                                </a:rPr>
                              </m:ctrlPr>
                            </m:fPr>
                            <m:num>
                              <m:r>
                                <a:rPr lang="en-GB" sz="1600" b="0" i="1" smtClean="0">
                                  <a:latin typeface="Cambria Math" panose="02040503050406030204" pitchFamily="18" charset="0"/>
                                </a:rPr>
                                <m:t>1</m:t>
                              </m:r>
                            </m:num>
                            <m:den>
                              <m:r>
                                <a:rPr lang="en-GB" sz="1600" b="0" i="1" smtClean="0">
                                  <a:latin typeface="Cambria Math" panose="02040503050406030204" pitchFamily="18" charset="0"/>
                                </a:rPr>
                                <m:t>2</m:t>
                              </m:r>
                            </m:den>
                          </m:f>
                          <m:sSup>
                            <m:sSupPr>
                              <m:ctrlPr>
                                <a:rPr lang="en-GB" sz="1600" b="0" i="1" smtClean="0">
                                  <a:latin typeface="Cambria Math" panose="02040503050406030204" pitchFamily="18" charset="0"/>
                                </a:rPr>
                              </m:ctrlPr>
                            </m:sSupPr>
                            <m:e>
                              <m:d>
                                <m:dPr>
                                  <m:ctrlPr>
                                    <a:rPr lang="en-GB" sz="1600" b="0" i="1" smtClean="0">
                                      <a:latin typeface="Cambria Math" panose="02040503050406030204" pitchFamily="18" charset="0"/>
                                    </a:rPr>
                                  </m:ctrlPr>
                                </m:dPr>
                                <m:e>
                                  <m:f>
                                    <m:fPr>
                                      <m:ctrlPr>
                                        <a:rPr lang="en-GB" sz="1600" b="0" i="1" smtClean="0">
                                          <a:latin typeface="Cambria Math" panose="02040503050406030204" pitchFamily="18" charset="0"/>
                                        </a:rPr>
                                      </m:ctrlPr>
                                    </m:fPr>
                                    <m:num>
                                      <m:r>
                                        <a:rPr lang="en-GB" sz="1600" b="0" i="1" smtClean="0">
                                          <a:latin typeface="Cambria Math" panose="02040503050406030204" pitchFamily="18" charset="0"/>
                                        </a:rPr>
                                        <m:t>𝐵𝑀𝐼</m:t>
                                      </m:r>
                                      <m:r>
                                        <a:rPr lang="en-GB" sz="1600" b="0" i="1" smtClean="0">
                                          <a:latin typeface="Cambria Math" panose="02040503050406030204" pitchFamily="18" charset="0"/>
                                        </a:rPr>
                                        <m:t>−</m:t>
                                      </m:r>
                                      <m:sSub>
                                        <m:sSubPr>
                                          <m:ctrlPr>
                                            <a:rPr lang="en-GB" sz="1600" b="0" i="1" smtClean="0">
                                              <a:latin typeface="Cambria Math" panose="02040503050406030204" pitchFamily="18" charset="0"/>
                                            </a:rPr>
                                          </m:ctrlPr>
                                        </m:sSubPr>
                                        <m:e>
                                          <m:r>
                                            <a:rPr lang="en-GB" sz="1600" b="0" i="1" smtClean="0">
                                              <a:latin typeface="Cambria Math" panose="02040503050406030204" pitchFamily="18" charset="0"/>
                                            </a:rPr>
                                            <m:t>𝐵𝑀𝐼</m:t>
                                          </m:r>
                                        </m:e>
                                        <m:sub>
                                          <m:r>
                                            <a:rPr lang="en-GB" sz="1600" b="0" i="1" smtClean="0">
                                              <a:latin typeface="Cambria Math" panose="02040503050406030204" pitchFamily="18" charset="0"/>
                                              <a:ea typeface="Cambria Math" panose="02040503050406030204" pitchFamily="18" charset="0"/>
                                            </a:rPr>
                                            <m:t>𝜇</m:t>
                                          </m:r>
                                        </m:sub>
                                      </m:sSub>
                                    </m:num>
                                    <m:den>
                                      <m:r>
                                        <a:rPr lang="en-GB" sz="1600" b="0" i="1" smtClean="0">
                                          <a:latin typeface="Cambria Math" panose="02040503050406030204" pitchFamily="18" charset="0"/>
                                          <a:ea typeface="Cambria Math" panose="02040503050406030204" pitchFamily="18" charset="0"/>
                                        </a:rPr>
                                        <m:t>𝜎</m:t>
                                      </m:r>
                                    </m:den>
                                  </m:f>
                                </m:e>
                              </m:d>
                            </m:e>
                            <m:sup>
                              <m:r>
                                <a:rPr lang="en-GB" sz="1600" b="0" i="1" smtClean="0">
                                  <a:latin typeface="Cambria Math" panose="02040503050406030204" pitchFamily="18" charset="0"/>
                                </a:rPr>
                                <m:t>2</m:t>
                              </m:r>
                            </m:sup>
                          </m:sSup>
                        </m:sup>
                      </m:sSup>
                    </m:oMath>
                  </m:oMathPara>
                </a14:m>
                <a:endParaRPr lang="en-GB" sz="1600" dirty="0"/>
              </a:p>
              <a:p>
                <a:endParaRPr lang="en-GB" sz="1600" dirty="0"/>
              </a:p>
            </p:txBody>
          </p:sp>
        </mc:Choice>
        <mc:Fallback xmlns="">
          <p:sp>
            <p:nvSpPr>
              <p:cNvPr id="10" name="TextBox 9">
                <a:extLst>
                  <a:ext uri="{FF2B5EF4-FFF2-40B4-BE49-F238E27FC236}">
                    <a16:creationId xmlns:a16="http://schemas.microsoft.com/office/drawing/2014/main" id="{5E7DCB0B-3E29-0E19-ED20-4FF5132E7F40}"/>
                  </a:ext>
                </a:extLst>
              </p:cNvPr>
              <p:cNvSpPr txBox="1">
                <a:spLocks noRot="1" noChangeAspect="1" noMove="1" noResize="1" noEditPoints="1" noAdjustHandles="1" noChangeArrowheads="1" noChangeShapeType="1" noTextEdit="1"/>
              </p:cNvSpPr>
              <p:nvPr/>
            </p:nvSpPr>
            <p:spPr>
              <a:xfrm>
                <a:off x="800348" y="1305616"/>
                <a:ext cx="3466688" cy="837922"/>
              </a:xfrm>
              <a:prstGeom prst="rect">
                <a:avLst/>
              </a:prstGeom>
              <a:blipFill>
                <a:blip r:embed="rId5"/>
                <a:stretch>
                  <a:fillRect/>
                </a:stretch>
              </a:blipFill>
            </p:spPr>
            <p:txBody>
              <a:bodyPr/>
              <a:lstStyle/>
              <a:p>
                <a:r>
                  <a:rPr lang="en-GB">
                    <a:noFill/>
                  </a:rPr>
                  <a:t> </a:t>
                </a:r>
              </a:p>
            </p:txBody>
          </p:sp>
        </mc:Fallback>
      </mc:AlternateContent>
      <p:sp>
        <p:nvSpPr>
          <p:cNvPr id="13" name="TextBox 12">
            <a:extLst>
              <a:ext uri="{FF2B5EF4-FFF2-40B4-BE49-F238E27FC236}">
                <a16:creationId xmlns:a16="http://schemas.microsoft.com/office/drawing/2014/main" id="{87062A95-DBE6-1046-B9AA-DF30A86261A8}"/>
              </a:ext>
            </a:extLst>
          </p:cNvPr>
          <p:cNvSpPr txBox="1"/>
          <p:nvPr/>
        </p:nvSpPr>
        <p:spPr>
          <a:xfrm>
            <a:off x="132357" y="62656"/>
            <a:ext cx="5223414" cy="400110"/>
          </a:xfrm>
          <a:prstGeom prst="rect">
            <a:avLst/>
          </a:prstGeom>
          <a:noFill/>
        </p:spPr>
        <p:txBody>
          <a:bodyPr wrap="square" rtlCol="0">
            <a:spAutoFit/>
          </a:bodyPr>
          <a:lstStyle/>
          <a:p>
            <a:r>
              <a:rPr lang="en-GB" sz="2000" dirty="0">
                <a:latin typeface="Helvetica" pitchFamily="2" charset="0"/>
                <a:cs typeface="Arial" panose="020B0604020202020204" pitchFamily="34" charset="0"/>
              </a:rPr>
              <a:t>How does Probability Distribution work? [2]</a:t>
            </a:r>
          </a:p>
        </p:txBody>
      </p:sp>
      <p:sp>
        <p:nvSpPr>
          <p:cNvPr id="18" name="TextBox 17">
            <a:extLst>
              <a:ext uri="{FF2B5EF4-FFF2-40B4-BE49-F238E27FC236}">
                <a16:creationId xmlns:a16="http://schemas.microsoft.com/office/drawing/2014/main" id="{09B130DE-57C1-4A6A-7663-E72897D425CA}"/>
              </a:ext>
            </a:extLst>
          </p:cNvPr>
          <p:cNvSpPr txBox="1"/>
          <p:nvPr/>
        </p:nvSpPr>
        <p:spPr>
          <a:xfrm>
            <a:off x="132357" y="589524"/>
            <a:ext cx="11303094" cy="369332"/>
          </a:xfrm>
          <a:prstGeom prst="rect">
            <a:avLst/>
          </a:prstGeom>
          <a:noFill/>
        </p:spPr>
        <p:txBody>
          <a:bodyPr wrap="none" rtlCol="0">
            <a:spAutoFit/>
          </a:bodyPr>
          <a:lstStyle/>
          <a:p>
            <a:r>
              <a:rPr lang="en-GB" dirty="0">
                <a:latin typeface="Helvetica" pitchFamily="2" charset="0"/>
              </a:rPr>
              <a:t>Using a simple probability distribution i.e., Normal Distribution for computing </a:t>
            </a:r>
            <a:r>
              <a:rPr lang="en-GB" b="1" u="sng" dirty="0">
                <a:latin typeface="Helvetica" pitchFamily="2" charset="0"/>
              </a:rPr>
              <a:t>probability</a:t>
            </a:r>
            <a:r>
              <a:rPr lang="en-GB" dirty="0">
                <a:latin typeface="Helvetica" pitchFamily="2" charset="0"/>
              </a:rPr>
              <a:t> of an observed value</a:t>
            </a:r>
          </a:p>
        </p:txBody>
      </p:sp>
      <p:sp>
        <p:nvSpPr>
          <p:cNvPr id="21" name="TextBox 20">
            <a:extLst>
              <a:ext uri="{FF2B5EF4-FFF2-40B4-BE49-F238E27FC236}">
                <a16:creationId xmlns:a16="http://schemas.microsoft.com/office/drawing/2014/main" id="{2B42A69D-2284-6113-30C5-5B0DD06C6612}"/>
              </a:ext>
            </a:extLst>
          </p:cNvPr>
          <p:cNvSpPr txBox="1"/>
          <p:nvPr/>
        </p:nvSpPr>
        <p:spPr>
          <a:xfrm>
            <a:off x="2502854" y="5716577"/>
            <a:ext cx="588167" cy="276999"/>
          </a:xfrm>
          <a:prstGeom prst="rect">
            <a:avLst/>
          </a:prstGeom>
          <a:noFill/>
        </p:spPr>
        <p:txBody>
          <a:bodyPr wrap="square" rtlCol="0">
            <a:spAutoFit/>
          </a:bodyPr>
          <a:lstStyle/>
          <a:p>
            <a:r>
              <a:rPr lang="en-GB" sz="1200" dirty="0">
                <a:solidFill>
                  <a:srgbClr val="FF0000"/>
                </a:solidFill>
                <a:latin typeface="Helvetica Neue" panose="02000503000000020004" pitchFamily="2" charset="0"/>
                <a:ea typeface="Helvetica Neue" panose="02000503000000020004" pitchFamily="2" charset="0"/>
                <a:cs typeface="Helvetica Neue" panose="02000503000000020004" pitchFamily="2" charset="0"/>
              </a:rPr>
              <a:t>22.1</a:t>
            </a:r>
          </a:p>
        </p:txBody>
      </p:sp>
      <p:cxnSp>
        <p:nvCxnSpPr>
          <p:cNvPr id="25" name="Straight Arrow Connector 24">
            <a:extLst>
              <a:ext uri="{FF2B5EF4-FFF2-40B4-BE49-F238E27FC236}">
                <a16:creationId xmlns:a16="http://schemas.microsoft.com/office/drawing/2014/main" id="{5DF87326-23B9-4046-D89A-B7B0A3BF6DAE}"/>
              </a:ext>
            </a:extLst>
          </p:cNvPr>
          <p:cNvCxnSpPr>
            <a:cxnSpLocks/>
          </p:cNvCxnSpPr>
          <p:nvPr/>
        </p:nvCxnSpPr>
        <p:spPr>
          <a:xfrm flipH="1">
            <a:off x="4074526" y="2364377"/>
            <a:ext cx="3413740" cy="141078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8626E259-4815-DE6F-A6C3-2990380C3ED5}"/>
              </a:ext>
            </a:extLst>
          </p:cNvPr>
          <p:cNvSpPr txBox="1"/>
          <p:nvPr/>
        </p:nvSpPr>
        <p:spPr>
          <a:xfrm rot="20209169">
            <a:off x="4741139" y="3059850"/>
            <a:ext cx="2476960" cy="338554"/>
          </a:xfrm>
          <a:prstGeom prst="rect">
            <a:avLst/>
          </a:prstGeom>
          <a:noFill/>
        </p:spPr>
        <p:txBody>
          <a:bodyPr wrap="none" rtlCol="0">
            <a:spAutoFit/>
          </a:bodyPr>
          <a:lstStyle/>
          <a:p>
            <a:r>
              <a:rPr lang="en-GB" sz="1600" dirty="0">
                <a:latin typeface="Helvetica" pitchFamily="2" charset="0"/>
              </a:rPr>
              <a:t>This generates this curve</a:t>
            </a: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78EDE0A7-E90F-9530-6852-4192696AA6B2}"/>
                  </a:ext>
                </a:extLst>
              </p:cNvPr>
              <p:cNvSpPr txBox="1"/>
              <p:nvPr/>
            </p:nvSpPr>
            <p:spPr>
              <a:xfrm>
                <a:off x="5722126" y="4944933"/>
                <a:ext cx="6000303" cy="64947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GB" sz="1600" b="0" i="0" smtClean="0">
                          <a:latin typeface="Cambria Math" panose="02040503050406030204" pitchFamily="18" charset="0"/>
                        </a:rPr>
                        <m:t>Pr</m:t>
                      </m:r>
                      <m:d>
                        <m:dPr>
                          <m:ctrlPr>
                            <a:rPr lang="en-GB" sz="1600" b="0" i="1" smtClean="0">
                              <a:latin typeface="Cambria Math" panose="02040503050406030204" pitchFamily="18" charset="0"/>
                            </a:rPr>
                          </m:ctrlPr>
                        </m:dPr>
                        <m:e>
                          <m:r>
                            <a:rPr lang="en-GB" sz="1600" b="0" i="1" smtClean="0">
                              <a:solidFill>
                                <a:srgbClr val="FF0000"/>
                              </a:solidFill>
                              <a:latin typeface="Cambria Math" panose="02040503050406030204" pitchFamily="18" charset="0"/>
                            </a:rPr>
                            <m:t>15.0</m:t>
                          </m:r>
                          <m:r>
                            <a:rPr lang="en-GB" sz="1600" i="1">
                              <a:solidFill>
                                <a:srgbClr val="FF0000"/>
                              </a:solidFill>
                              <a:latin typeface="Cambria Math" panose="02040503050406030204" pitchFamily="18" charset="0"/>
                              <a:ea typeface="Cambria Math" panose="02040503050406030204" pitchFamily="18" charset="0"/>
                            </a:rPr>
                            <m:t>≤</m:t>
                          </m:r>
                          <m:r>
                            <m:rPr>
                              <m:sty m:val="p"/>
                            </m:rPr>
                            <a:rPr lang="en-GB" sz="1600" b="0" i="0" smtClean="0">
                              <a:solidFill>
                                <a:srgbClr val="FF0000"/>
                              </a:solidFill>
                              <a:latin typeface="Cambria Math" panose="02040503050406030204" pitchFamily="18" charset="0"/>
                              <a:ea typeface="Cambria Math" panose="02040503050406030204" pitchFamily="18" charset="0"/>
                            </a:rPr>
                            <m:t>BMI</m:t>
                          </m:r>
                          <m:r>
                            <a:rPr lang="en-GB" sz="1600" b="0" i="1" smtClean="0">
                              <a:solidFill>
                                <a:srgbClr val="FF0000"/>
                              </a:solidFill>
                              <a:latin typeface="Cambria Math" panose="02040503050406030204" pitchFamily="18" charset="0"/>
                              <a:ea typeface="Cambria Math" panose="02040503050406030204" pitchFamily="18" charset="0"/>
                            </a:rPr>
                            <m:t>≤</m:t>
                          </m:r>
                          <m:r>
                            <a:rPr lang="en-GB" sz="1600" b="0" i="1" smtClean="0">
                              <a:solidFill>
                                <a:srgbClr val="FF0000"/>
                              </a:solidFill>
                              <a:latin typeface="Cambria Math" panose="02040503050406030204" pitchFamily="18" charset="0"/>
                            </a:rPr>
                            <m:t>22.1</m:t>
                          </m:r>
                        </m:e>
                      </m:d>
                      <m:r>
                        <a:rPr lang="en-GB" sz="1600" b="0" i="1" smtClean="0">
                          <a:latin typeface="Cambria Math" panose="02040503050406030204" pitchFamily="18" charset="0"/>
                        </a:rPr>
                        <m:t>=</m:t>
                      </m:r>
                      <m:nary>
                        <m:naryPr>
                          <m:limLoc m:val="undOvr"/>
                          <m:subHide m:val="on"/>
                          <m:supHide m:val="on"/>
                          <m:ctrlPr>
                            <a:rPr lang="en-GB" sz="1600" b="0" i="1" smtClean="0">
                              <a:latin typeface="Cambria Math" panose="02040503050406030204" pitchFamily="18" charset="0"/>
                            </a:rPr>
                          </m:ctrlPr>
                        </m:naryPr>
                        <m:sub/>
                        <m:sup/>
                        <m:e>
                          <m:f>
                            <m:fPr>
                              <m:ctrlPr>
                                <a:rPr lang="en-GB" sz="1600" i="1">
                                  <a:latin typeface="Cambria Math" panose="02040503050406030204" pitchFamily="18" charset="0"/>
                                </a:rPr>
                              </m:ctrlPr>
                            </m:fPr>
                            <m:num>
                              <m:r>
                                <a:rPr lang="en-GB" sz="1600" i="1">
                                  <a:latin typeface="Cambria Math" panose="02040503050406030204" pitchFamily="18" charset="0"/>
                                </a:rPr>
                                <m:t>1</m:t>
                              </m:r>
                            </m:num>
                            <m:den>
                              <m:r>
                                <a:rPr lang="en-GB" sz="1600" i="1">
                                  <a:latin typeface="Cambria Math" panose="02040503050406030204" pitchFamily="18" charset="0"/>
                                </a:rPr>
                                <m:t>1.2</m:t>
                              </m:r>
                              <m:rad>
                                <m:radPr>
                                  <m:degHide m:val="on"/>
                                  <m:ctrlPr>
                                    <a:rPr lang="en-GB" sz="1600" i="1">
                                      <a:latin typeface="Cambria Math" panose="02040503050406030204" pitchFamily="18" charset="0"/>
                                      <a:ea typeface="Cambria Math" panose="02040503050406030204" pitchFamily="18" charset="0"/>
                                    </a:rPr>
                                  </m:ctrlPr>
                                </m:radPr>
                                <m:deg/>
                                <m:e>
                                  <m:r>
                                    <a:rPr lang="en-GB" sz="1600" i="1">
                                      <a:latin typeface="Cambria Math" panose="02040503050406030204" pitchFamily="18" charset="0"/>
                                      <a:ea typeface="Cambria Math" panose="02040503050406030204" pitchFamily="18" charset="0"/>
                                    </a:rPr>
                                    <m:t>2(3.1415193)</m:t>
                                  </m:r>
                                </m:e>
                              </m:rad>
                            </m:den>
                          </m:f>
                          <m:sSup>
                            <m:sSupPr>
                              <m:ctrlPr>
                                <a:rPr lang="en-GB" sz="1600" i="1">
                                  <a:latin typeface="Cambria Math" panose="02040503050406030204" pitchFamily="18" charset="0"/>
                                </a:rPr>
                              </m:ctrlPr>
                            </m:sSupPr>
                            <m:e>
                              <m:r>
                                <m:rPr>
                                  <m:sty m:val="p"/>
                                </m:rPr>
                                <a:rPr lang="en-GB" sz="1600">
                                  <a:latin typeface="Cambria Math" panose="02040503050406030204" pitchFamily="18" charset="0"/>
                                </a:rPr>
                                <m:t>e</m:t>
                              </m:r>
                            </m:e>
                            <m:sup>
                              <m:r>
                                <a:rPr lang="en-GB" sz="1600" i="1">
                                  <a:latin typeface="Cambria Math" panose="02040503050406030204" pitchFamily="18" charset="0"/>
                                </a:rPr>
                                <m:t>−</m:t>
                              </m:r>
                              <m:f>
                                <m:fPr>
                                  <m:ctrlPr>
                                    <a:rPr lang="en-GB" sz="1600" i="1">
                                      <a:latin typeface="Cambria Math" panose="02040503050406030204" pitchFamily="18" charset="0"/>
                                    </a:rPr>
                                  </m:ctrlPr>
                                </m:fPr>
                                <m:num>
                                  <m:r>
                                    <a:rPr lang="en-GB" sz="1600" i="1">
                                      <a:latin typeface="Cambria Math" panose="02040503050406030204" pitchFamily="18" charset="0"/>
                                    </a:rPr>
                                    <m:t>1</m:t>
                                  </m:r>
                                </m:num>
                                <m:den>
                                  <m:r>
                                    <a:rPr lang="en-GB" sz="1600" i="1">
                                      <a:latin typeface="Cambria Math" panose="02040503050406030204" pitchFamily="18" charset="0"/>
                                    </a:rPr>
                                    <m:t>2</m:t>
                                  </m:r>
                                </m:den>
                              </m:f>
                              <m:sSup>
                                <m:sSupPr>
                                  <m:ctrlPr>
                                    <a:rPr lang="en-GB" sz="1600" i="1">
                                      <a:latin typeface="Cambria Math" panose="02040503050406030204" pitchFamily="18" charset="0"/>
                                    </a:rPr>
                                  </m:ctrlPr>
                                </m:sSupPr>
                                <m:e>
                                  <m:d>
                                    <m:dPr>
                                      <m:ctrlPr>
                                        <a:rPr lang="en-GB" sz="1600" i="1">
                                          <a:latin typeface="Cambria Math" panose="02040503050406030204" pitchFamily="18" charset="0"/>
                                        </a:rPr>
                                      </m:ctrlPr>
                                    </m:dPr>
                                    <m:e>
                                      <m:f>
                                        <m:fPr>
                                          <m:ctrlPr>
                                            <a:rPr lang="en-GB" sz="1600" i="1">
                                              <a:latin typeface="Cambria Math" panose="02040503050406030204" pitchFamily="18" charset="0"/>
                                            </a:rPr>
                                          </m:ctrlPr>
                                        </m:fPr>
                                        <m:num>
                                          <m:r>
                                            <m:rPr>
                                              <m:sty m:val="p"/>
                                            </m:rPr>
                                            <a:rPr lang="en-GB" sz="1600" b="0" i="0" smtClean="0">
                                              <a:latin typeface="Cambria Math" panose="02040503050406030204" pitchFamily="18" charset="0"/>
                                            </a:rPr>
                                            <m:t>BMI</m:t>
                                          </m:r>
                                          <m:r>
                                            <a:rPr lang="en-GB" sz="1600" i="1">
                                              <a:latin typeface="Cambria Math" panose="02040503050406030204" pitchFamily="18" charset="0"/>
                                            </a:rPr>
                                            <m:t>−23.0</m:t>
                                          </m:r>
                                        </m:num>
                                        <m:den>
                                          <m:r>
                                            <a:rPr lang="en-GB" sz="1600" i="1">
                                              <a:latin typeface="Cambria Math" panose="02040503050406030204" pitchFamily="18" charset="0"/>
                                              <a:ea typeface="Cambria Math" panose="02040503050406030204" pitchFamily="18" charset="0"/>
                                            </a:rPr>
                                            <m:t>1.2</m:t>
                                          </m:r>
                                        </m:den>
                                      </m:f>
                                    </m:e>
                                  </m:d>
                                </m:e>
                                <m:sup>
                                  <m:r>
                                    <a:rPr lang="en-GB" sz="1600" i="1">
                                      <a:latin typeface="Cambria Math" panose="02040503050406030204" pitchFamily="18" charset="0"/>
                                    </a:rPr>
                                    <m:t>2</m:t>
                                  </m:r>
                                </m:sup>
                              </m:sSup>
                            </m:sup>
                          </m:sSup>
                        </m:e>
                      </m:nary>
                    </m:oMath>
                  </m:oMathPara>
                </a14:m>
                <a:endParaRPr lang="en-GB" sz="1600" dirty="0"/>
              </a:p>
            </p:txBody>
          </p:sp>
        </mc:Choice>
        <mc:Fallback xmlns="">
          <p:sp>
            <p:nvSpPr>
              <p:cNvPr id="14" name="TextBox 13">
                <a:extLst>
                  <a:ext uri="{FF2B5EF4-FFF2-40B4-BE49-F238E27FC236}">
                    <a16:creationId xmlns:a16="http://schemas.microsoft.com/office/drawing/2014/main" id="{78EDE0A7-E90F-9530-6852-4192696AA6B2}"/>
                  </a:ext>
                </a:extLst>
              </p:cNvPr>
              <p:cNvSpPr txBox="1">
                <a:spLocks noRot="1" noChangeAspect="1" noMove="1" noResize="1" noEditPoints="1" noAdjustHandles="1" noChangeArrowheads="1" noChangeShapeType="1" noTextEdit="1"/>
              </p:cNvSpPr>
              <p:nvPr/>
            </p:nvSpPr>
            <p:spPr>
              <a:xfrm>
                <a:off x="5722126" y="4944933"/>
                <a:ext cx="6000303" cy="649473"/>
              </a:xfrm>
              <a:prstGeom prst="rect">
                <a:avLst/>
              </a:prstGeom>
              <a:blipFill>
                <a:blip r:embed="rId6"/>
                <a:stretch>
                  <a:fillRect t="-151923" b="-207692"/>
                </a:stretch>
              </a:blipFill>
            </p:spPr>
            <p:txBody>
              <a:bodyPr/>
              <a:lstStyle/>
              <a:p>
                <a:r>
                  <a:rPr lang="en-GB">
                    <a:noFill/>
                  </a:rPr>
                  <a:t> </a:t>
                </a:r>
              </a:p>
            </p:txBody>
          </p:sp>
        </mc:Fallback>
      </mc:AlternateContent>
      <p:pic>
        <p:nvPicPr>
          <p:cNvPr id="24" name="Picture 23" descr="A screenshot of a math problem&#10;&#10;AI-generated content may be incorrect.">
            <a:extLst>
              <a:ext uri="{FF2B5EF4-FFF2-40B4-BE49-F238E27FC236}">
                <a16:creationId xmlns:a16="http://schemas.microsoft.com/office/drawing/2014/main" id="{3951C18B-0470-933D-CAB6-B42A83CDCF45}"/>
              </a:ext>
            </a:extLst>
          </p:cNvPr>
          <p:cNvPicPr>
            <a:picLocks noChangeAspect="1"/>
          </p:cNvPicPr>
          <p:nvPr/>
        </p:nvPicPr>
        <p:blipFill>
          <a:blip r:embed="rId7"/>
          <a:stretch>
            <a:fillRect/>
          </a:stretch>
        </p:blipFill>
        <p:spPr>
          <a:xfrm>
            <a:off x="7488266" y="1455209"/>
            <a:ext cx="4114879" cy="2466880"/>
          </a:xfrm>
          <a:prstGeom prst="rect">
            <a:avLst/>
          </a:prstGeom>
          <a:ln w="28575">
            <a:solidFill>
              <a:srgbClr val="FF0000"/>
            </a:solidFill>
          </a:ln>
        </p:spPr>
      </p:pic>
      <p:sp>
        <p:nvSpPr>
          <p:cNvPr id="28" name="TextBox 27">
            <a:extLst>
              <a:ext uri="{FF2B5EF4-FFF2-40B4-BE49-F238E27FC236}">
                <a16:creationId xmlns:a16="http://schemas.microsoft.com/office/drawing/2014/main" id="{944804D2-EE0B-77D1-3A50-9031F15EAD62}"/>
              </a:ext>
            </a:extLst>
          </p:cNvPr>
          <p:cNvSpPr txBox="1"/>
          <p:nvPr/>
        </p:nvSpPr>
        <p:spPr>
          <a:xfrm>
            <a:off x="5722126" y="4230169"/>
            <a:ext cx="6093822" cy="584775"/>
          </a:xfrm>
          <a:prstGeom prst="rect">
            <a:avLst/>
          </a:prstGeom>
          <a:noFill/>
        </p:spPr>
        <p:txBody>
          <a:bodyPr wrap="square">
            <a:spAutoFit/>
          </a:bodyPr>
          <a:lstStyle/>
          <a:p>
            <a:pPr algn="l"/>
            <a:r>
              <a:rPr lang="en-GB" sz="1600" dirty="0">
                <a:latin typeface="Helvetica" pitchFamily="2" charset="0"/>
                <a:ea typeface="Helvetica Neue Light" panose="02000403000000020004" pitchFamily="2" charset="0"/>
              </a:rPr>
              <a:t>Find the area under the curve from this BMI distribution for values up to 22.1 calculates the probability of BMI being a up to a value. </a:t>
            </a:r>
          </a:p>
        </p:txBody>
      </p: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92278306-6C45-85AA-2BD9-8D7BFF9AA34A}"/>
                  </a:ext>
                </a:extLst>
              </p:cNvPr>
              <p:cNvSpPr txBox="1"/>
              <p:nvPr/>
            </p:nvSpPr>
            <p:spPr>
              <a:xfrm>
                <a:off x="5781396" y="5727539"/>
                <a:ext cx="6000304" cy="584775"/>
              </a:xfrm>
              <a:prstGeom prst="rect">
                <a:avLst/>
              </a:prstGeom>
              <a:noFill/>
            </p:spPr>
            <p:txBody>
              <a:bodyPr wrap="square" rtlCol="0">
                <a:spAutoFit/>
              </a:bodyPr>
              <a:lstStyle/>
              <a:p>
                <a:r>
                  <a:rPr lang="en-GB" sz="1600" dirty="0">
                    <a:latin typeface="Helvetica Neue" panose="02000503000000020004" pitchFamily="2" charset="0"/>
                    <a:ea typeface="Helvetica Neue" panose="02000503000000020004" pitchFamily="2" charset="0"/>
                    <a:cs typeface="Helvetica Neue" panose="02000503000000020004" pitchFamily="2" charset="0"/>
                  </a:rPr>
                  <a:t>We estimate the probability of someone’s BMI being up to </a:t>
                </a:r>
                <a:r>
                  <a:rPr lang="en-GB" sz="1600" dirty="0">
                    <a:solidFill>
                      <a:srgbClr val="FF0000"/>
                    </a:solidFill>
                    <a:latin typeface="Helvetica Neue" panose="02000503000000020004" pitchFamily="2" charset="0"/>
                    <a:ea typeface="Helvetica Neue" panose="02000503000000020004" pitchFamily="2" charset="0"/>
                    <a:cs typeface="Helvetica Neue" panose="02000503000000020004" pitchFamily="2" charset="0"/>
                  </a:rPr>
                  <a:t>22.1</a:t>
                </a:r>
                <a:r>
                  <a:rPr lang="en-GB" sz="1600" dirty="0">
                    <a:latin typeface="Helvetica Neue" panose="02000503000000020004" pitchFamily="2" charset="0"/>
                    <a:ea typeface="Helvetica Neue" panose="02000503000000020004" pitchFamily="2" charset="0"/>
                    <a:cs typeface="Helvetica Neue" panose="02000503000000020004" pitchFamily="2" charset="0"/>
                  </a:rPr>
                  <a:t> is 0.2266 </a:t>
                </a:r>
                <a14:m>
                  <m:oMath xmlns:m="http://schemas.openxmlformats.org/officeDocument/2006/math">
                    <m:r>
                      <a:rPr lang="en-GB" sz="1600" i="1" smtClean="0">
                        <a:latin typeface="Cambria Math" panose="02040503050406030204" pitchFamily="18" charset="0"/>
                        <a:ea typeface="Cambria Math" panose="02040503050406030204" pitchFamily="18" charset="0"/>
                      </a:rPr>
                      <m:t>≈</m:t>
                    </m:r>
                    <m:r>
                      <a:rPr lang="en-GB" sz="1600" b="0" i="1" smtClean="0">
                        <a:latin typeface="Cambria Math" panose="02040503050406030204" pitchFamily="18" charset="0"/>
                        <a:ea typeface="Cambria Math" panose="02040503050406030204" pitchFamily="18" charset="0"/>
                      </a:rPr>
                      <m:t>22.7%</m:t>
                    </m:r>
                  </m:oMath>
                </a14:m>
                <a:r>
                  <a:rPr lang="en-GB" sz="1600" dirty="0">
                    <a:latin typeface="Helvetica Neue" panose="02000503000000020004" pitchFamily="2" charset="0"/>
                    <a:ea typeface="Helvetica Neue" panose="02000503000000020004" pitchFamily="2" charset="0"/>
                    <a:cs typeface="Helvetica Neue" panose="02000503000000020004" pitchFamily="2" charset="0"/>
                  </a:rPr>
                  <a:t>.</a:t>
                </a:r>
              </a:p>
            </p:txBody>
          </p:sp>
        </mc:Choice>
        <mc:Fallback xmlns="">
          <p:sp>
            <p:nvSpPr>
              <p:cNvPr id="31" name="TextBox 30">
                <a:extLst>
                  <a:ext uri="{FF2B5EF4-FFF2-40B4-BE49-F238E27FC236}">
                    <a16:creationId xmlns:a16="http://schemas.microsoft.com/office/drawing/2014/main" id="{92278306-6C45-85AA-2BD9-8D7BFF9AA34A}"/>
                  </a:ext>
                </a:extLst>
              </p:cNvPr>
              <p:cNvSpPr txBox="1">
                <a:spLocks noRot="1" noChangeAspect="1" noMove="1" noResize="1" noEditPoints="1" noAdjustHandles="1" noChangeArrowheads="1" noChangeShapeType="1" noTextEdit="1"/>
              </p:cNvSpPr>
              <p:nvPr/>
            </p:nvSpPr>
            <p:spPr>
              <a:xfrm>
                <a:off x="5781396" y="5727539"/>
                <a:ext cx="6000304" cy="584775"/>
              </a:xfrm>
              <a:prstGeom prst="rect">
                <a:avLst/>
              </a:prstGeom>
              <a:blipFill>
                <a:blip r:embed="rId8"/>
                <a:stretch>
                  <a:fillRect l="-634" t="-4348" b="-15217"/>
                </a:stretch>
              </a:blipFill>
            </p:spPr>
            <p:txBody>
              <a:bodyPr/>
              <a:lstStyle/>
              <a:p>
                <a:r>
                  <a:rPr lang="en-GB">
                    <a:noFill/>
                  </a:rPr>
                  <a:t> </a:t>
                </a:r>
              </a:p>
            </p:txBody>
          </p:sp>
        </mc:Fallback>
      </mc:AlternateContent>
    </p:spTree>
    <p:extLst>
      <p:ext uri="{BB962C8B-B14F-4D97-AF65-F5344CB8AC3E}">
        <p14:creationId xmlns:p14="http://schemas.microsoft.com/office/powerpoint/2010/main" val="2981188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3A07A42-5763-174B-9E9C-FA445D3FA280}"/>
              </a:ext>
            </a:extLst>
          </p:cNvPr>
          <p:cNvSpPr txBox="1">
            <a:spLocks/>
          </p:cNvSpPr>
          <p:nvPr/>
        </p:nvSpPr>
        <p:spPr>
          <a:xfrm>
            <a:off x="11275948" y="6373870"/>
            <a:ext cx="540000" cy="144000"/>
          </a:xfrm>
          <a:prstGeom prst="rect">
            <a:avLst/>
          </a:prstGeom>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Arial" charset="0"/>
              </a:defRPr>
            </a:lvl1pPr>
            <a:lvl2pPr marL="778225" indent="-299317" algn="l" defTabSz="914400" rtl="0" eaLnBrk="0" latinLnBrk="0" hangingPunct="0">
              <a:defRPr sz="1800" kern="1200">
                <a:solidFill>
                  <a:schemeClr val="tx1"/>
                </a:solidFill>
                <a:latin typeface="Arial" charset="0"/>
                <a:ea typeface="Arial" charset="0"/>
                <a:cs typeface="Arial" charset="0"/>
              </a:defRPr>
            </a:lvl2pPr>
            <a:lvl3pPr marL="1197270" indent="-239454" algn="l" defTabSz="914400" rtl="0" eaLnBrk="0" latinLnBrk="0" hangingPunct="0">
              <a:defRPr sz="1800" kern="1200">
                <a:solidFill>
                  <a:schemeClr val="tx1"/>
                </a:solidFill>
                <a:latin typeface="Arial" charset="0"/>
                <a:ea typeface="Arial" charset="0"/>
                <a:cs typeface="Arial" charset="0"/>
              </a:defRPr>
            </a:lvl3pPr>
            <a:lvl4pPr marL="1676177" indent="-239454" algn="l" defTabSz="914400" rtl="0" eaLnBrk="0" latinLnBrk="0" hangingPunct="0">
              <a:defRPr sz="1800" kern="1200">
                <a:solidFill>
                  <a:schemeClr val="tx1"/>
                </a:solidFill>
                <a:latin typeface="Arial" charset="0"/>
                <a:ea typeface="Arial" charset="0"/>
                <a:cs typeface="Arial" charset="0"/>
              </a:defRPr>
            </a:lvl4pPr>
            <a:lvl5pPr marL="2155085" indent="-239454" algn="l" defTabSz="914400" rtl="0" eaLnBrk="0" latinLnBrk="0" hangingPunct="0">
              <a:defRPr sz="1800" kern="1200">
                <a:solidFill>
                  <a:schemeClr val="tx1"/>
                </a:solidFill>
                <a:latin typeface="Arial" charset="0"/>
                <a:ea typeface="Arial" charset="0"/>
                <a:cs typeface="Arial" charset="0"/>
              </a:defRPr>
            </a:lvl5pPr>
            <a:lvl6pPr marL="2633993"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3112901"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591809"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4070717"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fld id="{0447D3D2-708A-E34B-88EA-90194C1A2EE9}" type="slidenum">
              <a:rPr lang="en-US" smtClean="0">
                <a:solidFill>
                  <a:srgbClr val="000000"/>
                </a:solidFill>
                <a:cs typeface="ＭＳ Ｐゴシック" charset="0"/>
              </a:rPr>
              <a:pPr eaLnBrk="1" hangingPunct="1"/>
              <a:t>28</a:t>
            </a:fld>
            <a:endParaRPr lang="en-US" dirty="0">
              <a:solidFill>
                <a:srgbClr val="000000"/>
              </a:solidFill>
              <a:cs typeface="ＭＳ Ｐゴシック" charset="0"/>
            </a:endParaRPr>
          </a:p>
        </p:txBody>
      </p:sp>
      <p:pic>
        <p:nvPicPr>
          <p:cNvPr id="7" name="Picture 6">
            <a:extLst>
              <a:ext uri="{FF2B5EF4-FFF2-40B4-BE49-F238E27FC236}">
                <a16:creationId xmlns:a16="http://schemas.microsoft.com/office/drawing/2014/main" id="{8011D545-BFCE-AE44-A318-A3380259393D}"/>
              </a:ext>
            </a:extLst>
          </p:cNvPr>
          <p:cNvPicPr>
            <a:picLocks noChangeAspect="1"/>
          </p:cNvPicPr>
          <p:nvPr/>
        </p:nvPicPr>
        <p:blipFill rotWithShape="1">
          <a:blip r:embed="rId3"/>
          <a:srcRect l="15191" t="22616" r="53658" b="14599"/>
          <a:stretch/>
        </p:blipFill>
        <p:spPr>
          <a:xfrm>
            <a:off x="6291950" y="1877020"/>
            <a:ext cx="2289740" cy="2637101"/>
          </a:xfrm>
          <a:prstGeom prst="rect">
            <a:avLst/>
          </a:prstGeom>
        </p:spPr>
      </p:pic>
      <p:pic>
        <p:nvPicPr>
          <p:cNvPr id="10" name="Picture 9">
            <a:extLst>
              <a:ext uri="{FF2B5EF4-FFF2-40B4-BE49-F238E27FC236}">
                <a16:creationId xmlns:a16="http://schemas.microsoft.com/office/drawing/2014/main" id="{7F320C06-7532-EF4B-8FDE-092B8C4FE630}"/>
              </a:ext>
            </a:extLst>
          </p:cNvPr>
          <p:cNvPicPr>
            <a:picLocks noChangeAspect="1"/>
          </p:cNvPicPr>
          <p:nvPr/>
        </p:nvPicPr>
        <p:blipFill rotWithShape="1">
          <a:blip r:embed="rId3"/>
          <a:srcRect l="15191" t="22616" r="53658" b="14599"/>
          <a:stretch/>
        </p:blipFill>
        <p:spPr>
          <a:xfrm>
            <a:off x="9615023" y="1877022"/>
            <a:ext cx="2289740" cy="2637101"/>
          </a:xfrm>
          <a:prstGeom prst="rect">
            <a:avLst/>
          </a:prstGeom>
        </p:spPr>
      </p:pic>
      <p:pic>
        <p:nvPicPr>
          <p:cNvPr id="9" name="Picture 8" descr="Icon&#10;&#10;Description automatically generated">
            <a:extLst>
              <a:ext uri="{FF2B5EF4-FFF2-40B4-BE49-F238E27FC236}">
                <a16:creationId xmlns:a16="http://schemas.microsoft.com/office/drawing/2014/main" id="{E049C046-B333-FC42-AB5A-B80309747742}"/>
              </a:ext>
            </a:extLst>
          </p:cNvPr>
          <p:cNvPicPr>
            <a:picLocks noChangeAspect="1"/>
          </p:cNvPicPr>
          <p:nvPr/>
        </p:nvPicPr>
        <p:blipFill rotWithShape="1">
          <a:blip r:embed="rId3"/>
          <a:srcRect l="55626" t="17243" r="17273" b="17243"/>
          <a:stretch/>
        </p:blipFill>
        <p:spPr>
          <a:xfrm>
            <a:off x="49943" y="1877020"/>
            <a:ext cx="1909039" cy="2637101"/>
          </a:xfrm>
          <a:prstGeom prst="rect">
            <a:avLst/>
          </a:prstGeom>
        </p:spPr>
      </p:pic>
      <p:sp>
        <p:nvSpPr>
          <p:cNvPr id="11" name="TextBox 10">
            <a:extLst>
              <a:ext uri="{FF2B5EF4-FFF2-40B4-BE49-F238E27FC236}">
                <a16:creationId xmlns:a16="http://schemas.microsoft.com/office/drawing/2014/main" id="{24BD8A57-2295-C94D-95D0-D1229A1D56F1}"/>
              </a:ext>
            </a:extLst>
          </p:cNvPr>
          <p:cNvSpPr txBox="1"/>
          <p:nvPr/>
        </p:nvSpPr>
        <p:spPr>
          <a:xfrm>
            <a:off x="451891" y="4606724"/>
            <a:ext cx="1385957" cy="369332"/>
          </a:xfrm>
          <a:prstGeom prst="rect">
            <a:avLst/>
          </a:prstGeom>
          <a:noFill/>
        </p:spPr>
        <p:txBody>
          <a:bodyPr wrap="none" rtlCol="0">
            <a:spAutoFit/>
          </a:bodyPr>
          <a:lstStyle/>
          <a:p>
            <a:pPr algn="l"/>
            <a:r>
              <a:rPr lang="en-GB" dirty="0">
                <a:latin typeface="Helvetica Neue Light" panose="02000403000000020004" pitchFamily="2" charset="0"/>
                <a:ea typeface="Helvetica Neue Light" panose="02000403000000020004" pitchFamily="2" charset="0"/>
              </a:rPr>
              <a:t>Probabilities</a:t>
            </a:r>
          </a:p>
        </p:txBody>
      </p:sp>
      <p:sp>
        <p:nvSpPr>
          <p:cNvPr id="2" name="TextBox 1">
            <a:extLst>
              <a:ext uri="{FF2B5EF4-FFF2-40B4-BE49-F238E27FC236}">
                <a16:creationId xmlns:a16="http://schemas.microsoft.com/office/drawing/2014/main" id="{DF07B918-7746-E624-8BA1-FC6FAE259FE9}"/>
              </a:ext>
            </a:extLst>
          </p:cNvPr>
          <p:cNvSpPr txBox="1"/>
          <p:nvPr/>
        </p:nvSpPr>
        <p:spPr>
          <a:xfrm>
            <a:off x="3088101" y="4576832"/>
            <a:ext cx="2400657" cy="369332"/>
          </a:xfrm>
          <a:prstGeom prst="rect">
            <a:avLst/>
          </a:prstGeom>
          <a:noFill/>
        </p:spPr>
        <p:txBody>
          <a:bodyPr wrap="none" rtlCol="0">
            <a:spAutoFit/>
          </a:bodyPr>
          <a:lstStyle/>
          <a:p>
            <a:pPr algn="l"/>
            <a:r>
              <a:rPr lang="en-GB" dirty="0">
                <a:latin typeface="Helvetica Neue Light" panose="02000403000000020004" pitchFamily="2" charset="0"/>
                <a:ea typeface="Helvetica Neue Light" panose="02000403000000020004" pitchFamily="2" charset="0"/>
              </a:rPr>
              <a:t>Probability Distribution</a:t>
            </a:r>
          </a:p>
        </p:txBody>
      </p:sp>
      <p:sp>
        <p:nvSpPr>
          <p:cNvPr id="3" name="TextBox 2">
            <a:extLst>
              <a:ext uri="{FF2B5EF4-FFF2-40B4-BE49-F238E27FC236}">
                <a16:creationId xmlns:a16="http://schemas.microsoft.com/office/drawing/2014/main" id="{9295CB88-1256-DD9E-1CAE-370FBD8E80CF}"/>
              </a:ext>
            </a:extLst>
          </p:cNvPr>
          <p:cNvSpPr txBox="1"/>
          <p:nvPr/>
        </p:nvSpPr>
        <p:spPr>
          <a:xfrm>
            <a:off x="9792480" y="4576832"/>
            <a:ext cx="2054409" cy="369332"/>
          </a:xfrm>
          <a:prstGeom prst="rect">
            <a:avLst/>
          </a:prstGeom>
          <a:noFill/>
        </p:spPr>
        <p:txBody>
          <a:bodyPr wrap="none" rtlCol="0">
            <a:spAutoFit/>
          </a:bodyPr>
          <a:lstStyle/>
          <a:p>
            <a:pPr algn="l"/>
            <a:r>
              <a:rPr lang="en-GB" dirty="0">
                <a:latin typeface="Helvetica Neue Light" panose="02000403000000020004" pitchFamily="2" charset="0"/>
                <a:ea typeface="Helvetica Neue Light" panose="02000403000000020004" pitchFamily="2" charset="0"/>
              </a:rPr>
              <a:t>Bayesian Inference</a:t>
            </a:r>
          </a:p>
        </p:txBody>
      </p:sp>
      <p:sp>
        <p:nvSpPr>
          <p:cNvPr id="5" name="TextBox 4">
            <a:extLst>
              <a:ext uri="{FF2B5EF4-FFF2-40B4-BE49-F238E27FC236}">
                <a16:creationId xmlns:a16="http://schemas.microsoft.com/office/drawing/2014/main" id="{060C1E8D-5BF6-54C1-9CBE-9D419026D5B4}"/>
              </a:ext>
            </a:extLst>
          </p:cNvPr>
          <p:cNvSpPr txBox="1"/>
          <p:nvPr/>
        </p:nvSpPr>
        <p:spPr>
          <a:xfrm>
            <a:off x="6792003" y="4606724"/>
            <a:ext cx="1366080" cy="369332"/>
          </a:xfrm>
          <a:prstGeom prst="rect">
            <a:avLst/>
          </a:prstGeom>
          <a:noFill/>
        </p:spPr>
        <p:txBody>
          <a:bodyPr wrap="none" rtlCol="0">
            <a:spAutoFit/>
          </a:bodyPr>
          <a:lstStyle/>
          <a:p>
            <a:pPr algn="l"/>
            <a:r>
              <a:rPr lang="en-GB" dirty="0">
                <a:latin typeface="Helvetica Neue Light" panose="02000403000000020004" pitchFamily="2" charset="0"/>
                <a:ea typeface="Helvetica Neue Light" panose="02000403000000020004" pitchFamily="2" charset="0"/>
              </a:rPr>
              <a:t>Bayes’ Rule</a:t>
            </a:r>
          </a:p>
        </p:txBody>
      </p:sp>
      <p:pic>
        <p:nvPicPr>
          <p:cNvPr id="6" name="Picture 5" descr="Icon&#10;&#10;Description automatically generated">
            <a:extLst>
              <a:ext uri="{FF2B5EF4-FFF2-40B4-BE49-F238E27FC236}">
                <a16:creationId xmlns:a16="http://schemas.microsoft.com/office/drawing/2014/main" id="{CB5198BA-C8B4-F384-57BD-68FFD318C410}"/>
              </a:ext>
            </a:extLst>
          </p:cNvPr>
          <p:cNvPicPr>
            <a:picLocks noChangeAspect="1"/>
          </p:cNvPicPr>
          <p:nvPr/>
        </p:nvPicPr>
        <p:blipFill rotWithShape="1">
          <a:blip r:embed="rId3"/>
          <a:srcRect l="55626" t="17243" r="17273" b="17243"/>
          <a:stretch/>
        </p:blipFill>
        <p:spPr>
          <a:xfrm>
            <a:off x="3349578" y="1908775"/>
            <a:ext cx="1909039" cy="2637101"/>
          </a:xfrm>
          <a:prstGeom prst="rect">
            <a:avLst/>
          </a:prstGeom>
        </p:spPr>
      </p:pic>
    </p:spTree>
    <p:extLst>
      <p:ext uri="{BB962C8B-B14F-4D97-AF65-F5344CB8AC3E}">
        <p14:creationId xmlns:p14="http://schemas.microsoft.com/office/powerpoint/2010/main" val="31086729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83ACA4B-420E-864E-A288-C901C26F4670}"/>
              </a:ext>
            </a:extLst>
          </p:cNvPr>
          <p:cNvSpPr/>
          <p:nvPr/>
        </p:nvSpPr>
        <p:spPr>
          <a:xfrm>
            <a:off x="0" y="0"/>
            <a:ext cx="12192000" cy="6858000"/>
          </a:xfrm>
          <a:prstGeom prst="rect">
            <a:avLst/>
          </a:prstGeom>
          <a:solidFill>
            <a:srgbClr val="008CE6"/>
          </a:solidFill>
          <a:ln>
            <a:solidFill>
              <a:srgbClr val="0091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C76F1414-123F-A64D-A741-24140E769A2A}"/>
              </a:ext>
            </a:extLst>
          </p:cNvPr>
          <p:cNvSpPr>
            <a:spLocks noGrp="1"/>
          </p:cNvSpPr>
          <p:nvPr>
            <p:ph type="title"/>
          </p:nvPr>
        </p:nvSpPr>
        <p:spPr>
          <a:xfrm>
            <a:off x="587375" y="3233296"/>
            <a:ext cx="11233150" cy="1296988"/>
          </a:xfrm>
        </p:spPr>
        <p:txBody>
          <a:bodyPr/>
          <a:lstStyle/>
          <a:p>
            <a:pPr>
              <a:defRPr/>
            </a:pPr>
            <a:r>
              <a:rPr lang="en-US" sz="3600" b="1" dirty="0">
                <a:solidFill>
                  <a:schemeClr val="bg1"/>
                </a:solidFill>
                <a:latin typeface="Helvetica Neue Light" panose="02000403000000020004" pitchFamily="2" charset="0"/>
                <a:ea typeface="Helvetica Neue Light" panose="02000403000000020004" pitchFamily="2" charset="0"/>
              </a:rPr>
              <a:t>Bayes’ Theorem</a:t>
            </a:r>
          </a:p>
        </p:txBody>
      </p:sp>
      <p:sp>
        <p:nvSpPr>
          <p:cNvPr id="6" name="Slide Number Placeholder 3">
            <a:extLst>
              <a:ext uri="{FF2B5EF4-FFF2-40B4-BE49-F238E27FC236}">
                <a16:creationId xmlns:a16="http://schemas.microsoft.com/office/drawing/2014/main" id="{009E151F-2054-5A4C-8420-90270BE2DE25}"/>
              </a:ext>
            </a:extLst>
          </p:cNvPr>
          <p:cNvSpPr txBox="1">
            <a:spLocks/>
          </p:cNvSpPr>
          <p:nvPr/>
        </p:nvSpPr>
        <p:spPr>
          <a:xfrm>
            <a:off x="11275948" y="6373870"/>
            <a:ext cx="540000" cy="144000"/>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Arial" charset="0"/>
              </a:defRPr>
            </a:lvl1pPr>
            <a:lvl2pPr marL="778225" indent="-299317" algn="l" defTabSz="914400" rtl="0" eaLnBrk="0" latinLnBrk="0" hangingPunct="0">
              <a:defRPr sz="1800" kern="1200">
                <a:solidFill>
                  <a:schemeClr val="tx1"/>
                </a:solidFill>
                <a:latin typeface="Arial" charset="0"/>
                <a:ea typeface="Arial" charset="0"/>
                <a:cs typeface="Arial" charset="0"/>
              </a:defRPr>
            </a:lvl2pPr>
            <a:lvl3pPr marL="1197270" indent="-239454" algn="l" defTabSz="914400" rtl="0" eaLnBrk="0" latinLnBrk="0" hangingPunct="0">
              <a:defRPr sz="1800" kern="1200">
                <a:solidFill>
                  <a:schemeClr val="tx1"/>
                </a:solidFill>
                <a:latin typeface="Arial" charset="0"/>
                <a:ea typeface="Arial" charset="0"/>
                <a:cs typeface="Arial" charset="0"/>
              </a:defRPr>
            </a:lvl3pPr>
            <a:lvl4pPr marL="1676177" indent="-239454" algn="l" defTabSz="914400" rtl="0" eaLnBrk="0" latinLnBrk="0" hangingPunct="0">
              <a:defRPr sz="1800" kern="1200">
                <a:solidFill>
                  <a:schemeClr val="tx1"/>
                </a:solidFill>
                <a:latin typeface="Arial" charset="0"/>
                <a:ea typeface="Arial" charset="0"/>
                <a:cs typeface="Arial" charset="0"/>
              </a:defRPr>
            </a:lvl4pPr>
            <a:lvl5pPr marL="2155085" indent="-239454" algn="l" defTabSz="914400" rtl="0" eaLnBrk="0" latinLnBrk="0" hangingPunct="0">
              <a:defRPr sz="1800" kern="1200">
                <a:solidFill>
                  <a:schemeClr val="tx1"/>
                </a:solidFill>
                <a:latin typeface="Arial" charset="0"/>
                <a:ea typeface="Arial" charset="0"/>
                <a:cs typeface="Arial" charset="0"/>
              </a:defRPr>
            </a:lvl5pPr>
            <a:lvl6pPr marL="2633993"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3112901"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591809"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4070717"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fld id="{0447D3D2-708A-E34B-88EA-90194C1A2EE9}" type="slidenum">
              <a:rPr lang="en-US" smtClean="0">
                <a:solidFill>
                  <a:srgbClr val="000000"/>
                </a:solidFill>
                <a:cs typeface="ＭＳ Ｐゴシック" charset="0"/>
              </a:rPr>
              <a:pPr eaLnBrk="1" hangingPunct="1"/>
              <a:t>29</a:t>
            </a:fld>
            <a:endParaRPr lang="en-US" dirty="0">
              <a:solidFill>
                <a:srgbClr val="000000"/>
              </a:solidFill>
              <a:cs typeface="ＭＳ Ｐゴシック" charset="0"/>
            </a:endParaRPr>
          </a:p>
        </p:txBody>
      </p:sp>
    </p:spTree>
    <p:extLst>
      <p:ext uri="{BB962C8B-B14F-4D97-AF65-F5344CB8AC3E}">
        <p14:creationId xmlns:p14="http://schemas.microsoft.com/office/powerpoint/2010/main" val="9286003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43708C5-3D9F-1276-84EE-36B1A639A8CC}"/>
              </a:ext>
            </a:extLst>
          </p:cNvPr>
          <p:cNvPicPr>
            <a:picLocks noChangeAspect="1"/>
          </p:cNvPicPr>
          <p:nvPr/>
        </p:nvPicPr>
        <p:blipFill>
          <a:blip r:embed="rId3"/>
          <a:stretch>
            <a:fillRect/>
          </a:stretch>
        </p:blipFill>
        <p:spPr>
          <a:xfrm>
            <a:off x="0" y="0"/>
            <a:ext cx="12192000" cy="970069"/>
          </a:xfrm>
          <a:prstGeom prst="rect">
            <a:avLst/>
          </a:prstGeom>
        </p:spPr>
      </p:pic>
      <p:sp>
        <p:nvSpPr>
          <p:cNvPr id="4" name="Title 6">
            <a:extLst>
              <a:ext uri="{FF2B5EF4-FFF2-40B4-BE49-F238E27FC236}">
                <a16:creationId xmlns:a16="http://schemas.microsoft.com/office/drawing/2014/main" id="{9CE5E189-A04C-D5A9-9159-156644BCCCF7}"/>
              </a:ext>
            </a:extLst>
          </p:cNvPr>
          <p:cNvSpPr txBox="1">
            <a:spLocks/>
          </p:cNvSpPr>
          <p:nvPr/>
        </p:nvSpPr>
        <p:spPr>
          <a:xfrm>
            <a:off x="190991" y="1125765"/>
            <a:ext cx="7819947" cy="52886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latin typeface="Helvetica Neue" panose="02000503000000020004" pitchFamily="2" charset="0"/>
                <a:ea typeface="Helvetica Neue" panose="02000503000000020004" pitchFamily="2" charset="0"/>
                <a:cs typeface="Helvetica Neue" panose="02000503000000020004" pitchFamily="2" charset="0"/>
              </a:rPr>
              <a:t>Description of the GEOG0125 Course</a:t>
            </a:r>
          </a:p>
        </p:txBody>
      </p:sp>
      <p:sp>
        <p:nvSpPr>
          <p:cNvPr id="6" name="TextBox 5">
            <a:extLst>
              <a:ext uri="{FF2B5EF4-FFF2-40B4-BE49-F238E27FC236}">
                <a16:creationId xmlns:a16="http://schemas.microsoft.com/office/drawing/2014/main" id="{24E6C843-82EC-8926-7215-4D8048E4FD0D}"/>
              </a:ext>
            </a:extLst>
          </p:cNvPr>
          <p:cNvSpPr txBox="1"/>
          <p:nvPr/>
        </p:nvSpPr>
        <p:spPr>
          <a:xfrm>
            <a:off x="161784" y="2141433"/>
            <a:ext cx="11708083" cy="3945696"/>
          </a:xfrm>
          <a:prstGeom prst="rect">
            <a:avLst/>
          </a:prstGeom>
          <a:noFill/>
        </p:spPr>
        <p:txBody>
          <a:bodyPr wrap="square">
            <a:spAutoFit/>
          </a:bodyPr>
          <a:lstStyle/>
          <a:p>
            <a:pPr marL="342900" indent="-342900" eaLnBrk="0" fontAlgn="base" hangingPunct="0">
              <a:spcBef>
                <a:spcPct val="30000"/>
              </a:spcBef>
              <a:spcAft>
                <a:spcPct val="0"/>
              </a:spcAft>
              <a:buFont typeface="Arial" panose="020B0604020202020204" pitchFamily="34" charset="0"/>
              <a:buChar char="•"/>
              <a:defRPr/>
            </a:pPr>
            <a:r>
              <a:rPr lang="en-GB" sz="2400" dirty="0">
                <a:solidFill>
                  <a:srgbClr val="333333"/>
                </a:solidFill>
                <a:effectLst/>
                <a:latin typeface="Helvetica Neue" panose="02000503000000020004" pitchFamily="2" charset="0"/>
                <a:ea typeface="Helvetica Neue" panose="02000503000000020004" pitchFamily="2" charset="0"/>
                <a:cs typeface="Helvetica Neue" panose="02000503000000020004" pitchFamily="2" charset="0"/>
              </a:rPr>
              <a:t>This module will introduce students to </a:t>
            </a:r>
            <a:r>
              <a:rPr lang="en-GB" sz="2400" u="none" strike="noStrike" kern="120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advanced topics and methods that are essential for social and geographic data science, i.e., advanced or specialised techniques e.g., applied </a:t>
            </a:r>
            <a:r>
              <a:rPr lang="en-GB" sz="2400" b="1" u="none" strike="noStrike" kern="120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Bayesian Inference </a:t>
            </a:r>
            <a:r>
              <a:rPr lang="en-GB" sz="2400" b="1" dirty="0">
                <a:latin typeface="Helvetica Neue" panose="02000503000000020004" pitchFamily="2" charset="0"/>
                <a:ea typeface="Helvetica Neue" panose="02000503000000020004" pitchFamily="2" charset="0"/>
                <a:cs typeface="Helvetica Neue" panose="02000503000000020004" pitchFamily="2" charset="0"/>
              </a:rPr>
              <a:t>and Machine Learning </a:t>
            </a:r>
            <a:r>
              <a:rPr lang="en-GB" sz="2400" dirty="0">
                <a:latin typeface="Helvetica Neue" panose="02000503000000020004" pitchFamily="2" charset="0"/>
                <a:ea typeface="Helvetica Neue" panose="02000503000000020004" pitchFamily="2" charset="0"/>
                <a:cs typeface="Helvetica Neue" panose="02000503000000020004" pitchFamily="2" charset="0"/>
              </a:rPr>
              <a:t>applied to this domain. </a:t>
            </a:r>
          </a:p>
          <a:p>
            <a:pPr marL="342900" marR="0" lvl="0" indent="-34290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endParaRPr lang="en-GB" sz="2400" dirty="0">
              <a:solidFill>
                <a:srgbClr val="333333"/>
              </a:solidFill>
              <a:latin typeface="Helvetica Neue" panose="02000503000000020004" pitchFamily="2" charset="0"/>
              <a:ea typeface="Helvetica Neue" panose="02000503000000020004" pitchFamily="2" charset="0"/>
              <a:cs typeface="Helvetica Neue" panose="02000503000000020004" pitchFamily="2" charset="0"/>
            </a:endParaRPr>
          </a:p>
          <a:p>
            <a:pPr marL="342900" marR="0" lvl="0" indent="-34290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sz="2400" dirty="0">
                <a:solidFill>
                  <a:srgbClr val="333333"/>
                </a:solidFill>
                <a:effectLst/>
                <a:latin typeface="Helvetica Neue" panose="02000503000000020004" pitchFamily="2" charset="0"/>
                <a:ea typeface="Helvetica Neue" panose="02000503000000020004" pitchFamily="2" charset="0"/>
                <a:cs typeface="Helvetica Neue" panose="02000503000000020004" pitchFamily="2" charset="0"/>
              </a:rPr>
              <a:t>This module covers two areas:</a:t>
            </a:r>
          </a:p>
          <a:p>
            <a:pPr marL="800100" lvl="1" indent="-342900" defTabSz="457200" eaLnBrk="0" fontAlgn="base" hangingPunct="0">
              <a:spcBef>
                <a:spcPct val="30000"/>
              </a:spcBef>
              <a:spcAft>
                <a:spcPct val="0"/>
              </a:spcAft>
              <a:buFont typeface="Wingdings" pitchFamily="2" charset="2"/>
              <a:buChar char="§"/>
              <a:defRPr/>
            </a:pPr>
            <a:r>
              <a:rPr lang="en-GB" sz="2000" dirty="0">
                <a:solidFill>
                  <a:srgbClr val="000000"/>
                </a:solidFill>
                <a:latin typeface="Helvetica Neue" panose="02000503000000020004" pitchFamily="2" charset="0"/>
                <a:ea typeface="Helvetica Neue" panose="02000503000000020004" pitchFamily="2" charset="0"/>
                <a:cs typeface="Helvetica Neue" panose="02000503000000020004" pitchFamily="2" charset="0"/>
              </a:rPr>
              <a:t>How to use </a:t>
            </a:r>
            <a:r>
              <a:rPr lang="en-GB" sz="2000" b="1" dirty="0">
                <a:solidFill>
                  <a:srgbClr val="000000"/>
                </a:solidFill>
                <a:latin typeface="Helvetica Neue" panose="02000503000000020004" pitchFamily="2" charset="0"/>
                <a:ea typeface="Helvetica Neue" panose="02000503000000020004" pitchFamily="2" charset="0"/>
                <a:cs typeface="Helvetica Neue" panose="02000503000000020004" pitchFamily="2" charset="0"/>
              </a:rPr>
              <a:t>Bayesian Inference </a:t>
            </a:r>
            <a:r>
              <a:rPr lang="en-GB" sz="2000" dirty="0">
                <a:solidFill>
                  <a:srgbClr val="000000"/>
                </a:solidFill>
                <a:latin typeface="Helvetica Neue" panose="02000503000000020004" pitchFamily="2" charset="0"/>
                <a:ea typeface="Helvetica Neue" panose="02000503000000020004" pitchFamily="2" charset="0"/>
                <a:cs typeface="Helvetica Neue" panose="02000503000000020004" pitchFamily="2" charset="0"/>
              </a:rPr>
              <a:t>for both evidence-based research in making spatial predictions as well as studying the associations between social-risk factors and outcomes</a:t>
            </a:r>
          </a:p>
          <a:p>
            <a:pPr marL="800100" lvl="1" indent="-342900" defTabSz="457200" eaLnBrk="0" fontAlgn="base" hangingPunct="0">
              <a:spcBef>
                <a:spcPct val="30000"/>
              </a:spcBef>
              <a:spcAft>
                <a:spcPct val="0"/>
              </a:spcAft>
              <a:buFont typeface="Wingdings" pitchFamily="2" charset="2"/>
              <a:buChar char="§"/>
              <a:defRPr/>
            </a:pPr>
            <a:r>
              <a:rPr lang="en-GB" sz="2000" dirty="0">
                <a:solidFill>
                  <a:srgbClr val="000000"/>
                </a:solidFill>
                <a:latin typeface="Helvetica Neue" panose="02000503000000020004" pitchFamily="2" charset="0"/>
                <a:ea typeface="Helvetica Neue" panose="02000503000000020004" pitchFamily="2" charset="0"/>
                <a:cs typeface="Helvetica Neue" panose="02000503000000020004" pitchFamily="2" charset="0"/>
              </a:rPr>
              <a:t>How to use </a:t>
            </a:r>
            <a:r>
              <a:rPr lang="en-GB" sz="2000" b="1" dirty="0">
                <a:solidFill>
                  <a:srgbClr val="000000"/>
                </a:solidFill>
                <a:latin typeface="Helvetica Neue" panose="02000503000000020004" pitchFamily="2" charset="0"/>
                <a:ea typeface="Helvetica Neue" panose="02000503000000020004" pitchFamily="2" charset="0"/>
                <a:cs typeface="Helvetica Neue" panose="02000503000000020004" pitchFamily="2" charset="0"/>
              </a:rPr>
              <a:t>Machine Learning </a:t>
            </a:r>
            <a:r>
              <a:rPr lang="en-GB" sz="2000" dirty="0">
                <a:solidFill>
                  <a:srgbClr val="000000"/>
                </a:solidFill>
                <a:latin typeface="Helvetica Neue" panose="02000503000000020004" pitchFamily="2" charset="0"/>
                <a:ea typeface="Helvetica Neue" panose="02000503000000020004" pitchFamily="2" charset="0"/>
                <a:cs typeface="Helvetica Neue" panose="02000503000000020004" pitchFamily="2" charset="0"/>
              </a:rPr>
              <a:t>for various image processing and network sciences for tackling future social geographical challenges </a:t>
            </a:r>
          </a:p>
        </p:txBody>
      </p:sp>
      <p:sp>
        <p:nvSpPr>
          <p:cNvPr id="5" name="Slide Number Placeholder 3">
            <a:extLst>
              <a:ext uri="{FF2B5EF4-FFF2-40B4-BE49-F238E27FC236}">
                <a16:creationId xmlns:a16="http://schemas.microsoft.com/office/drawing/2014/main" id="{567EFDBE-C8D3-6CAC-1720-4E48B168426A}"/>
              </a:ext>
            </a:extLst>
          </p:cNvPr>
          <p:cNvSpPr txBox="1">
            <a:spLocks/>
          </p:cNvSpPr>
          <p:nvPr/>
        </p:nvSpPr>
        <p:spPr>
          <a:xfrm>
            <a:off x="11275948" y="6373870"/>
            <a:ext cx="540000" cy="144000"/>
          </a:xfrm>
          <a:prstGeom prst="rect">
            <a:avLst/>
          </a:prstGeom>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Arial" charset="0"/>
              </a:defRPr>
            </a:lvl1pPr>
            <a:lvl2pPr marL="778225" indent="-299317" algn="l" defTabSz="914400" rtl="0" eaLnBrk="0" latinLnBrk="0" hangingPunct="0">
              <a:defRPr sz="1800" kern="1200">
                <a:solidFill>
                  <a:schemeClr val="tx1"/>
                </a:solidFill>
                <a:latin typeface="Arial" charset="0"/>
                <a:ea typeface="Arial" charset="0"/>
                <a:cs typeface="Arial" charset="0"/>
              </a:defRPr>
            </a:lvl2pPr>
            <a:lvl3pPr marL="1197270" indent="-239454" algn="l" defTabSz="914400" rtl="0" eaLnBrk="0" latinLnBrk="0" hangingPunct="0">
              <a:defRPr sz="1800" kern="1200">
                <a:solidFill>
                  <a:schemeClr val="tx1"/>
                </a:solidFill>
                <a:latin typeface="Arial" charset="0"/>
                <a:ea typeface="Arial" charset="0"/>
                <a:cs typeface="Arial" charset="0"/>
              </a:defRPr>
            </a:lvl3pPr>
            <a:lvl4pPr marL="1676177" indent="-239454" algn="l" defTabSz="914400" rtl="0" eaLnBrk="0" latinLnBrk="0" hangingPunct="0">
              <a:defRPr sz="1800" kern="1200">
                <a:solidFill>
                  <a:schemeClr val="tx1"/>
                </a:solidFill>
                <a:latin typeface="Arial" charset="0"/>
                <a:ea typeface="Arial" charset="0"/>
                <a:cs typeface="Arial" charset="0"/>
              </a:defRPr>
            </a:lvl4pPr>
            <a:lvl5pPr marL="2155085" indent="-239454" algn="l" defTabSz="914400" rtl="0" eaLnBrk="0" latinLnBrk="0" hangingPunct="0">
              <a:defRPr sz="1800" kern="1200">
                <a:solidFill>
                  <a:schemeClr val="tx1"/>
                </a:solidFill>
                <a:latin typeface="Arial" charset="0"/>
                <a:ea typeface="Arial" charset="0"/>
                <a:cs typeface="Arial" charset="0"/>
              </a:defRPr>
            </a:lvl5pPr>
            <a:lvl6pPr marL="2633993"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3112901"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591809"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4070717"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fld id="{0447D3D2-708A-E34B-88EA-90194C1A2EE9}" type="slidenum">
              <a:rPr lang="en-US" smtClean="0">
                <a:solidFill>
                  <a:srgbClr val="000000"/>
                </a:solidFill>
                <a:cs typeface="ＭＳ Ｐゴシック" charset="0"/>
              </a:rPr>
              <a:pPr eaLnBrk="1" hangingPunct="1"/>
              <a:t>3</a:t>
            </a:fld>
            <a:endParaRPr lang="en-US" dirty="0">
              <a:solidFill>
                <a:srgbClr val="000000"/>
              </a:solidFill>
              <a:cs typeface="ＭＳ Ｐゴシック" charset="0"/>
            </a:endParaRPr>
          </a:p>
        </p:txBody>
      </p:sp>
    </p:spTree>
    <p:extLst>
      <p:ext uri="{BB962C8B-B14F-4D97-AF65-F5344CB8AC3E}">
        <p14:creationId xmlns:p14="http://schemas.microsoft.com/office/powerpoint/2010/main" val="21200004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8BBA3F2-0C09-C446-BDF8-2D27BC7931B1}"/>
              </a:ext>
            </a:extLst>
          </p:cNvPr>
          <p:cNvPicPr>
            <a:picLocks noChangeAspect="1"/>
          </p:cNvPicPr>
          <p:nvPr/>
        </p:nvPicPr>
        <p:blipFill>
          <a:blip r:embed="rId3"/>
          <a:stretch>
            <a:fillRect/>
          </a:stretch>
        </p:blipFill>
        <p:spPr>
          <a:xfrm>
            <a:off x="0" y="2623"/>
            <a:ext cx="12192000" cy="970069"/>
          </a:xfrm>
          <a:prstGeom prst="rect">
            <a:avLst/>
          </a:prstGeom>
        </p:spPr>
      </p:pic>
      <p:sp>
        <p:nvSpPr>
          <p:cNvPr id="4" name="Slide Number Placeholder 3">
            <a:extLst>
              <a:ext uri="{FF2B5EF4-FFF2-40B4-BE49-F238E27FC236}">
                <a16:creationId xmlns:a16="http://schemas.microsoft.com/office/drawing/2014/main" id="{53A07A42-5763-174B-9E9C-FA445D3FA280}"/>
              </a:ext>
            </a:extLst>
          </p:cNvPr>
          <p:cNvSpPr txBox="1">
            <a:spLocks/>
          </p:cNvSpPr>
          <p:nvPr/>
        </p:nvSpPr>
        <p:spPr>
          <a:xfrm>
            <a:off x="11275948" y="6373870"/>
            <a:ext cx="540000" cy="144000"/>
          </a:xfrm>
          <a:prstGeom prst="rect">
            <a:avLst/>
          </a:prstGeom>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Arial" charset="0"/>
              </a:defRPr>
            </a:lvl1pPr>
            <a:lvl2pPr marL="778225" indent="-299317" algn="l" defTabSz="914400" rtl="0" eaLnBrk="0" latinLnBrk="0" hangingPunct="0">
              <a:defRPr sz="1800" kern="1200">
                <a:solidFill>
                  <a:schemeClr val="tx1"/>
                </a:solidFill>
                <a:latin typeface="Arial" charset="0"/>
                <a:ea typeface="Arial" charset="0"/>
                <a:cs typeface="Arial" charset="0"/>
              </a:defRPr>
            </a:lvl2pPr>
            <a:lvl3pPr marL="1197270" indent="-239454" algn="l" defTabSz="914400" rtl="0" eaLnBrk="0" latinLnBrk="0" hangingPunct="0">
              <a:defRPr sz="1800" kern="1200">
                <a:solidFill>
                  <a:schemeClr val="tx1"/>
                </a:solidFill>
                <a:latin typeface="Arial" charset="0"/>
                <a:ea typeface="Arial" charset="0"/>
                <a:cs typeface="Arial" charset="0"/>
              </a:defRPr>
            </a:lvl3pPr>
            <a:lvl4pPr marL="1676177" indent="-239454" algn="l" defTabSz="914400" rtl="0" eaLnBrk="0" latinLnBrk="0" hangingPunct="0">
              <a:defRPr sz="1800" kern="1200">
                <a:solidFill>
                  <a:schemeClr val="tx1"/>
                </a:solidFill>
                <a:latin typeface="Arial" charset="0"/>
                <a:ea typeface="Arial" charset="0"/>
                <a:cs typeface="Arial" charset="0"/>
              </a:defRPr>
            </a:lvl4pPr>
            <a:lvl5pPr marL="2155085" indent="-239454" algn="l" defTabSz="914400" rtl="0" eaLnBrk="0" latinLnBrk="0" hangingPunct="0">
              <a:defRPr sz="1800" kern="1200">
                <a:solidFill>
                  <a:schemeClr val="tx1"/>
                </a:solidFill>
                <a:latin typeface="Arial" charset="0"/>
                <a:ea typeface="Arial" charset="0"/>
                <a:cs typeface="Arial" charset="0"/>
              </a:defRPr>
            </a:lvl5pPr>
            <a:lvl6pPr marL="2633993"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3112901"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591809"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4070717"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fld id="{0447D3D2-708A-E34B-88EA-90194C1A2EE9}" type="slidenum">
              <a:rPr lang="en-US" smtClean="0">
                <a:solidFill>
                  <a:srgbClr val="000000"/>
                </a:solidFill>
                <a:cs typeface="ＭＳ Ｐゴシック" charset="0"/>
              </a:rPr>
              <a:pPr eaLnBrk="1" hangingPunct="1"/>
              <a:t>30</a:t>
            </a:fld>
            <a:endParaRPr lang="en-US" dirty="0">
              <a:solidFill>
                <a:srgbClr val="000000"/>
              </a:solidFill>
              <a:cs typeface="ＭＳ Ｐゴシック" charset="0"/>
            </a:endParaRPr>
          </a:p>
        </p:txBody>
      </p:sp>
      <p:pic>
        <p:nvPicPr>
          <p:cNvPr id="6" name="Picture 5">
            <a:extLst>
              <a:ext uri="{FF2B5EF4-FFF2-40B4-BE49-F238E27FC236}">
                <a16:creationId xmlns:a16="http://schemas.microsoft.com/office/drawing/2014/main" id="{94E91808-5E51-6542-B2E6-9AE4D3A6688F}"/>
              </a:ext>
            </a:extLst>
          </p:cNvPr>
          <p:cNvPicPr>
            <a:picLocks noChangeAspect="1"/>
          </p:cNvPicPr>
          <p:nvPr/>
        </p:nvPicPr>
        <p:blipFill>
          <a:blip r:embed="rId4"/>
          <a:stretch>
            <a:fillRect/>
          </a:stretch>
        </p:blipFill>
        <p:spPr>
          <a:xfrm>
            <a:off x="8808335" y="1160463"/>
            <a:ext cx="3190440" cy="3305097"/>
          </a:xfrm>
          <a:prstGeom prst="rect">
            <a:avLst/>
          </a:prstGeom>
        </p:spPr>
      </p:pic>
      <p:pic>
        <p:nvPicPr>
          <p:cNvPr id="10" name="Picture 9" descr="A picture containing logo&#10;&#10;Description automatically generated">
            <a:extLst>
              <a:ext uri="{FF2B5EF4-FFF2-40B4-BE49-F238E27FC236}">
                <a16:creationId xmlns:a16="http://schemas.microsoft.com/office/drawing/2014/main" id="{96BBE6B6-FC9B-7C41-9EB4-4A3853210D3F}"/>
              </a:ext>
            </a:extLst>
          </p:cNvPr>
          <p:cNvPicPr>
            <a:picLocks noChangeAspect="1"/>
          </p:cNvPicPr>
          <p:nvPr/>
        </p:nvPicPr>
        <p:blipFill>
          <a:blip r:embed="rId5"/>
          <a:stretch>
            <a:fillRect/>
          </a:stretch>
        </p:blipFill>
        <p:spPr>
          <a:xfrm>
            <a:off x="9946954" y="1987711"/>
            <a:ext cx="667031" cy="129276"/>
          </a:xfrm>
          <a:prstGeom prst="rect">
            <a:avLst/>
          </a:prstGeom>
        </p:spPr>
      </p:pic>
      <p:sp>
        <p:nvSpPr>
          <p:cNvPr id="11" name="Title 1">
            <a:extLst>
              <a:ext uri="{FF2B5EF4-FFF2-40B4-BE49-F238E27FC236}">
                <a16:creationId xmlns:a16="http://schemas.microsoft.com/office/drawing/2014/main" id="{999F9195-1243-584C-9A67-F0D73B8D3F13}"/>
              </a:ext>
            </a:extLst>
          </p:cNvPr>
          <p:cNvSpPr txBox="1">
            <a:spLocks/>
          </p:cNvSpPr>
          <p:nvPr/>
        </p:nvSpPr>
        <p:spPr>
          <a:xfrm>
            <a:off x="256869" y="1160463"/>
            <a:ext cx="8447293" cy="65111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r>
              <a:rPr lang="en-US" altLang="en-US" sz="2800" b="1" dirty="0">
                <a:latin typeface="HELVETICA NEUE LIGHT" panose="02000403000000020004" pitchFamily="2" charset="0"/>
                <a:ea typeface="HELVETICA NEUE LIGHT" panose="02000403000000020004" pitchFamily="2" charset="0"/>
                <a:cs typeface="Helvetica Neue" panose="02000503000000020004" pitchFamily="2" charset="0"/>
              </a:rPr>
              <a:t>Definition:</a:t>
            </a:r>
            <a:endParaRPr lang="en-GB" sz="2800" b="1" cap="all"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endParaRPr>
          </a:p>
        </p:txBody>
      </p:sp>
      <p:sp>
        <p:nvSpPr>
          <p:cNvPr id="12" name="TextBox 11">
            <a:extLst>
              <a:ext uri="{FF2B5EF4-FFF2-40B4-BE49-F238E27FC236}">
                <a16:creationId xmlns:a16="http://schemas.microsoft.com/office/drawing/2014/main" id="{7401F35E-7C69-0D4E-B725-4897E10E3087}"/>
              </a:ext>
            </a:extLst>
          </p:cNvPr>
          <p:cNvSpPr txBox="1"/>
          <p:nvPr/>
        </p:nvSpPr>
        <p:spPr>
          <a:xfrm>
            <a:off x="256869" y="1698406"/>
            <a:ext cx="8111627" cy="707886"/>
          </a:xfrm>
          <a:prstGeom prst="rect">
            <a:avLst/>
          </a:prstGeom>
          <a:solidFill>
            <a:schemeClr val="accent1">
              <a:lumMod val="20000"/>
              <a:lumOff val="80000"/>
            </a:schemeClr>
          </a:solidFill>
          <a:ln>
            <a:solidFill>
              <a:schemeClr val="accent1"/>
            </a:solidFill>
          </a:ln>
        </p:spPr>
        <p:txBody>
          <a:bodyPr wrap="square" rtlCol="0">
            <a:spAutoFit/>
          </a:bodyPr>
          <a:lstStyle/>
          <a:p>
            <a:pPr algn="l"/>
            <a:r>
              <a:rPr lang="en-GB" sz="2000" dirty="0">
                <a:latin typeface="Helvetica Neue Light" panose="02000403000000020004" pitchFamily="2" charset="0"/>
                <a:ea typeface="Helvetica Neue Light" panose="02000403000000020004" pitchFamily="2" charset="0"/>
              </a:rPr>
              <a:t>Bayes’ theorem (or law) determines the posterior probability of the parameters we estimate given the observed dataset.</a:t>
            </a:r>
          </a:p>
        </p:txBody>
      </p:sp>
      <p:sp>
        <p:nvSpPr>
          <p:cNvPr id="13" name="TextBox 12">
            <a:extLst>
              <a:ext uri="{FF2B5EF4-FFF2-40B4-BE49-F238E27FC236}">
                <a16:creationId xmlns:a16="http://schemas.microsoft.com/office/drawing/2014/main" id="{1E81639F-3EBC-FC49-A6C2-9A602629C31A}"/>
              </a:ext>
            </a:extLst>
          </p:cNvPr>
          <p:cNvSpPr txBox="1"/>
          <p:nvPr/>
        </p:nvSpPr>
        <p:spPr>
          <a:xfrm>
            <a:off x="8808335" y="4465560"/>
            <a:ext cx="3190440" cy="276999"/>
          </a:xfrm>
          <a:prstGeom prst="rect">
            <a:avLst/>
          </a:prstGeom>
          <a:noFill/>
        </p:spPr>
        <p:txBody>
          <a:bodyPr wrap="square" rtlCol="0">
            <a:spAutoFit/>
          </a:bodyPr>
          <a:lstStyle/>
          <a:p>
            <a:pPr algn="l"/>
            <a:r>
              <a:rPr lang="en-GB" sz="1200" dirty="0">
                <a:latin typeface="Helvetica Neue Light" panose="02000403000000020004" pitchFamily="2" charset="0"/>
                <a:ea typeface="Helvetica Neue Light" panose="02000403000000020004" pitchFamily="2" charset="0"/>
              </a:rPr>
              <a:t>Thomas Bayes (1701 – 1761) </a:t>
            </a:r>
          </a:p>
        </p:txBody>
      </p:sp>
      <p:sp>
        <p:nvSpPr>
          <p:cNvPr id="14" name="TextBox 13">
            <a:extLst>
              <a:ext uri="{FF2B5EF4-FFF2-40B4-BE49-F238E27FC236}">
                <a16:creationId xmlns:a16="http://schemas.microsoft.com/office/drawing/2014/main" id="{54EFE9D9-C1C2-6246-A537-244DCC8F8E91}"/>
              </a:ext>
            </a:extLst>
          </p:cNvPr>
          <p:cNvSpPr txBox="1"/>
          <p:nvPr/>
        </p:nvSpPr>
        <p:spPr>
          <a:xfrm>
            <a:off x="256868" y="2589382"/>
            <a:ext cx="8447293" cy="1169551"/>
          </a:xfrm>
          <a:prstGeom prst="rect">
            <a:avLst/>
          </a:prstGeom>
          <a:noFill/>
        </p:spPr>
        <p:txBody>
          <a:bodyPr wrap="square" rtlCol="0">
            <a:spAutoFit/>
          </a:bodyPr>
          <a:lstStyle/>
          <a:p>
            <a:pPr marL="285750" indent="-285750">
              <a:buFont typeface="Arial" panose="020B0604020202020204" pitchFamily="34" charset="0"/>
              <a:buChar char="•"/>
            </a:pPr>
            <a:r>
              <a:rPr lang="en-GB" sz="1400" dirty="0">
                <a:latin typeface="Helvetica Neue Light" panose="02000403000000020004" pitchFamily="2" charset="0"/>
                <a:ea typeface="Helvetica Neue Light" panose="02000403000000020004" pitchFamily="2" charset="0"/>
              </a:rPr>
              <a:t>It’s a mathematical formula comprise of conditional and marginal probabilities</a:t>
            </a:r>
          </a:p>
          <a:p>
            <a:pPr marL="285750" indent="-285750">
              <a:buFont typeface="Arial" panose="020B0604020202020204" pitchFamily="34" charset="0"/>
              <a:buChar char="•"/>
            </a:pPr>
            <a:endParaRPr lang="en-GB" sz="1400" dirty="0">
              <a:latin typeface="Helvetica Neue Light" panose="02000403000000020004" pitchFamily="2" charset="0"/>
              <a:ea typeface="Helvetica Neue Light" panose="02000403000000020004" pitchFamily="2" charset="0"/>
            </a:endParaRPr>
          </a:p>
          <a:p>
            <a:pPr marL="285750" indent="-285750" algn="l">
              <a:buFont typeface="Arial" panose="020B0604020202020204" pitchFamily="34" charset="0"/>
              <a:buChar char="•"/>
            </a:pPr>
            <a:r>
              <a:rPr lang="en-GB" sz="1400" dirty="0">
                <a:latin typeface="Helvetica Neue Light" panose="02000403000000020004" pitchFamily="2" charset="0"/>
                <a:ea typeface="Helvetica Neue Light" panose="02000403000000020004" pitchFamily="2" charset="0"/>
              </a:rPr>
              <a:t>It expresses how a subjective degree of belief should rationally change to account for new evidence.</a:t>
            </a:r>
          </a:p>
          <a:p>
            <a:pPr marL="285750" indent="-285750" algn="l">
              <a:buFont typeface="Arial" panose="020B0604020202020204" pitchFamily="34" charset="0"/>
              <a:buChar char="•"/>
            </a:pPr>
            <a:endParaRPr lang="en-GB" sz="1400" dirty="0">
              <a:latin typeface="Helvetica Neue Light" panose="02000403000000020004" pitchFamily="2" charset="0"/>
              <a:ea typeface="Helvetica Neue Light" panose="02000403000000020004" pitchFamily="2" charset="0"/>
            </a:endParaRPr>
          </a:p>
          <a:p>
            <a:pPr marL="285750" indent="-285750" algn="l">
              <a:buFont typeface="Arial" panose="020B0604020202020204" pitchFamily="34" charset="0"/>
              <a:buChar char="•"/>
            </a:pPr>
            <a:r>
              <a:rPr lang="en-GB" sz="1400" dirty="0">
                <a:latin typeface="Helvetica Neue Light" panose="02000403000000020004" pitchFamily="2" charset="0"/>
                <a:ea typeface="Helvetica Neue Light" panose="02000403000000020004" pitchFamily="2" charset="0"/>
              </a:rPr>
              <a:t>The basic formulation for Bayes’ Theorem (or Law):</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E45CF5F0-F9DF-9944-90D9-FDB23A43CA9E}"/>
                  </a:ext>
                </a:extLst>
              </p:cNvPr>
              <p:cNvSpPr txBox="1"/>
              <p:nvPr/>
            </p:nvSpPr>
            <p:spPr>
              <a:xfrm>
                <a:off x="-180532" y="3924198"/>
                <a:ext cx="6533353" cy="338554"/>
              </a:xfrm>
              <a:prstGeom prst="rect">
                <a:avLst/>
              </a:prstGeom>
              <a:noFill/>
              <a:ln>
                <a:noFill/>
              </a:ln>
            </p:spPr>
            <p:txBody>
              <a:bodyPr wrap="square" rtlCol="0" anchor="ctr" anchorCtr="0">
                <a:spAutoFit/>
              </a:bodyPr>
              <a:lstStyle/>
              <a:p>
                <a:pPr algn="ctr"/>
                <a14:m>
                  <m:oMathPara xmlns:m="http://schemas.openxmlformats.org/officeDocument/2006/math">
                    <m:oMathParaPr>
                      <m:jc m:val="centerGroup"/>
                    </m:oMathParaPr>
                    <m:oMath xmlns:m="http://schemas.openxmlformats.org/officeDocument/2006/math">
                      <m:r>
                        <m:rPr>
                          <m:sty m:val="p"/>
                        </m:rPr>
                        <a:rPr lang="en-GB" sz="1600" b="0" i="0" smtClean="0">
                          <a:latin typeface="Cambria Math" panose="02040503050406030204" pitchFamily="18" charset="0"/>
                          <a:ea typeface="Helvetica Neue Light" panose="02000403000000020004" pitchFamily="2" charset="0"/>
                        </a:rPr>
                        <m:t>Pr</m:t>
                      </m:r>
                      <m:d>
                        <m:dPr>
                          <m:ctrlPr>
                            <a:rPr lang="en-GB" sz="1600" b="0" i="1" smtClean="0">
                              <a:latin typeface="Cambria Math" panose="02040503050406030204" pitchFamily="18" charset="0"/>
                              <a:ea typeface="Helvetica Neue Light" panose="02000403000000020004" pitchFamily="2" charset="0"/>
                            </a:rPr>
                          </m:ctrlPr>
                        </m:dPr>
                        <m:e>
                          <m:r>
                            <m:rPr>
                              <m:sty m:val="p"/>
                            </m:rPr>
                            <a:rPr lang="en-GB" sz="1600" b="0" i="0" smtClean="0">
                              <a:latin typeface="Cambria Math" panose="02040503050406030204" pitchFamily="18" charset="0"/>
                              <a:ea typeface="Helvetica Neue Light" panose="02000403000000020004" pitchFamily="2" charset="0"/>
                            </a:rPr>
                            <m:t>Parameter</m:t>
                          </m:r>
                          <m:r>
                            <a:rPr lang="en-GB" sz="1600" b="0" i="0" smtClean="0">
                              <a:latin typeface="Cambria Math" panose="02040503050406030204" pitchFamily="18" charset="0"/>
                              <a:ea typeface="Helvetica Neue Light" panose="02000403000000020004" pitchFamily="2" charset="0"/>
                            </a:rPr>
                            <m:t> | </m:t>
                          </m:r>
                          <m:r>
                            <m:rPr>
                              <m:sty m:val="p"/>
                            </m:rPr>
                            <a:rPr lang="en-GB" sz="1600" b="0" i="0" smtClean="0">
                              <a:latin typeface="Cambria Math" panose="02040503050406030204" pitchFamily="18" charset="0"/>
                              <a:ea typeface="Helvetica Neue Light" panose="02000403000000020004" pitchFamily="2" charset="0"/>
                            </a:rPr>
                            <m:t>Data</m:t>
                          </m:r>
                        </m:e>
                      </m:d>
                      <m:r>
                        <a:rPr lang="en-GB" sz="1600" b="0" i="0" smtClean="0">
                          <a:latin typeface="Cambria Math" panose="02040503050406030204" pitchFamily="18" charset="0"/>
                          <a:ea typeface="Helvetica Neue Light" panose="02000403000000020004" pitchFamily="2" charset="0"/>
                        </a:rPr>
                        <m:t> </m:t>
                      </m:r>
                      <m:r>
                        <a:rPr lang="en-GB" sz="1600" b="0" i="1" smtClean="0">
                          <a:latin typeface="Cambria Math" panose="02040503050406030204" pitchFamily="18" charset="0"/>
                          <a:ea typeface="Cambria Math" panose="02040503050406030204" pitchFamily="18" charset="0"/>
                        </a:rPr>
                        <m:t>∝</m:t>
                      </m:r>
                      <m:r>
                        <a:rPr lang="en-GB" sz="1600" b="0" i="0" smtClean="0">
                          <a:latin typeface="Cambria Math" panose="02040503050406030204" pitchFamily="18" charset="0"/>
                          <a:ea typeface="Helvetica Neue Light" panose="02000403000000020004" pitchFamily="2" charset="0"/>
                        </a:rPr>
                        <m:t> </m:t>
                      </m:r>
                      <m:r>
                        <m:rPr>
                          <m:sty m:val="p"/>
                        </m:rPr>
                        <a:rPr lang="en-GB" sz="1600">
                          <a:latin typeface="Cambria Math" panose="02040503050406030204" pitchFamily="18" charset="0"/>
                          <a:ea typeface="Helvetica Neue Light" panose="02000403000000020004" pitchFamily="2" charset="0"/>
                        </a:rPr>
                        <m:t>Pr</m:t>
                      </m:r>
                      <m:d>
                        <m:dPr>
                          <m:endChr m:val="|"/>
                          <m:ctrlPr>
                            <a:rPr lang="en-GB" sz="1600" i="1">
                              <a:latin typeface="Cambria Math" panose="02040503050406030204" pitchFamily="18" charset="0"/>
                              <a:ea typeface="Helvetica Neue Light" panose="02000403000000020004" pitchFamily="2" charset="0"/>
                            </a:rPr>
                          </m:ctrlPr>
                        </m:dPr>
                        <m:e>
                          <m:r>
                            <m:rPr>
                              <m:sty m:val="p"/>
                            </m:rPr>
                            <a:rPr lang="en-GB" sz="1600">
                              <a:latin typeface="Cambria Math" panose="02040503050406030204" pitchFamily="18" charset="0"/>
                              <a:ea typeface="Helvetica Neue Light" panose="02000403000000020004" pitchFamily="2" charset="0"/>
                            </a:rPr>
                            <m:t>Data</m:t>
                          </m:r>
                          <m:r>
                            <a:rPr lang="en-GB" sz="1600" i="1">
                              <a:latin typeface="Cambria Math" panose="02040503050406030204" pitchFamily="18" charset="0"/>
                              <a:ea typeface="Helvetica Neue Light" panose="02000403000000020004" pitchFamily="2" charset="0"/>
                            </a:rPr>
                            <m:t> </m:t>
                          </m:r>
                        </m:e>
                      </m:d>
                      <m:r>
                        <a:rPr lang="en-GB" sz="1600" i="1">
                          <a:latin typeface="Cambria Math" panose="02040503050406030204" pitchFamily="18" charset="0"/>
                          <a:ea typeface="Helvetica Neue Light" panose="02000403000000020004" pitchFamily="2" charset="0"/>
                        </a:rPr>
                        <m:t> </m:t>
                      </m:r>
                      <m:r>
                        <m:rPr>
                          <m:sty m:val="p"/>
                        </m:rPr>
                        <a:rPr lang="en-GB" sz="1600">
                          <a:latin typeface="Cambria Math" panose="02040503050406030204" pitchFamily="18" charset="0"/>
                          <a:ea typeface="Helvetica Neue Light" panose="02000403000000020004" pitchFamily="2" charset="0"/>
                        </a:rPr>
                        <m:t>Parameter</m:t>
                      </m:r>
                      <m:r>
                        <a:rPr lang="en-GB" sz="1600" i="1">
                          <a:latin typeface="Cambria Math" panose="02040503050406030204" pitchFamily="18" charset="0"/>
                          <a:ea typeface="Helvetica Neue Light" panose="02000403000000020004" pitchFamily="2" charset="0"/>
                        </a:rPr>
                        <m:t>)</m:t>
                      </m:r>
                      <m:r>
                        <a:rPr lang="en-GB" sz="1600" b="0" i="1" smtClean="0">
                          <a:latin typeface="Cambria Math" panose="02040503050406030204" pitchFamily="18" charset="0"/>
                          <a:ea typeface="Helvetica Neue Light" panose="02000403000000020004" pitchFamily="2" charset="0"/>
                        </a:rPr>
                        <m:t> </m:t>
                      </m:r>
                      <m:r>
                        <m:rPr>
                          <m:sty m:val="p"/>
                        </m:rPr>
                        <a:rPr lang="en-GB" sz="1600" b="0" i="0" smtClean="0">
                          <a:latin typeface="Cambria Math" panose="02040503050406030204" pitchFamily="18" charset="0"/>
                          <a:ea typeface="Helvetica Neue Light" panose="02000403000000020004" pitchFamily="2" charset="0"/>
                        </a:rPr>
                        <m:t>Pr</m:t>
                      </m:r>
                      <m:r>
                        <a:rPr lang="en-GB" sz="1600" b="0" i="1" smtClean="0">
                          <a:latin typeface="Cambria Math" panose="02040503050406030204" pitchFamily="18" charset="0"/>
                          <a:ea typeface="Helvetica Neue Light" panose="02000403000000020004" pitchFamily="2" charset="0"/>
                        </a:rPr>
                        <m:t>⁡(</m:t>
                      </m:r>
                      <m:r>
                        <m:rPr>
                          <m:sty m:val="p"/>
                        </m:rPr>
                        <a:rPr lang="en-GB" sz="1600" b="0" i="0" smtClean="0">
                          <a:latin typeface="Cambria Math" panose="02040503050406030204" pitchFamily="18" charset="0"/>
                          <a:ea typeface="Helvetica Neue Light" panose="02000403000000020004" pitchFamily="2" charset="0"/>
                        </a:rPr>
                        <m:t>Parameter</m:t>
                      </m:r>
                      <m:r>
                        <a:rPr lang="en-GB" sz="1600" b="0" i="1" smtClean="0">
                          <a:latin typeface="Cambria Math" panose="02040503050406030204" pitchFamily="18" charset="0"/>
                          <a:ea typeface="Helvetica Neue Light" panose="02000403000000020004" pitchFamily="2" charset="0"/>
                        </a:rPr>
                        <m:t>)</m:t>
                      </m:r>
                    </m:oMath>
                  </m:oMathPara>
                </a14:m>
                <a:endParaRPr lang="en-GB" sz="1600" dirty="0">
                  <a:latin typeface="Helvetica Neue Light" panose="02000403000000020004" pitchFamily="2" charset="0"/>
                  <a:ea typeface="Helvetica Neue Light" panose="02000403000000020004" pitchFamily="2" charset="0"/>
                </a:endParaRPr>
              </a:p>
            </p:txBody>
          </p:sp>
        </mc:Choice>
        <mc:Fallback xmlns="">
          <p:sp>
            <p:nvSpPr>
              <p:cNvPr id="15" name="TextBox 14">
                <a:extLst>
                  <a:ext uri="{FF2B5EF4-FFF2-40B4-BE49-F238E27FC236}">
                    <a16:creationId xmlns:a16="http://schemas.microsoft.com/office/drawing/2014/main" id="{E45CF5F0-F9DF-9944-90D9-FDB23A43CA9E}"/>
                  </a:ext>
                </a:extLst>
              </p:cNvPr>
              <p:cNvSpPr txBox="1">
                <a:spLocks noRot="1" noChangeAspect="1" noMove="1" noResize="1" noEditPoints="1" noAdjustHandles="1" noChangeArrowheads="1" noChangeShapeType="1" noTextEdit="1"/>
              </p:cNvSpPr>
              <p:nvPr/>
            </p:nvSpPr>
            <p:spPr>
              <a:xfrm>
                <a:off x="-180532" y="3924198"/>
                <a:ext cx="6533353" cy="338554"/>
              </a:xfrm>
              <a:prstGeom prst="rect">
                <a:avLst/>
              </a:prstGeom>
              <a:blipFill>
                <a:blip r:embed="rId6"/>
                <a:stretch>
                  <a:fillRect b="-18519"/>
                </a:stretch>
              </a:blipFill>
              <a:ln>
                <a:no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EDE088B2-548C-5B1A-BFDA-EAFC6E24C0BC}"/>
                  </a:ext>
                </a:extLst>
              </p:cNvPr>
              <p:cNvSpPr txBox="1"/>
              <p:nvPr/>
            </p:nvSpPr>
            <p:spPr>
              <a:xfrm>
                <a:off x="363310" y="5408725"/>
                <a:ext cx="5656588" cy="307777"/>
              </a:xfrm>
              <a:prstGeom prst="rect">
                <a:avLst/>
              </a:prstGeom>
              <a:noFill/>
            </p:spPr>
            <p:txBody>
              <a:bodyPr wrap="square" rtlCol="0">
                <a:spAutoFit/>
              </a:bodyPr>
              <a:lstStyle/>
              <a:p>
                <a:pPr algn="l"/>
                <a:r>
                  <a:rPr lang="en-GB" sz="1400" b="1" dirty="0">
                    <a:latin typeface="Helvetica Neue Light" panose="02000403000000020004" pitchFamily="2" charset="0"/>
                    <a:ea typeface="Helvetica Neue Light" panose="02000403000000020004" pitchFamily="2" charset="0"/>
                  </a:rPr>
                  <a:t>Posterior probability </a:t>
                </a:r>
                <a14:m>
                  <m:oMath xmlns:m="http://schemas.openxmlformats.org/officeDocument/2006/math">
                    <m:r>
                      <a:rPr lang="en-GB" sz="1400" b="1" i="0" smtClean="0">
                        <a:latin typeface="Cambria Math" panose="02040503050406030204" pitchFamily="18" charset="0"/>
                        <a:ea typeface="Cambria Math" panose="02040503050406030204" pitchFamily="18" charset="0"/>
                      </a:rPr>
                      <m:t> </m:t>
                    </m:r>
                    <m:r>
                      <a:rPr lang="en-GB" sz="1400" b="0" i="1" smtClean="0">
                        <a:latin typeface="Cambria Math" panose="02040503050406030204" pitchFamily="18" charset="0"/>
                        <a:ea typeface="Cambria Math" panose="02040503050406030204" pitchFamily="18" charset="0"/>
                      </a:rPr>
                      <m:t>∝</m:t>
                    </m:r>
                  </m:oMath>
                </a14:m>
                <a:r>
                  <a:rPr lang="en-GB" sz="1400" b="1" dirty="0">
                    <a:latin typeface="Helvetica Neue Light" panose="02000403000000020004" pitchFamily="2" charset="0"/>
                    <a:ea typeface="Helvetica Neue Light" panose="02000403000000020004" pitchFamily="2" charset="0"/>
                  </a:rPr>
                  <a:t>  Likelihood  x  Prior Probability</a:t>
                </a:r>
              </a:p>
            </p:txBody>
          </p:sp>
        </mc:Choice>
        <mc:Fallback xmlns="">
          <p:sp>
            <p:nvSpPr>
              <p:cNvPr id="5" name="TextBox 4">
                <a:extLst>
                  <a:ext uri="{FF2B5EF4-FFF2-40B4-BE49-F238E27FC236}">
                    <a16:creationId xmlns:a16="http://schemas.microsoft.com/office/drawing/2014/main" id="{EDE088B2-548C-5B1A-BFDA-EAFC6E24C0BC}"/>
                  </a:ext>
                </a:extLst>
              </p:cNvPr>
              <p:cNvSpPr txBox="1">
                <a:spLocks noRot="1" noChangeAspect="1" noMove="1" noResize="1" noEditPoints="1" noAdjustHandles="1" noChangeArrowheads="1" noChangeShapeType="1" noTextEdit="1"/>
              </p:cNvSpPr>
              <p:nvPr/>
            </p:nvSpPr>
            <p:spPr>
              <a:xfrm>
                <a:off x="363310" y="5408725"/>
                <a:ext cx="5656588" cy="307777"/>
              </a:xfrm>
              <a:prstGeom prst="rect">
                <a:avLst/>
              </a:prstGeom>
              <a:blipFill>
                <a:blip r:embed="rId7"/>
                <a:stretch>
                  <a:fillRect l="-447" t="-3846" b="-19231"/>
                </a:stretch>
              </a:blipFill>
            </p:spPr>
            <p:txBody>
              <a:bodyPr/>
              <a:lstStyle/>
              <a:p>
                <a:r>
                  <a:rPr lang="en-GB">
                    <a:noFill/>
                  </a:rPr>
                  <a:t> </a:t>
                </a:r>
              </a:p>
            </p:txBody>
          </p:sp>
        </mc:Fallback>
      </mc:AlternateContent>
      <p:sp>
        <p:nvSpPr>
          <p:cNvPr id="7" name="TextBox 6">
            <a:extLst>
              <a:ext uri="{FF2B5EF4-FFF2-40B4-BE49-F238E27FC236}">
                <a16:creationId xmlns:a16="http://schemas.microsoft.com/office/drawing/2014/main" id="{7528E083-38C7-5C76-A417-E87267F6AA57}"/>
              </a:ext>
            </a:extLst>
          </p:cNvPr>
          <p:cNvSpPr txBox="1"/>
          <p:nvPr/>
        </p:nvSpPr>
        <p:spPr>
          <a:xfrm>
            <a:off x="327380" y="6189204"/>
            <a:ext cx="5891748" cy="369332"/>
          </a:xfrm>
          <a:prstGeom prst="rect">
            <a:avLst/>
          </a:prstGeom>
          <a:solidFill>
            <a:schemeClr val="accent1"/>
          </a:solidFill>
          <a:ln>
            <a:solidFill>
              <a:schemeClr val="accent1"/>
            </a:solidFill>
          </a:ln>
        </p:spPr>
        <p:txBody>
          <a:bodyPr wrap="square" rtlCol="0">
            <a:spAutoFit/>
          </a:bodyPr>
          <a:lstStyle/>
          <a:p>
            <a:pPr algn="l"/>
            <a:r>
              <a:rPr lang="en-GB" b="1" dirty="0">
                <a:latin typeface="Helvetica Neue Light" panose="02000403000000020004" pitchFamily="2" charset="0"/>
                <a:ea typeface="Helvetica Neue Light" panose="02000403000000020004" pitchFamily="2" charset="0"/>
              </a:rPr>
              <a:t>This equation is the backbone of Bayesian Statistics</a:t>
            </a:r>
          </a:p>
        </p:txBody>
      </p:sp>
      <p:sp>
        <p:nvSpPr>
          <p:cNvPr id="9" name="TextBox 8">
            <a:extLst>
              <a:ext uri="{FF2B5EF4-FFF2-40B4-BE49-F238E27FC236}">
                <a16:creationId xmlns:a16="http://schemas.microsoft.com/office/drawing/2014/main" id="{CED72BF7-9DF7-9A95-4F1E-47BECE84B70C}"/>
              </a:ext>
            </a:extLst>
          </p:cNvPr>
          <p:cNvSpPr txBox="1"/>
          <p:nvPr/>
        </p:nvSpPr>
        <p:spPr>
          <a:xfrm>
            <a:off x="348308" y="4297804"/>
            <a:ext cx="1872378" cy="600164"/>
          </a:xfrm>
          <a:prstGeom prst="rect">
            <a:avLst/>
          </a:prstGeom>
          <a:solidFill>
            <a:schemeClr val="accent2">
              <a:lumMod val="60000"/>
              <a:lumOff val="40000"/>
            </a:schemeClr>
          </a:solidFill>
          <a:ln>
            <a:solidFill>
              <a:schemeClr val="accent2"/>
            </a:solidFill>
          </a:ln>
        </p:spPr>
        <p:txBody>
          <a:bodyPr wrap="square" rtlCol="0">
            <a:spAutoFit/>
          </a:bodyPr>
          <a:lstStyle/>
          <a:p>
            <a:pPr algn="l"/>
            <a:r>
              <a:rPr lang="en-GB" sz="1100" dirty="0">
                <a:latin typeface="Helvetica Neue Light" panose="02000403000000020004" pitchFamily="2" charset="0"/>
                <a:ea typeface="Helvetica Neue Light" panose="02000403000000020004" pitchFamily="2" charset="0"/>
              </a:rPr>
              <a:t>Probability of our new parameter being true after we’ve observed dataset </a:t>
            </a:r>
          </a:p>
        </p:txBody>
      </p:sp>
      <p:sp>
        <p:nvSpPr>
          <p:cNvPr id="18" name="TextBox 17">
            <a:extLst>
              <a:ext uri="{FF2B5EF4-FFF2-40B4-BE49-F238E27FC236}">
                <a16:creationId xmlns:a16="http://schemas.microsoft.com/office/drawing/2014/main" id="{105BF99E-B6CC-33B9-88D8-8FEFB99E3983}"/>
              </a:ext>
            </a:extLst>
          </p:cNvPr>
          <p:cNvSpPr txBox="1"/>
          <p:nvPr/>
        </p:nvSpPr>
        <p:spPr>
          <a:xfrm>
            <a:off x="2553406" y="4289302"/>
            <a:ext cx="1759276" cy="769441"/>
          </a:xfrm>
          <a:prstGeom prst="rect">
            <a:avLst/>
          </a:prstGeom>
          <a:solidFill>
            <a:schemeClr val="accent2">
              <a:lumMod val="60000"/>
              <a:lumOff val="40000"/>
            </a:schemeClr>
          </a:solidFill>
          <a:ln>
            <a:solidFill>
              <a:schemeClr val="accent2"/>
            </a:solidFill>
          </a:ln>
        </p:spPr>
        <p:txBody>
          <a:bodyPr wrap="square" rtlCol="0">
            <a:spAutoFit/>
          </a:bodyPr>
          <a:lstStyle/>
          <a:p>
            <a:pPr algn="l"/>
            <a:r>
              <a:rPr lang="en-GB" sz="1100" dirty="0">
                <a:latin typeface="Helvetica Neue Light" panose="02000403000000020004" pitchFamily="2" charset="0"/>
                <a:ea typeface="Helvetica Neue Light" panose="02000403000000020004" pitchFamily="2" charset="0"/>
              </a:rPr>
              <a:t>Plausibility of the observed data we have, given the parameter has a specific value(s)</a:t>
            </a:r>
          </a:p>
        </p:txBody>
      </p:sp>
      <p:sp>
        <p:nvSpPr>
          <p:cNvPr id="22" name="TextBox 21">
            <a:extLst>
              <a:ext uri="{FF2B5EF4-FFF2-40B4-BE49-F238E27FC236}">
                <a16:creationId xmlns:a16="http://schemas.microsoft.com/office/drawing/2014/main" id="{1BB6E08F-B50D-4EE5-0E7C-087C9DEDC609}"/>
              </a:ext>
            </a:extLst>
          </p:cNvPr>
          <p:cNvSpPr txBox="1"/>
          <p:nvPr/>
        </p:nvSpPr>
        <p:spPr>
          <a:xfrm>
            <a:off x="4459852" y="4289178"/>
            <a:ext cx="1759276" cy="600164"/>
          </a:xfrm>
          <a:prstGeom prst="rect">
            <a:avLst/>
          </a:prstGeom>
          <a:solidFill>
            <a:schemeClr val="accent6">
              <a:lumMod val="20000"/>
              <a:lumOff val="80000"/>
            </a:schemeClr>
          </a:solidFill>
          <a:ln>
            <a:solidFill>
              <a:schemeClr val="accent6">
                <a:lumMod val="75000"/>
              </a:schemeClr>
            </a:solidFill>
          </a:ln>
        </p:spPr>
        <p:txBody>
          <a:bodyPr wrap="square" rtlCol="0">
            <a:spAutoFit/>
          </a:bodyPr>
          <a:lstStyle/>
          <a:p>
            <a:pPr algn="l"/>
            <a:r>
              <a:rPr lang="en-GB" sz="1100" dirty="0">
                <a:latin typeface="Helvetica Neue Light" panose="02000403000000020004" pitchFamily="2" charset="0"/>
                <a:ea typeface="Helvetica Neue Light" panose="02000403000000020004" pitchFamily="2" charset="0"/>
              </a:rPr>
              <a:t>Our belief about what the parameter is, before observing the data</a:t>
            </a:r>
          </a:p>
        </p:txBody>
      </p:sp>
    </p:spTree>
    <p:extLst>
      <p:ext uri="{BB962C8B-B14F-4D97-AF65-F5344CB8AC3E}">
        <p14:creationId xmlns:p14="http://schemas.microsoft.com/office/powerpoint/2010/main" val="22764275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4215B008-B129-15FD-F622-79C37F5D9283}"/>
              </a:ext>
            </a:extLst>
          </p:cNvPr>
          <p:cNvGraphicFramePr>
            <a:graphicFrameLocks noGrp="1"/>
          </p:cNvGraphicFramePr>
          <p:nvPr/>
        </p:nvGraphicFramePr>
        <p:xfrm>
          <a:off x="298703" y="902208"/>
          <a:ext cx="11430001" cy="5400040"/>
        </p:xfrm>
        <a:graphic>
          <a:graphicData uri="http://schemas.openxmlformats.org/drawingml/2006/table">
            <a:tbl>
              <a:tblPr firstRow="1" bandRow="1">
                <a:tableStyleId>{2D5ABB26-0587-4C30-8999-92F81FD0307C}</a:tableStyleId>
              </a:tblPr>
              <a:tblGrid>
                <a:gridCol w="2279905">
                  <a:extLst>
                    <a:ext uri="{9D8B030D-6E8A-4147-A177-3AD203B41FA5}">
                      <a16:colId xmlns:a16="http://schemas.microsoft.com/office/drawing/2014/main" val="2252712898"/>
                    </a:ext>
                  </a:extLst>
                </a:gridCol>
                <a:gridCol w="1993392">
                  <a:extLst>
                    <a:ext uri="{9D8B030D-6E8A-4147-A177-3AD203B41FA5}">
                      <a16:colId xmlns:a16="http://schemas.microsoft.com/office/drawing/2014/main" val="2228331170"/>
                    </a:ext>
                  </a:extLst>
                </a:gridCol>
                <a:gridCol w="932688">
                  <a:extLst>
                    <a:ext uri="{9D8B030D-6E8A-4147-A177-3AD203B41FA5}">
                      <a16:colId xmlns:a16="http://schemas.microsoft.com/office/drawing/2014/main" val="1614526977"/>
                    </a:ext>
                  </a:extLst>
                </a:gridCol>
                <a:gridCol w="1252728">
                  <a:extLst>
                    <a:ext uri="{9D8B030D-6E8A-4147-A177-3AD203B41FA5}">
                      <a16:colId xmlns:a16="http://schemas.microsoft.com/office/drawing/2014/main" val="2902767331"/>
                    </a:ext>
                  </a:extLst>
                </a:gridCol>
                <a:gridCol w="2231136">
                  <a:extLst>
                    <a:ext uri="{9D8B030D-6E8A-4147-A177-3AD203B41FA5}">
                      <a16:colId xmlns:a16="http://schemas.microsoft.com/office/drawing/2014/main" val="2052390024"/>
                    </a:ext>
                  </a:extLst>
                </a:gridCol>
                <a:gridCol w="2740152">
                  <a:extLst>
                    <a:ext uri="{9D8B030D-6E8A-4147-A177-3AD203B41FA5}">
                      <a16:colId xmlns:a16="http://schemas.microsoft.com/office/drawing/2014/main" val="2519901343"/>
                    </a:ext>
                  </a:extLst>
                </a:gridCol>
              </a:tblGrid>
              <a:tr h="370840">
                <a:tc>
                  <a:txBody>
                    <a:bodyPr/>
                    <a:lstStyle/>
                    <a:p>
                      <a:r>
                        <a:rPr lang="en-GB" sz="1400" b="1" dirty="0">
                          <a:latin typeface="Helvetica Neue" panose="02000503000000020004" pitchFamily="2" charset="0"/>
                          <a:ea typeface="Helvetica Neue" panose="02000503000000020004" pitchFamily="2" charset="0"/>
                          <a:cs typeface="Helvetica Neue" panose="02000503000000020004" pitchFamily="2" charset="0"/>
                        </a:rPr>
                        <a:t>Characteristic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b="1" dirty="0">
                          <a:latin typeface="Helvetica Neue" panose="02000503000000020004" pitchFamily="2" charset="0"/>
                          <a:ea typeface="Helvetica Neue" panose="02000503000000020004" pitchFamily="2" charset="0"/>
                          <a:cs typeface="Helvetica Neue" panose="02000503000000020004" pitchFamily="2" charset="0"/>
                        </a:rPr>
                        <a:t>Check shape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b="1" dirty="0">
                          <a:latin typeface="Helvetica Neue" panose="02000503000000020004" pitchFamily="2" charset="0"/>
                          <a:ea typeface="Helvetica Neue" panose="02000503000000020004" pitchFamily="2" charset="0"/>
                          <a:cs typeface="Helvetica Neue" panose="02000503000000020004" pitchFamily="2" charset="0"/>
                        </a:rPr>
                        <a:t>Function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b="1" dirty="0">
                          <a:latin typeface="Helvetica Neue" panose="02000503000000020004" pitchFamily="2" charset="0"/>
                          <a:ea typeface="Helvetica Neue" panose="02000503000000020004" pitchFamily="2" charset="0"/>
                          <a:cs typeface="Helvetica Neue" panose="02000503000000020004" pitchFamily="2" charset="0"/>
                        </a:rPr>
                        <a:t>Distribution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b="1" dirty="0">
                          <a:latin typeface="Helvetica Neue" panose="02000503000000020004" pitchFamily="2" charset="0"/>
                          <a:ea typeface="Helvetica Neue" panose="02000503000000020004" pitchFamily="2" charset="0"/>
                          <a:cs typeface="Helvetica Neue" panose="02000503000000020004" pitchFamily="2" charset="0"/>
                        </a:rPr>
                        <a:t>Statistical Notation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b="1" dirty="0">
                          <a:latin typeface="Helvetica Neue" panose="02000503000000020004" pitchFamily="2" charset="0"/>
                          <a:ea typeface="Helvetica Neue" panose="02000503000000020004" pitchFamily="2" charset="0"/>
                          <a:cs typeface="Helvetica Neue" panose="02000503000000020004" pitchFamily="2" charset="0"/>
                        </a:rPr>
                        <a:t>Usage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53475456"/>
                  </a:ext>
                </a:extLst>
              </a:tr>
              <a:tr h="370840">
                <a:tc>
                  <a:txBody>
                    <a:bodyPr/>
                    <a:lstStyle/>
                    <a:p>
                      <a:pPr marL="285750" indent="-285750">
                        <a:buFont typeface="Arial" panose="020B0604020202020204" pitchFamily="34" charset="0"/>
                        <a:buChar char="•"/>
                      </a:pPr>
                      <a:r>
                        <a:rPr lang="en-GB" sz="1200" dirty="0">
                          <a:latin typeface="Helvetica Neue" panose="02000503000000020004" pitchFamily="2" charset="0"/>
                          <a:ea typeface="Helvetica Neue" panose="02000503000000020004" pitchFamily="2" charset="0"/>
                          <a:cs typeface="Helvetica Neue" panose="02000503000000020004" pitchFamily="2" charset="0"/>
                        </a:rPr>
                        <a:t>Continuous measure (scale, interval)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dirty="0">
                          <a:latin typeface="Helvetica Neue" panose="02000503000000020004" pitchFamily="2" charset="0"/>
                          <a:ea typeface="Helvetica Neue" panose="02000503000000020004" pitchFamily="2" charset="0"/>
                          <a:cs typeface="Helvetica Neue" panose="02000503000000020004" pitchFamily="2" charset="0"/>
                        </a:rPr>
                        <a:t>Bell shape (centre, or shifted)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dirty="0">
                          <a:latin typeface="Helvetica Neue" panose="02000503000000020004" pitchFamily="2" charset="0"/>
                          <a:ea typeface="Helvetica Neue" panose="02000503000000020004" pitchFamily="2" charset="0"/>
                          <a:cs typeface="Helvetica Neue" panose="02000503000000020004" pitchFamily="2" charset="0"/>
                        </a:rPr>
                        <a:t>PDF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dirty="0">
                          <a:latin typeface="Helvetica Neue" panose="02000503000000020004" pitchFamily="2" charset="0"/>
                          <a:ea typeface="Helvetica Neue" panose="02000503000000020004" pitchFamily="2" charset="0"/>
                          <a:cs typeface="Helvetica Neue" panose="02000503000000020004" pitchFamily="2" charset="0"/>
                        </a:rPr>
                        <a:t>Gaussian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latin typeface="Helvetica Neue" panose="02000503000000020004" pitchFamily="2" charset="0"/>
                          <a:ea typeface="Helvetica Neue" panose="02000503000000020004" pitchFamily="2" charset="0"/>
                          <a:cs typeface="Helvetica Neue" panose="02000503000000020004" pitchFamily="2" charset="0"/>
                        </a:rPr>
                        <a:t>norm(mu, sigma)</a:t>
                      </a:r>
                    </a:p>
                    <a:p>
                      <a:endParaRPr lang="en-GB" sz="1200" dirty="0">
                        <a:latin typeface="Helvetica Neue" panose="02000503000000020004" pitchFamily="2" charset="0"/>
                        <a:ea typeface="Helvetica Neue" panose="02000503000000020004" pitchFamily="2" charset="0"/>
                        <a:cs typeface="Helvetica Neue" panose="02000503000000020004"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buFont typeface="Arial" panose="020B0604020202020204" pitchFamily="34" charset="0"/>
                        <a:buChar char="•"/>
                      </a:pPr>
                      <a:r>
                        <a:rPr lang="en-GB" sz="1200" dirty="0">
                          <a:latin typeface="Helvetica Neue" panose="02000503000000020004" pitchFamily="2" charset="0"/>
                          <a:ea typeface="Helvetica Neue" panose="02000503000000020004" pitchFamily="2" charset="0"/>
                          <a:cs typeface="Helvetica Neue" panose="02000503000000020004" pitchFamily="2" charset="0"/>
                        </a:rPr>
                        <a:t>Set it as a likelihood</a:t>
                      </a:r>
                    </a:p>
                    <a:p>
                      <a:pPr marL="285750" indent="-285750">
                        <a:buFont typeface="Arial" panose="020B0604020202020204" pitchFamily="34" charset="0"/>
                        <a:buChar char="•"/>
                      </a:pPr>
                      <a:r>
                        <a:rPr lang="en-GB" sz="1200" dirty="0">
                          <a:latin typeface="Helvetica Neue" panose="02000503000000020004" pitchFamily="2" charset="0"/>
                          <a:ea typeface="Helvetica Neue" panose="02000503000000020004" pitchFamily="2" charset="0"/>
                          <a:cs typeface="Helvetica Neue" panose="02000503000000020004" pitchFamily="2" charset="0"/>
                        </a:rPr>
                        <a:t>Use as prior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01538814"/>
                  </a:ext>
                </a:extLst>
              </a:tr>
              <a:tr h="370840">
                <a:tc>
                  <a:txBody>
                    <a:bodyPr/>
                    <a:lstStyle/>
                    <a:p>
                      <a:pPr marL="285750" indent="-285750">
                        <a:buFont typeface="Arial" panose="020B0604020202020204" pitchFamily="34" charset="0"/>
                        <a:buChar char="•"/>
                      </a:pPr>
                      <a:r>
                        <a:rPr lang="en-GB" sz="1200" dirty="0">
                          <a:latin typeface="Helvetica Neue" panose="02000503000000020004" pitchFamily="2" charset="0"/>
                          <a:ea typeface="Helvetica Neue" panose="02000503000000020004" pitchFamily="2" charset="0"/>
                          <a:cs typeface="Helvetica Neue" panose="02000503000000020004" pitchFamily="2" charset="0"/>
                        </a:rPr>
                        <a:t>Proportion (with information on the numerator and denominator)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dirty="0">
                          <a:latin typeface="Helvetica Neue" panose="02000503000000020004" pitchFamily="2" charset="0"/>
                          <a:ea typeface="Helvetica Neue" panose="02000503000000020004" pitchFamily="2" charset="0"/>
                          <a:cs typeface="Helvetica Neue" panose="02000503000000020004" pitchFamily="2" charset="0"/>
                        </a:rPr>
                        <a:t>Does not matter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dirty="0">
                          <a:latin typeface="Helvetica Neue" panose="02000503000000020004" pitchFamily="2" charset="0"/>
                          <a:ea typeface="Helvetica Neue" panose="02000503000000020004" pitchFamily="2" charset="0"/>
                          <a:cs typeface="Helvetica Neue" panose="02000503000000020004" pitchFamily="2" charset="0"/>
                        </a:rPr>
                        <a:t>PMF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dirty="0">
                          <a:latin typeface="Helvetica Neue" panose="02000503000000020004" pitchFamily="2" charset="0"/>
                          <a:ea typeface="Helvetica Neue" panose="02000503000000020004" pitchFamily="2" charset="0"/>
                          <a:cs typeface="Helvetica Neue" panose="02000503000000020004" pitchFamily="2" charset="0"/>
                        </a:rPr>
                        <a:t>Binomial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dirty="0">
                          <a:latin typeface="Helvetica Neue" panose="02000503000000020004" pitchFamily="2" charset="0"/>
                          <a:ea typeface="Helvetica Neue" panose="02000503000000020004" pitchFamily="2" charset="0"/>
                          <a:cs typeface="Helvetica Neue" panose="02000503000000020004" pitchFamily="2" charset="0"/>
                        </a:rPr>
                        <a:t>bin(n, 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dirty="0">
                          <a:latin typeface="Helvetica Neue" panose="02000503000000020004" pitchFamily="2" charset="0"/>
                          <a:ea typeface="Helvetica Neue" panose="02000503000000020004" pitchFamily="2" charset="0"/>
                          <a:cs typeface="Helvetica Neue" panose="02000503000000020004" pitchFamily="2" charset="0"/>
                        </a:rPr>
                        <a:t>Set it as a likelihood (only)</a:t>
                      </a:r>
                    </a:p>
                    <a:p>
                      <a:endParaRPr lang="en-GB" sz="1200" dirty="0">
                        <a:latin typeface="Helvetica Neue" panose="02000503000000020004" pitchFamily="2" charset="0"/>
                        <a:ea typeface="Helvetica Neue" panose="02000503000000020004" pitchFamily="2" charset="0"/>
                        <a:cs typeface="Helvetica Neue" panose="02000503000000020004"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56218292"/>
                  </a:ext>
                </a:extLst>
              </a:tr>
              <a:tr h="370840">
                <a:tc>
                  <a:txBody>
                    <a:bodyPr/>
                    <a:lstStyle/>
                    <a:p>
                      <a:pPr marL="285750" indent="-285750">
                        <a:buFont typeface="Arial" panose="020B0604020202020204" pitchFamily="34" charset="0"/>
                        <a:buChar char="•"/>
                      </a:pPr>
                      <a:r>
                        <a:rPr lang="en-GB" sz="1200" dirty="0">
                          <a:latin typeface="Helvetica Neue" panose="02000503000000020004" pitchFamily="2" charset="0"/>
                          <a:ea typeface="Helvetica Neue" panose="02000503000000020004" pitchFamily="2" charset="0"/>
                          <a:cs typeface="Helvetica Neue" panose="02000503000000020004" pitchFamily="2" charset="0"/>
                        </a:rPr>
                        <a:t>Counts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dirty="0">
                          <a:latin typeface="Helvetica Neue" panose="02000503000000020004" pitchFamily="2" charset="0"/>
                          <a:ea typeface="Helvetica Neue" panose="02000503000000020004" pitchFamily="2" charset="0"/>
                          <a:cs typeface="Helvetica Neue" panose="02000503000000020004" pitchFamily="2" charset="0"/>
                        </a:rPr>
                        <a:t>Does not matter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dirty="0">
                          <a:latin typeface="Helvetica Neue" panose="02000503000000020004" pitchFamily="2" charset="0"/>
                          <a:ea typeface="Helvetica Neue" panose="02000503000000020004" pitchFamily="2" charset="0"/>
                          <a:cs typeface="Helvetica Neue" panose="02000503000000020004" pitchFamily="2" charset="0"/>
                        </a:rPr>
                        <a:t>PMF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dirty="0">
                          <a:latin typeface="Helvetica Neue" panose="02000503000000020004" pitchFamily="2" charset="0"/>
                          <a:ea typeface="Helvetica Neue" panose="02000503000000020004" pitchFamily="2" charset="0"/>
                          <a:cs typeface="Helvetica Neue" panose="02000503000000020004" pitchFamily="2" charset="0"/>
                        </a:rPr>
                        <a:t>Poisson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dirty="0" err="1">
                          <a:latin typeface="Helvetica Neue" panose="02000503000000020004" pitchFamily="2" charset="0"/>
                          <a:ea typeface="Helvetica Neue" panose="02000503000000020004" pitchFamily="2" charset="0"/>
                          <a:cs typeface="Helvetica Neue" panose="02000503000000020004" pitchFamily="2" charset="0"/>
                        </a:rPr>
                        <a:t>poisson</a:t>
                      </a:r>
                      <a:r>
                        <a:rPr lang="en-GB" sz="1200" dirty="0">
                          <a:latin typeface="Helvetica Neue" panose="02000503000000020004" pitchFamily="2" charset="0"/>
                          <a:ea typeface="Helvetica Neue" panose="02000503000000020004" pitchFamily="2" charset="0"/>
                          <a:cs typeface="Helvetica Neue" panose="02000503000000020004" pitchFamily="2" charset="0"/>
                        </a:rPr>
                        <a:t>(rate)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dirty="0">
                          <a:latin typeface="Helvetica Neue" panose="02000503000000020004" pitchFamily="2" charset="0"/>
                          <a:ea typeface="Helvetica Neue" panose="02000503000000020004" pitchFamily="2" charset="0"/>
                          <a:cs typeface="Helvetica Neue" panose="02000503000000020004" pitchFamily="2" charset="0"/>
                        </a:rPr>
                        <a:t>Set it as a likelihood (only)</a:t>
                      </a:r>
                    </a:p>
                    <a:p>
                      <a:endParaRPr lang="en-GB" sz="1200" dirty="0">
                        <a:latin typeface="Helvetica Neue" panose="02000503000000020004" pitchFamily="2" charset="0"/>
                        <a:ea typeface="Helvetica Neue" panose="02000503000000020004" pitchFamily="2" charset="0"/>
                        <a:cs typeface="Helvetica Neue" panose="02000503000000020004"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22426001"/>
                  </a:ext>
                </a:extLst>
              </a:tr>
              <a:tr h="370840">
                <a:tc>
                  <a:txBody>
                    <a:bodyPr/>
                    <a:lstStyle/>
                    <a:p>
                      <a:pPr marL="285750" indent="-285750">
                        <a:buFont typeface="Arial" panose="020B0604020202020204" pitchFamily="34" charset="0"/>
                        <a:buChar char="•"/>
                      </a:pPr>
                      <a:r>
                        <a:rPr lang="en-GB" sz="1200" dirty="0">
                          <a:latin typeface="Helvetica Neue" panose="02000503000000020004" pitchFamily="2" charset="0"/>
                          <a:ea typeface="Helvetica Neue" panose="02000503000000020004" pitchFamily="2" charset="0"/>
                          <a:cs typeface="Helvetica Neue" panose="02000503000000020004" pitchFamily="2" charset="0"/>
                        </a:rPr>
                        <a:t>Binary measure (Yes, 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dirty="0">
                          <a:latin typeface="Helvetica Neue" panose="02000503000000020004" pitchFamily="2" charset="0"/>
                          <a:ea typeface="Helvetica Neue" panose="02000503000000020004" pitchFamily="2" charset="0"/>
                          <a:cs typeface="Helvetica Neue" panose="02000503000000020004" pitchFamily="2" charset="0"/>
                        </a:rPr>
                        <a:t>Does not matter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dirty="0">
                          <a:latin typeface="Helvetica Neue" panose="02000503000000020004" pitchFamily="2" charset="0"/>
                          <a:ea typeface="Helvetica Neue" panose="02000503000000020004" pitchFamily="2" charset="0"/>
                          <a:cs typeface="Helvetica Neue" panose="02000503000000020004" pitchFamily="2" charset="0"/>
                        </a:rPr>
                        <a:t>PMF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dirty="0">
                          <a:latin typeface="Helvetica Neue" panose="02000503000000020004" pitchFamily="2" charset="0"/>
                          <a:ea typeface="Helvetica Neue" panose="02000503000000020004" pitchFamily="2" charset="0"/>
                          <a:cs typeface="Helvetica Neue" panose="02000503000000020004" pitchFamily="2" charset="0"/>
                        </a:rPr>
                        <a:t>Bernoulli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dirty="0" err="1">
                          <a:latin typeface="Helvetica Neue" panose="02000503000000020004" pitchFamily="2" charset="0"/>
                          <a:ea typeface="Helvetica Neue" panose="02000503000000020004" pitchFamily="2" charset="0"/>
                          <a:cs typeface="Helvetica Neue" panose="02000503000000020004" pitchFamily="2" charset="0"/>
                        </a:rPr>
                        <a:t>bern</a:t>
                      </a:r>
                      <a:r>
                        <a:rPr lang="en-GB" sz="1200" dirty="0">
                          <a:latin typeface="Helvetica Neue" panose="02000503000000020004" pitchFamily="2" charset="0"/>
                          <a:ea typeface="Helvetica Neue" panose="02000503000000020004" pitchFamily="2" charset="0"/>
                          <a:cs typeface="Helvetica Neue" panose="02000503000000020004" pitchFamily="2" charset="0"/>
                        </a:rPr>
                        <a:t>(p)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dirty="0">
                          <a:latin typeface="Helvetica Neue" panose="02000503000000020004" pitchFamily="2" charset="0"/>
                          <a:ea typeface="Helvetica Neue" panose="02000503000000020004" pitchFamily="2" charset="0"/>
                          <a:cs typeface="Helvetica Neue" panose="02000503000000020004" pitchFamily="2" charset="0"/>
                        </a:rPr>
                        <a:t>Set it as a likelihood (only)</a:t>
                      </a:r>
                    </a:p>
                    <a:p>
                      <a:endParaRPr lang="en-GB" sz="1200" dirty="0">
                        <a:latin typeface="Helvetica Neue" panose="02000503000000020004" pitchFamily="2" charset="0"/>
                        <a:ea typeface="Helvetica Neue" panose="02000503000000020004" pitchFamily="2" charset="0"/>
                        <a:cs typeface="Helvetica Neue" panose="02000503000000020004"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30820062"/>
                  </a:ext>
                </a:extLst>
              </a:tr>
              <a:tr h="370840">
                <a:tc>
                  <a:txBody>
                    <a:bodyPr/>
                    <a:lstStyle/>
                    <a:p>
                      <a:pPr marL="285750" indent="-285750">
                        <a:buFont typeface="Arial" panose="020B0604020202020204" pitchFamily="34" charset="0"/>
                        <a:buChar char="•"/>
                      </a:pPr>
                      <a:r>
                        <a:rPr lang="en-GB" sz="1200" dirty="0">
                          <a:latin typeface="Helvetica Neue" panose="02000503000000020004" pitchFamily="2" charset="0"/>
                          <a:ea typeface="Helvetica Neue" panose="02000503000000020004" pitchFamily="2" charset="0"/>
                          <a:cs typeface="Helvetica Neue" panose="02000503000000020004" pitchFamily="2" charset="0"/>
                        </a:rPr>
                        <a:t>Continuous measure (scale, interval)</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dirty="0">
                          <a:latin typeface="Helvetica Neue" panose="02000503000000020004" pitchFamily="2" charset="0"/>
                          <a:ea typeface="Helvetica Neue" panose="02000503000000020004" pitchFamily="2" charset="0"/>
                          <a:cs typeface="Helvetica Neue" panose="02000503000000020004" pitchFamily="2" charset="0"/>
                        </a:rPr>
                        <a:t>Proportion (with information on the numerator and denominator)</a:t>
                      </a:r>
                    </a:p>
                    <a:p>
                      <a:pPr marL="285750" indent="-285750">
                        <a:buFont typeface="Arial" panose="020B0604020202020204" pitchFamily="34" charset="0"/>
                        <a:buChar char="•"/>
                      </a:pPr>
                      <a:r>
                        <a:rPr lang="en-GB" sz="1200" dirty="0">
                          <a:latin typeface="Helvetica Neue" panose="02000503000000020004" pitchFamily="2" charset="0"/>
                          <a:ea typeface="Helvetica Neue" panose="02000503000000020004" pitchFamily="2" charset="0"/>
                          <a:cs typeface="Helvetica Neue" panose="02000503000000020004" pitchFamily="2" charset="0"/>
                        </a:rPr>
                        <a:t>Counts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dirty="0">
                          <a:latin typeface="Helvetica Neue" panose="02000503000000020004" pitchFamily="2" charset="0"/>
                          <a:ea typeface="Helvetica Neue" panose="02000503000000020004" pitchFamily="2" charset="0"/>
                          <a:cs typeface="Helvetica Neue" panose="02000503000000020004" pitchFamily="2" charset="0"/>
                        </a:rPr>
                        <a:t>Flat shape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dirty="0">
                          <a:latin typeface="Helvetica Neue" panose="02000503000000020004" pitchFamily="2" charset="0"/>
                          <a:ea typeface="Helvetica Neue" panose="02000503000000020004" pitchFamily="2" charset="0"/>
                          <a:cs typeface="Helvetica Neue" panose="02000503000000020004" pitchFamily="2" charset="0"/>
                        </a:rPr>
                        <a:t>PDF/PMF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dirty="0">
                          <a:latin typeface="Helvetica Neue" panose="02000503000000020004" pitchFamily="2" charset="0"/>
                          <a:ea typeface="Helvetica Neue" panose="02000503000000020004" pitchFamily="2" charset="0"/>
                          <a:cs typeface="Helvetica Neue" panose="02000503000000020004" pitchFamily="2" charset="0"/>
                        </a:rPr>
                        <a:t>Uniform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dirty="0">
                          <a:latin typeface="Helvetica Neue" panose="02000503000000020004" pitchFamily="2" charset="0"/>
                          <a:ea typeface="Helvetica Neue" panose="02000503000000020004" pitchFamily="2" charset="0"/>
                          <a:cs typeface="Helvetica Neue" panose="02000503000000020004" pitchFamily="2" charset="0"/>
                        </a:rPr>
                        <a:t>uniform(a, 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dirty="0">
                          <a:latin typeface="Helvetica Neue" panose="02000503000000020004" pitchFamily="2" charset="0"/>
                          <a:ea typeface="Helvetica Neue" panose="02000503000000020004" pitchFamily="2" charset="0"/>
                          <a:cs typeface="Helvetica Neue" panose="02000503000000020004" pitchFamily="2" charset="0"/>
                        </a:rPr>
                        <a:t>Use ONLY as a prior</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dirty="0">
                          <a:latin typeface="Helvetica Neue" panose="02000503000000020004" pitchFamily="2" charset="0"/>
                          <a:ea typeface="Helvetica Neue" panose="02000503000000020004" pitchFamily="2" charset="0"/>
                          <a:cs typeface="Helvetica Neue" panose="02000503000000020004" pitchFamily="2" charset="0"/>
                        </a:rPr>
                        <a:t>Use it if you don’t have any prior information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dirty="0">
                          <a:latin typeface="Helvetica Neue" panose="02000503000000020004" pitchFamily="2" charset="0"/>
                          <a:ea typeface="Helvetica Neue" panose="02000503000000020004" pitchFamily="2" charset="0"/>
                          <a:cs typeface="Helvetica Neue" panose="02000503000000020004" pitchFamily="2" charset="0"/>
                        </a:rPr>
                        <a:t>This is an uninformative prior</a:t>
                      </a:r>
                    </a:p>
                    <a:p>
                      <a:endParaRPr lang="en-GB" sz="1200" dirty="0">
                        <a:latin typeface="Helvetica Neue" panose="02000503000000020004" pitchFamily="2" charset="0"/>
                        <a:ea typeface="Helvetica Neue" panose="02000503000000020004" pitchFamily="2" charset="0"/>
                        <a:cs typeface="Helvetica Neue" panose="02000503000000020004"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06643080"/>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dirty="0">
                          <a:latin typeface="Helvetica Neue" panose="02000503000000020004" pitchFamily="2" charset="0"/>
                          <a:ea typeface="Helvetica Neue" panose="02000503000000020004" pitchFamily="2" charset="0"/>
                          <a:cs typeface="Helvetica Neue" panose="02000503000000020004" pitchFamily="2" charset="0"/>
                        </a:rPr>
                        <a:t>Continuous measure (scale, interval)</a:t>
                      </a:r>
                    </a:p>
                    <a:p>
                      <a:pPr marL="285750" indent="-285750">
                        <a:buFont typeface="Arial" panose="020B0604020202020204" pitchFamily="34" charset="0"/>
                        <a:buChar char="•"/>
                      </a:pPr>
                      <a:r>
                        <a:rPr lang="en-GB" sz="1200" dirty="0">
                          <a:latin typeface="Helvetica Neue" panose="02000503000000020004" pitchFamily="2" charset="0"/>
                          <a:ea typeface="Helvetica Neue" panose="02000503000000020004" pitchFamily="2" charset="0"/>
                          <a:cs typeface="Helvetica Neue" panose="02000503000000020004" pitchFamily="2" charset="0"/>
                        </a:rPr>
                        <a:t>Counts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dirty="0">
                          <a:latin typeface="Helvetica Neue" panose="02000503000000020004" pitchFamily="2" charset="0"/>
                          <a:ea typeface="Helvetica Neue" panose="02000503000000020004" pitchFamily="2" charset="0"/>
                          <a:cs typeface="Helvetica Neue" panose="02000503000000020004" pitchFamily="2" charset="0"/>
                        </a:rPr>
                        <a:t>Skewed shape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dirty="0">
                          <a:latin typeface="Helvetica Neue" panose="02000503000000020004" pitchFamily="2" charset="0"/>
                          <a:ea typeface="Helvetica Neue" panose="02000503000000020004" pitchFamily="2" charset="0"/>
                          <a:cs typeface="Helvetica Neue" panose="02000503000000020004" pitchFamily="2" charset="0"/>
                        </a:rPr>
                        <a:t>PDF/PMF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dirty="0">
                          <a:latin typeface="Helvetica Neue" panose="02000503000000020004" pitchFamily="2" charset="0"/>
                          <a:ea typeface="Helvetica Neue" panose="02000503000000020004" pitchFamily="2" charset="0"/>
                          <a:cs typeface="Helvetica Neue" panose="02000503000000020004" pitchFamily="2" charset="0"/>
                        </a:rPr>
                        <a:t>Gamma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dirty="0">
                          <a:latin typeface="Helvetica Neue" panose="02000503000000020004" pitchFamily="2" charset="0"/>
                          <a:ea typeface="Helvetica Neue" panose="02000503000000020004" pitchFamily="2" charset="0"/>
                          <a:cs typeface="Helvetica Neue" panose="02000503000000020004" pitchFamily="2" charset="0"/>
                        </a:rPr>
                        <a:t>Gamma(rate, shape)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dirty="0">
                          <a:latin typeface="Helvetica Neue" panose="02000503000000020004" pitchFamily="2" charset="0"/>
                          <a:ea typeface="Helvetica Neue" panose="02000503000000020004" pitchFamily="2" charset="0"/>
                          <a:cs typeface="Helvetica Neue" panose="02000503000000020004" pitchFamily="2" charset="0"/>
                        </a:rPr>
                        <a:t>Use ONLY as a prior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dirty="0">
                          <a:latin typeface="Helvetica Neue" panose="02000503000000020004" pitchFamily="2" charset="0"/>
                          <a:ea typeface="Helvetica Neue" panose="02000503000000020004" pitchFamily="2" charset="0"/>
                          <a:cs typeface="Helvetica Neue" panose="02000503000000020004" pitchFamily="2" charset="0"/>
                        </a:rPr>
                        <a:t>It’s flexible</a:t>
                      </a:r>
                    </a:p>
                    <a:p>
                      <a:endParaRPr lang="en-GB" sz="1200" dirty="0">
                        <a:latin typeface="Helvetica Neue" panose="02000503000000020004" pitchFamily="2" charset="0"/>
                        <a:ea typeface="Helvetica Neue" panose="02000503000000020004" pitchFamily="2" charset="0"/>
                        <a:cs typeface="Helvetica Neue" panose="02000503000000020004"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3624581"/>
                  </a:ext>
                </a:extLst>
              </a:tr>
              <a:tr h="370840">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dirty="0">
                          <a:latin typeface="Helvetica Neue" panose="02000503000000020004" pitchFamily="2" charset="0"/>
                          <a:ea typeface="Helvetica Neue" panose="02000503000000020004" pitchFamily="2" charset="0"/>
                          <a:cs typeface="Helvetica Neue" panose="02000503000000020004" pitchFamily="2" charset="0"/>
                        </a:rPr>
                        <a:t>Proportion (with information on the numerator and denominator)</a:t>
                      </a:r>
                    </a:p>
                    <a:p>
                      <a:endParaRPr lang="en-GB" sz="1200" dirty="0">
                        <a:latin typeface="Helvetica Neue" panose="02000503000000020004" pitchFamily="2" charset="0"/>
                        <a:ea typeface="Helvetica Neue" panose="02000503000000020004" pitchFamily="2" charset="0"/>
                        <a:cs typeface="Helvetica Neue" panose="02000503000000020004"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latin typeface="Helvetica Neue" panose="02000503000000020004" pitchFamily="2" charset="0"/>
                          <a:ea typeface="Helvetica Neue" panose="02000503000000020004" pitchFamily="2" charset="0"/>
                          <a:cs typeface="Helvetica Neue" panose="02000503000000020004" pitchFamily="2" charset="0"/>
                        </a:rPr>
                        <a:t>Does not matter</a:t>
                      </a:r>
                    </a:p>
                    <a:p>
                      <a:endParaRPr lang="en-GB" sz="1200" dirty="0">
                        <a:latin typeface="Helvetica Neue" panose="02000503000000020004" pitchFamily="2" charset="0"/>
                        <a:ea typeface="Helvetica Neue" panose="02000503000000020004" pitchFamily="2" charset="0"/>
                        <a:cs typeface="Helvetica Neue" panose="02000503000000020004"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dirty="0">
                          <a:latin typeface="Helvetica Neue" panose="02000503000000020004" pitchFamily="2" charset="0"/>
                          <a:ea typeface="Helvetica Neue" panose="02000503000000020004" pitchFamily="2" charset="0"/>
                          <a:cs typeface="Helvetica Neue" panose="02000503000000020004" pitchFamily="2" charset="0"/>
                        </a:rPr>
                        <a:t>PDF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dirty="0">
                          <a:latin typeface="Helvetica Neue" panose="02000503000000020004" pitchFamily="2" charset="0"/>
                          <a:ea typeface="Helvetica Neue" panose="02000503000000020004" pitchFamily="2" charset="0"/>
                          <a:cs typeface="Helvetica Neue" panose="02000503000000020004" pitchFamily="2" charset="0"/>
                        </a:rPr>
                        <a:t>Beta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latin typeface="Helvetica Neue" panose="02000503000000020004" pitchFamily="2" charset="0"/>
                          <a:ea typeface="Helvetica Neue" panose="02000503000000020004" pitchFamily="2" charset="0"/>
                          <a:cs typeface="Helvetica Neue" panose="02000503000000020004" pitchFamily="2" charset="0"/>
                        </a:rPr>
                        <a:t>Beta(theta, shape1, shape2)</a:t>
                      </a:r>
                    </a:p>
                    <a:p>
                      <a:endParaRPr lang="en-GB" sz="1200" dirty="0">
                        <a:latin typeface="Helvetica Neue" panose="02000503000000020004" pitchFamily="2" charset="0"/>
                        <a:ea typeface="Helvetica Neue" panose="02000503000000020004" pitchFamily="2" charset="0"/>
                        <a:cs typeface="Helvetica Neue" panose="02000503000000020004"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dirty="0">
                          <a:latin typeface="Helvetica Neue" panose="02000503000000020004" pitchFamily="2" charset="0"/>
                          <a:ea typeface="Helvetica Neue" panose="02000503000000020004" pitchFamily="2" charset="0"/>
                          <a:cs typeface="Helvetica Neue" panose="02000503000000020004" pitchFamily="2" charset="0"/>
                        </a:rPr>
                        <a:t>Use ONLY as a prior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dirty="0">
                          <a:latin typeface="Helvetica Neue" panose="02000503000000020004" pitchFamily="2" charset="0"/>
                          <a:ea typeface="Helvetica Neue" panose="02000503000000020004" pitchFamily="2" charset="0"/>
                          <a:cs typeface="Helvetica Neue" panose="02000503000000020004" pitchFamily="2" charset="0"/>
                        </a:rPr>
                        <a:t>It’s flexible</a:t>
                      </a:r>
                    </a:p>
                    <a:p>
                      <a:endParaRPr lang="en-GB" sz="1200" dirty="0">
                        <a:latin typeface="Helvetica Neue" panose="02000503000000020004" pitchFamily="2" charset="0"/>
                        <a:ea typeface="Helvetica Neue" panose="02000503000000020004" pitchFamily="2" charset="0"/>
                        <a:cs typeface="Helvetica Neue" panose="02000503000000020004"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95231926"/>
                  </a:ext>
                </a:extLst>
              </a:tr>
            </a:tbl>
          </a:graphicData>
        </a:graphic>
      </p:graphicFrame>
      <mc:AlternateContent xmlns:mc="http://schemas.openxmlformats.org/markup-compatibility/2006" xmlns:a14="http://schemas.microsoft.com/office/drawing/2010/main">
        <mc:Choice Requires="a14">
          <p:sp>
            <p:nvSpPr>
              <p:cNvPr id="3" name="Title 1">
                <a:extLst>
                  <a:ext uri="{FF2B5EF4-FFF2-40B4-BE49-F238E27FC236}">
                    <a16:creationId xmlns:a16="http://schemas.microsoft.com/office/drawing/2014/main" id="{9BC59FC4-E4BC-9510-B79D-B20DC39E3374}"/>
                  </a:ext>
                </a:extLst>
              </p:cNvPr>
              <p:cNvSpPr txBox="1">
                <a:spLocks/>
              </p:cNvSpPr>
              <p:nvPr/>
            </p:nvSpPr>
            <p:spPr>
              <a:xfrm>
                <a:off x="298703" y="154623"/>
                <a:ext cx="9382728" cy="65111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r>
                  <a:rPr lang="en-US" sz="2800" b="1"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rPr>
                  <a:t>Selection of priors for Likelihood </a:t>
                </a:r>
                <a14:m>
                  <m:oMath xmlns:m="http://schemas.openxmlformats.org/officeDocument/2006/math">
                    <m:r>
                      <a:rPr lang="en-GB" sz="2800" b="1">
                        <a:solidFill>
                          <a:prstClr val="black"/>
                        </a:solidFill>
                        <a:latin typeface="Cambria Math" panose="02040503050406030204" pitchFamily="18" charset="0"/>
                        <a:ea typeface="Cambria Math" panose="02040503050406030204" pitchFamily="18" charset="0"/>
                        <a:cs typeface="Helvetica Neue" panose="02000503000000020004" pitchFamily="2" charset="0"/>
                      </a:rPr>
                      <m:t>𝐏</m:t>
                    </m:r>
                    <m:r>
                      <a:rPr lang="en-GB" sz="2800" b="1">
                        <a:solidFill>
                          <a:prstClr val="black"/>
                        </a:solidFill>
                        <a:latin typeface="Cambria Math" panose="02040503050406030204" pitchFamily="18" charset="0"/>
                        <a:ea typeface="Cambria Math" panose="02040503050406030204" pitchFamily="18" charset="0"/>
                        <a:cs typeface="Helvetica Neue" panose="02000503000000020004" pitchFamily="2" charset="0"/>
                      </a:rPr>
                      <m:t>(</m:t>
                    </m:r>
                    <m:r>
                      <a:rPr lang="en-GB" sz="2800" b="1" i="1" smtClean="0">
                        <a:solidFill>
                          <a:prstClr val="black"/>
                        </a:solidFill>
                        <a:latin typeface="Cambria Math" panose="02040503050406030204" pitchFamily="18" charset="0"/>
                        <a:ea typeface="Cambria Math" panose="02040503050406030204" pitchFamily="18" charset="0"/>
                        <a:cs typeface="Helvetica Neue" panose="02000503000000020004" pitchFamily="2" charset="0"/>
                      </a:rPr>
                      <m:t>𝒀</m:t>
                    </m:r>
                    <m:r>
                      <a:rPr lang="en-GB" sz="2800" b="1" i="1" smtClean="0">
                        <a:solidFill>
                          <a:prstClr val="black"/>
                        </a:solidFill>
                        <a:latin typeface="Cambria Math" panose="02040503050406030204" pitchFamily="18" charset="0"/>
                        <a:ea typeface="Cambria Math" panose="02040503050406030204" pitchFamily="18" charset="0"/>
                        <a:cs typeface="Helvetica Neue" panose="02000503000000020004" pitchFamily="2" charset="0"/>
                      </a:rPr>
                      <m:t>|</m:t>
                    </m:r>
                    <m:r>
                      <a:rPr lang="en-US" sz="2800" b="1" i="1">
                        <a:solidFill>
                          <a:prstClr val="black"/>
                        </a:solidFill>
                        <a:latin typeface="Cambria Math" panose="02040503050406030204" pitchFamily="18" charset="0"/>
                        <a:ea typeface="Cambria Math" panose="02040503050406030204" pitchFamily="18" charset="0"/>
                        <a:cs typeface="Helvetica Neue" panose="02000503000000020004" pitchFamily="2" charset="0"/>
                      </a:rPr>
                      <m:t>𝜽</m:t>
                    </m:r>
                    <m:r>
                      <a:rPr lang="en-GB" sz="2800" b="1" i="1">
                        <a:solidFill>
                          <a:prstClr val="black"/>
                        </a:solidFill>
                        <a:latin typeface="Cambria Math" panose="02040503050406030204" pitchFamily="18" charset="0"/>
                        <a:ea typeface="Cambria Math" panose="02040503050406030204" pitchFamily="18" charset="0"/>
                        <a:cs typeface="Helvetica Neue" panose="02000503000000020004" pitchFamily="2" charset="0"/>
                      </a:rPr>
                      <m:t>)</m:t>
                    </m:r>
                  </m:oMath>
                </a14:m>
                <a:r>
                  <a:rPr lang="en-US" sz="2800" b="1"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rPr>
                  <a:t> or Priors  </a:t>
                </a:r>
                <a14:m>
                  <m:oMath xmlns:m="http://schemas.openxmlformats.org/officeDocument/2006/math">
                    <m:r>
                      <a:rPr lang="en-GB" sz="2800" b="1" i="0" smtClean="0">
                        <a:solidFill>
                          <a:prstClr val="black"/>
                        </a:solidFill>
                        <a:latin typeface="Cambria Math" panose="02040503050406030204" pitchFamily="18" charset="0"/>
                        <a:ea typeface="Cambria Math" panose="02040503050406030204" pitchFamily="18" charset="0"/>
                        <a:cs typeface="Helvetica Neue" panose="02000503000000020004" pitchFamily="2" charset="0"/>
                      </a:rPr>
                      <m:t>𝐏</m:t>
                    </m:r>
                    <m:r>
                      <a:rPr lang="en-GB" sz="2800" b="1" i="0" smtClean="0">
                        <a:solidFill>
                          <a:prstClr val="black"/>
                        </a:solidFill>
                        <a:latin typeface="Cambria Math" panose="02040503050406030204" pitchFamily="18" charset="0"/>
                        <a:ea typeface="Cambria Math" panose="02040503050406030204" pitchFamily="18" charset="0"/>
                        <a:cs typeface="Helvetica Neue" panose="02000503000000020004" pitchFamily="2" charset="0"/>
                      </a:rPr>
                      <m:t>(</m:t>
                    </m:r>
                    <m:r>
                      <a:rPr lang="en-US" sz="2800" b="1" i="1" smtClean="0">
                        <a:solidFill>
                          <a:prstClr val="black"/>
                        </a:solidFill>
                        <a:latin typeface="Cambria Math" panose="02040503050406030204" pitchFamily="18" charset="0"/>
                        <a:ea typeface="Cambria Math" panose="02040503050406030204" pitchFamily="18" charset="0"/>
                        <a:cs typeface="Helvetica Neue" panose="02000503000000020004" pitchFamily="2" charset="0"/>
                      </a:rPr>
                      <m:t>𝜽</m:t>
                    </m:r>
                    <m:r>
                      <a:rPr lang="en-GB" sz="2800" b="1" i="1" smtClean="0">
                        <a:solidFill>
                          <a:prstClr val="black"/>
                        </a:solidFill>
                        <a:latin typeface="Cambria Math" panose="02040503050406030204" pitchFamily="18" charset="0"/>
                        <a:ea typeface="Cambria Math" panose="02040503050406030204" pitchFamily="18" charset="0"/>
                        <a:cs typeface="Helvetica Neue" panose="02000503000000020004" pitchFamily="2" charset="0"/>
                      </a:rPr>
                      <m:t>)</m:t>
                    </m:r>
                  </m:oMath>
                </a14:m>
                <a:endParaRPr lang="en-GB" sz="2800" b="1"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endParaRPr>
              </a:p>
            </p:txBody>
          </p:sp>
        </mc:Choice>
        <mc:Fallback xmlns="">
          <p:sp>
            <p:nvSpPr>
              <p:cNvPr id="3" name="Title 1">
                <a:extLst>
                  <a:ext uri="{FF2B5EF4-FFF2-40B4-BE49-F238E27FC236}">
                    <a16:creationId xmlns:a16="http://schemas.microsoft.com/office/drawing/2014/main" id="{9BC59FC4-E4BC-9510-B79D-B20DC39E3374}"/>
                  </a:ext>
                </a:extLst>
              </p:cNvPr>
              <p:cNvSpPr txBox="1">
                <a:spLocks noRot="1" noChangeAspect="1" noMove="1" noResize="1" noEditPoints="1" noAdjustHandles="1" noChangeArrowheads="1" noChangeShapeType="1" noTextEdit="1"/>
              </p:cNvSpPr>
              <p:nvPr/>
            </p:nvSpPr>
            <p:spPr>
              <a:xfrm>
                <a:off x="298703" y="154623"/>
                <a:ext cx="9382728" cy="651114"/>
              </a:xfrm>
              <a:prstGeom prst="rect">
                <a:avLst/>
              </a:prstGeom>
              <a:blipFill>
                <a:blip r:embed="rId2"/>
                <a:stretch>
                  <a:fillRect l="-1351" t="-19231"/>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93116754-FECB-0C7A-DF49-C98DD36DC475}"/>
              </a:ext>
            </a:extLst>
          </p:cNvPr>
          <p:cNvSpPr txBox="1">
            <a:spLocks/>
          </p:cNvSpPr>
          <p:nvPr/>
        </p:nvSpPr>
        <p:spPr>
          <a:xfrm>
            <a:off x="11275948" y="6373870"/>
            <a:ext cx="540000" cy="144000"/>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Arial" charset="0"/>
              </a:defRPr>
            </a:lvl1pPr>
            <a:lvl2pPr marL="778225" indent="-299317" algn="l" defTabSz="914400" rtl="0" eaLnBrk="0" latinLnBrk="0" hangingPunct="0">
              <a:defRPr sz="1800" kern="1200">
                <a:solidFill>
                  <a:schemeClr val="tx1"/>
                </a:solidFill>
                <a:latin typeface="Arial" charset="0"/>
                <a:ea typeface="Arial" charset="0"/>
                <a:cs typeface="Arial" charset="0"/>
              </a:defRPr>
            </a:lvl2pPr>
            <a:lvl3pPr marL="1197270" indent="-239454" algn="l" defTabSz="914400" rtl="0" eaLnBrk="0" latinLnBrk="0" hangingPunct="0">
              <a:defRPr sz="1800" kern="1200">
                <a:solidFill>
                  <a:schemeClr val="tx1"/>
                </a:solidFill>
                <a:latin typeface="Arial" charset="0"/>
                <a:ea typeface="Arial" charset="0"/>
                <a:cs typeface="Arial" charset="0"/>
              </a:defRPr>
            </a:lvl3pPr>
            <a:lvl4pPr marL="1676177" indent="-239454" algn="l" defTabSz="914400" rtl="0" eaLnBrk="0" latinLnBrk="0" hangingPunct="0">
              <a:defRPr sz="1800" kern="1200">
                <a:solidFill>
                  <a:schemeClr val="tx1"/>
                </a:solidFill>
                <a:latin typeface="Arial" charset="0"/>
                <a:ea typeface="Arial" charset="0"/>
                <a:cs typeface="Arial" charset="0"/>
              </a:defRPr>
            </a:lvl4pPr>
            <a:lvl5pPr marL="2155085" indent="-239454" algn="l" defTabSz="914400" rtl="0" eaLnBrk="0" latinLnBrk="0" hangingPunct="0">
              <a:defRPr sz="1800" kern="1200">
                <a:solidFill>
                  <a:schemeClr val="tx1"/>
                </a:solidFill>
                <a:latin typeface="Arial" charset="0"/>
                <a:ea typeface="Arial" charset="0"/>
                <a:cs typeface="Arial" charset="0"/>
              </a:defRPr>
            </a:lvl5pPr>
            <a:lvl6pPr marL="2633993"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3112901"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591809"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4070717"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fld id="{0447D3D2-708A-E34B-88EA-90194C1A2EE9}" type="slidenum">
              <a:rPr lang="en-US" smtClean="0">
                <a:solidFill>
                  <a:srgbClr val="000000"/>
                </a:solidFill>
                <a:cs typeface="ＭＳ Ｐゴシック" charset="0"/>
              </a:rPr>
              <a:pPr eaLnBrk="1" hangingPunct="1"/>
              <a:t>31</a:t>
            </a:fld>
            <a:endParaRPr lang="en-US" dirty="0">
              <a:solidFill>
                <a:srgbClr val="000000"/>
              </a:solidFill>
              <a:cs typeface="ＭＳ Ｐゴシック" charset="0"/>
            </a:endParaRPr>
          </a:p>
        </p:txBody>
      </p:sp>
    </p:spTree>
    <p:extLst>
      <p:ext uri="{BB962C8B-B14F-4D97-AF65-F5344CB8AC3E}">
        <p14:creationId xmlns:p14="http://schemas.microsoft.com/office/powerpoint/2010/main" val="17885563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3A07A42-5763-174B-9E9C-FA445D3FA280}"/>
              </a:ext>
            </a:extLst>
          </p:cNvPr>
          <p:cNvSpPr txBox="1">
            <a:spLocks/>
          </p:cNvSpPr>
          <p:nvPr/>
        </p:nvSpPr>
        <p:spPr>
          <a:xfrm>
            <a:off x="11275948" y="6373870"/>
            <a:ext cx="540000" cy="144000"/>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Arial" charset="0"/>
              </a:defRPr>
            </a:lvl1pPr>
            <a:lvl2pPr marL="778225" indent="-299317" algn="l" defTabSz="914400" rtl="0" eaLnBrk="0" latinLnBrk="0" hangingPunct="0">
              <a:defRPr sz="1800" kern="1200">
                <a:solidFill>
                  <a:schemeClr val="tx1"/>
                </a:solidFill>
                <a:latin typeface="Arial" charset="0"/>
                <a:ea typeface="Arial" charset="0"/>
                <a:cs typeface="Arial" charset="0"/>
              </a:defRPr>
            </a:lvl2pPr>
            <a:lvl3pPr marL="1197270" indent="-239454" algn="l" defTabSz="914400" rtl="0" eaLnBrk="0" latinLnBrk="0" hangingPunct="0">
              <a:defRPr sz="1800" kern="1200">
                <a:solidFill>
                  <a:schemeClr val="tx1"/>
                </a:solidFill>
                <a:latin typeface="Arial" charset="0"/>
                <a:ea typeface="Arial" charset="0"/>
                <a:cs typeface="Arial" charset="0"/>
              </a:defRPr>
            </a:lvl3pPr>
            <a:lvl4pPr marL="1676177" indent="-239454" algn="l" defTabSz="914400" rtl="0" eaLnBrk="0" latinLnBrk="0" hangingPunct="0">
              <a:defRPr sz="1800" kern="1200">
                <a:solidFill>
                  <a:schemeClr val="tx1"/>
                </a:solidFill>
                <a:latin typeface="Arial" charset="0"/>
                <a:ea typeface="Arial" charset="0"/>
                <a:cs typeface="Arial" charset="0"/>
              </a:defRPr>
            </a:lvl4pPr>
            <a:lvl5pPr marL="2155085" indent="-239454" algn="l" defTabSz="914400" rtl="0" eaLnBrk="0" latinLnBrk="0" hangingPunct="0">
              <a:defRPr sz="1800" kern="1200">
                <a:solidFill>
                  <a:schemeClr val="tx1"/>
                </a:solidFill>
                <a:latin typeface="Arial" charset="0"/>
                <a:ea typeface="Arial" charset="0"/>
                <a:cs typeface="Arial" charset="0"/>
              </a:defRPr>
            </a:lvl5pPr>
            <a:lvl6pPr marL="2633993"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3112901"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591809"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4070717"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fld id="{0447D3D2-708A-E34B-88EA-90194C1A2EE9}" type="slidenum">
              <a:rPr lang="en-US" smtClean="0">
                <a:solidFill>
                  <a:srgbClr val="000000"/>
                </a:solidFill>
                <a:cs typeface="ＭＳ Ｐゴシック" charset="0"/>
              </a:rPr>
              <a:pPr eaLnBrk="1" hangingPunct="1"/>
              <a:t>32</a:t>
            </a:fld>
            <a:endParaRPr lang="en-US" dirty="0">
              <a:solidFill>
                <a:srgbClr val="000000"/>
              </a:solidFill>
              <a:cs typeface="ＭＳ Ｐゴシック" charset="0"/>
            </a:endParaRPr>
          </a:p>
        </p:txBody>
      </p:sp>
      <p:pic>
        <p:nvPicPr>
          <p:cNvPr id="10" name="Picture 9">
            <a:extLst>
              <a:ext uri="{FF2B5EF4-FFF2-40B4-BE49-F238E27FC236}">
                <a16:creationId xmlns:a16="http://schemas.microsoft.com/office/drawing/2014/main" id="{7F320C06-7532-EF4B-8FDE-092B8C4FE630}"/>
              </a:ext>
            </a:extLst>
          </p:cNvPr>
          <p:cNvPicPr>
            <a:picLocks noChangeAspect="1"/>
          </p:cNvPicPr>
          <p:nvPr/>
        </p:nvPicPr>
        <p:blipFill rotWithShape="1">
          <a:blip r:embed="rId3"/>
          <a:srcRect l="15191" t="22616" r="53658" b="14599"/>
          <a:stretch/>
        </p:blipFill>
        <p:spPr>
          <a:xfrm>
            <a:off x="9674814" y="2110449"/>
            <a:ext cx="2289740" cy="2637101"/>
          </a:xfrm>
          <a:prstGeom prst="rect">
            <a:avLst/>
          </a:prstGeom>
        </p:spPr>
      </p:pic>
      <p:pic>
        <p:nvPicPr>
          <p:cNvPr id="9" name="Picture 8" descr="Icon&#10;&#10;Description automatically generated">
            <a:extLst>
              <a:ext uri="{FF2B5EF4-FFF2-40B4-BE49-F238E27FC236}">
                <a16:creationId xmlns:a16="http://schemas.microsoft.com/office/drawing/2014/main" id="{E049C046-B333-FC42-AB5A-B80309747742}"/>
              </a:ext>
            </a:extLst>
          </p:cNvPr>
          <p:cNvPicPr>
            <a:picLocks noChangeAspect="1"/>
          </p:cNvPicPr>
          <p:nvPr/>
        </p:nvPicPr>
        <p:blipFill rotWithShape="1">
          <a:blip r:embed="rId3"/>
          <a:srcRect l="55626" t="17243" r="17273" b="17243"/>
          <a:stretch/>
        </p:blipFill>
        <p:spPr>
          <a:xfrm>
            <a:off x="49943" y="1877020"/>
            <a:ext cx="1909039" cy="2637101"/>
          </a:xfrm>
          <a:prstGeom prst="rect">
            <a:avLst/>
          </a:prstGeom>
        </p:spPr>
      </p:pic>
      <p:sp>
        <p:nvSpPr>
          <p:cNvPr id="11" name="TextBox 10">
            <a:extLst>
              <a:ext uri="{FF2B5EF4-FFF2-40B4-BE49-F238E27FC236}">
                <a16:creationId xmlns:a16="http://schemas.microsoft.com/office/drawing/2014/main" id="{24BD8A57-2295-C94D-95D0-D1229A1D56F1}"/>
              </a:ext>
            </a:extLst>
          </p:cNvPr>
          <p:cNvSpPr txBox="1"/>
          <p:nvPr/>
        </p:nvSpPr>
        <p:spPr>
          <a:xfrm>
            <a:off x="451891" y="4606724"/>
            <a:ext cx="1385957" cy="369332"/>
          </a:xfrm>
          <a:prstGeom prst="rect">
            <a:avLst/>
          </a:prstGeom>
          <a:noFill/>
        </p:spPr>
        <p:txBody>
          <a:bodyPr wrap="none" rtlCol="0">
            <a:spAutoFit/>
          </a:bodyPr>
          <a:lstStyle/>
          <a:p>
            <a:pPr algn="l"/>
            <a:r>
              <a:rPr lang="en-GB" dirty="0">
                <a:latin typeface="Helvetica Neue Light" panose="02000403000000020004" pitchFamily="2" charset="0"/>
                <a:ea typeface="Helvetica Neue Light" panose="02000403000000020004" pitchFamily="2" charset="0"/>
              </a:rPr>
              <a:t>Probabilities</a:t>
            </a:r>
          </a:p>
        </p:txBody>
      </p:sp>
      <p:sp>
        <p:nvSpPr>
          <p:cNvPr id="2" name="TextBox 1">
            <a:extLst>
              <a:ext uri="{FF2B5EF4-FFF2-40B4-BE49-F238E27FC236}">
                <a16:creationId xmlns:a16="http://schemas.microsoft.com/office/drawing/2014/main" id="{DF07B918-7746-E624-8BA1-FC6FAE259FE9}"/>
              </a:ext>
            </a:extLst>
          </p:cNvPr>
          <p:cNvSpPr txBox="1"/>
          <p:nvPr/>
        </p:nvSpPr>
        <p:spPr>
          <a:xfrm>
            <a:off x="3088101" y="4576832"/>
            <a:ext cx="2400657" cy="369332"/>
          </a:xfrm>
          <a:prstGeom prst="rect">
            <a:avLst/>
          </a:prstGeom>
          <a:noFill/>
        </p:spPr>
        <p:txBody>
          <a:bodyPr wrap="none" rtlCol="0">
            <a:spAutoFit/>
          </a:bodyPr>
          <a:lstStyle/>
          <a:p>
            <a:pPr algn="l"/>
            <a:r>
              <a:rPr lang="en-GB" dirty="0">
                <a:latin typeface="Helvetica Neue Light" panose="02000403000000020004" pitchFamily="2" charset="0"/>
                <a:ea typeface="Helvetica Neue Light" panose="02000403000000020004" pitchFamily="2" charset="0"/>
              </a:rPr>
              <a:t>Probability Distribution</a:t>
            </a:r>
          </a:p>
        </p:txBody>
      </p:sp>
      <p:sp>
        <p:nvSpPr>
          <p:cNvPr id="3" name="TextBox 2">
            <a:extLst>
              <a:ext uri="{FF2B5EF4-FFF2-40B4-BE49-F238E27FC236}">
                <a16:creationId xmlns:a16="http://schemas.microsoft.com/office/drawing/2014/main" id="{9295CB88-1256-DD9E-1CAE-370FBD8E80CF}"/>
              </a:ext>
            </a:extLst>
          </p:cNvPr>
          <p:cNvSpPr txBox="1"/>
          <p:nvPr/>
        </p:nvSpPr>
        <p:spPr>
          <a:xfrm>
            <a:off x="9792480" y="4576832"/>
            <a:ext cx="2054409" cy="369332"/>
          </a:xfrm>
          <a:prstGeom prst="rect">
            <a:avLst/>
          </a:prstGeom>
          <a:noFill/>
        </p:spPr>
        <p:txBody>
          <a:bodyPr wrap="none" rtlCol="0">
            <a:spAutoFit/>
          </a:bodyPr>
          <a:lstStyle/>
          <a:p>
            <a:pPr algn="l"/>
            <a:r>
              <a:rPr lang="en-GB" dirty="0">
                <a:latin typeface="Helvetica Neue Light" panose="02000403000000020004" pitchFamily="2" charset="0"/>
                <a:ea typeface="Helvetica Neue Light" panose="02000403000000020004" pitchFamily="2" charset="0"/>
              </a:rPr>
              <a:t>Bayesian Inference</a:t>
            </a:r>
          </a:p>
        </p:txBody>
      </p:sp>
      <p:sp>
        <p:nvSpPr>
          <p:cNvPr id="5" name="TextBox 4">
            <a:extLst>
              <a:ext uri="{FF2B5EF4-FFF2-40B4-BE49-F238E27FC236}">
                <a16:creationId xmlns:a16="http://schemas.microsoft.com/office/drawing/2014/main" id="{060C1E8D-5BF6-54C1-9CBE-9D419026D5B4}"/>
              </a:ext>
            </a:extLst>
          </p:cNvPr>
          <p:cNvSpPr txBox="1"/>
          <p:nvPr/>
        </p:nvSpPr>
        <p:spPr>
          <a:xfrm>
            <a:off x="6792003" y="4606724"/>
            <a:ext cx="1366080" cy="369332"/>
          </a:xfrm>
          <a:prstGeom prst="rect">
            <a:avLst/>
          </a:prstGeom>
          <a:noFill/>
        </p:spPr>
        <p:txBody>
          <a:bodyPr wrap="none" rtlCol="0">
            <a:spAutoFit/>
          </a:bodyPr>
          <a:lstStyle/>
          <a:p>
            <a:pPr algn="l"/>
            <a:r>
              <a:rPr lang="en-GB" dirty="0">
                <a:latin typeface="Helvetica Neue Light" panose="02000403000000020004" pitchFamily="2" charset="0"/>
                <a:ea typeface="Helvetica Neue Light" panose="02000403000000020004" pitchFamily="2" charset="0"/>
              </a:rPr>
              <a:t>Bayes’ Rule</a:t>
            </a:r>
          </a:p>
        </p:txBody>
      </p:sp>
      <p:pic>
        <p:nvPicPr>
          <p:cNvPr id="6" name="Picture 5" descr="Icon&#10;&#10;Description automatically generated">
            <a:extLst>
              <a:ext uri="{FF2B5EF4-FFF2-40B4-BE49-F238E27FC236}">
                <a16:creationId xmlns:a16="http://schemas.microsoft.com/office/drawing/2014/main" id="{CB5198BA-C8B4-F384-57BD-68FFD318C410}"/>
              </a:ext>
            </a:extLst>
          </p:cNvPr>
          <p:cNvPicPr>
            <a:picLocks noChangeAspect="1"/>
          </p:cNvPicPr>
          <p:nvPr/>
        </p:nvPicPr>
        <p:blipFill rotWithShape="1">
          <a:blip r:embed="rId3"/>
          <a:srcRect l="55626" t="17243" r="17273" b="17243"/>
          <a:stretch/>
        </p:blipFill>
        <p:spPr>
          <a:xfrm>
            <a:off x="3349578" y="1908775"/>
            <a:ext cx="1909039" cy="2637101"/>
          </a:xfrm>
          <a:prstGeom prst="rect">
            <a:avLst/>
          </a:prstGeom>
        </p:spPr>
      </p:pic>
      <p:pic>
        <p:nvPicPr>
          <p:cNvPr id="8" name="Picture 7" descr="Icon&#10;&#10;Description automatically generated">
            <a:extLst>
              <a:ext uri="{FF2B5EF4-FFF2-40B4-BE49-F238E27FC236}">
                <a16:creationId xmlns:a16="http://schemas.microsoft.com/office/drawing/2014/main" id="{BE96CE4E-00A7-E0D9-2C21-AC853A7E177D}"/>
              </a:ext>
            </a:extLst>
          </p:cNvPr>
          <p:cNvPicPr>
            <a:picLocks noChangeAspect="1"/>
          </p:cNvPicPr>
          <p:nvPr/>
        </p:nvPicPr>
        <p:blipFill rotWithShape="1">
          <a:blip r:embed="rId3"/>
          <a:srcRect l="55626" t="17243" r="17273" b="17243"/>
          <a:stretch/>
        </p:blipFill>
        <p:spPr>
          <a:xfrm>
            <a:off x="6520523" y="1969623"/>
            <a:ext cx="1909039" cy="2637101"/>
          </a:xfrm>
          <a:prstGeom prst="rect">
            <a:avLst/>
          </a:prstGeom>
        </p:spPr>
      </p:pic>
    </p:spTree>
    <p:extLst>
      <p:ext uri="{BB962C8B-B14F-4D97-AF65-F5344CB8AC3E}">
        <p14:creationId xmlns:p14="http://schemas.microsoft.com/office/powerpoint/2010/main" val="42632792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83ACA4B-420E-864E-A288-C901C26F4670}"/>
              </a:ext>
            </a:extLst>
          </p:cNvPr>
          <p:cNvSpPr/>
          <p:nvPr/>
        </p:nvSpPr>
        <p:spPr>
          <a:xfrm>
            <a:off x="0" y="0"/>
            <a:ext cx="12192000" cy="6858000"/>
          </a:xfrm>
          <a:prstGeom prst="rect">
            <a:avLst/>
          </a:prstGeom>
          <a:solidFill>
            <a:srgbClr val="008CE6"/>
          </a:solidFill>
          <a:ln>
            <a:solidFill>
              <a:srgbClr val="0091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C76F1414-123F-A64D-A741-24140E769A2A}"/>
              </a:ext>
            </a:extLst>
          </p:cNvPr>
          <p:cNvSpPr>
            <a:spLocks noGrp="1"/>
          </p:cNvSpPr>
          <p:nvPr>
            <p:ph type="title"/>
          </p:nvPr>
        </p:nvSpPr>
        <p:spPr>
          <a:xfrm>
            <a:off x="587375" y="3233296"/>
            <a:ext cx="11233150" cy="1296988"/>
          </a:xfrm>
        </p:spPr>
        <p:txBody>
          <a:bodyPr/>
          <a:lstStyle/>
          <a:p>
            <a:pPr>
              <a:defRPr/>
            </a:pPr>
            <a:r>
              <a:rPr lang="en-US" sz="3600" b="1" dirty="0">
                <a:solidFill>
                  <a:schemeClr val="bg1"/>
                </a:solidFill>
                <a:latin typeface="Helvetica Neue Light" panose="02000403000000020004" pitchFamily="2" charset="0"/>
                <a:ea typeface="Helvetica Neue Light" panose="02000403000000020004" pitchFamily="2" charset="0"/>
              </a:rPr>
              <a:t>Bayesian Inference</a:t>
            </a:r>
          </a:p>
        </p:txBody>
      </p:sp>
      <p:sp>
        <p:nvSpPr>
          <p:cNvPr id="6" name="Slide Number Placeholder 3">
            <a:extLst>
              <a:ext uri="{FF2B5EF4-FFF2-40B4-BE49-F238E27FC236}">
                <a16:creationId xmlns:a16="http://schemas.microsoft.com/office/drawing/2014/main" id="{25E69BB0-7E08-FC48-8A35-1F0EEFB6BF3B}"/>
              </a:ext>
            </a:extLst>
          </p:cNvPr>
          <p:cNvSpPr txBox="1">
            <a:spLocks/>
          </p:cNvSpPr>
          <p:nvPr/>
        </p:nvSpPr>
        <p:spPr>
          <a:xfrm>
            <a:off x="11275948" y="6373870"/>
            <a:ext cx="540000" cy="144000"/>
          </a:xfrm>
          <a:prstGeom prst="rect">
            <a:avLst/>
          </a:prstGeom>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Arial" charset="0"/>
              </a:defRPr>
            </a:lvl1pPr>
            <a:lvl2pPr marL="778225" indent="-299317" algn="l" defTabSz="914400" rtl="0" eaLnBrk="0" latinLnBrk="0" hangingPunct="0">
              <a:defRPr sz="1800" kern="1200">
                <a:solidFill>
                  <a:schemeClr val="tx1"/>
                </a:solidFill>
                <a:latin typeface="Arial" charset="0"/>
                <a:ea typeface="Arial" charset="0"/>
                <a:cs typeface="Arial" charset="0"/>
              </a:defRPr>
            </a:lvl2pPr>
            <a:lvl3pPr marL="1197270" indent="-239454" algn="l" defTabSz="914400" rtl="0" eaLnBrk="0" latinLnBrk="0" hangingPunct="0">
              <a:defRPr sz="1800" kern="1200">
                <a:solidFill>
                  <a:schemeClr val="tx1"/>
                </a:solidFill>
                <a:latin typeface="Arial" charset="0"/>
                <a:ea typeface="Arial" charset="0"/>
                <a:cs typeface="Arial" charset="0"/>
              </a:defRPr>
            </a:lvl3pPr>
            <a:lvl4pPr marL="1676177" indent="-239454" algn="l" defTabSz="914400" rtl="0" eaLnBrk="0" latinLnBrk="0" hangingPunct="0">
              <a:defRPr sz="1800" kern="1200">
                <a:solidFill>
                  <a:schemeClr val="tx1"/>
                </a:solidFill>
                <a:latin typeface="Arial" charset="0"/>
                <a:ea typeface="Arial" charset="0"/>
                <a:cs typeface="Arial" charset="0"/>
              </a:defRPr>
            </a:lvl4pPr>
            <a:lvl5pPr marL="2155085" indent="-239454" algn="l" defTabSz="914400" rtl="0" eaLnBrk="0" latinLnBrk="0" hangingPunct="0">
              <a:defRPr sz="1800" kern="1200">
                <a:solidFill>
                  <a:schemeClr val="tx1"/>
                </a:solidFill>
                <a:latin typeface="Arial" charset="0"/>
                <a:ea typeface="Arial" charset="0"/>
                <a:cs typeface="Arial" charset="0"/>
              </a:defRPr>
            </a:lvl5pPr>
            <a:lvl6pPr marL="2633993"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3112901"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591809"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4070717"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fld id="{0447D3D2-708A-E34B-88EA-90194C1A2EE9}" type="slidenum">
              <a:rPr lang="en-US" smtClean="0">
                <a:solidFill>
                  <a:srgbClr val="000000"/>
                </a:solidFill>
                <a:cs typeface="ＭＳ Ｐゴシック" charset="0"/>
              </a:rPr>
              <a:pPr eaLnBrk="1" hangingPunct="1"/>
              <a:t>33</a:t>
            </a:fld>
            <a:endParaRPr lang="en-US" dirty="0">
              <a:solidFill>
                <a:srgbClr val="000000"/>
              </a:solidFill>
              <a:cs typeface="ＭＳ Ｐゴシック" charset="0"/>
            </a:endParaRPr>
          </a:p>
        </p:txBody>
      </p:sp>
    </p:spTree>
    <p:extLst>
      <p:ext uri="{BB962C8B-B14F-4D97-AF65-F5344CB8AC3E}">
        <p14:creationId xmlns:p14="http://schemas.microsoft.com/office/powerpoint/2010/main" val="4514801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3A07A42-5763-174B-9E9C-FA445D3FA280}"/>
              </a:ext>
            </a:extLst>
          </p:cNvPr>
          <p:cNvSpPr txBox="1">
            <a:spLocks/>
          </p:cNvSpPr>
          <p:nvPr/>
        </p:nvSpPr>
        <p:spPr>
          <a:xfrm>
            <a:off x="11275948" y="6373870"/>
            <a:ext cx="540000" cy="144000"/>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Arial" charset="0"/>
              </a:defRPr>
            </a:lvl1pPr>
            <a:lvl2pPr marL="778225" indent="-299317" algn="l" defTabSz="914400" rtl="0" eaLnBrk="0" latinLnBrk="0" hangingPunct="0">
              <a:defRPr sz="1800" kern="1200">
                <a:solidFill>
                  <a:schemeClr val="tx1"/>
                </a:solidFill>
                <a:latin typeface="Arial" charset="0"/>
                <a:ea typeface="Arial" charset="0"/>
                <a:cs typeface="Arial" charset="0"/>
              </a:defRPr>
            </a:lvl2pPr>
            <a:lvl3pPr marL="1197270" indent="-239454" algn="l" defTabSz="914400" rtl="0" eaLnBrk="0" latinLnBrk="0" hangingPunct="0">
              <a:defRPr sz="1800" kern="1200">
                <a:solidFill>
                  <a:schemeClr val="tx1"/>
                </a:solidFill>
                <a:latin typeface="Arial" charset="0"/>
                <a:ea typeface="Arial" charset="0"/>
                <a:cs typeface="Arial" charset="0"/>
              </a:defRPr>
            </a:lvl3pPr>
            <a:lvl4pPr marL="1676177" indent="-239454" algn="l" defTabSz="914400" rtl="0" eaLnBrk="0" latinLnBrk="0" hangingPunct="0">
              <a:defRPr sz="1800" kern="1200">
                <a:solidFill>
                  <a:schemeClr val="tx1"/>
                </a:solidFill>
                <a:latin typeface="Arial" charset="0"/>
                <a:ea typeface="Arial" charset="0"/>
                <a:cs typeface="Arial" charset="0"/>
              </a:defRPr>
            </a:lvl4pPr>
            <a:lvl5pPr marL="2155085" indent="-239454" algn="l" defTabSz="914400" rtl="0" eaLnBrk="0" latinLnBrk="0" hangingPunct="0">
              <a:defRPr sz="1800" kern="1200">
                <a:solidFill>
                  <a:schemeClr val="tx1"/>
                </a:solidFill>
                <a:latin typeface="Arial" charset="0"/>
                <a:ea typeface="Arial" charset="0"/>
                <a:cs typeface="Arial" charset="0"/>
              </a:defRPr>
            </a:lvl5pPr>
            <a:lvl6pPr marL="2633993"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3112901"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591809"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4070717"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fld id="{0447D3D2-708A-E34B-88EA-90194C1A2EE9}" type="slidenum">
              <a:rPr lang="en-US" smtClean="0">
                <a:solidFill>
                  <a:srgbClr val="000000"/>
                </a:solidFill>
                <a:cs typeface="ＭＳ Ｐゴシック" charset="0"/>
              </a:rPr>
              <a:pPr eaLnBrk="1" hangingPunct="1"/>
              <a:t>34</a:t>
            </a:fld>
            <a:endParaRPr lang="en-US" dirty="0">
              <a:solidFill>
                <a:srgbClr val="000000"/>
              </a:solidFill>
              <a:cs typeface="ＭＳ Ｐゴシック" charset="0"/>
            </a:endParaRP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433C7A18-624A-B84F-95CA-4B4FEFE7D876}"/>
                  </a:ext>
                </a:extLst>
              </p:cNvPr>
              <p:cNvSpPr txBox="1"/>
              <p:nvPr/>
            </p:nvSpPr>
            <p:spPr>
              <a:xfrm>
                <a:off x="587375" y="1846567"/>
                <a:ext cx="10802114" cy="369332"/>
              </a:xfrm>
              <a:prstGeom prst="rect">
                <a:avLst/>
              </a:prstGeom>
              <a:noFill/>
            </p:spPr>
            <p:txBody>
              <a:bodyPr wrap="square" rtlCol="0">
                <a:spAutoFit/>
              </a:bodyPr>
              <a:lstStyle/>
              <a:p>
                <a:pPr marL="285750" indent="-285750">
                  <a:buFont typeface="Arial" panose="020B0604020202020204" pitchFamily="34" charset="0"/>
                  <a:buChar char="•"/>
                </a:pPr>
                <a:r>
                  <a:rPr lang="en-GB" dirty="0">
                    <a:latin typeface="Helvetica Neue Light" panose="02000403000000020004" pitchFamily="2" charset="0"/>
                    <a:ea typeface="Helvetica Neue Light" panose="02000403000000020004" pitchFamily="2" charset="0"/>
                  </a:rPr>
                  <a:t>For point or interval estimation of a parameter </a:t>
                </a:r>
                <a14:m>
                  <m:oMath xmlns:m="http://schemas.openxmlformats.org/officeDocument/2006/math">
                    <m:r>
                      <m:rPr>
                        <m:sty m:val="p"/>
                      </m:rPr>
                      <a:rPr lang="en-GB">
                        <a:latin typeface="Cambria Math" panose="02040503050406030204" pitchFamily="18" charset="0"/>
                        <a:ea typeface="Helvetica Neue Light" panose="02000403000000020004" pitchFamily="2" charset="0"/>
                      </a:rPr>
                      <m:t>θ</m:t>
                    </m:r>
                  </m:oMath>
                </a14:m>
                <a:r>
                  <a:rPr lang="en-GB" dirty="0">
                    <a:latin typeface="Helvetica Neue Light" panose="02000403000000020004" pitchFamily="2" charset="0"/>
                    <a:ea typeface="Helvetica Neue Light" panose="02000403000000020004" pitchFamily="2" charset="0"/>
                  </a:rPr>
                  <a:t>, the inference is based off:</a:t>
                </a:r>
              </a:p>
            </p:txBody>
          </p:sp>
        </mc:Choice>
        <mc:Fallback xmlns="">
          <p:sp>
            <p:nvSpPr>
              <p:cNvPr id="12" name="TextBox 11">
                <a:extLst>
                  <a:ext uri="{FF2B5EF4-FFF2-40B4-BE49-F238E27FC236}">
                    <a16:creationId xmlns:a16="http://schemas.microsoft.com/office/drawing/2014/main" id="{433C7A18-624A-B84F-95CA-4B4FEFE7D876}"/>
                  </a:ext>
                </a:extLst>
              </p:cNvPr>
              <p:cNvSpPr txBox="1">
                <a:spLocks noRot="1" noChangeAspect="1" noMove="1" noResize="1" noEditPoints="1" noAdjustHandles="1" noChangeArrowheads="1" noChangeShapeType="1" noTextEdit="1"/>
              </p:cNvSpPr>
              <p:nvPr/>
            </p:nvSpPr>
            <p:spPr>
              <a:xfrm>
                <a:off x="587375" y="1846567"/>
                <a:ext cx="10802114" cy="369332"/>
              </a:xfrm>
              <a:prstGeom prst="rect">
                <a:avLst/>
              </a:prstGeom>
              <a:blipFill>
                <a:blip r:embed="rId4"/>
                <a:stretch>
                  <a:fillRect l="-353" t="-6667" b="-2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3E3AE8B9-97E1-FA4D-BDE0-C847823C8FA8}"/>
                  </a:ext>
                </a:extLst>
              </p:cNvPr>
              <p:cNvSpPr txBox="1"/>
              <p:nvPr/>
            </p:nvSpPr>
            <p:spPr>
              <a:xfrm>
                <a:off x="740780" y="3347780"/>
                <a:ext cx="11697241" cy="1200329"/>
              </a:xfrm>
              <a:prstGeom prst="rect">
                <a:avLst/>
              </a:prstGeom>
              <a:noFill/>
            </p:spPr>
            <p:txBody>
              <a:bodyPr wrap="none" rtlCol="0">
                <a:spAutoFit/>
              </a:bodyPr>
              <a:lstStyle/>
              <a:p>
                <a:pPr algn="l"/>
                <a:r>
                  <a:rPr lang="en-GB" dirty="0">
                    <a:latin typeface="Helvetica Neue Light" panose="02000403000000020004" pitchFamily="2" charset="0"/>
                    <a:ea typeface="Helvetica Neue Light" panose="02000403000000020004" pitchFamily="2" charset="0"/>
                  </a:rPr>
                  <a:t>Where:</a:t>
                </a:r>
              </a:p>
              <a:p>
                <a:pPr marL="285750" indent="-285750">
                  <a:buFont typeface="Arial" panose="020B0604020202020204" pitchFamily="34" charset="0"/>
                  <a:buChar char="•"/>
                </a:pPr>
                <a14:m>
                  <m:oMath xmlns:m="http://schemas.openxmlformats.org/officeDocument/2006/math">
                    <m:r>
                      <m:rPr>
                        <m:sty m:val="p"/>
                      </m:rPr>
                      <a:rPr lang="en-GB">
                        <a:latin typeface="Cambria Math" panose="02040503050406030204" pitchFamily="18" charset="0"/>
                        <a:ea typeface="Helvetica Neue Light" panose="02000403000000020004" pitchFamily="2" charset="0"/>
                      </a:rPr>
                      <m:t>Pr</m:t>
                    </m:r>
                    <m:d>
                      <m:dPr>
                        <m:ctrlPr>
                          <a:rPr lang="en-GB" i="1">
                            <a:latin typeface="Cambria Math" panose="02040503050406030204" pitchFamily="18" charset="0"/>
                            <a:ea typeface="Helvetica Neue Light" panose="02000403000000020004" pitchFamily="2" charset="0"/>
                          </a:rPr>
                        </m:ctrlPr>
                      </m:dPr>
                      <m:e>
                        <m:r>
                          <m:rPr>
                            <m:sty m:val="p"/>
                          </m:rPr>
                          <a:rPr lang="en-GB" b="0" i="0" smtClean="0">
                            <a:latin typeface="Cambria Math" panose="02040503050406030204" pitchFamily="18" charset="0"/>
                            <a:ea typeface="Helvetica Neue Light" panose="02000403000000020004" pitchFamily="2" charset="0"/>
                          </a:rPr>
                          <m:t>Parameter</m:t>
                        </m:r>
                      </m:e>
                    </m:d>
                  </m:oMath>
                </a14:m>
                <a:r>
                  <a:rPr lang="en-GB" dirty="0">
                    <a:latin typeface="Helvetica Neue Light" panose="02000403000000020004" pitchFamily="2" charset="0"/>
                    <a:ea typeface="Helvetica Neue Light" panose="02000403000000020004" pitchFamily="2" charset="0"/>
                  </a:rPr>
                  <a:t> is the, which must be given a prior probability function</a:t>
                </a:r>
              </a:p>
              <a:p>
                <a:pPr marL="285750" indent="-285750">
                  <a:buFont typeface="Arial" panose="020B0604020202020204" pitchFamily="34" charset="0"/>
                  <a:buChar char="•"/>
                </a:pPr>
                <a14:m>
                  <m:oMath xmlns:m="http://schemas.openxmlformats.org/officeDocument/2006/math">
                    <m:r>
                      <m:rPr>
                        <m:sty m:val="p"/>
                      </m:rPr>
                      <a:rPr lang="en-GB">
                        <a:latin typeface="Cambria Math" panose="02040503050406030204" pitchFamily="18" charset="0"/>
                        <a:ea typeface="Helvetica Neue Light" panose="02000403000000020004" pitchFamily="2" charset="0"/>
                      </a:rPr>
                      <m:t>Pr</m:t>
                    </m:r>
                    <m:d>
                      <m:dPr>
                        <m:endChr m:val="|"/>
                        <m:ctrlPr>
                          <a:rPr lang="en-GB" i="1">
                            <a:latin typeface="Cambria Math" panose="02040503050406030204" pitchFamily="18" charset="0"/>
                            <a:ea typeface="Helvetica Neue Light" panose="02000403000000020004" pitchFamily="2" charset="0"/>
                          </a:rPr>
                        </m:ctrlPr>
                      </m:dPr>
                      <m:e>
                        <m:r>
                          <m:rPr>
                            <m:sty m:val="p"/>
                          </m:rPr>
                          <a:rPr lang="en-GB" b="0" i="0" smtClean="0">
                            <a:latin typeface="Cambria Math" panose="02040503050406030204" pitchFamily="18" charset="0"/>
                            <a:ea typeface="Helvetica Neue Light" panose="02000403000000020004" pitchFamily="2" charset="0"/>
                          </a:rPr>
                          <m:t>Data</m:t>
                        </m:r>
                        <m:r>
                          <a:rPr lang="en-GB" i="1">
                            <a:latin typeface="Cambria Math" panose="02040503050406030204" pitchFamily="18" charset="0"/>
                            <a:ea typeface="Helvetica Neue Light" panose="02000403000000020004" pitchFamily="2" charset="0"/>
                          </a:rPr>
                          <m:t> </m:t>
                        </m:r>
                      </m:e>
                    </m:d>
                    <m:r>
                      <a:rPr lang="en-GB" i="1">
                        <a:latin typeface="Cambria Math" panose="02040503050406030204" pitchFamily="18" charset="0"/>
                        <a:ea typeface="Helvetica Neue Light" panose="02000403000000020004" pitchFamily="2" charset="0"/>
                      </a:rPr>
                      <m:t> </m:t>
                    </m:r>
                    <m:r>
                      <m:rPr>
                        <m:sty m:val="p"/>
                      </m:rPr>
                      <a:rPr lang="en-GB" b="0" i="0" smtClean="0">
                        <a:latin typeface="Cambria Math" panose="02040503050406030204" pitchFamily="18" charset="0"/>
                        <a:ea typeface="Helvetica Neue Light" panose="02000403000000020004" pitchFamily="2" charset="0"/>
                      </a:rPr>
                      <m:t>Parameter</m:t>
                    </m:r>
                    <m:r>
                      <a:rPr lang="en-GB" i="1">
                        <a:latin typeface="Cambria Math" panose="02040503050406030204" pitchFamily="18" charset="0"/>
                        <a:ea typeface="Helvetica Neue Light" panose="02000403000000020004" pitchFamily="2" charset="0"/>
                      </a:rPr>
                      <m:t>)</m:t>
                    </m:r>
                  </m:oMath>
                </a14:m>
                <a:r>
                  <a:rPr lang="en-GB" dirty="0">
                    <a:latin typeface="Helvetica Neue Light" panose="02000403000000020004" pitchFamily="2" charset="0"/>
                    <a:ea typeface="Helvetica Neue Light" panose="02000403000000020004" pitchFamily="2" charset="0"/>
                  </a:rPr>
                  <a:t> is the statistical model (or likelihood), which must be given a probability function depending y</a:t>
                </a:r>
              </a:p>
              <a:p>
                <a:pPr marL="285750" indent="-285750">
                  <a:buFont typeface="Arial" panose="020B0604020202020204" pitchFamily="34" charset="0"/>
                  <a:buChar char="•"/>
                </a:pPr>
                <a14:m>
                  <m:oMath xmlns:m="http://schemas.openxmlformats.org/officeDocument/2006/math">
                    <m:r>
                      <m:rPr>
                        <m:sty m:val="p"/>
                      </m:rPr>
                      <a:rPr lang="en-GB">
                        <a:latin typeface="Cambria Math" panose="02040503050406030204" pitchFamily="18" charset="0"/>
                        <a:ea typeface="Helvetica Neue Light" panose="02000403000000020004" pitchFamily="2" charset="0"/>
                      </a:rPr>
                      <m:t>Pr</m:t>
                    </m:r>
                    <m:d>
                      <m:dPr>
                        <m:ctrlPr>
                          <a:rPr lang="en-GB" i="1">
                            <a:latin typeface="Cambria Math" panose="02040503050406030204" pitchFamily="18" charset="0"/>
                            <a:ea typeface="Helvetica Neue Light" panose="02000403000000020004" pitchFamily="2" charset="0"/>
                          </a:rPr>
                        </m:ctrlPr>
                      </m:dPr>
                      <m:e>
                        <m:r>
                          <m:rPr>
                            <m:sty m:val="p"/>
                          </m:rPr>
                          <a:rPr lang="en-GB" b="0" i="0" smtClean="0">
                            <a:latin typeface="Cambria Math" panose="02040503050406030204" pitchFamily="18" charset="0"/>
                            <a:ea typeface="Helvetica Neue Light" panose="02000403000000020004" pitchFamily="2" charset="0"/>
                          </a:rPr>
                          <m:t>Parameter</m:t>
                        </m:r>
                        <m:r>
                          <a:rPr lang="en-GB">
                            <a:latin typeface="Cambria Math" panose="02040503050406030204" pitchFamily="18" charset="0"/>
                            <a:ea typeface="Helvetica Neue Light" panose="02000403000000020004" pitchFamily="2" charset="0"/>
                          </a:rPr>
                          <m:t> | </m:t>
                        </m:r>
                        <m:r>
                          <m:rPr>
                            <m:sty m:val="p"/>
                          </m:rPr>
                          <a:rPr lang="en-GB" b="0" i="0" smtClean="0">
                            <a:latin typeface="Cambria Math" panose="02040503050406030204" pitchFamily="18" charset="0"/>
                            <a:ea typeface="Helvetica Neue Light" panose="02000403000000020004" pitchFamily="2" charset="0"/>
                          </a:rPr>
                          <m:t>Data</m:t>
                        </m:r>
                      </m:e>
                    </m:d>
                  </m:oMath>
                </a14:m>
                <a:r>
                  <a:rPr lang="en-GB" dirty="0">
                    <a:latin typeface="Helvetica Neue Light" panose="02000403000000020004" pitchFamily="2" charset="0"/>
                    <a:ea typeface="Helvetica Neue Light" panose="02000403000000020004" pitchFamily="2" charset="0"/>
                  </a:rPr>
                  <a:t> is the posterior density for the parameter </a:t>
                </a:r>
                <a14:m>
                  <m:oMath xmlns:m="http://schemas.openxmlformats.org/officeDocument/2006/math">
                    <m:r>
                      <m:rPr>
                        <m:sty m:val="p"/>
                      </m:rPr>
                      <a:rPr lang="en-GB">
                        <a:latin typeface="Cambria Math" panose="02040503050406030204" pitchFamily="18" charset="0"/>
                        <a:ea typeface="Helvetica Neue Light" panose="02000403000000020004" pitchFamily="2" charset="0"/>
                      </a:rPr>
                      <m:t>θ</m:t>
                    </m:r>
                  </m:oMath>
                </a14:m>
                <a:r>
                  <a:rPr lang="en-GB" dirty="0">
                    <a:latin typeface="Helvetica Neue Light" panose="02000403000000020004" pitchFamily="2" charset="0"/>
                    <a:ea typeface="Helvetica Neue Light" panose="02000403000000020004" pitchFamily="2" charset="0"/>
                  </a:rPr>
                  <a:t> </a:t>
                </a:r>
              </a:p>
            </p:txBody>
          </p:sp>
        </mc:Choice>
        <mc:Fallback xmlns="">
          <p:sp>
            <p:nvSpPr>
              <p:cNvPr id="15" name="TextBox 14">
                <a:extLst>
                  <a:ext uri="{FF2B5EF4-FFF2-40B4-BE49-F238E27FC236}">
                    <a16:creationId xmlns:a16="http://schemas.microsoft.com/office/drawing/2014/main" id="{3E3AE8B9-97E1-FA4D-BDE0-C847823C8FA8}"/>
                  </a:ext>
                </a:extLst>
              </p:cNvPr>
              <p:cNvSpPr txBox="1">
                <a:spLocks noRot="1" noChangeAspect="1" noMove="1" noResize="1" noEditPoints="1" noAdjustHandles="1" noChangeArrowheads="1" noChangeShapeType="1" noTextEdit="1"/>
              </p:cNvSpPr>
              <p:nvPr/>
            </p:nvSpPr>
            <p:spPr>
              <a:xfrm>
                <a:off x="740780" y="3347780"/>
                <a:ext cx="11697241" cy="1200329"/>
              </a:xfrm>
              <a:prstGeom prst="rect">
                <a:avLst/>
              </a:prstGeom>
              <a:blipFill>
                <a:blip r:embed="rId5"/>
                <a:stretch>
                  <a:fillRect l="-434" t="-2083" r="-108" b="-6250"/>
                </a:stretch>
              </a:blipFill>
            </p:spPr>
            <p:txBody>
              <a:bodyPr/>
              <a:lstStyle/>
              <a:p>
                <a:r>
                  <a:rPr lang="en-GB">
                    <a:noFill/>
                  </a:rPr>
                  <a:t> </a:t>
                </a:r>
              </a:p>
            </p:txBody>
          </p:sp>
        </mc:Fallback>
      </mc:AlternateContent>
      <p:sp>
        <p:nvSpPr>
          <p:cNvPr id="16" name="TextBox 15">
            <a:extLst>
              <a:ext uri="{FF2B5EF4-FFF2-40B4-BE49-F238E27FC236}">
                <a16:creationId xmlns:a16="http://schemas.microsoft.com/office/drawing/2014/main" id="{A5A12896-953A-4845-AEBE-131A1077A714}"/>
              </a:ext>
            </a:extLst>
          </p:cNvPr>
          <p:cNvSpPr txBox="1"/>
          <p:nvPr/>
        </p:nvSpPr>
        <p:spPr>
          <a:xfrm>
            <a:off x="565496" y="4802827"/>
            <a:ext cx="11250452" cy="1200329"/>
          </a:xfrm>
          <a:prstGeom prst="rect">
            <a:avLst/>
          </a:prstGeom>
          <a:noFill/>
        </p:spPr>
        <p:txBody>
          <a:bodyPr wrap="square" rtlCol="0">
            <a:spAutoFit/>
          </a:bodyPr>
          <a:lstStyle/>
          <a:p>
            <a:pPr marL="285750" indent="-285750" algn="l">
              <a:buFont typeface="Arial" panose="020B0604020202020204" pitchFamily="34" charset="0"/>
              <a:buChar char="•"/>
            </a:pPr>
            <a:r>
              <a:rPr lang="en-GB" dirty="0">
                <a:latin typeface="Helvetica Neue Light" panose="02000403000000020004" pitchFamily="2" charset="0"/>
                <a:ea typeface="Helvetica Neue Light" panose="02000403000000020004" pitchFamily="2" charset="0"/>
              </a:rPr>
              <a:t>Specifying the likelihood’s probability function is very easy. Often, you will be using </a:t>
            </a:r>
            <a:r>
              <a:rPr lang="en-GB" dirty="0">
                <a:highlight>
                  <a:srgbClr val="C0C0C0"/>
                </a:highlight>
                <a:latin typeface="Helvetica Neue Light" panose="02000403000000020004" pitchFamily="2" charset="0"/>
                <a:ea typeface="Helvetica Neue Light" panose="02000403000000020004" pitchFamily="2" charset="0"/>
              </a:rPr>
              <a:t>normal</a:t>
            </a:r>
            <a:r>
              <a:rPr lang="en-GB" dirty="0">
                <a:latin typeface="Helvetica Neue Light" panose="02000403000000020004" pitchFamily="2" charset="0"/>
                <a:ea typeface="Helvetica Neue Light" panose="02000403000000020004" pitchFamily="2" charset="0"/>
              </a:rPr>
              <a:t>, </a:t>
            </a:r>
            <a:r>
              <a:rPr lang="en-GB" dirty="0">
                <a:highlight>
                  <a:srgbClr val="C0C0C0"/>
                </a:highlight>
                <a:latin typeface="Helvetica Neue Light" panose="02000403000000020004" pitchFamily="2" charset="0"/>
                <a:ea typeface="Helvetica Neue Light" panose="02000403000000020004" pitchFamily="2" charset="0"/>
              </a:rPr>
              <a:t>Poisson</a:t>
            </a:r>
            <a:r>
              <a:rPr lang="en-GB" dirty="0">
                <a:latin typeface="Helvetica Neue Light" panose="02000403000000020004" pitchFamily="2" charset="0"/>
                <a:ea typeface="Helvetica Neue Light" panose="02000403000000020004" pitchFamily="2" charset="0"/>
              </a:rPr>
              <a:t> or </a:t>
            </a:r>
            <a:r>
              <a:rPr lang="en-GB" dirty="0">
                <a:highlight>
                  <a:srgbClr val="C0C0C0"/>
                </a:highlight>
                <a:latin typeface="Helvetica Neue Light" panose="02000403000000020004" pitchFamily="2" charset="0"/>
                <a:ea typeface="Helvetica Neue Light" panose="02000403000000020004" pitchFamily="2" charset="0"/>
              </a:rPr>
              <a:t>binomial</a:t>
            </a:r>
            <a:r>
              <a:rPr lang="en-GB" dirty="0">
                <a:latin typeface="Helvetica Neue Light" panose="02000403000000020004" pitchFamily="2" charset="0"/>
                <a:ea typeface="Helvetica Neue Light" panose="02000403000000020004" pitchFamily="2" charset="0"/>
              </a:rPr>
              <a:t> distribution to deal continuous, counts, or binary outcomes respectively.</a:t>
            </a:r>
          </a:p>
          <a:p>
            <a:pPr marL="285750" indent="-285750" algn="l">
              <a:buFont typeface="Arial" panose="020B0604020202020204" pitchFamily="34" charset="0"/>
              <a:buChar char="•"/>
            </a:pPr>
            <a:endParaRPr lang="en-GB" dirty="0">
              <a:latin typeface="Helvetica Neue Light" panose="02000403000000020004" pitchFamily="2" charset="0"/>
              <a:ea typeface="Helvetica Neue Light" panose="02000403000000020004" pitchFamily="2" charset="0"/>
            </a:endParaRPr>
          </a:p>
          <a:p>
            <a:pPr marL="285750" indent="-285750" algn="l">
              <a:buFont typeface="Arial" panose="020B0604020202020204" pitchFamily="34" charset="0"/>
              <a:buChar char="•"/>
            </a:pPr>
            <a:r>
              <a:rPr lang="en-GB" dirty="0">
                <a:latin typeface="Helvetica Neue Light" panose="02000403000000020004" pitchFamily="2" charset="0"/>
                <a:ea typeface="Helvetica Neue Light" panose="02000403000000020004" pitchFamily="2" charset="0"/>
              </a:rPr>
              <a:t>The difficulty lies in the specification of the prior probability function. Here its entirely subjective.</a:t>
            </a:r>
          </a:p>
        </p:txBody>
      </p:sp>
      <p:pic>
        <p:nvPicPr>
          <p:cNvPr id="2" name="Picture 1">
            <a:extLst>
              <a:ext uri="{FF2B5EF4-FFF2-40B4-BE49-F238E27FC236}">
                <a16:creationId xmlns:a16="http://schemas.microsoft.com/office/drawing/2014/main" id="{870A50B7-A063-7A6B-D640-1899849537DD}"/>
              </a:ext>
            </a:extLst>
          </p:cNvPr>
          <p:cNvPicPr>
            <a:picLocks noChangeAspect="1"/>
          </p:cNvPicPr>
          <p:nvPr/>
        </p:nvPicPr>
        <p:blipFill>
          <a:blip r:embed="rId6"/>
          <a:stretch>
            <a:fillRect/>
          </a:stretch>
        </p:blipFill>
        <p:spPr>
          <a:xfrm>
            <a:off x="0" y="0"/>
            <a:ext cx="12192000" cy="970069"/>
          </a:xfrm>
          <a:prstGeom prst="rect">
            <a:avLst/>
          </a:prstGeom>
        </p:spPr>
      </p:pic>
      <p:sp>
        <p:nvSpPr>
          <p:cNvPr id="5" name="Title 1">
            <a:extLst>
              <a:ext uri="{FF2B5EF4-FFF2-40B4-BE49-F238E27FC236}">
                <a16:creationId xmlns:a16="http://schemas.microsoft.com/office/drawing/2014/main" id="{457F76F2-C5DD-DB4A-AD19-BE61C969962D}"/>
              </a:ext>
            </a:extLst>
          </p:cNvPr>
          <p:cNvSpPr txBox="1">
            <a:spLocks/>
          </p:cNvSpPr>
          <p:nvPr/>
        </p:nvSpPr>
        <p:spPr>
          <a:xfrm>
            <a:off x="587375" y="1160463"/>
            <a:ext cx="9382728" cy="65111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r>
              <a:rPr lang="en-US" altLang="en-US" sz="2800" b="1" dirty="0">
                <a:latin typeface="HELVETICA NEUE LIGHT" panose="02000403000000020004" pitchFamily="2" charset="0"/>
                <a:ea typeface="HELVETICA NEUE LIGHT" panose="02000403000000020004" pitchFamily="2" charset="0"/>
                <a:cs typeface="Helvetica Neue" panose="02000503000000020004" pitchFamily="2" charset="0"/>
              </a:rPr>
              <a:t>Performing Bayesian Inference</a:t>
            </a:r>
            <a:endParaRPr lang="en-GB" sz="2800" b="1" cap="all"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E6DD21BA-390F-61E7-672C-2F1755B20C86}"/>
                  </a:ext>
                </a:extLst>
              </p:cNvPr>
              <p:cNvSpPr txBox="1"/>
              <p:nvPr/>
            </p:nvSpPr>
            <p:spPr>
              <a:xfrm>
                <a:off x="355045" y="2349521"/>
                <a:ext cx="6533353" cy="338554"/>
              </a:xfrm>
              <a:prstGeom prst="rect">
                <a:avLst/>
              </a:prstGeom>
              <a:noFill/>
              <a:ln>
                <a:noFill/>
              </a:ln>
            </p:spPr>
            <p:txBody>
              <a:bodyPr wrap="square" rtlCol="0" anchor="ctr" anchorCtr="0">
                <a:spAutoFit/>
              </a:bodyPr>
              <a:lstStyle/>
              <a:p>
                <a:pPr algn="ctr"/>
                <a14:m>
                  <m:oMathPara xmlns:m="http://schemas.openxmlformats.org/officeDocument/2006/math">
                    <m:oMathParaPr>
                      <m:jc m:val="centerGroup"/>
                    </m:oMathParaPr>
                    <m:oMath xmlns:m="http://schemas.openxmlformats.org/officeDocument/2006/math">
                      <m:r>
                        <m:rPr>
                          <m:sty m:val="p"/>
                        </m:rPr>
                        <a:rPr lang="en-GB" sz="1600" b="0" i="0" smtClean="0">
                          <a:latin typeface="Cambria Math" panose="02040503050406030204" pitchFamily="18" charset="0"/>
                          <a:ea typeface="Helvetica Neue Light" panose="02000403000000020004" pitchFamily="2" charset="0"/>
                        </a:rPr>
                        <m:t>Pr</m:t>
                      </m:r>
                      <m:d>
                        <m:dPr>
                          <m:ctrlPr>
                            <a:rPr lang="en-GB" sz="1600" b="0" i="1" smtClean="0">
                              <a:latin typeface="Cambria Math" panose="02040503050406030204" pitchFamily="18" charset="0"/>
                              <a:ea typeface="Helvetica Neue Light" panose="02000403000000020004" pitchFamily="2" charset="0"/>
                            </a:rPr>
                          </m:ctrlPr>
                        </m:dPr>
                        <m:e>
                          <m:r>
                            <m:rPr>
                              <m:sty m:val="p"/>
                            </m:rPr>
                            <a:rPr lang="en-GB" sz="1600" b="0" i="0" smtClean="0">
                              <a:latin typeface="Cambria Math" panose="02040503050406030204" pitchFamily="18" charset="0"/>
                              <a:ea typeface="Helvetica Neue Light" panose="02000403000000020004" pitchFamily="2" charset="0"/>
                            </a:rPr>
                            <m:t>Parameter</m:t>
                          </m:r>
                          <m:r>
                            <a:rPr lang="en-GB" sz="1600" b="0" i="0" smtClean="0">
                              <a:latin typeface="Cambria Math" panose="02040503050406030204" pitchFamily="18" charset="0"/>
                              <a:ea typeface="Helvetica Neue Light" panose="02000403000000020004" pitchFamily="2" charset="0"/>
                            </a:rPr>
                            <m:t> | </m:t>
                          </m:r>
                          <m:r>
                            <m:rPr>
                              <m:sty m:val="p"/>
                            </m:rPr>
                            <a:rPr lang="en-GB" sz="1600" b="0" i="0" smtClean="0">
                              <a:latin typeface="Cambria Math" panose="02040503050406030204" pitchFamily="18" charset="0"/>
                              <a:ea typeface="Helvetica Neue Light" panose="02000403000000020004" pitchFamily="2" charset="0"/>
                            </a:rPr>
                            <m:t>Data</m:t>
                          </m:r>
                        </m:e>
                      </m:d>
                      <m:r>
                        <a:rPr lang="en-GB" sz="1600" b="0" i="0" smtClean="0">
                          <a:latin typeface="Cambria Math" panose="02040503050406030204" pitchFamily="18" charset="0"/>
                          <a:ea typeface="Helvetica Neue Light" panose="02000403000000020004" pitchFamily="2" charset="0"/>
                        </a:rPr>
                        <m:t> </m:t>
                      </m:r>
                      <m:r>
                        <a:rPr lang="en-GB" sz="1600" b="0" i="1" smtClean="0">
                          <a:latin typeface="Cambria Math" panose="02040503050406030204" pitchFamily="18" charset="0"/>
                          <a:ea typeface="Cambria Math" panose="02040503050406030204" pitchFamily="18" charset="0"/>
                        </a:rPr>
                        <m:t>∝</m:t>
                      </m:r>
                      <m:r>
                        <a:rPr lang="en-GB" sz="1600" b="0" i="0" smtClean="0">
                          <a:latin typeface="Cambria Math" panose="02040503050406030204" pitchFamily="18" charset="0"/>
                          <a:ea typeface="Helvetica Neue Light" panose="02000403000000020004" pitchFamily="2" charset="0"/>
                        </a:rPr>
                        <m:t> </m:t>
                      </m:r>
                      <m:r>
                        <m:rPr>
                          <m:sty m:val="p"/>
                        </m:rPr>
                        <a:rPr lang="en-GB" sz="1600">
                          <a:latin typeface="Cambria Math" panose="02040503050406030204" pitchFamily="18" charset="0"/>
                          <a:ea typeface="Helvetica Neue Light" panose="02000403000000020004" pitchFamily="2" charset="0"/>
                        </a:rPr>
                        <m:t>Pr</m:t>
                      </m:r>
                      <m:d>
                        <m:dPr>
                          <m:endChr m:val="|"/>
                          <m:ctrlPr>
                            <a:rPr lang="en-GB" sz="1600" i="1">
                              <a:latin typeface="Cambria Math" panose="02040503050406030204" pitchFamily="18" charset="0"/>
                              <a:ea typeface="Helvetica Neue Light" panose="02000403000000020004" pitchFamily="2" charset="0"/>
                            </a:rPr>
                          </m:ctrlPr>
                        </m:dPr>
                        <m:e>
                          <m:r>
                            <m:rPr>
                              <m:sty m:val="p"/>
                            </m:rPr>
                            <a:rPr lang="en-GB" sz="1600">
                              <a:latin typeface="Cambria Math" panose="02040503050406030204" pitchFamily="18" charset="0"/>
                              <a:ea typeface="Helvetica Neue Light" panose="02000403000000020004" pitchFamily="2" charset="0"/>
                            </a:rPr>
                            <m:t>Data</m:t>
                          </m:r>
                          <m:r>
                            <a:rPr lang="en-GB" sz="1600" i="1">
                              <a:latin typeface="Cambria Math" panose="02040503050406030204" pitchFamily="18" charset="0"/>
                              <a:ea typeface="Helvetica Neue Light" panose="02000403000000020004" pitchFamily="2" charset="0"/>
                            </a:rPr>
                            <m:t> </m:t>
                          </m:r>
                        </m:e>
                      </m:d>
                      <m:r>
                        <a:rPr lang="en-GB" sz="1600" i="1">
                          <a:latin typeface="Cambria Math" panose="02040503050406030204" pitchFamily="18" charset="0"/>
                          <a:ea typeface="Helvetica Neue Light" panose="02000403000000020004" pitchFamily="2" charset="0"/>
                        </a:rPr>
                        <m:t> </m:t>
                      </m:r>
                      <m:r>
                        <m:rPr>
                          <m:sty m:val="p"/>
                        </m:rPr>
                        <a:rPr lang="en-GB" sz="1600">
                          <a:latin typeface="Cambria Math" panose="02040503050406030204" pitchFamily="18" charset="0"/>
                          <a:ea typeface="Helvetica Neue Light" panose="02000403000000020004" pitchFamily="2" charset="0"/>
                        </a:rPr>
                        <m:t>Parameter</m:t>
                      </m:r>
                      <m:r>
                        <a:rPr lang="en-GB" sz="1600" i="1">
                          <a:latin typeface="Cambria Math" panose="02040503050406030204" pitchFamily="18" charset="0"/>
                          <a:ea typeface="Helvetica Neue Light" panose="02000403000000020004" pitchFamily="2" charset="0"/>
                        </a:rPr>
                        <m:t>)</m:t>
                      </m:r>
                      <m:r>
                        <a:rPr lang="en-GB" sz="1600" b="0" i="1" smtClean="0">
                          <a:latin typeface="Cambria Math" panose="02040503050406030204" pitchFamily="18" charset="0"/>
                          <a:ea typeface="Helvetica Neue Light" panose="02000403000000020004" pitchFamily="2" charset="0"/>
                        </a:rPr>
                        <m:t> </m:t>
                      </m:r>
                      <m:r>
                        <m:rPr>
                          <m:sty m:val="p"/>
                        </m:rPr>
                        <a:rPr lang="en-GB" sz="1600" b="0" i="0" smtClean="0">
                          <a:latin typeface="Cambria Math" panose="02040503050406030204" pitchFamily="18" charset="0"/>
                          <a:ea typeface="Helvetica Neue Light" panose="02000403000000020004" pitchFamily="2" charset="0"/>
                        </a:rPr>
                        <m:t>Pr</m:t>
                      </m:r>
                      <m:r>
                        <a:rPr lang="en-GB" sz="1600" b="0" i="1" smtClean="0">
                          <a:latin typeface="Cambria Math" panose="02040503050406030204" pitchFamily="18" charset="0"/>
                          <a:ea typeface="Helvetica Neue Light" panose="02000403000000020004" pitchFamily="2" charset="0"/>
                        </a:rPr>
                        <m:t>⁡(</m:t>
                      </m:r>
                      <m:r>
                        <m:rPr>
                          <m:sty m:val="p"/>
                        </m:rPr>
                        <a:rPr lang="en-GB" sz="1600" b="0" i="0" smtClean="0">
                          <a:latin typeface="Cambria Math" panose="02040503050406030204" pitchFamily="18" charset="0"/>
                          <a:ea typeface="Helvetica Neue Light" panose="02000403000000020004" pitchFamily="2" charset="0"/>
                        </a:rPr>
                        <m:t>Parameter</m:t>
                      </m:r>
                      <m:r>
                        <a:rPr lang="en-GB" sz="1600" b="0" i="1" smtClean="0">
                          <a:latin typeface="Cambria Math" panose="02040503050406030204" pitchFamily="18" charset="0"/>
                          <a:ea typeface="Helvetica Neue Light" panose="02000403000000020004" pitchFamily="2" charset="0"/>
                        </a:rPr>
                        <m:t>)</m:t>
                      </m:r>
                    </m:oMath>
                  </m:oMathPara>
                </a14:m>
                <a:endParaRPr lang="en-GB" sz="1600" dirty="0">
                  <a:latin typeface="Helvetica Neue Light" panose="02000403000000020004" pitchFamily="2" charset="0"/>
                  <a:ea typeface="Helvetica Neue Light" panose="02000403000000020004" pitchFamily="2" charset="0"/>
                </a:endParaRPr>
              </a:p>
            </p:txBody>
          </p:sp>
        </mc:Choice>
        <mc:Fallback xmlns="">
          <p:sp>
            <p:nvSpPr>
              <p:cNvPr id="6" name="TextBox 5">
                <a:extLst>
                  <a:ext uri="{FF2B5EF4-FFF2-40B4-BE49-F238E27FC236}">
                    <a16:creationId xmlns:a16="http://schemas.microsoft.com/office/drawing/2014/main" id="{E6DD21BA-390F-61E7-672C-2F1755B20C86}"/>
                  </a:ext>
                </a:extLst>
              </p:cNvPr>
              <p:cNvSpPr txBox="1">
                <a:spLocks noRot="1" noChangeAspect="1" noMove="1" noResize="1" noEditPoints="1" noAdjustHandles="1" noChangeArrowheads="1" noChangeShapeType="1" noTextEdit="1"/>
              </p:cNvSpPr>
              <p:nvPr/>
            </p:nvSpPr>
            <p:spPr>
              <a:xfrm>
                <a:off x="355045" y="2349521"/>
                <a:ext cx="6533353" cy="338554"/>
              </a:xfrm>
              <a:prstGeom prst="rect">
                <a:avLst/>
              </a:prstGeom>
              <a:blipFill>
                <a:blip r:embed="rId7"/>
                <a:stretch>
                  <a:fillRect b="-17857"/>
                </a:stretch>
              </a:blipFill>
              <a:ln>
                <a:no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D3D83A44-61ED-89D8-9EFF-DE1E5AEDA49A}"/>
                  </a:ext>
                </a:extLst>
              </p:cNvPr>
              <p:cNvSpPr txBox="1"/>
              <p:nvPr/>
            </p:nvSpPr>
            <p:spPr>
              <a:xfrm>
                <a:off x="885824" y="2811609"/>
                <a:ext cx="5656588" cy="307777"/>
              </a:xfrm>
              <a:prstGeom prst="rect">
                <a:avLst/>
              </a:prstGeom>
              <a:noFill/>
            </p:spPr>
            <p:txBody>
              <a:bodyPr wrap="square" rtlCol="0">
                <a:spAutoFit/>
              </a:bodyPr>
              <a:lstStyle/>
              <a:p>
                <a:pPr algn="l"/>
                <a:r>
                  <a:rPr lang="en-GB" sz="1400" b="1" dirty="0">
                    <a:latin typeface="Helvetica Neue Light" panose="02000403000000020004" pitchFamily="2" charset="0"/>
                    <a:ea typeface="Helvetica Neue Light" panose="02000403000000020004" pitchFamily="2" charset="0"/>
                  </a:rPr>
                  <a:t>Posterior probability </a:t>
                </a:r>
                <a14:m>
                  <m:oMath xmlns:m="http://schemas.openxmlformats.org/officeDocument/2006/math">
                    <m:r>
                      <a:rPr lang="en-GB" sz="1400" b="1" i="0" smtClean="0">
                        <a:latin typeface="Cambria Math" panose="02040503050406030204" pitchFamily="18" charset="0"/>
                        <a:ea typeface="Cambria Math" panose="02040503050406030204" pitchFamily="18" charset="0"/>
                      </a:rPr>
                      <m:t> </m:t>
                    </m:r>
                    <m:r>
                      <a:rPr lang="en-GB" sz="1400" b="0" i="1" smtClean="0">
                        <a:latin typeface="Cambria Math" panose="02040503050406030204" pitchFamily="18" charset="0"/>
                        <a:ea typeface="Cambria Math" panose="02040503050406030204" pitchFamily="18" charset="0"/>
                      </a:rPr>
                      <m:t>∝</m:t>
                    </m:r>
                  </m:oMath>
                </a14:m>
                <a:r>
                  <a:rPr lang="en-GB" sz="1400" b="1" dirty="0">
                    <a:latin typeface="Helvetica Neue Light" panose="02000403000000020004" pitchFamily="2" charset="0"/>
                    <a:ea typeface="Helvetica Neue Light" panose="02000403000000020004" pitchFamily="2" charset="0"/>
                  </a:rPr>
                  <a:t>  Likelihood  x  Prior Probability</a:t>
                </a:r>
              </a:p>
            </p:txBody>
          </p:sp>
        </mc:Choice>
        <mc:Fallback xmlns="">
          <p:sp>
            <p:nvSpPr>
              <p:cNvPr id="7" name="TextBox 6">
                <a:extLst>
                  <a:ext uri="{FF2B5EF4-FFF2-40B4-BE49-F238E27FC236}">
                    <a16:creationId xmlns:a16="http://schemas.microsoft.com/office/drawing/2014/main" id="{D3D83A44-61ED-89D8-9EFF-DE1E5AEDA49A}"/>
                  </a:ext>
                </a:extLst>
              </p:cNvPr>
              <p:cNvSpPr txBox="1">
                <a:spLocks noRot="1" noChangeAspect="1" noMove="1" noResize="1" noEditPoints="1" noAdjustHandles="1" noChangeArrowheads="1" noChangeShapeType="1" noTextEdit="1"/>
              </p:cNvSpPr>
              <p:nvPr/>
            </p:nvSpPr>
            <p:spPr>
              <a:xfrm>
                <a:off x="885824" y="2811609"/>
                <a:ext cx="5656588" cy="307777"/>
              </a:xfrm>
              <a:prstGeom prst="rect">
                <a:avLst/>
              </a:prstGeom>
              <a:blipFill>
                <a:blip r:embed="rId8"/>
                <a:stretch>
                  <a:fillRect l="-224" t="-4000" b="-2000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4DC29CFE-FF64-92DD-C0E9-CD55935E8324}"/>
                  </a:ext>
                </a:extLst>
              </p:cNvPr>
              <p:cNvSpPr txBox="1"/>
              <p:nvPr/>
            </p:nvSpPr>
            <p:spPr>
              <a:xfrm>
                <a:off x="10084525" y="1149643"/>
                <a:ext cx="2019261" cy="738664"/>
              </a:xfrm>
              <a:prstGeom prst="rect">
                <a:avLst/>
              </a:prstGeom>
              <a:noFill/>
              <a:ln>
                <a:noFill/>
              </a:ln>
            </p:spPr>
            <p:txBody>
              <a:bodyPr wrap="square" rtlCol="0" anchor="ctr" anchorCtr="0">
                <a:spAutoFit/>
              </a:bodyPr>
              <a:lstStyle/>
              <a:p>
                <a:pPr algn="ctr"/>
                <a:endParaRPr lang="en-GB" sz="1600" b="0" i="0" dirty="0">
                  <a:latin typeface="Cambria Math" panose="02040503050406030204" pitchFamily="18" charset="0"/>
                  <a:ea typeface="Helvetica Neue Light" panose="02000403000000020004" pitchFamily="2" charset="0"/>
                </a:endParaRPr>
              </a:p>
              <a:p>
                <a:pPr algn="ctr"/>
                <a14:m>
                  <m:oMathPara xmlns:m="http://schemas.openxmlformats.org/officeDocument/2006/math">
                    <m:oMathParaPr>
                      <m:jc m:val="left"/>
                    </m:oMathParaPr>
                    <m:oMath xmlns:m="http://schemas.openxmlformats.org/officeDocument/2006/math">
                      <m:r>
                        <m:rPr>
                          <m:sty m:val="p"/>
                        </m:rPr>
                        <a:rPr lang="en-GB" sz="1000" b="0" i="0" smtClean="0">
                          <a:latin typeface="Cambria Math" panose="02040503050406030204" pitchFamily="18" charset="0"/>
                          <a:ea typeface="Helvetica Neue Light" panose="02000403000000020004" pitchFamily="2" charset="0"/>
                        </a:rPr>
                        <m:t>Pr</m:t>
                      </m:r>
                      <m:d>
                        <m:dPr>
                          <m:ctrlPr>
                            <a:rPr lang="en-GB" sz="1000" b="0" i="1" smtClean="0">
                              <a:latin typeface="Cambria Math" panose="02040503050406030204" pitchFamily="18" charset="0"/>
                              <a:ea typeface="Helvetica Neue Light" panose="02000403000000020004" pitchFamily="2" charset="0"/>
                            </a:rPr>
                          </m:ctrlPr>
                        </m:dPr>
                        <m:e>
                          <m:r>
                            <m:rPr>
                              <m:sty m:val="p"/>
                            </m:rPr>
                            <a:rPr lang="en-GB" sz="1000">
                              <a:latin typeface="Cambria Math" panose="02040503050406030204" pitchFamily="18" charset="0"/>
                              <a:ea typeface="Helvetica Neue Light" panose="02000403000000020004" pitchFamily="2" charset="0"/>
                            </a:rPr>
                            <m:t>θ</m:t>
                          </m:r>
                          <m:r>
                            <a:rPr lang="en-GB" sz="1000" b="0" i="0" smtClean="0">
                              <a:latin typeface="Cambria Math" panose="02040503050406030204" pitchFamily="18" charset="0"/>
                              <a:ea typeface="Helvetica Neue Light" panose="02000403000000020004" pitchFamily="2" charset="0"/>
                            </a:rPr>
                            <m:t> | </m:t>
                          </m:r>
                          <m:r>
                            <m:rPr>
                              <m:sty m:val="p"/>
                            </m:rPr>
                            <a:rPr lang="en-GB" sz="1000" b="0" i="0" smtClean="0">
                              <a:latin typeface="Cambria Math" panose="02040503050406030204" pitchFamily="18" charset="0"/>
                              <a:ea typeface="Helvetica Neue Light" panose="02000403000000020004" pitchFamily="2" charset="0"/>
                            </a:rPr>
                            <m:t>y</m:t>
                          </m:r>
                        </m:e>
                      </m:d>
                      <m:r>
                        <a:rPr lang="en-GB" sz="1000" i="1">
                          <a:latin typeface="Cambria Math" panose="02040503050406030204" pitchFamily="18" charset="0"/>
                          <a:ea typeface="Cambria Math" panose="02040503050406030204" pitchFamily="18" charset="0"/>
                        </a:rPr>
                        <m:t>∝</m:t>
                      </m:r>
                      <m:r>
                        <a:rPr lang="en-GB" sz="1000">
                          <a:latin typeface="Cambria Math" panose="02040503050406030204" pitchFamily="18" charset="0"/>
                          <a:ea typeface="Helvetica Neue Light" panose="02000403000000020004" pitchFamily="2" charset="0"/>
                        </a:rPr>
                        <m:t> </m:t>
                      </m:r>
                      <m:r>
                        <m:rPr>
                          <m:sty m:val="p"/>
                        </m:rPr>
                        <a:rPr lang="en-GB" sz="1000">
                          <a:latin typeface="Cambria Math" panose="02040503050406030204" pitchFamily="18" charset="0"/>
                          <a:ea typeface="Helvetica Neue Light" panose="02000403000000020004" pitchFamily="2" charset="0"/>
                        </a:rPr>
                        <m:t>Pr</m:t>
                      </m:r>
                      <m:d>
                        <m:dPr>
                          <m:ctrlPr>
                            <a:rPr lang="en-GB" sz="1000" i="1">
                              <a:latin typeface="Cambria Math" panose="02040503050406030204" pitchFamily="18" charset="0"/>
                              <a:ea typeface="Helvetica Neue Light" panose="02000403000000020004" pitchFamily="2" charset="0"/>
                            </a:rPr>
                          </m:ctrlPr>
                        </m:dPr>
                        <m:e>
                          <m:r>
                            <m:rPr>
                              <m:sty m:val="p"/>
                            </m:rPr>
                            <a:rPr lang="en-GB" sz="1000">
                              <a:latin typeface="Cambria Math" panose="02040503050406030204" pitchFamily="18" charset="0"/>
                              <a:ea typeface="Helvetica Neue Light" panose="02000403000000020004" pitchFamily="2" charset="0"/>
                            </a:rPr>
                            <m:t>θ</m:t>
                          </m:r>
                        </m:e>
                      </m:d>
                      <m:r>
                        <a:rPr lang="en-GB" sz="1000">
                          <a:latin typeface="Cambria Math" panose="02040503050406030204" pitchFamily="18" charset="0"/>
                          <a:ea typeface="Helvetica Neue Light" panose="02000403000000020004" pitchFamily="2" charset="0"/>
                        </a:rPr>
                        <m:t> </m:t>
                      </m:r>
                      <m:r>
                        <m:rPr>
                          <m:sty m:val="p"/>
                        </m:rPr>
                        <a:rPr lang="en-GB" sz="1000">
                          <a:latin typeface="Cambria Math" panose="02040503050406030204" pitchFamily="18" charset="0"/>
                          <a:ea typeface="Helvetica Neue Light" panose="02000403000000020004" pitchFamily="2" charset="0"/>
                        </a:rPr>
                        <m:t>Pr</m:t>
                      </m:r>
                      <m:d>
                        <m:dPr>
                          <m:endChr m:val="|"/>
                          <m:ctrlPr>
                            <a:rPr lang="en-GB" sz="1000" i="1">
                              <a:latin typeface="Cambria Math" panose="02040503050406030204" pitchFamily="18" charset="0"/>
                              <a:ea typeface="Helvetica Neue Light" panose="02000403000000020004" pitchFamily="2" charset="0"/>
                            </a:rPr>
                          </m:ctrlPr>
                        </m:dPr>
                        <m:e>
                          <m:r>
                            <m:rPr>
                              <m:sty m:val="p"/>
                            </m:rPr>
                            <a:rPr lang="en-GB" sz="1000">
                              <a:latin typeface="Cambria Math" panose="02040503050406030204" pitchFamily="18" charset="0"/>
                              <a:ea typeface="Helvetica Neue Light" panose="02000403000000020004" pitchFamily="2" charset="0"/>
                            </a:rPr>
                            <m:t>y</m:t>
                          </m:r>
                          <m:r>
                            <a:rPr lang="en-GB" sz="1000" i="1">
                              <a:latin typeface="Cambria Math" panose="02040503050406030204" pitchFamily="18" charset="0"/>
                              <a:ea typeface="Helvetica Neue Light" panose="02000403000000020004" pitchFamily="2" charset="0"/>
                            </a:rPr>
                            <m:t> </m:t>
                          </m:r>
                        </m:e>
                      </m:d>
                      <m:r>
                        <a:rPr lang="en-GB" sz="1000" i="1">
                          <a:latin typeface="Cambria Math" panose="02040503050406030204" pitchFamily="18" charset="0"/>
                          <a:ea typeface="Helvetica Neue Light" panose="02000403000000020004" pitchFamily="2" charset="0"/>
                        </a:rPr>
                        <m:t> </m:t>
                      </m:r>
                      <m:r>
                        <m:rPr>
                          <m:sty m:val="p"/>
                        </m:rPr>
                        <a:rPr lang="en-GB" sz="1000">
                          <a:latin typeface="Cambria Math" panose="02040503050406030204" pitchFamily="18" charset="0"/>
                          <a:ea typeface="Cambria Math" panose="02040503050406030204" pitchFamily="18" charset="0"/>
                        </a:rPr>
                        <m:t>θ</m:t>
                      </m:r>
                      <m:r>
                        <a:rPr lang="en-GB" sz="1000" i="1">
                          <a:latin typeface="Cambria Math" panose="02040503050406030204" pitchFamily="18" charset="0"/>
                          <a:ea typeface="Helvetica Neue Light" panose="02000403000000020004" pitchFamily="2" charset="0"/>
                        </a:rPr>
                        <m:t>)</m:t>
                      </m:r>
                    </m:oMath>
                  </m:oMathPara>
                </a14:m>
                <a:endParaRPr lang="en-GB" sz="1000" dirty="0">
                  <a:latin typeface="Helvetica Neue Light" panose="02000403000000020004" pitchFamily="2" charset="0"/>
                  <a:ea typeface="Helvetica Neue Light" panose="02000403000000020004" pitchFamily="2" charset="0"/>
                </a:endParaRPr>
              </a:p>
              <a:p>
                <a:pPr algn="ctr"/>
                <a:endParaRPr lang="en-GB" sz="1600" dirty="0">
                  <a:latin typeface="Helvetica Neue Light" panose="02000403000000020004" pitchFamily="2" charset="0"/>
                  <a:ea typeface="Helvetica Neue Light" panose="02000403000000020004" pitchFamily="2" charset="0"/>
                </a:endParaRPr>
              </a:p>
            </p:txBody>
          </p:sp>
        </mc:Choice>
        <mc:Fallback xmlns="">
          <p:sp>
            <p:nvSpPr>
              <p:cNvPr id="8" name="TextBox 7">
                <a:extLst>
                  <a:ext uri="{FF2B5EF4-FFF2-40B4-BE49-F238E27FC236}">
                    <a16:creationId xmlns:a16="http://schemas.microsoft.com/office/drawing/2014/main" id="{4DC29CFE-FF64-92DD-C0E9-CD55935E8324}"/>
                  </a:ext>
                </a:extLst>
              </p:cNvPr>
              <p:cNvSpPr txBox="1">
                <a:spLocks noRot="1" noChangeAspect="1" noMove="1" noResize="1" noEditPoints="1" noAdjustHandles="1" noChangeArrowheads="1" noChangeShapeType="1" noTextEdit="1"/>
              </p:cNvSpPr>
              <p:nvPr/>
            </p:nvSpPr>
            <p:spPr>
              <a:xfrm>
                <a:off x="10084525" y="1149643"/>
                <a:ext cx="2019261" cy="738664"/>
              </a:xfrm>
              <a:prstGeom prst="rect">
                <a:avLst/>
              </a:prstGeom>
              <a:blipFill>
                <a:blip r:embed="rId9"/>
                <a:stretch>
                  <a:fillRect/>
                </a:stretch>
              </a:blipFill>
              <a:ln>
                <a:noFill/>
              </a:ln>
            </p:spPr>
            <p:txBody>
              <a:bodyPr/>
              <a:lstStyle/>
              <a:p>
                <a:r>
                  <a:rPr lang="en-GB">
                    <a:noFill/>
                  </a:rPr>
                  <a:t> </a:t>
                </a:r>
              </a:p>
            </p:txBody>
          </p:sp>
        </mc:Fallback>
      </mc:AlternateContent>
    </p:spTree>
    <p:extLst>
      <p:ext uri="{BB962C8B-B14F-4D97-AF65-F5344CB8AC3E}">
        <p14:creationId xmlns:p14="http://schemas.microsoft.com/office/powerpoint/2010/main" val="27062828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3A07A42-5763-174B-9E9C-FA445D3FA280}"/>
              </a:ext>
            </a:extLst>
          </p:cNvPr>
          <p:cNvSpPr txBox="1">
            <a:spLocks/>
          </p:cNvSpPr>
          <p:nvPr/>
        </p:nvSpPr>
        <p:spPr>
          <a:xfrm>
            <a:off x="11275948" y="6373870"/>
            <a:ext cx="540000" cy="144000"/>
          </a:xfrm>
          <a:prstGeom prst="rect">
            <a:avLst/>
          </a:prstGeom>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Arial" charset="0"/>
              </a:defRPr>
            </a:lvl1pPr>
            <a:lvl2pPr marL="778225" indent="-299317" algn="l" defTabSz="914400" rtl="0" eaLnBrk="0" latinLnBrk="0" hangingPunct="0">
              <a:defRPr sz="1800" kern="1200">
                <a:solidFill>
                  <a:schemeClr val="tx1"/>
                </a:solidFill>
                <a:latin typeface="Arial" charset="0"/>
                <a:ea typeface="Arial" charset="0"/>
                <a:cs typeface="Arial" charset="0"/>
              </a:defRPr>
            </a:lvl2pPr>
            <a:lvl3pPr marL="1197270" indent="-239454" algn="l" defTabSz="914400" rtl="0" eaLnBrk="0" latinLnBrk="0" hangingPunct="0">
              <a:defRPr sz="1800" kern="1200">
                <a:solidFill>
                  <a:schemeClr val="tx1"/>
                </a:solidFill>
                <a:latin typeface="Arial" charset="0"/>
                <a:ea typeface="Arial" charset="0"/>
                <a:cs typeface="Arial" charset="0"/>
              </a:defRPr>
            </a:lvl3pPr>
            <a:lvl4pPr marL="1676177" indent="-239454" algn="l" defTabSz="914400" rtl="0" eaLnBrk="0" latinLnBrk="0" hangingPunct="0">
              <a:defRPr sz="1800" kern="1200">
                <a:solidFill>
                  <a:schemeClr val="tx1"/>
                </a:solidFill>
                <a:latin typeface="Arial" charset="0"/>
                <a:ea typeface="Arial" charset="0"/>
                <a:cs typeface="Arial" charset="0"/>
              </a:defRPr>
            </a:lvl4pPr>
            <a:lvl5pPr marL="2155085" indent="-239454" algn="l" defTabSz="914400" rtl="0" eaLnBrk="0" latinLnBrk="0" hangingPunct="0">
              <a:defRPr sz="1800" kern="1200">
                <a:solidFill>
                  <a:schemeClr val="tx1"/>
                </a:solidFill>
                <a:latin typeface="Arial" charset="0"/>
                <a:ea typeface="Arial" charset="0"/>
                <a:cs typeface="Arial" charset="0"/>
              </a:defRPr>
            </a:lvl5pPr>
            <a:lvl6pPr marL="2633993"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3112901"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591809"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4070717"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fld id="{0447D3D2-708A-E34B-88EA-90194C1A2EE9}" type="slidenum">
              <a:rPr lang="en-US" smtClean="0">
                <a:solidFill>
                  <a:srgbClr val="000000"/>
                </a:solidFill>
                <a:cs typeface="ＭＳ Ｐゴシック" charset="0"/>
              </a:rPr>
              <a:pPr eaLnBrk="1" hangingPunct="1"/>
              <a:t>35</a:t>
            </a:fld>
            <a:endParaRPr lang="en-US" dirty="0">
              <a:solidFill>
                <a:srgbClr val="000000"/>
              </a:solidFill>
              <a:cs typeface="ＭＳ Ｐゴシック" charset="0"/>
            </a:endParaRPr>
          </a:p>
        </p:txBody>
      </p:sp>
      <p:sp>
        <p:nvSpPr>
          <p:cNvPr id="6" name="TextBox 5">
            <a:extLst>
              <a:ext uri="{FF2B5EF4-FFF2-40B4-BE49-F238E27FC236}">
                <a16:creationId xmlns:a16="http://schemas.microsoft.com/office/drawing/2014/main" id="{EBC0ACF2-3831-1546-85A6-88748D08CE0B}"/>
              </a:ext>
            </a:extLst>
          </p:cNvPr>
          <p:cNvSpPr txBox="1"/>
          <p:nvPr/>
        </p:nvSpPr>
        <p:spPr>
          <a:xfrm>
            <a:off x="158905" y="1013478"/>
            <a:ext cx="7150355" cy="369332"/>
          </a:xfrm>
          <a:prstGeom prst="rect">
            <a:avLst/>
          </a:prstGeom>
          <a:noFill/>
        </p:spPr>
        <p:txBody>
          <a:bodyPr wrap="none" rtlCol="0">
            <a:spAutoFit/>
          </a:bodyPr>
          <a:lstStyle/>
          <a:p>
            <a:pPr marL="285750" indent="-285750" algn="l">
              <a:buFont typeface="Arial" panose="020B0604020202020204" pitchFamily="34" charset="0"/>
              <a:buChar char="•"/>
            </a:pPr>
            <a:r>
              <a:rPr lang="en-GB" dirty="0">
                <a:latin typeface="Helvetica Neue Light" panose="02000403000000020004" pitchFamily="2" charset="0"/>
                <a:ea typeface="Helvetica Neue Light" panose="02000403000000020004" pitchFamily="2" charset="0"/>
              </a:rPr>
              <a:t>What is the plausible prevalence for infestation in Recife right now? </a:t>
            </a:r>
          </a:p>
        </p:txBody>
      </p:sp>
      <p:graphicFrame>
        <p:nvGraphicFramePr>
          <p:cNvPr id="8" name="Table 8">
            <a:extLst>
              <a:ext uri="{FF2B5EF4-FFF2-40B4-BE49-F238E27FC236}">
                <a16:creationId xmlns:a16="http://schemas.microsoft.com/office/drawing/2014/main" id="{4922BD0E-590A-A145-8176-659FED4309FE}"/>
              </a:ext>
            </a:extLst>
          </p:cNvPr>
          <p:cNvGraphicFramePr>
            <a:graphicFrameLocks noGrp="1"/>
          </p:cNvGraphicFramePr>
          <p:nvPr>
            <p:extLst>
              <p:ext uri="{D42A27DB-BD31-4B8C-83A1-F6EECF244321}">
                <p14:modId xmlns:p14="http://schemas.microsoft.com/office/powerpoint/2010/main" val="2074131505"/>
              </p:ext>
            </p:extLst>
          </p:nvPr>
        </p:nvGraphicFramePr>
        <p:xfrm>
          <a:off x="281723" y="1543055"/>
          <a:ext cx="8127999" cy="889000"/>
        </p:xfrm>
        <a:graphic>
          <a:graphicData uri="http://schemas.openxmlformats.org/drawingml/2006/table">
            <a:tbl>
              <a:tblPr firstRow="1" bandRow="1">
                <a:tableStyleId>{5940675A-B579-460E-94D1-54222C63F5DA}</a:tableStyleId>
              </a:tblPr>
              <a:tblGrid>
                <a:gridCol w="2991413">
                  <a:extLst>
                    <a:ext uri="{9D8B030D-6E8A-4147-A177-3AD203B41FA5}">
                      <a16:colId xmlns:a16="http://schemas.microsoft.com/office/drawing/2014/main" val="986689998"/>
                    </a:ext>
                  </a:extLst>
                </a:gridCol>
                <a:gridCol w="2427253">
                  <a:extLst>
                    <a:ext uri="{9D8B030D-6E8A-4147-A177-3AD203B41FA5}">
                      <a16:colId xmlns:a16="http://schemas.microsoft.com/office/drawing/2014/main" val="2679374957"/>
                    </a:ext>
                  </a:extLst>
                </a:gridCol>
                <a:gridCol w="2709333">
                  <a:extLst>
                    <a:ext uri="{9D8B030D-6E8A-4147-A177-3AD203B41FA5}">
                      <a16:colId xmlns:a16="http://schemas.microsoft.com/office/drawing/2014/main" val="1744234734"/>
                    </a:ext>
                  </a:extLst>
                </a:gridCol>
              </a:tblGrid>
              <a:tr h="370840">
                <a:tc>
                  <a:txBody>
                    <a:bodyPr/>
                    <a:lstStyle/>
                    <a:p>
                      <a:r>
                        <a:rPr lang="en-GB" sz="1400" b="1" i="0" dirty="0">
                          <a:latin typeface="HELVETICA NEUE LIGHT" panose="02000403000000020004" pitchFamily="2" charset="0"/>
                          <a:ea typeface="HELVETICA NEUE LIGHT" panose="02000403000000020004" pitchFamily="2" charset="0"/>
                        </a:rPr>
                        <a:t>Last survey year: 09/2024</a:t>
                      </a:r>
                    </a:p>
                  </a:txBody>
                  <a:tcPr/>
                </a:tc>
                <a:tc>
                  <a:txBody>
                    <a:bodyPr/>
                    <a:lstStyle/>
                    <a:p>
                      <a:r>
                        <a:rPr lang="en-GB" sz="1400" b="1" i="0" dirty="0">
                          <a:latin typeface="HELVETICA NEUE LIGHT" panose="02000403000000020004" pitchFamily="2" charset="0"/>
                          <a:ea typeface="HELVETICA NEUE LIGHT" panose="02000403000000020004" pitchFamily="2" charset="0"/>
                        </a:rPr>
                        <a:t>Number properties detected with Aedes</a:t>
                      </a:r>
                    </a:p>
                  </a:txBody>
                  <a:tcPr/>
                </a:tc>
                <a:tc>
                  <a:txBody>
                    <a:bodyPr/>
                    <a:lstStyle/>
                    <a:p>
                      <a:r>
                        <a:rPr lang="en-GB" sz="1400" b="1" i="0" dirty="0">
                          <a:latin typeface="HELVETICA NEUE LIGHT" panose="02000403000000020004" pitchFamily="2" charset="0"/>
                          <a:ea typeface="HELVETICA NEUE LIGHT" panose="02000403000000020004" pitchFamily="2" charset="0"/>
                        </a:rPr>
                        <a:t>Overall number of properties surveyed</a:t>
                      </a:r>
                    </a:p>
                  </a:txBody>
                  <a:tcPr/>
                </a:tc>
                <a:extLst>
                  <a:ext uri="{0D108BD9-81ED-4DB2-BD59-A6C34878D82A}">
                    <a16:rowId xmlns:a16="http://schemas.microsoft.com/office/drawing/2014/main" val="2643310891"/>
                  </a:ext>
                </a:extLst>
              </a:tr>
              <a:tr h="370840">
                <a:tc>
                  <a:txBody>
                    <a:bodyPr/>
                    <a:lstStyle/>
                    <a:p>
                      <a:r>
                        <a:rPr lang="en-GB" sz="1400" b="0" i="0" dirty="0">
                          <a:latin typeface="Helvetica Neue Light" panose="02000403000000020004" pitchFamily="2" charset="0"/>
                          <a:ea typeface="Helvetica Neue Light" panose="02000403000000020004" pitchFamily="2" charset="0"/>
                        </a:rPr>
                        <a:t>* Most recent data collection effort.</a:t>
                      </a:r>
                    </a:p>
                  </a:txBody>
                  <a:tcPr/>
                </a:tc>
                <a:tc>
                  <a:txBody>
                    <a:bodyPr/>
                    <a:lstStyle/>
                    <a:p>
                      <a:r>
                        <a:rPr lang="en-GB" sz="1400" b="0" i="0" dirty="0">
                          <a:latin typeface="Helvetica Neue Light" panose="02000403000000020004" pitchFamily="2" charset="0"/>
                          <a:ea typeface="Helvetica Neue Light" panose="02000403000000020004" pitchFamily="2" charset="0"/>
                        </a:rPr>
                        <a:t>428</a:t>
                      </a:r>
                    </a:p>
                  </a:txBody>
                  <a:tcPr/>
                </a:tc>
                <a:tc>
                  <a:txBody>
                    <a:bodyPr/>
                    <a:lstStyle/>
                    <a:p>
                      <a:r>
                        <a:rPr lang="en-GB" sz="1400" b="0" i="0" dirty="0">
                          <a:latin typeface="Helvetica Neue Light" panose="02000403000000020004" pitchFamily="2" charset="0"/>
                          <a:ea typeface="Helvetica Neue Light" panose="02000403000000020004" pitchFamily="2" charset="0"/>
                        </a:rPr>
                        <a:t>976</a:t>
                      </a:r>
                    </a:p>
                  </a:txBody>
                  <a:tcPr/>
                </a:tc>
                <a:extLst>
                  <a:ext uri="{0D108BD9-81ED-4DB2-BD59-A6C34878D82A}">
                    <a16:rowId xmlns:a16="http://schemas.microsoft.com/office/drawing/2014/main" val="3912039559"/>
                  </a:ext>
                </a:extLst>
              </a:tr>
            </a:tbl>
          </a:graphicData>
        </a:graphic>
      </p:graphicFrame>
      <p:sp>
        <p:nvSpPr>
          <p:cNvPr id="11" name="TextBox 10">
            <a:extLst>
              <a:ext uri="{FF2B5EF4-FFF2-40B4-BE49-F238E27FC236}">
                <a16:creationId xmlns:a16="http://schemas.microsoft.com/office/drawing/2014/main" id="{D253DE03-5C3E-7E43-9E37-AC0FBC2DFEF4}"/>
              </a:ext>
            </a:extLst>
          </p:cNvPr>
          <p:cNvSpPr txBox="1"/>
          <p:nvPr/>
        </p:nvSpPr>
        <p:spPr>
          <a:xfrm>
            <a:off x="158905" y="2998907"/>
            <a:ext cx="10696329" cy="1384995"/>
          </a:xfrm>
          <a:prstGeom prst="rect">
            <a:avLst/>
          </a:prstGeom>
          <a:noFill/>
        </p:spPr>
        <p:txBody>
          <a:bodyPr wrap="square" rtlCol="0">
            <a:spAutoFit/>
          </a:bodyPr>
          <a:lstStyle/>
          <a:p>
            <a:pPr algn="l"/>
            <a:r>
              <a:rPr lang="en-GB" sz="1400" b="1" dirty="0">
                <a:latin typeface="Helvetica Neue Light" panose="02000403000000020004" pitchFamily="2" charset="0"/>
                <a:ea typeface="Helvetica Neue Light" panose="02000403000000020004" pitchFamily="2" charset="0"/>
              </a:rPr>
              <a:t>Important Information:</a:t>
            </a:r>
          </a:p>
          <a:p>
            <a:pPr marL="285750" indent="-285750">
              <a:buFont typeface="Arial" panose="020B0604020202020204" pitchFamily="34" charset="0"/>
              <a:buChar char="•"/>
            </a:pPr>
            <a:r>
              <a:rPr lang="en-GB" sz="1400" dirty="0">
                <a:latin typeface="Helvetica Neue Light" panose="02000403000000020004" pitchFamily="2" charset="0"/>
                <a:ea typeface="Helvetica Neue Light" panose="02000403000000020004" pitchFamily="2" charset="0"/>
              </a:rPr>
              <a:t>Number of infested properties (428) [Data]</a:t>
            </a:r>
          </a:p>
          <a:p>
            <a:pPr marL="285750" indent="-285750">
              <a:buFont typeface="Arial" panose="020B0604020202020204" pitchFamily="34" charset="0"/>
              <a:buChar char="•"/>
            </a:pPr>
            <a:r>
              <a:rPr lang="en-GB" sz="1400" dirty="0">
                <a:latin typeface="Helvetica Neue Light" panose="02000403000000020004" pitchFamily="2" charset="0"/>
                <a:ea typeface="Helvetica Neue Light" panose="02000403000000020004" pitchFamily="2" charset="0"/>
              </a:rPr>
              <a:t>Total number of properties surveyed (976) [Data]</a:t>
            </a:r>
          </a:p>
          <a:p>
            <a:pPr marL="285750" indent="-285750">
              <a:buFont typeface="Arial" panose="020B0604020202020204" pitchFamily="34" charset="0"/>
              <a:buChar char="•"/>
            </a:pPr>
            <a:r>
              <a:rPr lang="en-GB" sz="1400" dirty="0">
                <a:latin typeface="Helvetica Neue Light" panose="02000403000000020004" pitchFamily="2" charset="0"/>
                <a:ea typeface="Helvetica Neue Light" panose="02000403000000020004" pitchFamily="2" charset="0"/>
              </a:rPr>
              <a:t>The prevalence of infestation is unknown, but we want to estimate the plausible value for prevalence of infestation [Parameter]</a:t>
            </a:r>
          </a:p>
          <a:p>
            <a:pPr marL="285750" indent="-285750">
              <a:buFont typeface="Arial" panose="020B0604020202020204" pitchFamily="34" charset="0"/>
              <a:buChar char="•"/>
            </a:pPr>
            <a:r>
              <a:rPr lang="en-GB" sz="1400" dirty="0">
                <a:latin typeface="Helvetica Neue Light" panose="02000403000000020004" pitchFamily="2" charset="0"/>
                <a:ea typeface="Helvetica Neue Light" panose="02000403000000020004" pitchFamily="2" charset="0"/>
              </a:rPr>
              <a:t>Prior information for prevalence (i.e., our knowledge or belief) is assumed 0.20 (in most cases, the prevalence from past research around this time is often this value of 20-25%. [Parameter] </a:t>
            </a: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EC132DE4-7B3B-1849-8C0D-A329A07AEDB1}"/>
                  </a:ext>
                </a:extLst>
              </p:cNvPr>
              <p:cNvSpPr txBox="1"/>
              <p:nvPr/>
            </p:nvSpPr>
            <p:spPr>
              <a:xfrm>
                <a:off x="145842" y="4833955"/>
                <a:ext cx="10871810" cy="1384995"/>
              </a:xfrm>
              <a:prstGeom prst="rect">
                <a:avLst/>
              </a:prstGeom>
              <a:noFill/>
            </p:spPr>
            <p:txBody>
              <a:bodyPr wrap="square" rtlCol="0">
                <a:spAutoFit/>
              </a:bodyPr>
              <a:lstStyle/>
              <a:p>
                <a:r>
                  <a:rPr lang="en-GB" sz="1400" dirty="0">
                    <a:latin typeface="Helvetica Neue Light" panose="02000403000000020004" pitchFamily="2" charset="0"/>
                    <a:ea typeface="Helvetica Neue Light" panose="02000403000000020004" pitchFamily="2" charset="0"/>
                  </a:rPr>
                  <a:t>Likelihood: </a:t>
                </a:r>
                <a14:m>
                  <m:oMath xmlns:m="http://schemas.openxmlformats.org/officeDocument/2006/math">
                    <m:r>
                      <m:rPr>
                        <m:sty m:val="p"/>
                      </m:rPr>
                      <a:rPr lang="en-GB" sz="1400">
                        <a:latin typeface="Cambria Math" panose="02040503050406030204" pitchFamily="18" charset="0"/>
                        <a:ea typeface="Helvetica Neue Light" panose="02000403000000020004" pitchFamily="2" charset="0"/>
                      </a:rPr>
                      <m:t>P</m:t>
                    </m:r>
                    <m:r>
                      <m:rPr>
                        <m:sty m:val="p"/>
                      </m:rPr>
                      <a:rPr lang="en-GB" sz="1400" b="0" i="0" smtClean="0">
                        <a:latin typeface="Cambria Math" panose="02040503050406030204" pitchFamily="18" charset="0"/>
                        <a:ea typeface="Helvetica Neue Light" panose="02000403000000020004" pitchFamily="2" charset="0"/>
                      </a:rPr>
                      <m:t>r</m:t>
                    </m:r>
                    <m:d>
                      <m:dPr>
                        <m:endChr m:val="|"/>
                        <m:ctrlPr>
                          <a:rPr lang="en-GB" sz="1400" i="1">
                            <a:latin typeface="Cambria Math" panose="02040503050406030204" pitchFamily="18" charset="0"/>
                            <a:ea typeface="Helvetica Neue Light" panose="02000403000000020004" pitchFamily="2" charset="0"/>
                          </a:rPr>
                        </m:ctrlPr>
                      </m:dPr>
                      <m:e>
                        <m:r>
                          <m:rPr>
                            <m:sty m:val="p"/>
                          </m:rPr>
                          <a:rPr lang="en-GB" sz="1400" b="0" i="0" smtClean="0">
                            <a:latin typeface="Cambria Math" panose="02040503050406030204" pitchFamily="18" charset="0"/>
                            <a:ea typeface="Helvetica Neue Light" panose="02000403000000020004" pitchFamily="2" charset="0"/>
                          </a:rPr>
                          <m:t>Infested</m:t>
                        </m:r>
                        <m:r>
                          <a:rPr lang="en-GB" sz="1400" i="1">
                            <a:latin typeface="Cambria Math" panose="02040503050406030204" pitchFamily="18" charset="0"/>
                            <a:ea typeface="Helvetica Neue Light" panose="02000403000000020004" pitchFamily="2" charset="0"/>
                          </a:rPr>
                          <m:t> </m:t>
                        </m:r>
                      </m:e>
                    </m:d>
                    <m:r>
                      <a:rPr lang="en-GB" sz="1400" i="1">
                        <a:latin typeface="Cambria Math" panose="02040503050406030204" pitchFamily="18" charset="0"/>
                        <a:ea typeface="Helvetica Neue Light" panose="02000403000000020004" pitchFamily="2" charset="0"/>
                      </a:rPr>
                      <m:t> </m:t>
                    </m:r>
                    <m:r>
                      <m:rPr>
                        <m:sty m:val="p"/>
                      </m:rPr>
                      <a:rPr lang="en-GB" sz="1400" b="0" i="0" smtClean="0">
                        <a:latin typeface="Cambria Math" panose="02040503050406030204" pitchFamily="18" charset="0"/>
                        <a:ea typeface="Helvetica Neue Light" panose="02000403000000020004" pitchFamily="2" charset="0"/>
                      </a:rPr>
                      <m:t>Prevalence</m:t>
                    </m:r>
                    <m:r>
                      <a:rPr lang="en-GB" sz="1400" i="1">
                        <a:latin typeface="Cambria Math" panose="02040503050406030204" pitchFamily="18" charset="0"/>
                        <a:ea typeface="Helvetica Neue Light" panose="02000403000000020004" pitchFamily="2" charset="0"/>
                      </a:rPr>
                      <m:t>)</m:t>
                    </m:r>
                  </m:oMath>
                </a14:m>
                <a:r>
                  <a:rPr lang="en-GB" sz="1400" dirty="0">
                    <a:latin typeface="Helvetica Neue Light" panose="02000403000000020004" pitchFamily="2" charset="0"/>
                    <a:ea typeface="Helvetica Neue Light" panose="02000403000000020004" pitchFamily="2" charset="0"/>
                  </a:rPr>
                  <a:t> </a:t>
                </a:r>
                <a14:m>
                  <m:oMath xmlns:m="http://schemas.openxmlformats.org/officeDocument/2006/math">
                    <m:r>
                      <a:rPr lang="en-GB" sz="1400">
                        <a:latin typeface="Cambria Math" panose="02040503050406030204" pitchFamily="18" charset="0"/>
                        <a:ea typeface="Helvetica Neue Light" panose="02000403000000020004" pitchFamily="2" charset="0"/>
                      </a:rPr>
                      <m:t>⇒</m:t>
                    </m:r>
                  </m:oMath>
                </a14:m>
                <a:r>
                  <a:rPr lang="en-GB" sz="1400" dirty="0">
                    <a:latin typeface="Helvetica Neue Light" panose="02000403000000020004" pitchFamily="2" charset="0"/>
                    <a:ea typeface="Helvetica Neue Light" panose="02000403000000020004" pitchFamily="2" charset="0"/>
                  </a:rPr>
                  <a:t> </a:t>
                </a:r>
                <a14:m>
                  <m:oMath xmlns:m="http://schemas.openxmlformats.org/officeDocument/2006/math">
                    <m:r>
                      <m:rPr>
                        <m:sty m:val="p"/>
                      </m:rPr>
                      <a:rPr lang="en-GB" sz="1400" dirty="0" smtClean="0">
                        <a:latin typeface="Cambria Math" panose="02040503050406030204" pitchFamily="18" charset="0"/>
                        <a:ea typeface="Helvetica Neue Light" panose="02000403000000020004" pitchFamily="2" charset="0"/>
                      </a:rPr>
                      <m:t>I</m:t>
                    </m:r>
                    <m:r>
                      <m:rPr>
                        <m:sty m:val="p"/>
                      </m:rPr>
                      <a:rPr lang="en-GB" sz="1400" b="0" i="0" dirty="0" smtClean="0">
                        <a:latin typeface="Cambria Math" panose="02040503050406030204" pitchFamily="18" charset="0"/>
                        <a:ea typeface="Helvetica Neue Light" panose="02000403000000020004" pitchFamily="2" charset="0"/>
                      </a:rPr>
                      <m:t>nfested</m:t>
                    </m:r>
                    <m:r>
                      <a:rPr lang="en-GB" sz="1400">
                        <a:latin typeface="Cambria Math" panose="02040503050406030204" pitchFamily="18" charset="0"/>
                        <a:ea typeface="Helvetica Neue Light" panose="02000403000000020004" pitchFamily="2" charset="0"/>
                      </a:rPr>
                      <m:t> ~ </m:t>
                    </m:r>
                    <m:r>
                      <m:rPr>
                        <m:sty m:val="p"/>
                      </m:rPr>
                      <a:rPr lang="en-GB" sz="1400">
                        <a:latin typeface="Cambria Math" panose="02040503050406030204" pitchFamily="18" charset="0"/>
                        <a:ea typeface="Helvetica Neue Light" panose="02000403000000020004" pitchFamily="2" charset="0"/>
                      </a:rPr>
                      <m:t>Bin</m:t>
                    </m:r>
                    <m:r>
                      <a:rPr lang="en-GB" sz="1400">
                        <a:latin typeface="Cambria Math" panose="02040503050406030204" pitchFamily="18" charset="0"/>
                        <a:ea typeface="Helvetica Neue Light" panose="02000403000000020004" pitchFamily="2" charset="0"/>
                      </a:rPr>
                      <m:t>(</m:t>
                    </m:r>
                    <m:r>
                      <m:rPr>
                        <m:sty m:val="p"/>
                      </m:rPr>
                      <a:rPr lang="en-GB" sz="1400" b="0" i="0" smtClean="0">
                        <a:latin typeface="Cambria Math" panose="02040503050406030204" pitchFamily="18" charset="0"/>
                        <a:ea typeface="Helvetica Neue Light" panose="02000403000000020004" pitchFamily="2" charset="0"/>
                      </a:rPr>
                      <m:t>Total</m:t>
                    </m:r>
                    <m:r>
                      <a:rPr lang="en-GB" sz="1400">
                        <a:latin typeface="Cambria Math" panose="02040503050406030204" pitchFamily="18" charset="0"/>
                        <a:ea typeface="Helvetica Neue Light" panose="02000403000000020004" pitchFamily="2" charset="0"/>
                      </a:rPr>
                      <m:t>, </m:t>
                    </m:r>
                    <m:r>
                      <m:rPr>
                        <m:sty m:val="p"/>
                      </m:rPr>
                      <a:rPr lang="en-GB" sz="1400" b="0" i="0" smtClean="0">
                        <a:latin typeface="Cambria Math" panose="02040503050406030204" pitchFamily="18" charset="0"/>
                        <a:ea typeface="Helvetica Neue Light" panose="02000403000000020004" pitchFamily="2" charset="0"/>
                      </a:rPr>
                      <m:t>Prevalence</m:t>
                    </m:r>
                    <m:r>
                      <a:rPr lang="en-GB" sz="1400" i="1">
                        <a:latin typeface="Cambria Math" panose="02040503050406030204" pitchFamily="18" charset="0"/>
                        <a:ea typeface="Cambria Math" panose="02040503050406030204" pitchFamily="18" charset="0"/>
                      </a:rPr>
                      <m:t>)</m:t>
                    </m:r>
                  </m:oMath>
                </a14:m>
                <a:endParaRPr lang="en-GB" sz="1400" dirty="0">
                  <a:latin typeface="Helvetica Neue Light" panose="02000403000000020004" pitchFamily="2" charset="0"/>
                  <a:ea typeface="Helvetica Neue Light" panose="02000403000000020004" pitchFamily="2" charset="0"/>
                </a:endParaRPr>
              </a:p>
              <a:p>
                <a:endParaRPr lang="en-GB" sz="1400" dirty="0">
                  <a:latin typeface="Helvetica Neue Light" panose="02000403000000020004" pitchFamily="2" charset="0"/>
                  <a:ea typeface="Helvetica Neue Light" panose="02000403000000020004" pitchFamily="2" charset="0"/>
                </a:endParaRPr>
              </a:p>
              <a:p>
                <a:r>
                  <a:rPr lang="en-GB" sz="1400" dirty="0">
                    <a:latin typeface="Helvetica Neue Light" panose="02000403000000020004" pitchFamily="2" charset="0"/>
                    <a:ea typeface="Helvetica Neue Light" panose="02000403000000020004" pitchFamily="2" charset="0"/>
                  </a:rPr>
                  <a:t>Prior: </a:t>
                </a:r>
                <a14:m>
                  <m:oMath xmlns:m="http://schemas.openxmlformats.org/officeDocument/2006/math">
                    <m:r>
                      <m:rPr>
                        <m:sty m:val="p"/>
                      </m:rPr>
                      <a:rPr lang="en-GB" sz="1400" smtClean="0">
                        <a:latin typeface="Cambria Math" panose="02040503050406030204" pitchFamily="18" charset="0"/>
                        <a:ea typeface="Helvetica Neue Light" panose="02000403000000020004" pitchFamily="2" charset="0"/>
                      </a:rPr>
                      <m:t>P</m:t>
                    </m:r>
                    <m:r>
                      <m:rPr>
                        <m:sty m:val="p"/>
                      </m:rPr>
                      <a:rPr lang="en-GB" sz="1400" b="0" i="0" smtClean="0">
                        <a:latin typeface="Cambria Math" panose="02040503050406030204" pitchFamily="18" charset="0"/>
                        <a:ea typeface="Helvetica Neue Light" panose="02000403000000020004" pitchFamily="2" charset="0"/>
                      </a:rPr>
                      <m:t>r</m:t>
                    </m:r>
                    <m:r>
                      <a:rPr lang="en-GB" sz="1400" b="0" i="0" smtClean="0">
                        <a:latin typeface="Cambria Math" panose="02040503050406030204" pitchFamily="18" charset="0"/>
                        <a:ea typeface="Helvetica Neue Light" panose="02000403000000020004" pitchFamily="2" charset="0"/>
                      </a:rPr>
                      <m:t>(</m:t>
                    </m:r>
                    <m:r>
                      <m:rPr>
                        <m:sty m:val="p"/>
                      </m:rPr>
                      <a:rPr lang="en-GB" sz="1400" b="0" i="0" smtClean="0">
                        <a:latin typeface="Cambria Math" panose="02040503050406030204" pitchFamily="18" charset="0"/>
                        <a:ea typeface="Helvetica Neue Light" panose="02000403000000020004" pitchFamily="2" charset="0"/>
                      </a:rPr>
                      <m:t>Prevalence</m:t>
                    </m:r>
                    <m:r>
                      <a:rPr lang="en-GB" sz="1400" i="1">
                        <a:latin typeface="Cambria Math" panose="02040503050406030204" pitchFamily="18" charset="0"/>
                        <a:ea typeface="Helvetica Neue Light" panose="02000403000000020004" pitchFamily="2" charset="0"/>
                      </a:rPr>
                      <m:t>)</m:t>
                    </m:r>
                  </m:oMath>
                </a14:m>
                <a:r>
                  <a:rPr lang="en-GB" sz="1400" dirty="0">
                    <a:latin typeface="Helvetica Neue Light" panose="02000403000000020004" pitchFamily="2" charset="0"/>
                    <a:ea typeface="Helvetica Neue Light" panose="02000403000000020004" pitchFamily="2" charset="0"/>
                  </a:rPr>
                  <a:t> </a:t>
                </a:r>
                <a14:m>
                  <m:oMath xmlns:m="http://schemas.openxmlformats.org/officeDocument/2006/math">
                    <m:r>
                      <a:rPr lang="en-GB" sz="1400">
                        <a:latin typeface="Cambria Math" panose="02040503050406030204" pitchFamily="18" charset="0"/>
                        <a:ea typeface="Helvetica Neue Light" panose="02000403000000020004" pitchFamily="2" charset="0"/>
                      </a:rPr>
                      <m:t>⇒</m:t>
                    </m:r>
                  </m:oMath>
                </a14:m>
                <a:r>
                  <a:rPr lang="en-GB" sz="1400" dirty="0">
                    <a:latin typeface="Helvetica Neue Light" panose="02000403000000020004" pitchFamily="2" charset="0"/>
                    <a:ea typeface="Helvetica Neue Light" panose="02000403000000020004" pitchFamily="2" charset="0"/>
                  </a:rPr>
                  <a:t> </a:t>
                </a:r>
                <a14:m>
                  <m:oMath xmlns:m="http://schemas.openxmlformats.org/officeDocument/2006/math">
                    <m:r>
                      <m:rPr>
                        <m:sty m:val="p"/>
                      </m:rPr>
                      <a:rPr lang="en-GB" sz="1400">
                        <a:latin typeface="Cambria Math" panose="02040503050406030204" pitchFamily="18" charset="0"/>
                        <a:ea typeface="Helvetica Neue Light" panose="02000403000000020004" pitchFamily="2" charset="0"/>
                      </a:rPr>
                      <m:t>B</m:t>
                    </m:r>
                    <m:r>
                      <m:rPr>
                        <m:sty m:val="p"/>
                      </m:rPr>
                      <a:rPr lang="en-GB" sz="1400" b="0" i="0" smtClean="0">
                        <a:latin typeface="Cambria Math" panose="02040503050406030204" pitchFamily="18" charset="0"/>
                        <a:ea typeface="Helvetica Neue Light" panose="02000403000000020004" pitchFamily="2" charset="0"/>
                      </a:rPr>
                      <m:t>eta</m:t>
                    </m:r>
                    <m:d>
                      <m:dPr>
                        <m:endChr m:val="|"/>
                        <m:ctrlPr>
                          <a:rPr lang="en-GB" sz="1400" b="0" i="1" smtClean="0">
                            <a:latin typeface="Cambria Math" panose="02040503050406030204" pitchFamily="18" charset="0"/>
                            <a:ea typeface="Helvetica Neue Light" panose="02000403000000020004" pitchFamily="2" charset="0"/>
                          </a:rPr>
                        </m:ctrlPr>
                      </m:dPr>
                      <m:e>
                        <m:r>
                          <m:rPr>
                            <m:sty m:val="p"/>
                          </m:rPr>
                          <a:rPr lang="en-GB" sz="1400">
                            <a:latin typeface="Cambria Math" panose="02040503050406030204" pitchFamily="18" charset="0"/>
                            <a:ea typeface="Helvetica Neue Light" panose="02000403000000020004" pitchFamily="2" charset="0"/>
                          </a:rPr>
                          <m:t>Prevalence</m:t>
                        </m:r>
                        <m:r>
                          <a:rPr lang="en-GB" sz="1400" b="0" i="0" smtClean="0">
                            <a:latin typeface="Cambria Math" panose="02040503050406030204" pitchFamily="18" charset="0"/>
                            <a:ea typeface="Helvetica Neue Light" panose="02000403000000020004" pitchFamily="2" charset="0"/>
                          </a:rPr>
                          <m:t> </m:t>
                        </m:r>
                      </m:e>
                    </m:d>
                    <m:r>
                      <m:rPr>
                        <m:sty m:val="p"/>
                      </m:rPr>
                      <a:rPr lang="el-GR" sz="1400" b="0" i="1" smtClean="0">
                        <a:latin typeface="Cambria Math" panose="02040503050406030204" pitchFamily="18" charset="0"/>
                        <a:ea typeface="Cambria Math" panose="02040503050406030204" pitchFamily="18" charset="0"/>
                      </a:rPr>
                      <m:t>α</m:t>
                    </m:r>
                    <m:r>
                      <a:rPr lang="en-GB" sz="1400" b="0" i="0" smtClean="0">
                        <a:latin typeface="Cambria Math" panose="02040503050406030204" pitchFamily="18" charset="0"/>
                        <a:ea typeface="Cambria Math" panose="02040503050406030204" pitchFamily="18" charset="0"/>
                      </a:rPr>
                      <m:t>−1, </m:t>
                    </m:r>
                    <m:r>
                      <m:rPr>
                        <m:sty m:val="p"/>
                      </m:rPr>
                      <a:rPr lang="el-GR" sz="1400" b="0" i="1" smtClean="0">
                        <a:latin typeface="Cambria Math" panose="02040503050406030204" pitchFamily="18" charset="0"/>
                        <a:ea typeface="Cambria Math" panose="02040503050406030204" pitchFamily="18" charset="0"/>
                      </a:rPr>
                      <m:t>β</m:t>
                    </m:r>
                    <m:r>
                      <a:rPr lang="en-GB" sz="1400" b="0" i="1" smtClean="0">
                        <a:latin typeface="Cambria Math" panose="02040503050406030204" pitchFamily="18" charset="0"/>
                        <a:ea typeface="Cambria Math" panose="02040503050406030204" pitchFamily="18" charset="0"/>
                      </a:rPr>
                      <m:t>−1</m:t>
                    </m:r>
                    <m:r>
                      <a:rPr lang="en-GB" sz="1400" b="0" i="0" smtClean="0">
                        <a:latin typeface="Cambria Math" panose="02040503050406030204" pitchFamily="18" charset="0"/>
                        <a:ea typeface="Helvetica Neue Light" panose="02000403000000020004" pitchFamily="2" charset="0"/>
                      </a:rPr>
                      <m:t> </m:t>
                    </m:r>
                    <m:r>
                      <a:rPr lang="en-GB" sz="1400" i="1">
                        <a:latin typeface="Cambria Math" panose="02040503050406030204" pitchFamily="18" charset="0"/>
                        <a:ea typeface="Cambria Math" panose="02040503050406030204" pitchFamily="18" charset="0"/>
                      </a:rPr>
                      <m:t>)</m:t>
                    </m:r>
                    <m:r>
                      <a:rPr lang="en-GB" sz="1400" b="0" i="0" smtClean="0">
                        <a:latin typeface="Cambria Math" panose="02040503050406030204" pitchFamily="18" charset="0"/>
                        <a:ea typeface="Cambria Math" panose="02040503050406030204" pitchFamily="18" charset="0"/>
                      </a:rPr>
                      <m:t>, </m:t>
                    </m:r>
                  </m:oMath>
                </a14:m>
                <a:r>
                  <a:rPr lang="en-GB" sz="1400" dirty="0">
                    <a:latin typeface="Helvetica Neue Light" panose="02000403000000020004" pitchFamily="2" charset="0"/>
                    <a:ea typeface="Helvetica Neue Light" panose="02000403000000020004" pitchFamily="2" charset="0"/>
                  </a:rPr>
                  <a:t>where </a:t>
                </a:r>
                <a14:m>
                  <m:oMath xmlns:m="http://schemas.openxmlformats.org/officeDocument/2006/math">
                    <m:r>
                      <m:rPr>
                        <m:sty m:val="p"/>
                      </m:rPr>
                      <a:rPr lang="el-GR" sz="1400" i="1" smtClean="0">
                        <a:latin typeface="Cambria Math" panose="02040503050406030204" pitchFamily="18" charset="0"/>
                        <a:ea typeface="Cambria Math" panose="02040503050406030204" pitchFamily="18" charset="0"/>
                      </a:rPr>
                      <m:t>α</m:t>
                    </m:r>
                    <m:r>
                      <a:rPr lang="en-GB" sz="1400" b="0" i="0" smtClean="0">
                        <a:latin typeface="Cambria Math" panose="02040503050406030204" pitchFamily="18" charset="0"/>
                        <a:ea typeface="Cambria Math" panose="02040503050406030204" pitchFamily="18" charset="0"/>
                      </a:rPr>
                      <m:t>=2</m:t>
                    </m:r>
                    <m:r>
                      <a:rPr lang="en-GB" sz="1400">
                        <a:latin typeface="Cambria Math" panose="02040503050406030204" pitchFamily="18" charset="0"/>
                        <a:ea typeface="Cambria Math" panose="02040503050406030204" pitchFamily="18" charset="0"/>
                      </a:rPr>
                      <m:t>, </m:t>
                    </m:r>
                    <m:r>
                      <m:rPr>
                        <m:sty m:val="p"/>
                      </m:rPr>
                      <a:rPr lang="el-GR" sz="1400" i="1">
                        <a:latin typeface="Cambria Math" panose="02040503050406030204" pitchFamily="18" charset="0"/>
                        <a:ea typeface="Cambria Math" panose="02040503050406030204" pitchFamily="18" charset="0"/>
                      </a:rPr>
                      <m:t>β</m:t>
                    </m:r>
                    <m:r>
                      <a:rPr lang="en-GB" sz="1400" b="0" i="1" smtClean="0">
                        <a:latin typeface="Cambria Math" panose="02040503050406030204" pitchFamily="18" charset="0"/>
                        <a:ea typeface="Cambria Math" panose="02040503050406030204" pitchFamily="18" charset="0"/>
                      </a:rPr>
                      <m:t>=5</m:t>
                    </m:r>
                    <m:r>
                      <a:rPr lang="en-GB" sz="1400">
                        <a:latin typeface="Cambria Math" panose="02040503050406030204" pitchFamily="18" charset="0"/>
                        <a:ea typeface="Helvetica Neue Light" panose="02000403000000020004" pitchFamily="2" charset="0"/>
                      </a:rPr>
                      <m:t> </m:t>
                    </m:r>
                  </m:oMath>
                </a14:m>
                <a:endParaRPr lang="en-GB" sz="1400" dirty="0">
                  <a:latin typeface="Helvetica Neue Light" panose="02000403000000020004" pitchFamily="2" charset="0"/>
                  <a:ea typeface="Helvetica Neue Light" panose="02000403000000020004" pitchFamily="2" charset="0"/>
                </a:endParaRPr>
              </a:p>
              <a:p>
                <a:endParaRPr lang="en-GB" sz="1400" dirty="0">
                  <a:latin typeface="Helvetica Neue Light" panose="02000403000000020004" pitchFamily="2" charset="0"/>
                  <a:ea typeface="Helvetica Neue Light" panose="02000403000000020004" pitchFamily="2" charset="0"/>
                </a:endParaRPr>
              </a:p>
              <a:p>
                <a:r>
                  <a:rPr lang="en-GB" sz="1400" dirty="0">
                    <a:latin typeface="Helvetica Neue Light" panose="02000403000000020004" pitchFamily="2" charset="0"/>
                    <a:ea typeface="Helvetica Neue Light" panose="02000403000000020004" pitchFamily="2" charset="0"/>
                  </a:rPr>
                  <a:t>Posterior: </a:t>
                </a:r>
                <a14:m>
                  <m:oMath xmlns:m="http://schemas.openxmlformats.org/officeDocument/2006/math">
                    <m:r>
                      <m:rPr>
                        <m:sty m:val="p"/>
                      </m:rPr>
                      <a:rPr lang="en-GB" sz="1400">
                        <a:latin typeface="Cambria Math" panose="02040503050406030204" pitchFamily="18" charset="0"/>
                        <a:ea typeface="Helvetica Neue Light" panose="02000403000000020004" pitchFamily="2" charset="0"/>
                      </a:rPr>
                      <m:t>Pr</m:t>
                    </m:r>
                    <m:d>
                      <m:dPr>
                        <m:endChr m:val="|"/>
                        <m:ctrlPr>
                          <a:rPr lang="en-GB" sz="1400" b="0" i="1" smtClean="0">
                            <a:latin typeface="Cambria Math" panose="02040503050406030204" pitchFamily="18" charset="0"/>
                            <a:ea typeface="Helvetica Neue Light" panose="02000403000000020004" pitchFamily="2" charset="0"/>
                          </a:rPr>
                        </m:ctrlPr>
                      </m:dPr>
                      <m:e>
                        <m:r>
                          <m:rPr>
                            <m:sty m:val="p"/>
                          </m:rPr>
                          <a:rPr lang="en-GB" sz="1400">
                            <a:latin typeface="Cambria Math" panose="02040503050406030204" pitchFamily="18" charset="0"/>
                            <a:ea typeface="Helvetica Neue Light" panose="02000403000000020004" pitchFamily="2" charset="0"/>
                          </a:rPr>
                          <m:t>Prevalence</m:t>
                        </m:r>
                        <m:r>
                          <a:rPr lang="en-GB" sz="1400" b="0" i="0" smtClean="0">
                            <a:latin typeface="Cambria Math" panose="02040503050406030204" pitchFamily="18" charset="0"/>
                            <a:ea typeface="Helvetica Neue Light" panose="02000403000000020004" pitchFamily="2" charset="0"/>
                          </a:rPr>
                          <m:t> </m:t>
                        </m:r>
                      </m:e>
                    </m:d>
                    <m:r>
                      <a:rPr lang="en-GB" sz="1400" b="0" i="0" smtClean="0">
                        <a:latin typeface="Cambria Math" panose="02040503050406030204" pitchFamily="18" charset="0"/>
                        <a:ea typeface="Helvetica Neue Light" panose="02000403000000020004" pitchFamily="2" charset="0"/>
                      </a:rPr>
                      <m:t> </m:t>
                    </m:r>
                    <m:r>
                      <m:rPr>
                        <m:sty m:val="p"/>
                      </m:rPr>
                      <a:rPr lang="en-GB" sz="1400" b="0" i="0" smtClean="0">
                        <a:latin typeface="Cambria Math" panose="02040503050406030204" pitchFamily="18" charset="0"/>
                        <a:ea typeface="Helvetica Neue Light" panose="02000403000000020004" pitchFamily="2" charset="0"/>
                      </a:rPr>
                      <m:t>Infested</m:t>
                    </m:r>
                    <m:r>
                      <a:rPr lang="en-GB" sz="1400" i="1">
                        <a:latin typeface="Cambria Math" panose="02040503050406030204" pitchFamily="18" charset="0"/>
                        <a:ea typeface="Helvetica Neue Light" panose="02000403000000020004" pitchFamily="2" charset="0"/>
                      </a:rPr>
                      <m:t>)</m:t>
                    </m:r>
                  </m:oMath>
                </a14:m>
                <a:r>
                  <a:rPr lang="en-GB" sz="1400" dirty="0">
                    <a:latin typeface="Helvetica Neue Light" panose="02000403000000020004" pitchFamily="2" charset="0"/>
                    <a:ea typeface="Helvetica Neue Light" panose="02000403000000020004" pitchFamily="2" charset="0"/>
                  </a:rPr>
                  <a:t> </a:t>
                </a:r>
                <a14:m>
                  <m:oMath xmlns:m="http://schemas.openxmlformats.org/officeDocument/2006/math">
                    <m:r>
                      <a:rPr lang="en-GB" sz="1400" b="0" i="0" smtClean="0">
                        <a:latin typeface="Cambria Math" panose="02040503050406030204" pitchFamily="18" charset="0"/>
                        <a:ea typeface="Helvetica Neue Light" panose="02000403000000020004" pitchFamily="2" charset="0"/>
                      </a:rPr>
                      <m:t>⇒ </m:t>
                    </m:r>
                    <m:r>
                      <m:rPr>
                        <m:sty m:val="p"/>
                      </m:rPr>
                      <a:rPr lang="en-GB" sz="1400" smtClean="0">
                        <a:latin typeface="Cambria Math" panose="02040503050406030204" pitchFamily="18" charset="0"/>
                        <a:ea typeface="Helvetica Neue Light" panose="02000403000000020004" pitchFamily="2" charset="0"/>
                      </a:rPr>
                      <m:t>Bin</m:t>
                    </m:r>
                    <m:r>
                      <a:rPr lang="en-GB" sz="1400" smtClean="0">
                        <a:latin typeface="Cambria Math" panose="02040503050406030204" pitchFamily="18" charset="0"/>
                        <a:ea typeface="Helvetica Neue Light" panose="02000403000000020004" pitchFamily="2" charset="0"/>
                      </a:rPr>
                      <m:t>(</m:t>
                    </m:r>
                    <m:r>
                      <m:rPr>
                        <m:sty m:val="p"/>
                      </m:rPr>
                      <a:rPr lang="en-GB" sz="1400" b="0" i="0" smtClean="0">
                        <a:latin typeface="Cambria Math" panose="02040503050406030204" pitchFamily="18" charset="0"/>
                        <a:ea typeface="Helvetica Neue Light" panose="02000403000000020004" pitchFamily="2" charset="0"/>
                      </a:rPr>
                      <m:t>Total</m:t>
                    </m:r>
                    <m:r>
                      <a:rPr lang="en-GB" sz="1400">
                        <a:latin typeface="Cambria Math" panose="02040503050406030204" pitchFamily="18" charset="0"/>
                        <a:ea typeface="Helvetica Neue Light" panose="02000403000000020004" pitchFamily="2" charset="0"/>
                      </a:rPr>
                      <m:t>, </m:t>
                    </m:r>
                    <m:r>
                      <m:rPr>
                        <m:sty m:val="p"/>
                      </m:rPr>
                      <a:rPr lang="en-GB" sz="1400" b="0" i="0" smtClean="0">
                        <a:latin typeface="Cambria Math" panose="02040503050406030204" pitchFamily="18" charset="0"/>
                        <a:ea typeface="Helvetica Neue Light" panose="02000403000000020004" pitchFamily="2" charset="0"/>
                      </a:rPr>
                      <m:t>Prevalence</m:t>
                    </m:r>
                    <m:r>
                      <a:rPr lang="en-GB" sz="1400" i="1">
                        <a:latin typeface="Cambria Math" panose="02040503050406030204" pitchFamily="18" charset="0"/>
                        <a:ea typeface="Cambria Math" panose="02040503050406030204" pitchFamily="18" charset="0"/>
                      </a:rPr>
                      <m:t>)</m:t>
                    </m:r>
                  </m:oMath>
                </a14:m>
                <a:r>
                  <a:rPr lang="en-GB" sz="1400" dirty="0">
                    <a:latin typeface="Helvetica Neue Light" panose="02000403000000020004" pitchFamily="2" charset="0"/>
                    <a:ea typeface="Helvetica Neue Light" panose="02000403000000020004" pitchFamily="2" charset="0"/>
                  </a:rPr>
                  <a:t> x </a:t>
                </a:r>
                <a14:m>
                  <m:oMath xmlns:m="http://schemas.openxmlformats.org/officeDocument/2006/math">
                    <m:r>
                      <m:rPr>
                        <m:sty m:val="p"/>
                      </m:rPr>
                      <a:rPr lang="en-GB" sz="1400">
                        <a:latin typeface="Cambria Math" panose="02040503050406030204" pitchFamily="18" charset="0"/>
                        <a:ea typeface="Helvetica Neue Light" panose="02000403000000020004" pitchFamily="2" charset="0"/>
                      </a:rPr>
                      <m:t>Beta</m:t>
                    </m:r>
                    <m:d>
                      <m:dPr>
                        <m:endChr m:val="|"/>
                        <m:ctrlPr>
                          <a:rPr lang="en-GB" sz="1400" i="1">
                            <a:latin typeface="Cambria Math" panose="02040503050406030204" pitchFamily="18" charset="0"/>
                            <a:ea typeface="Helvetica Neue Light" panose="02000403000000020004" pitchFamily="2" charset="0"/>
                          </a:rPr>
                        </m:ctrlPr>
                      </m:dPr>
                      <m:e>
                        <m:r>
                          <m:rPr>
                            <m:sty m:val="p"/>
                          </m:rPr>
                          <a:rPr lang="en-GB" sz="1400">
                            <a:latin typeface="Cambria Math" panose="02040503050406030204" pitchFamily="18" charset="0"/>
                            <a:ea typeface="Helvetica Neue Light" panose="02000403000000020004" pitchFamily="2" charset="0"/>
                          </a:rPr>
                          <m:t>Prevalence</m:t>
                        </m:r>
                        <m:r>
                          <a:rPr lang="en-GB" sz="1400">
                            <a:latin typeface="Cambria Math" panose="02040503050406030204" pitchFamily="18" charset="0"/>
                            <a:ea typeface="Helvetica Neue Light" panose="02000403000000020004" pitchFamily="2" charset="0"/>
                          </a:rPr>
                          <m:t> </m:t>
                        </m:r>
                      </m:e>
                    </m:d>
                    <m:r>
                      <a:rPr lang="en-GB" sz="1400" b="0" i="1" smtClean="0">
                        <a:latin typeface="Cambria Math" panose="02040503050406030204" pitchFamily="18" charset="0"/>
                        <a:ea typeface="Helvetica Neue Light" panose="02000403000000020004" pitchFamily="2" charset="0"/>
                      </a:rPr>
                      <m:t>1</m:t>
                    </m:r>
                    <m:r>
                      <a:rPr lang="en-GB" sz="1400">
                        <a:latin typeface="Cambria Math" panose="02040503050406030204" pitchFamily="18" charset="0"/>
                        <a:ea typeface="Cambria Math" panose="02040503050406030204" pitchFamily="18" charset="0"/>
                      </a:rPr>
                      <m:t>, </m:t>
                    </m:r>
                    <m:r>
                      <a:rPr lang="en-GB" sz="1400" b="0" i="1" smtClean="0">
                        <a:latin typeface="Cambria Math" panose="02040503050406030204" pitchFamily="18" charset="0"/>
                        <a:ea typeface="Cambria Math" panose="02040503050406030204" pitchFamily="18" charset="0"/>
                      </a:rPr>
                      <m:t>4)</m:t>
                    </m:r>
                    <m:r>
                      <a:rPr lang="en-GB" sz="1400">
                        <a:latin typeface="Cambria Math" panose="02040503050406030204" pitchFamily="18" charset="0"/>
                        <a:ea typeface="Helvetica Neue Light" panose="02000403000000020004" pitchFamily="2" charset="0"/>
                      </a:rPr>
                      <m:t> </m:t>
                    </m:r>
                  </m:oMath>
                </a14:m>
                <a:endParaRPr lang="en-GB" sz="1400" dirty="0">
                  <a:latin typeface="Helvetica Neue Light" panose="02000403000000020004" pitchFamily="2" charset="0"/>
                  <a:ea typeface="Helvetica Neue Light" panose="02000403000000020004" pitchFamily="2" charset="0"/>
                </a:endParaRPr>
              </a:p>
              <a:p>
                <a:endParaRPr lang="en-GB" sz="1400" dirty="0">
                  <a:latin typeface="Helvetica Neue Light" panose="02000403000000020004" pitchFamily="2" charset="0"/>
                  <a:ea typeface="Helvetica Neue Light" panose="02000403000000020004" pitchFamily="2" charset="0"/>
                </a:endParaRPr>
              </a:p>
            </p:txBody>
          </p:sp>
        </mc:Choice>
        <mc:Fallback xmlns="">
          <p:sp>
            <p:nvSpPr>
              <p:cNvPr id="14" name="TextBox 13">
                <a:extLst>
                  <a:ext uri="{FF2B5EF4-FFF2-40B4-BE49-F238E27FC236}">
                    <a16:creationId xmlns:a16="http://schemas.microsoft.com/office/drawing/2014/main" id="{EC132DE4-7B3B-1849-8C0D-A329A07AEDB1}"/>
                  </a:ext>
                </a:extLst>
              </p:cNvPr>
              <p:cNvSpPr txBox="1">
                <a:spLocks noRot="1" noChangeAspect="1" noMove="1" noResize="1" noEditPoints="1" noAdjustHandles="1" noChangeArrowheads="1" noChangeShapeType="1" noTextEdit="1"/>
              </p:cNvSpPr>
              <p:nvPr/>
            </p:nvSpPr>
            <p:spPr>
              <a:xfrm>
                <a:off x="145842" y="4833955"/>
                <a:ext cx="10871810" cy="1384995"/>
              </a:xfrm>
              <a:prstGeom prst="rect">
                <a:avLst/>
              </a:prstGeom>
              <a:blipFill>
                <a:blip r:embed="rId2"/>
                <a:stretch>
                  <a:fillRect l="-117" t="-909"/>
                </a:stretch>
              </a:blipFill>
            </p:spPr>
            <p:txBody>
              <a:bodyPr/>
              <a:lstStyle/>
              <a:p>
                <a:r>
                  <a:rPr lang="en-GB">
                    <a:noFill/>
                  </a:rPr>
                  <a:t> </a:t>
                </a:r>
              </a:p>
            </p:txBody>
          </p:sp>
        </mc:Fallback>
      </mc:AlternateContent>
      <p:sp>
        <p:nvSpPr>
          <p:cNvPr id="5" name="Title 1">
            <a:extLst>
              <a:ext uri="{FF2B5EF4-FFF2-40B4-BE49-F238E27FC236}">
                <a16:creationId xmlns:a16="http://schemas.microsoft.com/office/drawing/2014/main" id="{2F1C2009-8DD6-9CBF-2A06-342ACA7C1765}"/>
              </a:ext>
            </a:extLst>
          </p:cNvPr>
          <p:cNvSpPr txBox="1">
            <a:spLocks/>
          </p:cNvSpPr>
          <p:nvPr/>
        </p:nvSpPr>
        <p:spPr>
          <a:xfrm>
            <a:off x="145842" y="202119"/>
            <a:ext cx="9382728" cy="65111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r>
              <a:rPr lang="en-US" altLang="en-US" sz="2800" b="1" dirty="0">
                <a:latin typeface="HELVETICA NEUE LIGHT" panose="02000403000000020004" pitchFamily="2" charset="0"/>
                <a:ea typeface="HELVETICA NEUE LIGHT" panose="02000403000000020004" pitchFamily="2" charset="0"/>
                <a:cs typeface="Helvetica Neue" panose="02000503000000020004" pitchFamily="2" charset="0"/>
              </a:rPr>
              <a:t>Motivating example</a:t>
            </a:r>
            <a:endParaRPr lang="en-GB" sz="2800" b="1" cap="all"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endParaRPr>
          </a:p>
        </p:txBody>
      </p:sp>
      <p:pic>
        <p:nvPicPr>
          <p:cNvPr id="7" name="Picture 6" descr="Chart&#10;&#10;Description automatically generated">
            <a:extLst>
              <a:ext uri="{FF2B5EF4-FFF2-40B4-BE49-F238E27FC236}">
                <a16:creationId xmlns:a16="http://schemas.microsoft.com/office/drawing/2014/main" id="{858BDC89-E3FD-A11E-0D42-BEB94B1E3CFD}"/>
              </a:ext>
            </a:extLst>
          </p:cNvPr>
          <p:cNvPicPr>
            <a:picLocks noChangeAspect="1"/>
          </p:cNvPicPr>
          <p:nvPr/>
        </p:nvPicPr>
        <p:blipFill>
          <a:blip r:embed="rId3"/>
          <a:stretch>
            <a:fillRect/>
          </a:stretch>
        </p:blipFill>
        <p:spPr>
          <a:xfrm>
            <a:off x="8936546" y="197829"/>
            <a:ext cx="3096549" cy="2460501"/>
          </a:xfrm>
          <a:prstGeom prst="rect">
            <a:avLst/>
          </a:prstGeom>
        </p:spPr>
      </p:pic>
      <p:sp>
        <p:nvSpPr>
          <p:cNvPr id="9" name="TextBox 8">
            <a:extLst>
              <a:ext uri="{FF2B5EF4-FFF2-40B4-BE49-F238E27FC236}">
                <a16:creationId xmlns:a16="http://schemas.microsoft.com/office/drawing/2014/main" id="{A9BE79B5-6343-77D9-BE70-BD3D23E984F2}"/>
              </a:ext>
            </a:extLst>
          </p:cNvPr>
          <p:cNvSpPr txBox="1"/>
          <p:nvPr/>
        </p:nvSpPr>
        <p:spPr>
          <a:xfrm>
            <a:off x="9787884" y="2599729"/>
            <a:ext cx="1867819" cy="369332"/>
          </a:xfrm>
          <a:prstGeom prst="rect">
            <a:avLst/>
          </a:prstGeom>
          <a:noFill/>
        </p:spPr>
        <p:txBody>
          <a:bodyPr wrap="none" rtlCol="0">
            <a:spAutoFit/>
          </a:bodyPr>
          <a:lstStyle/>
          <a:p>
            <a:pPr algn="l"/>
            <a:r>
              <a:rPr lang="en-GB" dirty="0">
                <a:latin typeface="Helvetica Neue Light" panose="02000403000000020004" pitchFamily="2" charset="0"/>
                <a:ea typeface="Helvetica Neue Light" panose="02000403000000020004" pitchFamily="2" charset="0"/>
              </a:rPr>
              <a:t>Beta distribution</a:t>
            </a:r>
          </a:p>
        </p:txBody>
      </p:sp>
    </p:spTree>
    <p:extLst>
      <p:ext uri="{BB962C8B-B14F-4D97-AF65-F5344CB8AC3E}">
        <p14:creationId xmlns:p14="http://schemas.microsoft.com/office/powerpoint/2010/main" val="5441768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blue graph with a white background&#10;&#10;AI-generated content may be incorrect.">
            <a:extLst>
              <a:ext uri="{FF2B5EF4-FFF2-40B4-BE49-F238E27FC236}">
                <a16:creationId xmlns:a16="http://schemas.microsoft.com/office/drawing/2014/main" id="{70DFD253-553B-CD28-E19C-A41AD8D3675B}"/>
              </a:ext>
            </a:extLst>
          </p:cNvPr>
          <p:cNvPicPr>
            <a:picLocks noChangeAspect="1"/>
          </p:cNvPicPr>
          <p:nvPr/>
        </p:nvPicPr>
        <p:blipFill>
          <a:blip r:embed="rId2"/>
          <a:stretch>
            <a:fillRect/>
          </a:stretch>
        </p:blipFill>
        <p:spPr>
          <a:xfrm>
            <a:off x="614149" y="1348240"/>
            <a:ext cx="4976754" cy="3694024"/>
          </a:xfrm>
          <a:prstGeom prst="rect">
            <a:avLst/>
          </a:prstGeom>
        </p:spPr>
      </p:pic>
      <p:pic>
        <p:nvPicPr>
          <p:cNvPr id="5" name="Picture 4" descr="A red line graph with numbers&#10;&#10;AI-generated content may be incorrect.">
            <a:extLst>
              <a:ext uri="{FF2B5EF4-FFF2-40B4-BE49-F238E27FC236}">
                <a16:creationId xmlns:a16="http://schemas.microsoft.com/office/drawing/2014/main" id="{00F5D6A3-2BAC-0D6E-854D-AD1EAEB467A1}"/>
              </a:ext>
            </a:extLst>
          </p:cNvPr>
          <p:cNvPicPr>
            <a:picLocks noChangeAspect="1"/>
          </p:cNvPicPr>
          <p:nvPr/>
        </p:nvPicPr>
        <p:blipFill>
          <a:blip r:embed="rId3"/>
          <a:stretch>
            <a:fillRect/>
          </a:stretch>
        </p:blipFill>
        <p:spPr>
          <a:xfrm>
            <a:off x="5858458" y="1328645"/>
            <a:ext cx="5353634" cy="3816757"/>
          </a:xfrm>
          <a:prstGeom prst="rect">
            <a:avLst/>
          </a:prstGeom>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A2C8315E-13FA-538F-E1DB-7264D81FC2E0}"/>
                  </a:ext>
                </a:extLst>
              </p:cNvPr>
              <p:cNvSpPr txBox="1"/>
              <p:nvPr/>
            </p:nvSpPr>
            <p:spPr>
              <a:xfrm>
                <a:off x="2034150" y="978908"/>
                <a:ext cx="8768833" cy="369332"/>
              </a:xfrm>
              <a:prstGeom prst="rect">
                <a:avLst/>
              </a:prstGeom>
              <a:noFill/>
            </p:spPr>
            <p:txBody>
              <a:bodyPr wrap="square">
                <a:spAutoFit/>
              </a:bodyPr>
              <a:lstStyle/>
              <a:p>
                <a14:m>
                  <m:oMath xmlns:m="http://schemas.openxmlformats.org/officeDocument/2006/math">
                    <m:r>
                      <m:rPr>
                        <m:sty m:val="p"/>
                      </m:rPr>
                      <a:rPr lang="en-GB" sz="1800" smtClean="0">
                        <a:latin typeface="Cambria Math" panose="02040503050406030204" pitchFamily="18" charset="0"/>
                        <a:ea typeface="Helvetica Neue Light" panose="02000403000000020004" pitchFamily="2" charset="0"/>
                      </a:rPr>
                      <m:t>Bin</m:t>
                    </m:r>
                    <m:r>
                      <a:rPr lang="en-GB" sz="1800" smtClean="0">
                        <a:latin typeface="Cambria Math" panose="02040503050406030204" pitchFamily="18" charset="0"/>
                        <a:ea typeface="Helvetica Neue Light" panose="02000403000000020004" pitchFamily="2" charset="0"/>
                      </a:rPr>
                      <m:t>(</m:t>
                    </m:r>
                    <m:r>
                      <m:rPr>
                        <m:sty m:val="p"/>
                      </m:rPr>
                      <a:rPr lang="en-GB" sz="1800" b="0" i="0" smtClean="0">
                        <a:latin typeface="Cambria Math" panose="02040503050406030204" pitchFamily="18" charset="0"/>
                        <a:ea typeface="Helvetica Neue Light" panose="02000403000000020004" pitchFamily="2" charset="0"/>
                      </a:rPr>
                      <m:t>Total</m:t>
                    </m:r>
                    <m:r>
                      <a:rPr lang="en-GB" sz="1800">
                        <a:latin typeface="Cambria Math" panose="02040503050406030204" pitchFamily="18" charset="0"/>
                        <a:ea typeface="Helvetica Neue Light" panose="02000403000000020004" pitchFamily="2" charset="0"/>
                      </a:rPr>
                      <m:t>, </m:t>
                    </m:r>
                    <m:r>
                      <m:rPr>
                        <m:sty m:val="p"/>
                      </m:rPr>
                      <a:rPr lang="en-GB" sz="1800" b="0" i="0" smtClean="0">
                        <a:latin typeface="Cambria Math" panose="02040503050406030204" pitchFamily="18" charset="0"/>
                        <a:ea typeface="Helvetica Neue Light" panose="02000403000000020004" pitchFamily="2" charset="0"/>
                      </a:rPr>
                      <m:t>Prevalence</m:t>
                    </m:r>
                    <m:r>
                      <a:rPr lang="en-GB" sz="1800" i="1">
                        <a:latin typeface="Cambria Math" panose="02040503050406030204" pitchFamily="18" charset="0"/>
                        <a:ea typeface="Cambria Math" panose="02040503050406030204" pitchFamily="18" charset="0"/>
                      </a:rPr>
                      <m:t>)</m:t>
                    </m:r>
                  </m:oMath>
                </a14:m>
                <a:r>
                  <a:rPr lang="en-GB" sz="1800" dirty="0">
                    <a:latin typeface="Helvetica Neue Light" panose="02000403000000020004" pitchFamily="2" charset="0"/>
                    <a:ea typeface="Helvetica Neue Light" panose="02000403000000020004" pitchFamily="2" charset="0"/>
                  </a:rPr>
                  <a:t>                      x </a:t>
                </a:r>
                <a14:m>
                  <m:oMath xmlns:m="http://schemas.openxmlformats.org/officeDocument/2006/math">
                    <m:r>
                      <a:rPr lang="en-GB" sz="1800" b="0" i="0" smtClean="0">
                        <a:latin typeface="Cambria Math" panose="02040503050406030204" pitchFamily="18" charset="0"/>
                        <a:ea typeface="Helvetica Neue Light" panose="02000403000000020004" pitchFamily="2" charset="0"/>
                      </a:rPr>
                      <m:t>                            </m:t>
                    </m:r>
                    <m:r>
                      <m:rPr>
                        <m:sty m:val="p"/>
                      </m:rPr>
                      <a:rPr lang="en-GB" sz="1800">
                        <a:latin typeface="Cambria Math" panose="02040503050406030204" pitchFamily="18" charset="0"/>
                        <a:ea typeface="Helvetica Neue Light" panose="02000403000000020004" pitchFamily="2" charset="0"/>
                      </a:rPr>
                      <m:t>Beta</m:t>
                    </m:r>
                    <m:d>
                      <m:dPr>
                        <m:endChr m:val="|"/>
                        <m:ctrlPr>
                          <a:rPr lang="en-GB" sz="1800" i="1">
                            <a:latin typeface="Cambria Math" panose="02040503050406030204" pitchFamily="18" charset="0"/>
                            <a:ea typeface="Helvetica Neue Light" panose="02000403000000020004" pitchFamily="2" charset="0"/>
                          </a:rPr>
                        </m:ctrlPr>
                      </m:dPr>
                      <m:e>
                        <m:r>
                          <m:rPr>
                            <m:sty m:val="p"/>
                          </m:rPr>
                          <a:rPr lang="en-GB" sz="1800">
                            <a:latin typeface="Cambria Math" panose="02040503050406030204" pitchFamily="18" charset="0"/>
                            <a:ea typeface="Helvetica Neue Light" panose="02000403000000020004" pitchFamily="2" charset="0"/>
                          </a:rPr>
                          <m:t>Prevalence</m:t>
                        </m:r>
                        <m:r>
                          <a:rPr lang="en-GB" sz="1800">
                            <a:latin typeface="Cambria Math" panose="02040503050406030204" pitchFamily="18" charset="0"/>
                            <a:ea typeface="Helvetica Neue Light" panose="02000403000000020004" pitchFamily="2" charset="0"/>
                          </a:rPr>
                          <m:t> </m:t>
                        </m:r>
                      </m:e>
                    </m:d>
                    <m:r>
                      <a:rPr lang="en-GB" sz="1800" b="0" i="1" smtClean="0">
                        <a:latin typeface="Cambria Math" panose="02040503050406030204" pitchFamily="18" charset="0"/>
                        <a:ea typeface="Helvetica Neue Light" panose="02000403000000020004" pitchFamily="2" charset="0"/>
                      </a:rPr>
                      <m:t>𝑎</m:t>
                    </m:r>
                    <m:r>
                      <a:rPr lang="en-GB" sz="1800" b="0" i="1" smtClean="0">
                        <a:latin typeface="Cambria Math" panose="02040503050406030204" pitchFamily="18" charset="0"/>
                        <a:ea typeface="Helvetica Neue Light" panose="02000403000000020004" pitchFamily="2" charset="0"/>
                      </a:rPr>
                      <m:t> − 1</m:t>
                    </m:r>
                    <m:r>
                      <a:rPr lang="en-GB" sz="1800">
                        <a:latin typeface="Cambria Math" panose="02040503050406030204" pitchFamily="18" charset="0"/>
                        <a:ea typeface="Cambria Math" panose="02040503050406030204" pitchFamily="18" charset="0"/>
                      </a:rPr>
                      <m:t>, </m:t>
                    </m:r>
                    <m:r>
                      <m:rPr>
                        <m:sty m:val="p"/>
                      </m:rPr>
                      <a:rPr lang="en-GB" sz="1800" b="0" i="0" smtClean="0">
                        <a:latin typeface="Cambria Math" panose="02040503050406030204" pitchFamily="18" charset="0"/>
                        <a:ea typeface="Cambria Math" panose="02040503050406030204" pitchFamily="18" charset="0"/>
                      </a:rPr>
                      <m:t>b</m:t>
                    </m:r>
                    <m:r>
                      <a:rPr lang="en-GB" sz="1800" b="0" i="1" smtClean="0">
                        <a:latin typeface="Cambria Math" panose="02040503050406030204" pitchFamily="18" charset="0"/>
                        <a:ea typeface="Cambria Math" panose="02040503050406030204" pitchFamily="18" charset="0"/>
                      </a:rPr>
                      <m:t>−1)</m:t>
                    </m:r>
                    <m:r>
                      <a:rPr lang="en-GB" sz="1800">
                        <a:latin typeface="Cambria Math" panose="02040503050406030204" pitchFamily="18" charset="0"/>
                        <a:ea typeface="Helvetica Neue Light" panose="02000403000000020004" pitchFamily="2" charset="0"/>
                      </a:rPr>
                      <m:t> </m:t>
                    </m:r>
                  </m:oMath>
                </a14:m>
                <a:endParaRPr lang="en-GB" dirty="0"/>
              </a:p>
            </p:txBody>
          </p:sp>
        </mc:Choice>
        <mc:Fallback xmlns="">
          <p:sp>
            <p:nvSpPr>
              <p:cNvPr id="7" name="TextBox 6">
                <a:extLst>
                  <a:ext uri="{FF2B5EF4-FFF2-40B4-BE49-F238E27FC236}">
                    <a16:creationId xmlns:a16="http://schemas.microsoft.com/office/drawing/2014/main" id="{A2C8315E-13FA-538F-E1DB-7264D81FC2E0}"/>
                  </a:ext>
                </a:extLst>
              </p:cNvPr>
              <p:cNvSpPr txBox="1">
                <a:spLocks noRot="1" noChangeAspect="1" noMove="1" noResize="1" noEditPoints="1" noAdjustHandles="1" noChangeArrowheads="1" noChangeShapeType="1" noTextEdit="1"/>
              </p:cNvSpPr>
              <p:nvPr/>
            </p:nvSpPr>
            <p:spPr>
              <a:xfrm>
                <a:off x="2034150" y="978908"/>
                <a:ext cx="8768833" cy="369332"/>
              </a:xfrm>
              <a:prstGeom prst="rect">
                <a:avLst/>
              </a:prstGeom>
              <a:blipFill>
                <a:blip r:embed="rId4"/>
                <a:stretch>
                  <a:fillRect t="-13333" b="-20000"/>
                </a:stretch>
              </a:blipFill>
            </p:spPr>
            <p:txBody>
              <a:bodyPr/>
              <a:lstStyle/>
              <a:p>
                <a:r>
                  <a:rPr lang="en-GB">
                    <a:noFill/>
                  </a:rPr>
                  <a:t> </a:t>
                </a:r>
              </a:p>
            </p:txBody>
          </p:sp>
        </mc:Fallback>
      </mc:AlternateContent>
      <p:sp>
        <p:nvSpPr>
          <p:cNvPr id="9" name="TextBox 8">
            <a:extLst>
              <a:ext uri="{FF2B5EF4-FFF2-40B4-BE49-F238E27FC236}">
                <a16:creationId xmlns:a16="http://schemas.microsoft.com/office/drawing/2014/main" id="{9EF6DE72-DA2D-B5BD-DD90-4A4CEF0100E4}"/>
              </a:ext>
            </a:extLst>
          </p:cNvPr>
          <p:cNvSpPr txBox="1"/>
          <p:nvPr/>
        </p:nvSpPr>
        <p:spPr>
          <a:xfrm>
            <a:off x="1231719" y="5529355"/>
            <a:ext cx="9728562" cy="646331"/>
          </a:xfrm>
          <a:prstGeom prst="rect">
            <a:avLst/>
          </a:prstGeom>
          <a:noFill/>
        </p:spPr>
        <p:txBody>
          <a:bodyPr wrap="square">
            <a:spAutoFit/>
          </a:bodyPr>
          <a:lstStyle/>
          <a:p>
            <a:r>
              <a:rPr lang="en-GB" dirty="0">
                <a:latin typeface="Helvetica Neue Light" panose="02000403000000020004" pitchFamily="2" charset="0"/>
                <a:ea typeface="Helvetica Neue Light" panose="02000403000000020004" pitchFamily="2" charset="0"/>
              </a:rPr>
              <a:t>Combining the likelihood function with prior distribution based on our assumptions/knowledge, we get a new posterior distribution with an updated prevalence values</a:t>
            </a:r>
            <a:endParaRPr lang="en-GB" dirty="0"/>
          </a:p>
        </p:txBody>
      </p:sp>
      <p:sp>
        <p:nvSpPr>
          <p:cNvPr id="10" name="Title 1">
            <a:extLst>
              <a:ext uri="{FF2B5EF4-FFF2-40B4-BE49-F238E27FC236}">
                <a16:creationId xmlns:a16="http://schemas.microsoft.com/office/drawing/2014/main" id="{5ADCA13D-EF06-615A-89E6-7D83A267333A}"/>
              </a:ext>
            </a:extLst>
          </p:cNvPr>
          <p:cNvSpPr txBox="1">
            <a:spLocks/>
          </p:cNvSpPr>
          <p:nvPr/>
        </p:nvSpPr>
        <p:spPr>
          <a:xfrm>
            <a:off x="145842" y="202119"/>
            <a:ext cx="9382728" cy="65111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r>
              <a:rPr lang="en-US" altLang="en-US" sz="2800" b="1" dirty="0">
                <a:latin typeface="HELVETICA NEUE LIGHT" panose="02000403000000020004" pitchFamily="2" charset="0"/>
                <a:ea typeface="HELVETICA NEUE LIGHT" panose="02000403000000020004" pitchFamily="2" charset="0"/>
                <a:cs typeface="Helvetica Neue" panose="02000503000000020004" pitchFamily="2" charset="0"/>
              </a:rPr>
              <a:t>Motivating example (cont.)</a:t>
            </a:r>
            <a:endParaRPr lang="en-GB" sz="2800" b="1" cap="all"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endParaRPr>
          </a:p>
        </p:txBody>
      </p:sp>
    </p:spTree>
    <p:extLst>
      <p:ext uri="{BB962C8B-B14F-4D97-AF65-F5344CB8AC3E}">
        <p14:creationId xmlns:p14="http://schemas.microsoft.com/office/powerpoint/2010/main" val="38562497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1" name="Picture 10" descr="Chart&#10;&#10;Description automatically generated">
            <a:extLst>
              <a:ext uri="{FF2B5EF4-FFF2-40B4-BE49-F238E27FC236}">
                <a16:creationId xmlns:a16="http://schemas.microsoft.com/office/drawing/2014/main" id="{3A9192BE-FB66-1642-8595-04DD111A4174}"/>
              </a:ext>
            </a:extLst>
          </p:cNvPr>
          <p:cNvPicPr>
            <a:picLocks noChangeAspect="1"/>
          </p:cNvPicPr>
          <p:nvPr/>
        </p:nvPicPr>
        <p:blipFill>
          <a:blip r:embed="rId2"/>
          <a:stretch>
            <a:fillRect/>
          </a:stretch>
        </p:blipFill>
        <p:spPr>
          <a:xfrm>
            <a:off x="297671" y="1253095"/>
            <a:ext cx="6246820" cy="5554054"/>
          </a:xfrm>
          <a:prstGeom prst="rect">
            <a:avLst/>
          </a:prstGeom>
        </p:spPr>
      </p:pic>
      <p:sp>
        <p:nvSpPr>
          <p:cNvPr id="4" name="Slide Number Placeholder 3">
            <a:extLst>
              <a:ext uri="{FF2B5EF4-FFF2-40B4-BE49-F238E27FC236}">
                <a16:creationId xmlns:a16="http://schemas.microsoft.com/office/drawing/2014/main" id="{53A07A42-5763-174B-9E9C-FA445D3FA280}"/>
              </a:ext>
            </a:extLst>
          </p:cNvPr>
          <p:cNvSpPr txBox="1">
            <a:spLocks/>
          </p:cNvSpPr>
          <p:nvPr/>
        </p:nvSpPr>
        <p:spPr>
          <a:xfrm>
            <a:off x="11275948" y="6373870"/>
            <a:ext cx="540000" cy="144000"/>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Arial" charset="0"/>
              </a:defRPr>
            </a:lvl1pPr>
            <a:lvl2pPr marL="778225" indent="-299317" algn="l" defTabSz="914400" rtl="0" eaLnBrk="0" latinLnBrk="0" hangingPunct="0">
              <a:defRPr sz="1800" kern="1200">
                <a:solidFill>
                  <a:schemeClr val="tx1"/>
                </a:solidFill>
                <a:latin typeface="Arial" charset="0"/>
                <a:ea typeface="Arial" charset="0"/>
                <a:cs typeface="Arial" charset="0"/>
              </a:defRPr>
            </a:lvl2pPr>
            <a:lvl3pPr marL="1197270" indent="-239454" algn="l" defTabSz="914400" rtl="0" eaLnBrk="0" latinLnBrk="0" hangingPunct="0">
              <a:defRPr sz="1800" kern="1200">
                <a:solidFill>
                  <a:schemeClr val="tx1"/>
                </a:solidFill>
                <a:latin typeface="Arial" charset="0"/>
                <a:ea typeface="Arial" charset="0"/>
                <a:cs typeface="Arial" charset="0"/>
              </a:defRPr>
            </a:lvl3pPr>
            <a:lvl4pPr marL="1676177" indent="-239454" algn="l" defTabSz="914400" rtl="0" eaLnBrk="0" latinLnBrk="0" hangingPunct="0">
              <a:defRPr sz="1800" kern="1200">
                <a:solidFill>
                  <a:schemeClr val="tx1"/>
                </a:solidFill>
                <a:latin typeface="Arial" charset="0"/>
                <a:ea typeface="Arial" charset="0"/>
                <a:cs typeface="Arial" charset="0"/>
              </a:defRPr>
            </a:lvl4pPr>
            <a:lvl5pPr marL="2155085" indent="-239454" algn="l" defTabSz="914400" rtl="0" eaLnBrk="0" latinLnBrk="0" hangingPunct="0">
              <a:defRPr sz="1800" kern="1200">
                <a:solidFill>
                  <a:schemeClr val="tx1"/>
                </a:solidFill>
                <a:latin typeface="Arial" charset="0"/>
                <a:ea typeface="Arial" charset="0"/>
                <a:cs typeface="Arial" charset="0"/>
              </a:defRPr>
            </a:lvl5pPr>
            <a:lvl6pPr marL="2633993"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3112901"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591809"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4070717"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fld id="{0447D3D2-708A-E34B-88EA-90194C1A2EE9}" type="slidenum">
              <a:rPr lang="en-US" smtClean="0">
                <a:solidFill>
                  <a:srgbClr val="000000"/>
                </a:solidFill>
                <a:cs typeface="ＭＳ Ｐゴシック" charset="0"/>
              </a:rPr>
              <a:pPr eaLnBrk="1" hangingPunct="1"/>
              <a:t>37</a:t>
            </a:fld>
            <a:endParaRPr lang="en-US" dirty="0">
              <a:solidFill>
                <a:srgbClr val="000000"/>
              </a:solidFill>
              <a:cs typeface="ＭＳ Ｐゴシック" charset="0"/>
            </a:endParaRPr>
          </a:p>
        </p:txBody>
      </p:sp>
      <p:sp>
        <p:nvSpPr>
          <p:cNvPr id="5" name="Title 1">
            <a:extLst>
              <a:ext uri="{FF2B5EF4-FFF2-40B4-BE49-F238E27FC236}">
                <a16:creationId xmlns:a16="http://schemas.microsoft.com/office/drawing/2014/main" id="{99F28FD3-FA87-8D4C-926C-2CC5EE3D60FB}"/>
              </a:ext>
            </a:extLst>
          </p:cNvPr>
          <p:cNvSpPr txBox="1">
            <a:spLocks/>
          </p:cNvSpPr>
          <p:nvPr/>
        </p:nvSpPr>
        <p:spPr>
          <a:xfrm>
            <a:off x="103308" y="109261"/>
            <a:ext cx="9382728" cy="65111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r>
              <a:rPr lang="en-US" sz="2800" b="1"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rPr>
              <a:t>Updated result</a:t>
            </a:r>
            <a:endParaRPr lang="en-GB" sz="2800" b="1"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endParaRPr>
          </a:p>
        </p:txBody>
      </p:sp>
      <p:sp>
        <p:nvSpPr>
          <p:cNvPr id="9" name="TextBox 8">
            <a:extLst>
              <a:ext uri="{FF2B5EF4-FFF2-40B4-BE49-F238E27FC236}">
                <a16:creationId xmlns:a16="http://schemas.microsoft.com/office/drawing/2014/main" id="{3AE63BAE-4A5B-BB4D-A8B0-AF0EB488AC67}"/>
              </a:ext>
            </a:extLst>
          </p:cNvPr>
          <p:cNvSpPr txBox="1"/>
          <p:nvPr/>
        </p:nvSpPr>
        <p:spPr>
          <a:xfrm>
            <a:off x="6544491" y="1865470"/>
            <a:ext cx="5213675" cy="3416320"/>
          </a:xfrm>
          <a:prstGeom prst="rect">
            <a:avLst/>
          </a:prstGeom>
          <a:solidFill>
            <a:schemeClr val="accent1"/>
          </a:solidFill>
        </p:spPr>
        <p:txBody>
          <a:bodyPr wrap="square" rtlCol="0">
            <a:spAutoFit/>
          </a:bodyPr>
          <a:lstStyle/>
          <a:p>
            <a:r>
              <a:rPr lang="en-GB" dirty="0">
                <a:latin typeface="Helvetica Neue Light" panose="02000403000000020004" pitchFamily="2" charset="0"/>
                <a:ea typeface="Helvetica Neue Light" panose="02000403000000020004" pitchFamily="2" charset="0"/>
              </a:rPr>
              <a:t>Interpretation:</a:t>
            </a:r>
          </a:p>
          <a:p>
            <a:endParaRPr lang="en-GB" dirty="0">
              <a:latin typeface="Helvetica Neue Light" panose="02000403000000020004" pitchFamily="2" charset="0"/>
              <a:ea typeface="Helvetica Neue Light" panose="02000403000000020004" pitchFamily="2" charset="0"/>
            </a:endParaRPr>
          </a:p>
          <a:p>
            <a:pPr marL="285750" indent="-285750">
              <a:buFont typeface="Arial" panose="020B0604020202020204" pitchFamily="34" charset="0"/>
              <a:buChar char="•"/>
            </a:pPr>
            <a:r>
              <a:rPr lang="en-GB" dirty="0">
                <a:latin typeface="Helvetica Neue Light" panose="02000403000000020004" pitchFamily="2" charset="0"/>
                <a:ea typeface="Helvetica Neue Light" panose="02000403000000020004" pitchFamily="2" charset="0"/>
              </a:rPr>
              <a:t>The predicted prevalence is approximately 44% with 95% credible intervals (40% to 47%)</a:t>
            </a:r>
          </a:p>
          <a:p>
            <a:pPr marL="285750" indent="-285750">
              <a:buFont typeface="Arial" panose="020B0604020202020204" pitchFamily="34" charset="0"/>
              <a:buChar char="•"/>
            </a:pPr>
            <a:endParaRPr lang="en-GB" dirty="0">
              <a:latin typeface="Helvetica Neue Light" panose="02000403000000020004" pitchFamily="2" charset="0"/>
              <a:ea typeface="Helvetica Neue Light" panose="02000403000000020004" pitchFamily="2" charset="0"/>
            </a:endParaRPr>
          </a:p>
          <a:p>
            <a:pPr marL="285750" indent="-285750">
              <a:buFont typeface="Arial" panose="020B0604020202020204" pitchFamily="34" charset="0"/>
              <a:buChar char="•"/>
            </a:pPr>
            <a:r>
              <a:rPr lang="en-GB" dirty="0">
                <a:latin typeface="Helvetica Neue Light" panose="02000403000000020004" pitchFamily="2" charset="0"/>
                <a:ea typeface="Helvetica Neue Light" panose="02000403000000020004" pitchFamily="2" charset="0"/>
              </a:rPr>
              <a:t>The most plausible value for prevalence of infestation is 44% because it has a highest degree of plausibility</a:t>
            </a:r>
          </a:p>
          <a:p>
            <a:pPr marL="285750" indent="-285750">
              <a:buFont typeface="Arial" panose="020B0604020202020204" pitchFamily="34" charset="0"/>
              <a:buChar char="•"/>
            </a:pPr>
            <a:endParaRPr lang="en-GB" dirty="0">
              <a:latin typeface="Helvetica Neue Light" panose="02000403000000020004" pitchFamily="2" charset="0"/>
              <a:ea typeface="Helvetica Neue Light" panose="02000403000000020004" pitchFamily="2" charset="0"/>
            </a:endParaRPr>
          </a:p>
          <a:p>
            <a:pPr marL="285750" indent="-285750">
              <a:buFont typeface="Arial" panose="020B0604020202020204" pitchFamily="34" charset="0"/>
              <a:buChar char="•"/>
            </a:pPr>
            <a:r>
              <a:rPr lang="en-GB" dirty="0">
                <a:latin typeface="Helvetica Neue Light" panose="02000403000000020004" pitchFamily="2" charset="0"/>
                <a:ea typeface="Helvetica Neue Light" panose="02000403000000020004" pitchFamily="2" charset="0"/>
              </a:rPr>
              <a:t>The credibility limits show the degree of uncertainty around prevalence which could be anywhere between 40-47%  </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8F109541-1CDF-DCF2-7CB2-FEFEF14884A6}"/>
                  </a:ext>
                </a:extLst>
              </p:cNvPr>
              <p:cNvSpPr txBox="1"/>
              <p:nvPr/>
            </p:nvSpPr>
            <p:spPr>
              <a:xfrm>
                <a:off x="297671" y="858984"/>
                <a:ext cx="8768833" cy="369332"/>
              </a:xfrm>
              <a:prstGeom prst="rect">
                <a:avLst/>
              </a:prstGeom>
              <a:noFill/>
            </p:spPr>
            <p:txBody>
              <a:bodyPr wrap="square">
                <a:spAutoFit/>
              </a:bodyPr>
              <a:lstStyle/>
              <a:p>
                <a14:m>
                  <m:oMath xmlns:m="http://schemas.openxmlformats.org/officeDocument/2006/math">
                    <m:r>
                      <m:rPr>
                        <m:sty m:val="p"/>
                      </m:rPr>
                      <a:rPr lang="en-GB" sz="1800" smtClean="0">
                        <a:latin typeface="Cambria Math" panose="02040503050406030204" pitchFamily="18" charset="0"/>
                        <a:ea typeface="Helvetica Neue Light" panose="02000403000000020004" pitchFamily="2" charset="0"/>
                      </a:rPr>
                      <m:t>Bin</m:t>
                    </m:r>
                    <m:r>
                      <a:rPr lang="en-GB" sz="1800" smtClean="0">
                        <a:latin typeface="Cambria Math" panose="02040503050406030204" pitchFamily="18" charset="0"/>
                        <a:ea typeface="Helvetica Neue Light" panose="02000403000000020004" pitchFamily="2" charset="0"/>
                      </a:rPr>
                      <m:t>(</m:t>
                    </m:r>
                    <m:r>
                      <m:rPr>
                        <m:sty m:val="p"/>
                      </m:rPr>
                      <a:rPr lang="en-GB" sz="1800" b="0" i="0" smtClean="0">
                        <a:latin typeface="Cambria Math" panose="02040503050406030204" pitchFamily="18" charset="0"/>
                        <a:ea typeface="Helvetica Neue Light" panose="02000403000000020004" pitchFamily="2" charset="0"/>
                      </a:rPr>
                      <m:t>Total</m:t>
                    </m:r>
                    <m:r>
                      <a:rPr lang="en-GB" sz="1800">
                        <a:latin typeface="Cambria Math" panose="02040503050406030204" pitchFamily="18" charset="0"/>
                        <a:ea typeface="Helvetica Neue Light" panose="02000403000000020004" pitchFamily="2" charset="0"/>
                      </a:rPr>
                      <m:t>, </m:t>
                    </m:r>
                    <m:r>
                      <m:rPr>
                        <m:sty m:val="p"/>
                      </m:rPr>
                      <a:rPr lang="en-GB" sz="1800" b="0" i="0" smtClean="0">
                        <a:latin typeface="Cambria Math" panose="02040503050406030204" pitchFamily="18" charset="0"/>
                        <a:ea typeface="Helvetica Neue Light" panose="02000403000000020004" pitchFamily="2" charset="0"/>
                      </a:rPr>
                      <m:t>Prevalence</m:t>
                    </m:r>
                    <m:r>
                      <a:rPr lang="en-GB" sz="1800" i="1">
                        <a:latin typeface="Cambria Math" panose="02040503050406030204" pitchFamily="18" charset="0"/>
                        <a:ea typeface="Cambria Math" panose="02040503050406030204" pitchFamily="18" charset="0"/>
                      </a:rPr>
                      <m:t>)</m:t>
                    </m:r>
                  </m:oMath>
                </a14:m>
                <a:r>
                  <a:rPr lang="en-GB" sz="1800" dirty="0">
                    <a:latin typeface="Helvetica Neue Light" panose="02000403000000020004" pitchFamily="2" charset="0"/>
                    <a:ea typeface="Helvetica Neue Light" panose="02000403000000020004" pitchFamily="2" charset="0"/>
                  </a:rPr>
                  <a:t> x </a:t>
                </a:r>
                <a14:m>
                  <m:oMath xmlns:m="http://schemas.openxmlformats.org/officeDocument/2006/math">
                    <m:r>
                      <m:rPr>
                        <m:sty m:val="p"/>
                      </m:rPr>
                      <a:rPr lang="en-GB" sz="1800">
                        <a:latin typeface="Cambria Math" panose="02040503050406030204" pitchFamily="18" charset="0"/>
                        <a:ea typeface="Helvetica Neue Light" panose="02000403000000020004" pitchFamily="2" charset="0"/>
                      </a:rPr>
                      <m:t>Beta</m:t>
                    </m:r>
                    <m:d>
                      <m:dPr>
                        <m:endChr m:val="|"/>
                        <m:ctrlPr>
                          <a:rPr lang="en-GB" sz="1800" i="1">
                            <a:latin typeface="Cambria Math" panose="02040503050406030204" pitchFamily="18" charset="0"/>
                            <a:ea typeface="Helvetica Neue Light" panose="02000403000000020004" pitchFamily="2" charset="0"/>
                          </a:rPr>
                        </m:ctrlPr>
                      </m:dPr>
                      <m:e>
                        <m:r>
                          <m:rPr>
                            <m:sty m:val="p"/>
                          </m:rPr>
                          <a:rPr lang="en-GB" sz="1800">
                            <a:latin typeface="Cambria Math" panose="02040503050406030204" pitchFamily="18" charset="0"/>
                            <a:ea typeface="Helvetica Neue Light" panose="02000403000000020004" pitchFamily="2" charset="0"/>
                          </a:rPr>
                          <m:t>Prevalence</m:t>
                        </m:r>
                        <m:r>
                          <a:rPr lang="en-GB" sz="1800">
                            <a:latin typeface="Cambria Math" panose="02040503050406030204" pitchFamily="18" charset="0"/>
                            <a:ea typeface="Helvetica Neue Light" panose="02000403000000020004" pitchFamily="2" charset="0"/>
                          </a:rPr>
                          <m:t> </m:t>
                        </m:r>
                      </m:e>
                    </m:d>
                    <m:r>
                      <a:rPr lang="en-GB" sz="1800" b="0" i="1" smtClean="0">
                        <a:latin typeface="Cambria Math" panose="02040503050406030204" pitchFamily="18" charset="0"/>
                        <a:ea typeface="Helvetica Neue Light" panose="02000403000000020004" pitchFamily="2" charset="0"/>
                      </a:rPr>
                      <m:t>𝑎</m:t>
                    </m:r>
                    <m:r>
                      <a:rPr lang="en-GB" sz="1800" b="0" i="1" smtClean="0">
                        <a:latin typeface="Cambria Math" panose="02040503050406030204" pitchFamily="18" charset="0"/>
                        <a:ea typeface="Helvetica Neue Light" panose="02000403000000020004" pitchFamily="2" charset="0"/>
                      </a:rPr>
                      <m:t> − 1</m:t>
                    </m:r>
                    <m:r>
                      <a:rPr lang="en-GB" sz="1800">
                        <a:latin typeface="Cambria Math" panose="02040503050406030204" pitchFamily="18" charset="0"/>
                        <a:ea typeface="Cambria Math" panose="02040503050406030204" pitchFamily="18" charset="0"/>
                      </a:rPr>
                      <m:t>, </m:t>
                    </m:r>
                    <m:r>
                      <m:rPr>
                        <m:sty m:val="p"/>
                      </m:rPr>
                      <a:rPr lang="en-GB" sz="1800" b="0" i="0" smtClean="0">
                        <a:latin typeface="Cambria Math" panose="02040503050406030204" pitchFamily="18" charset="0"/>
                        <a:ea typeface="Cambria Math" panose="02040503050406030204" pitchFamily="18" charset="0"/>
                      </a:rPr>
                      <m:t>b</m:t>
                    </m:r>
                    <m:r>
                      <a:rPr lang="en-GB" sz="1800" b="0" i="1" smtClean="0">
                        <a:latin typeface="Cambria Math" panose="02040503050406030204" pitchFamily="18" charset="0"/>
                        <a:ea typeface="Cambria Math" panose="02040503050406030204" pitchFamily="18" charset="0"/>
                      </a:rPr>
                      <m:t>−1)</m:t>
                    </m:r>
                    <m:r>
                      <a:rPr lang="en-GB" sz="1800">
                        <a:latin typeface="Cambria Math" panose="02040503050406030204" pitchFamily="18" charset="0"/>
                        <a:ea typeface="Helvetica Neue Light" panose="02000403000000020004" pitchFamily="2" charset="0"/>
                      </a:rPr>
                      <m:t> </m:t>
                    </m:r>
                  </m:oMath>
                </a14:m>
                <a:endParaRPr lang="en-GB" dirty="0"/>
              </a:p>
            </p:txBody>
          </p:sp>
        </mc:Choice>
        <mc:Fallback xmlns="">
          <p:sp>
            <p:nvSpPr>
              <p:cNvPr id="3" name="TextBox 2">
                <a:extLst>
                  <a:ext uri="{FF2B5EF4-FFF2-40B4-BE49-F238E27FC236}">
                    <a16:creationId xmlns:a16="http://schemas.microsoft.com/office/drawing/2014/main" id="{8F109541-1CDF-DCF2-7CB2-FEFEF14884A6}"/>
                  </a:ext>
                </a:extLst>
              </p:cNvPr>
              <p:cNvSpPr txBox="1">
                <a:spLocks noRot="1" noChangeAspect="1" noMove="1" noResize="1" noEditPoints="1" noAdjustHandles="1" noChangeArrowheads="1" noChangeShapeType="1" noTextEdit="1"/>
              </p:cNvSpPr>
              <p:nvPr/>
            </p:nvSpPr>
            <p:spPr>
              <a:xfrm>
                <a:off x="297671" y="858984"/>
                <a:ext cx="8768833" cy="369332"/>
              </a:xfrm>
              <a:prstGeom prst="rect">
                <a:avLst/>
              </a:prstGeom>
              <a:blipFill>
                <a:blip r:embed="rId3"/>
                <a:stretch>
                  <a:fillRect t="-10000" b="-23333"/>
                </a:stretch>
              </a:blipFill>
            </p:spPr>
            <p:txBody>
              <a:bodyPr/>
              <a:lstStyle/>
              <a:p>
                <a:r>
                  <a:rPr lang="en-GB">
                    <a:noFill/>
                  </a:rPr>
                  <a:t> </a:t>
                </a:r>
              </a:p>
            </p:txBody>
          </p:sp>
        </mc:Fallback>
      </mc:AlternateContent>
      <p:sp>
        <p:nvSpPr>
          <p:cNvPr id="7" name="TextBox 6">
            <a:extLst>
              <a:ext uri="{FF2B5EF4-FFF2-40B4-BE49-F238E27FC236}">
                <a16:creationId xmlns:a16="http://schemas.microsoft.com/office/drawing/2014/main" id="{F19A8419-DC48-5477-7C23-ABAF23FD3D20}"/>
              </a:ext>
            </a:extLst>
          </p:cNvPr>
          <p:cNvSpPr txBox="1"/>
          <p:nvPr/>
        </p:nvSpPr>
        <p:spPr>
          <a:xfrm rot="16200000">
            <a:off x="-695195" y="3446165"/>
            <a:ext cx="2293509" cy="307777"/>
          </a:xfrm>
          <a:prstGeom prst="rect">
            <a:avLst/>
          </a:prstGeom>
          <a:solidFill>
            <a:schemeClr val="bg1"/>
          </a:solidFill>
        </p:spPr>
        <p:txBody>
          <a:bodyPr wrap="square" rtlCol="0">
            <a:spAutoFit/>
          </a:bodyPr>
          <a:lstStyle/>
          <a:p>
            <a:r>
              <a:rPr lang="en-GB" sz="1400" dirty="0">
                <a:latin typeface="Helvetica" pitchFamily="2" charset="0"/>
              </a:rPr>
              <a:t>Degree of Plausibility</a:t>
            </a:r>
          </a:p>
        </p:txBody>
      </p:sp>
      <p:sp>
        <p:nvSpPr>
          <p:cNvPr id="12" name="TextBox 11">
            <a:extLst>
              <a:ext uri="{FF2B5EF4-FFF2-40B4-BE49-F238E27FC236}">
                <a16:creationId xmlns:a16="http://schemas.microsoft.com/office/drawing/2014/main" id="{C806ED24-10C8-AF8E-90EB-3A951A3651B4}"/>
              </a:ext>
            </a:extLst>
          </p:cNvPr>
          <p:cNvSpPr txBox="1"/>
          <p:nvPr/>
        </p:nvSpPr>
        <p:spPr>
          <a:xfrm>
            <a:off x="2501163" y="6373870"/>
            <a:ext cx="2293509" cy="307777"/>
          </a:xfrm>
          <a:prstGeom prst="rect">
            <a:avLst/>
          </a:prstGeom>
          <a:solidFill>
            <a:schemeClr val="bg1"/>
          </a:solidFill>
        </p:spPr>
        <p:txBody>
          <a:bodyPr wrap="square" rtlCol="0">
            <a:spAutoFit/>
          </a:bodyPr>
          <a:lstStyle/>
          <a:p>
            <a:r>
              <a:rPr lang="en-GB" sz="1400" dirty="0">
                <a:latin typeface="Helvetica" pitchFamily="2" charset="0"/>
              </a:rPr>
              <a:t>Predicted prevalence</a:t>
            </a:r>
          </a:p>
        </p:txBody>
      </p:sp>
    </p:spTree>
    <p:extLst>
      <p:ext uri="{BB962C8B-B14F-4D97-AF65-F5344CB8AC3E}">
        <p14:creationId xmlns:p14="http://schemas.microsoft.com/office/powerpoint/2010/main" val="346913938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3A07A42-5763-174B-9E9C-FA445D3FA280}"/>
              </a:ext>
            </a:extLst>
          </p:cNvPr>
          <p:cNvSpPr txBox="1">
            <a:spLocks/>
          </p:cNvSpPr>
          <p:nvPr/>
        </p:nvSpPr>
        <p:spPr>
          <a:xfrm>
            <a:off x="11275948" y="6373870"/>
            <a:ext cx="540000" cy="144000"/>
          </a:xfrm>
          <a:prstGeom prst="rect">
            <a:avLst/>
          </a:prstGeom>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Arial" charset="0"/>
              </a:defRPr>
            </a:lvl1pPr>
            <a:lvl2pPr marL="778225" indent="-299317" algn="l" defTabSz="914400" rtl="0" eaLnBrk="0" latinLnBrk="0" hangingPunct="0">
              <a:defRPr sz="1800" kern="1200">
                <a:solidFill>
                  <a:schemeClr val="tx1"/>
                </a:solidFill>
                <a:latin typeface="Arial" charset="0"/>
                <a:ea typeface="Arial" charset="0"/>
                <a:cs typeface="Arial" charset="0"/>
              </a:defRPr>
            </a:lvl2pPr>
            <a:lvl3pPr marL="1197270" indent="-239454" algn="l" defTabSz="914400" rtl="0" eaLnBrk="0" latinLnBrk="0" hangingPunct="0">
              <a:defRPr sz="1800" kern="1200">
                <a:solidFill>
                  <a:schemeClr val="tx1"/>
                </a:solidFill>
                <a:latin typeface="Arial" charset="0"/>
                <a:ea typeface="Arial" charset="0"/>
                <a:cs typeface="Arial" charset="0"/>
              </a:defRPr>
            </a:lvl3pPr>
            <a:lvl4pPr marL="1676177" indent="-239454" algn="l" defTabSz="914400" rtl="0" eaLnBrk="0" latinLnBrk="0" hangingPunct="0">
              <a:defRPr sz="1800" kern="1200">
                <a:solidFill>
                  <a:schemeClr val="tx1"/>
                </a:solidFill>
                <a:latin typeface="Arial" charset="0"/>
                <a:ea typeface="Arial" charset="0"/>
                <a:cs typeface="Arial" charset="0"/>
              </a:defRPr>
            </a:lvl4pPr>
            <a:lvl5pPr marL="2155085" indent="-239454" algn="l" defTabSz="914400" rtl="0" eaLnBrk="0" latinLnBrk="0" hangingPunct="0">
              <a:defRPr sz="1800" kern="1200">
                <a:solidFill>
                  <a:schemeClr val="tx1"/>
                </a:solidFill>
                <a:latin typeface="Arial" charset="0"/>
                <a:ea typeface="Arial" charset="0"/>
                <a:cs typeface="Arial" charset="0"/>
              </a:defRPr>
            </a:lvl5pPr>
            <a:lvl6pPr marL="2633993"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3112901"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591809"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4070717"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fld id="{0447D3D2-708A-E34B-88EA-90194C1A2EE9}" type="slidenum">
              <a:rPr lang="en-US" smtClean="0">
                <a:solidFill>
                  <a:srgbClr val="000000"/>
                </a:solidFill>
                <a:cs typeface="ＭＳ Ｐゴシック" charset="0"/>
              </a:rPr>
              <a:pPr eaLnBrk="1" hangingPunct="1"/>
              <a:t>38</a:t>
            </a:fld>
            <a:endParaRPr lang="en-US" dirty="0">
              <a:solidFill>
                <a:srgbClr val="000000"/>
              </a:solidFill>
              <a:cs typeface="ＭＳ Ｐゴシック" charset="0"/>
            </a:endParaRPr>
          </a:p>
        </p:txBody>
      </p:sp>
      <p:pic>
        <p:nvPicPr>
          <p:cNvPr id="8" name="Picture 7">
            <a:extLst>
              <a:ext uri="{FF2B5EF4-FFF2-40B4-BE49-F238E27FC236}">
                <a16:creationId xmlns:a16="http://schemas.microsoft.com/office/drawing/2014/main" id="{EB812C19-F6E8-914D-94E3-30941C34D030}"/>
              </a:ext>
            </a:extLst>
          </p:cNvPr>
          <p:cNvPicPr>
            <a:picLocks noChangeAspect="1"/>
          </p:cNvPicPr>
          <p:nvPr/>
        </p:nvPicPr>
        <p:blipFill rotWithShape="1">
          <a:blip r:embed="rId3"/>
          <a:srcRect l="15191" t="22616" r="53658" b="14599"/>
          <a:stretch/>
        </p:blipFill>
        <p:spPr>
          <a:xfrm>
            <a:off x="3088101" y="1877020"/>
            <a:ext cx="2289740" cy="2637101"/>
          </a:xfrm>
          <a:prstGeom prst="rect">
            <a:avLst/>
          </a:prstGeom>
        </p:spPr>
      </p:pic>
      <p:pic>
        <p:nvPicPr>
          <p:cNvPr id="7" name="Picture 6">
            <a:extLst>
              <a:ext uri="{FF2B5EF4-FFF2-40B4-BE49-F238E27FC236}">
                <a16:creationId xmlns:a16="http://schemas.microsoft.com/office/drawing/2014/main" id="{8011D545-BFCE-AE44-A318-A3380259393D}"/>
              </a:ext>
            </a:extLst>
          </p:cNvPr>
          <p:cNvPicPr>
            <a:picLocks noChangeAspect="1"/>
          </p:cNvPicPr>
          <p:nvPr/>
        </p:nvPicPr>
        <p:blipFill rotWithShape="1">
          <a:blip r:embed="rId3"/>
          <a:srcRect l="15191" t="22616" r="53658" b="14599"/>
          <a:stretch/>
        </p:blipFill>
        <p:spPr>
          <a:xfrm>
            <a:off x="6291950" y="1877020"/>
            <a:ext cx="2289740" cy="2637101"/>
          </a:xfrm>
          <a:prstGeom prst="rect">
            <a:avLst/>
          </a:prstGeom>
        </p:spPr>
      </p:pic>
      <p:pic>
        <p:nvPicPr>
          <p:cNvPr id="9" name="Picture 8" descr="Icon&#10;&#10;Description automatically generated">
            <a:extLst>
              <a:ext uri="{FF2B5EF4-FFF2-40B4-BE49-F238E27FC236}">
                <a16:creationId xmlns:a16="http://schemas.microsoft.com/office/drawing/2014/main" id="{E049C046-B333-FC42-AB5A-B80309747742}"/>
              </a:ext>
            </a:extLst>
          </p:cNvPr>
          <p:cNvPicPr>
            <a:picLocks noChangeAspect="1"/>
          </p:cNvPicPr>
          <p:nvPr/>
        </p:nvPicPr>
        <p:blipFill rotWithShape="1">
          <a:blip r:embed="rId3"/>
          <a:srcRect l="55626" t="17243" r="17273" b="17243"/>
          <a:stretch/>
        </p:blipFill>
        <p:spPr>
          <a:xfrm>
            <a:off x="201923" y="1877019"/>
            <a:ext cx="1909039" cy="2637101"/>
          </a:xfrm>
          <a:prstGeom prst="rect">
            <a:avLst/>
          </a:prstGeom>
        </p:spPr>
      </p:pic>
      <p:pic>
        <p:nvPicPr>
          <p:cNvPr id="11" name="Picture 10" descr="Icon&#10;&#10;Description automatically generated">
            <a:extLst>
              <a:ext uri="{FF2B5EF4-FFF2-40B4-BE49-F238E27FC236}">
                <a16:creationId xmlns:a16="http://schemas.microsoft.com/office/drawing/2014/main" id="{FB7294D3-DE2D-7346-B513-066B214018E9}"/>
              </a:ext>
            </a:extLst>
          </p:cNvPr>
          <p:cNvPicPr>
            <a:picLocks noChangeAspect="1"/>
          </p:cNvPicPr>
          <p:nvPr/>
        </p:nvPicPr>
        <p:blipFill rotWithShape="1">
          <a:blip r:embed="rId3"/>
          <a:srcRect l="55626" t="17243" r="17273" b="17243"/>
          <a:stretch/>
        </p:blipFill>
        <p:spPr>
          <a:xfrm>
            <a:off x="3218840" y="1877020"/>
            <a:ext cx="1909039" cy="2637101"/>
          </a:xfrm>
          <a:prstGeom prst="rect">
            <a:avLst/>
          </a:prstGeom>
        </p:spPr>
      </p:pic>
      <p:pic>
        <p:nvPicPr>
          <p:cNvPr id="12" name="Picture 11" descr="Icon&#10;&#10;Description automatically generated">
            <a:extLst>
              <a:ext uri="{FF2B5EF4-FFF2-40B4-BE49-F238E27FC236}">
                <a16:creationId xmlns:a16="http://schemas.microsoft.com/office/drawing/2014/main" id="{01224320-A695-064F-B6A2-1DE5B75D721B}"/>
              </a:ext>
            </a:extLst>
          </p:cNvPr>
          <p:cNvPicPr>
            <a:picLocks noChangeAspect="1"/>
          </p:cNvPicPr>
          <p:nvPr/>
        </p:nvPicPr>
        <p:blipFill rotWithShape="1">
          <a:blip r:embed="rId3"/>
          <a:srcRect l="55626" t="17243" r="17273" b="17243"/>
          <a:stretch/>
        </p:blipFill>
        <p:spPr>
          <a:xfrm>
            <a:off x="6482300" y="1877019"/>
            <a:ext cx="1909039" cy="2637101"/>
          </a:xfrm>
          <a:prstGeom prst="rect">
            <a:avLst/>
          </a:prstGeom>
        </p:spPr>
      </p:pic>
      <p:pic>
        <p:nvPicPr>
          <p:cNvPr id="13" name="Picture 12" descr="Icon&#10;&#10;Description automatically generated">
            <a:extLst>
              <a:ext uri="{FF2B5EF4-FFF2-40B4-BE49-F238E27FC236}">
                <a16:creationId xmlns:a16="http://schemas.microsoft.com/office/drawing/2014/main" id="{63E108C8-9510-134F-AED7-BE2E9D4DE869}"/>
              </a:ext>
            </a:extLst>
          </p:cNvPr>
          <p:cNvPicPr>
            <a:picLocks noChangeAspect="1"/>
          </p:cNvPicPr>
          <p:nvPr/>
        </p:nvPicPr>
        <p:blipFill rotWithShape="1">
          <a:blip r:embed="rId3"/>
          <a:srcRect l="55626" t="17243" r="17273" b="17243"/>
          <a:stretch/>
        </p:blipFill>
        <p:spPr>
          <a:xfrm>
            <a:off x="9745760" y="1877019"/>
            <a:ext cx="1909039" cy="2637101"/>
          </a:xfrm>
          <a:prstGeom prst="rect">
            <a:avLst/>
          </a:prstGeom>
        </p:spPr>
      </p:pic>
      <p:sp>
        <p:nvSpPr>
          <p:cNvPr id="14" name="TextBox 13">
            <a:extLst>
              <a:ext uri="{FF2B5EF4-FFF2-40B4-BE49-F238E27FC236}">
                <a16:creationId xmlns:a16="http://schemas.microsoft.com/office/drawing/2014/main" id="{78FBB8A5-4B56-EF4D-BC10-258C45145E1B}"/>
              </a:ext>
            </a:extLst>
          </p:cNvPr>
          <p:cNvSpPr txBox="1"/>
          <p:nvPr/>
        </p:nvSpPr>
        <p:spPr>
          <a:xfrm>
            <a:off x="451891" y="4606724"/>
            <a:ext cx="1385957" cy="369332"/>
          </a:xfrm>
          <a:prstGeom prst="rect">
            <a:avLst/>
          </a:prstGeom>
          <a:noFill/>
        </p:spPr>
        <p:txBody>
          <a:bodyPr wrap="none" rtlCol="0">
            <a:spAutoFit/>
          </a:bodyPr>
          <a:lstStyle/>
          <a:p>
            <a:pPr algn="l"/>
            <a:r>
              <a:rPr lang="en-GB" dirty="0">
                <a:latin typeface="Helvetica Neue Light" panose="02000403000000020004" pitchFamily="2" charset="0"/>
                <a:ea typeface="Helvetica Neue Light" panose="02000403000000020004" pitchFamily="2" charset="0"/>
              </a:rPr>
              <a:t>Probabilities</a:t>
            </a:r>
          </a:p>
        </p:txBody>
      </p:sp>
      <p:sp>
        <p:nvSpPr>
          <p:cNvPr id="15" name="TextBox 14">
            <a:extLst>
              <a:ext uri="{FF2B5EF4-FFF2-40B4-BE49-F238E27FC236}">
                <a16:creationId xmlns:a16="http://schemas.microsoft.com/office/drawing/2014/main" id="{B78EC140-DD80-DC4C-8BB6-7431F55C1AFD}"/>
              </a:ext>
            </a:extLst>
          </p:cNvPr>
          <p:cNvSpPr txBox="1"/>
          <p:nvPr/>
        </p:nvSpPr>
        <p:spPr>
          <a:xfrm>
            <a:off x="3597866" y="4606724"/>
            <a:ext cx="1366080" cy="369332"/>
          </a:xfrm>
          <a:prstGeom prst="rect">
            <a:avLst/>
          </a:prstGeom>
          <a:noFill/>
        </p:spPr>
        <p:txBody>
          <a:bodyPr wrap="none" rtlCol="0">
            <a:spAutoFit/>
          </a:bodyPr>
          <a:lstStyle/>
          <a:p>
            <a:pPr algn="l"/>
            <a:r>
              <a:rPr lang="en-GB" dirty="0">
                <a:latin typeface="Helvetica Neue Light" panose="02000403000000020004" pitchFamily="2" charset="0"/>
                <a:ea typeface="Helvetica Neue Light" panose="02000403000000020004" pitchFamily="2" charset="0"/>
              </a:rPr>
              <a:t>Bayes’ Rule</a:t>
            </a:r>
          </a:p>
        </p:txBody>
      </p:sp>
      <p:sp>
        <p:nvSpPr>
          <p:cNvPr id="16" name="TextBox 15">
            <a:extLst>
              <a:ext uri="{FF2B5EF4-FFF2-40B4-BE49-F238E27FC236}">
                <a16:creationId xmlns:a16="http://schemas.microsoft.com/office/drawing/2014/main" id="{096F780B-B9A1-C94F-96C0-4452D9610B73}"/>
              </a:ext>
            </a:extLst>
          </p:cNvPr>
          <p:cNvSpPr txBox="1"/>
          <p:nvPr/>
        </p:nvSpPr>
        <p:spPr>
          <a:xfrm>
            <a:off x="6527281" y="4606724"/>
            <a:ext cx="2054409" cy="369332"/>
          </a:xfrm>
          <a:prstGeom prst="rect">
            <a:avLst/>
          </a:prstGeom>
          <a:noFill/>
        </p:spPr>
        <p:txBody>
          <a:bodyPr wrap="none" rtlCol="0">
            <a:spAutoFit/>
          </a:bodyPr>
          <a:lstStyle/>
          <a:p>
            <a:pPr algn="l"/>
            <a:r>
              <a:rPr lang="en-GB" dirty="0">
                <a:latin typeface="Helvetica Neue Light" panose="02000403000000020004" pitchFamily="2" charset="0"/>
                <a:ea typeface="Helvetica Neue Light" panose="02000403000000020004" pitchFamily="2" charset="0"/>
              </a:rPr>
              <a:t>Bayesian Inference</a:t>
            </a:r>
          </a:p>
        </p:txBody>
      </p:sp>
      <p:sp>
        <p:nvSpPr>
          <p:cNvPr id="17" name="TextBox 16">
            <a:extLst>
              <a:ext uri="{FF2B5EF4-FFF2-40B4-BE49-F238E27FC236}">
                <a16:creationId xmlns:a16="http://schemas.microsoft.com/office/drawing/2014/main" id="{41341478-8A8C-184C-B7E3-6C8CF2B6AD69}"/>
              </a:ext>
            </a:extLst>
          </p:cNvPr>
          <p:cNvSpPr txBox="1"/>
          <p:nvPr/>
        </p:nvSpPr>
        <p:spPr>
          <a:xfrm>
            <a:off x="9685700" y="4606724"/>
            <a:ext cx="2248372" cy="369332"/>
          </a:xfrm>
          <a:prstGeom prst="rect">
            <a:avLst/>
          </a:prstGeom>
          <a:noFill/>
        </p:spPr>
        <p:txBody>
          <a:bodyPr wrap="none" rtlCol="0">
            <a:spAutoFit/>
          </a:bodyPr>
          <a:lstStyle/>
          <a:p>
            <a:pPr algn="l"/>
            <a:r>
              <a:rPr lang="en-GB" dirty="0">
                <a:latin typeface="Helvetica Neue Light" panose="02000403000000020004" pitchFamily="2" charset="0"/>
                <a:ea typeface="Helvetica Neue Light" panose="02000403000000020004" pitchFamily="2" charset="0"/>
              </a:rPr>
              <a:t>Probability Functions</a:t>
            </a:r>
          </a:p>
        </p:txBody>
      </p:sp>
    </p:spTree>
    <p:extLst>
      <p:ext uri="{BB962C8B-B14F-4D97-AF65-F5344CB8AC3E}">
        <p14:creationId xmlns:p14="http://schemas.microsoft.com/office/powerpoint/2010/main" val="20650051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259D3EFE-E59E-F740-9B3B-B0E5CE9FB6E3}"/>
              </a:ext>
            </a:extLst>
          </p:cNvPr>
          <p:cNvSpPr txBox="1">
            <a:spLocks/>
          </p:cNvSpPr>
          <p:nvPr/>
        </p:nvSpPr>
        <p:spPr>
          <a:xfrm>
            <a:off x="11275948" y="6373870"/>
            <a:ext cx="540000" cy="144000"/>
          </a:xfrm>
          <a:prstGeom prst="rect">
            <a:avLst/>
          </a:prstGeom>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Arial" charset="0"/>
              </a:defRPr>
            </a:lvl1pPr>
            <a:lvl2pPr marL="778225" indent="-299317" algn="l" defTabSz="914400" rtl="0" eaLnBrk="0" latinLnBrk="0" hangingPunct="0">
              <a:defRPr sz="1800" kern="1200">
                <a:solidFill>
                  <a:schemeClr val="tx1"/>
                </a:solidFill>
                <a:latin typeface="Arial" charset="0"/>
                <a:ea typeface="Arial" charset="0"/>
                <a:cs typeface="Arial" charset="0"/>
              </a:defRPr>
            </a:lvl2pPr>
            <a:lvl3pPr marL="1197270" indent="-239454" algn="l" defTabSz="914400" rtl="0" eaLnBrk="0" latinLnBrk="0" hangingPunct="0">
              <a:defRPr sz="1800" kern="1200">
                <a:solidFill>
                  <a:schemeClr val="tx1"/>
                </a:solidFill>
                <a:latin typeface="Arial" charset="0"/>
                <a:ea typeface="Arial" charset="0"/>
                <a:cs typeface="Arial" charset="0"/>
              </a:defRPr>
            </a:lvl3pPr>
            <a:lvl4pPr marL="1676177" indent="-239454" algn="l" defTabSz="914400" rtl="0" eaLnBrk="0" latinLnBrk="0" hangingPunct="0">
              <a:defRPr sz="1800" kern="1200">
                <a:solidFill>
                  <a:schemeClr val="tx1"/>
                </a:solidFill>
                <a:latin typeface="Arial" charset="0"/>
                <a:ea typeface="Arial" charset="0"/>
                <a:cs typeface="Arial" charset="0"/>
              </a:defRPr>
            </a:lvl4pPr>
            <a:lvl5pPr marL="2155085" indent="-239454" algn="l" defTabSz="914400" rtl="0" eaLnBrk="0" latinLnBrk="0" hangingPunct="0">
              <a:defRPr sz="1800" kern="1200">
                <a:solidFill>
                  <a:schemeClr val="tx1"/>
                </a:solidFill>
                <a:latin typeface="Arial" charset="0"/>
                <a:ea typeface="Arial" charset="0"/>
                <a:cs typeface="Arial" charset="0"/>
              </a:defRPr>
            </a:lvl5pPr>
            <a:lvl6pPr marL="2633993"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3112901"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591809"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4070717"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fld id="{0447D3D2-708A-E34B-88EA-90194C1A2EE9}" type="slidenum">
              <a:rPr lang="en-US" smtClean="0">
                <a:solidFill>
                  <a:srgbClr val="000000"/>
                </a:solidFill>
                <a:cs typeface="ＭＳ Ｐゴシック" charset="0"/>
              </a:rPr>
              <a:pPr eaLnBrk="1" hangingPunct="1"/>
              <a:t>39</a:t>
            </a:fld>
            <a:endParaRPr lang="en-US" dirty="0">
              <a:solidFill>
                <a:srgbClr val="000000"/>
              </a:solidFill>
              <a:cs typeface="ＭＳ Ｐゴシック" charset="0"/>
            </a:endParaRPr>
          </a:p>
        </p:txBody>
      </p:sp>
      <p:sp>
        <p:nvSpPr>
          <p:cNvPr id="4" name="TextBox 3">
            <a:extLst>
              <a:ext uri="{FF2B5EF4-FFF2-40B4-BE49-F238E27FC236}">
                <a16:creationId xmlns:a16="http://schemas.microsoft.com/office/drawing/2014/main" id="{6012FF62-244C-7A46-8D15-2D1E6ED7A701}"/>
              </a:ext>
            </a:extLst>
          </p:cNvPr>
          <p:cNvSpPr txBox="1"/>
          <p:nvPr/>
        </p:nvSpPr>
        <p:spPr>
          <a:xfrm>
            <a:off x="3503362" y="2439063"/>
            <a:ext cx="4770304" cy="646331"/>
          </a:xfrm>
          <a:prstGeom prst="rect">
            <a:avLst/>
          </a:prstGeom>
          <a:noFill/>
        </p:spPr>
        <p:txBody>
          <a:bodyPr wrap="square" rtlCol="0" anchor="ctr">
            <a:spAutoFit/>
          </a:bodyPr>
          <a:lstStyle/>
          <a:p>
            <a:pPr algn="ctr"/>
            <a:r>
              <a:rPr lang="en-GB" sz="3600" b="1" dirty="0">
                <a:latin typeface="HELVETICA NEUE THIN" panose="020B0403020202020204" pitchFamily="34" charset="0"/>
                <a:ea typeface="HELVETICA NEUE THIN" panose="020B0403020202020204" pitchFamily="34" charset="0"/>
              </a:rPr>
              <a:t>Any questions?</a:t>
            </a:r>
          </a:p>
        </p:txBody>
      </p:sp>
      <p:pic>
        <p:nvPicPr>
          <p:cNvPr id="5" name="Picture 4">
            <a:extLst>
              <a:ext uri="{FF2B5EF4-FFF2-40B4-BE49-F238E27FC236}">
                <a16:creationId xmlns:a16="http://schemas.microsoft.com/office/drawing/2014/main" id="{6BE1543E-BD4F-7296-053E-78E63F45DABE}"/>
              </a:ext>
            </a:extLst>
          </p:cNvPr>
          <p:cNvPicPr>
            <a:picLocks noChangeAspect="1"/>
          </p:cNvPicPr>
          <p:nvPr/>
        </p:nvPicPr>
        <p:blipFill rotWithShape="1">
          <a:blip r:embed="rId2"/>
          <a:srcRect l="78750"/>
          <a:stretch/>
        </p:blipFill>
        <p:spPr>
          <a:xfrm>
            <a:off x="4408572" y="4240033"/>
            <a:ext cx="2959883" cy="1108264"/>
          </a:xfrm>
          <a:prstGeom prst="rect">
            <a:avLst/>
          </a:prstGeom>
        </p:spPr>
      </p:pic>
    </p:spTree>
    <p:extLst>
      <p:ext uri="{BB962C8B-B14F-4D97-AF65-F5344CB8AC3E}">
        <p14:creationId xmlns:p14="http://schemas.microsoft.com/office/powerpoint/2010/main" val="39304784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2785358-8777-C506-FF01-8E590FAC45CA}"/>
              </a:ext>
            </a:extLst>
          </p:cNvPr>
          <p:cNvSpPr txBox="1">
            <a:spLocks/>
          </p:cNvSpPr>
          <p:nvPr/>
        </p:nvSpPr>
        <p:spPr>
          <a:xfrm>
            <a:off x="107347" y="91622"/>
            <a:ext cx="9197446" cy="69723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3400" b="1" i="0" u="none" strike="noStrike" kern="1200" cap="none" spc="0" normalizeH="0" baseline="0" noProof="0" dirty="0">
                <a:ln>
                  <a:noFill/>
                </a:ln>
                <a:solidFill>
                  <a:prstClr val="black"/>
                </a:solidFill>
                <a:effectLst/>
                <a:uLnTx/>
                <a:uFillTx/>
                <a:latin typeface="Helvetica Neue" panose="02000503000000020004" pitchFamily="2" charset="0"/>
                <a:ea typeface="Helvetica Neue" panose="02000503000000020004" pitchFamily="2" charset="0"/>
                <a:cs typeface="Helvetica Neue" panose="02000503000000020004" pitchFamily="2" charset="0"/>
              </a:rPr>
              <a:t>Module Outline &amp; Assessment</a:t>
            </a:r>
          </a:p>
        </p:txBody>
      </p:sp>
      <p:sp>
        <p:nvSpPr>
          <p:cNvPr id="4" name="Content Placeholder 2">
            <a:extLst>
              <a:ext uri="{FF2B5EF4-FFF2-40B4-BE49-F238E27FC236}">
                <a16:creationId xmlns:a16="http://schemas.microsoft.com/office/drawing/2014/main" id="{BE5B6826-AE44-68B1-AD6E-82E823045E96}"/>
              </a:ext>
            </a:extLst>
          </p:cNvPr>
          <p:cNvSpPr txBox="1">
            <a:spLocks/>
          </p:cNvSpPr>
          <p:nvPr/>
        </p:nvSpPr>
        <p:spPr>
          <a:xfrm>
            <a:off x="205317" y="788852"/>
            <a:ext cx="9646254" cy="4198784"/>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 typeface="Arial"/>
              <a:buNone/>
              <a:tabLst/>
              <a:defRPr/>
            </a:pPr>
            <a:r>
              <a:rPr kumimoji="0" lang="en-GB" sz="1800" b="1" i="0" u="none" strike="noStrike" kern="1200" cap="none" spc="0" normalizeH="0" baseline="0" noProof="0" dirty="0">
                <a:ln>
                  <a:noFill/>
                </a:ln>
                <a:solidFill>
                  <a:prstClr val="black"/>
                </a:solidFill>
                <a:effectLst/>
                <a:uLnTx/>
                <a:uFillTx/>
                <a:latin typeface="Helvetica Neue" panose="02000503000000020004" pitchFamily="2" charset="0"/>
                <a:ea typeface="Helvetica Neue" panose="02000503000000020004" pitchFamily="2" charset="0"/>
                <a:cs typeface="Helvetica Neue" panose="02000503000000020004" pitchFamily="2" charset="0"/>
              </a:rPr>
              <a:t>Bayesian Statistics |  Anwar Musah [AM</a:t>
            </a:r>
            <a:r>
              <a:rPr lang="en-GB" sz="1800" b="1" dirty="0">
                <a:solidFill>
                  <a:prstClr val="black"/>
                </a:solidFill>
                <a:latin typeface="Helvetica Neue" panose="02000503000000020004" pitchFamily="2" charset="0"/>
                <a:ea typeface="Helvetica Neue" panose="02000503000000020004" pitchFamily="2" charset="0"/>
                <a:cs typeface="Helvetica Neue" panose="02000503000000020004" pitchFamily="2" charset="0"/>
              </a:rPr>
              <a:t>]</a:t>
            </a:r>
            <a:endParaRPr kumimoji="0" lang="en-GB" sz="1800" b="1" i="0" u="none" strike="noStrike" kern="1200" cap="none" spc="0" normalizeH="0" baseline="0" noProof="0" dirty="0">
              <a:ln>
                <a:noFill/>
              </a:ln>
              <a:solidFill>
                <a:prstClr val="black"/>
              </a:solidFill>
              <a:effectLst/>
              <a:uLnTx/>
              <a:uFillTx/>
              <a:latin typeface="Helvetica Neue" panose="02000503000000020004" pitchFamily="2" charset="0"/>
              <a:ea typeface="Helvetica Neue" panose="02000503000000020004" pitchFamily="2" charset="0"/>
              <a:cs typeface="Helvetica Neue" panose="02000503000000020004" pitchFamily="2" charset="0"/>
            </a:endParaRPr>
          </a:p>
          <a:p>
            <a:pPr marL="0" indent="0">
              <a:lnSpc>
                <a:spcPct val="100000"/>
              </a:lnSpc>
              <a:spcBef>
                <a:spcPts val="0"/>
              </a:spcBef>
              <a:buNone/>
            </a:pPr>
            <a:r>
              <a:rPr kumimoji="0" lang="en-GB" sz="1800" b="1" i="0" u="none" strike="noStrike" kern="1200" cap="none" spc="0" normalizeH="0" baseline="0" noProof="0" dirty="0">
                <a:ln>
                  <a:noFill/>
                </a:ln>
                <a:solidFill>
                  <a:prstClr val="black"/>
                </a:solidFill>
                <a:effectLst/>
                <a:uLnTx/>
                <a:uFillTx/>
                <a:latin typeface="Helvetica Neue" panose="02000503000000020004" pitchFamily="2" charset="0"/>
                <a:ea typeface="Helvetica Neue" panose="02000503000000020004" pitchFamily="2" charset="0"/>
                <a:cs typeface="Helvetica Neue" panose="02000503000000020004" pitchFamily="2" charset="0"/>
              </a:rPr>
              <a:t>Machine Learning   |  </a:t>
            </a:r>
            <a:r>
              <a:rPr kumimoji="0" lang="en-GB" sz="1800" b="1" i="0" u="none" strike="noStrike" kern="1200" cap="none" spc="0" normalizeH="0" baseline="0" noProof="0">
                <a:ln>
                  <a:noFill/>
                </a:ln>
                <a:solidFill>
                  <a:prstClr val="black"/>
                </a:solidFill>
                <a:effectLst/>
                <a:uLnTx/>
                <a:uFillTx/>
                <a:latin typeface="Helvetica Neue" panose="02000503000000020004" pitchFamily="2" charset="0"/>
                <a:ea typeface="Helvetica Neue" panose="02000503000000020004" pitchFamily="2" charset="0"/>
                <a:cs typeface="Helvetica Neue" panose="02000503000000020004" pitchFamily="2" charset="0"/>
              </a:rPr>
              <a:t>Stephen Law  [</a:t>
            </a:r>
            <a:r>
              <a:rPr kumimoji="0" lang="en-GB" sz="1800" b="1" i="0" u="none" strike="noStrike" kern="1200" cap="none" spc="0" normalizeH="0" baseline="0" noProof="0" dirty="0">
                <a:ln>
                  <a:noFill/>
                </a:ln>
                <a:solidFill>
                  <a:prstClr val="black"/>
                </a:solidFill>
                <a:effectLst/>
                <a:uLnTx/>
                <a:uFillTx/>
                <a:latin typeface="Helvetica Neue" panose="02000503000000020004" pitchFamily="2" charset="0"/>
                <a:ea typeface="Helvetica Neue" panose="02000503000000020004" pitchFamily="2" charset="0"/>
                <a:cs typeface="Helvetica Neue" panose="02000503000000020004" pitchFamily="2" charset="0"/>
              </a:rPr>
              <a:t>SL</a:t>
            </a:r>
            <a:r>
              <a:rPr lang="en-GB" sz="1800" b="1" dirty="0">
                <a:solidFill>
                  <a:prstClr val="black"/>
                </a:solidFill>
                <a:latin typeface="Helvetica Neue" panose="02000503000000020004" pitchFamily="2" charset="0"/>
                <a:ea typeface="Helvetica Neue" panose="02000503000000020004" pitchFamily="2" charset="0"/>
                <a:cs typeface="Helvetica Neue" panose="02000503000000020004" pitchFamily="2" charset="0"/>
              </a:rPr>
              <a:t>]</a:t>
            </a:r>
            <a:endParaRPr kumimoji="0" lang="en-GB" sz="1800" b="1" i="0" u="none" strike="noStrike" kern="1200" cap="none" spc="0" normalizeH="0" baseline="0" noProof="0" dirty="0">
              <a:ln>
                <a:noFill/>
              </a:ln>
              <a:solidFill>
                <a:prstClr val="black"/>
              </a:solidFill>
              <a:effectLst/>
              <a:uLnTx/>
              <a:uFillTx/>
              <a:latin typeface="Helvetica Neue" panose="02000503000000020004" pitchFamily="2" charset="0"/>
              <a:ea typeface="Helvetica Neue" panose="02000503000000020004" pitchFamily="2" charset="0"/>
              <a:cs typeface="Helvetica Neue" panose="02000503000000020004" pitchFamily="2" charset="0"/>
            </a:endParaRPr>
          </a:p>
          <a:p>
            <a:pPr marL="0" marR="0" lvl="0" indent="0" algn="l" defTabSz="914400" rtl="0" eaLnBrk="1" fontAlgn="auto" latinLnBrk="0" hangingPunct="1">
              <a:lnSpc>
                <a:spcPct val="100000"/>
              </a:lnSpc>
              <a:spcBef>
                <a:spcPts val="0"/>
              </a:spcBef>
              <a:spcAft>
                <a:spcPts val="0"/>
              </a:spcAft>
              <a:buClrTx/>
              <a:buSzTx/>
              <a:buFont typeface="Arial"/>
              <a:buNone/>
              <a:tabLst/>
              <a:defRPr/>
            </a:pPr>
            <a:endParaRPr kumimoji="0" lang="en-GB" sz="1800" b="1" i="0" u="none" strike="noStrike" kern="1200" cap="none" spc="0" normalizeH="0" baseline="0" noProof="0" dirty="0">
              <a:ln>
                <a:noFill/>
              </a:ln>
              <a:solidFill>
                <a:prstClr val="black"/>
              </a:solidFill>
              <a:effectLst/>
              <a:uLnTx/>
              <a:uFillTx/>
              <a:latin typeface="Helvetica Neue" panose="02000503000000020004" pitchFamily="2" charset="0"/>
              <a:ea typeface="Helvetica Neue" panose="02000503000000020004" pitchFamily="2" charset="0"/>
              <a:cs typeface="Helvetica Neue" panose="02000503000000020004" pitchFamily="2" charset="0"/>
            </a:endParaRP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kumimoji="0" lang="en-GB" sz="1800" b="1" i="0" u="none" strike="noStrike" kern="1200" cap="none" spc="0" normalizeH="0" baseline="0" noProof="0" dirty="0">
                <a:ln>
                  <a:noFill/>
                </a:ln>
                <a:solidFill>
                  <a:prstClr val="black"/>
                </a:solidFill>
                <a:effectLst/>
                <a:uLnTx/>
                <a:uFillTx/>
                <a:latin typeface="Helvetica Neue" panose="02000503000000020004" pitchFamily="2" charset="0"/>
                <a:ea typeface="Helvetica Neue" panose="02000503000000020004" pitchFamily="2" charset="0"/>
                <a:cs typeface="Helvetica Neue" panose="02000503000000020004" pitchFamily="2" charset="0"/>
              </a:rPr>
              <a:t>WK01</a:t>
            </a:r>
            <a:r>
              <a:rPr kumimoji="0" lang="en-GB" sz="1800" b="0" i="0" u="none" strike="noStrike" kern="1200" cap="none" spc="0" normalizeH="0" baseline="0" noProof="0" dirty="0">
                <a:ln>
                  <a:noFill/>
                </a:ln>
                <a:solidFill>
                  <a:prstClr val="black"/>
                </a:solidFill>
                <a:effectLst/>
                <a:uLnTx/>
                <a:uFillTx/>
                <a:latin typeface="Helvetica Neue" panose="02000503000000020004" pitchFamily="2" charset="0"/>
                <a:ea typeface="Helvetica Neue" panose="02000503000000020004" pitchFamily="2" charset="0"/>
                <a:cs typeface="Helvetica Neue" panose="02000503000000020004" pitchFamily="2" charset="0"/>
              </a:rPr>
              <a:t>: Introduction to </a:t>
            </a:r>
            <a:r>
              <a:rPr lang="en-GB" sz="1800" dirty="0">
                <a:solidFill>
                  <a:prstClr val="black"/>
                </a:solidFill>
                <a:latin typeface="Helvetica Neue" panose="02000503000000020004" pitchFamily="2" charset="0"/>
                <a:ea typeface="Helvetica Neue" panose="02000503000000020004" pitchFamily="2" charset="0"/>
                <a:cs typeface="Helvetica Neue" panose="02000503000000020004" pitchFamily="2" charset="0"/>
              </a:rPr>
              <a:t>Bayesian Inference 				[AM]</a:t>
            </a:r>
            <a:endParaRPr kumimoji="0" lang="en-GB" sz="1800" b="0" i="0" u="none" strike="noStrike" kern="1200" cap="none" spc="0" normalizeH="0" baseline="0" noProof="0" dirty="0">
              <a:ln>
                <a:noFill/>
              </a:ln>
              <a:solidFill>
                <a:prstClr val="black"/>
              </a:solidFill>
              <a:effectLst/>
              <a:uLnTx/>
              <a:uFillTx/>
              <a:latin typeface="Helvetica Neue" panose="02000503000000020004" pitchFamily="2" charset="0"/>
              <a:ea typeface="Helvetica Neue" panose="02000503000000020004" pitchFamily="2" charset="0"/>
              <a:cs typeface="Helvetica Neue" panose="02000503000000020004" pitchFamily="2" charset="0"/>
            </a:endParaRP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kumimoji="0" lang="en-GB" sz="1800" b="1" i="0" u="none" strike="noStrike" kern="1200" cap="none" spc="0" normalizeH="0" baseline="0" noProof="0" dirty="0">
                <a:ln>
                  <a:noFill/>
                </a:ln>
                <a:solidFill>
                  <a:prstClr val="black"/>
                </a:solidFill>
                <a:effectLst/>
                <a:uLnTx/>
                <a:uFillTx/>
                <a:latin typeface="Helvetica Neue" panose="02000503000000020004" pitchFamily="2" charset="0"/>
                <a:ea typeface="Helvetica Neue" panose="02000503000000020004" pitchFamily="2" charset="0"/>
                <a:cs typeface="Helvetica Neue" panose="02000503000000020004" pitchFamily="2" charset="0"/>
              </a:rPr>
              <a:t>WK02</a:t>
            </a:r>
            <a:r>
              <a:rPr kumimoji="0" lang="en-GB" sz="1800" b="0" i="0" u="none" strike="noStrike" kern="1200" cap="none" spc="0" normalizeH="0" baseline="0" noProof="0" dirty="0">
                <a:ln>
                  <a:noFill/>
                </a:ln>
                <a:solidFill>
                  <a:prstClr val="black"/>
                </a:solidFill>
                <a:effectLst/>
                <a:uLnTx/>
                <a:uFillTx/>
                <a:latin typeface="Helvetica Neue" panose="02000503000000020004" pitchFamily="2" charset="0"/>
                <a:ea typeface="Helvetica Neue" panose="02000503000000020004" pitchFamily="2" charset="0"/>
                <a:cs typeface="Helvetica Neue" panose="02000503000000020004" pitchFamily="2" charset="0"/>
              </a:rPr>
              <a:t>: Bayesian Generalised Linear Modelling (GLMs) 		[AM]</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kumimoji="0" lang="en-GB" sz="1800" b="1" i="0" u="none" strike="noStrike" kern="1200" cap="none" spc="0" normalizeH="0" baseline="0" noProof="0" dirty="0">
                <a:ln>
                  <a:noFill/>
                </a:ln>
                <a:solidFill>
                  <a:prstClr val="black"/>
                </a:solidFill>
                <a:effectLst/>
                <a:uLnTx/>
                <a:uFillTx/>
                <a:latin typeface="Helvetica Neue" panose="02000503000000020004" pitchFamily="2" charset="0"/>
                <a:ea typeface="Helvetica Neue" panose="02000503000000020004" pitchFamily="2" charset="0"/>
                <a:cs typeface="Helvetica Neue" panose="02000503000000020004" pitchFamily="2" charset="0"/>
              </a:rPr>
              <a:t>WK03</a:t>
            </a:r>
            <a:r>
              <a:rPr kumimoji="0" lang="en-GB" sz="1800" b="0" i="0" u="none" strike="noStrike" kern="1200" cap="none" spc="0" normalizeH="0" baseline="0" noProof="0" dirty="0">
                <a:ln>
                  <a:noFill/>
                </a:ln>
                <a:solidFill>
                  <a:prstClr val="black"/>
                </a:solidFill>
                <a:effectLst/>
                <a:uLnTx/>
                <a:uFillTx/>
                <a:latin typeface="Helvetica Neue" panose="02000503000000020004" pitchFamily="2" charset="0"/>
                <a:ea typeface="Helvetica Neue" panose="02000503000000020004" pitchFamily="2" charset="0"/>
                <a:cs typeface="Helvetica Neue" panose="02000503000000020004" pitchFamily="2" charset="0"/>
              </a:rPr>
              <a:t>: Bayesian Hierarchical Models 				[AM]</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kumimoji="0" lang="en-GB" sz="1800" b="1" i="0" u="none" strike="noStrike" kern="1200" cap="none" spc="0" normalizeH="0" baseline="0" noProof="0" dirty="0">
                <a:ln>
                  <a:noFill/>
                </a:ln>
                <a:solidFill>
                  <a:prstClr val="black"/>
                </a:solidFill>
                <a:effectLst/>
                <a:uLnTx/>
                <a:uFillTx/>
                <a:latin typeface="Helvetica Neue" panose="02000503000000020004" pitchFamily="2" charset="0"/>
                <a:ea typeface="Helvetica Neue" panose="02000503000000020004" pitchFamily="2" charset="0"/>
                <a:cs typeface="Helvetica Neue" panose="02000503000000020004" pitchFamily="2" charset="0"/>
              </a:rPr>
              <a:t>WK04</a:t>
            </a:r>
            <a:r>
              <a:rPr kumimoji="0" lang="en-GB" sz="1800" b="0" i="0" u="none" strike="noStrike" kern="1200" cap="none" spc="0" normalizeH="0" baseline="0" noProof="0" dirty="0">
                <a:ln>
                  <a:noFill/>
                </a:ln>
                <a:solidFill>
                  <a:prstClr val="black"/>
                </a:solidFill>
                <a:effectLst/>
                <a:uLnTx/>
                <a:uFillTx/>
                <a:latin typeface="Helvetica Neue" panose="02000503000000020004" pitchFamily="2" charset="0"/>
                <a:ea typeface="Helvetica Neue" panose="02000503000000020004" pitchFamily="2" charset="0"/>
                <a:cs typeface="Helvetica Neue" panose="02000503000000020004" pitchFamily="2" charset="0"/>
              </a:rPr>
              <a:t>: Spatial Risk Models (Part I)				[AM]</a:t>
            </a:r>
            <a:endParaRPr kumimoji="0" lang="en-GB" sz="1800" b="1" i="0" u="none" strike="noStrike" kern="1200" cap="none" spc="0" normalizeH="0" baseline="0" noProof="0" dirty="0">
              <a:ln>
                <a:noFill/>
              </a:ln>
              <a:solidFill>
                <a:prstClr val="black"/>
              </a:solidFill>
              <a:effectLst/>
              <a:uLnTx/>
              <a:uFillTx/>
              <a:latin typeface="Helvetica Neue" panose="02000503000000020004" pitchFamily="2" charset="0"/>
              <a:ea typeface="Helvetica Neue" panose="02000503000000020004" pitchFamily="2" charset="0"/>
              <a:cs typeface="Helvetica Neue" panose="02000503000000020004" pitchFamily="2" charset="0"/>
            </a:endParaRP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kumimoji="0" lang="en-GB" sz="1800" b="1" i="0" u="none" strike="noStrike" kern="1200" cap="none" spc="0" normalizeH="0" baseline="0" noProof="0" dirty="0">
                <a:ln>
                  <a:noFill/>
                </a:ln>
                <a:solidFill>
                  <a:prstClr val="black"/>
                </a:solidFill>
                <a:effectLst/>
                <a:uLnTx/>
                <a:uFillTx/>
                <a:latin typeface="Helvetica Neue" panose="02000503000000020004" pitchFamily="2" charset="0"/>
                <a:ea typeface="Helvetica Neue" panose="02000503000000020004" pitchFamily="2" charset="0"/>
                <a:cs typeface="Helvetica Neue" panose="02000503000000020004" pitchFamily="2" charset="0"/>
              </a:rPr>
              <a:t>WK05</a:t>
            </a:r>
            <a:r>
              <a:rPr kumimoji="0" lang="en-GB" sz="1800" b="0" i="0" u="none" strike="noStrike" kern="1200" cap="none" spc="0" normalizeH="0" baseline="0" noProof="0" dirty="0">
                <a:ln>
                  <a:noFill/>
                </a:ln>
                <a:solidFill>
                  <a:prstClr val="black"/>
                </a:solidFill>
                <a:effectLst/>
                <a:uLnTx/>
                <a:uFillTx/>
                <a:latin typeface="Helvetica Neue" panose="02000503000000020004" pitchFamily="2" charset="0"/>
                <a:ea typeface="Helvetica Neue" panose="02000503000000020004" pitchFamily="2" charset="0"/>
                <a:cs typeface="Helvetica Neue" panose="02000503000000020004" pitchFamily="2" charset="0"/>
              </a:rPr>
              <a:t>: </a:t>
            </a:r>
            <a:r>
              <a:rPr lang="en-GB" sz="1800" dirty="0">
                <a:solidFill>
                  <a:prstClr val="black"/>
                </a:solidFill>
                <a:latin typeface="Helvetica Neue" panose="02000503000000020004" pitchFamily="2" charset="0"/>
                <a:ea typeface="Helvetica Neue" panose="02000503000000020004" pitchFamily="2" charset="0"/>
                <a:cs typeface="Helvetica Neue" panose="02000503000000020004" pitchFamily="2" charset="0"/>
              </a:rPr>
              <a:t>Spatiotemporal Risk Model &amp; Bayesian Updating (Part II) 	</a:t>
            </a:r>
            <a:r>
              <a:rPr kumimoji="0" lang="en-GB" sz="1800" b="0" i="0" u="none" strike="noStrike" kern="1200" cap="none" spc="0" normalizeH="0" baseline="0" noProof="0" dirty="0">
                <a:ln>
                  <a:noFill/>
                </a:ln>
                <a:solidFill>
                  <a:prstClr val="black"/>
                </a:solidFill>
                <a:effectLst/>
                <a:uLnTx/>
                <a:uFillTx/>
                <a:latin typeface="Helvetica Neue" panose="02000503000000020004" pitchFamily="2" charset="0"/>
                <a:ea typeface="Helvetica Neue" panose="02000503000000020004" pitchFamily="2" charset="0"/>
                <a:cs typeface="Helvetica Neue" panose="02000503000000020004" pitchFamily="2" charset="0"/>
              </a:rPr>
              <a:t>[</a:t>
            </a:r>
            <a:r>
              <a:rPr lang="en-GB" sz="1800" dirty="0">
                <a:solidFill>
                  <a:prstClr val="black"/>
                </a:solidFill>
                <a:latin typeface="Helvetica Neue" panose="02000503000000020004" pitchFamily="2" charset="0"/>
                <a:ea typeface="Helvetica Neue" panose="02000503000000020004" pitchFamily="2" charset="0"/>
                <a:cs typeface="Helvetica Neue" panose="02000503000000020004" pitchFamily="2" charset="0"/>
              </a:rPr>
              <a:t>AM</a:t>
            </a:r>
            <a:r>
              <a:rPr kumimoji="0" lang="en-GB" sz="1800" b="0" i="0" u="none" strike="noStrike" kern="1200" cap="none" spc="0" normalizeH="0" baseline="0" noProof="0" dirty="0">
                <a:ln>
                  <a:noFill/>
                </a:ln>
                <a:solidFill>
                  <a:prstClr val="black"/>
                </a:solidFill>
                <a:effectLst/>
                <a:uLnTx/>
                <a:uFillTx/>
                <a:latin typeface="Helvetica Neue" panose="02000503000000020004" pitchFamily="2" charset="0"/>
                <a:ea typeface="Helvetica Neue" panose="02000503000000020004" pitchFamily="2" charset="0"/>
                <a:cs typeface="Helvetica Neue" panose="02000503000000020004" pitchFamily="2" charset="0"/>
              </a:rPr>
              <a:t>]</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kumimoji="0" lang="en-GB" sz="1800" b="1" i="0" u="none" strike="noStrike" kern="1200" cap="none" spc="0" normalizeH="0" baseline="0" noProof="0" dirty="0">
                <a:ln>
                  <a:noFill/>
                </a:ln>
                <a:solidFill>
                  <a:prstClr val="black"/>
                </a:solidFill>
                <a:effectLst/>
                <a:uLnTx/>
                <a:uFillTx/>
                <a:latin typeface="Helvetica Neue" panose="02000503000000020004" pitchFamily="2" charset="0"/>
                <a:ea typeface="Helvetica Neue" panose="02000503000000020004" pitchFamily="2" charset="0"/>
                <a:cs typeface="Helvetica Neue" panose="02000503000000020004" pitchFamily="2" charset="0"/>
              </a:rPr>
              <a:t>WK06</a:t>
            </a:r>
            <a:r>
              <a:rPr kumimoji="0" lang="en-GB" sz="1800" b="0" i="0" u="none" strike="noStrike" kern="1200" cap="none" spc="0" normalizeH="0" baseline="0" noProof="0" dirty="0">
                <a:ln>
                  <a:noFill/>
                </a:ln>
                <a:solidFill>
                  <a:prstClr val="black"/>
                </a:solidFill>
                <a:effectLst/>
                <a:uLnTx/>
                <a:uFillTx/>
                <a:latin typeface="Helvetica Neue" panose="02000503000000020004" pitchFamily="2" charset="0"/>
                <a:ea typeface="Helvetica Neue" panose="02000503000000020004" pitchFamily="2" charset="0"/>
                <a:cs typeface="Helvetica Neue" panose="02000503000000020004" pitchFamily="2" charset="0"/>
              </a:rPr>
              <a:t>: </a:t>
            </a:r>
            <a:r>
              <a:rPr lang="en-GB" sz="1800" dirty="0">
                <a:solidFill>
                  <a:prstClr val="black"/>
                </a:solidFill>
                <a:latin typeface="Helvetica Neue" panose="02000503000000020004" pitchFamily="2" charset="0"/>
                <a:ea typeface="Helvetica Neue" panose="02000503000000020004" pitchFamily="2" charset="0"/>
                <a:cs typeface="Helvetica Neue" panose="02000503000000020004" pitchFamily="2" charset="0"/>
              </a:rPr>
              <a:t>Introduction to Deep Learning</a:t>
            </a:r>
            <a:r>
              <a:rPr kumimoji="0" lang="en-GB" sz="1800" b="0" i="0" u="none" strike="noStrike" kern="1200" cap="none" spc="0" normalizeH="0" baseline="0" noProof="0" dirty="0">
                <a:ln>
                  <a:noFill/>
                </a:ln>
                <a:solidFill>
                  <a:prstClr val="black"/>
                </a:solidFill>
                <a:effectLst/>
                <a:uLnTx/>
                <a:uFillTx/>
                <a:latin typeface="Helvetica Neue" panose="02000503000000020004" pitchFamily="2" charset="0"/>
                <a:ea typeface="Helvetica Neue" panose="02000503000000020004" pitchFamily="2" charset="0"/>
                <a:cs typeface="Helvetica Neue" panose="02000503000000020004" pitchFamily="2" charset="0"/>
              </a:rPr>
              <a:t> 				[SL]</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kumimoji="0" lang="en-GB" sz="1800" b="1" i="0" u="none" strike="noStrike" kern="1200" cap="none" spc="0" normalizeH="0" baseline="0" noProof="0" dirty="0">
                <a:ln>
                  <a:noFill/>
                </a:ln>
                <a:solidFill>
                  <a:prstClr val="black"/>
                </a:solidFill>
                <a:effectLst/>
                <a:uLnTx/>
                <a:uFillTx/>
                <a:latin typeface="Helvetica Neue" panose="02000503000000020004" pitchFamily="2" charset="0"/>
                <a:ea typeface="Helvetica Neue" panose="02000503000000020004" pitchFamily="2" charset="0"/>
                <a:cs typeface="Helvetica Neue" panose="02000503000000020004" pitchFamily="2" charset="0"/>
              </a:rPr>
              <a:t>WK07</a:t>
            </a:r>
            <a:r>
              <a:rPr kumimoji="0" lang="en-GB" sz="1800" b="0" i="0" u="none" strike="noStrike" kern="1200" cap="none" spc="0" normalizeH="0" baseline="0" noProof="0" dirty="0">
                <a:ln>
                  <a:noFill/>
                </a:ln>
                <a:solidFill>
                  <a:prstClr val="black"/>
                </a:solidFill>
                <a:effectLst/>
                <a:uLnTx/>
                <a:uFillTx/>
                <a:latin typeface="Helvetica Neue" panose="02000503000000020004" pitchFamily="2" charset="0"/>
                <a:ea typeface="Helvetica Neue" panose="02000503000000020004" pitchFamily="2" charset="0"/>
                <a:cs typeface="Helvetica Neue" panose="02000503000000020004" pitchFamily="2" charset="0"/>
              </a:rPr>
              <a:t>: Image Analytics						[</a:t>
            </a:r>
            <a:r>
              <a:rPr lang="en-GB" sz="1800" dirty="0">
                <a:solidFill>
                  <a:prstClr val="black"/>
                </a:solidFill>
                <a:latin typeface="Helvetica Neue" panose="02000503000000020004" pitchFamily="2" charset="0"/>
                <a:ea typeface="Helvetica Neue" panose="02000503000000020004" pitchFamily="2" charset="0"/>
                <a:cs typeface="Helvetica Neue" panose="02000503000000020004" pitchFamily="2" charset="0"/>
              </a:rPr>
              <a:t>SL</a:t>
            </a:r>
            <a:r>
              <a:rPr kumimoji="0" lang="en-GB" sz="1800" b="0" i="0" u="none" strike="noStrike" kern="1200" cap="none" spc="0" normalizeH="0" baseline="0" noProof="0" dirty="0">
                <a:ln>
                  <a:noFill/>
                </a:ln>
                <a:solidFill>
                  <a:prstClr val="black"/>
                </a:solidFill>
                <a:effectLst/>
                <a:uLnTx/>
                <a:uFillTx/>
                <a:latin typeface="Helvetica Neue" panose="02000503000000020004" pitchFamily="2" charset="0"/>
                <a:ea typeface="Helvetica Neue" panose="02000503000000020004" pitchFamily="2" charset="0"/>
                <a:cs typeface="Helvetica Neue" panose="02000503000000020004" pitchFamily="2" charset="0"/>
              </a:rPr>
              <a:t>]</a:t>
            </a: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kumimoji="0" lang="en-GB" sz="1800" b="1" i="0" u="none" strike="noStrike" kern="1200" cap="none" spc="0" normalizeH="0" baseline="0" noProof="0" dirty="0">
                <a:ln>
                  <a:noFill/>
                </a:ln>
                <a:solidFill>
                  <a:prstClr val="black"/>
                </a:solidFill>
                <a:effectLst/>
                <a:uLnTx/>
                <a:uFillTx/>
                <a:latin typeface="Helvetica Neue" panose="02000503000000020004" pitchFamily="2" charset="0"/>
                <a:ea typeface="Helvetica Neue" panose="02000503000000020004" pitchFamily="2" charset="0"/>
                <a:cs typeface="Helvetica Neue" panose="02000503000000020004" pitchFamily="2" charset="0"/>
              </a:rPr>
              <a:t>WK08</a:t>
            </a:r>
            <a:r>
              <a:rPr kumimoji="0" lang="en-GB" sz="1800" b="0" i="0" u="none" strike="noStrike" kern="1200" cap="none" spc="0" normalizeH="0" baseline="0" noProof="0" dirty="0">
                <a:ln>
                  <a:noFill/>
                </a:ln>
                <a:solidFill>
                  <a:prstClr val="black"/>
                </a:solidFill>
                <a:effectLst/>
                <a:uLnTx/>
                <a:uFillTx/>
                <a:latin typeface="Helvetica Neue" panose="02000503000000020004" pitchFamily="2" charset="0"/>
                <a:ea typeface="Helvetica Neue" panose="02000503000000020004" pitchFamily="2" charset="0"/>
                <a:cs typeface="Helvetica Neue" panose="02000503000000020004" pitchFamily="2" charset="0"/>
              </a:rPr>
              <a:t>: Introduction to </a:t>
            </a:r>
            <a:r>
              <a:rPr lang="en-GB" sz="1800" dirty="0">
                <a:solidFill>
                  <a:prstClr val="black"/>
                </a:solidFill>
                <a:latin typeface="Helvetica Neue" panose="02000503000000020004" pitchFamily="2" charset="0"/>
                <a:ea typeface="Helvetica Neue" panose="02000503000000020004" pitchFamily="2" charset="0"/>
                <a:cs typeface="Helvetica Neue" panose="02000503000000020004" pitchFamily="2" charset="0"/>
              </a:rPr>
              <a:t>GeoAI (Part I)				[SL]</a:t>
            </a:r>
            <a:endParaRPr kumimoji="0" lang="en-GB" sz="1800" b="0" i="0" u="none" strike="noStrike" kern="1200" cap="none" spc="0" normalizeH="0" baseline="0" noProof="0" dirty="0">
              <a:ln>
                <a:noFill/>
              </a:ln>
              <a:solidFill>
                <a:prstClr val="black"/>
              </a:solidFill>
              <a:effectLst/>
              <a:uLnTx/>
              <a:uFillTx/>
              <a:latin typeface="Helvetica Neue" panose="02000503000000020004" pitchFamily="2" charset="0"/>
              <a:ea typeface="Helvetica Neue" panose="02000503000000020004" pitchFamily="2" charset="0"/>
              <a:cs typeface="Helvetica Neue" panose="02000503000000020004" pitchFamily="2" charset="0"/>
            </a:endParaRP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kumimoji="0" lang="en-GB" sz="1800" b="1" i="0" u="none" strike="noStrike" kern="1200" cap="none" spc="0" normalizeH="0" baseline="0" noProof="0" dirty="0">
                <a:ln>
                  <a:noFill/>
                </a:ln>
                <a:solidFill>
                  <a:prstClr val="black"/>
                </a:solidFill>
                <a:effectLst/>
                <a:uLnTx/>
                <a:uFillTx/>
                <a:latin typeface="Helvetica Neue" panose="02000503000000020004" pitchFamily="2" charset="0"/>
                <a:ea typeface="Helvetica Neue" panose="02000503000000020004" pitchFamily="2" charset="0"/>
                <a:cs typeface="Helvetica Neue" panose="02000503000000020004" pitchFamily="2" charset="0"/>
              </a:rPr>
              <a:t>WK09</a:t>
            </a:r>
            <a:r>
              <a:rPr kumimoji="0" lang="en-GB" sz="1800" b="0" i="0" u="none" strike="noStrike" kern="1200" cap="none" spc="0" normalizeH="0" baseline="0" noProof="0" dirty="0">
                <a:ln>
                  <a:noFill/>
                </a:ln>
                <a:solidFill>
                  <a:prstClr val="black"/>
                </a:solidFill>
                <a:effectLst/>
                <a:uLnTx/>
                <a:uFillTx/>
                <a:latin typeface="Helvetica Neue" panose="02000503000000020004" pitchFamily="2" charset="0"/>
                <a:ea typeface="Helvetica Neue" panose="02000503000000020004" pitchFamily="2" charset="0"/>
                <a:cs typeface="Helvetica Neue" panose="02000503000000020004" pitchFamily="2" charset="0"/>
              </a:rPr>
              <a:t>: Introduction to </a:t>
            </a:r>
            <a:r>
              <a:rPr lang="en-GB" sz="1800" dirty="0">
                <a:solidFill>
                  <a:prstClr val="black"/>
                </a:solidFill>
                <a:latin typeface="Helvetica Neue" panose="02000503000000020004" pitchFamily="2" charset="0"/>
                <a:ea typeface="Helvetica Neue" panose="02000503000000020004" pitchFamily="2" charset="0"/>
                <a:cs typeface="Helvetica Neue" panose="02000503000000020004" pitchFamily="2" charset="0"/>
              </a:rPr>
              <a:t>GeoAI (Part II) 				[SL]</a:t>
            </a:r>
            <a:endParaRPr kumimoji="0" lang="en-GB" sz="1800" b="0" i="0" u="none" strike="noStrike" kern="1200" cap="none" spc="0" normalizeH="0" baseline="0" noProof="0" dirty="0">
              <a:ln>
                <a:noFill/>
              </a:ln>
              <a:solidFill>
                <a:prstClr val="black"/>
              </a:solidFill>
              <a:effectLst/>
              <a:uLnTx/>
              <a:uFillTx/>
              <a:latin typeface="Helvetica Neue" panose="02000503000000020004" pitchFamily="2" charset="0"/>
              <a:ea typeface="Helvetica Neue" panose="02000503000000020004" pitchFamily="2" charset="0"/>
              <a:cs typeface="Helvetica Neue" panose="02000503000000020004" pitchFamily="2" charset="0"/>
            </a:endParaRPr>
          </a:p>
          <a:p>
            <a:pPr marL="228600" marR="0" lvl="0" indent="-228600" algn="l" defTabSz="914400" rtl="0" eaLnBrk="1" fontAlgn="auto" latinLnBrk="0" hangingPunct="1">
              <a:lnSpc>
                <a:spcPct val="100000"/>
              </a:lnSpc>
              <a:spcBef>
                <a:spcPts val="0"/>
              </a:spcBef>
              <a:spcAft>
                <a:spcPts val="0"/>
              </a:spcAft>
              <a:buClrTx/>
              <a:buSzTx/>
              <a:buFont typeface="Arial"/>
              <a:buChar char="•"/>
              <a:tabLst/>
              <a:defRPr/>
            </a:pPr>
            <a:r>
              <a:rPr kumimoji="0" lang="en-GB" sz="1800" b="1" i="0" u="none" strike="noStrike" kern="1200" cap="none" spc="0" normalizeH="0" baseline="0" noProof="0" dirty="0">
                <a:ln>
                  <a:noFill/>
                </a:ln>
                <a:solidFill>
                  <a:prstClr val="black"/>
                </a:solidFill>
                <a:effectLst/>
                <a:uLnTx/>
                <a:uFillTx/>
                <a:latin typeface="Helvetica Neue" panose="02000503000000020004" pitchFamily="2" charset="0"/>
                <a:ea typeface="Helvetica Neue" panose="02000503000000020004" pitchFamily="2" charset="0"/>
                <a:cs typeface="Helvetica Neue" panose="02000503000000020004" pitchFamily="2" charset="0"/>
              </a:rPr>
              <a:t>WK10</a:t>
            </a:r>
            <a:r>
              <a:rPr kumimoji="0" lang="en-GB" sz="1800" b="0" i="0" u="none" strike="noStrike" kern="1200" cap="none" spc="0" normalizeH="0" baseline="0" noProof="0" dirty="0">
                <a:ln>
                  <a:noFill/>
                </a:ln>
                <a:solidFill>
                  <a:prstClr val="black"/>
                </a:solidFill>
                <a:effectLst/>
                <a:uLnTx/>
                <a:uFillTx/>
                <a:latin typeface="Helvetica Neue" panose="02000503000000020004" pitchFamily="2" charset="0"/>
                <a:ea typeface="Helvetica Neue" panose="02000503000000020004" pitchFamily="2" charset="0"/>
                <a:cs typeface="Helvetica Neue" panose="02000503000000020004" pitchFamily="2" charset="0"/>
              </a:rPr>
              <a:t>: Future Outlook and Summary</a:t>
            </a:r>
            <a:r>
              <a:rPr lang="en-GB" sz="1800" dirty="0">
                <a:solidFill>
                  <a:prstClr val="black"/>
                </a:solidFill>
                <a:latin typeface="Helvetica Neue" panose="02000503000000020004" pitchFamily="2" charset="0"/>
                <a:ea typeface="Helvetica Neue" panose="02000503000000020004" pitchFamily="2" charset="0"/>
                <a:cs typeface="Helvetica Neue" panose="02000503000000020004" pitchFamily="2" charset="0"/>
              </a:rPr>
              <a:t>				[SL]</a:t>
            </a:r>
            <a:endParaRPr kumimoji="0" lang="en-GB" sz="1800" b="0" i="0" u="none" strike="noStrike" kern="1200" cap="none" spc="0" normalizeH="0" baseline="0" noProof="0" dirty="0">
              <a:ln>
                <a:noFill/>
              </a:ln>
              <a:solidFill>
                <a:prstClr val="black"/>
              </a:solidFill>
              <a:effectLst/>
              <a:uLnTx/>
              <a:uFillTx/>
              <a:latin typeface="Helvetica Neue" panose="02000503000000020004" pitchFamily="2" charset="0"/>
              <a:ea typeface="Helvetica Neue" panose="02000503000000020004" pitchFamily="2" charset="0"/>
              <a:cs typeface="Helvetica Neue" panose="02000503000000020004" pitchFamily="2" charset="0"/>
            </a:endParaRPr>
          </a:p>
          <a:p>
            <a:pPr marL="0" marR="0" lvl="0" indent="0" algn="l" defTabSz="914400" rtl="0" eaLnBrk="1" fontAlgn="auto" latinLnBrk="0" hangingPunct="1">
              <a:lnSpc>
                <a:spcPct val="90000"/>
              </a:lnSpc>
              <a:spcBef>
                <a:spcPts val="1000"/>
              </a:spcBef>
              <a:spcAft>
                <a:spcPts val="0"/>
              </a:spcAft>
              <a:buClrTx/>
              <a:buSzTx/>
              <a:buFont typeface="Arial"/>
              <a:buNone/>
              <a:tabLst/>
              <a:defRPr/>
            </a:pPr>
            <a:endParaRPr kumimoji="0" lang="en-GB" sz="2800" b="0" i="0" u="none" strike="noStrike" kern="1200" cap="none" spc="0" normalizeH="0" baseline="0" noProof="0" dirty="0">
              <a:ln>
                <a:noFill/>
              </a:ln>
              <a:solidFill>
                <a:prstClr val="black"/>
              </a:solidFill>
              <a:effectLst/>
              <a:uLnTx/>
              <a:uFillTx/>
              <a:latin typeface="Calibri" panose="020F0502020204030204"/>
              <a:ea typeface="+mn-ea"/>
              <a:cs typeface="Calibri"/>
            </a:endParaRPr>
          </a:p>
          <a:p>
            <a:pPr marL="0" marR="0" lvl="0" indent="0" algn="l" defTabSz="914400" rtl="0" eaLnBrk="1" fontAlgn="auto" latinLnBrk="0" hangingPunct="1">
              <a:lnSpc>
                <a:spcPct val="90000"/>
              </a:lnSpc>
              <a:spcBef>
                <a:spcPts val="1000"/>
              </a:spcBef>
              <a:spcAft>
                <a:spcPts val="0"/>
              </a:spcAft>
              <a:buClrTx/>
              <a:buSzTx/>
              <a:buFont typeface="Arial"/>
              <a:buNone/>
              <a:tabLst/>
              <a:defRPr/>
            </a:pPr>
            <a:endParaRPr kumimoji="0" lang="en-GB" sz="2800" b="0" i="0" u="none" strike="noStrike" kern="1200" cap="none" spc="0" normalizeH="0" baseline="0" noProof="0" dirty="0">
              <a:ln>
                <a:noFill/>
              </a:ln>
              <a:solidFill>
                <a:prstClr val="black"/>
              </a:solidFill>
              <a:effectLst/>
              <a:uLnTx/>
              <a:uFillTx/>
              <a:latin typeface="Calibri" panose="020F0502020204030204"/>
              <a:ea typeface="+mn-ea"/>
              <a:cs typeface="Calibri"/>
            </a:endParaRPr>
          </a:p>
          <a:p>
            <a:pPr marL="228600" marR="0" lvl="0" indent="-228600" algn="l" defTabSz="914400" rtl="0" eaLnBrk="1" fontAlgn="auto" latinLnBrk="0" hangingPunct="1">
              <a:lnSpc>
                <a:spcPct val="90000"/>
              </a:lnSpc>
              <a:spcBef>
                <a:spcPts val="1000"/>
              </a:spcBef>
              <a:spcAft>
                <a:spcPts val="0"/>
              </a:spcAft>
              <a:buClrTx/>
              <a:buSzTx/>
              <a:buFont typeface="Arial"/>
              <a:buChar char="•"/>
              <a:tabLst/>
              <a:defRPr/>
            </a:pPr>
            <a:endParaRPr kumimoji="0" lang="en-GB" sz="2800" b="0" i="0" u="none" strike="noStrike" kern="1200" cap="none" spc="0" normalizeH="0" baseline="0" noProof="0" dirty="0">
              <a:ln>
                <a:noFill/>
              </a:ln>
              <a:solidFill>
                <a:prstClr val="black"/>
              </a:solidFill>
              <a:effectLst/>
              <a:uLnTx/>
              <a:uFillTx/>
              <a:latin typeface="Calibri" panose="020F0502020204030204"/>
              <a:ea typeface="+mn-ea"/>
              <a:cs typeface="Calibri"/>
            </a:endParaRPr>
          </a:p>
        </p:txBody>
      </p:sp>
      <p:sp>
        <p:nvSpPr>
          <p:cNvPr id="5" name="Content Placeholder 2">
            <a:extLst>
              <a:ext uri="{FF2B5EF4-FFF2-40B4-BE49-F238E27FC236}">
                <a16:creationId xmlns:a16="http://schemas.microsoft.com/office/drawing/2014/main" id="{754E12B7-2BC4-9A66-D441-DD3A6A60A787}"/>
              </a:ext>
            </a:extLst>
          </p:cNvPr>
          <p:cNvSpPr txBox="1">
            <a:spLocks/>
          </p:cNvSpPr>
          <p:nvPr/>
        </p:nvSpPr>
        <p:spPr>
          <a:xfrm>
            <a:off x="205318" y="4806255"/>
            <a:ext cx="10898112" cy="1757221"/>
          </a:xfrm>
          <a:prstGeom prst="rect">
            <a:avLst/>
          </a:prstGeom>
          <a:solidFill>
            <a:schemeClr val="accent1"/>
          </a:solidFill>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500"/>
              </a:spcBef>
              <a:spcAft>
                <a:spcPts val="0"/>
              </a:spcAft>
              <a:buClrTx/>
              <a:buSzTx/>
              <a:buFont typeface="Arial"/>
              <a:buNone/>
              <a:tabLst/>
              <a:defRPr/>
            </a:pPr>
            <a:r>
              <a:rPr kumimoji="0" lang="en-GB" sz="1800" b="1" i="0" u="none" strike="noStrike" kern="1200" cap="none" spc="0" normalizeH="0" baseline="0" noProof="0" dirty="0">
                <a:ln>
                  <a:noFill/>
                </a:ln>
                <a:solidFill>
                  <a:prstClr val="black"/>
                </a:solidFill>
                <a:effectLst/>
                <a:uLnTx/>
                <a:uFillTx/>
                <a:latin typeface="Helvetica Neue" panose="02000503000000020004" pitchFamily="2" charset="0"/>
                <a:ea typeface="Helvetica Neue" panose="02000503000000020004" pitchFamily="2" charset="0"/>
                <a:cs typeface="Helvetica Neue" panose="02000503000000020004" pitchFamily="2" charset="0"/>
              </a:rPr>
              <a:t>Details about assessment</a:t>
            </a:r>
          </a:p>
          <a:p>
            <a:pPr marL="0" marR="0" lvl="0" indent="0" algn="l" defTabSz="914400" rtl="0" eaLnBrk="1" fontAlgn="auto" latinLnBrk="0" hangingPunct="1">
              <a:lnSpc>
                <a:spcPct val="100000"/>
              </a:lnSpc>
              <a:spcBef>
                <a:spcPts val="500"/>
              </a:spcBef>
              <a:spcAft>
                <a:spcPts val="0"/>
              </a:spcAft>
              <a:buClrTx/>
              <a:buSzTx/>
              <a:buFont typeface="Arial"/>
              <a:buNone/>
              <a:tabLst/>
              <a:defRPr/>
            </a:pPr>
            <a:endParaRPr kumimoji="0" lang="en-GB" sz="1800" b="1" i="0" u="none" strike="noStrike" kern="1200" cap="none" spc="0" normalizeH="0" baseline="0" noProof="0" dirty="0">
              <a:ln>
                <a:noFill/>
              </a:ln>
              <a:solidFill>
                <a:prstClr val="black"/>
              </a:solidFill>
              <a:effectLst/>
              <a:uLnTx/>
              <a:uFillTx/>
              <a:latin typeface="Helvetica Neue" panose="02000503000000020004" pitchFamily="2" charset="0"/>
              <a:ea typeface="Helvetica Neue" panose="02000503000000020004" pitchFamily="2" charset="0"/>
              <a:cs typeface="Helvetica Neue" panose="02000503000000020004" pitchFamily="2" charset="0"/>
            </a:endParaRPr>
          </a:p>
          <a:p>
            <a:pPr marL="0" marR="0" lvl="0" indent="0" algn="l" defTabSz="914400" rtl="0" eaLnBrk="1" fontAlgn="auto" latinLnBrk="0" hangingPunct="1">
              <a:lnSpc>
                <a:spcPct val="100000"/>
              </a:lnSpc>
              <a:spcBef>
                <a:spcPts val="500"/>
              </a:spcBef>
              <a:spcAft>
                <a:spcPts val="0"/>
              </a:spcAft>
              <a:buClrTx/>
              <a:buSzTx/>
              <a:buFont typeface="Arial"/>
              <a:buNone/>
              <a:tabLst/>
              <a:defRPr/>
            </a:pPr>
            <a:r>
              <a:rPr kumimoji="0" lang="en-GB" sz="1800" b="0" i="0" u="none" strike="noStrike" kern="1200" cap="none" spc="0" normalizeH="0" baseline="0" noProof="0" dirty="0">
                <a:ln>
                  <a:noFill/>
                </a:ln>
                <a:solidFill>
                  <a:prstClr val="black"/>
                </a:solidFill>
                <a:effectLst/>
                <a:uLnTx/>
                <a:uFillTx/>
                <a:latin typeface="Helvetica Neue" panose="02000503000000020004" pitchFamily="2" charset="0"/>
                <a:ea typeface="Helvetica Neue" panose="02000503000000020004" pitchFamily="2" charset="0"/>
                <a:cs typeface="Helvetica Neue" panose="02000503000000020004" pitchFamily="2" charset="0"/>
              </a:rPr>
              <a:t>100% coursework with 2 x reports (each 1,500 words)</a:t>
            </a:r>
          </a:p>
          <a:p>
            <a:pPr marL="0" marR="0" lvl="0" indent="0" algn="l" defTabSz="914400" rtl="0" eaLnBrk="1" fontAlgn="auto" latinLnBrk="0" hangingPunct="1">
              <a:lnSpc>
                <a:spcPct val="100000"/>
              </a:lnSpc>
              <a:spcBef>
                <a:spcPts val="500"/>
              </a:spcBef>
              <a:spcAft>
                <a:spcPts val="0"/>
              </a:spcAft>
              <a:buClrTx/>
              <a:buSzTx/>
              <a:buFont typeface="Arial"/>
              <a:buNone/>
              <a:tabLst/>
              <a:defRPr/>
            </a:pPr>
            <a:r>
              <a:rPr lang="en-GB" sz="1800" dirty="0">
                <a:solidFill>
                  <a:prstClr val="black"/>
                </a:solidFill>
                <a:latin typeface="Helvetica Neue" panose="02000503000000020004" pitchFamily="2" charset="0"/>
                <a:ea typeface="Helvetica Neue" panose="02000503000000020004" pitchFamily="2" charset="0"/>
                <a:cs typeface="Helvetica Neue" panose="02000503000000020004" pitchFamily="2" charset="0"/>
              </a:rPr>
              <a:t>1 report focuses uses applied Bayesian</a:t>
            </a:r>
            <a:r>
              <a:rPr kumimoji="0" lang="en-GB" sz="1800" b="0" i="0" u="none" strike="noStrike" kern="1200" cap="none" spc="0" normalizeH="0" baseline="0" noProof="0" dirty="0">
                <a:ln>
                  <a:noFill/>
                </a:ln>
                <a:solidFill>
                  <a:prstClr val="black"/>
                </a:solidFill>
                <a:effectLst/>
                <a:uLnTx/>
                <a:uFillTx/>
                <a:latin typeface="Helvetica Neue" panose="02000503000000020004" pitchFamily="2" charset="0"/>
                <a:ea typeface="Helvetica Neue" panose="02000503000000020004" pitchFamily="2" charset="0"/>
                <a:cs typeface="Helvetica Neue" panose="02000503000000020004" pitchFamily="2" charset="0"/>
              </a:rPr>
              <a:t> methods for spatial analysis. </a:t>
            </a:r>
          </a:p>
          <a:p>
            <a:pPr marL="0" marR="0" lvl="0" indent="0" algn="l" defTabSz="914400" rtl="0" eaLnBrk="1" fontAlgn="auto" latinLnBrk="0" hangingPunct="1">
              <a:lnSpc>
                <a:spcPct val="100000"/>
              </a:lnSpc>
              <a:spcBef>
                <a:spcPts val="500"/>
              </a:spcBef>
              <a:spcAft>
                <a:spcPts val="0"/>
              </a:spcAft>
              <a:buClrTx/>
              <a:buSzTx/>
              <a:buFont typeface="Arial"/>
              <a:buNone/>
              <a:tabLst/>
              <a:defRPr/>
            </a:pPr>
            <a:r>
              <a:rPr kumimoji="0" lang="en-GB" sz="1800" b="0" i="0" u="none" strike="noStrike" kern="1200" cap="none" spc="0" normalizeH="0" baseline="0" noProof="0" dirty="0">
                <a:ln>
                  <a:noFill/>
                </a:ln>
                <a:solidFill>
                  <a:prstClr val="black"/>
                </a:solidFill>
                <a:effectLst/>
                <a:uLnTx/>
                <a:uFillTx/>
                <a:latin typeface="Helvetica Neue" panose="02000503000000020004" pitchFamily="2" charset="0"/>
                <a:ea typeface="Helvetica Neue" panose="02000503000000020004" pitchFamily="2" charset="0"/>
                <a:cs typeface="Helvetica Neue" panose="02000503000000020004" pitchFamily="2" charset="0"/>
              </a:rPr>
              <a:t>1 report focuses on Machine Learning for spatial analysis and image classification</a:t>
            </a:r>
          </a:p>
        </p:txBody>
      </p:sp>
      <p:sp>
        <p:nvSpPr>
          <p:cNvPr id="2" name="TextBox 1">
            <a:extLst>
              <a:ext uri="{FF2B5EF4-FFF2-40B4-BE49-F238E27FC236}">
                <a16:creationId xmlns:a16="http://schemas.microsoft.com/office/drawing/2014/main" id="{F4E2D69C-F1D6-8B64-CAC5-9F8CEB167ED3}"/>
              </a:ext>
            </a:extLst>
          </p:cNvPr>
          <p:cNvSpPr txBox="1"/>
          <p:nvPr/>
        </p:nvSpPr>
        <p:spPr>
          <a:xfrm>
            <a:off x="8538838" y="1542903"/>
            <a:ext cx="3331029" cy="1600438"/>
          </a:xfrm>
          <a:prstGeom prst="rect">
            <a:avLst/>
          </a:prstGeom>
          <a:noFill/>
          <a:ln>
            <a:solidFill>
              <a:schemeClr val="accent1"/>
            </a:solidFill>
          </a:ln>
        </p:spPr>
        <p:txBody>
          <a:bodyPr wrap="square" rtlCol="0">
            <a:spAutoFit/>
          </a:bodyPr>
          <a:lstStyle/>
          <a:p>
            <a:r>
              <a:rPr lang="en-GB" sz="1400" dirty="0">
                <a:latin typeface="Helvetica Neue" panose="02000503000000020004" pitchFamily="2" charset="0"/>
                <a:ea typeface="Helvetica Neue" panose="02000503000000020004" pitchFamily="2" charset="0"/>
                <a:cs typeface="Helvetica Neue" panose="02000503000000020004" pitchFamily="2" charset="0"/>
              </a:rPr>
              <a:t>All are lecture and teaching materials are posted on external websites to Moodle. Bayesian content is on a dedicated </a:t>
            </a:r>
            <a:r>
              <a:rPr lang="en-GB" sz="1400" dirty="0" err="1">
                <a:latin typeface="Helvetica Neue" panose="02000503000000020004" pitchFamily="2" charset="0"/>
                <a:ea typeface="Helvetica Neue" panose="02000503000000020004" pitchFamily="2" charset="0"/>
                <a:cs typeface="Helvetica Neue" panose="02000503000000020004" pitchFamily="2" charset="0"/>
              </a:rPr>
              <a:t>GitBook</a:t>
            </a:r>
            <a:r>
              <a:rPr lang="en-GB" sz="1400" dirty="0">
                <a:latin typeface="Helvetica Neue" panose="02000503000000020004" pitchFamily="2" charset="0"/>
                <a:ea typeface="Helvetica Neue" panose="02000503000000020004" pitchFamily="2" charset="0"/>
                <a:cs typeface="Helvetica Neue" panose="02000503000000020004" pitchFamily="2" charset="0"/>
              </a:rPr>
              <a:t>.</a:t>
            </a:r>
          </a:p>
          <a:p>
            <a:endParaRPr lang="en-GB" sz="1400" dirty="0">
              <a:latin typeface="Helvetica Neue" panose="02000503000000020004" pitchFamily="2" charset="0"/>
              <a:ea typeface="Helvetica Neue" panose="02000503000000020004" pitchFamily="2" charset="0"/>
              <a:cs typeface="Helvetica Neue" panose="02000503000000020004" pitchFamily="2" charset="0"/>
            </a:endParaRPr>
          </a:p>
          <a:p>
            <a:r>
              <a:rPr lang="en-GB" sz="1400" dirty="0">
                <a:latin typeface="Helvetica Neue" panose="02000503000000020004" pitchFamily="2" charset="0"/>
                <a:ea typeface="Helvetica Neue" panose="02000503000000020004" pitchFamily="2" charset="0"/>
                <a:cs typeface="Helvetica Neue" panose="02000503000000020004" pitchFamily="2" charset="0"/>
              </a:rPr>
              <a:t>Machine Learning content is hosted on a </a:t>
            </a:r>
            <a:r>
              <a:rPr lang="en-GB" sz="1400" dirty="0" err="1">
                <a:latin typeface="Helvetica Neue" panose="02000503000000020004" pitchFamily="2" charset="0"/>
                <a:ea typeface="Helvetica Neue" panose="02000503000000020004" pitchFamily="2" charset="0"/>
                <a:cs typeface="Helvetica Neue" panose="02000503000000020004" pitchFamily="2" charset="0"/>
              </a:rPr>
              <a:t>Jupyter</a:t>
            </a:r>
            <a:r>
              <a:rPr lang="en-GB" sz="1400" dirty="0">
                <a:latin typeface="Helvetica Neue" panose="02000503000000020004" pitchFamily="2" charset="0"/>
                <a:ea typeface="Helvetica Neue" panose="02000503000000020004" pitchFamily="2" charset="0"/>
                <a:cs typeface="Helvetica Neue" panose="02000503000000020004" pitchFamily="2" charset="0"/>
              </a:rPr>
              <a:t> Notebook.</a:t>
            </a:r>
          </a:p>
        </p:txBody>
      </p:sp>
      <p:sp>
        <p:nvSpPr>
          <p:cNvPr id="7" name="Slide Number Placeholder 3">
            <a:extLst>
              <a:ext uri="{FF2B5EF4-FFF2-40B4-BE49-F238E27FC236}">
                <a16:creationId xmlns:a16="http://schemas.microsoft.com/office/drawing/2014/main" id="{784B7007-82DC-DBC4-9C38-6A5150D70812}"/>
              </a:ext>
            </a:extLst>
          </p:cNvPr>
          <p:cNvSpPr txBox="1">
            <a:spLocks/>
          </p:cNvSpPr>
          <p:nvPr/>
        </p:nvSpPr>
        <p:spPr>
          <a:xfrm>
            <a:off x="11275948" y="6373870"/>
            <a:ext cx="540000" cy="144000"/>
          </a:xfrm>
          <a:prstGeom prst="rect">
            <a:avLst/>
          </a:prstGeom>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Arial" charset="0"/>
              </a:defRPr>
            </a:lvl1pPr>
            <a:lvl2pPr marL="778225" indent="-299317" algn="l" defTabSz="914400" rtl="0" eaLnBrk="0" latinLnBrk="0" hangingPunct="0">
              <a:defRPr sz="1800" kern="1200">
                <a:solidFill>
                  <a:schemeClr val="tx1"/>
                </a:solidFill>
                <a:latin typeface="Arial" charset="0"/>
                <a:ea typeface="Arial" charset="0"/>
                <a:cs typeface="Arial" charset="0"/>
              </a:defRPr>
            </a:lvl2pPr>
            <a:lvl3pPr marL="1197270" indent="-239454" algn="l" defTabSz="914400" rtl="0" eaLnBrk="0" latinLnBrk="0" hangingPunct="0">
              <a:defRPr sz="1800" kern="1200">
                <a:solidFill>
                  <a:schemeClr val="tx1"/>
                </a:solidFill>
                <a:latin typeface="Arial" charset="0"/>
                <a:ea typeface="Arial" charset="0"/>
                <a:cs typeface="Arial" charset="0"/>
              </a:defRPr>
            </a:lvl3pPr>
            <a:lvl4pPr marL="1676177" indent="-239454" algn="l" defTabSz="914400" rtl="0" eaLnBrk="0" latinLnBrk="0" hangingPunct="0">
              <a:defRPr sz="1800" kern="1200">
                <a:solidFill>
                  <a:schemeClr val="tx1"/>
                </a:solidFill>
                <a:latin typeface="Arial" charset="0"/>
                <a:ea typeface="Arial" charset="0"/>
                <a:cs typeface="Arial" charset="0"/>
              </a:defRPr>
            </a:lvl4pPr>
            <a:lvl5pPr marL="2155085" indent="-239454" algn="l" defTabSz="914400" rtl="0" eaLnBrk="0" latinLnBrk="0" hangingPunct="0">
              <a:defRPr sz="1800" kern="1200">
                <a:solidFill>
                  <a:schemeClr val="tx1"/>
                </a:solidFill>
                <a:latin typeface="Arial" charset="0"/>
                <a:ea typeface="Arial" charset="0"/>
                <a:cs typeface="Arial" charset="0"/>
              </a:defRPr>
            </a:lvl5pPr>
            <a:lvl6pPr marL="2633993"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3112901"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591809"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4070717"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fld id="{0447D3D2-708A-E34B-88EA-90194C1A2EE9}" type="slidenum">
              <a:rPr lang="en-US" smtClean="0">
                <a:solidFill>
                  <a:srgbClr val="000000"/>
                </a:solidFill>
                <a:cs typeface="ＭＳ Ｐゴシック" charset="0"/>
              </a:rPr>
              <a:pPr eaLnBrk="1" hangingPunct="1"/>
              <a:t>4</a:t>
            </a:fld>
            <a:endParaRPr lang="en-US" dirty="0">
              <a:solidFill>
                <a:srgbClr val="000000"/>
              </a:solidFill>
              <a:cs typeface="ＭＳ Ｐゴシック" charset="0"/>
            </a:endParaRPr>
          </a:p>
        </p:txBody>
      </p:sp>
    </p:spTree>
    <p:extLst>
      <p:ext uri="{BB962C8B-B14F-4D97-AF65-F5344CB8AC3E}">
        <p14:creationId xmlns:p14="http://schemas.microsoft.com/office/powerpoint/2010/main" val="11909825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EB4F442-A8C0-9E48-8B86-B40111CD3FE1}"/>
              </a:ext>
            </a:extLst>
          </p:cNvPr>
          <p:cNvSpPr txBox="1">
            <a:spLocks/>
          </p:cNvSpPr>
          <p:nvPr/>
        </p:nvSpPr>
        <p:spPr>
          <a:xfrm>
            <a:off x="146799" y="113949"/>
            <a:ext cx="9382728" cy="65111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r>
              <a:rPr lang="en-US" altLang="en-US" sz="2000" b="1" dirty="0">
                <a:latin typeface="HELVETICA NEUE LIGHT" panose="02000403000000020004" pitchFamily="2" charset="0"/>
                <a:ea typeface="HELVETICA NEUE LIGHT" panose="02000403000000020004" pitchFamily="2" charset="0"/>
                <a:cs typeface="Helvetica Neue" panose="02000503000000020004" pitchFamily="2" charset="0"/>
              </a:rPr>
              <a:t>Book recommendations</a:t>
            </a:r>
            <a:endParaRPr lang="en-GB" sz="2000" b="1" cap="all"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endParaRPr>
          </a:p>
        </p:txBody>
      </p:sp>
      <p:sp>
        <p:nvSpPr>
          <p:cNvPr id="4" name="Slide Number Placeholder 3">
            <a:extLst>
              <a:ext uri="{FF2B5EF4-FFF2-40B4-BE49-F238E27FC236}">
                <a16:creationId xmlns:a16="http://schemas.microsoft.com/office/drawing/2014/main" id="{53A07A42-5763-174B-9E9C-FA445D3FA280}"/>
              </a:ext>
            </a:extLst>
          </p:cNvPr>
          <p:cNvSpPr txBox="1">
            <a:spLocks/>
          </p:cNvSpPr>
          <p:nvPr/>
        </p:nvSpPr>
        <p:spPr>
          <a:xfrm>
            <a:off x="11275948" y="6373870"/>
            <a:ext cx="540000" cy="144000"/>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Arial" charset="0"/>
              </a:defRPr>
            </a:lvl1pPr>
            <a:lvl2pPr marL="778225" indent="-299317" algn="l" defTabSz="914400" rtl="0" eaLnBrk="0" latinLnBrk="0" hangingPunct="0">
              <a:defRPr sz="1800" kern="1200">
                <a:solidFill>
                  <a:schemeClr val="tx1"/>
                </a:solidFill>
                <a:latin typeface="Arial" charset="0"/>
                <a:ea typeface="Arial" charset="0"/>
                <a:cs typeface="Arial" charset="0"/>
              </a:defRPr>
            </a:lvl2pPr>
            <a:lvl3pPr marL="1197270" indent="-239454" algn="l" defTabSz="914400" rtl="0" eaLnBrk="0" latinLnBrk="0" hangingPunct="0">
              <a:defRPr sz="1800" kern="1200">
                <a:solidFill>
                  <a:schemeClr val="tx1"/>
                </a:solidFill>
                <a:latin typeface="Arial" charset="0"/>
                <a:ea typeface="Arial" charset="0"/>
                <a:cs typeface="Arial" charset="0"/>
              </a:defRPr>
            </a:lvl3pPr>
            <a:lvl4pPr marL="1676177" indent="-239454" algn="l" defTabSz="914400" rtl="0" eaLnBrk="0" latinLnBrk="0" hangingPunct="0">
              <a:defRPr sz="1800" kern="1200">
                <a:solidFill>
                  <a:schemeClr val="tx1"/>
                </a:solidFill>
                <a:latin typeface="Arial" charset="0"/>
                <a:ea typeface="Arial" charset="0"/>
                <a:cs typeface="Arial" charset="0"/>
              </a:defRPr>
            </a:lvl4pPr>
            <a:lvl5pPr marL="2155085" indent="-239454" algn="l" defTabSz="914400" rtl="0" eaLnBrk="0" latinLnBrk="0" hangingPunct="0">
              <a:defRPr sz="1800" kern="1200">
                <a:solidFill>
                  <a:schemeClr val="tx1"/>
                </a:solidFill>
                <a:latin typeface="Arial" charset="0"/>
                <a:ea typeface="Arial" charset="0"/>
                <a:cs typeface="Arial" charset="0"/>
              </a:defRPr>
            </a:lvl5pPr>
            <a:lvl6pPr marL="2633993"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3112901"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591809"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4070717"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fld id="{0447D3D2-708A-E34B-88EA-90194C1A2EE9}" type="slidenum">
              <a:rPr lang="en-US" smtClean="0">
                <a:solidFill>
                  <a:srgbClr val="000000"/>
                </a:solidFill>
                <a:cs typeface="ＭＳ Ｐゴシック" charset="0"/>
              </a:rPr>
              <a:pPr eaLnBrk="1" hangingPunct="1"/>
              <a:t>5</a:t>
            </a:fld>
            <a:endParaRPr lang="en-US" dirty="0">
              <a:solidFill>
                <a:srgbClr val="000000"/>
              </a:solidFill>
              <a:cs typeface="ＭＳ Ｐゴシック" charset="0"/>
            </a:endParaRPr>
          </a:p>
        </p:txBody>
      </p:sp>
      <p:pic>
        <p:nvPicPr>
          <p:cNvPr id="6" name="Picture 5" descr="A picture containing text, screenshot&#10;&#10;Description automatically generated">
            <a:extLst>
              <a:ext uri="{FF2B5EF4-FFF2-40B4-BE49-F238E27FC236}">
                <a16:creationId xmlns:a16="http://schemas.microsoft.com/office/drawing/2014/main" id="{653DE143-5B66-3D42-8AA8-316D054C87DD}"/>
              </a:ext>
            </a:extLst>
          </p:cNvPr>
          <p:cNvPicPr>
            <a:picLocks noChangeAspect="1"/>
          </p:cNvPicPr>
          <p:nvPr/>
        </p:nvPicPr>
        <p:blipFill>
          <a:blip r:embed="rId2"/>
          <a:stretch>
            <a:fillRect/>
          </a:stretch>
        </p:blipFill>
        <p:spPr>
          <a:xfrm>
            <a:off x="3168249" y="765063"/>
            <a:ext cx="2503196" cy="3696908"/>
          </a:xfrm>
          <a:prstGeom prst="rect">
            <a:avLst/>
          </a:prstGeom>
          <a:ln>
            <a:solidFill>
              <a:schemeClr val="tx1"/>
            </a:solidFill>
          </a:ln>
        </p:spPr>
      </p:pic>
      <p:pic>
        <p:nvPicPr>
          <p:cNvPr id="8" name="Picture 7" descr="Text&#10;&#10;Description automatically generated">
            <a:extLst>
              <a:ext uri="{FF2B5EF4-FFF2-40B4-BE49-F238E27FC236}">
                <a16:creationId xmlns:a16="http://schemas.microsoft.com/office/drawing/2014/main" id="{AF33F328-2D5E-204D-8F14-AE72D413ED73}"/>
              </a:ext>
            </a:extLst>
          </p:cNvPr>
          <p:cNvPicPr>
            <a:picLocks noChangeAspect="1"/>
          </p:cNvPicPr>
          <p:nvPr/>
        </p:nvPicPr>
        <p:blipFill rotWithShape="1">
          <a:blip r:embed="rId3"/>
          <a:srcRect l="32430" r="31570" b="9569"/>
          <a:stretch/>
        </p:blipFill>
        <p:spPr>
          <a:xfrm>
            <a:off x="146799" y="767501"/>
            <a:ext cx="2823428" cy="3723476"/>
          </a:xfrm>
          <a:prstGeom prst="rect">
            <a:avLst/>
          </a:prstGeom>
          <a:ln>
            <a:solidFill>
              <a:schemeClr val="tx1"/>
            </a:solidFill>
          </a:ln>
        </p:spPr>
      </p:pic>
      <p:pic>
        <p:nvPicPr>
          <p:cNvPr id="10" name="Picture 9">
            <a:extLst>
              <a:ext uri="{FF2B5EF4-FFF2-40B4-BE49-F238E27FC236}">
                <a16:creationId xmlns:a16="http://schemas.microsoft.com/office/drawing/2014/main" id="{428A0633-A856-5B46-940A-CFAF4CAB84E7}"/>
              </a:ext>
            </a:extLst>
          </p:cNvPr>
          <p:cNvPicPr>
            <a:picLocks noChangeAspect="1"/>
          </p:cNvPicPr>
          <p:nvPr/>
        </p:nvPicPr>
        <p:blipFill>
          <a:blip r:embed="rId4"/>
          <a:srcRect l="6269" r="6269"/>
          <a:stretch/>
        </p:blipFill>
        <p:spPr>
          <a:xfrm>
            <a:off x="5977980" y="765063"/>
            <a:ext cx="2503196" cy="3728353"/>
          </a:xfrm>
          <a:prstGeom prst="rect">
            <a:avLst/>
          </a:prstGeom>
          <a:ln>
            <a:solidFill>
              <a:schemeClr val="tx1"/>
            </a:solidFill>
          </a:ln>
        </p:spPr>
      </p:pic>
      <p:pic>
        <p:nvPicPr>
          <p:cNvPr id="7" name="Picture 6" descr="A book cover with text overlay&#10;&#10;Description automatically generated">
            <a:extLst>
              <a:ext uri="{FF2B5EF4-FFF2-40B4-BE49-F238E27FC236}">
                <a16:creationId xmlns:a16="http://schemas.microsoft.com/office/drawing/2014/main" id="{6BBA0BCF-9C7B-F4A7-6DE3-D185B8C59D82}"/>
              </a:ext>
            </a:extLst>
          </p:cNvPr>
          <p:cNvPicPr>
            <a:picLocks noChangeAspect="1"/>
          </p:cNvPicPr>
          <p:nvPr/>
        </p:nvPicPr>
        <p:blipFill>
          <a:blip r:embed="rId5"/>
          <a:stretch>
            <a:fillRect/>
          </a:stretch>
        </p:blipFill>
        <p:spPr>
          <a:xfrm>
            <a:off x="8838935" y="767501"/>
            <a:ext cx="2837841" cy="3723476"/>
          </a:xfrm>
          <a:prstGeom prst="rect">
            <a:avLst/>
          </a:prstGeom>
          <a:ln>
            <a:solidFill>
              <a:schemeClr val="tx1"/>
            </a:solidFill>
          </a:ln>
        </p:spPr>
      </p:pic>
      <p:sp>
        <p:nvSpPr>
          <p:cNvPr id="9" name="TextBox 8">
            <a:extLst>
              <a:ext uri="{FF2B5EF4-FFF2-40B4-BE49-F238E27FC236}">
                <a16:creationId xmlns:a16="http://schemas.microsoft.com/office/drawing/2014/main" id="{1CAD89B2-2DCA-9A9E-B08D-09372CA84A66}"/>
              </a:ext>
            </a:extLst>
          </p:cNvPr>
          <p:cNvSpPr txBox="1"/>
          <p:nvPr/>
        </p:nvSpPr>
        <p:spPr>
          <a:xfrm>
            <a:off x="146799" y="4664597"/>
            <a:ext cx="5559520" cy="646331"/>
          </a:xfrm>
          <a:prstGeom prst="rect">
            <a:avLst/>
          </a:prstGeom>
          <a:solidFill>
            <a:schemeClr val="accent5">
              <a:lumMod val="20000"/>
              <a:lumOff val="80000"/>
            </a:schemeClr>
          </a:solidFill>
        </p:spPr>
        <p:txBody>
          <a:bodyPr wrap="square" rtlCol="0">
            <a:spAutoFit/>
          </a:bodyPr>
          <a:lstStyle/>
          <a:p>
            <a:pPr algn="l"/>
            <a:r>
              <a:rPr lang="en-GB" dirty="0">
                <a:latin typeface="Helvetica Neue Light" panose="02000403000000020004" pitchFamily="2" charset="0"/>
                <a:ea typeface="Helvetica Neue Light" panose="02000403000000020004" pitchFamily="2" charset="0"/>
              </a:rPr>
              <a:t>High recommendation for the mastery of the basic theory and principles of Bayesian Statistics</a:t>
            </a:r>
          </a:p>
        </p:txBody>
      </p:sp>
      <p:sp>
        <p:nvSpPr>
          <p:cNvPr id="11" name="TextBox 10">
            <a:extLst>
              <a:ext uri="{FF2B5EF4-FFF2-40B4-BE49-F238E27FC236}">
                <a16:creationId xmlns:a16="http://schemas.microsoft.com/office/drawing/2014/main" id="{8132DAC8-B0B0-C9CF-F1C5-3AD2307465AB}"/>
              </a:ext>
            </a:extLst>
          </p:cNvPr>
          <p:cNvSpPr txBox="1"/>
          <p:nvPr/>
        </p:nvSpPr>
        <p:spPr>
          <a:xfrm>
            <a:off x="5977980" y="4664597"/>
            <a:ext cx="5698796" cy="646331"/>
          </a:xfrm>
          <a:prstGeom prst="rect">
            <a:avLst/>
          </a:prstGeom>
          <a:solidFill>
            <a:schemeClr val="accent5">
              <a:lumMod val="20000"/>
              <a:lumOff val="80000"/>
            </a:schemeClr>
          </a:solidFill>
        </p:spPr>
        <p:txBody>
          <a:bodyPr wrap="square" rtlCol="0">
            <a:spAutoFit/>
          </a:bodyPr>
          <a:lstStyle/>
          <a:p>
            <a:pPr algn="l"/>
            <a:r>
              <a:rPr lang="en-GB" dirty="0">
                <a:latin typeface="Helvetica Neue Light" panose="02000403000000020004" pitchFamily="2" charset="0"/>
                <a:ea typeface="Helvetica Neue Light" panose="02000403000000020004" pitchFamily="2" charset="0"/>
              </a:rPr>
              <a:t>High recommendation for the coding experience and execution of statistical analysis in RStudio and Stan</a:t>
            </a:r>
          </a:p>
        </p:txBody>
      </p:sp>
    </p:spTree>
    <p:extLst>
      <p:ext uri="{BB962C8B-B14F-4D97-AF65-F5344CB8AC3E}">
        <p14:creationId xmlns:p14="http://schemas.microsoft.com/office/powerpoint/2010/main" val="13803820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4345752-09C2-4530-B695-04A72B6431C1}"/>
              </a:ext>
            </a:extLst>
          </p:cNvPr>
          <p:cNvPicPr>
            <a:picLocks noChangeAspect="1"/>
          </p:cNvPicPr>
          <p:nvPr/>
        </p:nvPicPr>
        <p:blipFill>
          <a:blip r:embed="rId2"/>
          <a:stretch>
            <a:fillRect/>
          </a:stretch>
        </p:blipFill>
        <p:spPr>
          <a:xfrm>
            <a:off x="0" y="0"/>
            <a:ext cx="12192000" cy="970069"/>
          </a:xfrm>
          <a:prstGeom prst="rect">
            <a:avLst/>
          </a:prstGeom>
        </p:spPr>
      </p:pic>
      <p:sp>
        <p:nvSpPr>
          <p:cNvPr id="4" name="Title 1">
            <a:extLst>
              <a:ext uri="{FF2B5EF4-FFF2-40B4-BE49-F238E27FC236}">
                <a16:creationId xmlns:a16="http://schemas.microsoft.com/office/drawing/2014/main" id="{54902947-5BCA-E41C-DA21-F6430A93CC4D}"/>
              </a:ext>
            </a:extLst>
          </p:cNvPr>
          <p:cNvSpPr txBox="1">
            <a:spLocks/>
          </p:cNvSpPr>
          <p:nvPr/>
        </p:nvSpPr>
        <p:spPr>
          <a:xfrm>
            <a:off x="0" y="1136511"/>
            <a:ext cx="9197446" cy="57376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200" b="1" dirty="0">
                <a:latin typeface="Helvetica Neue" panose="02000503000000020004" pitchFamily="2" charset="0"/>
                <a:ea typeface="Helvetica Neue" panose="02000503000000020004" pitchFamily="2" charset="0"/>
                <a:cs typeface="Helvetica Neue" panose="02000503000000020004" pitchFamily="2" charset="0"/>
              </a:rPr>
              <a:t>General format of the course</a:t>
            </a:r>
          </a:p>
        </p:txBody>
      </p:sp>
      <p:sp>
        <p:nvSpPr>
          <p:cNvPr id="5" name="Content Placeholder 2">
            <a:extLst>
              <a:ext uri="{FF2B5EF4-FFF2-40B4-BE49-F238E27FC236}">
                <a16:creationId xmlns:a16="http://schemas.microsoft.com/office/drawing/2014/main" id="{804985EC-F713-AD8A-72BC-FD45E3108DA2}"/>
              </a:ext>
            </a:extLst>
          </p:cNvPr>
          <p:cNvSpPr txBox="1">
            <a:spLocks/>
          </p:cNvSpPr>
          <p:nvPr/>
        </p:nvSpPr>
        <p:spPr>
          <a:xfrm>
            <a:off x="0" y="1861398"/>
            <a:ext cx="9595413" cy="3464582"/>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GB" sz="2000" b="1" dirty="0">
                <a:solidFill>
                  <a:srgbClr val="000000"/>
                </a:solidFill>
                <a:latin typeface="Helvetica Neue" panose="02000503000000020004" pitchFamily="2" charset="0"/>
                <a:ea typeface="Helvetica Neue" panose="02000503000000020004" pitchFamily="2" charset="0"/>
                <a:cs typeface="Helvetica Neue" panose="02000503000000020004" pitchFamily="2" charset="0"/>
              </a:rPr>
              <a:t>1-hour lecture </a:t>
            </a:r>
          </a:p>
          <a:p>
            <a:pPr lvl="1"/>
            <a:r>
              <a:rPr lang="en-GB" sz="2000" dirty="0">
                <a:solidFill>
                  <a:srgbClr val="000000"/>
                </a:solidFill>
                <a:latin typeface="Helvetica Neue" panose="02000503000000020004" pitchFamily="2" charset="0"/>
                <a:ea typeface="Helvetica Neue" panose="02000503000000020004" pitchFamily="2" charset="0"/>
                <a:cs typeface="Helvetica Neue" panose="02000503000000020004" pitchFamily="2" charset="0"/>
              </a:rPr>
              <a:t>Weekly sessions every Thursday at 10:00am – 11:00am</a:t>
            </a:r>
          </a:p>
          <a:p>
            <a:pPr lvl="1"/>
            <a:r>
              <a:rPr lang="en-GB" sz="2000" dirty="0">
                <a:solidFill>
                  <a:srgbClr val="000000"/>
                </a:solidFill>
                <a:latin typeface="Helvetica Neue" panose="02000503000000020004" pitchFamily="2" charset="0"/>
                <a:ea typeface="Helvetica Neue" panose="02000503000000020004" pitchFamily="2" charset="0"/>
                <a:cs typeface="Helvetica Neue" panose="02000503000000020004" pitchFamily="2" charset="0"/>
              </a:rPr>
              <a:t>Delivered by the module tutors</a:t>
            </a:r>
          </a:p>
          <a:p>
            <a:r>
              <a:rPr lang="en-GB" sz="2000" b="1" dirty="0">
                <a:solidFill>
                  <a:srgbClr val="000000"/>
                </a:solidFill>
                <a:latin typeface="Helvetica Neue" panose="02000503000000020004" pitchFamily="2" charset="0"/>
                <a:ea typeface="Helvetica Neue" panose="02000503000000020004" pitchFamily="2" charset="0"/>
                <a:cs typeface="Helvetica Neue" panose="02000503000000020004" pitchFamily="2" charset="0"/>
              </a:rPr>
              <a:t>2-hour computer practical seminar </a:t>
            </a:r>
          </a:p>
          <a:p>
            <a:pPr lvl="1"/>
            <a:r>
              <a:rPr lang="en-GB" sz="2000" dirty="0">
                <a:solidFill>
                  <a:srgbClr val="000000"/>
                </a:solidFill>
                <a:latin typeface="Helvetica Neue" panose="02000503000000020004" pitchFamily="2" charset="0"/>
                <a:ea typeface="Helvetica Neue" panose="02000503000000020004" pitchFamily="2" charset="0"/>
                <a:cs typeface="Helvetica Neue" panose="02000503000000020004" pitchFamily="2" charset="0"/>
              </a:rPr>
              <a:t>Takes place every Friday 11:00am – 01:00pm</a:t>
            </a:r>
          </a:p>
          <a:p>
            <a:pPr lvl="1"/>
            <a:r>
              <a:rPr lang="en-GB" sz="2000" dirty="0">
                <a:solidFill>
                  <a:srgbClr val="000000"/>
                </a:solidFill>
                <a:latin typeface="Helvetica Neue" panose="02000503000000020004" pitchFamily="2" charset="0"/>
                <a:ea typeface="Helvetica Neue" panose="02000503000000020004" pitchFamily="2" charset="0"/>
                <a:cs typeface="Helvetica Neue" panose="02000503000000020004" pitchFamily="2" charset="0"/>
              </a:rPr>
              <a:t>These sessions are facilitated by both the module and seminar tutors</a:t>
            </a:r>
          </a:p>
          <a:p>
            <a:pPr lvl="1"/>
            <a:endParaRPr lang="en-GB" dirty="0">
              <a:latin typeface="Arial" charset="0"/>
            </a:endParaRPr>
          </a:p>
          <a:p>
            <a:pPr lvl="1">
              <a:buFontTx/>
              <a:buNone/>
            </a:pPr>
            <a:endParaRPr lang="en-GB" dirty="0">
              <a:latin typeface="Arial" charset="0"/>
            </a:endParaRPr>
          </a:p>
          <a:p>
            <a:pPr lvl="1">
              <a:buFontTx/>
              <a:buNone/>
            </a:pPr>
            <a:endParaRPr lang="en-GB" dirty="0">
              <a:latin typeface="Arial" charset="0"/>
            </a:endParaRPr>
          </a:p>
        </p:txBody>
      </p:sp>
      <p:sp>
        <p:nvSpPr>
          <p:cNvPr id="6" name="TextBox 5">
            <a:extLst>
              <a:ext uri="{FF2B5EF4-FFF2-40B4-BE49-F238E27FC236}">
                <a16:creationId xmlns:a16="http://schemas.microsoft.com/office/drawing/2014/main" id="{D2AFB4D1-342C-2C72-3541-00423674B34D}"/>
              </a:ext>
            </a:extLst>
          </p:cNvPr>
          <p:cNvSpPr txBox="1"/>
          <p:nvPr/>
        </p:nvSpPr>
        <p:spPr>
          <a:xfrm>
            <a:off x="172913" y="6333204"/>
            <a:ext cx="10657114" cy="369332"/>
          </a:xfrm>
          <a:prstGeom prst="rect">
            <a:avLst/>
          </a:prstGeom>
          <a:solidFill>
            <a:schemeClr val="bg2">
              <a:lumMod val="60000"/>
              <a:lumOff val="40000"/>
            </a:schemeClr>
          </a:solidFill>
        </p:spPr>
        <p:txBody>
          <a:bodyPr wrap="square" rtlCol="0" anchor="ctr">
            <a:spAutoFit/>
          </a:bodyPr>
          <a:lstStyle/>
          <a:p>
            <a:pPr algn="ctr"/>
            <a:r>
              <a:rPr lang="en-GB" dirty="0">
                <a:solidFill>
                  <a:srgbClr val="000000"/>
                </a:solidFill>
                <a:latin typeface="Helvetica Neue" panose="02000503000000020004" pitchFamily="2" charset="0"/>
                <a:ea typeface="Helvetica Neue" panose="02000503000000020004" pitchFamily="2" charset="0"/>
                <a:cs typeface="Helvetica Neue" panose="02000503000000020004" pitchFamily="2" charset="0"/>
              </a:rPr>
              <a:t>NOTE: All lectures and tutorials sessions are compulsory &amp; will be delivered in-person. </a:t>
            </a:r>
          </a:p>
        </p:txBody>
      </p:sp>
      <p:sp>
        <p:nvSpPr>
          <p:cNvPr id="7" name="Slide Number Placeholder 3">
            <a:extLst>
              <a:ext uri="{FF2B5EF4-FFF2-40B4-BE49-F238E27FC236}">
                <a16:creationId xmlns:a16="http://schemas.microsoft.com/office/drawing/2014/main" id="{5434332A-3BC2-2638-547C-C5E6639547AD}"/>
              </a:ext>
            </a:extLst>
          </p:cNvPr>
          <p:cNvSpPr txBox="1">
            <a:spLocks/>
          </p:cNvSpPr>
          <p:nvPr/>
        </p:nvSpPr>
        <p:spPr>
          <a:xfrm>
            <a:off x="11275948" y="6373870"/>
            <a:ext cx="540000" cy="144000"/>
          </a:xfrm>
          <a:prstGeom prst="rect">
            <a:avLst/>
          </a:prstGeom>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Arial" charset="0"/>
              </a:defRPr>
            </a:lvl1pPr>
            <a:lvl2pPr marL="778225" indent="-299317" algn="l" defTabSz="914400" rtl="0" eaLnBrk="0" latinLnBrk="0" hangingPunct="0">
              <a:defRPr sz="1800" kern="1200">
                <a:solidFill>
                  <a:schemeClr val="tx1"/>
                </a:solidFill>
                <a:latin typeface="Arial" charset="0"/>
                <a:ea typeface="Arial" charset="0"/>
                <a:cs typeface="Arial" charset="0"/>
              </a:defRPr>
            </a:lvl2pPr>
            <a:lvl3pPr marL="1197270" indent="-239454" algn="l" defTabSz="914400" rtl="0" eaLnBrk="0" latinLnBrk="0" hangingPunct="0">
              <a:defRPr sz="1800" kern="1200">
                <a:solidFill>
                  <a:schemeClr val="tx1"/>
                </a:solidFill>
                <a:latin typeface="Arial" charset="0"/>
                <a:ea typeface="Arial" charset="0"/>
                <a:cs typeface="Arial" charset="0"/>
              </a:defRPr>
            </a:lvl3pPr>
            <a:lvl4pPr marL="1676177" indent="-239454" algn="l" defTabSz="914400" rtl="0" eaLnBrk="0" latinLnBrk="0" hangingPunct="0">
              <a:defRPr sz="1800" kern="1200">
                <a:solidFill>
                  <a:schemeClr val="tx1"/>
                </a:solidFill>
                <a:latin typeface="Arial" charset="0"/>
                <a:ea typeface="Arial" charset="0"/>
                <a:cs typeface="Arial" charset="0"/>
              </a:defRPr>
            </a:lvl4pPr>
            <a:lvl5pPr marL="2155085" indent="-239454" algn="l" defTabSz="914400" rtl="0" eaLnBrk="0" latinLnBrk="0" hangingPunct="0">
              <a:defRPr sz="1800" kern="1200">
                <a:solidFill>
                  <a:schemeClr val="tx1"/>
                </a:solidFill>
                <a:latin typeface="Arial" charset="0"/>
                <a:ea typeface="Arial" charset="0"/>
                <a:cs typeface="Arial" charset="0"/>
              </a:defRPr>
            </a:lvl5pPr>
            <a:lvl6pPr marL="2633993"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3112901"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591809"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4070717"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fld id="{0447D3D2-708A-E34B-88EA-90194C1A2EE9}" type="slidenum">
              <a:rPr lang="en-US" smtClean="0">
                <a:solidFill>
                  <a:srgbClr val="000000"/>
                </a:solidFill>
                <a:cs typeface="ＭＳ Ｐゴシック" charset="0"/>
              </a:rPr>
              <a:pPr eaLnBrk="1" hangingPunct="1"/>
              <a:t>6</a:t>
            </a:fld>
            <a:endParaRPr lang="en-US" dirty="0">
              <a:solidFill>
                <a:srgbClr val="000000"/>
              </a:solidFill>
              <a:cs typeface="ＭＳ Ｐゴシック" charset="0"/>
            </a:endParaRPr>
          </a:p>
        </p:txBody>
      </p:sp>
      <p:sp>
        <p:nvSpPr>
          <p:cNvPr id="8" name="TextBox 7">
            <a:extLst>
              <a:ext uri="{FF2B5EF4-FFF2-40B4-BE49-F238E27FC236}">
                <a16:creationId xmlns:a16="http://schemas.microsoft.com/office/drawing/2014/main" id="{B2F64223-C942-C417-42E1-431CF2BED1B6}"/>
              </a:ext>
            </a:extLst>
          </p:cNvPr>
          <p:cNvSpPr txBox="1"/>
          <p:nvPr/>
        </p:nvSpPr>
        <p:spPr>
          <a:xfrm>
            <a:off x="172913" y="4217985"/>
            <a:ext cx="11643035" cy="1200329"/>
          </a:xfrm>
          <a:prstGeom prst="rect">
            <a:avLst/>
          </a:prstGeom>
          <a:noFill/>
        </p:spPr>
        <p:txBody>
          <a:bodyPr wrap="square" rtlCol="0">
            <a:spAutoFit/>
          </a:bodyPr>
          <a:lstStyle/>
          <a:p>
            <a:pPr algn="l"/>
            <a:r>
              <a:rPr lang="en-GB" b="1" dirty="0">
                <a:latin typeface="Helvetica Neue Light" panose="02000403000000020004" pitchFamily="2" charset="0"/>
                <a:ea typeface="Helvetica Neue Light" panose="02000403000000020004" pitchFamily="2" charset="0"/>
              </a:rPr>
              <a:t>Location(s):</a:t>
            </a:r>
          </a:p>
          <a:p>
            <a:pPr algn="l"/>
            <a:endParaRPr lang="en-GB" b="1" dirty="0">
              <a:latin typeface="Helvetica Neue Light" panose="02000403000000020004" pitchFamily="2" charset="0"/>
              <a:ea typeface="Helvetica Neue Light" panose="02000403000000020004" pitchFamily="2" charset="0"/>
            </a:endParaRPr>
          </a:p>
          <a:p>
            <a:r>
              <a:rPr lang="en-GB" b="1" dirty="0">
                <a:latin typeface="Helvetica Neue Light" panose="02000403000000020004" pitchFamily="2" charset="0"/>
                <a:ea typeface="Helvetica Neue Light" panose="02000403000000020004" pitchFamily="2" charset="0"/>
              </a:rPr>
              <a:t>Lectures:                               10:00am-11:00am UCL GOSICH’s Wolfson Centre in Room A (Ground Floor)</a:t>
            </a:r>
          </a:p>
          <a:p>
            <a:r>
              <a:rPr lang="en-GB" b="1" dirty="0">
                <a:latin typeface="Helvetica Neue Light" panose="02000403000000020004" pitchFamily="2" charset="0"/>
                <a:ea typeface="Helvetica Neue Light" panose="02000403000000020004" pitchFamily="2" charset="0"/>
              </a:rPr>
              <a:t>Computer practicals:            11:00am-01:00pm North-West Wing Building Room G07</a:t>
            </a:r>
          </a:p>
        </p:txBody>
      </p:sp>
      <p:sp>
        <p:nvSpPr>
          <p:cNvPr id="2" name="TextBox 1">
            <a:extLst>
              <a:ext uri="{FF2B5EF4-FFF2-40B4-BE49-F238E27FC236}">
                <a16:creationId xmlns:a16="http://schemas.microsoft.com/office/drawing/2014/main" id="{F396A5D9-2535-9BE0-BD15-BEA7D4A4388B}"/>
              </a:ext>
            </a:extLst>
          </p:cNvPr>
          <p:cNvSpPr txBox="1"/>
          <p:nvPr/>
        </p:nvSpPr>
        <p:spPr>
          <a:xfrm>
            <a:off x="172913" y="5644926"/>
            <a:ext cx="10657114" cy="369332"/>
          </a:xfrm>
          <a:prstGeom prst="rect">
            <a:avLst/>
          </a:prstGeom>
          <a:solidFill>
            <a:schemeClr val="accent3">
              <a:lumMod val="40000"/>
              <a:lumOff val="60000"/>
            </a:schemeClr>
          </a:solidFill>
        </p:spPr>
        <p:txBody>
          <a:bodyPr wrap="square" rtlCol="0">
            <a:spAutoFit/>
          </a:bodyPr>
          <a:lstStyle/>
          <a:p>
            <a:pPr algn="l"/>
            <a:r>
              <a:rPr lang="en-GB" b="1" dirty="0">
                <a:latin typeface="Helvetica Neue Light" panose="02000403000000020004" pitchFamily="2" charset="0"/>
                <a:ea typeface="Helvetica Neue Light" panose="02000403000000020004" pitchFamily="2" charset="0"/>
              </a:rPr>
              <a:t>Please bring your own laptops to the computer practicals as NWW G07 is not a PC Cluster room</a:t>
            </a:r>
          </a:p>
        </p:txBody>
      </p:sp>
    </p:spTree>
    <p:extLst>
      <p:ext uri="{BB962C8B-B14F-4D97-AF65-F5344CB8AC3E}">
        <p14:creationId xmlns:p14="http://schemas.microsoft.com/office/powerpoint/2010/main" val="34331719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C1A3B6-E599-F94D-A75D-ED4E838BC977}"/>
              </a:ext>
            </a:extLst>
          </p:cNvPr>
          <p:cNvSpPr txBox="1">
            <a:spLocks/>
          </p:cNvSpPr>
          <p:nvPr/>
        </p:nvSpPr>
        <p:spPr>
          <a:xfrm>
            <a:off x="615254" y="1964547"/>
            <a:ext cx="6570283" cy="4630183"/>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342900" indent="-342900" eaLnBrk="0" fontAlgn="base" hangingPunct="0">
              <a:lnSpc>
                <a:spcPct val="100000"/>
              </a:lnSpc>
              <a:spcBef>
                <a:spcPct val="20000"/>
              </a:spcBef>
              <a:spcAft>
                <a:spcPct val="0"/>
              </a:spcAft>
              <a:buFontTx/>
              <a:buChar char="•"/>
            </a:pPr>
            <a:endParaRPr lang="en-US" sz="2000" kern="0" dirty="0">
              <a:solidFill>
                <a:srgbClr val="000000"/>
              </a:solidFill>
              <a:latin typeface="Helvetica Neue Light" panose="02000403000000020004" pitchFamily="2" charset="0"/>
              <a:ea typeface="Helvetica Neue Light" panose="02000403000000020004" pitchFamily="2" charset="0"/>
              <a:cs typeface="Helvetica Neue" panose="02000503000000020004" pitchFamily="2" charset="0"/>
            </a:endParaRPr>
          </a:p>
          <a:p>
            <a:pPr marL="342900" indent="-342900" eaLnBrk="0" fontAlgn="base" hangingPunct="0">
              <a:lnSpc>
                <a:spcPct val="100000"/>
              </a:lnSpc>
              <a:spcBef>
                <a:spcPct val="20000"/>
              </a:spcBef>
              <a:spcAft>
                <a:spcPct val="0"/>
              </a:spcAft>
              <a:buFontTx/>
              <a:buChar char="•"/>
            </a:pPr>
            <a:r>
              <a:rPr lang="en-US" sz="2000" kern="0" dirty="0">
                <a:solidFill>
                  <a:srgbClr val="000000"/>
                </a:solidFill>
                <a:latin typeface="Helvetica Neue Light" panose="02000403000000020004" pitchFamily="2" charset="0"/>
                <a:ea typeface="Helvetica Neue Light" panose="02000403000000020004" pitchFamily="2" charset="0"/>
                <a:cs typeface="Helvetica Neue" panose="02000503000000020004" pitchFamily="2" charset="0"/>
              </a:rPr>
              <a:t>What is Bayesian Statistics?</a:t>
            </a:r>
          </a:p>
          <a:p>
            <a:pPr marL="342900" indent="-342900" eaLnBrk="0" fontAlgn="base" hangingPunct="0">
              <a:lnSpc>
                <a:spcPct val="100000"/>
              </a:lnSpc>
              <a:spcBef>
                <a:spcPct val="20000"/>
              </a:spcBef>
              <a:spcAft>
                <a:spcPct val="0"/>
              </a:spcAft>
              <a:buFontTx/>
              <a:buChar char="•"/>
            </a:pPr>
            <a:r>
              <a:rPr lang="en-US" sz="2000" kern="0" dirty="0">
                <a:solidFill>
                  <a:srgbClr val="000000"/>
                </a:solidFill>
                <a:latin typeface="Helvetica Neue Light" panose="02000403000000020004" pitchFamily="2" charset="0"/>
                <a:ea typeface="Helvetica Neue Light" panose="02000403000000020004" pitchFamily="2" charset="0"/>
                <a:cs typeface="Helvetica Neue" panose="02000503000000020004" pitchFamily="2" charset="0"/>
              </a:rPr>
              <a:t>What are the types of probabilities?</a:t>
            </a:r>
            <a:endParaRPr lang="en-US" sz="1600" kern="0" dirty="0">
              <a:solidFill>
                <a:srgbClr val="000000"/>
              </a:solidFill>
              <a:latin typeface="Helvetica Neue Light" panose="02000403000000020004" pitchFamily="2" charset="0"/>
              <a:ea typeface="Helvetica Neue Light" panose="02000403000000020004" pitchFamily="2" charset="0"/>
              <a:cs typeface="Helvetica Neue" panose="02000503000000020004" pitchFamily="2" charset="0"/>
            </a:endParaRPr>
          </a:p>
          <a:p>
            <a:pPr marL="342900" indent="-342900" eaLnBrk="0" fontAlgn="base" hangingPunct="0">
              <a:lnSpc>
                <a:spcPct val="100000"/>
              </a:lnSpc>
              <a:spcBef>
                <a:spcPct val="20000"/>
              </a:spcBef>
              <a:spcAft>
                <a:spcPct val="0"/>
              </a:spcAft>
              <a:buFontTx/>
              <a:buChar char="•"/>
            </a:pPr>
            <a:r>
              <a:rPr lang="en-US" sz="2000" kern="0" dirty="0">
                <a:solidFill>
                  <a:srgbClr val="000000"/>
                </a:solidFill>
                <a:latin typeface="Helvetica Neue Light" panose="02000403000000020004" pitchFamily="2" charset="0"/>
                <a:ea typeface="Helvetica Neue Light" panose="02000403000000020004" pitchFamily="2" charset="0"/>
                <a:cs typeface="Helvetica Neue" panose="02000503000000020004" pitchFamily="2" charset="0"/>
              </a:rPr>
              <a:t>Bayes’ theorem</a:t>
            </a:r>
          </a:p>
          <a:p>
            <a:pPr marL="342900" lvl="0" indent="-342900" eaLnBrk="0" fontAlgn="base" hangingPunct="0">
              <a:lnSpc>
                <a:spcPct val="100000"/>
              </a:lnSpc>
              <a:spcBef>
                <a:spcPct val="20000"/>
              </a:spcBef>
              <a:spcAft>
                <a:spcPct val="0"/>
              </a:spcAft>
              <a:buFontTx/>
              <a:buChar char="•"/>
            </a:pPr>
            <a:r>
              <a:rPr lang="en-US" sz="2000" kern="0" dirty="0">
                <a:solidFill>
                  <a:srgbClr val="000000"/>
                </a:solidFill>
                <a:latin typeface="Helvetica Neue Light" panose="02000403000000020004" pitchFamily="2" charset="0"/>
                <a:ea typeface="Helvetica Neue Light" panose="02000403000000020004" pitchFamily="2" charset="0"/>
                <a:cs typeface="Helvetica Neue" panose="02000503000000020004" pitchFamily="2" charset="0"/>
              </a:rPr>
              <a:t>What are the various Probability Distributions</a:t>
            </a:r>
          </a:p>
          <a:p>
            <a:pPr marL="342900" lvl="0" indent="-342900" eaLnBrk="0" fontAlgn="base" hangingPunct="0">
              <a:lnSpc>
                <a:spcPct val="100000"/>
              </a:lnSpc>
              <a:spcBef>
                <a:spcPct val="20000"/>
              </a:spcBef>
              <a:spcAft>
                <a:spcPct val="0"/>
              </a:spcAft>
              <a:buFontTx/>
              <a:buChar char="•"/>
            </a:pPr>
            <a:r>
              <a:rPr lang="en-US" sz="2000" kern="0" dirty="0">
                <a:solidFill>
                  <a:srgbClr val="000000"/>
                </a:solidFill>
                <a:latin typeface="Helvetica Neue Light" panose="02000403000000020004" pitchFamily="2" charset="0"/>
                <a:ea typeface="Helvetica Neue Light" panose="02000403000000020004" pitchFamily="2" charset="0"/>
                <a:cs typeface="Helvetica Neue" panose="02000503000000020004" pitchFamily="2" charset="0"/>
              </a:rPr>
              <a:t>The basics of Bayesian Inference</a:t>
            </a:r>
          </a:p>
        </p:txBody>
      </p:sp>
      <p:sp>
        <p:nvSpPr>
          <p:cNvPr id="4" name="Title 1">
            <a:extLst>
              <a:ext uri="{FF2B5EF4-FFF2-40B4-BE49-F238E27FC236}">
                <a16:creationId xmlns:a16="http://schemas.microsoft.com/office/drawing/2014/main" id="{28562B3B-2342-6E4C-B72B-B6CFB334502D}"/>
              </a:ext>
            </a:extLst>
          </p:cNvPr>
          <p:cNvSpPr txBox="1">
            <a:spLocks/>
          </p:cNvSpPr>
          <p:nvPr/>
        </p:nvSpPr>
        <p:spPr>
          <a:xfrm>
            <a:off x="587375" y="1160463"/>
            <a:ext cx="9382728" cy="65111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r>
              <a:rPr lang="en-US" altLang="en-US" sz="3600" b="1" dirty="0">
                <a:latin typeface="Helvetica Neue Light" panose="02000403000000020004" pitchFamily="2" charset="0"/>
                <a:ea typeface="Helvetica Neue Light" panose="02000403000000020004" pitchFamily="2" charset="0"/>
              </a:rPr>
              <a:t>Contents</a:t>
            </a:r>
            <a:endParaRPr lang="en-GB" sz="3600" b="1" cap="all" dirty="0">
              <a:solidFill>
                <a:prstClr val="black"/>
              </a:solidFill>
              <a:latin typeface="Helvetica Neue Light" panose="02000403000000020004" pitchFamily="2" charset="0"/>
              <a:ea typeface="Helvetica Neue Light" panose="02000403000000020004" pitchFamily="2" charset="0"/>
              <a:cs typeface="Calibri Light" charset="0"/>
            </a:endParaRPr>
          </a:p>
        </p:txBody>
      </p:sp>
      <p:grpSp>
        <p:nvGrpSpPr>
          <p:cNvPr id="5" name="Group 4">
            <a:extLst>
              <a:ext uri="{FF2B5EF4-FFF2-40B4-BE49-F238E27FC236}">
                <a16:creationId xmlns:a16="http://schemas.microsoft.com/office/drawing/2014/main" id="{3A978299-CDCD-6E4D-90D2-752042F6A068}"/>
              </a:ext>
            </a:extLst>
          </p:cNvPr>
          <p:cNvGrpSpPr/>
          <p:nvPr/>
        </p:nvGrpSpPr>
        <p:grpSpPr>
          <a:xfrm>
            <a:off x="7515980" y="1294247"/>
            <a:ext cx="4015620" cy="4470013"/>
            <a:chOff x="3468870" y="1665965"/>
            <a:chExt cx="4332019" cy="4822214"/>
          </a:xfrm>
        </p:grpSpPr>
        <p:cxnSp>
          <p:nvCxnSpPr>
            <p:cNvPr id="6" name="Straight Arrow Connector 5">
              <a:extLst>
                <a:ext uri="{FF2B5EF4-FFF2-40B4-BE49-F238E27FC236}">
                  <a16:creationId xmlns:a16="http://schemas.microsoft.com/office/drawing/2014/main" id="{03EE94A2-35EC-904A-BA93-2D2ECA5B5729}"/>
                </a:ext>
              </a:extLst>
            </p:cNvPr>
            <p:cNvCxnSpPr>
              <a:cxnSpLocks/>
            </p:cNvCxnSpPr>
            <p:nvPr/>
          </p:nvCxnSpPr>
          <p:spPr>
            <a:xfrm>
              <a:off x="4583833" y="3429000"/>
              <a:ext cx="2088232" cy="1224136"/>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7" name="Straight Arrow Connector 6">
              <a:extLst>
                <a:ext uri="{FF2B5EF4-FFF2-40B4-BE49-F238E27FC236}">
                  <a16:creationId xmlns:a16="http://schemas.microsoft.com/office/drawing/2014/main" id="{F0776B22-DAB2-7747-8C49-0D85E11E12A7}"/>
                </a:ext>
              </a:extLst>
            </p:cNvPr>
            <p:cNvCxnSpPr>
              <a:cxnSpLocks/>
            </p:cNvCxnSpPr>
            <p:nvPr/>
          </p:nvCxnSpPr>
          <p:spPr>
            <a:xfrm flipV="1">
              <a:off x="4583833" y="3429000"/>
              <a:ext cx="2088232" cy="1224136"/>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8" name="Straight Arrow Connector 7">
              <a:extLst>
                <a:ext uri="{FF2B5EF4-FFF2-40B4-BE49-F238E27FC236}">
                  <a16:creationId xmlns:a16="http://schemas.microsoft.com/office/drawing/2014/main" id="{58814C74-D096-C94A-8CBF-B082912F4686}"/>
                </a:ext>
              </a:extLst>
            </p:cNvPr>
            <p:cNvCxnSpPr>
              <a:cxnSpLocks/>
              <a:stCxn id="31" idx="0"/>
            </p:cNvCxnSpPr>
            <p:nvPr/>
          </p:nvCxnSpPr>
          <p:spPr>
            <a:xfrm flipV="1">
              <a:off x="5663953" y="3429000"/>
              <a:ext cx="1008112" cy="1872208"/>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9" name="Straight Arrow Connector 8">
              <a:extLst>
                <a:ext uri="{FF2B5EF4-FFF2-40B4-BE49-F238E27FC236}">
                  <a16:creationId xmlns:a16="http://schemas.microsoft.com/office/drawing/2014/main" id="{2FEEDC9E-9F73-DC41-9862-18F6DC3DFD46}"/>
                </a:ext>
              </a:extLst>
            </p:cNvPr>
            <p:cNvCxnSpPr>
              <a:cxnSpLocks/>
              <a:stCxn id="31" idx="0"/>
            </p:cNvCxnSpPr>
            <p:nvPr/>
          </p:nvCxnSpPr>
          <p:spPr>
            <a:xfrm flipH="1" flipV="1">
              <a:off x="4583833" y="3429000"/>
              <a:ext cx="1080120" cy="1872208"/>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10" name="Straight Arrow Connector 9">
              <a:extLst>
                <a:ext uri="{FF2B5EF4-FFF2-40B4-BE49-F238E27FC236}">
                  <a16:creationId xmlns:a16="http://schemas.microsoft.com/office/drawing/2014/main" id="{5B86D8B4-4D17-C54E-B8B9-21A2B3721CFF}"/>
                </a:ext>
              </a:extLst>
            </p:cNvPr>
            <p:cNvCxnSpPr>
              <a:cxnSpLocks/>
              <a:endCxn id="37" idx="4"/>
            </p:cNvCxnSpPr>
            <p:nvPr/>
          </p:nvCxnSpPr>
          <p:spPr>
            <a:xfrm flipV="1">
              <a:off x="4583833" y="2852936"/>
              <a:ext cx="1080120" cy="1800200"/>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11" name="Straight Arrow Connector 10">
              <a:extLst>
                <a:ext uri="{FF2B5EF4-FFF2-40B4-BE49-F238E27FC236}">
                  <a16:creationId xmlns:a16="http://schemas.microsoft.com/office/drawing/2014/main" id="{5274BE8F-D1FC-D441-8C80-32AC36E8248C}"/>
                </a:ext>
              </a:extLst>
            </p:cNvPr>
            <p:cNvCxnSpPr>
              <a:cxnSpLocks/>
              <a:endCxn id="31" idx="0"/>
            </p:cNvCxnSpPr>
            <p:nvPr/>
          </p:nvCxnSpPr>
          <p:spPr>
            <a:xfrm>
              <a:off x="4583833" y="4653136"/>
              <a:ext cx="1080120" cy="648072"/>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12" name="Straight Arrow Connector 11">
              <a:extLst>
                <a:ext uri="{FF2B5EF4-FFF2-40B4-BE49-F238E27FC236}">
                  <a16:creationId xmlns:a16="http://schemas.microsoft.com/office/drawing/2014/main" id="{F437C2C6-68DC-0746-98BC-083F92073987}"/>
                </a:ext>
              </a:extLst>
            </p:cNvPr>
            <p:cNvCxnSpPr>
              <a:cxnSpLocks/>
            </p:cNvCxnSpPr>
            <p:nvPr/>
          </p:nvCxnSpPr>
          <p:spPr>
            <a:xfrm>
              <a:off x="6672065" y="3429000"/>
              <a:ext cx="0" cy="1224136"/>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13" name="Straight Arrow Connector 12">
              <a:extLst>
                <a:ext uri="{FF2B5EF4-FFF2-40B4-BE49-F238E27FC236}">
                  <a16:creationId xmlns:a16="http://schemas.microsoft.com/office/drawing/2014/main" id="{322763FE-87EE-6C45-AA2E-E3F67849D854}"/>
                </a:ext>
              </a:extLst>
            </p:cNvPr>
            <p:cNvCxnSpPr>
              <a:cxnSpLocks/>
            </p:cNvCxnSpPr>
            <p:nvPr/>
          </p:nvCxnSpPr>
          <p:spPr>
            <a:xfrm flipH="1" flipV="1">
              <a:off x="5663953" y="2852936"/>
              <a:ext cx="1008112" cy="1800200"/>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14" name="Straight Arrow Connector 13">
              <a:extLst>
                <a:ext uri="{FF2B5EF4-FFF2-40B4-BE49-F238E27FC236}">
                  <a16:creationId xmlns:a16="http://schemas.microsoft.com/office/drawing/2014/main" id="{FD9CCC58-7D73-2D4E-918F-8A46F80C63AC}"/>
                </a:ext>
              </a:extLst>
            </p:cNvPr>
            <p:cNvCxnSpPr>
              <a:cxnSpLocks/>
              <a:endCxn id="37" idx="4"/>
            </p:cNvCxnSpPr>
            <p:nvPr/>
          </p:nvCxnSpPr>
          <p:spPr>
            <a:xfrm flipH="1" flipV="1">
              <a:off x="5663953" y="2852936"/>
              <a:ext cx="1008112" cy="576064"/>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15" name="Straight Arrow Connector 14">
              <a:extLst>
                <a:ext uri="{FF2B5EF4-FFF2-40B4-BE49-F238E27FC236}">
                  <a16:creationId xmlns:a16="http://schemas.microsoft.com/office/drawing/2014/main" id="{4FEAADDF-BFD2-BE40-AA18-943B66FC9A87}"/>
                </a:ext>
              </a:extLst>
            </p:cNvPr>
            <p:cNvCxnSpPr>
              <a:cxnSpLocks/>
            </p:cNvCxnSpPr>
            <p:nvPr/>
          </p:nvCxnSpPr>
          <p:spPr>
            <a:xfrm flipH="1">
              <a:off x="4583833" y="3429000"/>
              <a:ext cx="2088232" cy="0"/>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16" name="Straight Arrow Connector 15">
              <a:extLst>
                <a:ext uri="{FF2B5EF4-FFF2-40B4-BE49-F238E27FC236}">
                  <a16:creationId xmlns:a16="http://schemas.microsoft.com/office/drawing/2014/main" id="{231DAEAE-D7B2-CF43-BAE6-43063F9EC6AC}"/>
                </a:ext>
              </a:extLst>
            </p:cNvPr>
            <p:cNvCxnSpPr>
              <a:cxnSpLocks/>
              <a:stCxn id="37" idx="4"/>
            </p:cNvCxnSpPr>
            <p:nvPr/>
          </p:nvCxnSpPr>
          <p:spPr>
            <a:xfrm flipH="1">
              <a:off x="4583833" y="2852936"/>
              <a:ext cx="1080120" cy="576064"/>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17" name="Straight Arrow Connector 16">
              <a:extLst>
                <a:ext uri="{FF2B5EF4-FFF2-40B4-BE49-F238E27FC236}">
                  <a16:creationId xmlns:a16="http://schemas.microsoft.com/office/drawing/2014/main" id="{E7CFF5FE-99E1-9846-8933-962793FABCB9}"/>
                </a:ext>
              </a:extLst>
            </p:cNvPr>
            <p:cNvCxnSpPr>
              <a:cxnSpLocks/>
              <a:endCxn id="31" idx="0"/>
            </p:cNvCxnSpPr>
            <p:nvPr/>
          </p:nvCxnSpPr>
          <p:spPr>
            <a:xfrm flipH="1">
              <a:off x="5663953" y="4653136"/>
              <a:ext cx="1008112" cy="648072"/>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18" name="Straight Arrow Connector 17">
              <a:extLst>
                <a:ext uri="{FF2B5EF4-FFF2-40B4-BE49-F238E27FC236}">
                  <a16:creationId xmlns:a16="http://schemas.microsoft.com/office/drawing/2014/main" id="{35345C01-A762-E94D-807C-FB4C4212B33A}"/>
                </a:ext>
              </a:extLst>
            </p:cNvPr>
            <p:cNvCxnSpPr>
              <a:cxnSpLocks/>
            </p:cNvCxnSpPr>
            <p:nvPr/>
          </p:nvCxnSpPr>
          <p:spPr>
            <a:xfrm flipH="1">
              <a:off x="4583833" y="4653136"/>
              <a:ext cx="2088232" cy="0"/>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19" name="Straight Arrow Connector 18">
              <a:extLst>
                <a:ext uri="{FF2B5EF4-FFF2-40B4-BE49-F238E27FC236}">
                  <a16:creationId xmlns:a16="http://schemas.microsoft.com/office/drawing/2014/main" id="{6A9533AB-B655-C147-A955-19BE6C288D7D}"/>
                </a:ext>
              </a:extLst>
            </p:cNvPr>
            <p:cNvCxnSpPr>
              <a:cxnSpLocks/>
            </p:cNvCxnSpPr>
            <p:nvPr/>
          </p:nvCxnSpPr>
          <p:spPr>
            <a:xfrm flipV="1">
              <a:off x="4583833" y="3429000"/>
              <a:ext cx="0" cy="1224136"/>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grpSp>
          <p:nvGrpSpPr>
            <p:cNvPr id="20" name="Group 19">
              <a:extLst>
                <a:ext uri="{FF2B5EF4-FFF2-40B4-BE49-F238E27FC236}">
                  <a16:creationId xmlns:a16="http://schemas.microsoft.com/office/drawing/2014/main" id="{966AAC75-67A8-F749-9781-782087798CC2}"/>
                </a:ext>
              </a:extLst>
            </p:cNvPr>
            <p:cNvGrpSpPr/>
            <p:nvPr/>
          </p:nvGrpSpPr>
          <p:grpSpPr>
            <a:xfrm>
              <a:off x="5070467" y="1665965"/>
              <a:ext cx="1186971" cy="1186971"/>
              <a:chOff x="2970910" y="554"/>
              <a:chExt cx="1186971" cy="1186971"/>
            </a:xfrm>
          </p:grpSpPr>
          <p:sp>
            <p:nvSpPr>
              <p:cNvPr id="37" name="Oval 36">
                <a:extLst>
                  <a:ext uri="{FF2B5EF4-FFF2-40B4-BE49-F238E27FC236}">
                    <a16:creationId xmlns:a16="http://schemas.microsoft.com/office/drawing/2014/main" id="{9BF23A70-BC1B-3C4E-99FA-465B1673DCD8}"/>
                  </a:ext>
                </a:extLst>
              </p:cNvPr>
              <p:cNvSpPr/>
              <p:nvPr/>
            </p:nvSpPr>
            <p:spPr>
              <a:xfrm>
                <a:off x="2970910" y="554"/>
                <a:ext cx="1186971" cy="1186971"/>
              </a:xfrm>
              <a:prstGeom prst="ellipse">
                <a:avLst/>
              </a:prstGeom>
              <a:solidFill>
                <a:srgbClr val="FF3B3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GB"/>
              </a:p>
            </p:txBody>
          </p:sp>
          <p:sp>
            <p:nvSpPr>
              <p:cNvPr id="38" name="Oval 4">
                <a:extLst>
                  <a:ext uri="{FF2B5EF4-FFF2-40B4-BE49-F238E27FC236}">
                    <a16:creationId xmlns:a16="http://schemas.microsoft.com/office/drawing/2014/main" id="{ED43245A-9B4A-D041-882A-566ED1AE1F80}"/>
                  </a:ext>
                </a:extLst>
              </p:cNvPr>
              <p:cNvSpPr txBox="1"/>
              <p:nvPr/>
            </p:nvSpPr>
            <p:spPr>
              <a:xfrm>
                <a:off x="3144738" y="174382"/>
                <a:ext cx="839315" cy="8393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algn="ctr" defTabSz="622300">
                  <a:lnSpc>
                    <a:spcPct val="90000"/>
                  </a:lnSpc>
                  <a:spcBef>
                    <a:spcPct val="0"/>
                  </a:spcBef>
                  <a:spcAft>
                    <a:spcPct val="35000"/>
                  </a:spcAft>
                </a:pPr>
                <a:r>
                  <a:rPr lang="en-GB" sz="1200" dirty="0">
                    <a:latin typeface="Helvetica Neue Light" panose="02000403000000020004" pitchFamily="2" charset="0"/>
                    <a:ea typeface="Helvetica Neue Light" panose="02000403000000020004" pitchFamily="2" charset="0"/>
                  </a:rPr>
                  <a:t>Problem</a:t>
                </a:r>
              </a:p>
            </p:txBody>
          </p:sp>
        </p:grpSp>
        <p:grpSp>
          <p:nvGrpSpPr>
            <p:cNvPr id="21" name="Group 20">
              <a:extLst>
                <a:ext uri="{FF2B5EF4-FFF2-40B4-BE49-F238E27FC236}">
                  <a16:creationId xmlns:a16="http://schemas.microsoft.com/office/drawing/2014/main" id="{D9697EF8-8464-CD41-993C-14B625CAA561}"/>
                </a:ext>
              </a:extLst>
            </p:cNvPr>
            <p:cNvGrpSpPr/>
            <p:nvPr/>
          </p:nvGrpSpPr>
          <p:grpSpPr>
            <a:xfrm>
              <a:off x="6613918" y="2557077"/>
              <a:ext cx="1186971" cy="1186971"/>
              <a:chOff x="4514361" y="891666"/>
              <a:chExt cx="1186971" cy="1186971"/>
            </a:xfrm>
          </p:grpSpPr>
          <p:sp>
            <p:nvSpPr>
              <p:cNvPr id="35" name="Oval 34">
                <a:extLst>
                  <a:ext uri="{FF2B5EF4-FFF2-40B4-BE49-F238E27FC236}">
                    <a16:creationId xmlns:a16="http://schemas.microsoft.com/office/drawing/2014/main" id="{94A0830D-5288-F648-8751-8D63F40CE5B2}"/>
                  </a:ext>
                </a:extLst>
              </p:cNvPr>
              <p:cNvSpPr/>
              <p:nvPr/>
            </p:nvSpPr>
            <p:spPr>
              <a:xfrm>
                <a:off x="4514361" y="891666"/>
                <a:ext cx="1186971" cy="1186971"/>
              </a:xfrm>
              <a:prstGeom prst="ellipse">
                <a:avLst/>
              </a:prstGeom>
              <a:solidFill>
                <a:srgbClr val="FF950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GB"/>
              </a:p>
            </p:txBody>
          </p:sp>
          <p:sp>
            <p:nvSpPr>
              <p:cNvPr id="36" name="Oval 6">
                <a:extLst>
                  <a:ext uri="{FF2B5EF4-FFF2-40B4-BE49-F238E27FC236}">
                    <a16:creationId xmlns:a16="http://schemas.microsoft.com/office/drawing/2014/main" id="{A5620743-8A2D-A249-8922-9B7A4A023A4A}"/>
                  </a:ext>
                </a:extLst>
              </p:cNvPr>
              <p:cNvSpPr txBox="1"/>
              <p:nvPr/>
            </p:nvSpPr>
            <p:spPr>
              <a:xfrm>
                <a:off x="4688189" y="1065494"/>
                <a:ext cx="839315" cy="8393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algn="ctr" defTabSz="622300">
                  <a:lnSpc>
                    <a:spcPct val="90000"/>
                  </a:lnSpc>
                  <a:spcBef>
                    <a:spcPct val="0"/>
                  </a:spcBef>
                  <a:spcAft>
                    <a:spcPct val="35000"/>
                  </a:spcAft>
                </a:pPr>
                <a:r>
                  <a:rPr lang="en-GB" sz="1200" dirty="0">
                    <a:latin typeface="Helvetica Neue Light" panose="02000403000000020004" pitchFamily="2" charset="0"/>
                    <a:ea typeface="Helvetica Neue Light" panose="02000403000000020004" pitchFamily="2" charset="0"/>
                  </a:rPr>
                  <a:t>Collect</a:t>
                </a:r>
              </a:p>
            </p:txBody>
          </p:sp>
        </p:grpSp>
        <p:grpSp>
          <p:nvGrpSpPr>
            <p:cNvPr id="22" name="Group 21">
              <a:extLst>
                <a:ext uri="{FF2B5EF4-FFF2-40B4-BE49-F238E27FC236}">
                  <a16:creationId xmlns:a16="http://schemas.microsoft.com/office/drawing/2014/main" id="{A2B0BB50-998F-7B4F-B1BA-7648D5C5E0D4}"/>
                </a:ext>
              </a:extLst>
            </p:cNvPr>
            <p:cNvGrpSpPr/>
            <p:nvPr/>
          </p:nvGrpSpPr>
          <p:grpSpPr>
            <a:xfrm>
              <a:off x="6600057" y="4293096"/>
              <a:ext cx="1186971" cy="1186971"/>
              <a:chOff x="4500500" y="2627685"/>
              <a:chExt cx="1186971" cy="1186971"/>
            </a:xfrm>
          </p:grpSpPr>
          <p:sp>
            <p:nvSpPr>
              <p:cNvPr id="33" name="Oval 32">
                <a:extLst>
                  <a:ext uri="{FF2B5EF4-FFF2-40B4-BE49-F238E27FC236}">
                    <a16:creationId xmlns:a16="http://schemas.microsoft.com/office/drawing/2014/main" id="{1A49F04A-8670-584C-B074-87B2EDE4BFA5}"/>
                  </a:ext>
                </a:extLst>
              </p:cNvPr>
              <p:cNvSpPr/>
              <p:nvPr/>
            </p:nvSpPr>
            <p:spPr>
              <a:xfrm>
                <a:off x="4500500" y="2627685"/>
                <a:ext cx="1186971" cy="1186971"/>
              </a:xfrm>
              <a:prstGeom prst="ellipse">
                <a:avLst/>
              </a:prstGeom>
              <a:solidFill>
                <a:srgbClr val="F6E316"/>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GB"/>
              </a:p>
            </p:txBody>
          </p:sp>
          <p:sp>
            <p:nvSpPr>
              <p:cNvPr id="34" name="Oval 8">
                <a:extLst>
                  <a:ext uri="{FF2B5EF4-FFF2-40B4-BE49-F238E27FC236}">
                    <a16:creationId xmlns:a16="http://schemas.microsoft.com/office/drawing/2014/main" id="{16EE4CDB-175B-1243-82E6-22CB9F22958F}"/>
                  </a:ext>
                </a:extLst>
              </p:cNvPr>
              <p:cNvSpPr txBox="1"/>
              <p:nvPr/>
            </p:nvSpPr>
            <p:spPr>
              <a:xfrm>
                <a:off x="4674328" y="2801513"/>
                <a:ext cx="839315" cy="8393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algn="ctr" defTabSz="622300">
                  <a:lnSpc>
                    <a:spcPct val="90000"/>
                  </a:lnSpc>
                  <a:spcBef>
                    <a:spcPct val="0"/>
                  </a:spcBef>
                  <a:spcAft>
                    <a:spcPct val="35000"/>
                  </a:spcAft>
                </a:pPr>
                <a:r>
                  <a:rPr lang="en-GB" sz="1200" dirty="0">
                    <a:latin typeface="Helvetica Neue Light" panose="02000403000000020004" pitchFamily="2" charset="0"/>
                    <a:ea typeface="Helvetica Neue Light" panose="02000403000000020004" pitchFamily="2" charset="0"/>
                  </a:rPr>
                  <a:t>Wrangle</a:t>
                </a:r>
              </a:p>
            </p:txBody>
          </p:sp>
        </p:grpSp>
        <p:grpSp>
          <p:nvGrpSpPr>
            <p:cNvPr id="23" name="Group 22">
              <a:extLst>
                <a:ext uri="{FF2B5EF4-FFF2-40B4-BE49-F238E27FC236}">
                  <a16:creationId xmlns:a16="http://schemas.microsoft.com/office/drawing/2014/main" id="{371498F1-E3CB-0E4E-B401-E35EAD7C9D3C}"/>
                </a:ext>
              </a:extLst>
            </p:cNvPr>
            <p:cNvGrpSpPr/>
            <p:nvPr/>
          </p:nvGrpSpPr>
          <p:grpSpPr>
            <a:xfrm>
              <a:off x="5070467" y="5301208"/>
              <a:ext cx="1186971" cy="1186971"/>
              <a:chOff x="2970910" y="3635797"/>
              <a:chExt cx="1186971" cy="1186971"/>
            </a:xfrm>
          </p:grpSpPr>
          <p:sp>
            <p:nvSpPr>
              <p:cNvPr id="31" name="Oval 30">
                <a:extLst>
                  <a:ext uri="{FF2B5EF4-FFF2-40B4-BE49-F238E27FC236}">
                    <a16:creationId xmlns:a16="http://schemas.microsoft.com/office/drawing/2014/main" id="{89BB7312-FFD7-E64F-99AF-7C3BB763B36E}"/>
                  </a:ext>
                </a:extLst>
              </p:cNvPr>
              <p:cNvSpPr/>
              <p:nvPr/>
            </p:nvSpPr>
            <p:spPr>
              <a:xfrm>
                <a:off x="2970910" y="3635797"/>
                <a:ext cx="1186971" cy="1186971"/>
              </a:xfrm>
              <a:prstGeom prst="ellipse">
                <a:avLst/>
              </a:prstGeom>
              <a:solidFill>
                <a:srgbClr val="92D05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GB"/>
              </a:p>
            </p:txBody>
          </p:sp>
          <p:sp>
            <p:nvSpPr>
              <p:cNvPr id="32" name="Oval 10">
                <a:extLst>
                  <a:ext uri="{FF2B5EF4-FFF2-40B4-BE49-F238E27FC236}">
                    <a16:creationId xmlns:a16="http://schemas.microsoft.com/office/drawing/2014/main" id="{B5AF5100-F3C0-7643-9A0B-ECF14C0AF578}"/>
                  </a:ext>
                </a:extLst>
              </p:cNvPr>
              <p:cNvSpPr txBox="1"/>
              <p:nvPr/>
            </p:nvSpPr>
            <p:spPr>
              <a:xfrm>
                <a:off x="3144738" y="3809625"/>
                <a:ext cx="839315" cy="8393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algn="ctr" defTabSz="622300">
                  <a:lnSpc>
                    <a:spcPct val="90000"/>
                  </a:lnSpc>
                  <a:spcBef>
                    <a:spcPct val="0"/>
                  </a:spcBef>
                  <a:spcAft>
                    <a:spcPct val="35000"/>
                  </a:spcAft>
                </a:pPr>
                <a:r>
                  <a:rPr lang="en-GB" sz="1200" dirty="0">
                    <a:latin typeface="Helvetica Neue Light" panose="02000403000000020004" pitchFamily="2" charset="0"/>
                    <a:ea typeface="Helvetica Neue Light" panose="02000403000000020004" pitchFamily="2" charset="0"/>
                  </a:rPr>
                  <a:t>Explore</a:t>
                </a:r>
              </a:p>
            </p:txBody>
          </p:sp>
        </p:grpSp>
        <p:grpSp>
          <p:nvGrpSpPr>
            <p:cNvPr id="24" name="Group 23">
              <a:extLst>
                <a:ext uri="{FF2B5EF4-FFF2-40B4-BE49-F238E27FC236}">
                  <a16:creationId xmlns:a16="http://schemas.microsoft.com/office/drawing/2014/main" id="{F714268D-D5AF-CB40-B142-C65D2F7885F5}"/>
                </a:ext>
              </a:extLst>
            </p:cNvPr>
            <p:cNvGrpSpPr/>
            <p:nvPr/>
          </p:nvGrpSpPr>
          <p:grpSpPr>
            <a:xfrm>
              <a:off x="3468870" y="4293096"/>
              <a:ext cx="1186971" cy="1186971"/>
              <a:chOff x="1369313" y="2627685"/>
              <a:chExt cx="1186971" cy="1186971"/>
            </a:xfrm>
          </p:grpSpPr>
          <p:sp>
            <p:nvSpPr>
              <p:cNvPr id="29" name="Oval 28">
                <a:extLst>
                  <a:ext uri="{FF2B5EF4-FFF2-40B4-BE49-F238E27FC236}">
                    <a16:creationId xmlns:a16="http://schemas.microsoft.com/office/drawing/2014/main" id="{82E30FA4-6BA4-4C4D-845D-77D70A60B045}"/>
                  </a:ext>
                </a:extLst>
              </p:cNvPr>
              <p:cNvSpPr/>
              <p:nvPr/>
            </p:nvSpPr>
            <p:spPr>
              <a:xfrm>
                <a:off x="1369313" y="2627685"/>
                <a:ext cx="1186971" cy="1186971"/>
              </a:xfrm>
              <a:prstGeom prst="ellipse">
                <a:avLst/>
              </a:prstGeom>
              <a:solidFill>
                <a:srgbClr val="00B0F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GB"/>
              </a:p>
            </p:txBody>
          </p:sp>
          <p:sp>
            <p:nvSpPr>
              <p:cNvPr id="30" name="Oval 12">
                <a:extLst>
                  <a:ext uri="{FF2B5EF4-FFF2-40B4-BE49-F238E27FC236}">
                    <a16:creationId xmlns:a16="http://schemas.microsoft.com/office/drawing/2014/main" id="{B7A49FCC-5967-0244-8674-C870A6083028}"/>
                  </a:ext>
                </a:extLst>
              </p:cNvPr>
              <p:cNvSpPr txBox="1"/>
              <p:nvPr/>
            </p:nvSpPr>
            <p:spPr>
              <a:xfrm>
                <a:off x="1543141" y="2801513"/>
                <a:ext cx="839315" cy="8393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algn="ctr" defTabSz="622300">
                  <a:lnSpc>
                    <a:spcPct val="90000"/>
                  </a:lnSpc>
                  <a:spcBef>
                    <a:spcPct val="0"/>
                  </a:spcBef>
                  <a:spcAft>
                    <a:spcPct val="35000"/>
                  </a:spcAft>
                </a:pPr>
                <a:r>
                  <a:rPr lang="en-GB" sz="1200" dirty="0">
                    <a:latin typeface="Helvetica Neue Light" panose="02000403000000020004" pitchFamily="2" charset="0"/>
                    <a:ea typeface="Helvetica Neue Light" panose="02000403000000020004" pitchFamily="2" charset="0"/>
                  </a:rPr>
                  <a:t>Model</a:t>
                </a:r>
              </a:p>
            </p:txBody>
          </p:sp>
        </p:grpSp>
        <p:grpSp>
          <p:nvGrpSpPr>
            <p:cNvPr id="25" name="Group 24">
              <a:extLst>
                <a:ext uri="{FF2B5EF4-FFF2-40B4-BE49-F238E27FC236}">
                  <a16:creationId xmlns:a16="http://schemas.microsoft.com/office/drawing/2014/main" id="{BFC002DD-807B-B141-86A3-DC94EDE1FDF7}"/>
                </a:ext>
              </a:extLst>
            </p:cNvPr>
            <p:cNvGrpSpPr/>
            <p:nvPr/>
          </p:nvGrpSpPr>
          <p:grpSpPr>
            <a:xfrm>
              <a:off x="3503713" y="2530061"/>
              <a:ext cx="1186971" cy="1186971"/>
              <a:chOff x="1404156" y="864650"/>
              <a:chExt cx="1186971" cy="1186971"/>
            </a:xfrm>
          </p:grpSpPr>
          <p:sp>
            <p:nvSpPr>
              <p:cNvPr id="27" name="Oval 26">
                <a:extLst>
                  <a:ext uri="{FF2B5EF4-FFF2-40B4-BE49-F238E27FC236}">
                    <a16:creationId xmlns:a16="http://schemas.microsoft.com/office/drawing/2014/main" id="{B5EE260E-123B-AD46-85E5-1609657DEF74}"/>
                  </a:ext>
                </a:extLst>
              </p:cNvPr>
              <p:cNvSpPr/>
              <p:nvPr/>
            </p:nvSpPr>
            <p:spPr>
              <a:xfrm>
                <a:off x="1404156" y="864650"/>
                <a:ext cx="1186971" cy="1186971"/>
              </a:xfrm>
              <a:prstGeom prst="ellipse">
                <a:avLst/>
              </a:prstGeom>
              <a:solidFill>
                <a:srgbClr val="7030A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GB"/>
              </a:p>
            </p:txBody>
          </p:sp>
          <p:sp>
            <p:nvSpPr>
              <p:cNvPr id="28" name="Oval 14">
                <a:extLst>
                  <a:ext uri="{FF2B5EF4-FFF2-40B4-BE49-F238E27FC236}">
                    <a16:creationId xmlns:a16="http://schemas.microsoft.com/office/drawing/2014/main" id="{90226715-9062-5540-95CC-8017D9536E45}"/>
                  </a:ext>
                </a:extLst>
              </p:cNvPr>
              <p:cNvSpPr txBox="1"/>
              <p:nvPr/>
            </p:nvSpPr>
            <p:spPr>
              <a:xfrm>
                <a:off x="1476164" y="1038478"/>
                <a:ext cx="941135" cy="8393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algn="ctr" defTabSz="622300">
                  <a:lnSpc>
                    <a:spcPct val="90000"/>
                  </a:lnSpc>
                  <a:spcBef>
                    <a:spcPct val="0"/>
                  </a:spcBef>
                  <a:spcAft>
                    <a:spcPct val="35000"/>
                  </a:spcAft>
                </a:pPr>
                <a:r>
                  <a:rPr lang="en-GB" sz="1200" dirty="0">
                    <a:latin typeface="Helvetica Neue Light" panose="02000403000000020004" pitchFamily="2" charset="0"/>
                    <a:ea typeface="Helvetica Neue Light" panose="02000403000000020004" pitchFamily="2" charset="0"/>
                  </a:rPr>
                  <a:t>Knowledge</a:t>
                </a:r>
              </a:p>
            </p:txBody>
          </p:sp>
        </p:grpSp>
        <p:cxnSp>
          <p:nvCxnSpPr>
            <p:cNvPr id="26" name="Straight Connector 25">
              <a:extLst>
                <a:ext uri="{FF2B5EF4-FFF2-40B4-BE49-F238E27FC236}">
                  <a16:creationId xmlns:a16="http://schemas.microsoft.com/office/drawing/2014/main" id="{005E143C-7989-2D4D-9FF7-BE5D5A4F51AF}"/>
                </a:ext>
              </a:extLst>
            </p:cNvPr>
            <p:cNvCxnSpPr>
              <a:cxnSpLocks/>
              <a:endCxn id="31" idx="0"/>
            </p:cNvCxnSpPr>
            <p:nvPr/>
          </p:nvCxnSpPr>
          <p:spPr>
            <a:xfrm>
              <a:off x="5663952" y="2852936"/>
              <a:ext cx="0" cy="2448272"/>
            </a:xfrm>
            <a:prstGeom prst="line">
              <a:avLst/>
            </a:prstGeom>
            <a:ln>
              <a:headEnd type="none" w="med" len="med"/>
              <a:tailEnd type="none" w="med" len="med"/>
            </a:ln>
          </p:spPr>
          <p:style>
            <a:lnRef idx="1">
              <a:schemeClr val="accent6"/>
            </a:lnRef>
            <a:fillRef idx="0">
              <a:schemeClr val="accent6"/>
            </a:fillRef>
            <a:effectRef idx="0">
              <a:schemeClr val="accent6"/>
            </a:effectRef>
            <a:fontRef idx="minor">
              <a:schemeClr val="tx1"/>
            </a:fontRef>
          </p:style>
        </p:cxnSp>
      </p:grpSp>
      <p:pic>
        <p:nvPicPr>
          <p:cNvPr id="40" name="Picture 39">
            <a:extLst>
              <a:ext uri="{FF2B5EF4-FFF2-40B4-BE49-F238E27FC236}">
                <a16:creationId xmlns:a16="http://schemas.microsoft.com/office/drawing/2014/main" id="{EC00073C-280F-0045-9EF1-816ED67A3D5B}"/>
              </a:ext>
            </a:extLst>
          </p:cNvPr>
          <p:cNvPicPr>
            <a:picLocks noChangeAspect="1"/>
          </p:cNvPicPr>
          <p:nvPr/>
        </p:nvPicPr>
        <p:blipFill>
          <a:blip r:embed="rId3"/>
          <a:stretch>
            <a:fillRect/>
          </a:stretch>
        </p:blipFill>
        <p:spPr>
          <a:xfrm>
            <a:off x="0" y="0"/>
            <a:ext cx="12192000" cy="970069"/>
          </a:xfrm>
          <a:prstGeom prst="rect">
            <a:avLst/>
          </a:prstGeom>
        </p:spPr>
      </p:pic>
      <p:sp>
        <p:nvSpPr>
          <p:cNvPr id="41" name="Slide Number Placeholder 3">
            <a:extLst>
              <a:ext uri="{FF2B5EF4-FFF2-40B4-BE49-F238E27FC236}">
                <a16:creationId xmlns:a16="http://schemas.microsoft.com/office/drawing/2014/main" id="{B86856D4-EF5B-BD49-81EF-2B1440AB8FF6}"/>
              </a:ext>
            </a:extLst>
          </p:cNvPr>
          <p:cNvSpPr txBox="1">
            <a:spLocks/>
          </p:cNvSpPr>
          <p:nvPr/>
        </p:nvSpPr>
        <p:spPr>
          <a:xfrm>
            <a:off x="11275948" y="6373870"/>
            <a:ext cx="540000" cy="144000"/>
          </a:xfrm>
          <a:prstGeom prst="rect">
            <a:avLst/>
          </a:prstGeom>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Arial" charset="0"/>
              </a:defRPr>
            </a:lvl1pPr>
            <a:lvl2pPr marL="778225" indent="-299317" algn="l" defTabSz="914400" rtl="0" eaLnBrk="0" latinLnBrk="0" hangingPunct="0">
              <a:defRPr sz="1800" kern="1200">
                <a:solidFill>
                  <a:schemeClr val="tx1"/>
                </a:solidFill>
                <a:latin typeface="Arial" charset="0"/>
                <a:ea typeface="Arial" charset="0"/>
                <a:cs typeface="Arial" charset="0"/>
              </a:defRPr>
            </a:lvl2pPr>
            <a:lvl3pPr marL="1197270" indent="-239454" algn="l" defTabSz="914400" rtl="0" eaLnBrk="0" latinLnBrk="0" hangingPunct="0">
              <a:defRPr sz="1800" kern="1200">
                <a:solidFill>
                  <a:schemeClr val="tx1"/>
                </a:solidFill>
                <a:latin typeface="Arial" charset="0"/>
                <a:ea typeface="Arial" charset="0"/>
                <a:cs typeface="Arial" charset="0"/>
              </a:defRPr>
            </a:lvl3pPr>
            <a:lvl4pPr marL="1676177" indent="-239454" algn="l" defTabSz="914400" rtl="0" eaLnBrk="0" latinLnBrk="0" hangingPunct="0">
              <a:defRPr sz="1800" kern="1200">
                <a:solidFill>
                  <a:schemeClr val="tx1"/>
                </a:solidFill>
                <a:latin typeface="Arial" charset="0"/>
                <a:ea typeface="Arial" charset="0"/>
                <a:cs typeface="Arial" charset="0"/>
              </a:defRPr>
            </a:lvl4pPr>
            <a:lvl5pPr marL="2155085" indent="-239454" algn="l" defTabSz="914400" rtl="0" eaLnBrk="0" latinLnBrk="0" hangingPunct="0">
              <a:defRPr sz="1800" kern="1200">
                <a:solidFill>
                  <a:schemeClr val="tx1"/>
                </a:solidFill>
                <a:latin typeface="Arial" charset="0"/>
                <a:ea typeface="Arial" charset="0"/>
                <a:cs typeface="Arial" charset="0"/>
              </a:defRPr>
            </a:lvl5pPr>
            <a:lvl6pPr marL="2633993"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3112901"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591809"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4070717"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fld id="{0447D3D2-708A-E34B-88EA-90194C1A2EE9}" type="slidenum">
              <a:rPr lang="en-US" smtClean="0">
                <a:solidFill>
                  <a:srgbClr val="000000"/>
                </a:solidFill>
                <a:cs typeface="ＭＳ Ｐゴシック" charset="0"/>
              </a:rPr>
              <a:pPr eaLnBrk="1" hangingPunct="1"/>
              <a:t>7</a:t>
            </a:fld>
            <a:endParaRPr lang="en-US" dirty="0">
              <a:solidFill>
                <a:srgbClr val="000000"/>
              </a:solidFill>
              <a:cs typeface="ＭＳ Ｐゴシック" charset="0"/>
            </a:endParaRPr>
          </a:p>
        </p:txBody>
      </p:sp>
    </p:spTree>
    <p:extLst>
      <p:ext uri="{BB962C8B-B14F-4D97-AF65-F5344CB8AC3E}">
        <p14:creationId xmlns:p14="http://schemas.microsoft.com/office/powerpoint/2010/main" val="4587575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83ACA4B-420E-864E-A288-C901C26F4670}"/>
              </a:ext>
            </a:extLst>
          </p:cNvPr>
          <p:cNvSpPr/>
          <p:nvPr/>
        </p:nvSpPr>
        <p:spPr>
          <a:xfrm>
            <a:off x="0" y="0"/>
            <a:ext cx="12192000" cy="6858000"/>
          </a:xfrm>
          <a:prstGeom prst="rect">
            <a:avLst/>
          </a:prstGeom>
          <a:solidFill>
            <a:srgbClr val="008CE6"/>
          </a:solidFill>
          <a:ln>
            <a:solidFill>
              <a:srgbClr val="0091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C76F1414-123F-A64D-A741-24140E769A2A}"/>
              </a:ext>
            </a:extLst>
          </p:cNvPr>
          <p:cNvSpPr>
            <a:spLocks noGrp="1"/>
          </p:cNvSpPr>
          <p:nvPr>
            <p:ph type="title"/>
          </p:nvPr>
        </p:nvSpPr>
        <p:spPr>
          <a:xfrm>
            <a:off x="587375" y="3233296"/>
            <a:ext cx="11233150" cy="1296988"/>
          </a:xfrm>
        </p:spPr>
        <p:txBody>
          <a:bodyPr/>
          <a:lstStyle/>
          <a:p>
            <a:pPr>
              <a:defRPr/>
            </a:pPr>
            <a:r>
              <a:rPr lang="en-US" sz="3600" b="1" dirty="0">
                <a:solidFill>
                  <a:schemeClr val="bg1"/>
                </a:solidFill>
                <a:latin typeface="Helvetica Neue Light" panose="02000403000000020004" pitchFamily="2" charset="0"/>
                <a:ea typeface="Helvetica Neue Light" panose="02000403000000020004" pitchFamily="2" charset="0"/>
              </a:rPr>
              <a:t>What is a Bayesian Statistics?</a:t>
            </a:r>
          </a:p>
        </p:txBody>
      </p:sp>
      <p:sp>
        <p:nvSpPr>
          <p:cNvPr id="6" name="Slide Number Placeholder 3">
            <a:extLst>
              <a:ext uri="{FF2B5EF4-FFF2-40B4-BE49-F238E27FC236}">
                <a16:creationId xmlns:a16="http://schemas.microsoft.com/office/drawing/2014/main" id="{9C15FA47-1DB3-7E4F-9001-E35F8C80CDF5}"/>
              </a:ext>
            </a:extLst>
          </p:cNvPr>
          <p:cNvSpPr txBox="1">
            <a:spLocks/>
          </p:cNvSpPr>
          <p:nvPr/>
        </p:nvSpPr>
        <p:spPr>
          <a:xfrm>
            <a:off x="11275948" y="6373870"/>
            <a:ext cx="540000" cy="144000"/>
          </a:xfrm>
          <a:prstGeom prst="rect">
            <a:avLst/>
          </a:prstGeom>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Arial" charset="0"/>
              </a:defRPr>
            </a:lvl1pPr>
            <a:lvl2pPr marL="778225" indent="-299317" algn="l" defTabSz="914400" rtl="0" eaLnBrk="0" latinLnBrk="0" hangingPunct="0">
              <a:defRPr sz="1800" kern="1200">
                <a:solidFill>
                  <a:schemeClr val="tx1"/>
                </a:solidFill>
                <a:latin typeface="Arial" charset="0"/>
                <a:ea typeface="Arial" charset="0"/>
                <a:cs typeface="Arial" charset="0"/>
              </a:defRPr>
            </a:lvl2pPr>
            <a:lvl3pPr marL="1197270" indent="-239454" algn="l" defTabSz="914400" rtl="0" eaLnBrk="0" latinLnBrk="0" hangingPunct="0">
              <a:defRPr sz="1800" kern="1200">
                <a:solidFill>
                  <a:schemeClr val="tx1"/>
                </a:solidFill>
                <a:latin typeface="Arial" charset="0"/>
                <a:ea typeface="Arial" charset="0"/>
                <a:cs typeface="Arial" charset="0"/>
              </a:defRPr>
            </a:lvl3pPr>
            <a:lvl4pPr marL="1676177" indent="-239454" algn="l" defTabSz="914400" rtl="0" eaLnBrk="0" latinLnBrk="0" hangingPunct="0">
              <a:defRPr sz="1800" kern="1200">
                <a:solidFill>
                  <a:schemeClr val="tx1"/>
                </a:solidFill>
                <a:latin typeface="Arial" charset="0"/>
                <a:ea typeface="Arial" charset="0"/>
                <a:cs typeface="Arial" charset="0"/>
              </a:defRPr>
            </a:lvl4pPr>
            <a:lvl5pPr marL="2155085" indent="-239454" algn="l" defTabSz="914400" rtl="0" eaLnBrk="0" latinLnBrk="0" hangingPunct="0">
              <a:defRPr sz="1800" kern="1200">
                <a:solidFill>
                  <a:schemeClr val="tx1"/>
                </a:solidFill>
                <a:latin typeface="Arial" charset="0"/>
                <a:ea typeface="Arial" charset="0"/>
                <a:cs typeface="Arial" charset="0"/>
              </a:defRPr>
            </a:lvl5pPr>
            <a:lvl6pPr marL="2633993"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3112901"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591809"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4070717"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fld id="{0447D3D2-708A-E34B-88EA-90194C1A2EE9}" type="slidenum">
              <a:rPr lang="en-US" smtClean="0">
                <a:solidFill>
                  <a:srgbClr val="000000"/>
                </a:solidFill>
                <a:cs typeface="ＭＳ Ｐゴシック" charset="0"/>
              </a:rPr>
              <a:pPr eaLnBrk="1" hangingPunct="1"/>
              <a:t>8</a:t>
            </a:fld>
            <a:endParaRPr lang="en-US" dirty="0">
              <a:solidFill>
                <a:srgbClr val="000000"/>
              </a:solidFill>
              <a:cs typeface="ＭＳ Ｐゴシック" charset="0"/>
            </a:endParaRPr>
          </a:p>
        </p:txBody>
      </p:sp>
    </p:spTree>
    <p:extLst>
      <p:ext uri="{BB962C8B-B14F-4D97-AF65-F5344CB8AC3E}">
        <p14:creationId xmlns:p14="http://schemas.microsoft.com/office/powerpoint/2010/main" val="35794437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0CE33-8FC8-F3F5-2A25-4AB2D6A200F0}"/>
              </a:ext>
            </a:extLst>
          </p:cNvPr>
          <p:cNvSpPr txBox="1">
            <a:spLocks/>
          </p:cNvSpPr>
          <p:nvPr/>
        </p:nvSpPr>
        <p:spPr>
          <a:xfrm>
            <a:off x="94824" y="1091015"/>
            <a:ext cx="9382728" cy="65111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r>
              <a:rPr lang="en-US" altLang="en-US" sz="2800" b="1" dirty="0">
                <a:latin typeface="HELVETICA NEUE LIGHT" panose="02000403000000020004" pitchFamily="2" charset="0"/>
                <a:ea typeface="HELVETICA NEUE LIGHT" panose="02000403000000020004" pitchFamily="2" charset="0"/>
                <a:cs typeface="Helvetica Neue" panose="02000503000000020004" pitchFamily="2" charset="0"/>
              </a:rPr>
              <a:t>Definition:</a:t>
            </a:r>
            <a:endParaRPr lang="en-GB" sz="2800" b="1" cap="all"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endParaRPr>
          </a:p>
        </p:txBody>
      </p:sp>
      <p:sp>
        <p:nvSpPr>
          <p:cNvPr id="3" name="TextBox 2">
            <a:extLst>
              <a:ext uri="{FF2B5EF4-FFF2-40B4-BE49-F238E27FC236}">
                <a16:creationId xmlns:a16="http://schemas.microsoft.com/office/drawing/2014/main" id="{A2AF686F-56EB-FD30-8A30-D13EBF592840}"/>
              </a:ext>
            </a:extLst>
          </p:cNvPr>
          <p:cNvSpPr txBox="1"/>
          <p:nvPr/>
        </p:nvSpPr>
        <p:spPr>
          <a:xfrm>
            <a:off x="115747" y="1898248"/>
            <a:ext cx="11921924" cy="369332"/>
          </a:xfrm>
          <a:prstGeom prst="rect">
            <a:avLst/>
          </a:prstGeom>
          <a:solidFill>
            <a:schemeClr val="accent1"/>
          </a:solidFill>
        </p:spPr>
        <p:txBody>
          <a:bodyPr wrap="square" rtlCol="0">
            <a:spAutoFit/>
          </a:bodyPr>
          <a:lstStyle/>
          <a:p>
            <a:pPr algn="l"/>
            <a:r>
              <a:rPr lang="en-GB" b="1" dirty="0">
                <a:latin typeface="Helvetica Neue Light" panose="02000403000000020004" pitchFamily="2" charset="0"/>
                <a:ea typeface="Helvetica Neue Light" panose="02000403000000020004" pitchFamily="2" charset="0"/>
              </a:rPr>
              <a:t>Bayesian statistics </a:t>
            </a:r>
            <a:r>
              <a:rPr lang="en-GB" dirty="0">
                <a:latin typeface="Helvetica Neue Light" panose="02000403000000020004" pitchFamily="2" charset="0"/>
                <a:ea typeface="Helvetica Neue Light" panose="02000403000000020004" pitchFamily="2" charset="0"/>
              </a:rPr>
              <a:t>is all about using </a:t>
            </a:r>
            <a:r>
              <a:rPr lang="en-GB" b="1" dirty="0">
                <a:latin typeface="Helvetica Neue Light" panose="02000403000000020004" pitchFamily="2" charset="0"/>
                <a:ea typeface="Helvetica Neue Light" panose="02000403000000020004" pitchFamily="2" charset="0"/>
              </a:rPr>
              <a:t>probability </a:t>
            </a:r>
            <a:r>
              <a:rPr lang="en-GB" dirty="0">
                <a:latin typeface="Helvetica Neue Light" panose="02000403000000020004" pitchFamily="2" charset="0"/>
                <a:ea typeface="Helvetica Neue Light" panose="02000403000000020004" pitchFamily="2" charset="0"/>
              </a:rPr>
              <a:t>as a tool for quantifying uncertainty in statistical problems.</a:t>
            </a:r>
          </a:p>
        </p:txBody>
      </p:sp>
      <p:pic>
        <p:nvPicPr>
          <p:cNvPr id="4" name="Picture 3">
            <a:extLst>
              <a:ext uri="{FF2B5EF4-FFF2-40B4-BE49-F238E27FC236}">
                <a16:creationId xmlns:a16="http://schemas.microsoft.com/office/drawing/2014/main" id="{F18EFD51-D35E-010C-57F3-5541D0B59470}"/>
              </a:ext>
            </a:extLst>
          </p:cNvPr>
          <p:cNvPicPr>
            <a:picLocks noChangeAspect="1"/>
          </p:cNvPicPr>
          <p:nvPr/>
        </p:nvPicPr>
        <p:blipFill rotWithShape="1">
          <a:blip r:embed="rId3"/>
          <a:srcRect l="15191" t="22616" r="53658" b="14599"/>
          <a:stretch/>
        </p:blipFill>
        <p:spPr>
          <a:xfrm>
            <a:off x="3384492" y="3129881"/>
            <a:ext cx="2289740" cy="2637101"/>
          </a:xfrm>
          <a:prstGeom prst="rect">
            <a:avLst/>
          </a:prstGeom>
        </p:spPr>
      </p:pic>
      <p:pic>
        <p:nvPicPr>
          <p:cNvPr id="5" name="Picture 4">
            <a:extLst>
              <a:ext uri="{FF2B5EF4-FFF2-40B4-BE49-F238E27FC236}">
                <a16:creationId xmlns:a16="http://schemas.microsoft.com/office/drawing/2014/main" id="{C085B24B-7955-DC4E-2B67-9A17DC1B28CA}"/>
              </a:ext>
            </a:extLst>
          </p:cNvPr>
          <p:cNvPicPr>
            <a:picLocks noChangeAspect="1"/>
          </p:cNvPicPr>
          <p:nvPr/>
        </p:nvPicPr>
        <p:blipFill rotWithShape="1">
          <a:blip r:embed="rId3"/>
          <a:srcRect l="15191" t="22616" r="53658" b="14599"/>
          <a:stretch/>
        </p:blipFill>
        <p:spPr>
          <a:xfrm>
            <a:off x="94824" y="3129885"/>
            <a:ext cx="2289740" cy="2637100"/>
          </a:xfrm>
          <a:prstGeom prst="rect">
            <a:avLst/>
          </a:prstGeom>
        </p:spPr>
      </p:pic>
      <p:pic>
        <p:nvPicPr>
          <p:cNvPr id="6" name="Picture 5">
            <a:extLst>
              <a:ext uri="{FF2B5EF4-FFF2-40B4-BE49-F238E27FC236}">
                <a16:creationId xmlns:a16="http://schemas.microsoft.com/office/drawing/2014/main" id="{CC8C83F3-6709-C21D-46F8-3CF3ED38B4B7}"/>
              </a:ext>
            </a:extLst>
          </p:cNvPr>
          <p:cNvPicPr>
            <a:picLocks noChangeAspect="1"/>
          </p:cNvPicPr>
          <p:nvPr/>
        </p:nvPicPr>
        <p:blipFill rotWithShape="1">
          <a:blip r:embed="rId3"/>
          <a:srcRect l="15191" t="22616" r="53658" b="14599"/>
          <a:stretch/>
        </p:blipFill>
        <p:spPr>
          <a:xfrm>
            <a:off x="6590631" y="3116818"/>
            <a:ext cx="2289740" cy="2637101"/>
          </a:xfrm>
          <a:prstGeom prst="rect">
            <a:avLst/>
          </a:prstGeom>
        </p:spPr>
      </p:pic>
      <p:pic>
        <p:nvPicPr>
          <p:cNvPr id="7" name="Picture 6">
            <a:extLst>
              <a:ext uri="{FF2B5EF4-FFF2-40B4-BE49-F238E27FC236}">
                <a16:creationId xmlns:a16="http://schemas.microsoft.com/office/drawing/2014/main" id="{0761DFF0-FB0A-24A0-FF77-B0D814A320D4}"/>
              </a:ext>
            </a:extLst>
          </p:cNvPr>
          <p:cNvPicPr>
            <a:picLocks noChangeAspect="1"/>
          </p:cNvPicPr>
          <p:nvPr/>
        </p:nvPicPr>
        <p:blipFill rotWithShape="1">
          <a:blip r:embed="rId3"/>
          <a:srcRect l="15191" t="22616" r="53658" b="14599"/>
          <a:stretch/>
        </p:blipFill>
        <p:spPr>
          <a:xfrm>
            <a:off x="9716585" y="3116818"/>
            <a:ext cx="2289740" cy="2637101"/>
          </a:xfrm>
          <a:prstGeom prst="rect">
            <a:avLst/>
          </a:prstGeom>
        </p:spPr>
      </p:pic>
      <p:sp>
        <p:nvSpPr>
          <p:cNvPr id="8" name="TextBox 7">
            <a:extLst>
              <a:ext uri="{FF2B5EF4-FFF2-40B4-BE49-F238E27FC236}">
                <a16:creationId xmlns:a16="http://schemas.microsoft.com/office/drawing/2014/main" id="{447AA141-FC9B-D839-289F-C61DB44D6927}"/>
              </a:ext>
            </a:extLst>
          </p:cNvPr>
          <p:cNvSpPr txBox="1"/>
          <p:nvPr/>
        </p:nvSpPr>
        <p:spPr>
          <a:xfrm>
            <a:off x="517406" y="5737090"/>
            <a:ext cx="1385957" cy="369332"/>
          </a:xfrm>
          <a:prstGeom prst="rect">
            <a:avLst/>
          </a:prstGeom>
          <a:noFill/>
        </p:spPr>
        <p:txBody>
          <a:bodyPr wrap="none" rtlCol="0">
            <a:spAutoFit/>
          </a:bodyPr>
          <a:lstStyle/>
          <a:p>
            <a:pPr algn="l"/>
            <a:r>
              <a:rPr lang="en-GB" dirty="0">
                <a:latin typeface="Helvetica Neue Light" panose="02000403000000020004" pitchFamily="2" charset="0"/>
                <a:ea typeface="Helvetica Neue Light" panose="02000403000000020004" pitchFamily="2" charset="0"/>
              </a:rPr>
              <a:t>Probabilities</a:t>
            </a:r>
          </a:p>
        </p:txBody>
      </p:sp>
      <p:sp>
        <p:nvSpPr>
          <p:cNvPr id="9" name="TextBox 8">
            <a:extLst>
              <a:ext uri="{FF2B5EF4-FFF2-40B4-BE49-F238E27FC236}">
                <a16:creationId xmlns:a16="http://schemas.microsoft.com/office/drawing/2014/main" id="{B17E9D74-CE57-0A72-CD10-D395D09ED4B8}"/>
              </a:ext>
            </a:extLst>
          </p:cNvPr>
          <p:cNvSpPr txBox="1"/>
          <p:nvPr/>
        </p:nvSpPr>
        <p:spPr>
          <a:xfrm>
            <a:off x="3353760" y="5737088"/>
            <a:ext cx="2400657" cy="369332"/>
          </a:xfrm>
          <a:prstGeom prst="rect">
            <a:avLst/>
          </a:prstGeom>
          <a:noFill/>
        </p:spPr>
        <p:txBody>
          <a:bodyPr wrap="none" rtlCol="0">
            <a:spAutoFit/>
          </a:bodyPr>
          <a:lstStyle/>
          <a:p>
            <a:pPr algn="l"/>
            <a:r>
              <a:rPr lang="en-GB" dirty="0">
                <a:latin typeface="Helvetica Neue Light" panose="02000403000000020004" pitchFamily="2" charset="0"/>
                <a:ea typeface="Helvetica Neue Light" panose="02000403000000020004" pitchFamily="2" charset="0"/>
              </a:rPr>
              <a:t>Probability Distribution</a:t>
            </a:r>
          </a:p>
        </p:txBody>
      </p:sp>
      <p:sp>
        <p:nvSpPr>
          <p:cNvPr id="10" name="TextBox 9">
            <a:extLst>
              <a:ext uri="{FF2B5EF4-FFF2-40B4-BE49-F238E27FC236}">
                <a16:creationId xmlns:a16="http://schemas.microsoft.com/office/drawing/2014/main" id="{99FA78EF-11CA-A0A6-C610-2D8A1FCF282F}"/>
              </a:ext>
            </a:extLst>
          </p:cNvPr>
          <p:cNvSpPr txBox="1"/>
          <p:nvPr/>
        </p:nvSpPr>
        <p:spPr>
          <a:xfrm>
            <a:off x="9874469" y="5737088"/>
            <a:ext cx="2054409" cy="369332"/>
          </a:xfrm>
          <a:prstGeom prst="rect">
            <a:avLst/>
          </a:prstGeom>
          <a:noFill/>
        </p:spPr>
        <p:txBody>
          <a:bodyPr wrap="none" rtlCol="0">
            <a:spAutoFit/>
          </a:bodyPr>
          <a:lstStyle/>
          <a:p>
            <a:pPr algn="l"/>
            <a:r>
              <a:rPr lang="en-GB" dirty="0">
                <a:latin typeface="Helvetica Neue Light" panose="02000403000000020004" pitchFamily="2" charset="0"/>
                <a:ea typeface="Helvetica Neue Light" panose="02000403000000020004" pitchFamily="2" charset="0"/>
              </a:rPr>
              <a:t>Bayesian Inference</a:t>
            </a:r>
          </a:p>
        </p:txBody>
      </p:sp>
      <p:sp>
        <p:nvSpPr>
          <p:cNvPr id="11" name="TextBox 10">
            <a:extLst>
              <a:ext uri="{FF2B5EF4-FFF2-40B4-BE49-F238E27FC236}">
                <a16:creationId xmlns:a16="http://schemas.microsoft.com/office/drawing/2014/main" id="{A5564776-BC71-1C6B-2CBC-AB6818BC7BC5}"/>
              </a:ext>
            </a:extLst>
          </p:cNvPr>
          <p:cNvSpPr txBox="1"/>
          <p:nvPr/>
        </p:nvSpPr>
        <p:spPr>
          <a:xfrm>
            <a:off x="7031417" y="5737088"/>
            <a:ext cx="1366080" cy="369332"/>
          </a:xfrm>
          <a:prstGeom prst="rect">
            <a:avLst/>
          </a:prstGeom>
          <a:noFill/>
        </p:spPr>
        <p:txBody>
          <a:bodyPr wrap="none" rtlCol="0">
            <a:spAutoFit/>
          </a:bodyPr>
          <a:lstStyle/>
          <a:p>
            <a:pPr algn="l"/>
            <a:r>
              <a:rPr lang="en-GB" dirty="0">
                <a:latin typeface="Helvetica Neue Light" panose="02000403000000020004" pitchFamily="2" charset="0"/>
                <a:ea typeface="Helvetica Neue Light" panose="02000403000000020004" pitchFamily="2" charset="0"/>
              </a:rPr>
              <a:t>Bayes’ Rule</a:t>
            </a:r>
          </a:p>
        </p:txBody>
      </p:sp>
      <p:pic>
        <p:nvPicPr>
          <p:cNvPr id="12" name="Picture 11">
            <a:extLst>
              <a:ext uri="{FF2B5EF4-FFF2-40B4-BE49-F238E27FC236}">
                <a16:creationId xmlns:a16="http://schemas.microsoft.com/office/drawing/2014/main" id="{0FB8360A-1487-74BC-958A-8550A91597AB}"/>
              </a:ext>
            </a:extLst>
          </p:cNvPr>
          <p:cNvPicPr>
            <a:picLocks noChangeAspect="1"/>
          </p:cNvPicPr>
          <p:nvPr/>
        </p:nvPicPr>
        <p:blipFill>
          <a:blip r:embed="rId4"/>
          <a:stretch>
            <a:fillRect/>
          </a:stretch>
        </p:blipFill>
        <p:spPr>
          <a:xfrm>
            <a:off x="0" y="0"/>
            <a:ext cx="12192000" cy="970069"/>
          </a:xfrm>
          <a:prstGeom prst="rect">
            <a:avLst/>
          </a:prstGeom>
        </p:spPr>
      </p:pic>
      <p:sp>
        <p:nvSpPr>
          <p:cNvPr id="13" name="Slide Number Placeholder 3">
            <a:extLst>
              <a:ext uri="{FF2B5EF4-FFF2-40B4-BE49-F238E27FC236}">
                <a16:creationId xmlns:a16="http://schemas.microsoft.com/office/drawing/2014/main" id="{D93ADCE3-351D-EE58-39B7-EB9D4DCA36C0}"/>
              </a:ext>
            </a:extLst>
          </p:cNvPr>
          <p:cNvSpPr txBox="1">
            <a:spLocks/>
          </p:cNvSpPr>
          <p:nvPr/>
        </p:nvSpPr>
        <p:spPr>
          <a:xfrm>
            <a:off x="11275948" y="6373870"/>
            <a:ext cx="540000" cy="144000"/>
          </a:xfrm>
          <a:prstGeom prst="rect">
            <a:avLst/>
          </a:prstGeom>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Arial" charset="0"/>
              </a:defRPr>
            </a:lvl1pPr>
            <a:lvl2pPr marL="778225" indent="-299317" algn="l" defTabSz="914400" rtl="0" eaLnBrk="0" latinLnBrk="0" hangingPunct="0">
              <a:defRPr sz="1800" kern="1200">
                <a:solidFill>
                  <a:schemeClr val="tx1"/>
                </a:solidFill>
                <a:latin typeface="Arial" charset="0"/>
                <a:ea typeface="Arial" charset="0"/>
                <a:cs typeface="Arial" charset="0"/>
              </a:defRPr>
            </a:lvl2pPr>
            <a:lvl3pPr marL="1197270" indent="-239454" algn="l" defTabSz="914400" rtl="0" eaLnBrk="0" latinLnBrk="0" hangingPunct="0">
              <a:defRPr sz="1800" kern="1200">
                <a:solidFill>
                  <a:schemeClr val="tx1"/>
                </a:solidFill>
                <a:latin typeface="Arial" charset="0"/>
                <a:ea typeface="Arial" charset="0"/>
                <a:cs typeface="Arial" charset="0"/>
              </a:defRPr>
            </a:lvl3pPr>
            <a:lvl4pPr marL="1676177" indent="-239454" algn="l" defTabSz="914400" rtl="0" eaLnBrk="0" latinLnBrk="0" hangingPunct="0">
              <a:defRPr sz="1800" kern="1200">
                <a:solidFill>
                  <a:schemeClr val="tx1"/>
                </a:solidFill>
                <a:latin typeface="Arial" charset="0"/>
                <a:ea typeface="Arial" charset="0"/>
                <a:cs typeface="Arial" charset="0"/>
              </a:defRPr>
            </a:lvl4pPr>
            <a:lvl5pPr marL="2155085" indent="-239454" algn="l" defTabSz="914400" rtl="0" eaLnBrk="0" latinLnBrk="0" hangingPunct="0">
              <a:defRPr sz="1800" kern="1200">
                <a:solidFill>
                  <a:schemeClr val="tx1"/>
                </a:solidFill>
                <a:latin typeface="Arial" charset="0"/>
                <a:ea typeface="Arial" charset="0"/>
                <a:cs typeface="Arial" charset="0"/>
              </a:defRPr>
            </a:lvl5pPr>
            <a:lvl6pPr marL="2633993"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3112901"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591809"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4070717"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fld id="{0447D3D2-708A-E34B-88EA-90194C1A2EE9}" type="slidenum">
              <a:rPr lang="en-US" smtClean="0">
                <a:solidFill>
                  <a:srgbClr val="000000"/>
                </a:solidFill>
                <a:cs typeface="ＭＳ Ｐゴシック" charset="0"/>
              </a:rPr>
              <a:pPr eaLnBrk="1" hangingPunct="1"/>
              <a:t>9</a:t>
            </a:fld>
            <a:endParaRPr lang="en-US" dirty="0">
              <a:solidFill>
                <a:srgbClr val="000000"/>
              </a:solidFill>
              <a:cs typeface="ＭＳ Ｐゴシック" charset="0"/>
            </a:endParaRPr>
          </a:p>
        </p:txBody>
      </p:sp>
    </p:spTree>
    <p:extLst>
      <p:ext uri="{BB962C8B-B14F-4D97-AF65-F5344CB8AC3E}">
        <p14:creationId xmlns:p14="http://schemas.microsoft.com/office/powerpoint/2010/main" val="18021168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rtlCol="0">
        <a:spAutoFit/>
      </a:bodyPr>
      <a:lstStyle>
        <a:defPPr marL="285750" indent="-285750" algn="l">
          <a:buFont typeface="Arial" panose="020B0604020202020204" pitchFamily="34" charset="0"/>
          <a:buChar char="•"/>
          <a:defRPr dirty="0" smtClean="0">
            <a:latin typeface="Helvetica Neue Light" panose="02000403000000020004" pitchFamily="2" charset="0"/>
            <a:ea typeface="Helvetica Neue Light" panose="02000403000000020004" pitchFamily="2"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40365</TotalTime>
  <Words>4983</Words>
  <Application>Microsoft Macintosh PowerPoint</Application>
  <PresentationFormat>Widescreen</PresentationFormat>
  <Paragraphs>651</Paragraphs>
  <Slides>39</Slides>
  <Notes>26</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39</vt:i4>
      </vt:variant>
    </vt:vector>
  </HeadingPairs>
  <TitlesOfParts>
    <vt:vector size="51" baseType="lpstr">
      <vt:lpstr>ＭＳ Ｐゴシック</vt:lpstr>
      <vt:lpstr>Arial</vt:lpstr>
      <vt:lpstr>Calibri</vt:lpstr>
      <vt:lpstr>Cambria Math</vt:lpstr>
      <vt:lpstr>Helvetica</vt:lpstr>
      <vt:lpstr>Helvetica Neue</vt:lpstr>
      <vt:lpstr>HELVETICA NEUE LIGHT</vt:lpstr>
      <vt:lpstr>HELVETICA NEUE LIGHT</vt:lpstr>
      <vt:lpstr>HELVETICA NEUE THIN</vt:lpstr>
      <vt:lpstr>Wingdings</vt:lpstr>
      <vt:lpstr>Office Theme</vt:lpstr>
      <vt:lpstr>Custom Design</vt:lpstr>
      <vt:lpstr>PowerPoint Presentation</vt:lpstr>
      <vt:lpstr>About the course</vt:lpstr>
      <vt:lpstr>PowerPoint Presentation</vt:lpstr>
      <vt:lpstr>PowerPoint Presentation</vt:lpstr>
      <vt:lpstr>PowerPoint Presentation</vt:lpstr>
      <vt:lpstr>PowerPoint Presentation</vt:lpstr>
      <vt:lpstr>PowerPoint Presentation</vt:lpstr>
      <vt:lpstr>What is a Bayesian Statistics?</vt:lpstr>
      <vt:lpstr>PowerPoint Presentation</vt:lpstr>
      <vt:lpstr>What is a Probability?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Probability Distributions</vt:lpstr>
      <vt:lpstr>PowerPoint Presentation</vt:lpstr>
      <vt:lpstr>PowerPoint Presentation</vt:lpstr>
      <vt:lpstr>PowerPoint Presentation</vt:lpstr>
      <vt:lpstr>PowerPoint Presentation</vt:lpstr>
      <vt:lpstr>Bayes’ Theorem</vt:lpstr>
      <vt:lpstr>PowerPoint Presentation</vt:lpstr>
      <vt:lpstr>PowerPoint Presentation</vt:lpstr>
      <vt:lpstr>PowerPoint Presentation</vt:lpstr>
      <vt:lpstr>Bayesian Inference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Stephen Law</dc:creator>
  <cp:lastModifiedBy>Anwar Musah</cp:lastModifiedBy>
  <cp:revision>370</cp:revision>
  <dcterms:created xsi:type="dcterms:W3CDTF">2020-11-19T14:47:11Z</dcterms:created>
  <dcterms:modified xsi:type="dcterms:W3CDTF">2025-01-23T12:35:22Z</dcterms:modified>
</cp:coreProperties>
</file>