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420" r:id="rId3"/>
    <p:sldId id="986" r:id="rId4"/>
    <p:sldId id="981" r:id="rId5"/>
    <p:sldId id="499" r:id="rId6"/>
    <p:sldId id="466" r:id="rId7"/>
    <p:sldId id="1308" r:id="rId8"/>
    <p:sldId id="1307" r:id="rId9"/>
    <p:sldId id="1085" r:id="rId10"/>
    <p:sldId id="1309" r:id="rId11"/>
    <p:sldId id="1310" r:id="rId12"/>
    <p:sldId id="1311" r:id="rId13"/>
    <p:sldId id="1312" r:id="rId14"/>
    <p:sldId id="387" r:id="rId15"/>
    <p:sldId id="1313" r:id="rId16"/>
    <p:sldId id="1314" r:id="rId17"/>
    <p:sldId id="1315" r:id="rId18"/>
    <p:sldId id="1316" r:id="rId19"/>
    <p:sldId id="1317" r:id="rId20"/>
    <p:sldId id="1318" r:id="rId21"/>
    <p:sldId id="1319" r:id="rId22"/>
    <p:sldId id="1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CE6"/>
    <a:srgbClr val="FF9500"/>
    <a:srgbClr val="00B0F0"/>
    <a:srgbClr val="009193"/>
    <a:srgbClr val="D6D6D6"/>
    <a:srgbClr val="385723"/>
    <a:srgbClr val="92D050"/>
    <a:srgbClr val="F6E316"/>
    <a:srgbClr val="FF3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79456"/>
  </p:normalViewPr>
  <p:slideViewPr>
    <p:cSldViewPr snapToGrid="0" snapToObjects="1">
      <p:cViewPr varScale="1">
        <p:scale>
          <a:sx n="100" d="100"/>
          <a:sy n="100" d="100"/>
        </p:scale>
        <p:origin x="1448"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491100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138920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2280144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276312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5</a:t>
            </a:fld>
            <a:endParaRPr lang="en-US"/>
          </a:p>
        </p:txBody>
      </p:sp>
    </p:spTree>
    <p:extLst>
      <p:ext uri="{BB962C8B-B14F-4D97-AF65-F5344CB8AC3E}">
        <p14:creationId xmlns:p14="http://schemas.microsoft.com/office/powerpoint/2010/main" val="155799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for binary and discrete measures, and so this is where generalized linear regression modelling comes to play. [Turn to next slide]</a:t>
            </a:r>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7</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11068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358583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3303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0250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1/25/23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Stephen Law</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14/12/2021</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ehp.niehs.nih.gov/doi/pdf/10.1289/ehp.1103534" TargetMode="External"/><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ciencedirect.com/science/article/pii/S0143622818311949?casa_token=8cJ1HVpfuDMAAAAA:1DZkPWNHOnaHVCo9EW8dMyr3KbtsdJLOCgCrqU535IF30douKzrntNSe0OzpHoOTKniDrb2QaA"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GeneraliSed</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linear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modelS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(GLM)</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What is a link function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r>
                  <a:rPr lang="en-US" altLang="en-US" sz="3600" dirty="0">
                    <a:latin typeface="Helvetica Neue Light" panose="02000403000000020004" pitchFamily="2" charset="0"/>
                    <a:ea typeface="Helvetica Neue Light" panose="02000403000000020004" pitchFamily="2" charset="0"/>
                  </a:rPr>
                  <a:t>? [2]</a:t>
                </a: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10</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p:graphicFrame>
        <p:nvGraphicFramePr>
          <p:cNvPr id="10" name="Table 3">
            <a:extLst>
              <a:ext uri="{FF2B5EF4-FFF2-40B4-BE49-F238E27FC236}">
                <a16:creationId xmlns:a16="http://schemas.microsoft.com/office/drawing/2014/main" id="{BCD48C88-955B-A94B-87B8-41E1C1C58226}"/>
              </a:ext>
            </a:extLst>
          </p:cNvPr>
          <p:cNvGraphicFramePr>
            <a:graphicFrameLocks noGrp="1"/>
          </p:cNvGraphicFramePr>
          <p:nvPr>
            <p:extLst>
              <p:ext uri="{D42A27DB-BD31-4B8C-83A1-F6EECF244321}">
                <p14:modId xmlns:p14="http://schemas.microsoft.com/office/powerpoint/2010/main" val="4007381838"/>
              </p:ext>
            </p:extLst>
          </p:nvPr>
        </p:nvGraphicFramePr>
        <p:xfrm>
          <a:off x="214312" y="2553816"/>
          <a:ext cx="11763375" cy="3511132"/>
        </p:xfrm>
        <a:graphic>
          <a:graphicData uri="http://schemas.openxmlformats.org/drawingml/2006/table">
            <a:tbl>
              <a:tblPr firstRow="1" bandRow="1">
                <a:tableStyleId>{2D5ABB26-0587-4C30-8999-92F81FD0307C}</a:tableStyleId>
              </a:tblPr>
              <a:tblGrid>
                <a:gridCol w="2918508">
                  <a:extLst>
                    <a:ext uri="{9D8B030D-6E8A-4147-A177-3AD203B41FA5}">
                      <a16:colId xmlns:a16="http://schemas.microsoft.com/office/drawing/2014/main" val="2740342776"/>
                    </a:ext>
                  </a:extLst>
                </a:gridCol>
                <a:gridCol w="2948289">
                  <a:extLst>
                    <a:ext uri="{9D8B030D-6E8A-4147-A177-3AD203B41FA5}">
                      <a16:colId xmlns:a16="http://schemas.microsoft.com/office/drawing/2014/main" val="1420787425"/>
                    </a:ext>
                  </a:extLst>
                </a:gridCol>
                <a:gridCol w="2948289">
                  <a:extLst>
                    <a:ext uri="{9D8B030D-6E8A-4147-A177-3AD203B41FA5}">
                      <a16:colId xmlns:a16="http://schemas.microsoft.com/office/drawing/2014/main" val="166375594"/>
                    </a:ext>
                  </a:extLst>
                </a:gridCol>
                <a:gridCol w="2948289">
                  <a:extLst>
                    <a:ext uri="{9D8B030D-6E8A-4147-A177-3AD203B41FA5}">
                      <a16:colId xmlns:a16="http://schemas.microsoft.com/office/drawing/2014/main" val="4096845816"/>
                    </a:ext>
                  </a:extLst>
                </a:gridCol>
              </a:tblGrid>
              <a:tr h="450461">
                <a:tc>
                  <a:txBody>
                    <a:bodyPr/>
                    <a:lstStyle/>
                    <a:p>
                      <a:pPr algn="ctr"/>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Exponential Family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Link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200" b="0" i="0" dirty="0">
                          <a:latin typeface="Helvetica Light" panose="020B0403020202020204" pitchFamily="34" charset="0"/>
                        </a:rPr>
                        <a:t>Continuous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Normal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Identity (we’ve been using this all this 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200" b="0" i="0" dirty="0">
                          <a:latin typeface="Helvetica Light" panose="020B0403020202020204" pitchFamily="34" charset="0"/>
                        </a:rPr>
                        <a:t>Binary measures (1 = “present” or 0 = “absent”)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Bernoulli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200" b="0" i="0" dirty="0">
                          <a:latin typeface="Helvetica Light" panose="020B0403020202020204" pitchFamily="34" charset="0"/>
                        </a:rPr>
                        <a:t>Binomial measure (or 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Binomial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function on aggregated outcome for successful and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200" b="0" i="0" dirty="0">
                          <a:latin typeface="Helvetica Light" panose="020B0403020202020204" pitchFamily="34" charset="0"/>
                        </a:rPr>
                        <a:t>Counts or discrete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 or 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3" name="TextBox 2">
            <a:extLst>
              <a:ext uri="{FF2B5EF4-FFF2-40B4-BE49-F238E27FC236}">
                <a16:creationId xmlns:a16="http://schemas.microsoft.com/office/drawing/2014/main" id="{96EA71A4-CC92-2B49-8833-6C06388EF1B8}"/>
              </a:ext>
            </a:extLst>
          </p:cNvPr>
          <p:cNvSpPr txBox="1"/>
          <p:nvPr/>
        </p:nvSpPr>
        <p:spPr>
          <a:xfrm>
            <a:off x="214312" y="1950127"/>
            <a:ext cx="724621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Here are the most frequent examples which you will certainly encounter</a:t>
            </a:r>
          </a:p>
        </p:txBody>
      </p:sp>
      <p:pic>
        <p:nvPicPr>
          <p:cNvPr id="7" name="Picture 6">
            <a:extLst>
              <a:ext uri="{FF2B5EF4-FFF2-40B4-BE49-F238E27FC236}">
                <a16:creationId xmlns:a16="http://schemas.microsoft.com/office/drawing/2014/main" id="{76FAD96D-C3B0-6840-83DA-EF333ECAB5F9}"/>
              </a:ext>
            </a:extLst>
          </p:cNvPr>
          <p:cNvPicPr>
            <a:picLocks noChangeAspect="1"/>
          </p:cNvPicPr>
          <p:nvPr/>
        </p:nvPicPr>
        <p:blipFill>
          <a:blip r:embed="rId5"/>
          <a:stretch>
            <a:fillRect/>
          </a:stretch>
        </p:blipFill>
        <p:spPr>
          <a:xfrm>
            <a:off x="11090471" y="1170344"/>
            <a:ext cx="887216" cy="1333249"/>
          </a:xfrm>
          <a:prstGeom prst="rect">
            <a:avLst/>
          </a:prstGeom>
        </p:spPr>
      </p:pic>
    </p:spTree>
    <p:extLst>
      <p:ext uri="{BB962C8B-B14F-4D97-AF65-F5344CB8AC3E}">
        <p14:creationId xmlns:p14="http://schemas.microsoft.com/office/powerpoint/2010/main" val="80546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Logistic Regression [1]</a:t>
            </a:r>
            <a:endParaRPr lang="en-US" altLang="en-US" sz="3600" dirty="0">
              <a:latin typeface="Helvetica Neue Light" panose="02000403000000020004" pitchFamily="2" charset="0"/>
              <a:ea typeface="Helvetica Neue Light" panose="02000403000000020004" pitchFamily="2" charset="0"/>
            </a:endParaRP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11</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p:sp>
        <p:nvSpPr>
          <p:cNvPr id="3" name="TextBox 2">
            <a:extLst>
              <a:ext uri="{FF2B5EF4-FFF2-40B4-BE49-F238E27FC236}">
                <a16:creationId xmlns:a16="http://schemas.microsoft.com/office/drawing/2014/main" id="{96EA71A4-CC92-2B49-8833-6C06388EF1B8}"/>
              </a:ext>
            </a:extLst>
          </p:cNvPr>
          <p:cNvSpPr txBox="1"/>
          <p:nvPr/>
        </p:nvSpPr>
        <p:spPr>
          <a:xfrm>
            <a:off x="278656" y="1917232"/>
            <a:ext cx="11634687" cy="3023535"/>
          </a:xfrm>
          <a:prstGeom prst="rect">
            <a:avLst/>
          </a:prstGeom>
          <a:noFill/>
        </p:spPr>
        <p:txBody>
          <a:bodyPr wrap="square" rtlCol="0" anchor="ctr" anchorCtr="0">
            <a:no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This model allows the user to model binary outcomes linearly with other independent variables</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Examples of such outcomes can be from </a:t>
            </a:r>
            <a:r>
              <a:rPr lang="en-GB" b="1" dirty="0">
                <a:latin typeface="Helvetica Neue Light" panose="02000403000000020004" pitchFamily="2" charset="0"/>
                <a:ea typeface="Helvetica Neue Light" panose="02000403000000020004" pitchFamily="2" charset="0"/>
              </a:rPr>
              <a:t>Bernoulli distribution </a:t>
            </a:r>
            <a:r>
              <a:rPr lang="en-GB" dirty="0">
                <a:latin typeface="Helvetica Neue Light" panose="02000403000000020004" pitchFamily="2" charset="0"/>
                <a:ea typeface="Helvetica Neue Light" panose="02000403000000020004" pitchFamily="2" charset="0"/>
              </a:rPr>
              <a:t>e.g., disease status: no disease = 0 or disease = 1; Victimisation status: not burgled = 0 or burgled = 1; etc.,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Other examples can also be from a </a:t>
            </a:r>
            <a:r>
              <a:rPr lang="en-GB" b="1" dirty="0">
                <a:latin typeface="Helvetica Neue Light" panose="02000403000000020004" pitchFamily="2" charset="0"/>
                <a:ea typeface="Helvetica Neue Light" panose="02000403000000020004" pitchFamily="2" charset="0"/>
              </a:rPr>
              <a:t>Binomial distribution</a:t>
            </a:r>
            <a:r>
              <a:rPr lang="en-GB" dirty="0">
                <a:latin typeface="Helvetica Neue Light" panose="02000403000000020004" pitchFamily="2" charset="0"/>
                <a:ea typeface="Helvetica Neue Light" panose="02000403000000020004" pitchFamily="2" charset="0"/>
              </a:rPr>
              <a:t> where binary responses are aggregated: e.g. total number of individual surveyed in a village (</a:t>
            </a:r>
            <a:r>
              <a:rPr lang="en-GB" i="1" dirty="0">
                <a:latin typeface="Helvetica Neue Light" panose="02000403000000020004" pitchFamily="2" charset="0"/>
                <a:ea typeface="Helvetica Neue Light" panose="02000403000000020004" pitchFamily="2" charset="0"/>
              </a:rPr>
              <a:t>N</a:t>
            </a:r>
            <a:r>
              <a:rPr lang="en-GB" dirty="0">
                <a:latin typeface="Helvetica Neue Light" panose="02000403000000020004" pitchFamily="2" charset="0"/>
                <a:ea typeface="Helvetica Neue Light" panose="02000403000000020004" pitchFamily="2" charset="0"/>
              </a:rPr>
              <a:t>) and number people detected to be positive (</a:t>
            </a:r>
            <a:r>
              <a:rPr lang="en-GB" i="1" dirty="0">
                <a:latin typeface="Helvetica Neue Light" panose="02000403000000020004" pitchFamily="2" charset="0"/>
                <a:ea typeface="Helvetica Neue Light" panose="02000403000000020004" pitchFamily="2" charset="0"/>
              </a:rPr>
              <a:t>n</a:t>
            </a:r>
            <a:r>
              <a:rPr lang="en-GB" dirty="0">
                <a:latin typeface="Helvetica Neue Light" panose="02000403000000020004" pitchFamily="2" charset="0"/>
                <a:ea typeface="Helvetica Neue Light" panose="02000403000000020004" pitchFamily="2" charset="0"/>
              </a:rPr>
              <a:t>)</a:t>
            </a:r>
          </a:p>
          <a:p>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Link function:</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p:txBody>
      </p:sp>
      <p:sp>
        <p:nvSpPr>
          <p:cNvPr id="8" name="TextBox 7">
            <a:extLst>
              <a:ext uri="{FF2B5EF4-FFF2-40B4-BE49-F238E27FC236}">
                <a16:creationId xmlns:a16="http://schemas.microsoft.com/office/drawing/2014/main" id="{8141FE2B-45A2-AA4D-8F4F-4E809AD28134}"/>
              </a:ext>
            </a:extLst>
          </p:cNvPr>
          <p:cNvSpPr txBox="1"/>
          <p:nvPr/>
        </p:nvSpPr>
        <p:spPr>
          <a:xfrm>
            <a:off x="9140231" y="4231040"/>
            <a:ext cx="2861001" cy="430887"/>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With binary outcomes, we are dealing with probabilities and not averages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3F4CFB-BFE6-5344-9DA6-59D80B678104}"/>
                  </a:ext>
                </a:extLst>
              </p:cNvPr>
              <p:cNvSpPr txBox="1"/>
              <p:nvPr/>
            </p:nvSpPr>
            <p:spPr>
              <a:xfrm>
                <a:off x="645683" y="4661927"/>
                <a:ext cx="7293106" cy="1609800"/>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logit(p), where p is a probability</a:t>
                </a:r>
              </a:p>
              <a:p>
                <a:endParaRPr lang="en-GB" sz="160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i="1">
                        <a:latin typeface="Cambria Math" panose="02040503050406030204" pitchFamily="18" charset="0"/>
                        <a:ea typeface="Cambria Math" panose="02040503050406030204" pitchFamily="18" charset="0"/>
                      </a:rPr>
                      <m:t>l</m:t>
                    </m:r>
                    <m:r>
                      <m:rPr>
                        <m:sty m:val="p"/>
                      </m:rPr>
                      <a:rPr lang="en-GB" sz="1600" b="0" i="0" smtClean="0">
                        <a:latin typeface="Cambria Math" panose="02040503050406030204" pitchFamily="18" charset="0"/>
                        <a:ea typeface="Cambria Math" panose="02040503050406030204" pitchFamily="18" charset="0"/>
                      </a:rPr>
                      <m:t>ogit</m:t>
                    </m:r>
                    <m:d>
                      <m:dPr>
                        <m:ctrlPr>
                          <a:rPr lang="en-GB" sz="1600" b="0" i="1" smtClean="0">
                            <a:latin typeface="Cambria Math" panose="02040503050406030204" pitchFamily="18" charset="0"/>
                            <a:ea typeface="Cambria Math" panose="02040503050406030204" pitchFamily="18" charset="0"/>
                          </a:rPr>
                        </m:ctrlPr>
                      </m:dPr>
                      <m:e>
                        <m:r>
                          <m:rPr>
                            <m:sty m:val="p"/>
                          </m:rPr>
                          <a:rPr lang="en-GB" sz="1600" b="0" i="0" smtClean="0">
                            <a:latin typeface="Cambria Math" panose="02040503050406030204" pitchFamily="18" charset="0"/>
                            <a:ea typeface="Cambria Math" panose="02040503050406030204" pitchFamily="18" charset="0"/>
                          </a:rPr>
                          <m:t>p</m:t>
                        </m:r>
                      </m:e>
                    </m:d>
                    <m:r>
                      <a:rPr lang="en-GB" sz="1600">
                        <a:latin typeface="Cambria Math" panose="02040503050406030204" pitchFamily="18" charset="0"/>
                      </a:rPr>
                      <m:t>=</m:t>
                    </m:r>
                    <m:r>
                      <m:rPr>
                        <m:sty m:val="p"/>
                      </m:rPr>
                      <a:rPr lang="en-GB" sz="1600" b="0" i="0" smtClean="0">
                        <a:latin typeface="Cambria Math" panose="02040503050406030204" pitchFamily="18" charset="0"/>
                      </a:rPr>
                      <m:t>ln</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1−</m:t>
                            </m:r>
                            <m:r>
                              <a:rPr lang="en-GB" sz="1600" b="0" i="1" smtClean="0">
                                <a:latin typeface="Cambria Math" panose="02040503050406030204" pitchFamily="18" charset="0"/>
                              </a:rPr>
                              <m:t>𝑝</m:t>
                            </m:r>
                          </m:den>
                        </m:f>
                      </m:e>
                    </m:d>
                  </m:oMath>
                </a14:m>
                <a:r>
                  <a:rPr lang="en-GB" sz="1600" b="0" i="0" dirty="0">
                    <a:latin typeface="Cambria Math" panose="02040503050406030204" pitchFamily="18" charset="0"/>
                    <a:ea typeface="Cambria Math" panose="02040503050406030204" pitchFamily="18" charset="0"/>
                  </a:rPr>
                  <a:t>  is what we called the “log-odds”</a:t>
                </a:r>
              </a:p>
              <a:p>
                <a:endParaRPr lang="en-GB" sz="1600" b="0" i="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a:latin typeface="Cambria Math" panose="02040503050406030204" pitchFamily="18" charset="0"/>
                      </a:rPr>
                      <m:t>ln</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1−</m:t>
                            </m:r>
                            <m:r>
                              <a:rPr lang="en-GB" sz="1600" i="1">
                                <a:latin typeface="Cambria Math" panose="02040503050406030204" pitchFamily="18" charset="0"/>
                              </a:rPr>
                              <m:t>𝑝</m:t>
                            </m:r>
                          </m:den>
                        </m:f>
                      </m:e>
                    </m:d>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6C3F4CFB-BFE6-5344-9DA6-59D80B678104}"/>
                  </a:ext>
                </a:extLst>
              </p:cNvPr>
              <p:cNvSpPr txBox="1">
                <a:spLocks noRot="1" noChangeAspect="1" noMove="1" noResize="1" noEditPoints="1" noAdjustHandles="1" noChangeArrowheads="1" noChangeShapeType="1" noTextEdit="1"/>
              </p:cNvSpPr>
              <p:nvPr/>
            </p:nvSpPr>
            <p:spPr>
              <a:xfrm>
                <a:off x="645683" y="4661927"/>
                <a:ext cx="7293106" cy="1609800"/>
              </a:xfrm>
              <a:prstGeom prst="rect">
                <a:avLst/>
              </a:prstGeom>
              <a:blipFill>
                <a:blip r:embed="rId4"/>
                <a:stretch>
                  <a:fillRect t="-775"/>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244101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Logistic Regression [2]</a:t>
            </a:r>
            <a:endParaRPr lang="en-US" altLang="en-US" sz="3600" dirty="0">
              <a:latin typeface="Helvetica Neue Light" panose="02000403000000020004" pitchFamily="2" charset="0"/>
              <a:ea typeface="Helvetica Neue Light" panose="02000403000000020004" pitchFamily="2" charset="0"/>
            </a:endParaRP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12</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3F4CFB-BFE6-5344-9DA6-59D80B678104}"/>
                  </a:ext>
                </a:extLst>
              </p:cNvPr>
              <p:cNvSpPr txBox="1"/>
              <p:nvPr/>
            </p:nvSpPr>
            <p:spPr>
              <a:xfrm>
                <a:off x="271109" y="2014965"/>
                <a:ext cx="7293106" cy="1609800"/>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logit(p), where p is a probability</a:t>
                </a:r>
              </a:p>
              <a:p>
                <a:endParaRPr lang="en-GB" sz="160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i="1">
                        <a:latin typeface="Cambria Math" panose="02040503050406030204" pitchFamily="18" charset="0"/>
                        <a:ea typeface="Cambria Math" panose="02040503050406030204" pitchFamily="18" charset="0"/>
                      </a:rPr>
                      <m:t>l</m:t>
                    </m:r>
                    <m:r>
                      <m:rPr>
                        <m:sty m:val="p"/>
                      </m:rPr>
                      <a:rPr lang="en-GB" sz="1600" b="0" i="0" smtClean="0">
                        <a:latin typeface="Cambria Math" panose="02040503050406030204" pitchFamily="18" charset="0"/>
                        <a:ea typeface="Cambria Math" panose="02040503050406030204" pitchFamily="18" charset="0"/>
                      </a:rPr>
                      <m:t>ogit</m:t>
                    </m:r>
                    <m:d>
                      <m:dPr>
                        <m:ctrlPr>
                          <a:rPr lang="en-GB" sz="1600" b="0" i="1" smtClean="0">
                            <a:latin typeface="Cambria Math" panose="02040503050406030204" pitchFamily="18" charset="0"/>
                            <a:ea typeface="Cambria Math" panose="02040503050406030204" pitchFamily="18" charset="0"/>
                          </a:rPr>
                        </m:ctrlPr>
                      </m:dPr>
                      <m:e>
                        <m:r>
                          <m:rPr>
                            <m:sty m:val="p"/>
                          </m:rPr>
                          <a:rPr lang="en-GB" sz="1600" b="0" i="0" smtClean="0">
                            <a:latin typeface="Cambria Math" panose="02040503050406030204" pitchFamily="18" charset="0"/>
                            <a:ea typeface="Cambria Math" panose="02040503050406030204" pitchFamily="18" charset="0"/>
                          </a:rPr>
                          <m:t>p</m:t>
                        </m:r>
                      </m:e>
                    </m:d>
                    <m:r>
                      <a:rPr lang="en-GB" sz="1600">
                        <a:latin typeface="Cambria Math" panose="02040503050406030204" pitchFamily="18" charset="0"/>
                      </a:rPr>
                      <m:t>=</m:t>
                    </m:r>
                    <m:r>
                      <m:rPr>
                        <m:sty m:val="p"/>
                      </m:rPr>
                      <a:rPr lang="en-GB" sz="1600" b="0" i="0" smtClean="0">
                        <a:latin typeface="Cambria Math" panose="02040503050406030204" pitchFamily="18" charset="0"/>
                      </a:rPr>
                      <m:t>ln</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1−</m:t>
                            </m:r>
                            <m:r>
                              <a:rPr lang="en-GB" sz="1600" b="0" i="1" smtClean="0">
                                <a:latin typeface="Cambria Math" panose="02040503050406030204" pitchFamily="18" charset="0"/>
                              </a:rPr>
                              <m:t>𝑝</m:t>
                            </m:r>
                          </m:den>
                        </m:f>
                      </m:e>
                    </m:d>
                  </m:oMath>
                </a14:m>
                <a:r>
                  <a:rPr lang="en-GB" sz="1600" b="0" i="0" dirty="0">
                    <a:latin typeface="Cambria Math" panose="02040503050406030204" pitchFamily="18" charset="0"/>
                    <a:ea typeface="Cambria Math" panose="02040503050406030204" pitchFamily="18" charset="0"/>
                  </a:rPr>
                  <a:t>  is what we called the “log-odds”</a:t>
                </a:r>
              </a:p>
              <a:p>
                <a:endParaRPr lang="en-GB" sz="1600" b="0" i="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a:latin typeface="Cambria Math" panose="02040503050406030204" pitchFamily="18" charset="0"/>
                      </a:rPr>
                      <m:t>ln</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1−</m:t>
                            </m:r>
                            <m:r>
                              <a:rPr lang="en-GB" sz="1600" i="1">
                                <a:latin typeface="Cambria Math" panose="02040503050406030204" pitchFamily="18" charset="0"/>
                              </a:rPr>
                              <m:t>𝑝</m:t>
                            </m:r>
                          </m:den>
                        </m:f>
                      </m:e>
                    </m:d>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6C3F4CFB-BFE6-5344-9DA6-59D80B678104}"/>
                  </a:ext>
                </a:extLst>
              </p:cNvPr>
              <p:cNvSpPr txBox="1">
                <a:spLocks noRot="1" noChangeAspect="1" noMove="1" noResize="1" noEditPoints="1" noAdjustHandles="1" noChangeArrowheads="1" noChangeShapeType="1" noTextEdit="1"/>
              </p:cNvSpPr>
              <p:nvPr/>
            </p:nvSpPr>
            <p:spPr>
              <a:xfrm>
                <a:off x="271109" y="2014965"/>
                <a:ext cx="7293106" cy="1609800"/>
              </a:xfrm>
              <a:prstGeom prst="rect">
                <a:avLst/>
              </a:prstGeom>
              <a:blipFill>
                <a:blip r:embed="rId4"/>
                <a:stretch>
                  <a:fillRect t="-775"/>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F592195-E657-2A4F-A0AB-AC552225ACEF}"/>
                  </a:ext>
                </a:extLst>
              </p:cNvPr>
              <p:cNvSpPr txBox="1"/>
              <p:nvPr/>
            </p:nvSpPr>
            <p:spPr>
              <a:xfrm>
                <a:off x="396606" y="3866920"/>
                <a:ext cx="10344839"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estimate our coefficients i.e.,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which shows the linear relationship between the binary or binomial response variable with independent variable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 they are always on the log-odds scale.</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interpretability: we always take the exponential of our coefficient i.e., exp(</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to convert in onto the scale of </a:t>
                </a:r>
                <a:r>
                  <a:rPr lang="en-GB" b="1" dirty="0">
                    <a:latin typeface="Helvetica Neue Light" panose="02000403000000020004" pitchFamily="2" charset="0"/>
                    <a:ea typeface="Helvetica Neue Light" panose="02000403000000020004" pitchFamily="2" charset="0"/>
                  </a:rPr>
                  <a:t>odds ratios (OR) </a:t>
                </a:r>
              </a:p>
            </p:txBody>
          </p:sp>
        </mc:Choice>
        <mc:Fallback xmlns="">
          <p:sp>
            <p:nvSpPr>
              <p:cNvPr id="2" name="TextBox 1">
                <a:extLst>
                  <a:ext uri="{FF2B5EF4-FFF2-40B4-BE49-F238E27FC236}">
                    <a16:creationId xmlns:a16="http://schemas.microsoft.com/office/drawing/2014/main" id="{9F592195-E657-2A4F-A0AB-AC552225ACEF}"/>
                  </a:ext>
                </a:extLst>
              </p:cNvPr>
              <p:cNvSpPr txBox="1">
                <a:spLocks noRot="1" noChangeAspect="1" noMove="1" noResize="1" noEditPoints="1" noAdjustHandles="1" noChangeArrowheads="1" noChangeShapeType="1" noTextEdit="1"/>
              </p:cNvSpPr>
              <p:nvPr/>
            </p:nvSpPr>
            <p:spPr>
              <a:xfrm>
                <a:off x="396606" y="3866920"/>
                <a:ext cx="10344839" cy="1477328"/>
              </a:xfrm>
              <a:prstGeom prst="rect">
                <a:avLst/>
              </a:prstGeom>
              <a:blipFill>
                <a:blip r:embed="rId5"/>
                <a:stretch>
                  <a:fillRect l="-368" t="-1709" b="-5983"/>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E3436CF3-CE0A-2742-935F-BDE07E66402C}"/>
              </a:ext>
            </a:extLst>
          </p:cNvPr>
          <p:cNvSpPr txBox="1"/>
          <p:nvPr/>
        </p:nvSpPr>
        <p:spPr>
          <a:xfrm>
            <a:off x="694061" y="5659440"/>
            <a:ext cx="10179586" cy="646331"/>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This is the quantity i.e., </a:t>
            </a:r>
            <a:r>
              <a:rPr lang="en-GB" b="1" dirty="0">
                <a:latin typeface="Helvetica Neue Light" panose="02000403000000020004" pitchFamily="2" charset="0"/>
                <a:ea typeface="Helvetica Neue Light" panose="02000403000000020004" pitchFamily="2" charset="0"/>
              </a:rPr>
              <a:t>Odds Ratios (OR)</a:t>
            </a:r>
            <a:r>
              <a:rPr lang="en-GB" dirty="0">
                <a:latin typeface="Helvetica Neue Light" panose="02000403000000020004" pitchFamily="2" charset="0"/>
                <a:ea typeface="Helvetica Neue Light" panose="02000403000000020004" pitchFamily="2" charset="0"/>
              </a:rPr>
              <a:t>, we want to estimate and interpret from our logistic regression</a:t>
            </a:r>
          </a:p>
        </p:txBody>
      </p:sp>
    </p:spTree>
    <p:extLst>
      <p:ext uri="{BB962C8B-B14F-4D97-AF65-F5344CB8AC3E}">
        <p14:creationId xmlns:p14="http://schemas.microsoft.com/office/powerpoint/2010/main" val="4258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7" y="2489656"/>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Odds Ratios (OR)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6" name="TextBox 5">
            <a:extLst>
              <a:ext uri="{FF2B5EF4-FFF2-40B4-BE49-F238E27FC236}">
                <a16:creationId xmlns:a16="http://schemas.microsoft.com/office/drawing/2014/main" id="{0350BB1E-C712-A349-BCB9-A74260D3D26E}"/>
              </a:ext>
            </a:extLst>
          </p:cNvPr>
          <p:cNvSpPr txBox="1"/>
          <p:nvPr/>
        </p:nvSpPr>
        <p:spPr>
          <a:xfrm>
            <a:off x="8936227" y="5120443"/>
            <a:ext cx="2861001" cy="600164"/>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We use p-values and 95% CIs to deem whether the odd ratios are statistically significant or not.</a:t>
            </a:r>
          </a:p>
        </p:txBody>
      </p:sp>
      <p:sp>
        <p:nvSpPr>
          <p:cNvPr id="7" name="TextBox 6">
            <a:extLst>
              <a:ext uri="{FF2B5EF4-FFF2-40B4-BE49-F238E27FC236}">
                <a16:creationId xmlns:a16="http://schemas.microsoft.com/office/drawing/2014/main" id="{54A1AF55-FB98-0A40-B1E2-73BC72FC1E0C}"/>
              </a:ext>
            </a:extLst>
          </p:cNvPr>
          <p:cNvSpPr txBox="1"/>
          <p:nvPr/>
        </p:nvSpPr>
        <p:spPr>
          <a:xfrm>
            <a:off x="8936227" y="5796849"/>
            <a:ext cx="2861001" cy="938719"/>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2: If you want to do a risk assessment and your study design is a either a cross-sectional or case-control study design with some binary outcome, use a logistic regression model.</a:t>
            </a:r>
          </a:p>
        </p:txBody>
      </p:sp>
      <p:sp>
        <p:nvSpPr>
          <p:cNvPr id="8" name="Slide Number Placeholder 3">
            <a:extLst>
              <a:ext uri="{FF2B5EF4-FFF2-40B4-BE49-F238E27FC236}">
                <a16:creationId xmlns:a16="http://schemas.microsoft.com/office/drawing/2014/main" id="{53ECD6FD-0C85-954E-BF8D-4F9C36E2592D}"/>
              </a:ext>
            </a:extLst>
          </p:cNvPr>
          <p:cNvSpPr txBox="1">
            <a:spLocks/>
          </p:cNvSpPr>
          <p:nvPr/>
        </p:nvSpPr>
        <p:spPr>
          <a:xfrm>
            <a:off x="11797228" y="6491788"/>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13</a:t>
            </a:fld>
            <a:endParaRPr lang="en-US" altLang="x-none" dirty="0"/>
          </a:p>
        </p:txBody>
      </p:sp>
    </p:spTree>
    <p:extLst>
      <p:ext uri="{BB962C8B-B14F-4D97-AF65-F5344CB8AC3E}">
        <p14:creationId xmlns:p14="http://schemas.microsoft.com/office/powerpoint/2010/main" val="2012346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FAFCD-3556-9645-A568-10B876F9D883}"/>
              </a:ext>
            </a:extLst>
          </p:cNvPr>
          <p:cNvPicPr>
            <a:picLocks noChangeAspect="1"/>
          </p:cNvPicPr>
          <p:nvPr/>
        </p:nvPicPr>
        <p:blipFill>
          <a:blip r:embed="rId2"/>
          <a:stretch>
            <a:fillRect/>
          </a:stretch>
        </p:blipFill>
        <p:spPr>
          <a:xfrm>
            <a:off x="341523" y="323823"/>
            <a:ext cx="9385926" cy="5906215"/>
          </a:xfrm>
          <a:prstGeom prst="rect">
            <a:avLst/>
          </a:prstGeom>
        </p:spPr>
      </p:pic>
      <p:sp>
        <p:nvSpPr>
          <p:cNvPr id="4" name="TextBox 3">
            <a:extLst>
              <a:ext uri="{FF2B5EF4-FFF2-40B4-BE49-F238E27FC236}">
                <a16:creationId xmlns:a16="http://schemas.microsoft.com/office/drawing/2014/main" id="{CE01351E-097F-554F-AA81-CB812AF52B2E}"/>
              </a:ext>
            </a:extLst>
          </p:cNvPr>
          <p:cNvSpPr txBox="1"/>
          <p:nvPr/>
        </p:nvSpPr>
        <p:spPr>
          <a:xfrm>
            <a:off x="9904164" y="235688"/>
            <a:ext cx="2144172" cy="1785104"/>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An example of logistic regression model, applied to health risk assessment study determining the impacts of arsenic exposure (biomarkers) and skin cancer risk in Eastern Europe.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Interpretation for independent variable that is categorical</a:t>
            </a:r>
          </a:p>
        </p:txBody>
      </p:sp>
      <p:sp>
        <p:nvSpPr>
          <p:cNvPr id="5" name="TextBox 4">
            <a:extLst>
              <a:ext uri="{FF2B5EF4-FFF2-40B4-BE49-F238E27FC236}">
                <a16:creationId xmlns:a16="http://schemas.microsoft.com/office/drawing/2014/main" id="{F2DABDCC-A0EF-6443-9E80-51797A613EDE}"/>
              </a:ext>
            </a:extLst>
          </p:cNvPr>
          <p:cNvSpPr txBox="1"/>
          <p:nvPr/>
        </p:nvSpPr>
        <p:spPr>
          <a:xfrm>
            <a:off x="249281" y="6349511"/>
            <a:ext cx="298556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Giovanni et al. 2012 [</a:t>
            </a:r>
            <a:r>
              <a:rPr lang="en-GB" dirty="0">
                <a:latin typeface="Helvetica Neue Thin" panose="020B0403020202020204" pitchFamily="34" charset="0"/>
                <a:ea typeface="Helvetica Neue Thin" panose="020B0403020202020204" pitchFamily="34" charset="0"/>
                <a:hlinkClick r:id="rId3"/>
              </a:rPr>
              <a:t>Source</a:t>
            </a:r>
            <a:r>
              <a:rPr lang="en-GB" dirty="0">
                <a:latin typeface="Helvetica Neue Thin" panose="020B0403020202020204" pitchFamily="34" charset="0"/>
                <a:ea typeface="Helvetica Neue Thin" panose="020B0403020202020204" pitchFamily="34" charset="0"/>
              </a:rPr>
              <a:t>]</a:t>
            </a:r>
          </a:p>
        </p:txBody>
      </p:sp>
      <p:sp>
        <p:nvSpPr>
          <p:cNvPr id="6" name="Slide Number Placeholder 3">
            <a:extLst>
              <a:ext uri="{FF2B5EF4-FFF2-40B4-BE49-F238E27FC236}">
                <a16:creationId xmlns:a16="http://schemas.microsoft.com/office/drawing/2014/main" id="{BADE73BF-4690-7342-A0E3-9F2762E6BC6E}"/>
              </a:ext>
            </a:extLst>
          </p:cNvPr>
          <p:cNvSpPr txBox="1">
            <a:spLocks/>
          </p:cNvSpPr>
          <p:nvPr/>
        </p:nvSpPr>
        <p:spPr>
          <a:xfrm>
            <a:off x="11275948" y="6373870"/>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14</a:t>
            </a:fld>
            <a:endParaRPr lang="en-US" altLang="x-none" dirty="0"/>
          </a:p>
        </p:txBody>
      </p:sp>
    </p:spTree>
    <p:extLst>
      <p:ext uri="{BB962C8B-B14F-4D97-AF65-F5344CB8AC3E}">
        <p14:creationId xmlns:p14="http://schemas.microsoft.com/office/powerpoint/2010/main" val="325202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Poisson Regression [1]</a:t>
            </a:r>
            <a:endParaRPr lang="en-US" altLang="en-US" sz="3600" dirty="0">
              <a:latin typeface="Helvetica Neue Light" panose="02000403000000020004" pitchFamily="2" charset="0"/>
              <a:ea typeface="Helvetica Neue Light" panose="02000403000000020004" pitchFamily="2" charset="0"/>
            </a:endParaRP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15</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p:sp>
        <p:nvSpPr>
          <p:cNvPr id="3" name="TextBox 2">
            <a:extLst>
              <a:ext uri="{FF2B5EF4-FFF2-40B4-BE49-F238E27FC236}">
                <a16:creationId xmlns:a16="http://schemas.microsoft.com/office/drawing/2014/main" id="{96EA71A4-CC92-2B49-8833-6C06388EF1B8}"/>
              </a:ext>
            </a:extLst>
          </p:cNvPr>
          <p:cNvSpPr txBox="1"/>
          <p:nvPr/>
        </p:nvSpPr>
        <p:spPr>
          <a:xfrm>
            <a:off x="278656" y="1917232"/>
            <a:ext cx="11634687" cy="3023535"/>
          </a:xfrm>
          <a:prstGeom prst="rect">
            <a:avLst/>
          </a:prstGeom>
          <a:noFill/>
        </p:spPr>
        <p:txBody>
          <a:bodyPr wrap="square" rtlCol="0" anchor="ctr" anchorCtr="0">
            <a:no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This model allows the user to model count or discrete outcomes linearly with other independent variables</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Examples of such outcomes can be from </a:t>
            </a:r>
            <a:r>
              <a:rPr lang="en-GB" b="1" dirty="0">
                <a:latin typeface="Helvetica Neue Light" panose="02000403000000020004" pitchFamily="2" charset="0"/>
                <a:ea typeface="Helvetica Neue Light" panose="02000403000000020004" pitchFamily="2" charset="0"/>
              </a:rPr>
              <a:t>Poisson distribution </a:t>
            </a:r>
            <a:r>
              <a:rPr lang="en-GB" dirty="0">
                <a:latin typeface="Helvetica Neue Light" panose="02000403000000020004" pitchFamily="2" charset="0"/>
                <a:ea typeface="Helvetica Neue Light" panose="02000403000000020004" pitchFamily="2" charset="0"/>
              </a:rPr>
              <a:t>e.g., number of COVID cases in postcodes across London; Number of houses on street segments that were victims to burglary etc.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With particular scenario we are dealing with aggregated units and its either </a:t>
            </a:r>
            <a:r>
              <a:rPr lang="en-GB" b="1" dirty="0">
                <a:latin typeface="Helvetica Neue Light" panose="02000403000000020004" pitchFamily="2" charset="0"/>
                <a:ea typeface="Helvetica Neue Light" panose="02000403000000020004" pitchFamily="2" charset="0"/>
              </a:rPr>
              <a:t>counts</a:t>
            </a:r>
            <a:r>
              <a:rPr lang="en-GB" dirty="0">
                <a:latin typeface="Helvetica Neue Light" panose="02000403000000020004" pitchFamily="2" charset="0"/>
                <a:ea typeface="Helvetica Neue Light" panose="02000403000000020004" pitchFamily="2" charset="0"/>
              </a:rPr>
              <a:t> or </a:t>
            </a:r>
            <a:r>
              <a:rPr lang="en-GB" b="1" dirty="0">
                <a:latin typeface="Helvetica Neue Light" panose="02000403000000020004" pitchFamily="2" charset="0"/>
                <a:ea typeface="Helvetica Neue Light" panose="02000403000000020004" pitchFamily="2" charset="0"/>
              </a:rPr>
              <a:t>rates</a:t>
            </a:r>
            <a:r>
              <a:rPr lang="en-GB" dirty="0">
                <a:latin typeface="Helvetica Neue Light" panose="02000403000000020004" pitchFamily="2" charset="0"/>
                <a:ea typeface="Helvetica Neue Light" panose="02000403000000020004" pitchFamily="2" charset="0"/>
              </a:rPr>
              <a:t>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Link function:</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3F4CFB-BFE6-5344-9DA6-59D80B678104}"/>
                  </a:ext>
                </a:extLst>
              </p:cNvPr>
              <p:cNvSpPr txBox="1"/>
              <p:nvPr/>
            </p:nvSpPr>
            <p:spPr>
              <a:xfrm>
                <a:off x="278656" y="4694978"/>
                <a:ext cx="7293106" cy="830997"/>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ln(</a:t>
                </a:r>
                <a14:m>
                  <m:oMath xmlns:m="http://schemas.openxmlformats.org/officeDocument/2006/math">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𝜆</m:t>
                        </m:r>
                      </m:e>
                      <m:sub>
                        <m:r>
                          <a:rPr lang="en-GB" sz="1600" b="0" i="1" smtClean="0">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 i.e., log-link function (log of some mean rate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a:t>
                </a:r>
              </a:p>
              <a:p>
                <a:endParaRPr lang="en-GB" sz="1600" b="0" i="0" dirty="0">
                  <a:latin typeface="Cambria Math" panose="02040503050406030204" pitchFamily="18" charset="0"/>
                  <a:ea typeface="Cambria Math" panose="02040503050406030204" pitchFamily="18" charset="0"/>
                </a:endParaRPr>
              </a:p>
              <a:p>
                <a:r>
                  <a:rPr lang="en-GB" sz="1600" dirty="0">
                    <a:latin typeface="Cambria Math" panose="02040503050406030204" pitchFamily="18" charset="0"/>
                    <a:ea typeface="Cambria Math" panose="02040503050406030204" pitchFamily="18" charset="0"/>
                  </a:rPr>
                  <a:t>ln(</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6C3F4CFB-BFE6-5344-9DA6-59D80B678104}"/>
                  </a:ext>
                </a:extLst>
              </p:cNvPr>
              <p:cNvSpPr txBox="1">
                <a:spLocks noRot="1" noChangeAspect="1" noMove="1" noResize="1" noEditPoints="1" noAdjustHandles="1" noChangeArrowheads="1" noChangeShapeType="1" noTextEdit="1"/>
              </p:cNvSpPr>
              <p:nvPr/>
            </p:nvSpPr>
            <p:spPr>
              <a:xfrm>
                <a:off x="278656" y="4694978"/>
                <a:ext cx="7293106" cy="830997"/>
              </a:xfrm>
              <a:prstGeom prst="rect">
                <a:avLst/>
              </a:prstGeom>
              <a:blipFill>
                <a:blip r:embed="rId4"/>
                <a:stretch>
                  <a:fillRect l="-347" t="-1493" b="-8955"/>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396003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Poisson Regression [2]</a:t>
            </a:r>
            <a:endParaRPr lang="en-US" altLang="en-US" sz="3600" dirty="0">
              <a:latin typeface="Helvetica Neue Light" panose="02000403000000020004" pitchFamily="2" charset="0"/>
              <a:ea typeface="Helvetica Neue Light" panose="02000403000000020004" pitchFamily="2" charset="0"/>
            </a:endParaRP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16</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F592195-E657-2A4F-A0AB-AC552225ACEF}"/>
                  </a:ext>
                </a:extLst>
              </p:cNvPr>
              <p:cNvSpPr txBox="1"/>
              <p:nvPr/>
            </p:nvSpPr>
            <p:spPr>
              <a:xfrm>
                <a:off x="396606" y="3317289"/>
                <a:ext cx="10344839"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we estimate our coefficients i.e.,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which shows the linear relationship between the counts or discrete response variable with independent variable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 they are always on the log-scale.</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interpretability: we always take the exponential of our coefficient i.e., exp(</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to convert it onto the scale of </a:t>
                </a:r>
                <a:r>
                  <a:rPr lang="en-GB" b="1" dirty="0">
                    <a:latin typeface="Helvetica Neue Light" panose="02000403000000020004" pitchFamily="2" charset="0"/>
                    <a:ea typeface="Helvetica Neue Light" panose="02000403000000020004" pitchFamily="2" charset="0"/>
                  </a:rPr>
                  <a:t>risk ratios (RR) </a:t>
                </a:r>
              </a:p>
            </p:txBody>
          </p:sp>
        </mc:Choice>
        <mc:Fallback xmlns="">
          <p:sp>
            <p:nvSpPr>
              <p:cNvPr id="2" name="TextBox 1">
                <a:extLst>
                  <a:ext uri="{FF2B5EF4-FFF2-40B4-BE49-F238E27FC236}">
                    <a16:creationId xmlns:a16="http://schemas.microsoft.com/office/drawing/2014/main" id="{9F592195-E657-2A4F-A0AB-AC552225ACEF}"/>
                  </a:ext>
                </a:extLst>
              </p:cNvPr>
              <p:cNvSpPr txBox="1">
                <a:spLocks noRot="1" noChangeAspect="1" noMove="1" noResize="1" noEditPoints="1" noAdjustHandles="1" noChangeArrowheads="1" noChangeShapeType="1" noTextEdit="1"/>
              </p:cNvSpPr>
              <p:nvPr/>
            </p:nvSpPr>
            <p:spPr>
              <a:xfrm>
                <a:off x="396606" y="3317289"/>
                <a:ext cx="10344839" cy="1477328"/>
              </a:xfrm>
              <a:prstGeom prst="rect">
                <a:avLst/>
              </a:prstGeom>
              <a:blipFill>
                <a:blip r:embed="rId4"/>
                <a:stretch>
                  <a:fillRect l="-368" t="-1709" r="-1104" b="-5128"/>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E3436CF3-CE0A-2742-935F-BDE07E66402C}"/>
              </a:ext>
            </a:extLst>
          </p:cNvPr>
          <p:cNvSpPr txBox="1"/>
          <p:nvPr/>
        </p:nvSpPr>
        <p:spPr>
          <a:xfrm>
            <a:off x="649994" y="5164996"/>
            <a:ext cx="10179586" cy="646331"/>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This is the quantity i.e., </a:t>
            </a:r>
            <a:r>
              <a:rPr lang="en-GB" b="1" dirty="0">
                <a:latin typeface="Helvetica Neue Light" panose="02000403000000020004" pitchFamily="2" charset="0"/>
                <a:ea typeface="Helvetica Neue Light" panose="02000403000000020004" pitchFamily="2" charset="0"/>
              </a:rPr>
              <a:t>Risk Ratios (RR) (interchangeable with Relative Risk)</a:t>
            </a:r>
            <a:r>
              <a:rPr lang="en-GB" dirty="0">
                <a:latin typeface="Helvetica Neue Light" panose="02000403000000020004" pitchFamily="2" charset="0"/>
                <a:ea typeface="Helvetica Neue Light" panose="02000403000000020004" pitchFamily="2" charset="0"/>
              </a:rPr>
              <a:t>, we want to estimate and interpret from our Poisson regression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632EBC-A861-9C44-B27D-369FE2708897}"/>
                  </a:ext>
                </a:extLst>
              </p:cNvPr>
              <p:cNvSpPr txBox="1"/>
              <p:nvPr/>
            </p:nvSpPr>
            <p:spPr>
              <a:xfrm>
                <a:off x="396606" y="2100815"/>
                <a:ext cx="7293106" cy="830997"/>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ln(</a:t>
                </a:r>
                <a14:m>
                  <m:oMath xmlns:m="http://schemas.openxmlformats.org/officeDocument/2006/math">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𝜆</m:t>
                        </m:r>
                      </m:e>
                      <m:sub>
                        <m:r>
                          <a:rPr lang="en-GB" sz="1600" b="0" i="1" smtClean="0">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 i.e., log-link function (log of some mean rate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a:t>
                </a:r>
              </a:p>
              <a:p>
                <a:endParaRPr lang="en-GB" sz="1600" b="0" i="0" dirty="0">
                  <a:latin typeface="Cambria Math" panose="02040503050406030204" pitchFamily="18" charset="0"/>
                  <a:ea typeface="Cambria Math" panose="02040503050406030204" pitchFamily="18" charset="0"/>
                </a:endParaRPr>
              </a:p>
              <a:p>
                <a:r>
                  <a:rPr lang="en-GB" sz="1600" dirty="0">
                    <a:latin typeface="Cambria Math" panose="02040503050406030204" pitchFamily="18" charset="0"/>
                    <a:ea typeface="Cambria Math" panose="02040503050406030204" pitchFamily="18" charset="0"/>
                  </a:rPr>
                  <a:t>ln(</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B8632EBC-A861-9C44-B27D-369FE2708897}"/>
                  </a:ext>
                </a:extLst>
              </p:cNvPr>
              <p:cNvSpPr txBox="1">
                <a:spLocks noRot="1" noChangeAspect="1" noMove="1" noResize="1" noEditPoints="1" noAdjustHandles="1" noChangeArrowheads="1" noChangeShapeType="1" noTextEdit="1"/>
              </p:cNvSpPr>
              <p:nvPr/>
            </p:nvSpPr>
            <p:spPr>
              <a:xfrm>
                <a:off x="396606" y="2100815"/>
                <a:ext cx="7293106" cy="830997"/>
              </a:xfrm>
              <a:prstGeom prst="rect">
                <a:avLst/>
              </a:prstGeom>
              <a:blipFill>
                <a:blip r:embed="rId5"/>
                <a:stretch>
                  <a:fillRect l="-347" t="-1493" b="-7463"/>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222143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6" y="2304935"/>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RR</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Risk Ratios (RR)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6" name="TextBox 5">
            <a:extLst>
              <a:ext uri="{FF2B5EF4-FFF2-40B4-BE49-F238E27FC236}">
                <a16:creationId xmlns:a16="http://schemas.microsoft.com/office/drawing/2014/main" id="{0350BB1E-C712-A349-BCB9-A74260D3D26E}"/>
              </a:ext>
            </a:extLst>
          </p:cNvPr>
          <p:cNvSpPr txBox="1"/>
          <p:nvPr/>
        </p:nvSpPr>
        <p:spPr>
          <a:xfrm>
            <a:off x="4848968" y="4994631"/>
            <a:ext cx="2861001" cy="600164"/>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We use p-values and 95% CIs to deem whether the risk ratios are statistically significant or not.</a:t>
            </a:r>
          </a:p>
        </p:txBody>
      </p:sp>
      <p:sp>
        <p:nvSpPr>
          <p:cNvPr id="7" name="TextBox 6">
            <a:extLst>
              <a:ext uri="{FF2B5EF4-FFF2-40B4-BE49-F238E27FC236}">
                <a16:creationId xmlns:a16="http://schemas.microsoft.com/office/drawing/2014/main" id="{54A1AF55-FB98-0A40-B1E2-73BC72FC1E0C}"/>
              </a:ext>
            </a:extLst>
          </p:cNvPr>
          <p:cNvSpPr txBox="1"/>
          <p:nvPr/>
        </p:nvSpPr>
        <p:spPr>
          <a:xfrm>
            <a:off x="7845556" y="4994631"/>
            <a:ext cx="2861001" cy="1107996"/>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2: If you want to do a risk assessment and you study design is a either an ecological study design where you have counts and denominators for rates, and also for cohort study when following groups of participants prospectively</a:t>
            </a:r>
          </a:p>
        </p:txBody>
      </p:sp>
      <p:sp>
        <p:nvSpPr>
          <p:cNvPr id="8" name="Slide Number Placeholder 3">
            <a:extLst>
              <a:ext uri="{FF2B5EF4-FFF2-40B4-BE49-F238E27FC236}">
                <a16:creationId xmlns:a16="http://schemas.microsoft.com/office/drawing/2014/main" id="{946AEE53-130E-F841-8D97-8CD448A620FB}"/>
              </a:ext>
            </a:extLst>
          </p:cNvPr>
          <p:cNvSpPr txBox="1">
            <a:spLocks/>
          </p:cNvSpPr>
          <p:nvPr/>
        </p:nvSpPr>
        <p:spPr>
          <a:xfrm>
            <a:off x="11275948" y="6373870"/>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17</a:t>
            </a:fld>
            <a:endParaRPr lang="en-US" altLang="x-none" dirty="0"/>
          </a:p>
        </p:txBody>
      </p:sp>
    </p:spTree>
    <p:extLst>
      <p:ext uri="{BB962C8B-B14F-4D97-AF65-F5344CB8AC3E}">
        <p14:creationId xmlns:p14="http://schemas.microsoft.com/office/powerpoint/2010/main" val="35749261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1351E-097F-554F-AA81-CB812AF52B2E}"/>
              </a:ext>
            </a:extLst>
          </p:cNvPr>
          <p:cNvSpPr txBox="1"/>
          <p:nvPr/>
        </p:nvSpPr>
        <p:spPr>
          <a:xfrm>
            <a:off x="7583553" y="301789"/>
            <a:ext cx="3268061" cy="195438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An example of Poisson-based regression model, applied to crime victimisation study to determine the impacts of various environmental and society society risk factor (quantified on a street-level) and burglary risk in Nigeria.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Interpretation for independent variable that are continuous as well as those that are categorical</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Risk ratio which has been operationalised and termed as Crime risk ratio (CRR)</a:t>
            </a:r>
          </a:p>
        </p:txBody>
      </p:sp>
      <p:sp>
        <p:nvSpPr>
          <p:cNvPr id="5" name="TextBox 4">
            <a:extLst>
              <a:ext uri="{FF2B5EF4-FFF2-40B4-BE49-F238E27FC236}">
                <a16:creationId xmlns:a16="http://schemas.microsoft.com/office/drawing/2014/main" id="{F2DABDCC-A0EF-6443-9E80-51797A613EDE}"/>
              </a:ext>
            </a:extLst>
          </p:cNvPr>
          <p:cNvSpPr txBox="1"/>
          <p:nvPr/>
        </p:nvSpPr>
        <p:spPr>
          <a:xfrm>
            <a:off x="319994" y="6467859"/>
            <a:ext cx="280923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Musah et al. 2020 [</a:t>
            </a:r>
            <a:r>
              <a:rPr lang="en-GB" dirty="0">
                <a:latin typeface="Helvetica Neue Thin" panose="020B0403020202020204" pitchFamily="34" charset="0"/>
                <a:ea typeface="Helvetica Neue Thin" panose="020B0403020202020204" pitchFamily="34" charset="0"/>
                <a:hlinkClick r:id="rId2"/>
              </a:rPr>
              <a:t>Source</a:t>
            </a:r>
            <a:r>
              <a:rPr lang="en-GB" dirty="0">
                <a:latin typeface="Helvetica Neue Thin" panose="020B0403020202020204" pitchFamily="34" charset="0"/>
                <a:ea typeface="Helvetica Neue Thin" panose="020B0403020202020204" pitchFamily="34" charset="0"/>
              </a:rPr>
              <a:t>]</a:t>
            </a:r>
          </a:p>
        </p:txBody>
      </p:sp>
      <p:pic>
        <p:nvPicPr>
          <p:cNvPr id="6" name="Picture 5" descr="Table&#10;&#10;Description automatically generated">
            <a:extLst>
              <a:ext uri="{FF2B5EF4-FFF2-40B4-BE49-F238E27FC236}">
                <a16:creationId xmlns:a16="http://schemas.microsoft.com/office/drawing/2014/main" id="{E3209CE8-D459-2348-B927-3198823D1B69}"/>
              </a:ext>
            </a:extLst>
          </p:cNvPr>
          <p:cNvPicPr>
            <a:picLocks noChangeAspect="1"/>
          </p:cNvPicPr>
          <p:nvPr/>
        </p:nvPicPr>
        <p:blipFill>
          <a:blip r:embed="rId3"/>
          <a:stretch>
            <a:fillRect/>
          </a:stretch>
        </p:blipFill>
        <p:spPr>
          <a:xfrm>
            <a:off x="1340386" y="106471"/>
            <a:ext cx="5294021" cy="6284270"/>
          </a:xfrm>
          <a:prstGeom prst="rect">
            <a:avLst/>
          </a:prstGeom>
        </p:spPr>
      </p:pic>
      <p:sp>
        <p:nvSpPr>
          <p:cNvPr id="7" name="Slide Number Placeholder 3">
            <a:extLst>
              <a:ext uri="{FF2B5EF4-FFF2-40B4-BE49-F238E27FC236}">
                <a16:creationId xmlns:a16="http://schemas.microsoft.com/office/drawing/2014/main" id="{9D5C9760-EE58-B844-9247-DBD3523EEA60}"/>
              </a:ext>
            </a:extLst>
          </p:cNvPr>
          <p:cNvSpPr txBox="1">
            <a:spLocks/>
          </p:cNvSpPr>
          <p:nvPr/>
        </p:nvSpPr>
        <p:spPr>
          <a:xfrm>
            <a:off x="11275948" y="6373870"/>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18</a:t>
            </a:fld>
            <a:endParaRPr lang="en-US" altLang="x-none" dirty="0"/>
          </a:p>
        </p:txBody>
      </p:sp>
      <p:sp>
        <p:nvSpPr>
          <p:cNvPr id="2" name="Rectangle 1">
            <a:extLst>
              <a:ext uri="{FF2B5EF4-FFF2-40B4-BE49-F238E27FC236}">
                <a16:creationId xmlns:a16="http://schemas.microsoft.com/office/drawing/2014/main" id="{34CA124A-89BD-6F7A-EF07-EAB5DB101655}"/>
              </a:ext>
            </a:extLst>
          </p:cNvPr>
          <p:cNvSpPr/>
          <p:nvPr/>
        </p:nvSpPr>
        <p:spPr>
          <a:xfrm>
            <a:off x="5613400" y="2256170"/>
            <a:ext cx="1397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5771D13-3FB6-6F48-1E1A-031EBD8A2B46}"/>
              </a:ext>
            </a:extLst>
          </p:cNvPr>
          <p:cNvSpPr/>
          <p:nvPr/>
        </p:nvSpPr>
        <p:spPr>
          <a:xfrm>
            <a:off x="5613400" y="4068430"/>
            <a:ext cx="139700" cy="3765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123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684D-6D5C-3D40-B79A-1ED16611A0E2}"/>
              </a:ext>
            </a:extLst>
          </p:cNvPr>
          <p:cNvSpPr txBox="1">
            <a:spLocks noChangeArrowheads="1"/>
          </p:cNvSpPr>
          <p:nvPr/>
        </p:nvSpPr>
        <p:spPr>
          <a:xfrm>
            <a:off x="1851025" y="130774"/>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en-US" sz="3600" dirty="0">
                <a:latin typeface="Helvetica Neue Light" panose="02000403000000020004" pitchFamily="2" charset="0"/>
                <a:ea typeface="Helvetica Neue Light" panose="02000403000000020004" pitchFamily="2" charset="0"/>
              </a:rPr>
              <a:t>Types of Poisson Regression</a:t>
            </a:r>
            <a:endParaRPr lang="en-US" altLang="en-US" sz="3600" dirty="0">
              <a:latin typeface="Helvetica Neue Light" panose="02000403000000020004" pitchFamily="2" charset="0"/>
              <a:ea typeface="Helvetica Neue Light" panose="02000403000000020004" pitchFamily="2" charset="0"/>
            </a:endParaRPr>
          </a:p>
        </p:txBody>
      </p:sp>
      <p:pic>
        <p:nvPicPr>
          <p:cNvPr id="4" name="Picture 3" descr="Chart, histogram&#10;&#10;Description automatically generated">
            <a:extLst>
              <a:ext uri="{FF2B5EF4-FFF2-40B4-BE49-F238E27FC236}">
                <a16:creationId xmlns:a16="http://schemas.microsoft.com/office/drawing/2014/main" id="{2023EF61-899A-2644-A35B-8D16E047ADBB}"/>
              </a:ext>
            </a:extLst>
          </p:cNvPr>
          <p:cNvPicPr>
            <a:picLocks noChangeAspect="1"/>
          </p:cNvPicPr>
          <p:nvPr/>
        </p:nvPicPr>
        <p:blipFill rotWithShape="1">
          <a:blip r:embed="rId2"/>
          <a:srcRect l="4864" r="49890" b="55259"/>
          <a:stretch/>
        </p:blipFill>
        <p:spPr>
          <a:xfrm>
            <a:off x="195549" y="2205311"/>
            <a:ext cx="3434539" cy="2587575"/>
          </a:xfrm>
          <a:prstGeom prst="rect">
            <a:avLst/>
          </a:prstGeom>
          <a:ln>
            <a:solidFill>
              <a:schemeClr val="tx1"/>
            </a:solidFill>
          </a:ln>
        </p:spPr>
      </p:pic>
      <p:pic>
        <p:nvPicPr>
          <p:cNvPr id="5" name="Picture 4" descr="Chart, histogram&#10;&#10;Description automatically generated">
            <a:extLst>
              <a:ext uri="{FF2B5EF4-FFF2-40B4-BE49-F238E27FC236}">
                <a16:creationId xmlns:a16="http://schemas.microsoft.com/office/drawing/2014/main" id="{A3D7F3FC-9D8B-0644-B6B4-FC77C2E0B032}"/>
              </a:ext>
            </a:extLst>
          </p:cNvPr>
          <p:cNvPicPr>
            <a:picLocks noChangeAspect="1"/>
          </p:cNvPicPr>
          <p:nvPr/>
        </p:nvPicPr>
        <p:blipFill rotWithShape="1">
          <a:blip r:embed="rId2"/>
          <a:srcRect l="4864" t="49981" r="49890" b="4410"/>
          <a:stretch/>
        </p:blipFill>
        <p:spPr>
          <a:xfrm>
            <a:off x="7976212" y="2205312"/>
            <a:ext cx="3358308" cy="2579215"/>
          </a:xfrm>
          <a:prstGeom prst="rect">
            <a:avLst/>
          </a:prstGeom>
          <a:ln>
            <a:solidFill>
              <a:schemeClr val="tx1"/>
            </a:solidFill>
          </a:ln>
        </p:spPr>
      </p:pic>
      <p:pic>
        <p:nvPicPr>
          <p:cNvPr id="6" name="Picture 5" descr="Chart, histogram&#10;&#10;Description automatically generated">
            <a:extLst>
              <a:ext uri="{FF2B5EF4-FFF2-40B4-BE49-F238E27FC236}">
                <a16:creationId xmlns:a16="http://schemas.microsoft.com/office/drawing/2014/main" id="{23832539-D139-3B45-896A-43C7FE5C4F13}"/>
              </a:ext>
            </a:extLst>
          </p:cNvPr>
          <p:cNvPicPr>
            <a:picLocks noChangeAspect="1"/>
          </p:cNvPicPr>
          <p:nvPr/>
        </p:nvPicPr>
        <p:blipFill rotWithShape="1">
          <a:blip r:embed="rId2"/>
          <a:srcRect l="54754" b="55404"/>
          <a:stretch/>
        </p:blipFill>
        <p:spPr>
          <a:xfrm>
            <a:off x="4139557" y="2205312"/>
            <a:ext cx="3434539" cy="2579215"/>
          </a:xfrm>
          <a:prstGeom prst="rect">
            <a:avLst/>
          </a:prstGeom>
          <a:ln>
            <a:solidFill>
              <a:schemeClr val="tx1"/>
            </a:solidFill>
          </a:ln>
        </p:spPr>
      </p:pic>
      <p:sp>
        <p:nvSpPr>
          <p:cNvPr id="7" name="TextBox 6">
            <a:extLst>
              <a:ext uri="{FF2B5EF4-FFF2-40B4-BE49-F238E27FC236}">
                <a16:creationId xmlns:a16="http://schemas.microsoft.com/office/drawing/2014/main" id="{74D1FDD5-285D-7740-8E0E-8C4D0AA8F27F}"/>
              </a:ext>
            </a:extLst>
          </p:cNvPr>
          <p:cNvSpPr txBox="1"/>
          <p:nvPr/>
        </p:nvSpPr>
        <p:spPr>
          <a:xfrm>
            <a:off x="195549" y="4974210"/>
            <a:ext cx="3402377"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1: Little to no dispersion</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regression Poisson model</a:t>
            </a:r>
          </a:p>
        </p:txBody>
      </p:sp>
      <p:sp>
        <p:nvSpPr>
          <p:cNvPr id="8" name="TextBox 7">
            <a:extLst>
              <a:ext uri="{FF2B5EF4-FFF2-40B4-BE49-F238E27FC236}">
                <a16:creationId xmlns:a16="http://schemas.microsoft.com/office/drawing/2014/main" id="{200641F1-D802-3640-ACB4-59097396F77D}"/>
              </a:ext>
            </a:extLst>
          </p:cNvPr>
          <p:cNvSpPr txBox="1"/>
          <p:nvPr/>
        </p:nvSpPr>
        <p:spPr>
          <a:xfrm>
            <a:off x="4139557" y="4974399"/>
            <a:ext cx="3434539"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2: Over dispersed</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Negative Binomial Poisson model</a:t>
            </a:r>
          </a:p>
        </p:txBody>
      </p:sp>
      <p:sp>
        <p:nvSpPr>
          <p:cNvPr id="9" name="TextBox 8">
            <a:extLst>
              <a:ext uri="{FF2B5EF4-FFF2-40B4-BE49-F238E27FC236}">
                <a16:creationId xmlns:a16="http://schemas.microsoft.com/office/drawing/2014/main" id="{4B5CEBA2-64C5-3E41-BB80-66CC4798D821}"/>
              </a:ext>
            </a:extLst>
          </p:cNvPr>
          <p:cNvSpPr txBox="1"/>
          <p:nvPr/>
        </p:nvSpPr>
        <p:spPr>
          <a:xfrm>
            <a:off x="7976212" y="4974210"/>
            <a:ext cx="3358309"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3: Strong over-dispersed response</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Zero-inflated Poisson model</a:t>
            </a:r>
          </a:p>
        </p:txBody>
      </p:sp>
      <p:sp>
        <p:nvSpPr>
          <p:cNvPr id="10" name="TextBox 9">
            <a:extLst>
              <a:ext uri="{FF2B5EF4-FFF2-40B4-BE49-F238E27FC236}">
                <a16:creationId xmlns:a16="http://schemas.microsoft.com/office/drawing/2014/main" id="{22B48EED-0873-564B-8E8A-264CE0058F42}"/>
              </a:ext>
            </a:extLst>
          </p:cNvPr>
          <p:cNvSpPr txBox="1"/>
          <p:nvPr/>
        </p:nvSpPr>
        <p:spPr>
          <a:xfrm>
            <a:off x="3257779" y="1364617"/>
            <a:ext cx="5676442" cy="369332"/>
          </a:xfrm>
          <a:prstGeom prst="rect">
            <a:avLst/>
          </a:prstGeom>
          <a:noFill/>
        </p:spPr>
        <p:txBody>
          <a:bodyPr wrap="square" rtlCol="0">
            <a:spAutoFit/>
          </a:bodyPr>
          <a:lstStyle/>
          <a:p>
            <a:r>
              <a:rPr lang="en-GB" b="1" dirty="0">
                <a:latin typeface="HELVETICA NEUE THIN" panose="020B0403020202020204" pitchFamily="34" charset="0"/>
                <a:ea typeface="HELVETICA NEUE THIN" panose="020B0403020202020204" pitchFamily="34" charset="0"/>
              </a:rPr>
              <a:t>Examine the frequency distribution of the count response </a:t>
            </a:r>
          </a:p>
        </p:txBody>
      </p:sp>
      <p:sp>
        <p:nvSpPr>
          <p:cNvPr id="11" name="Slide Number Placeholder 3">
            <a:extLst>
              <a:ext uri="{FF2B5EF4-FFF2-40B4-BE49-F238E27FC236}">
                <a16:creationId xmlns:a16="http://schemas.microsoft.com/office/drawing/2014/main" id="{FF32D89A-1797-E749-A26F-8372FD3CDE9A}"/>
              </a:ext>
            </a:extLst>
          </p:cNvPr>
          <p:cNvSpPr txBox="1">
            <a:spLocks/>
          </p:cNvSpPr>
          <p:nvPr/>
        </p:nvSpPr>
        <p:spPr>
          <a:xfrm>
            <a:off x="11275948" y="6373870"/>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19</a:t>
            </a:fld>
            <a:endParaRPr lang="en-US" altLang="x-none" dirty="0"/>
          </a:p>
        </p:txBody>
      </p:sp>
      <p:sp>
        <p:nvSpPr>
          <p:cNvPr id="12" name="TextBox 11">
            <a:extLst>
              <a:ext uri="{FF2B5EF4-FFF2-40B4-BE49-F238E27FC236}">
                <a16:creationId xmlns:a16="http://schemas.microsoft.com/office/drawing/2014/main" id="{3EA9C24E-B386-4D4A-BEF8-065E01B632CD}"/>
              </a:ext>
            </a:extLst>
          </p:cNvPr>
          <p:cNvSpPr txBox="1"/>
          <p:nvPr/>
        </p:nvSpPr>
        <p:spPr>
          <a:xfrm>
            <a:off x="7976212" y="5761822"/>
            <a:ext cx="3358308" cy="523220"/>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Use as last restore if scenario is gives you unstable results.</a:t>
            </a:r>
          </a:p>
        </p:txBody>
      </p:sp>
    </p:spTree>
    <p:extLst>
      <p:ext uri="{BB962C8B-B14F-4D97-AF65-F5344CB8AC3E}">
        <p14:creationId xmlns:p14="http://schemas.microsoft.com/office/powerpoint/2010/main" val="92771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660400" y="2655364"/>
            <a:ext cx="6570283" cy="397679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Generalized Linear Models (GLMs)?</a:t>
            </a:r>
          </a:p>
          <a:p>
            <a:pPr lvl="1" eaLnBrk="0" fontAlgn="base" hangingPunct="0">
              <a:lnSpc>
                <a:spcPct val="100000"/>
              </a:lnSpc>
              <a:spcBef>
                <a:spcPct val="20000"/>
              </a:spcBef>
              <a:spcAft>
                <a:spcPct val="0"/>
              </a:spcAft>
              <a:buFont typeface="Wingdings" pitchFamily="2" charset="2"/>
              <a:buChar char="Ø"/>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Link functions</a:t>
            </a: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Selecting the appropriate type of statistical model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Linear regression model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Logistic regression model for Bernoulli OR Binomial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Poisson-based regression models (Normal, Negative Binomial &amp; Zero-Inflated)</a:t>
            </a: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does each statistical model do?</a:t>
            </a: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Linear relationships</a:t>
            </a: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Log-odds and Odd Ratios (ORs)</a:t>
            </a: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Relative risk ratios (RRs) </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Interpretation of coefficients</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39" name="Slide Number Placeholder 3">
            <a:extLst>
              <a:ext uri="{FF2B5EF4-FFF2-40B4-BE49-F238E27FC236}">
                <a16:creationId xmlns:a16="http://schemas.microsoft.com/office/drawing/2014/main" id="{5331AA6B-CF2E-9242-BCAA-6A2119FC1F42}"/>
              </a:ext>
            </a:extLst>
          </p:cNvPr>
          <p:cNvSpPr txBox="1">
            <a:spLocks/>
          </p:cNvSpPr>
          <p:nvPr/>
        </p:nvSpPr>
        <p:spPr>
          <a:xfrm>
            <a:off x="11531600"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a:t>
            </a:fld>
            <a:endParaRPr lang="en-US" altLang="x-none" dirty="0"/>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6" y="2304935"/>
            <a:ext cx="11248222" cy="1938992"/>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Light" panose="020B0403020202020204" pitchFamily="34" charset="0"/>
              </a:rPr>
              <a:t>Specifications for model block</a:t>
            </a:r>
            <a:r>
              <a:rPr lang="en-GB" sz="2000" dirty="0">
                <a:latin typeface="Helvetica Light" panose="020B0403020202020204" pitchFamily="34" charset="0"/>
              </a:rPr>
              <a:t>:</a:t>
            </a:r>
          </a:p>
          <a:p>
            <a:endParaRPr lang="en-GB" sz="2000" dirty="0">
              <a:latin typeface="Helvetica Light" panose="020B0403020202020204" pitchFamily="34" charset="0"/>
            </a:endParaRPr>
          </a:p>
          <a:p>
            <a:pPr marL="342900" indent="-342900">
              <a:buFont typeface="Arial" panose="020B0604020202020204" pitchFamily="34" charset="0"/>
              <a:buChar char="•"/>
            </a:pPr>
            <a:r>
              <a:rPr lang="en-GB" sz="2000" dirty="0">
                <a:latin typeface="Helvetica Light" panose="020B0403020202020204" pitchFamily="34" charset="0"/>
              </a:rPr>
              <a:t>Logistic regression (Y : 1 or 0): </a:t>
            </a:r>
            <a:r>
              <a:rPr lang="en-GB" sz="2000" b="1" dirty="0" err="1">
                <a:latin typeface="Helvetica Light" panose="020B0403020202020204" pitchFamily="34" charset="0"/>
              </a:rPr>
              <a:t>bernoulli_logit</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Logistic regression (Y : numerator &amp; denominators): </a:t>
            </a:r>
            <a:r>
              <a:rPr lang="en-GB" sz="2000" b="1" dirty="0" err="1">
                <a:latin typeface="Helvetica Light" panose="020B0403020202020204" pitchFamily="34" charset="0"/>
              </a:rPr>
              <a:t>binomial_logit</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Poisson regression (Y : counts or rates; normal): </a:t>
            </a:r>
            <a:r>
              <a:rPr lang="en-GB" sz="2000" b="1" dirty="0" err="1">
                <a:latin typeface="Helvetica Light" panose="020B0403020202020204" pitchFamily="34" charset="0"/>
              </a:rPr>
              <a:t>poisson_log</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Poisson regression (Y : counts or rates; over-dispersed or zero-inflated): </a:t>
            </a:r>
            <a:r>
              <a:rPr lang="en-GB" sz="2000" b="1" dirty="0">
                <a:latin typeface="Helvetica Light" panose="020B0403020202020204" pitchFamily="34" charset="0"/>
              </a:rPr>
              <a:t>neg_binomial_2_log()</a:t>
            </a:r>
          </a:p>
        </p:txBody>
      </p:sp>
      <p:sp>
        <p:nvSpPr>
          <p:cNvPr id="4" name="TextBox 3">
            <a:extLst>
              <a:ext uri="{FF2B5EF4-FFF2-40B4-BE49-F238E27FC236}">
                <a16:creationId xmlns:a16="http://schemas.microsoft.com/office/drawing/2014/main" id="{1ACCA0DA-A953-3A4F-B920-C1741B06A917}"/>
              </a:ext>
            </a:extLst>
          </p:cNvPr>
          <p:cNvSpPr txBox="1"/>
          <p:nvPr/>
        </p:nvSpPr>
        <p:spPr>
          <a:xfrm>
            <a:off x="1584340" y="1208875"/>
            <a:ext cx="9177553" cy="584775"/>
          </a:xfrm>
          <a:prstGeom prst="rect">
            <a:avLst/>
          </a:prstGeom>
          <a:noFill/>
        </p:spPr>
        <p:txBody>
          <a:bodyPr wrap="square" rtlCol="0">
            <a:spAutoFit/>
          </a:bodyPr>
          <a:lstStyle/>
          <a:p>
            <a:pPr algn="ctr"/>
            <a:r>
              <a:rPr lang="en-US" sz="3200" b="1" dirty="0">
                <a:latin typeface="HELVETICA LIGHT" panose="020B0403020202020204" pitchFamily="34" charset="0"/>
              </a:rPr>
              <a:t>How do you code a Bayesian GLM in RStudio?</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8" name="Slide Number Placeholder 3">
            <a:extLst>
              <a:ext uri="{FF2B5EF4-FFF2-40B4-BE49-F238E27FC236}">
                <a16:creationId xmlns:a16="http://schemas.microsoft.com/office/drawing/2014/main" id="{946AEE53-130E-F841-8D97-8CD448A620FB}"/>
              </a:ext>
            </a:extLst>
          </p:cNvPr>
          <p:cNvSpPr txBox="1">
            <a:spLocks/>
          </p:cNvSpPr>
          <p:nvPr/>
        </p:nvSpPr>
        <p:spPr>
          <a:xfrm>
            <a:off x="11275948" y="6373870"/>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20</a:t>
            </a:fld>
            <a:endParaRPr lang="en-US" altLang="x-none" dirty="0"/>
          </a:p>
        </p:txBody>
      </p:sp>
      <p:sp>
        <p:nvSpPr>
          <p:cNvPr id="3" name="TextBox 2">
            <a:extLst>
              <a:ext uri="{FF2B5EF4-FFF2-40B4-BE49-F238E27FC236}">
                <a16:creationId xmlns:a16="http://schemas.microsoft.com/office/drawing/2014/main" id="{EF1999C7-35DD-E050-617E-99DD950CA573}"/>
              </a:ext>
            </a:extLst>
          </p:cNvPr>
          <p:cNvSpPr txBox="1"/>
          <p:nvPr/>
        </p:nvSpPr>
        <p:spPr>
          <a:xfrm>
            <a:off x="1958706" y="4980067"/>
            <a:ext cx="8226694" cy="461665"/>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But we will do this in the practical together to demonstrate</a:t>
            </a:r>
          </a:p>
        </p:txBody>
      </p:sp>
    </p:spTree>
    <p:extLst>
      <p:ext uri="{BB962C8B-B14F-4D97-AF65-F5344CB8AC3E}">
        <p14:creationId xmlns:p14="http://schemas.microsoft.com/office/powerpoint/2010/main" val="11541279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1B71524E-9122-7C0C-A56B-E809EEFFC640}"/>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chemeClr val="bg2">
              <a:lumMod val="75000"/>
            </a:schemeClr>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79EE21-A74D-9042-85FB-90F20B42A1C2}"/>
              </a:ext>
            </a:extLst>
          </p:cNvPr>
          <p:cNvSpPr>
            <a:spLocks noGrp="1"/>
          </p:cNvSpPr>
          <p:nvPr>
            <p:ph type="sldNum" sz="quarter" idx="10"/>
          </p:nvPr>
        </p:nvSpPr>
        <p:spPr/>
        <p:txBody>
          <a:bodyPr/>
          <a:lstStyle/>
          <a:p>
            <a:fld id="{6C21D7B2-F6DF-4749-BE48-6DFE0A2356E7}" type="slidenum">
              <a:rPr lang="en-US" altLang="x-none" smtClean="0"/>
              <a:pPr/>
              <a:t>3</a:t>
            </a:fld>
            <a:endParaRPr lang="en-US" altLang="x-none"/>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46857"/>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Remember in Term 1…</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In Week 9’s PSA lecture, we said…</a:t>
            </a:r>
          </a:p>
        </p:txBody>
      </p:sp>
    </p:spTree>
    <p:extLst>
      <p:ext uri="{BB962C8B-B14F-4D97-AF65-F5344CB8AC3E}">
        <p14:creationId xmlns:p14="http://schemas.microsoft.com/office/powerpoint/2010/main" val="36467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57256"/>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Multivariable Linear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79882" y="3086100"/>
                <a:ext cx="11662348" cy="3404641"/>
              </a:xfrm>
            </p:spPr>
            <p:txBody>
              <a:bodyPr>
                <a:normAutofit fontScale="70000" lnSpcReduction="20000"/>
              </a:bodyPr>
              <a:lstStyle/>
              <a:p>
                <a:pPr marL="0" indent="0">
                  <a:buNone/>
                </a:pPr>
                <a:endParaRPr lang="en-US" b="1" dirty="0">
                  <a:latin typeface="Century" panose="02040604050505020304" pitchFamily="18" charset="0"/>
                </a:endParaRPr>
              </a:p>
              <a:p>
                <a:pPr marL="0" indent="0">
                  <a:buNone/>
                </a:pPr>
                <a:endParaRPr lang="en-US" b="1" dirty="0">
                  <a:latin typeface="Century" panose="02040604050505020304" pitchFamily="18" charset="0"/>
                </a:endParaRPr>
              </a:p>
              <a:p>
                <a:pPr marL="0" indent="0">
                  <a:buNone/>
                </a:pPr>
                <a:r>
                  <a:rPr lang="en-US" dirty="0">
                    <a:latin typeface="Helvetica Neue Thin" panose="020B0403020202020204" pitchFamily="34" charset="0"/>
                    <a:ea typeface="Helvetica Neue Thin" panose="020B0403020202020204" pitchFamily="34" charset="0"/>
                  </a:rPr>
                  <a:t>Variables</a:t>
                </a:r>
              </a:p>
              <a:p>
                <a:r>
                  <a:rPr lang="en-US" b="1" dirty="0">
                    <a:latin typeface="HELVETICA NEUE THIN" panose="020B0403020202020204" pitchFamily="34" charset="0"/>
                    <a:ea typeface="HELVETICA NEUE THIN" panose="020B0403020202020204" pitchFamily="34" charset="0"/>
                  </a:rPr>
                  <a:t>y</a:t>
                </a:r>
                <a:r>
                  <a:rPr lang="en-US" dirty="0">
                    <a:latin typeface="Helvetica Neue Thin" panose="020B0403020202020204" pitchFamily="34" charset="0"/>
                    <a:ea typeface="Helvetica Neue Thin" panose="020B0403020202020204" pitchFamily="34" charset="0"/>
                  </a:rPr>
                  <a:t> is the dependent variable</a:t>
                </a:r>
              </a:p>
              <a:p>
                <a:r>
                  <a:rPr lang="en-US" b="1" dirty="0">
                    <a:latin typeface="HELVETICA NEUE THIN" panose="020B0403020202020204" pitchFamily="34" charset="0"/>
                    <a:ea typeface="HELVETICA NEUE THIN" panose="020B0403020202020204" pitchFamily="34" charset="0"/>
                  </a:rPr>
                  <a:t>x</a:t>
                </a:r>
                <a:r>
                  <a:rPr lang="en-US" b="1" baseline="-25000" dirty="0">
                    <a:latin typeface="Helvetica Neue Thin" panose="020B0403020202020204" pitchFamily="34" charset="0"/>
                    <a:ea typeface="Helvetica Neue Thin" panose="020B0403020202020204" pitchFamily="34" charset="0"/>
                  </a:rPr>
                  <a:t>1</a:t>
                </a:r>
                <a:r>
                  <a:rPr lang="en-US" b="1" dirty="0">
                    <a:latin typeface="Helvetica Neue Thin" panose="020B0403020202020204" pitchFamily="34" charset="0"/>
                    <a:ea typeface="Helvetica Neue Thin" panose="020B0403020202020204" pitchFamily="34" charset="0"/>
                  </a:rPr>
                  <a:t>, x</a:t>
                </a:r>
                <a:r>
                  <a:rPr lang="en-US" b="1" baseline="-25000" dirty="0">
                    <a:latin typeface="Helvetica Neue Thin" panose="020B0403020202020204" pitchFamily="34" charset="0"/>
                    <a:ea typeface="Helvetica Neue Thin" panose="020B0403020202020204" pitchFamily="34" charset="0"/>
                  </a:rPr>
                  <a:t>2</a:t>
                </a:r>
                <a:r>
                  <a:rPr lang="en-US" b="1" dirty="0">
                    <a:latin typeface="Helvetica Neue Thin" panose="020B0403020202020204" pitchFamily="34" charset="0"/>
                    <a:ea typeface="Helvetica Neue Thin" panose="020B0403020202020204" pitchFamily="34" charset="0"/>
                  </a:rPr>
                  <a:t>, x</a:t>
                </a:r>
                <a:r>
                  <a:rPr lang="en-US" b="1" baseline="-25000" dirty="0">
                    <a:latin typeface="Helvetica Neue Thin" panose="020B0403020202020204" pitchFamily="34" charset="0"/>
                    <a:ea typeface="Helvetica Neue Thin" panose="020B0403020202020204" pitchFamily="34" charset="0"/>
                  </a:rPr>
                  <a:t>3</a:t>
                </a:r>
                <a:r>
                  <a:rPr lang="en-US" b="1" dirty="0">
                    <a:latin typeface="Helvetica Neue Thin" panose="020B0403020202020204" pitchFamily="34" charset="0"/>
                    <a:ea typeface="Helvetica Neue Thin" panose="020B0403020202020204" pitchFamily="34" charset="0"/>
                  </a:rPr>
                  <a:t>, …, </a:t>
                </a:r>
                <a:r>
                  <a:rPr lang="en-US" b="1" dirty="0" err="1">
                    <a:latin typeface="Helvetica Neue Thin" panose="020B0403020202020204" pitchFamily="34" charset="0"/>
                    <a:ea typeface="Helvetica Neue Thin" panose="020B0403020202020204" pitchFamily="34" charset="0"/>
                  </a:rPr>
                  <a:t>x</a:t>
                </a:r>
                <a:r>
                  <a:rPr lang="en-US" b="1" baseline="-25000" dirty="0" err="1">
                    <a:latin typeface="Helvetica Neue Thin" panose="020B0403020202020204" pitchFamily="34" charset="0"/>
                    <a:ea typeface="Helvetica Neue Thin" panose="020B0403020202020204" pitchFamily="34" charset="0"/>
                  </a:rPr>
                  <a:t>k</a:t>
                </a:r>
                <a:r>
                  <a:rPr lang="en-US" b="1"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are the independent variables</a:t>
                </a:r>
              </a:p>
              <a:p>
                <a:pPr marL="0" indent="0">
                  <a:buNone/>
                </a:pPr>
                <a:endParaRPr lang="en-US" dirty="0">
                  <a:latin typeface="Helvetica Neue Thin" panose="020B0403020202020204" pitchFamily="34" charset="0"/>
                  <a:ea typeface="Helvetica Neue Thin" panose="020B0403020202020204" pitchFamily="34" charset="0"/>
                </a:endParaRPr>
              </a:p>
              <a:p>
                <a:pPr marL="0" indent="0">
                  <a:buNone/>
                </a:pPr>
                <a:r>
                  <a:rPr lang="en-US"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rPr>
                          <m:t>0</m:t>
                        </m:r>
                      </m:sub>
                    </m:sSub>
                  </m:oMath>
                </a14:m>
                <a:r>
                  <a:rPr lang="en-US"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1</m:t>
                        </m:r>
                      </m:sub>
                    </m:sSub>
                    <m:r>
                      <a:rPr lang="en-GB"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2</m:t>
                        </m:r>
                      </m:sub>
                    </m:sSub>
                  </m:oMath>
                </a14:m>
                <a:r>
                  <a:rPr lang="en-US"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3</m:t>
                        </m:r>
                      </m:sub>
                    </m:sSub>
                  </m:oMath>
                </a14:m>
                <a:r>
                  <a:rPr lang="en-US"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m:rPr>
                            <m:sty m:val="p"/>
                          </m:rPr>
                          <a:rPr lang="en-GB" b="0" i="0" smtClean="0">
                            <a:latin typeface="Cambria Math" panose="02040503050406030204" pitchFamily="18" charset="0"/>
                            <a:ea typeface="Cambria Math" panose="02040503050406030204" pitchFamily="18" charset="0"/>
                          </a:rPr>
                          <m:t>k</m:t>
                        </m:r>
                      </m:sub>
                    </m:sSub>
                  </m:oMath>
                </a14:m>
                <a:r>
                  <a:rPr lang="en-US" dirty="0">
                    <a:latin typeface="Helvetica Neue Thin" panose="020B0403020202020204" pitchFamily="34" charset="0"/>
                    <a:ea typeface="Helvetica Neue Thin" panose="020B0403020202020204" pitchFamily="34" charset="0"/>
                  </a:rPr>
                  <a:t> are the slopes (or coefficients) for the corresponding variables x</a:t>
                </a:r>
                <a:r>
                  <a:rPr lang="en-US" baseline="-25000" dirty="0">
                    <a:latin typeface="Helvetica Neue Thin" panose="020B0403020202020204" pitchFamily="34" charset="0"/>
                    <a:ea typeface="Helvetica Neue Thin" panose="020B0403020202020204" pitchFamily="34" charset="0"/>
                  </a:rPr>
                  <a:t>1</a:t>
                </a:r>
                <a:r>
                  <a:rPr lang="en-US" dirty="0">
                    <a:latin typeface="Helvetica Neue Thin" panose="020B0403020202020204" pitchFamily="34" charset="0"/>
                    <a:ea typeface="Helvetica Neue Thin" panose="020B0403020202020204" pitchFamily="34" charset="0"/>
                  </a:rPr>
                  <a:t>, x</a:t>
                </a:r>
                <a:r>
                  <a:rPr lang="en-US" baseline="-25000" dirty="0">
                    <a:latin typeface="Helvetica Neue Thin" panose="020B0403020202020204" pitchFamily="34" charset="0"/>
                    <a:ea typeface="Helvetica Neue Thin" panose="020B0403020202020204" pitchFamily="34" charset="0"/>
                  </a:rPr>
                  <a:t>2</a:t>
                </a:r>
                <a:r>
                  <a:rPr lang="en-US" dirty="0">
                    <a:latin typeface="Helvetica Neue Thin" panose="020B0403020202020204" pitchFamily="34" charset="0"/>
                    <a:ea typeface="Helvetica Neue Thin" panose="020B0403020202020204" pitchFamily="34" charset="0"/>
                  </a:rPr>
                  <a:t>, x</a:t>
                </a:r>
                <a:r>
                  <a:rPr lang="en-US" baseline="-25000" dirty="0">
                    <a:latin typeface="Helvetica Neue Thin" panose="020B0403020202020204" pitchFamily="34" charset="0"/>
                    <a:ea typeface="Helvetica Neue Thin" panose="020B0403020202020204" pitchFamily="34" charset="0"/>
                  </a:rPr>
                  <a:t>3</a:t>
                </a:r>
                <a:r>
                  <a:rPr lang="en-US" dirty="0">
                    <a:latin typeface="Helvetica Neue Thin" panose="020B0403020202020204" pitchFamily="34" charset="0"/>
                    <a:ea typeface="Helvetica Neue Thin" panose="020B0403020202020204" pitchFamily="34" charset="0"/>
                  </a:rPr>
                  <a:t>, …, </a:t>
                </a:r>
                <a:r>
                  <a:rPr lang="en-US" dirty="0" err="1">
                    <a:latin typeface="Helvetica Neue Thin" panose="020B0403020202020204" pitchFamily="34" charset="0"/>
                    <a:ea typeface="Helvetica Neue Thin" panose="020B0403020202020204" pitchFamily="34" charset="0"/>
                  </a:rPr>
                  <a:t>x</a:t>
                </a:r>
                <a:r>
                  <a:rPr lang="en-US" baseline="-25000" dirty="0" err="1">
                    <a:latin typeface="Helvetica Neue Thin" panose="020B0403020202020204" pitchFamily="34" charset="0"/>
                    <a:ea typeface="Helvetica Neue Thin" panose="020B0403020202020204" pitchFamily="34" charset="0"/>
                  </a:rPr>
                  <a:t>k</a:t>
                </a:r>
                <a:r>
                  <a:rPr lang="en-US" dirty="0">
                    <a:latin typeface="Helvetica Neue Thin" panose="020B0403020202020204" pitchFamily="34" charset="0"/>
                    <a:ea typeface="Helvetica Neue Thin" panose="020B0403020202020204" pitchFamily="34" charset="0"/>
                  </a:rPr>
                  <a:t> </a:t>
                </a:r>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ε</m:t>
                    </m:r>
                  </m:oMath>
                </a14:m>
                <a:r>
                  <a:rPr lang="en-US"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79882" y="3086100"/>
                <a:ext cx="11662348" cy="3404641"/>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2258458" y="1916595"/>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y</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2258458" y="1916595"/>
                <a:ext cx="7293106" cy="523220"/>
              </a:xfrm>
              <a:prstGeom prst="rect">
                <a:avLst/>
              </a:prstGeom>
              <a:blipFill>
                <a:blip r:embed="rId3"/>
                <a:stretch>
                  <a:fillRect b="-26190"/>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2D76733-D1ED-994F-8D38-D163976189F6}"/>
              </a:ext>
            </a:extLst>
          </p:cNvPr>
          <p:cNvPicPr>
            <a:picLocks noChangeAspect="1"/>
          </p:cNvPicPr>
          <p:nvPr/>
        </p:nvPicPr>
        <p:blipFill>
          <a:blip r:embed="rId4"/>
          <a:stretch>
            <a:fillRect/>
          </a:stretch>
        </p:blipFill>
        <p:spPr>
          <a:xfrm>
            <a:off x="0" y="0"/>
            <a:ext cx="12192000" cy="970069"/>
          </a:xfrm>
          <a:prstGeom prst="rect">
            <a:avLst/>
          </a:prstGeom>
        </p:spPr>
      </p:pic>
      <p:sp>
        <p:nvSpPr>
          <p:cNvPr id="4" name="TextBox 3">
            <a:extLst>
              <a:ext uri="{FF2B5EF4-FFF2-40B4-BE49-F238E27FC236}">
                <a16:creationId xmlns:a16="http://schemas.microsoft.com/office/drawing/2014/main" id="{883C2E35-7F7E-0548-A5BA-8A2A1C808811}"/>
              </a:ext>
            </a:extLst>
          </p:cNvPr>
          <p:cNvSpPr txBox="1"/>
          <p:nvPr/>
        </p:nvSpPr>
        <p:spPr>
          <a:xfrm>
            <a:off x="7803674" y="2655213"/>
            <a:ext cx="4208444" cy="830997"/>
          </a:xfrm>
          <a:prstGeom prst="rect">
            <a:avLst/>
          </a:prstGeom>
          <a:solidFill>
            <a:schemeClr val="bg2">
              <a:lumMod val="75000"/>
            </a:schemeClr>
          </a:solidFill>
        </p:spPr>
        <p:txBody>
          <a:bodyPr wrap="square" rtlCol="0">
            <a:spAutoFit/>
          </a:bodyPr>
          <a:lstStyle/>
          <a:p>
            <a:r>
              <a:rPr lang="en-GB" sz="1200" dirty="0">
                <a:latin typeface="Helvetica Neue Thin" panose="020B0403020202020204" pitchFamily="34" charset="0"/>
                <a:ea typeface="Helvetica Neue Thin" panose="020B0403020202020204" pitchFamily="34" charset="0"/>
              </a:rPr>
              <a:t>Notes 1: Remember, in term 1 (week 9), we described what a linear regression model was before discussing at length what spatial lag and error models were etc. </a:t>
            </a:r>
          </a:p>
          <a:p>
            <a:endParaRPr lang="en-GB" sz="1200"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4A71A5EF-586A-204A-910A-7D3C197D1B1B}"/>
              </a:ext>
            </a:extLst>
          </p:cNvPr>
          <p:cNvSpPr txBox="1"/>
          <p:nvPr/>
        </p:nvSpPr>
        <p:spPr>
          <a:xfrm>
            <a:off x="7803674" y="3733856"/>
            <a:ext cx="4208444" cy="1200329"/>
          </a:xfrm>
          <a:prstGeom prst="rect">
            <a:avLst/>
          </a:prstGeom>
          <a:solidFill>
            <a:schemeClr val="bg2">
              <a:lumMod val="75000"/>
            </a:schemeClr>
          </a:solidFill>
        </p:spPr>
        <p:txBody>
          <a:bodyPr wrap="square" rtlCol="0">
            <a:spAutoFit/>
          </a:bodyPr>
          <a:lstStyle/>
          <a:p>
            <a:r>
              <a:rPr lang="en-GB" sz="1200" dirty="0">
                <a:latin typeface="Helvetica Neue Thin" panose="020B0403020202020204" pitchFamily="34" charset="0"/>
                <a:ea typeface="Helvetica Neue Thin" panose="020B0403020202020204" pitchFamily="34" charset="0"/>
              </a:rPr>
              <a:t>Notes 2: We mentioned that a linear regression model such as the above formula allows the user to quantify the relationship (or association) between an outcome (i.e. dependent variable) with one, or more predictors (i.e., independent variable(s))</a:t>
            </a:r>
          </a:p>
          <a:p>
            <a:endParaRPr lang="en-GB" sz="1200" dirty="0">
              <a:latin typeface="Helvetica Neue Thin" panose="020B0403020202020204" pitchFamily="34" charset="0"/>
              <a:ea typeface="Helvetica Neue Thin" panose="020B0403020202020204" pitchFamily="34" charset="0"/>
            </a:endParaRPr>
          </a:p>
          <a:p>
            <a:r>
              <a:rPr lang="en-GB" sz="1200" dirty="0">
                <a:latin typeface="Helvetica Neue Thin" panose="020B0403020202020204" pitchFamily="34" charset="0"/>
                <a:ea typeface="Helvetica Neue Thin" panose="020B0403020202020204" pitchFamily="34" charset="0"/>
              </a:rPr>
              <a:t>These models are good causal and predictive inference</a:t>
            </a:r>
          </a:p>
        </p:txBody>
      </p:sp>
      <p:sp>
        <p:nvSpPr>
          <p:cNvPr id="8" name="Slide Number Placeholder 3">
            <a:extLst>
              <a:ext uri="{FF2B5EF4-FFF2-40B4-BE49-F238E27FC236}">
                <a16:creationId xmlns:a16="http://schemas.microsoft.com/office/drawing/2014/main" id="{81C97102-8386-EA4B-8BE2-7805EF8D4188}"/>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4</a:t>
            </a:fld>
            <a:endParaRPr lang="en-US" altLang="x-none" dirty="0"/>
          </a:p>
        </p:txBody>
      </p:sp>
    </p:spTree>
    <p:extLst>
      <p:ext uri="{BB962C8B-B14F-4D97-AF65-F5344CB8AC3E}">
        <p14:creationId xmlns:p14="http://schemas.microsoft.com/office/powerpoint/2010/main" val="414721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3523635472"/>
              </p:ext>
            </p:extLst>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5993606" y="2438400"/>
            <a:ext cx="6053137" cy="8953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1277273"/>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described how linear regression models are best modelling outcomes that are only continuous measure, where by we made the assumption that such continuous measures are from a Gaussian/normal distribution. Before, deep diving into spatial lag and error regression models… because are from the family of linear models but a spatial component to it. </a:t>
            </a:r>
          </a:p>
          <a:p>
            <a:endParaRPr lang="en-GB" sz="1100" dirty="0">
              <a:latin typeface="Helvetica Neue Thin" panose="020B0403020202020204" pitchFamily="34" charset="0"/>
              <a:ea typeface="Helvetica Neue Thin" panose="020B0403020202020204" pitchFamily="34" charset="0"/>
            </a:endParaRPr>
          </a:p>
        </p:txBody>
      </p:sp>
      <p:sp>
        <p:nvSpPr>
          <p:cNvPr id="6" name="Slide Number Placeholder 3">
            <a:extLst>
              <a:ext uri="{FF2B5EF4-FFF2-40B4-BE49-F238E27FC236}">
                <a16:creationId xmlns:a16="http://schemas.microsoft.com/office/drawing/2014/main" id="{04938A75-8010-7844-B997-DFAF7C8676BF}"/>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5</a:t>
            </a:fld>
            <a:endParaRPr lang="en-US" altLang="x-none" dirty="0"/>
          </a:p>
        </p:txBody>
      </p:sp>
    </p:spTree>
    <p:extLst>
      <p:ext uri="{BB962C8B-B14F-4D97-AF65-F5344CB8AC3E}">
        <p14:creationId xmlns:p14="http://schemas.microsoft.com/office/powerpoint/2010/main" val="14479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6031706" y="3143480"/>
            <a:ext cx="6053137" cy="230987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only touched on the fact the outcomes can measures that are from a different distribution, but we never really touched on this matter and on these particular classes of regression models</a:t>
            </a:r>
          </a:p>
        </p:txBody>
      </p:sp>
      <p:sp>
        <p:nvSpPr>
          <p:cNvPr id="6" name="Rectangle 5">
            <a:extLst>
              <a:ext uri="{FF2B5EF4-FFF2-40B4-BE49-F238E27FC236}">
                <a16:creationId xmlns:a16="http://schemas.microsoft.com/office/drawing/2014/main" id="{C93DD3DE-D8F4-7342-97B0-788129EA3296}"/>
              </a:ext>
            </a:extLst>
          </p:cNvPr>
          <p:cNvSpPr/>
          <p:nvPr/>
        </p:nvSpPr>
        <p:spPr>
          <a:xfrm>
            <a:off x="6031706" y="5564234"/>
            <a:ext cx="6053137" cy="1109830"/>
          </a:xfrm>
          <a:prstGeom prst="rect">
            <a:avLst/>
          </a:prstGeom>
          <a:noFill/>
          <a:ln w="762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3">
            <a:extLst>
              <a:ext uri="{FF2B5EF4-FFF2-40B4-BE49-F238E27FC236}">
                <a16:creationId xmlns:a16="http://schemas.microsoft.com/office/drawing/2014/main" id="{FB80DEBC-B467-F341-99BA-C44B5004396A}"/>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6</a:t>
            </a:fld>
            <a:endParaRPr lang="en-US" altLang="x-none" dirty="0"/>
          </a:p>
        </p:txBody>
      </p:sp>
    </p:spTree>
    <p:extLst>
      <p:ext uri="{BB962C8B-B14F-4D97-AF65-F5344CB8AC3E}">
        <p14:creationId xmlns:p14="http://schemas.microsoft.com/office/powerpoint/2010/main" val="39980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79EE21-A74D-9042-85FB-90F20B42A1C2}"/>
              </a:ext>
            </a:extLst>
          </p:cNvPr>
          <p:cNvSpPr>
            <a:spLocks noGrp="1"/>
          </p:cNvSpPr>
          <p:nvPr>
            <p:ph type="sldNum" sz="quarter" idx="10"/>
          </p:nvPr>
        </p:nvSpPr>
        <p:spPr/>
        <p:txBody>
          <a:bodyPr/>
          <a:lstStyle/>
          <a:p>
            <a:fld id="{6C21D7B2-F6DF-4749-BE48-6DFE0A2356E7}" type="slidenum">
              <a:rPr lang="en-US" altLang="x-none" smtClean="0"/>
              <a:pPr/>
              <a:t>7</a:t>
            </a:fld>
            <a:endParaRPr lang="en-US" altLang="x-none" dirty="0"/>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Generalized Linear Models?</a:t>
            </a:r>
          </a:p>
        </p:txBody>
      </p:sp>
    </p:spTree>
    <p:extLst>
      <p:ext uri="{BB962C8B-B14F-4D97-AF65-F5344CB8AC3E}">
        <p14:creationId xmlns:p14="http://schemas.microsoft.com/office/powerpoint/2010/main" val="160496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188068" cy="13991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587375" y="217444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linear model (GLMs) is a flexible generalization of ordinary linear regression model, which allows the user to link some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to a link function g(</a:t>
                </a:r>
                <a14:m>
                  <m:oMath xmlns:m="http://schemas.openxmlformats.org/officeDocument/2006/math">
                    <m:r>
                      <a:rPr lang="en-GB" sz="1800" i="1" smtClean="0">
                        <a:latin typeface="Cambria Math" panose="02040503050406030204" pitchFamily="18" charset="0"/>
                        <a:ea typeface="Cambria Math" panose="02040503050406030204" pitchFamily="18" charset="0"/>
                        <a:cs typeface="Helvetica Neue" panose="02000503000000020004" pitchFamily="2" charset="0"/>
                      </a:rPr>
                      <m:t>𝜂</m:t>
                    </m:r>
                    <m:r>
                      <a:rPr lang="en-GB" sz="1800" b="0" i="1" smtClean="0">
                        <a:latin typeface="Cambria Math" panose="02040503050406030204" pitchFamily="18" charset="0"/>
                        <a:ea typeface="Cambria Math" panose="02040503050406030204" pitchFamily="18" charset="0"/>
                        <a:cs typeface="Helvetica Neue" panose="02000503000000020004" pitchFamily="2" charset="0"/>
                      </a:rPr>
                      <m:t>)</m:t>
                    </m:r>
                  </m:oMath>
                </a14:m>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when that outcome is characterised by distribution that is from one the exponential families of distribution.</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Exponential family are set of parametric (i.e., discrete or continuous) probability distributions. There are many… but the most common examples are: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Normal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Binomial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Poisson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Multinomial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Negative binomial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Choice>
        <mc:Fallback xmlns="">
          <p:sp>
            <p:nvSpPr>
              <p:cNvPr id="4" name="Title 1">
                <a:extLst>
                  <a:ext uri="{FF2B5EF4-FFF2-40B4-BE49-F238E27FC236}">
                    <a16:creationId xmlns:a16="http://schemas.microsoft.com/office/drawing/2014/main" id="{A4651A49-D8BF-AD44-84A0-FD63AE442DB3}"/>
                  </a:ext>
                </a:extLst>
              </p:cNvPr>
              <p:cNvSpPr txBox="1">
                <a:spLocks noRot="1" noChangeAspect="1" noMove="1" noResize="1" noEditPoints="1" noAdjustHandles="1" noChangeArrowheads="1" noChangeShapeType="1" noTextEdit="1"/>
              </p:cNvSpPr>
              <p:nvPr/>
            </p:nvSpPr>
            <p:spPr>
              <a:xfrm>
                <a:off x="587375" y="2174446"/>
                <a:ext cx="8997299" cy="3389072"/>
              </a:xfrm>
              <a:blipFill>
                <a:blip r:embed="rId3"/>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587375" y="1209537"/>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8</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1185797" y="3573588"/>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1185797" y="3573588"/>
                <a:ext cx="7293106" cy="523220"/>
              </a:xfrm>
              <a:prstGeom prst="rect">
                <a:avLst/>
              </a:prstGeom>
              <a:blipFill>
                <a:blip r:embed="rId5"/>
                <a:stretch>
                  <a:fillRect b="-2381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8541586" y="5348602"/>
            <a:ext cx="3307413"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There are a tonne of them, but you really don’t have to worry about any of them. You only need to concern yourself with how this link function works!</a:t>
            </a:r>
          </a:p>
        </p:txBody>
      </p:sp>
    </p:spTree>
    <p:extLst>
      <p:ext uri="{BB962C8B-B14F-4D97-AF65-F5344CB8AC3E}">
        <p14:creationId xmlns:p14="http://schemas.microsoft.com/office/powerpoint/2010/main" val="30524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80026" y="253818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The linear regression model does not support any other outcome whose distribution is not from a Gaussian/Normal distribution. </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However, by using some link function, allows the user to transform such outcome (i.e., that’s considered binary, polychotomous, discrete etc.,) that’s typical nonlinear</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The type of link function implemented dependents on the type of analysis you are going to perform</a:t>
            </a: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What is a link function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r>
                  <a:rPr lang="en-US" altLang="en-US" sz="3600" dirty="0">
                    <a:latin typeface="Helvetica Neue Light" panose="02000403000000020004" pitchFamily="2" charset="0"/>
                    <a:ea typeface="Helvetica Neue Light" panose="02000403000000020004" pitchFamily="2" charset="0"/>
                  </a:rPr>
                  <a:t>? [1]</a:t>
                </a: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9</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932122" y="4301068"/>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932122" y="4301068"/>
                <a:ext cx="7293106" cy="523220"/>
              </a:xfrm>
              <a:prstGeom prst="rect">
                <a:avLst/>
              </a:prstGeom>
              <a:blipFill>
                <a:blip r:embed="rId5"/>
                <a:stretch>
                  <a:fillRect b="-20930"/>
                </a:stretch>
              </a:blipFill>
              <a:ln>
                <a:solidFill>
                  <a:schemeClr val="accent1"/>
                </a:solidFill>
              </a:ln>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9253881" y="3506101"/>
            <a:ext cx="2861001" cy="430887"/>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Tricking the model to thinking it is linear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81147E-6258-4C4F-A589-87A6EC757C17}"/>
                  </a:ext>
                </a:extLst>
              </p:cNvPr>
              <p:cNvSpPr txBox="1"/>
              <p:nvPr/>
            </p:nvSpPr>
            <p:spPr>
              <a:xfrm>
                <a:off x="932122" y="2014966"/>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y</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AB81147E-6258-4C4F-A589-87A6EC757C17}"/>
                  </a:ext>
                </a:extLst>
              </p:cNvPr>
              <p:cNvSpPr txBox="1">
                <a:spLocks noRot="1" noChangeAspect="1" noMove="1" noResize="1" noEditPoints="1" noAdjustHandles="1" noChangeArrowheads="1" noChangeShapeType="1" noTextEdit="1"/>
              </p:cNvSpPr>
              <p:nvPr/>
            </p:nvSpPr>
            <p:spPr>
              <a:xfrm>
                <a:off x="932122" y="2014966"/>
                <a:ext cx="7293106" cy="523220"/>
              </a:xfrm>
              <a:prstGeom prst="rect">
                <a:avLst/>
              </a:prstGeom>
              <a:blipFill>
                <a:blip r:embed="rId6"/>
                <a:stretch>
                  <a:fillRect b="-20930"/>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03100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27034</TotalTime>
  <Words>2413</Words>
  <Application>Microsoft Macintosh PowerPoint</Application>
  <PresentationFormat>Widescreen</PresentationFormat>
  <Paragraphs>297</Paragraphs>
  <Slides>21</Slides>
  <Notes>13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Arial</vt:lpstr>
      <vt:lpstr>Calibri</vt:lpstr>
      <vt:lpstr>Calibri Light</vt:lpstr>
      <vt:lpstr>Cambria Math</vt:lpstr>
      <vt:lpstr>Century</vt:lpstr>
      <vt:lpstr>Helvetica</vt:lpstr>
      <vt:lpstr>Helvetica Light</vt:lpstr>
      <vt:lpstr>Helvetica Light</vt:lpstr>
      <vt:lpstr>Helvetica Neue</vt:lpstr>
      <vt:lpstr>Helvetica Neue Light</vt:lpstr>
      <vt:lpstr>Helvetica Neue Light</vt:lpstr>
      <vt:lpstr>HELVETICA NEUE THIN</vt:lpstr>
      <vt:lpstr>HELVETICA NEUE THIN</vt:lpstr>
      <vt:lpstr>Wingdings</vt:lpstr>
      <vt:lpstr>Office Theme</vt:lpstr>
      <vt:lpstr>Custom Design</vt:lpstr>
      <vt:lpstr>PowerPoint Presentation</vt:lpstr>
      <vt:lpstr>PowerPoint Presentation</vt:lpstr>
      <vt:lpstr>Remember in Term 1… In Week 9’s PSA lecture, we said…</vt:lpstr>
      <vt:lpstr>Multivariable Linear Regression Model</vt:lpstr>
      <vt:lpstr>PowerPoint Presentation</vt:lpstr>
      <vt:lpstr>PowerPoint Presentation</vt:lpstr>
      <vt:lpstr>What are Generalized Linear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316</cp:revision>
  <dcterms:created xsi:type="dcterms:W3CDTF">2020-11-19T14:47:11Z</dcterms:created>
  <dcterms:modified xsi:type="dcterms:W3CDTF">2023-01-25T04:21:56Z</dcterms:modified>
</cp:coreProperties>
</file>