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1"/>
  </p:notesMasterIdLst>
  <p:sldIdLst>
    <p:sldId id="420" r:id="rId3"/>
    <p:sldId id="986" r:id="rId4"/>
    <p:sldId id="981" r:id="rId5"/>
    <p:sldId id="1341" r:id="rId6"/>
    <p:sldId id="1310" r:id="rId7"/>
    <p:sldId id="1308" r:id="rId8"/>
    <p:sldId id="1307" r:id="rId9"/>
    <p:sldId id="1085" r:id="rId10"/>
    <p:sldId id="1321" r:id="rId11"/>
    <p:sldId id="1320" r:id="rId12"/>
    <p:sldId id="1322" r:id="rId13"/>
    <p:sldId id="1323" r:id="rId14"/>
    <p:sldId id="1324" r:id="rId15"/>
    <p:sldId id="1325" r:id="rId16"/>
    <p:sldId id="1326" r:id="rId17"/>
    <p:sldId id="1327" r:id="rId18"/>
    <p:sldId id="1328" r:id="rId19"/>
    <p:sldId id="1330" r:id="rId20"/>
    <p:sldId id="1331" r:id="rId21"/>
    <p:sldId id="1332" r:id="rId22"/>
    <p:sldId id="1333" r:id="rId23"/>
    <p:sldId id="1334" r:id="rId24"/>
    <p:sldId id="1336" r:id="rId25"/>
    <p:sldId id="1337" r:id="rId26"/>
    <p:sldId id="1338" r:id="rId27"/>
    <p:sldId id="1339" r:id="rId28"/>
    <p:sldId id="1340" r:id="rId29"/>
    <p:sldId id="130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8" userDrawn="1">
          <p15:clr>
            <a:srgbClr val="A4A3A4"/>
          </p15:clr>
        </p15:guide>
        <p15:guide id="2" pos="7446" userDrawn="1">
          <p15:clr>
            <a:srgbClr val="A4A3A4"/>
          </p15:clr>
        </p15:guide>
        <p15:guide id="3" orient="horz" pos="1230" userDrawn="1">
          <p15:clr>
            <a:srgbClr val="A4A3A4"/>
          </p15:clr>
        </p15:guide>
        <p15:guide id="4" orient="horz" pos="754" userDrawn="1">
          <p15:clr>
            <a:srgbClr val="A4A3A4"/>
          </p15:clr>
        </p15:guide>
        <p15:guide id="5" orient="horz" pos="399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55B"/>
    <a:srgbClr val="000000"/>
    <a:srgbClr val="008CE6"/>
    <a:srgbClr val="FF9500"/>
    <a:srgbClr val="00B0F0"/>
    <a:srgbClr val="009193"/>
    <a:srgbClr val="D6D6D6"/>
    <a:srgbClr val="385723"/>
    <a:srgbClr val="92D050"/>
    <a:srgbClr val="F6E31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p:restoredTop sz="87292"/>
  </p:normalViewPr>
  <p:slideViewPr>
    <p:cSldViewPr snapToGrid="0" snapToObjects="1">
      <p:cViewPr varScale="1">
        <p:scale>
          <a:sx n="128" d="100"/>
          <a:sy n="128" d="100"/>
        </p:scale>
        <p:origin x="1416" y="176"/>
      </p:cViewPr>
      <p:guideLst>
        <p:guide pos="438"/>
        <p:guide pos="7446"/>
        <p:guide orient="horz" pos="1230"/>
        <p:guide orient="horz" pos="754"/>
        <p:guide orient="horz" pos="3997"/>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89E245-271D-FD48-BFBB-D05CACE4EE11}" type="datetimeFigureOut">
              <a:rPr lang="en-US" smtClean="0"/>
              <a:t>1/27/23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2181B-723A-0945-8D8D-6A6BB0D8F5A6}" type="slidenum">
              <a:rPr lang="en-US" smtClean="0"/>
              <a:t>‹#›</a:t>
            </a:fld>
            <a:endParaRPr lang="en-US"/>
          </a:p>
        </p:txBody>
      </p:sp>
    </p:spTree>
    <p:extLst>
      <p:ext uri="{BB962C8B-B14F-4D97-AF65-F5344CB8AC3E}">
        <p14:creationId xmlns:p14="http://schemas.microsoft.com/office/powerpoint/2010/main" val="82438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1</a:t>
            </a:fld>
            <a:endParaRPr lang="en-US"/>
          </a:p>
        </p:txBody>
      </p:sp>
    </p:spTree>
    <p:extLst>
      <p:ext uri="{BB962C8B-B14F-4D97-AF65-F5344CB8AC3E}">
        <p14:creationId xmlns:p14="http://schemas.microsoft.com/office/powerpoint/2010/main" val="12344960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777777"/>
                </a:solidFill>
                <a:effectLst/>
                <a:latin typeface="Lato" panose="020F0502020204030204" pitchFamily="34" charset="0"/>
              </a:rPr>
              <a:t>Whenever we build statistical models, we face a trade-off between flexibility and interpretability. GAMs offer a middle ground between simple models, such as those we fit with linear regression, and more complex machine learning models like neural networks.</a:t>
            </a:r>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10</a:t>
            </a:fld>
            <a:endParaRPr lang="en-US"/>
          </a:p>
        </p:txBody>
      </p:sp>
    </p:spTree>
    <p:extLst>
      <p:ext uri="{BB962C8B-B14F-4D97-AF65-F5344CB8AC3E}">
        <p14:creationId xmlns:p14="http://schemas.microsoft.com/office/powerpoint/2010/main" val="19201757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Application is quite massive in nearly all scientific domains and in other realms of research.</a:t>
            </a:r>
          </a:p>
        </p:txBody>
      </p:sp>
      <p:sp>
        <p:nvSpPr>
          <p:cNvPr id="4" name="Slide Number Placeholder 3"/>
          <p:cNvSpPr>
            <a:spLocks noGrp="1"/>
          </p:cNvSpPr>
          <p:nvPr>
            <p:ph type="sldNum" sz="quarter" idx="5"/>
          </p:nvPr>
        </p:nvSpPr>
        <p:spPr/>
        <p:txBody>
          <a:bodyPr/>
          <a:lstStyle/>
          <a:p>
            <a:fld id="{7A62181B-723A-0945-8D8D-6A6BB0D8F5A6}" type="slidenum">
              <a:rPr lang="en-US" smtClean="0"/>
              <a:t>11</a:t>
            </a:fld>
            <a:endParaRPr lang="en-US"/>
          </a:p>
        </p:txBody>
      </p:sp>
    </p:spTree>
    <p:extLst>
      <p:ext uri="{BB962C8B-B14F-4D97-AF65-F5344CB8AC3E}">
        <p14:creationId xmlns:p14="http://schemas.microsoft.com/office/powerpoint/2010/main" val="1084490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noamross.github.io</a:t>
            </a:r>
            <a:r>
              <a:rPr lang="en-US" dirty="0"/>
              <a:t>/gams-in-r-course/chapter2</a:t>
            </a:r>
          </a:p>
          <a:p>
            <a:r>
              <a:rPr lang="en-US" dirty="0"/>
              <a:t>https://</a:t>
            </a:r>
            <a:r>
              <a:rPr lang="en-US" dirty="0" err="1"/>
              <a:t>www.youtube.com</a:t>
            </a:r>
            <a:r>
              <a:rPr lang="en-US" dirty="0"/>
              <a:t>/</a:t>
            </a:r>
            <a:r>
              <a:rPr lang="en-US" dirty="0" err="1"/>
              <a:t>watch?v</a:t>
            </a:r>
            <a:r>
              <a:rPr lang="en-US" dirty="0"/>
              <a:t>=6V_VvweZkoI</a:t>
            </a:r>
          </a:p>
          <a:p>
            <a:r>
              <a:rPr lang="en-US" dirty="0"/>
              <a:t>https://</a:t>
            </a:r>
            <a:r>
              <a:rPr lang="en-US" dirty="0" err="1"/>
              <a:t>towardsdatascience.com</a:t>
            </a:r>
            <a:r>
              <a:rPr lang="en-US" dirty="0"/>
              <a:t>/generalised-additive-models-6dfbedf1350a</a:t>
            </a:r>
          </a:p>
          <a:p>
            <a:r>
              <a:rPr lang="en-US" dirty="0"/>
              <a:t>https://</a:t>
            </a:r>
            <a:r>
              <a:rPr lang="en-US" dirty="0" err="1"/>
              <a:t>environmentalcomputing.net</a:t>
            </a:r>
            <a:r>
              <a:rPr lang="en-US" dirty="0"/>
              <a:t>/statistics/gams/</a:t>
            </a:r>
          </a:p>
          <a:p>
            <a:r>
              <a:rPr lang="en-US" dirty="0"/>
              <a:t>https://</a:t>
            </a:r>
            <a:r>
              <a:rPr lang="en-US" dirty="0" err="1"/>
              <a:t>rdrr.io</a:t>
            </a:r>
            <a:r>
              <a:rPr lang="en-US" dirty="0"/>
              <a:t>/</a:t>
            </a:r>
            <a:r>
              <a:rPr lang="en-US" dirty="0" err="1"/>
              <a:t>cran</a:t>
            </a:r>
            <a:r>
              <a:rPr lang="en-US" dirty="0"/>
              <a:t>/</a:t>
            </a:r>
            <a:r>
              <a:rPr lang="en-US" dirty="0" err="1"/>
              <a:t>dlnm</a:t>
            </a:r>
            <a:r>
              <a:rPr lang="en-US" dirty="0"/>
              <a:t>/man/</a:t>
            </a:r>
            <a:r>
              <a:rPr lang="en-US" dirty="0" err="1"/>
              <a:t>chicagoNMMAPS.html</a:t>
            </a:r>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12</a:t>
            </a:fld>
            <a:endParaRPr lang="en-US" altLang="x-none"/>
          </a:p>
        </p:txBody>
      </p:sp>
    </p:spTree>
    <p:extLst>
      <p:ext uri="{BB962C8B-B14F-4D97-AF65-F5344CB8AC3E}">
        <p14:creationId xmlns:p14="http://schemas.microsoft.com/office/powerpoint/2010/main" val="4769062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 us form the connection between the splines and basic polynomials </a:t>
            </a:r>
          </a:p>
        </p:txBody>
      </p:sp>
      <p:sp>
        <p:nvSpPr>
          <p:cNvPr id="4" name="Slide Number Placeholder 3"/>
          <p:cNvSpPr>
            <a:spLocks noGrp="1"/>
          </p:cNvSpPr>
          <p:nvPr>
            <p:ph type="sldNum" sz="quarter" idx="5"/>
          </p:nvPr>
        </p:nvSpPr>
        <p:spPr/>
        <p:txBody>
          <a:bodyPr/>
          <a:lstStyle/>
          <a:p>
            <a:fld id="{7A62181B-723A-0945-8D8D-6A6BB0D8F5A6}" type="slidenum">
              <a:rPr lang="en-US" smtClean="0"/>
              <a:t>13</a:t>
            </a:fld>
            <a:endParaRPr lang="en-US"/>
          </a:p>
        </p:txBody>
      </p:sp>
    </p:spTree>
    <p:extLst>
      <p:ext uri="{BB962C8B-B14F-4D97-AF65-F5344CB8AC3E}">
        <p14:creationId xmlns:p14="http://schemas.microsoft.com/office/powerpoint/2010/main" val="12294232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777777"/>
                </a:solidFill>
                <a:effectLst/>
                <a:latin typeface="Lato" panose="020F0502020204030203" pitchFamily="34" charset="0"/>
              </a:rPr>
              <a:t>Here I've made a scatter plot of two variables, X and Y. We can see from the scatterplot that there is clearly some relationship between the variables, but it is not linear.</a:t>
            </a:r>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15</a:t>
            </a:fld>
            <a:endParaRPr lang="en-US"/>
          </a:p>
        </p:txBody>
      </p:sp>
    </p:spTree>
    <p:extLst>
      <p:ext uri="{BB962C8B-B14F-4D97-AF65-F5344CB8AC3E}">
        <p14:creationId xmlns:p14="http://schemas.microsoft.com/office/powerpoint/2010/main" val="13950952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777777"/>
                </a:solidFill>
                <a:effectLst/>
                <a:latin typeface="Lato" panose="020F0502020204030203" pitchFamily="34" charset="0"/>
              </a:rPr>
              <a:t>If we fit a linear model to the data using the </a:t>
            </a:r>
            <a:r>
              <a:rPr lang="en-GB" b="0" i="0" u="none" strike="noStrike" dirty="0" err="1">
                <a:solidFill>
                  <a:srgbClr val="777777"/>
                </a:solidFill>
                <a:effectLst/>
                <a:latin typeface="Lato" panose="020F0502020204030203" pitchFamily="34" charset="0"/>
              </a:rPr>
              <a:t>lm</a:t>
            </a:r>
            <a:r>
              <a:rPr lang="en-GB" b="0" i="0" u="none" strike="noStrike" dirty="0">
                <a:solidFill>
                  <a:srgbClr val="777777"/>
                </a:solidFill>
                <a:effectLst/>
                <a:latin typeface="Lato" panose="020F0502020204030203" pitchFamily="34" charset="0"/>
              </a:rPr>
              <a:t>() function and the usual formula syntax, we can see it won't do a very good job. The model doesn't capture key aspects of this relationship.</a:t>
            </a:r>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16</a:t>
            </a:fld>
            <a:endParaRPr lang="en-US"/>
          </a:p>
        </p:txBody>
      </p:sp>
    </p:spTree>
    <p:extLst>
      <p:ext uri="{BB962C8B-B14F-4D97-AF65-F5344CB8AC3E}">
        <p14:creationId xmlns:p14="http://schemas.microsoft.com/office/powerpoint/2010/main" val="3195779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777777"/>
                </a:solidFill>
                <a:effectLst/>
                <a:latin typeface="Lato" panose="020F0502020204030203" pitchFamily="34" charset="0"/>
              </a:rPr>
              <a:t>With a GAM, however, we can fit data with smooths, or splines, which are functions that can take on a wide variety of shapes – that can be of a polynomial. </a:t>
            </a:r>
          </a:p>
          <a:p>
            <a:endParaRPr lang="en-GB" b="0" i="0" u="none" strike="noStrike" dirty="0">
              <a:solidFill>
                <a:srgbClr val="777777"/>
              </a:solidFill>
              <a:effectLst/>
              <a:latin typeface="Lato" panose="020F0502020204030203" pitchFamily="34" charset="0"/>
            </a:endParaRPr>
          </a:p>
          <a:p>
            <a:r>
              <a:rPr lang="en-GB" b="0" i="0" u="none" strike="noStrike" dirty="0">
                <a:solidFill>
                  <a:srgbClr val="777777"/>
                </a:solidFill>
                <a:effectLst/>
                <a:latin typeface="Lato" panose="020F0502020204030203" pitchFamily="34" charset="0"/>
              </a:rPr>
              <a:t>Here, when we fit this GAM, we wrap the independent variable, x, in the f(), that is smooth function, which could be of a higher degree, to specify that we want this relationship to be flexible.</a:t>
            </a:r>
          </a:p>
          <a:p>
            <a:endParaRPr lang="en-GB" b="0" i="0" u="none" strike="noStrike" dirty="0">
              <a:solidFill>
                <a:srgbClr val="777777"/>
              </a:solidFill>
              <a:effectLst/>
              <a:latin typeface="Lato" panose="020F0502020204030203" pitchFamily="34" charset="0"/>
            </a:endParaRPr>
          </a:p>
          <a:p>
            <a:r>
              <a:rPr lang="en-GB" b="0" i="0" u="none" strike="noStrike" dirty="0">
                <a:solidFill>
                  <a:srgbClr val="777777"/>
                </a:solidFill>
                <a:effectLst/>
                <a:latin typeface="Lato" panose="020F0502020204030203" pitchFamily="34" charset="0"/>
              </a:rPr>
              <a:t>A GAM can capture the nonlinear aspects of not only this relationship, but of many nonlinear relationships, because of the flexibility of these functions.</a:t>
            </a:r>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17</a:t>
            </a:fld>
            <a:endParaRPr lang="en-US"/>
          </a:p>
        </p:txBody>
      </p:sp>
    </p:spTree>
    <p:extLst>
      <p:ext uri="{BB962C8B-B14F-4D97-AF65-F5344CB8AC3E}">
        <p14:creationId xmlns:p14="http://schemas.microsoft.com/office/powerpoint/2010/main" val="35705631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7A62181B-723A-0945-8D8D-6A6BB0D8F5A6}" type="slidenum">
              <a:rPr lang="en-US" smtClean="0"/>
              <a:t>18</a:t>
            </a:fld>
            <a:endParaRPr lang="en-US"/>
          </a:p>
        </p:txBody>
      </p:sp>
    </p:spTree>
    <p:extLst>
      <p:ext uri="{BB962C8B-B14F-4D97-AF65-F5344CB8AC3E}">
        <p14:creationId xmlns:p14="http://schemas.microsoft.com/office/powerpoint/2010/main" val="4166517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colour curves which are the basis are summed to formula the smooth curve!</a:t>
            </a:r>
          </a:p>
          <a:p>
            <a:endParaRPr lang="en-GB" dirty="0"/>
          </a:p>
          <a:p>
            <a:r>
              <a:rPr lang="en-GB" dirty="0"/>
              <a:t>What that being said – there are two output this a GAM generates – model prediction for forecast and coefficients which quantifies the association.</a:t>
            </a:r>
          </a:p>
          <a:p>
            <a:r>
              <a:rPr lang="en-GB" dirty="0"/>
              <a:t>All outputs are graphed.</a:t>
            </a:r>
          </a:p>
        </p:txBody>
      </p:sp>
      <p:sp>
        <p:nvSpPr>
          <p:cNvPr id="4" name="Slide Number Placeholder 3"/>
          <p:cNvSpPr>
            <a:spLocks noGrp="1"/>
          </p:cNvSpPr>
          <p:nvPr>
            <p:ph type="sldNum" sz="quarter" idx="5"/>
          </p:nvPr>
        </p:nvSpPr>
        <p:spPr/>
        <p:txBody>
          <a:bodyPr/>
          <a:lstStyle/>
          <a:p>
            <a:fld id="{7A62181B-723A-0945-8D8D-6A6BB0D8F5A6}" type="slidenum">
              <a:rPr lang="en-US" smtClean="0"/>
              <a:t>19</a:t>
            </a:fld>
            <a:endParaRPr lang="en-US"/>
          </a:p>
        </p:txBody>
      </p:sp>
    </p:spTree>
    <p:extLst>
      <p:ext uri="{BB962C8B-B14F-4D97-AF65-F5344CB8AC3E}">
        <p14:creationId xmlns:p14="http://schemas.microsoft.com/office/powerpoint/2010/main" val="3690271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noamross.github.io</a:t>
            </a:r>
            <a:r>
              <a:rPr lang="en-US" dirty="0"/>
              <a:t>/gams-in-r-course/chapter2</a:t>
            </a:r>
          </a:p>
          <a:p>
            <a:r>
              <a:rPr lang="en-US" dirty="0"/>
              <a:t>https://</a:t>
            </a:r>
            <a:r>
              <a:rPr lang="en-US" dirty="0" err="1"/>
              <a:t>www.youtube.com</a:t>
            </a:r>
            <a:r>
              <a:rPr lang="en-US" dirty="0"/>
              <a:t>/</a:t>
            </a:r>
            <a:r>
              <a:rPr lang="en-US" dirty="0" err="1"/>
              <a:t>watch?v</a:t>
            </a:r>
            <a:r>
              <a:rPr lang="en-US" dirty="0"/>
              <a:t>=6V_VvweZkoI</a:t>
            </a:r>
          </a:p>
          <a:p>
            <a:r>
              <a:rPr lang="en-US" dirty="0"/>
              <a:t>https://</a:t>
            </a:r>
            <a:r>
              <a:rPr lang="en-US" dirty="0" err="1"/>
              <a:t>towardsdatascience.com</a:t>
            </a:r>
            <a:r>
              <a:rPr lang="en-US" dirty="0"/>
              <a:t>/generalised-additive-models-6dfbedf1350a</a:t>
            </a:r>
          </a:p>
          <a:p>
            <a:r>
              <a:rPr lang="en-US" dirty="0"/>
              <a:t>https://</a:t>
            </a:r>
            <a:r>
              <a:rPr lang="en-US" dirty="0" err="1"/>
              <a:t>environmentalcomputing.net</a:t>
            </a:r>
            <a:r>
              <a:rPr lang="en-US" dirty="0"/>
              <a:t>/statistics/gams/</a:t>
            </a:r>
          </a:p>
          <a:p>
            <a:r>
              <a:rPr lang="en-US" dirty="0"/>
              <a:t>https://</a:t>
            </a:r>
            <a:r>
              <a:rPr lang="en-US" dirty="0" err="1"/>
              <a:t>rdrr.io</a:t>
            </a:r>
            <a:r>
              <a:rPr lang="en-US" dirty="0"/>
              <a:t>/</a:t>
            </a:r>
            <a:r>
              <a:rPr lang="en-US" dirty="0" err="1"/>
              <a:t>cran</a:t>
            </a:r>
            <a:r>
              <a:rPr lang="en-US" dirty="0"/>
              <a:t>/</a:t>
            </a:r>
            <a:r>
              <a:rPr lang="en-US" dirty="0" err="1"/>
              <a:t>dlnm</a:t>
            </a:r>
            <a:r>
              <a:rPr lang="en-US" dirty="0"/>
              <a:t>/man/</a:t>
            </a:r>
            <a:r>
              <a:rPr lang="en-US" dirty="0" err="1"/>
              <a:t>chicagoNMMAPS.html</a:t>
            </a:r>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21</a:t>
            </a:fld>
            <a:endParaRPr lang="en-US" altLang="x-none"/>
          </a:p>
        </p:txBody>
      </p:sp>
    </p:spTree>
    <p:extLst>
      <p:ext uri="{BB962C8B-B14F-4D97-AF65-F5344CB8AC3E}">
        <p14:creationId xmlns:p14="http://schemas.microsoft.com/office/powerpoint/2010/main" val="2954440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2</a:t>
            </a:fld>
            <a:endParaRPr lang="en-US"/>
          </a:p>
        </p:txBody>
      </p:sp>
    </p:spTree>
    <p:extLst>
      <p:ext uri="{BB962C8B-B14F-4D97-AF65-F5344CB8AC3E}">
        <p14:creationId xmlns:p14="http://schemas.microsoft.com/office/powerpoint/2010/main" val="22836702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3</a:t>
            </a:fld>
            <a:endParaRPr lang="en-US" altLang="x-none"/>
          </a:p>
        </p:txBody>
      </p:sp>
    </p:spTree>
    <p:extLst>
      <p:ext uri="{BB962C8B-B14F-4D97-AF65-F5344CB8AC3E}">
        <p14:creationId xmlns:p14="http://schemas.microsoft.com/office/powerpoint/2010/main" val="28427382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7A62181B-723A-0945-8D8D-6A6BB0D8F5A6}" type="slidenum">
              <a:rPr lang="en-US" smtClean="0"/>
              <a:t>4</a:t>
            </a:fld>
            <a:endParaRPr lang="en-US"/>
          </a:p>
        </p:txBody>
      </p:sp>
    </p:spTree>
    <p:extLst>
      <p:ext uri="{BB962C8B-B14F-4D97-AF65-F5344CB8AC3E}">
        <p14:creationId xmlns:p14="http://schemas.microsoft.com/office/powerpoint/2010/main" val="30982614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Going to next page: How does one write the null and alternative hypothesis?</a:t>
            </a:r>
          </a:p>
        </p:txBody>
      </p:sp>
      <p:sp>
        <p:nvSpPr>
          <p:cNvPr id="4" name="Slide Number Placeholder 3"/>
          <p:cNvSpPr>
            <a:spLocks noGrp="1"/>
          </p:cNvSpPr>
          <p:nvPr>
            <p:ph type="sldNum" sz="quarter" idx="5"/>
          </p:nvPr>
        </p:nvSpPr>
        <p:spPr/>
        <p:txBody>
          <a:bodyPr/>
          <a:lstStyle/>
          <a:p>
            <a:fld id="{7A62181B-723A-0945-8D8D-6A6BB0D8F5A6}" type="slidenum">
              <a:rPr lang="en-US" smtClean="0"/>
              <a:t>5</a:t>
            </a:fld>
            <a:endParaRPr lang="en-US"/>
          </a:p>
        </p:txBody>
      </p:sp>
    </p:spTree>
    <p:extLst>
      <p:ext uri="{BB962C8B-B14F-4D97-AF65-F5344CB8AC3E}">
        <p14:creationId xmlns:p14="http://schemas.microsoft.com/office/powerpoint/2010/main" val="3585836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…particularly for binary and discrete measures, and so this is where generalized linear regression modelling comes to play. [Turn to next slide]</a:t>
            </a:r>
          </a:p>
        </p:txBody>
      </p:sp>
      <p:sp>
        <p:nvSpPr>
          <p:cNvPr id="4" name="Slide Number Placeholder 3"/>
          <p:cNvSpPr>
            <a:spLocks noGrp="1"/>
          </p:cNvSpPr>
          <p:nvPr>
            <p:ph type="sldNum" sz="quarter" idx="5"/>
          </p:nvPr>
        </p:nvSpPr>
        <p:spPr/>
        <p:txBody>
          <a:bodyPr/>
          <a:lstStyle/>
          <a:p>
            <a:fld id="{A8C31F65-E45D-0F44-B05E-371C47987BCE}" type="slidenum">
              <a:rPr lang="en-US" smtClean="0"/>
              <a:t>6</a:t>
            </a:fld>
            <a:endParaRPr lang="en-US"/>
          </a:p>
        </p:txBody>
      </p:sp>
    </p:spTree>
    <p:extLst>
      <p:ext uri="{BB962C8B-B14F-4D97-AF65-F5344CB8AC3E}">
        <p14:creationId xmlns:p14="http://schemas.microsoft.com/office/powerpoint/2010/main" val="40668926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973DE8-1EC7-9C41-B6BA-DB20899CA618}" type="slidenum">
              <a:rPr lang="en-US" altLang="x-none" smtClean="0"/>
              <a:pPr/>
              <a:t>7</a:t>
            </a:fld>
            <a:endParaRPr lang="en-US" altLang="x-none"/>
          </a:p>
        </p:txBody>
      </p:sp>
    </p:spTree>
    <p:extLst>
      <p:ext uri="{BB962C8B-B14F-4D97-AF65-F5344CB8AC3E}">
        <p14:creationId xmlns:p14="http://schemas.microsoft.com/office/powerpoint/2010/main" val="2848329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Just like GLMs, GAMs…</a:t>
            </a:r>
          </a:p>
        </p:txBody>
      </p:sp>
      <p:sp>
        <p:nvSpPr>
          <p:cNvPr id="4" name="Slide Number Placeholder 3"/>
          <p:cNvSpPr>
            <a:spLocks noGrp="1"/>
          </p:cNvSpPr>
          <p:nvPr>
            <p:ph type="sldNum" sz="quarter" idx="5"/>
          </p:nvPr>
        </p:nvSpPr>
        <p:spPr/>
        <p:txBody>
          <a:bodyPr/>
          <a:lstStyle/>
          <a:p>
            <a:fld id="{7A62181B-723A-0945-8D8D-6A6BB0D8F5A6}" type="slidenum">
              <a:rPr lang="en-US" smtClean="0"/>
              <a:t>8</a:t>
            </a:fld>
            <a:endParaRPr lang="en-US"/>
          </a:p>
        </p:txBody>
      </p:sp>
    </p:spTree>
    <p:extLst>
      <p:ext uri="{BB962C8B-B14F-4D97-AF65-F5344CB8AC3E}">
        <p14:creationId xmlns:p14="http://schemas.microsoft.com/office/powerpoint/2010/main" val="30982614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Just like GLMs, GAMs…</a:t>
            </a:r>
          </a:p>
        </p:txBody>
      </p:sp>
      <p:sp>
        <p:nvSpPr>
          <p:cNvPr id="4" name="Slide Number Placeholder 3"/>
          <p:cNvSpPr>
            <a:spLocks noGrp="1"/>
          </p:cNvSpPr>
          <p:nvPr>
            <p:ph type="sldNum" sz="quarter" idx="5"/>
          </p:nvPr>
        </p:nvSpPr>
        <p:spPr/>
        <p:txBody>
          <a:bodyPr/>
          <a:lstStyle/>
          <a:p>
            <a:fld id="{7A62181B-723A-0945-8D8D-6A6BB0D8F5A6}" type="slidenum">
              <a:rPr lang="en-US" smtClean="0"/>
              <a:t>9</a:t>
            </a:fld>
            <a:endParaRPr lang="en-US"/>
          </a:p>
        </p:txBody>
      </p:sp>
    </p:spTree>
    <p:extLst>
      <p:ext uri="{BB962C8B-B14F-4D97-AF65-F5344CB8AC3E}">
        <p14:creationId xmlns:p14="http://schemas.microsoft.com/office/powerpoint/2010/main" val="4236204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23556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1/27/23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938232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1/27/23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6880684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690507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Rectangle 6"/>
          <p:cNvSpPr>
            <a:spLocks noGrp="1" noChangeArrowheads="1"/>
          </p:cNvSpPr>
          <p:nvPr>
            <p:ph type="sldNum" sz="quarter" idx="10"/>
          </p:nvPr>
        </p:nvSpPr>
        <p:spPr>
          <a:ln/>
        </p:spPr>
        <p:txBody>
          <a:bodyPr/>
          <a:lstStyle>
            <a:lvl1pPr>
              <a:defRPr/>
            </a:lvl1pPr>
          </a:lstStyle>
          <a:p>
            <a:fld id="{6C21D7B2-F6DF-4749-BE48-6DFE0A2356E7}" type="slidenum">
              <a:rPr lang="en-US" altLang="x-none"/>
              <a:pPr/>
              <a:t>‹#›</a:t>
            </a:fld>
            <a:endParaRPr lang="en-US" altLang="x-none"/>
          </a:p>
        </p:txBody>
      </p:sp>
    </p:spTree>
    <p:extLst>
      <p:ext uri="{BB962C8B-B14F-4D97-AF65-F5344CB8AC3E}">
        <p14:creationId xmlns:p14="http://schemas.microsoft.com/office/powerpoint/2010/main" val="33569772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1/27/23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341600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838200" y="1849376"/>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1/27/23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54571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1/27/23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98157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1/27/23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394450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1/27/23</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663815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1/27/23</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555854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577611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1/27/23</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70070037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1/27/23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2018366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1/27/23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02775805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838200" y="1849376"/>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1/27/23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1318674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C21145F5-A5E9-5F43-82CD-3B9BA6E3131E}" type="datetimeFigureOut">
              <a:rPr lang="en-US" smtClean="0"/>
              <a:t>1/27/23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5DB4DC97-2DCE-6D4A-9FFB-7204BAC0FB8C}" type="slidenum">
              <a:rPr lang="en-US" smtClean="0"/>
              <a:t>‹#›</a:t>
            </a:fld>
            <a:endParaRPr lang="en-US"/>
          </a:p>
        </p:txBody>
      </p:sp>
    </p:spTree>
    <p:extLst>
      <p:ext uri="{BB962C8B-B14F-4D97-AF65-F5344CB8AC3E}">
        <p14:creationId xmlns:p14="http://schemas.microsoft.com/office/powerpoint/2010/main" val="9289163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1/27/23</a:t>
            </a:fld>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304417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1/27/23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836223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1/27/23</a:t>
            </a:fld>
            <a:endParaRPr lang="en-US"/>
          </a:p>
        </p:txBody>
      </p:sp>
      <p:sp>
        <p:nvSpPr>
          <p:cNvPr id="8" name="Footer Placeholder 7"/>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2072458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1/27/23</a:t>
            </a:fld>
            <a:endParaRPr lang="en-US"/>
          </a:p>
        </p:txBody>
      </p:sp>
      <p:sp>
        <p:nvSpPr>
          <p:cNvPr id="4" name="Footer Placeholder 3"/>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7646378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1/27/23</a:t>
            </a:fld>
            <a:endParaRPr lang="en-US"/>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15188941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1/27/23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9160520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2BB000D9-F882-5444-9F67-E68F2BDFFFE1}" type="datetimeFigureOut">
              <a:rPr lang="en-US" smtClean="0"/>
              <a:t>1/27/23</a:t>
            </a:fld>
            <a:endParaRPr lang="en-US"/>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610600" y="6356350"/>
            <a:ext cx="2743200" cy="365125"/>
          </a:xfrm>
          <a:prstGeom prst="rect">
            <a:avLst/>
          </a:prstGeom>
        </p:spPr>
        <p:txBody>
          <a:bodyPr/>
          <a:lstStyle/>
          <a:p>
            <a:fld id="{D6546FE1-E9C1-874D-9DC1-7F2475AD2B3C}" type="slidenum">
              <a:rPr lang="en-US" smtClean="0"/>
              <a:t>‹#›</a:t>
            </a:fld>
            <a:endParaRPr lang="en-US"/>
          </a:p>
        </p:txBody>
      </p:sp>
    </p:spTree>
    <p:extLst>
      <p:ext uri="{BB962C8B-B14F-4D97-AF65-F5344CB8AC3E}">
        <p14:creationId xmlns:p14="http://schemas.microsoft.com/office/powerpoint/2010/main" val="776337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lide Number Placeholder 5"/>
          <p:cNvSpPr>
            <a:spLocks noGrp="1"/>
          </p:cNvSpPr>
          <p:nvPr>
            <p:ph type="sldNum" sz="quarter" idx="4"/>
          </p:nvPr>
        </p:nvSpPr>
        <p:spPr>
          <a:xfrm>
            <a:off x="11275948" y="6373870"/>
            <a:ext cx="540000" cy="144000"/>
          </a:xfrm>
          <a:prstGeom prst="rect">
            <a:avLst/>
          </a:prstGeom>
        </p:spPr>
        <p:txBody>
          <a:bodyPr vert="horz" lIns="0" tIns="0" rIns="0" bIns="0" rtlCol="0" anchor="b" anchorCtr="0">
            <a:noAutofit/>
          </a:bodyPr>
          <a:lstStyle>
            <a:lvl1pPr algn="r">
              <a:defRPr sz="1000" b="1">
                <a:solidFill>
                  <a:schemeClr val="tx1"/>
                </a:solidFill>
              </a:defRPr>
            </a:lvl1pPr>
          </a:lstStyle>
          <a:p>
            <a:fld id="{0B868178-02AE-42FC-958D-6B8F13B60175}" type="slidenum">
              <a:rPr lang="en-GB" smtClean="0"/>
              <a:pPr/>
              <a:t>‹#›</a:t>
            </a:fld>
            <a:endParaRPr lang="en-GB" dirty="0"/>
          </a:p>
        </p:txBody>
      </p:sp>
      <p:cxnSp>
        <p:nvCxnSpPr>
          <p:cNvPr id="8" name="Straight Connector 7"/>
          <p:cNvCxnSpPr/>
          <p:nvPr userDrawn="1"/>
        </p:nvCxnSpPr>
        <p:spPr>
          <a:xfrm>
            <a:off x="443876" y="6366670"/>
            <a:ext cx="11372072" cy="0"/>
          </a:xfrm>
          <a:prstGeom prst="line">
            <a:avLst/>
          </a:prstGeom>
          <a:ln w="635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1271508" y="6382660"/>
            <a:ext cx="6552728" cy="400110"/>
          </a:xfrm>
          <a:prstGeom prst="rect">
            <a:avLst/>
          </a:prstGeom>
        </p:spPr>
        <p:txBody>
          <a:bodyPr wrap="square">
            <a:spAutoFit/>
          </a:bodyPr>
          <a:lstStyle/>
          <a:p>
            <a:r>
              <a:rPr lang="en-GB" sz="1000" dirty="0"/>
              <a:t>Anwar Musah</a:t>
            </a:r>
          </a:p>
          <a:p>
            <a:r>
              <a:rPr lang="en-GB" sz="1000" baseline="0" dirty="0"/>
              <a:t>Department of Geography | University College London</a:t>
            </a:r>
            <a:endParaRPr lang="en-GB" sz="1000" dirty="0"/>
          </a:p>
        </p:txBody>
      </p:sp>
      <p:sp>
        <p:nvSpPr>
          <p:cNvPr id="10" name="Rectangle 9"/>
          <p:cNvSpPr/>
          <p:nvPr userDrawn="1"/>
        </p:nvSpPr>
        <p:spPr>
          <a:xfrm>
            <a:off x="407412" y="6382660"/>
            <a:ext cx="809837" cy="246221"/>
          </a:xfrm>
          <a:prstGeom prst="rect">
            <a:avLst/>
          </a:prstGeom>
        </p:spPr>
        <p:txBody>
          <a:bodyPr wrap="none">
            <a:spAutoFit/>
          </a:bodyPr>
          <a:lstStyle/>
          <a:p>
            <a:r>
              <a:rPr lang="en-US" sz="1000" dirty="0"/>
              <a:t>25/01/2023</a:t>
            </a:r>
            <a:endParaRPr lang="en-GB" sz="1000" dirty="0"/>
          </a:p>
        </p:txBody>
      </p:sp>
      <p:grpSp>
        <p:nvGrpSpPr>
          <p:cNvPr id="6" name="Group 5">
            <a:extLst>
              <a:ext uri="{FF2B5EF4-FFF2-40B4-BE49-F238E27FC236}">
                <a16:creationId xmlns:a16="http://schemas.microsoft.com/office/drawing/2014/main" id="{7BDAA3BF-490B-F04A-A2CB-E621585C9A06}"/>
              </a:ext>
            </a:extLst>
          </p:cNvPr>
          <p:cNvGrpSpPr/>
          <p:nvPr userDrawn="1"/>
        </p:nvGrpSpPr>
        <p:grpSpPr>
          <a:xfrm>
            <a:off x="0" y="-2117"/>
            <a:ext cx="12192000" cy="988484"/>
            <a:chOff x="0" y="-1588"/>
            <a:chExt cx="9144000" cy="741363"/>
          </a:xfrm>
          <a:solidFill>
            <a:srgbClr val="D6D2C4"/>
          </a:solidFill>
        </p:grpSpPr>
        <p:sp>
          <p:nvSpPr>
            <p:cNvPr id="11" name="Freeform 5">
              <a:extLst>
                <a:ext uri="{FF2B5EF4-FFF2-40B4-BE49-F238E27FC236}">
                  <a16:creationId xmlns:a16="http://schemas.microsoft.com/office/drawing/2014/main" id="{B61271D3-7DDF-6F43-BB50-A40EB80AAFC3}"/>
                </a:ext>
              </a:extLst>
            </p:cNvPr>
            <p:cNvSpPr>
              <a:spLocks/>
            </p:cNvSpPr>
            <p:nvPr/>
          </p:nvSpPr>
          <p:spPr bwMode="auto">
            <a:xfrm>
              <a:off x="0" y="-1588"/>
              <a:ext cx="9144000" cy="741363"/>
            </a:xfrm>
            <a:custGeom>
              <a:avLst/>
              <a:gdLst>
                <a:gd name="T0" fmla="*/ 0 w 1123"/>
                <a:gd name="T1" fmla="*/ 0 h 90"/>
                <a:gd name="T2" fmla="*/ 0 w 1123"/>
                <a:gd name="T3" fmla="*/ 90 h 90"/>
                <a:gd name="T4" fmla="*/ 957 w 1123"/>
                <a:gd name="T5" fmla="*/ 90 h 90"/>
                <a:gd name="T6" fmla="*/ 955 w 1123"/>
                <a:gd name="T7" fmla="*/ 89 h 90"/>
                <a:gd name="T8" fmla="*/ 949 w 1123"/>
                <a:gd name="T9" fmla="*/ 73 h 90"/>
                <a:gd name="T10" fmla="*/ 949 w 1123"/>
                <a:gd name="T11" fmla="*/ 43 h 90"/>
                <a:gd name="T12" fmla="*/ 966 w 1123"/>
                <a:gd name="T13" fmla="*/ 43 h 90"/>
                <a:gd name="T14" fmla="*/ 966 w 1123"/>
                <a:gd name="T15" fmla="*/ 74 h 90"/>
                <a:gd name="T16" fmla="*/ 967 w 1123"/>
                <a:gd name="T17" fmla="*/ 80 h 90"/>
                <a:gd name="T18" fmla="*/ 973 w 1123"/>
                <a:gd name="T19" fmla="*/ 82 h 90"/>
                <a:gd name="T20" fmla="*/ 978 w 1123"/>
                <a:gd name="T21" fmla="*/ 80 h 90"/>
                <a:gd name="T22" fmla="*/ 980 w 1123"/>
                <a:gd name="T23" fmla="*/ 74 h 90"/>
                <a:gd name="T24" fmla="*/ 980 w 1123"/>
                <a:gd name="T25" fmla="*/ 43 h 90"/>
                <a:gd name="T26" fmla="*/ 996 w 1123"/>
                <a:gd name="T27" fmla="*/ 43 h 90"/>
                <a:gd name="T28" fmla="*/ 996 w 1123"/>
                <a:gd name="T29" fmla="*/ 70 h 90"/>
                <a:gd name="T30" fmla="*/ 990 w 1123"/>
                <a:gd name="T31" fmla="*/ 89 h 90"/>
                <a:gd name="T32" fmla="*/ 988 w 1123"/>
                <a:gd name="T33" fmla="*/ 90 h 90"/>
                <a:gd name="T34" fmla="*/ 1012 w 1123"/>
                <a:gd name="T35" fmla="*/ 90 h 90"/>
                <a:gd name="T36" fmla="*/ 1002 w 1123"/>
                <a:gd name="T37" fmla="*/ 68 h 90"/>
                <a:gd name="T38" fmla="*/ 1028 w 1123"/>
                <a:gd name="T39" fmla="*/ 41 h 90"/>
                <a:gd name="T40" fmla="*/ 1048 w 1123"/>
                <a:gd name="T41" fmla="*/ 49 h 90"/>
                <a:gd name="T42" fmla="*/ 1052 w 1123"/>
                <a:gd name="T43" fmla="*/ 55 h 90"/>
                <a:gd name="T44" fmla="*/ 1039 w 1123"/>
                <a:gd name="T45" fmla="*/ 62 h 90"/>
                <a:gd name="T46" fmla="*/ 1028 w 1123"/>
                <a:gd name="T47" fmla="*/ 53 h 90"/>
                <a:gd name="T48" fmla="*/ 1022 w 1123"/>
                <a:gd name="T49" fmla="*/ 56 h 90"/>
                <a:gd name="T50" fmla="*/ 1018 w 1123"/>
                <a:gd name="T51" fmla="*/ 67 h 90"/>
                <a:gd name="T52" fmla="*/ 1028 w 1123"/>
                <a:gd name="T53" fmla="*/ 82 h 90"/>
                <a:gd name="T54" fmla="*/ 1039 w 1123"/>
                <a:gd name="T55" fmla="*/ 74 h 90"/>
                <a:gd name="T56" fmla="*/ 1052 w 1123"/>
                <a:gd name="T57" fmla="*/ 80 h 90"/>
                <a:gd name="T58" fmla="*/ 1047 w 1123"/>
                <a:gd name="T59" fmla="*/ 87 h 90"/>
                <a:gd name="T60" fmla="*/ 1044 w 1123"/>
                <a:gd name="T61" fmla="*/ 90 h 90"/>
                <a:gd name="T62" fmla="*/ 1059 w 1123"/>
                <a:gd name="T63" fmla="*/ 90 h 90"/>
                <a:gd name="T64" fmla="*/ 1059 w 1123"/>
                <a:gd name="T65" fmla="*/ 43 h 90"/>
                <a:gd name="T66" fmla="*/ 1075 w 1123"/>
                <a:gd name="T67" fmla="*/ 43 h 90"/>
                <a:gd name="T68" fmla="*/ 1075 w 1123"/>
                <a:gd name="T69" fmla="*/ 80 h 90"/>
                <a:gd name="T70" fmla="*/ 1096 w 1123"/>
                <a:gd name="T71" fmla="*/ 80 h 90"/>
                <a:gd name="T72" fmla="*/ 1096 w 1123"/>
                <a:gd name="T73" fmla="*/ 90 h 90"/>
                <a:gd name="T74" fmla="*/ 1123 w 1123"/>
                <a:gd name="T75" fmla="*/ 90 h 90"/>
                <a:gd name="T76" fmla="*/ 1123 w 1123"/>
                <a:gd name="T77" fmla="*/ 0 h 90"/>
                <a:gd name="T78" fmla="*/ 0 w 1123"/>
                <a:gd name="T79" fmla="*/ 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3" h="90">
                  <a:moveTo>
                    <a:pt x="0" y="0"/>
                  </a:moveTo>
                  <a:cubicBezTo>
                    <a:pt x="0" y="90"/>
                    <a:pt x="0" y="90"/>
                    <a:pt x="0" y="90"/>
                  </a:cubicBezTo>
                  <a:cubicBezTo>
                    <a:pt x="957" y="90"/>
                    <a:pt x="957" y="90"/>
                    <a:pt x="957" y="90"/>
                  </a:cubicBezTo>
                  <a:cubicBezTo>
                    <a:pt x="956" y="90"/>
                    <a:pt x="955" y="89"/>
                    <a:pt x="955" y="89"/>
                  </a:cubicBezTo>
                  <a:cubicBezTo>
                    <a:pt x="950" y="84"/>
                    <a:pt x="950" y="78"/>
                    <a:pt x="949" y="73"/>
                  </a:cubicBezTo>
                  <a:cubicBezTo>
                    <a:pt x="949" y="43"/>
                    <a:pt x="949" y="43"/>
                    <a:pt x="949" y="43"/>
                  </a:cubicBezTo>
                  <a:cubicBezTo>
                    <a:pt x="966" y="43"/>
                    <a:pt x="966" y="43"/>
                    <a:pt x="966" y="43"/>
                  </a:cubicBezTo>
                  <a:cubicBezTo>
                    <a:pt x="966" y="74"/>
                    <a:pt x="966" y="74"/>
                    <a:pt x="966" y="74"/>
                  </a:cubicBezTo>
                  <a:cubicBezTo>
                    <a:pt x="966" y="76"/>
                    <a:pt x="966" y="79"/>
                    <a:pt x="967" y="80"/>
                  </a:cubicBezTo>
                  <a:cubicBezTo>
                    <a:pt x="969" y="82"/>
                    <a:pt x="971" y="82"/>
                    <a:pt x="973" y="82"/>
                  </a:cubicBezTo>
                  <a:cubicBezTo>
                    <a:pt x="975" y="82"/>
                    <a:pt x="977" y="81"/>
                    <a:pt x="978" y="80"/>
                  </a:cubicBezTo>
                  <a:cubicBezTo>
                    <a:pt x="979" y="79"/>
                    <a:pt x="980" y="76"/>
                    <a:pt x="980" y="74"/>
                  </a:cubicBezTo>
                  <a:cubicBezTo>
                    <a:pt x="980" y="43"/>
                    <a:pt x="980" y="43"/>
                    <a:pt x="980" y="43"/>
                  </a:cubicBezTo>
                  <a:cubicBezTo>
                    <a:pt x="996" y="43"/>
                    <a:pt x="996" y="43"/>
                    <a:pt x="996" y="43"/>
                  </a:cubicBezTo>
                  <a:cubicBezTo>
                    <a:pt x="996" y="70"/>
                    <a:pt x="996" y="70"/>
                    <a:pt x="996" y="70"/>
                  </a:cubicBezTo>
                  <a:cubicBezTo>
                    <a:pt x="996" y="75"/>
                    <a:pt x="996" y="83"/>
                    <a:pt x="990" y="89"/>
                  </a:cubicBezTo>
                  <a:cubicBezTo>
                    <a:pt x="989" y="89"/>
                    <a:pt x="989" y="90"/>
                    <a:pt x="988" y="90"/>
                  </a:cubicBezTo>
                  <a:cubicBezTo>
                    <a:pt x="1012" y="90"/>
                    <a:pt x="1012" y="90"/>
                    <a:pt x="1012" y="90"/>
                  </a:cubicBezTo>
                  <a:cubicBezTo>
                    <a:pt x="1005" y="85"/>
                    <a:pt x="1002" y="76"/>
                    <a:pt x="1002" y="68"/>
                  </a:cubicBezTo>
                  <a:cubicBezTo>
                    <a:pt x="1002" y="55"/>
                    <a:pt x="1011" y="41"/>
                    <a:pt x="1028" y="41"/>
                  </a:cubicBezTo>
                  <a:cubicBezTo>
                    <a:pt x="1035" y="41"/>
                    <a:pt x="1043" y="44"/>
                    <a:pt x="1048" y="49"/>
                  </a:cubicBezTo>
                  <a:cubicBezTo>
                    <a:pt x="1050" y="51"/>
                    <a:pt x="1051" y="53"/>
                    <a:pt x="1052" y="55"/>
                  </a:cubicBezTo>
                  <a:cubicBezTo>
                    <a:pt x="1039" y="62"/>
                    <a:pt x="1039" y="62"/>
                    <a:pt x="1039" y="62"/>
                  </a:cubicBezTo>
                  <a:cubicBezTo>
                    <a:pt x="1038" y="59"/>
                    <a:pt x="1035" y="53"/>
                    <a:pt x="1028" y="53"/>
                  </a:cubicBezTo>
                  <a:cubicBezTo>
                    <a:pt x="1025" y="53"/>
                    <a:pt x="1023" y="55"/>
                    <a:pt x="1022" y="56"/>
                  </a:cubicBezTo>
                  <a:cubicBezTo>
                    <a:pt x="1018" y="60"/>
                    <a:pt x="1018" y="65"/>
                    <a:pt x="1018" y="67"/>
                  </a:cubicBezTo>
                  <a:cubicBezTo>
                    <a:pt x="1018" y="75"/>
                    <a:pt x="1021" y="82"/>
                    <a:pt x="1028" y="82"/>
                  </a:cubicBezTo>
                  <a:cubicBezTo>
                    <a:pt x="1036" y="82"/>
                    <a:pt x="1038" y="75"/>
                    <a:pt x="1039" y="74"/>
                  </a:cubicBezTo>
                  <a:cubicBezTo>
                    <a:pt x="1052" y="80"/>
                    <a:pt x="1052" y="80"/>
                    <a:pt x="1052" y="80"/>
                  </a:cubicBezTo>
                  <a:cubicBezTo>
                    <a:pt x="1051" y="83"/>
                    <a:pt x="1050" y="85"/>
                    <a:pt x="1047" y="87"/>
                  </a:cubicBezTo>
                  <a:cubicBezTo>
                    <a:pt x="1046" y="88"/>
                    <a:pt x="1045" y="89"/>
                    <a:pt x="1044" y="90"/>
                  </a:cubicBezTo>
                  <a:cubicBezTo>
                    <a:pt x="1059" y="90"/>
                    <a:pt x="1059" y="90"/>
                    <a:pt x="1059" y="90"/>
                  </a:cubicBezTo>
                  <a:cubicBezTo>
                    <a:pt x="1059" y="43"/>
                    <a:pt x="1059" y="43"/>
                    <a:pt x="1059" y="43"/>
                  </a:cubicBezTo>
                  <a:cubicBezTo>
                    <a:pt x="1075" y="43"/>
                    <a:pt x="1075" y="43"/>
                    <a:pt x="1075" y="43"/>
                  </a:cubicBezTo>
                  <a:cubicBezTo>
                    <a:pt x="1075" y="80"/>
                    <a:pt x="1075" y="80"/>
                    <a:pt x="1075" y="80"/>
                  </a:cubicBezTo>
                  <a:cubicBezTo>
                    <a:pt x="1096" y="80"/>
                    <a:pt x="1096" y="80"/>
                    <a:pt x="1096" y="80"/>
                  </a:cubicBezTo>
                  <a:cubicBezTo>
                    <a:pt x="1096" y="90"/>
                    <a:pt x="1096" y="90"/>
                    <a:pt x="1096" y="90"/>
                  </a:cubicBezTo>
                  <a:cubicBezTo>
                    <a:pt x="1123" y="90"/>
                    <a:pt x="1123" y="90"/>
                    <a:pt x="1123" y="90"/>
                  </a:cubicBezTo>
                  <a:cubicBezTo>
                    <a:pt x="1123" y="0"/>
                    <a:pt x="1123" y="0"/>
                    <a:pt x="1123" y="0"/>
                  </a:cubicBezTo>
                  <a:lnTo>
                    <a:pt x="0"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GB" sz="2400"/>
            </a:p>
          </p:txBody>
        </p:sp>
        <p:pic>
          <p:nvPicPr>
            <p:cNvPr id="12" name="Picture 11">
              <a:extLst>
                <a:ext uri="{FF2B5EF4-FFF2-40B4-BE49-F238E27FC236}">
                  <a16:creationId xmlns:a16="http://schemas.microsoft.com/office/drawing/2014/main" id="{5434D1C0-E761-1A47-8DBA-F01E27D73688}"/>
                </a:ext>
              </a:extLst>
            </p:cNvPr>
            <p:cNvPicPr>
              <a:picLocks noChangeAspect="1"/>
            </p:cNvPicPr>
            <p:nvPr/>
          </p:nvPicPr>
          <p:blipFill>
            <a:blip r:embed="rId15">
              <a:extLst>
                <a:ext uri="{BEBA8EAE-BF5A-486C-A8C5-ECC9F3942E4B}">
                  <a14:imgProps xmlns:a14="http://schemas.microsoft.com/office/drawing/2010/main">
                    <a14:imgLayer r:embed="rId16">
                      <a14:imgEffect>
                        <a14:brightnessContrast bright="100000"/>
                      </a14:imgEffect>
                    </a14:imgLayer>
                  </a14:imgProps>
                </a:ext>
                <a:ext uri="{28A0092B-C50C-407E-A947-70E740481C1C}">
                  <a14:useLocalDpi xmlns:a14="http://schemas.microsoft.com/office/drawing/2010/main" val="0"/>
                </a:ext>
              </a:extLst>
            </a:blip>
            <a:stretch>
              <a:fillRect/>
            </a:stretch>
          </p:blipFill>
          <p:spPr>
            <a:xfrm flipH="1">
              <a:off x="7524000" y="360000"/>
              <a:ext cx="147064" cy="172800"/>
            </a:xfrm>
            <a:prstGeom prst="rect">
              <a:avLst/>
            </a:prstGeom>
            <a:noFill/>
          </p:spPr>
        </p:pic>
      </p:grpSp>
      <p:sp>
        <p:nvSpPr>
          <p:cNvPr id="13" name="Text Placeholder 6">
            <a:extLst>
              <a:ext uri="{FF2B5EF4-FFF2-40B4-BE49-F238E27FC236}">
                <a16:creationId xmlns:a16="http://schemas.microsoft.com/office/drawing/2014/main" id="{DF6B7FAD-114F-BE45-98FE-B3374CB38F71}"/>
              </a:ext>
            </a:extLst>
          </p:cNvPr>
          <p:cNvSpPr txBox="1">
            <a:spLocks/>
          </p:cNvSpPr>
          <p:nvPr userDrawn="1"/>
        </p:nvSpPr>
        <p:spPr>
          <a:xfrm>
            <a:off x="288000" y="288000"/>
            <a:ext cx="7318611" cy="390725"/>
          </a:xfrm>
        </p:spPr>
        <p:txBody>
          <a:bodyPr lIns="0" tIns="0" rIns="0" bIns="0">
            <a:noAutofit/>
          </a:bodyPr>
          <a:lstStyle>
            <a:lvl1pPr marL="0" indent="0" algn="l" defTabSz="914400" rtl="0" eaLnBrk="1" latinLnBrk="0" hangingPunct="1">
              <a:lnSpc>
                <a:spcPct val="80000"/>
              </a:lnSpc>
              <a:spcBef>
                <a:spcPts val="1000"/>
              </a:spcBef>
              <a:buFont typeface="Arial"/>
              <a:buNone/>
              <a:defRPr sz="1467" kern="1200" baseline="0">
                <a:solidFill>
                  <a:schemeClr val="bg1"/>
                </a:solidFill>
                <a:latin typeface="+mn-lt"/>
                <a:ea typeface="+mn-ea"/>
                <a:cs typeface="+mn-cs"/>
              </a:defRPr>
            </a:lvl1pPr>
            <a:lvl2pPr marL="0" indent="0" algn="l" defTabSz="914400" rtl="0" eaLnBrk="1" latinLnBrk="0" hangingPunct="1">
              <a:lnSpc>
                <a:spcPct val="80000"/>
              </a:lnSpc>
              <a:spcBef>
                <a:spcPts val="500"/>
              </a:spcBef>
              <a:buFont typeface="Arial"/>
              <a:buNone/>
              <a:defRPr sz="1467" kern="1200">
                <a:solidFill>
                  <a:schemeClr val="bg1"/>
                </a:solidFill>
                <a:latin typeface="+mn-lt"/>
                <a:ea typeface="+mn-ea"/>
                <a:cs typeface="+mn-cs"/>
              </a:defRPr>
            </a:lvl2pPr>
            <a:lvl3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3pPr>
            <a:lvl4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4pPr>
            <a:lvl5pPr marL="0" indent="0" algn="l" defTabSz="914400" rtl="0" eaLnBrk="1" latinLnBrk="0" hangingPunct="1">
              <a:lnSpc>
                <a:spcPct val="90000"/>
              </a:lnSpc>
              <a:spcBef>
                <a:spcPts val="500"/>
              </a:spcBef>
              <a:buFont typeface="Arial"/>
              <a:buNone/>
              <a:defRPr sz="1467"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t>Department of Geography</a:t>
            </a:r>
            <a:endParaRPr lang="en-US" dirty="0"/>
          </a:p>
        </p:txBody>
      </p:sp>
    </p:spTree>
    <p:extLst>
      <p:ext uri="{BB962C8B-B14F-4D97-AF65-F5344CB8AC3E}">
        <p14:creationId xmlns:p14="http://schemas.microsoft.com/office/powerpoint/2010/main" val="10125771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29111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musah@ucl.ac.uk"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hyperlink" Target="https://noamross.github.io/gams-in-r-course/"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7.jpeg"/><Relationship Id="rId11" Type="http://schemas.openxmlformats.org/officeDocument/2006/relationships/image" Target="../media/image12.jpeg"/><Relationship Id="rId5" Type="http://schemas.openxmlformats.org/officeDocument/2006/relationships/image" Target="../media/image6.jpeg"/><Relationship Id="rId10" Type="http://schemas.openxmlformats.org/officeDocument/2006/relationships/image" Target="../media/image11.jpeg"/><Relationship Id="rId4" Type="http://schemas.openxmlformats.org/officeDocument/2006/relationships/image" Target="../media/image5.jpeg"/><Relationship Id="rId9" Type="http://schemas.openxmlformats.org/officeDocument/2006/relationships/image" Target="../media/image10.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150.png"/><Relationship Id="rId11" Type="http://schemas.openxmlformats.org/officeDocument/2006/relationships/image" Target="../media/image20.png"/><Relationship Id="rId5" Type="http://schemas.openxmlformats.org/officeDocument/2006/relationships/image" Target="../media/image15.png"/><Relationship Id="rId10" Type="http://schemas.openxmlformats.org/officeDocument/2006/relationships/image" Target="../media/image19.png"/><Relationship Id="rId4" Type="http://schemas.openxmlformats.org/officeDocument/2006/relationships/image" Target="../media/image14.png"/><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0.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0.xml"/><Relationship Id="rId6" Type="http://schemas.openxmlformats.org/officeDocument/2006/relationships/image" Target="../media/image22.png"/><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7.png"/><Relationship Id="rId7"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0.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0.xml"/><Relationship Id="rId6" Type="http://schemas.openxmlformats.org/officeDocument/2006/relationships/image" Target="../media/image32.png"/><Relationship Id="rId5" Type="http://schemas.openxmlformats.org/officeDocument/2006/relationships/image" Target="../media/image29.png"/><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7.png"/><Relationship Id="rId7"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0.xml"/><Relationship Id="rId6" Type="http://schemas.openxmlformats.org/officeDocument/2006/relationships/image" Target="../media/image39.png"/><Relationship Id="rId5" Type="http://schemas.openxmlformats.org/officeDocument/2006/relationships/image" Target="../media/image32.png"/><Relationship Id="rId4" Type="http://schemas.openxmlformats.org/officeDocument/2006/relationships/image" Target="../media/image38.png"/><Relationship Id="rId9" Type="http://schemas.openxmlformats.org/officeDocument/2006/relationships/image" Target="../media/image41.png"/></Relationships>
</file>

<file path=ppt/slides/_rels/slide19.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7.png"/><Relationship Id="rId7"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0.xml"/><Relationship Id="rId6" Type="http://schemas.openxmlformats.org/officeDocument/2006/relationships/image" Target="../media/image39.png"/><Relationship Id="rId5" Type="http://schemas.openxmlformats.org/officeDocument/2006/relationships/image" Target="../media/image32.png"/><Relationship Id="rId4" Type="http://schemas.openxmlformats.org/officeDocument/2006/relationships/image" Target="../media/image38.png"/><Relationship Id="rId9" Type="http://schemas.openxmlformats.org/officeDocument/2006/relationships/image" Target="../media/image4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5.png"/><Relationship Id="rId1" Type="http://schemas.openxmlformats.org/officeDocument/2006/relationships/slideLayout" Target="../slideLayouts/slideLayout20.xml"/><Relationship Id="rId5" Type="http://schemas.openxmlformats.org/officeDocument/2006/relationships/image" Target="../media/image45.png"/><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png"/><Relationship Id="rId1" Type="http://schemas.openxmlformats.org/officeDocument/2006/relationships/slideLayout" Target="../slideLayouts/slideLayout20.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0.xml"/><Relationship Id="rId4" Type="http://schemas.openxmlformats.org/officeDocument/2006/relationships/image" Target="../media/image43.png"/></Relationships>
</file>

<file path=ppt/slides/_rels/slide2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0.xml"/></Relationships>
</file>

<file path=ppt/slides/_rels/slide2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0.xml"/></Relationships>
</file>

<file path=ppt/slides/_rels/slide27.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0.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310.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60.png"/><Relationship Id="rId5" Type="http://schemas.openxmlformats.org/officeDocument/2006/relationships/image" Target="../media/image58.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167A4CB3-F0C9-5F4A-8B2A-F66E99725E17}"/>
              </a:ext>
            </a:extLst>
          </p:cNvPr>
          <p:cNvSpPr/>
          <p:nvPr/>
        </p:nvSpPr>
        <p:spPr>
          <a:xfrm>
            <a:off x="695325" y="1917424"/>
            <a:ext cx="10486795" cy="3970318"/>
          </a:xfrm>
          <a:prstGeom prst="rect">
            <a:avLst/>
          </a:prstGeom>
        </p:spPr>
        <p:txBody>
          <a:bodyPr wrap="square">
            <a:spAutoFit/>
          </a:bodyPr>
          <a:lstStyle/>
          <a:p>
            <a:r>
              <a:rPr lang="en-GB" sz="2400" b="1" cap="all" dirty="0">
                <a:latin typeface="Helvetica Neue Light" panose="02000403000000020004" pitchFamily="2" charset="0"/>
                <a:ea typeface="Helvetica Neue Light" panose="02000403000000020004" pitchFamily="2" charset="0"/>
                <a:cs typeface="Calibri Light" charset="0"/>
              </a:rPr>
              <a:t>GEOG0125</a:t>
            </a:r>
          </a:p>
          <a:p>
            <a:r>
              <a:rPr lang="en-GB" sz="2400" cap="all" dirty="0">
                <a:latin typeface="Helvetica Neue Light" panose="02000403000000020004" pitchFamily="2" charset="0"/>
                <a:ea typeface="Helvetica Neue Light" panose="02000403000000020004" pitchFamily="2" charset="0"/>
                <a:cs typeface="Calibri Light" charset="0"/>
              </a:rPr>
              <a:t>Advanced Topics in Social and Geographic Data Science</a:t>
            </a:r>
            <a:br>
              <a:rPr lang="en-GB" sz="2000" cap="all" dirty="0">
                <a:latin typeface="Helvetica Neue Light" panose="02000403000000020004" pitchFamily="2" charset="0"/>
                <a:ea typeface="Helvetica Neue Light" panose="02000403000000020004" pitchFamily="2" charset="0"/>
                <a:cs typeface="Calibri Light" charset="0"/>
              </a:rPr>
            </a:br>
            <a:endParaRPr lang="en-GB" sz="2000" cap="all" dirty="0">
              <a:latin typeface="Helvetica Neue Light" panose="02000403000000020004" pitchFamily="2" charset="0"/>
              <a:ea typeface="Helvetica Neue Light" panose="02000403000000020004" pitchFamily="2" charset="0"/>
              <a:cs typeface="Calibri Light" charset="0"/>
            </a:endParaRPr>
          </a:p>
          <a:p>
            <a:r>
              <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rPr>
              <a:t>Introduction to BAYESIAN </a:t>
            </a:r>
            <a:r>
              <a:rPr lang="en-GB" sz="3200" b="1" cap="all" dirty="0" err="1">
                <a:solidFill>
                  <a:prstClr val="black"/>
                </a:solidFill>
                <a:latin typeface="Helvetica Neue Light" panose="02000403000000020004" pitchFamily="2" charset="0"/>
                <a:ea typeface="Helvetica Neue Light" panose="02000403000000020004" pitchFamily="2" charset="0"/>
                <a:cs typeface="Calibri Light" charset="0"/>
              </a:rPr>
              <a:t>GeneraliSed</a:t>
            </a:r>
            <a:r>
              <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rPr>
              <a:t> ADDITIVE </a:t>
            </a:r>
            <a:r>
              <a:rPr lang="en-GB" sz="3200" b="1" cap="all" dirty="0" err="1">
                <a:solidFill>
                  <a:prstClr val="black"/>
                </a:solidFill>
                <a:latin typeface="Helvetica Neue Light" panose="02000403000000020004" pitchFamily="2" charset="0"/>
                <a:ea typeface="Helvetica Neue Light" panose="02000403000000020004" pitchFamily="2" charset="0"/>
                <a:cs typeface="Calibri Light" charset="0"/>
              </a:rPr>
              <a:t>modelS</a:t>
            </a:r>
            <a:r>
              <a:rPr lang="en-GB" sz="3200" b="1" cap="all" dirty="0">
                <a:solidFill>
                  <a:prstClr val="black"/>
                </a:solidFill>
                <a:latin typeface="Helvetica Neue Light" panose="02000403000000020004" pitchFamily="2" charset="0"/>
                <a:ea typeface="Helvetica Neue Light" panose="02000403000000020004" pitchFamily="2" charset="0"/>
                <a:cs typeface="Calibri Light" charset="0"/>
              </a:rPr>
              <a:t> (GAM)</a:t>
            </a:r>
          </a:p>
          <a:p>
            <a:endParaRPr lang="en-GB" sz="2800" cap="all" dirty="0">
              <a:solidFill>
                <a:prstClr val="black"/>
              </a:solidFill>
              <a:latin typeface="Helvetica Neue Light" panose="02000403000000020004" pitchFamily="2" charset="0"/>
              <a:ea typeface="Helvetica Neue Light" panose="02000403000000020004" pitchFamily="2" charset="0"/>
              <a:cs typeface="Calibri Light" charset="0"/>
            </a:endParaRPr>
          </a:p>
          <a:p>
            <a:endParaRPr lang="en-GB" sz="2800" cap="all" dirty="0">
              <a:solidFill>
                <a:prstClr val="black"/>
              </a:solidFill>
              <a:latin typeface="Helvetica Neue Light" panose="02000403000000020004" pitchFamily="2" charset="0"/>
              <a:ea typeface="Helvetica Neue Light" panose="02000403000000020004" pitchFamily="2" charset="0"/>
              <a:cs typeface="Calibri Light" charset="0"/>
            </a:endParaRPr>
          </a:p>
          <a:p>
            <a:r>
              <a:rPr lang="en-GB"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Dr Anwar Musah (</a:t>
            </a:r>
            <a:r>
              <a:rPr lang="en-GB"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hlinkClick r:id="rId3"/>
              </a:rPr>
              <a:t>a.musah@ucl.ac.uk</a:t>
            </a:r>
            <a:r>
              <a:rPr lang="en-GB"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 </a:t>
            </a:r>
          </a:p>
          <a:p>
            <a:pPr lvl="0"/>
            <a:r>
              <a:rPr lang="en-US" altLang="en-US" sz="1600" dirty="0">
                <a:solidFill>
                  <a:prstClr val="black"/>
                </a:solidFill>
                <a:latin typeface="Helvetica Neue Light" panose="02000403000000020004" pitchFamily="2" charset="0"/>
                <a:ea typeface="Helvetica Neue Light" panose="02000403000000020004" pitchFamily="2" charset="0"/>
                <a:cs typeface="Helvetica Neue" panose="02000503000000020004" pitchFamily="2" charset="0"/>
              </a:rPr>
              <a:t>Lecturer in Social and Geographic Data Science</a:t>
            </a:r>
          </a:p>
          <a:p>
            <a:pPr lvl="0"/>
            <a:r>
              <a:rPr lang="en-US" altLang="en-US" sz="1600" dirty="0">
                <a:latin typeface="Helvetica Neue Light" panose="02000403000000020004" pitchFamily="2" charset="0"/>
                <a:ea typeface="Helvetica Neue Light" panose="02000403000000020004" pitchFamily="2" charset="0"/>
                <a:cs typeface="Helvetica Neue" panose="02000503000000020004" pitchFamily="2" charset="0"/>
              </a:rPr>
              <a:t>UCL Geography</a:t>
            </a:r>
          </a:p>
          <a:p>
            <a:endParaRPr lang="en-GB" sz="1600" cap="all" dirty="0">
              <a:latin typeface="Helvetica Neue Light" panose="02000403000000020004" pitchFamily="2" charset="0"/>
              <a:ea typeface="Helvetica Neue Light" panose="02000403000000020004" pitchFamily="2" charset="0"/>
              <a:cs typeface="Calibri Light" charset="0"/>
            </a:endParaRPr>
          </a:p>
        </p:txBody>
      </p:sp>
      <p:sp>
        <p:nvSpPr>
          <p:cNvPr id="4" name="Slide Number Placeholder 3">
            <a:extLst>
              <a:ext uri="{FF2B5EF4-FFF2-40B4-BE49-F238E27FC236}">
                <a16:creationId xmlns:a16="http://schemas.microsoft.com/office/drawing/2014/main" id="{4EDC729C-1B10-9942-8A36-0EC6012A06D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5" name="Picture 4">
            <a:extLst>
              <a:ext uri="{FF2B5EF4-FFF2-40B4-BE49-F238E27FC236}">
                <a16:creationId xmlns:a16="http://schemas.microsoft.com/office/drawing/2014/main" id="{5E7F389B-F6B0-A94C-97E9-5A3AD8DBB514}"/>
              </a:ext>
            </a:extLst>
          </p:cNvPr>
          <p:cNvPicPr>
            <a:picLocks noChangeAspect="1"/>
          </p:cNvPicPr>
          <p:nvPr/>
        </p:nvPicPr>
        <p:blipFill>
          <a:blip r:embed="rId4"/>
          <a:stretch>
            <a:fillRect/>
          </a:stretch>
        </p:blipFill>
        <p:spPr>
          <a:xfrm>
            <a:off x="0" y="0"/>
            <a:ext cx="12192000" cy="970069"/>
          </a:xfrm>
          <a:prstGeom prst="rect">
            <a:avLst/>
          </a:prstGeom>
        </p:spPr>
      </p:pic>
    </p:spTree>
    <p:extLst>
      <p:ext uri="{BB962C8B-B14F-4D97-AF65-F5344CB8AC3E}">
        <p14:creationId xmlns:p14="http://schemas.microsoft.com/office/powerpoint/2010/main" val="907104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4B90AA00-3CB9-250B-BAFA-AA5796A416AB}"/>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TextBox 2">
            <a:extLst>
              <a:ext uri="{FF2B5EF4-FFF2-40B4-BE49-F238E27FC236}">
                <a16:creationId xmlns:a16="http://schemas.microsoft.com/office/drawing/2014/main" id="{D38627B5-D5AC-D659-1543-D9AA1784440F}"/>
              </a:ext>
            </a:extLst>
          </p:cNvPr>
          <p:cNvSpPr txBox="1"/>
          <p:nvPr/>
        </p:nvSpPr>
        <p:spPr>
          <a:xfrm>
            <a:off x="218661" y="268356"/>
            <a:ext cx="7583557"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Trade-offs between Flexibility and Interpretability</a:t>
            </a:r>
          </a:p>
        </p:txBody>
      </p:sp>
      <p:sp>
        <p:nvSpPr>
          <p:cNvPr id="5" name="Rounded Rectangle 4">
            <a:extLst>
              <a:ext uri="{FF2B5EF4-FFF2-40B4-BE49-F238E27FC236}">
                <a16:creationId xmlns:a16="http://schemas.microsoft.com/office/drawing/2014/main" id="{77E689E5-9322-4ADC-F218-0C75CAADCA89}"/>
              </a:ext>
            </a:extLst>
          </p:cNvPr>
          <p:cNvSpPr/>
          <p:nvPr/>
        </p:nvSpPr>
        <p:spPr>
          <a:xfrm>
            <a:off x="410791" y="1603707"/>
            <a:ext cx="3299791" cy="9376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Linear Models</a:t>
            </a:r>
          </a:p>
        </p:txBody>
      </p:sp>
      <p:sp>
        <p:nvSpPr>
          <p:cNvPr id="6" name="Rounded Rectangle 5">
            <a:extLst>
              <a:ext uri="{FF2B5EF4-FFF2-40B4-BE49-F238E27FC236}">
                <a16:creationId xmlns:a16="http://schemas.microsoft.com/office/drawing/2014/main" id="{61EE0FE9-7B79-D12E-4F4F-E7D33066D3CA}"/>
              </a:ext>
            </a:extLst>
          </p:cNvPr>
          <p:cNvSpPr/>
          <p:nvPr/>
        </p:nvSpPr>
        <p:spPr>
          <a:xfrm>
            <a:off x="8223000" y="1603707"/>
            <a:ext cx="3299791" cy="93766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Black-Box ML</a:t>
            </a:r>
          </a:p>
        </p:txBody>
      </p:sp>
      <p:sp>
        <p:nvSpPr>
          <p:cNvPr id="7" name="Oval 6">
            <a:extLst>
              <a:ext uri="{FF2B5EF4-FFF2-40B4-BE49-F238E27FC236}">
                <a16:creationId xmlns:a16="http://schemas.microsoft.com/office/drawing/2014/main" id="{D578F865-D625-B9CB-872D-E89F72C84837}"/>
              </a:ext>
            </a:extLst>
          </p:cNvPr>
          <p:cNvSpPr/>
          <p:nvPr/>
        </p:nvSpPr>
        <p:spPr>
          <a:xfrm>
            <a:off x="4833730" y="1028932"/>
            <a:ext cx="2266121" cy="214685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GAM</a:t>
            </a:r>
          </a:p>
        </p:txBody>
      </p:sp>
      <p:sp>
        <p:nvSpPr>
          <p:cNvPr id="8" name="Left-right Arrow 7">
            <a:extLst>
              <a:ext uri="{FF2B5EF4-FFF2-40B4-BE49-F238E27FC236}">
                <a16:creationId xmlns:a16="http://schemas.microsoft.com/office/drawing/2014/main" id="{74EFCB77-E763-490D-58A5-1DF5B8911727}"/>
              </a:ext>
            </a:extLst>
          </p:cNvPr>
          <p:cNvSpPr/>
          <p:nvPr/>
        </p:nvSpPr>
        <p:spPr>
          <a:xfrm>
            <a:off x="3710611" y="1633525"/>
            <a:ext cx="4512390" cy="937666"/>
          </a:xfrm>
          <a:prstGeom prst="leftRightArrow">
            <a:avLst/>
          </a:prstGeom>
          <a:gradFill flip="none" rotWithShape="1">
            <a:gsLst>
              <a:gs pos="23000">
                <a:schemeClr val="accent1">
                  <a:lumMod val="5000"/>
                  <a:lumOff val="95000"/>
                  <a:alpha val="1000"/>
                </a:schemeClr>
              </a:gs>
              <a:gs pos="68000">
                <a:schemeClr val="accent1">
                  <a:lumMod val="45000"/>
                  <a:lumOff val="55000"/>
                </a:schemeClr>
              </a:gs>
              <a:gs pos="82000">
                <a:schemeClr val="accent1">
                  <a:lumMod val="45000"/>
                  <a:lumOff val="55000"/>
                </a:schemeClr>
              </a:gs>
              <a:gs pos="100000">
                <a:schemeClr val="accent1">
                  <a:lumMod val="30000"/>
                  <a:lumOff val="70000"/>
                </a:schemeClr>
              </a:gs>
            </a:gsLst>
            <a:lin ang="108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8D494056-FE78-71CB-D2E9-4D11CD5DFBFB}"/>
              </a:ext>
            </a:extLst>
          </p:cNvPr>
          <p:cNvSpPr txBox="1"/>
          <p:nvPr/>
        </p:nvSpPr>
        <p:spPr>
          <a:xfrm>
            <a:off x="187187" y="3611923"/>
            <a:ext cx="11817626" cy="3046988"/>
          </a:xfrm>
          <a:prstGeom prst="rect">
            <a:avLst/>
          </a:prstGeom>
          <a:noFill/>
        </p:spPr>
        <p:txBody>
          <a:bodyPr wrap="square" rtlCol="0">
            <a:spAutoFit/>
          </a:bodyPr>
          <a:lstStyle/>
          <a:p>
            <a:pPr marL="285750" indent="-285750" algn="l">
              <a:buFont typeface="Arial" panose="020B0604020202020204" pitchFamily="34" charset="0"/>
              <a:buChar char="•"/>
            </a:pPr>
            <a:r>
              <a:rPr lang="en-GB" sz="16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Linear models are easy to interpret and to use for inference: It is easy to understand the meaning of their parameters. However, we often need to model more complex phenomena than can be represented by linear relationships.</a:t>
            </a:r>
          </a:p>
          <a:p>
            <a:pPr marL="285750" indent="-285750" algn="l">
              <a:buFont typeface="Arial" panose="020B0604020202020204" pitchFamily="34" charset="0"/>
              <a:buChar char="•"/>
            </a:pPr>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lgn="l">
              <a:buFont typeface="Arial" panose="020B0604020202020204" pitchFamily="34" charset="0"/>
              <a:buChar char="•"/>
            </a:pPr>
            <a:r>
              <a:rPr lang="en-GB" sz="16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rPr>
              <a:t>On the other hand, machine learning models, like boosted regression trees or neural networks, can be very good at making predictions of complex relationships. The problem is that they tend to need lots of data, are quite difficult to interpret, and one can rarely make inferences from the model results.</a:t>
            </a:r>
          </a:p>
          <a:p>
            <a:pPr marL="285750" indent="-285750" algn="l">
              <a:buFont typeface="Arial" panose="020B0604020202020204" pitchFamily="34" charset="0"/>
              <a:buChar char="•"/>
            </a:pPr>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lgn="l">
              <a:buFont typeface="Arial" panose="020B0604020202020204" pitchFamily="34" charset="0"/>
              <a:buChar char="•"/>
            </a:pPr>
            <a:r>
              <a:rPr lang="en-GB" sz="1600" u="none" strike="noStrike" dirty="0">
                <a:effectLst/>
                <a:latin typeface="Helvetica Neue" panose="02000503000000020004" pitchFamily="2" charset="0"/>
                <a:ea typeface="Helvetica Neue" panose="02000503000000020004" pitchFamily="2" charset="0"/>
                <a:cs typeface="Helvetica Neue" panose="02000503000000020004" pitchFamily="2" charset="0"/>
              </a:rPr>
              <a:t>GAMs offer a middle ground: they can be fit to complex, nonlinear relationships and make good predictions in these cases, but we are still able to do inferential statistics and understand and explain the underlying structure of our models and why they make predictions that they do.</a:t>
            </a:r>
          </a:p>
          <a:p>
            <a:pPr marL="285750" indent="-285750" algn="l">
              <a:buFont typeface="Arial" panose="020B0604020202020204" pitchFamily="34" charset="0"/>
              <a:buChar char="•"/>
            </a:pPr>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p>
            <a:pPr algn="l"/>
            <a:r>
              <a:rPr lang="en-GB" sz="1600" dirty="0">
                <a:latin typeface="Helvetica Neue" panose="02000503000000020004" pitchFamily="2" charset="0"/>
                <a:ea typeface="Helvetica Neue" panose="02000503000000020004" pitchFamily="2" charset="0"/>
                <a:cs typeface="Helvetica Neue" panose="02000503000000020004" pitchFamily="2" charset="0"/>
              </a:rPr>
              <a:t>Source: [</a:t>
            </a:r>
            <a:r>
              <a:rPr lang="en-GB" sz="1600" dirty="0">
                <a:latin typeface="Helvetica Neue" panose="02000503000000020004" pitchFamily="2" charset="0"/>
                <a:ea typeface="Helvetica Neue" panose="02000503000000020004" pitchFamily="2" charset="0"/>
                <a:cs typeface="Helvetica Neue" panose="02000503000000020004" pitchFamily="2" charset="0"/>
                <a:hlinkClick r:id="rId3"/>
              </a:rPr>
              <a:t>GAMs in R by Noam Ross</a:t>
            </a:r>
            <a:r>
              <a:rPr lang="en-GB" sz="1600" dirty="0">
                <a:latin typeface="Helvetica Neue" panose="02000503000000020004" pitchFamily="2" charset="0"/>
                <a:ea typeface="Helvetica Neue" panose="02000503000000020004" pitchFamily="2" charset="0"/>
                <a:cs typeface="Helvetica Neue" panose="02000503000000020004" pitchFamily="2" charset="0"/>
              </a:rPr>
              <a:t>]</a:t>
            </a:r>
          </a:p>
        </p:txBody>
      </p:sp>
      <p:sp>
        <p:nvSpPr>
          <p:cNvPr id="10" name="TextBox 9">
            <a:extLst>
              <a:ext uri="{FF2B5EF4-FFF2-40B4-BE49-F238E27FC236}">
                <a16:creationId xmlns:a16="http://schemas.microsoft.com/office/drawing/2014/main" id="{0916B5DB-A111-AEBB-B895-394199006313}"/>
              </a:ext>
            </a:extLst>
          </p:cNvPr>
          <p:cNvSpPr txBox="1"/>
          <p:nvPr/>
        </p:nvSpPr>
        <p:spPr>
          <a:xfrm>
            <a:off x="8222970" y="798099"/>
            <a:ext cx="3299791" cy="461665"/>
          </a:xfrm>
          <a:prstGeom prst="rect">
            <a:avLst/>
          </a:prstGeom>
          <a:noFill/>
        </p:spPr>
        <p:txBody>
          <a:bodyPr wrap="square" rtlCol="0">
            <a:spAutoFit/>
          </a:bodyPr>
          <a:lstStyle/>
          <a:p>
            <a:pPr algn="l"/>
            <a:r>
              <a:rPr lang="en-GB" sz="1200" dirty="0">
                <a:latin typeface="Helvetica Neue Light" panose="02000403000000020004" pitchFamily="2" charset="0"/>
                <a:ea typeface="Helvetica Neue Light" panose="02000403000000020004" pitchFamily="2" charset="0"/>
              </a:rPr>
              <a:t>Note 1: You will be taught ML neural networks which use a lot of GAMs</a:t>
            </a:r>
          </a:p>
        </p:txBody>
      </p:sp>
    </p:spTree>
    <p:extLst>
      <p:ext uri="{BB962C8B-B14F-4D97-AF65-F5344CB8AC3E}">
        <p14:creationId xmlns:p14="http://schemas.microsoft.com/office/powerpoint/2010/main" val="1177637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descr="A group of people sitting on the ground&#10;&#10;Description automatically generated with low confidence">
            <a:extLst>
              <a:ext uri="{FF2B5EF4-FFF2-40B4-BE49-F238E27FC236}">
                <a16:creationId xmlns:a16="http://schemas.microsoft.com/office/drawing/2014/main" id="{CDE38DC2-38CB-8703-BBD8-2A7F39EF6815}"/>
              </a:ext>
            </a:extLst>
          </p:cNvPr>
          <p:cNvPicPr>
            <a:picLocks noChangeAspect="1"/>
          </p:cNvPicPr>
          <p:nvPr/>
        </p:nvPicPr>
        <p:blipFill>
          <a:blip r:embed="rId3"/>
          <a:stretch>
            <a:fillRect/>
          </a:stretch>
        </p:blipFill>
        <p:spPr>
          <a:xfrm>
            <a:off x="7961270" y="4247211"/>
            <a:ext cx="4230730" cy="2661754"/>
          </a:xfrm>
          <a:prstGeom prst="rect">
            <a:avLst/>
          </a:prstGeom>
        </p:spPr>
      </p:pic>
      <p:pic>
        <p:nvPicPr>
          <p:cNvPr id="21" name="Picture 20" descr="A picture containing nature, sunset, night sky&#10;&#10;Description automatically generated">
            <a:extLst>
              <a:ext uri="{FF2B5EF4-FFF2-40B4-BE49-F238E27FC236}">
                <a16:creationId xmlns:a16="http://schemas.microsoft.com/office/drawing/2014/main" id="{DAE02A10-E102-EF30-0F57-ADEA2E2CC0DD}"/>
              </a:ext>
            </a:extLst>
          </p:cNvPr>
          <p:cNvPicPr>
            <a:picLocks noChangeAspect="1"/>
          </p:cNvPicPr>
          <p:nvPr/>
        </p:nvPicPr>
        <p:blipFill>
          <a:blip r:embed="rId4"/>
          <a:stretch>
            <a:fillRect/>
          </a:stretch>
        </p:blipFill>
        <p:spPr>
          <a:xfrm>
            <a:off x="-53290" y="4749903"/>
            <a:ext cx="4284022" cy="2142011"/>
          </a:xfrm>
          <a:prstGeom prst="rect">
            <a:avLst/>
          </a:prstGeom>
        </p:spPr>
      </p:pic>
      <p:pic>
        <p:nvPicPr>
          <p:cNvPr id="9" name="Picture 8" descr="A picture containing grass, outdoor, tree, sky&#10;&#10;Description automatically generated">
            <a:extLst>
              <a:ext uri="{FF2B5EF4-FFF2-40B4-BE49-F238E27FC236}">
                <a16:creationId xmlns:a16="http://schemas.microsoft.com/office/drawing/2014/main" id="{8AC6B4FB-362B-BA35-B0FC-620CFDBD0D03}"/>
              </a:ext>
            </a:extLst>
          </p:cNvPr>
          <p:cNvPicPr>
            <a:picLocks noChangeAspect="1"/>
          </p:cNvPicPr>
          <p:nvPr/>
        </p:nvPicPr>
        <p:blipFill>
          <a:blip r:embed="rId5"/>
          <a:stretch>
            <a:fillRect/>
          </a:stretch>
        </p:blipFill>
        <p:spPr>
          <a:xfrm>
            <a:off x="7949196" y="2094143"/>
            <a:ext cx="4242803" cy="2707798"/>
          </a:xfrm>
          <a:prstGeom prst="rect">
            <a:avLst/>
          </a:prstGeom>
        </p:spPr>
      </p:pic>
      <p:pic>
        <p:nvPicPr>
          <p:cNvPr id="13" name="Picture 12" descr="A picture containing ground, outdoor, beach, sandy&#10;&#10;Description automatically generated">
            <a:extLst>
              <a:ext uri="{FF2B5EF4-FFF2-40B4-BE49-F238E27FC236}">
                <a16:creationId xmlns:a16="http://schemas.microsoft.com/office/drawing/2014/main" id="{0E02EF9D-92A2-4F28-CCCB-7FF4F7AF1B56}"/>
              </a:ext>
            </a:extLst>
          </p:cNvPr>
          <p:cNvPicPr>
            <a:picLocks noChangeAspect="1"/>
          </p:cNvPicPr>
          <p:nvPr/>
        </p:nvPicPr>
        <p:blipFill rotWithShape="1">
          <a:blip r:embed="rId6"/>
          <a:srcRect r="27506"/>
          <a:stretch/>
        </p:blipFill>
        <p:spPr>
          <a:xfrm>
            <a:off x="3993252" y="2077094"/>
            <a:ext cx="3955943" cy="2724847"/>
          </a:xfrm>
          <a:prstGeom prst="rect">
            <a:avLst/>
          </a:prstGeom>
        </p:spPr>
      </p:pic>
      <p:pic>
        <p:nvPicPr>
          <p:cNvPr id="11" name="Picture 10" descr="Background pattern&#10;&#10;Description automatically generated">
            <a:extLst>
              <a:ext uri="{FF2B5EF4-FFF2-40B4-BE49-F238E27FC236}">
                <a16:creationId xmlns:a16="http://schemas.microsoft.com/office/drawing/2014/main" id="{47CDF913-F67C-B086-E773-BC622E1E823B}"/>
              </a:ext>
            </a:extLst>
          </p:cNvPr>
          <p:cNvPicPr>
            <a:picLocks noChangeAspect="1"/>
          </p:cNvPicPr>
          <p:nvPr/>
        </p:nvPicPr>
        <p:blipFill>
          <a:blip r:embed="rId7"/>
          <a:stretch>
            <a:fillRect/>
          </a:stretch>
        </p:blipFill>
        <p:spPr>
          <a:xfrm>
            <a:off x="-16616" y="2168638"/>
            <a:ext cx="4068614" cy="2633303"/>
          </a:xfrm>
          <a:prstGeom prst="rect">
            <a:avLst/>
          </a:prstGeom>
        </p:spPr>
      </p:pic>
      <p:pic>
        <p:nvPicPr>
          <p:cNvPr id="3" name="Picture 2" descr="A picture containing mammal, looking, llama, staring&#10;&#10;Description automatically generated">
            <a:extLst>
              <a:ext uri="{FF2B5EF4-FFF2-40B4-BE49-F238E27FC236}">
                <a16:creationId xmlns:a16="http://schemas.microsoft.com/office/drawing/2014/main" id="{5655DA4A-F6C4-17AD-1CFE-CEDE874226A2}"/>
              </a:ext>
            </a:extLst>
          </p:cNvPr>
          <p:cNvPicPr>
            <a:picLocks noChangeAspect="1"/>
          </p:cNvPicPr>
          <p:nvPr/>
        </p:nvPicPr>
        <p:blipFill>
          <a:blip r:embed="rId8"/>
          <a:stretch>
            <a:fillRect/>
          </a:stretch>
        </p:blipFill>
        <p:spPr>
          <a:xfrm>
            <a:off x="-53290" y="-42486"/>
            <a:ext cx="4364030" cy="2443857"/>
          </a:xfrm>
          <a:prstGeom prst="rect">
            <a:avLst/>
          </a:prstGeom>
        </p:spPr>
      </p:pic>
      <p:pic>
        <p:nvPicPr>
          <p:cNvPr id="5" name="Picture 4" descr="A picture containing food, vegetable, fruit, different&#10;&#10;Description automatically generated">
            <a:extLst>
              <a:ext uri="{FF2B5EF4-FFF2-40B4-BE49-F238E27FC236}">
                <a16:creationId xmlns:a16="http://schemas.microsoft.com/office/drawing/2014/main" id="{5BFEFAD8-1FBA-E8ED-B329-A85458699DC6}"/>
              </a:ext>
            </a:extLst>
          </p:cNvPr>
          <p:cNvPicPr>
            <a:picLocks noChangeAspect="1"/>
          </p:cNvPicPr>
          <p:nvPr/>
        </p:nvPicPr>
        <p:blipFill>
          <a:blip r:embed="rId9"/>
          <a:stretch>
            <a:fillRect/>
          </a:stretch>
        </p:blipFill>
        <p:spPr>
          <a:xfrm>
            <a:off x="4051998" y="-12879"/>
            <a:ext cx="3897199" cy="2421228"/>
          </a:xfrm>
          <a:prstGeom prst="rect">
            <a:avLst/>
          </a:prstGeom>
        </p:spPr>
      </p:pic>
      <p:pic>
        <p:nvPicPr>
          <p:cNvPr id="7" name="Picture 6" descr="A close-up of a magnifying glass on a piece of paper&#10;&#10;Description automatically generated with medium confidence">
            <a:extLst>
              <a:ext uri="{FF2B5EF4-FFF2-40B4-BE49-F238E27FC236}">
                <a16:creationId xmlns:a16="http://schemas.microsoft.com/office/drawing/2014/main" id="{462644DA-EC00-4769-3D8D-2061EBA45652}"/>
              </a:ext>
            </a:extLst>
          </p:cNvPr>
          <p:cNvPicPr>
            <a:picLocks noChangeAspect="1"/>
          </p:cNvPicPr>
          <p:nvPr/>
        </p:nvPicPr>
        <p:blipFill rotWithShape="1">
          <a:blip r:embed="rId10"/>
          <a:srcRect r="1869"/>
          <a:stretch/>
        </p:blipFill>
        <p:spPr>
          <a:xfrm>
            <a:off x="7961270" y="-24307"/>
            <a:ext cx="4242803" cy="2421227"/>
          </a:xfrm>
          <a:prstGeom prst="rect">
            <a:avLst/>
          </a:prstGeom>
        </p:spPr>
      </p:pic>
      <p:sp>
        <p:nvSpPr>
          <p:cNvPr id="14" name="TextBox 13">
            <a:extLst>
              <a:ext uri="{FF2B5EF4-FFF2-40B4-BE49-F238E27FC236}">
                <a16:creationId xmlns:a16="http://schemas.microsoft.com/office/drawing/2014/main" id="{D422A002-4B75-7B62-FB88-1D1B7B1DFD9E}"/>
              </a:ext>
            </a:extLst>
          </p:cNvPr>
          <p:cNvSpPr txBox="1"/>
          <p:nvPr/>
        </p:nvSpPr>
        <p:spPr>
          <a:xfrm>
            <a:off x="-16618" y="4117262"/>
            <a:ext cx="3864305" cy="646331"/>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Environmental &amp; Spatial Epidemiology</a:t>
            </a:r>
          </a:p>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Vector-borne disease</a:t>
            </a:r>
          </a:p>
        </p:txBody>
      </p:sp>
      <p:sp>
        <p:nvSpPr>
          <p:cNvPr id="15" name="TextBox 14">
            <a:extLst>
              <a:ext uri="{FF2B5EF4-FFF2-40B4-BE49-F238E27FC236}">
                <a16:creationId xmlns:a16="http://schemas.microsoft.com/office/drawing/2014/main" id="{B590BC55-E9B6-09E5-E6C2-D744E63C2E7C}"/>
              </a:ext>
            </a:extLst>
          </p:cNvPr>
          <p:cNvSpPr txBox="1"/>
          <p:nvPr/>
        </p:nvSpPr>
        <p:spPr>
          <a:xfrm>
            <a:off x="-53290" y="2028551"/>
            <a:ext cx="1532586"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Zoology</a:t>
            </a:r>
          </a:p>
        </p:txBody>
      </p:sp>
      <p:sp>
        <p:nvSpPr>
          <p:cNvPr id="16" name="TextBox 15">
            <a:extLst>
              <a:ext uri="{FF2B5EF4-FFF2-40B4-BE49-F238E27FC236}">
                <a16:creationId xmlns:a16="http://schemas.microsoft.com/office/drawing/2014/main" id="{4CE9AA8D-156B-4FBD-C6CF-A11C77C71022}"/>
              </a:ext>
            </a:extLst>
          </p:cNvPr>
          <p:cNvSpPr txBox="1"/>
          <p:nvPr/>
        </p:nvSpPr>
        <p:spPr>
          <a:xfrm>
            <a:off x="3993250" y="4429021"/>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Palaeontogy and  Archology</a:t>
            </a:r>
          </a:p>
        </p:txBody>
      </p:sp>
      <p:sp>
        <p:nvSpPr>
          <p:cNvPr id="17" name="TextBox 16">
            <a:extLst>
              <a:ext uri="{FF2B5EF4-FFF2-40B4-BE49-F238E27FC236}">
                <a16:creationId xmlns:a16="http://schemas.microsoft.com/office/drawing/2014/main" id="{7EE25A5C-7883-884B-34D8-67389FD84324}"/>
              </a:ext>
            </a:extLst>
          </p:cNvPr>
          <p:cNvSpPr txBox="1"/>
          <p:nvPr/>
        </p:nvSpPr>
        <p:spPr>
          <a:xfrm>
            <a:off x="7949195" y="4438887"/>
            <a:ext cx="206347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Landscape ecology</a:t>
            </a:r>
          </a:p>
        </p:txBody>
      </p:sp>
      <p:sp>
        <p:nvSpPr>
          <p:cNvPr id="18" name="TextBox 17">
            <a:extLst>
              <a:ext uri="{FF2B5EF4-FFF2-40B4-BE49-F238E27FC236}">
                <a16:creationId xmlns:a16="http://schemas.microsoft.com/office/drawing/2014/main" id="{2AC4488D-781F-EE21-C620-37BF7BD0D963}"/>
              </a:ext>
            </a:extLst>
          </p:cNvPr>
          <p:cNvSpPr txBox="1"/>
          <p:nvPr/>
        </p:nvSpPr>
        <p:spPr>
          <a:xfrm>
            <a:off x="7949195" y="2060793"/>
            <a:ext cx="299143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Environmental Criminology</a:t>
            </a:r>
          </a:p>
        </p:txBody>
      </p:sp>
      <p:sp>
        <p:nvSpPr>
          <p:cNvPr id="19" name="TextBox 18">
            <a:extLst>
              <a:ext uri="{FF2B5EF4-FFF2-40B4-BE49-F238E27FC236}">
                <a16:creationId xmlns:a16="http://schemas.microsoft.com/office/drawing/2014/main" id="{81E81327-88E2-B414-F50A-FAC4A468D516}"/>
              </a:ext>
            </a:extLst>
          </p:cNvPr>
          <p:cNvSpPr txBox="1"/>
          <p:nvPr/>
        </p:nvSpPr>
        <p:spPr>
          <a:xfrm>
            <a:off x="4051998" y="2049923"/>
            <a:ext cx="293726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Food security</a:t>
            </a:r>
          </a:p>
        </p:txBody>
      </p:sp>
      <p:sp>
        <p:nvSpPr>
          <p:cNvPr id="22" name="TextBox 21">
            <a:extLst>
              <a:ext uri="{FF2B5EF4-FFF2-40B4-BE49-F238E27FC236}">
                <a16:creationId xmlns:a16="http://schemas.microsoft.com/office/drawing/2014/main" id="{0A650696-DCFB-BB25-64B2-FB534C34A124}"/>
              </a:ext>
            </a:extLst>
          </p:cNvPr>
          <p:cNvSpPr txBox="1"/>
          <p:nvPr/>
        </p:nvSpPr>
        <p:spPr>
          <a:xfrm>
            <a:off x="-53290" y="6479484"/>
            <a:ext cx="2937267"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Natural Disaster Science</a:t>
            </a:r>
          </a:p>
        </p:txBody>
      </p:sp>
      <p:pic>
        <p:nvPicPr>
          <p:cNvPr id="24" name="Picture 23" descr="A map of the world&#10;&#10;Description automatically generated with medium confidence">
            <a:extLst>
              <a:ext uri="{FF2B5EF4-FFF2-40B4-BE49-F238E27FC236}">
                <a16:creationId xmlns:a16="http://schemas.microsoft.com/office/drawing/2014/main" id="{E8C88E23-7237-1776-62A5-C802A1C98CD0}"/>
              </a:ext>
            </a:extLst>
          </p:cNvPr>
          <p:cNvPicPr>
            <a:picLocks noChangeAspect="1"/>
          </p:cNvPicPr>
          <p:nvPr/>
        </p:nvPicPr>
        <p:blipFill rotWithShape="1">
          <a:blip r:embed="rId11"/>
          <a:srcRect r="10641"/>
          <a:stretch/>
        </p:blipFill>
        <p:spPr>
          <a:xfrm>
            <a:off x="4039301" y="4801941"/>
            <a:ext cx="3921969" cy="2119580"/>
          </a:xfrm>
          <a:prstGeom prst="rect">
            <a:avLst/>
          </a:prstGeom>
        </p:spPr>
      </p:pic>
      <p:sp>
        <p:nvSpPr>
          <p:cNvPr id="25" name="TextBox 24">
            <a:extLst>
              <a:ext uri="{FF2B5EF4-FFF2-40B4-BE49-F238E27FC236}">
                <a16:creationId xmlns:a16="http://schemas.microsoft.com/office/drawing/2014/main" id="{06DEFDFD-A25E-182D-09D9-F84604A1CDEB}"/>
              </a:ext>
            </a:extLst>
          </p:cNvPr>
          <p:cNvSpPr txBox="1"/>
          <p:nvPr/>
        </p:nvSpPr>
        <p:spPr>
          <a:xfrm>
            <a:off x="4018123" y="6493166"/>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Climate</a:t>
            </a:r>
          </a:p>
        </p:txBody>
      </p:sp>
      <p:sp>
        <p:nvSpPr>
          <p:cNvPr id="28" name="TextBox 27">
            <a:extLst>
              <a:ext uri="{FF2B5EF4-FFF2-40B4-BE49-F238E27FC236}">
                <a16:creationId xmlns:a16="http://schemas.microsoft.com/office/drawing/2014/main" id="{9D8B6C85-41E3-6DDA-534E-C56CDDE93A6F}"/>
              </a:ext>
            </a:extLst>
          </p:cNvPr>
          <p:cNvSpPr txBox="1"/>
          <p:nvPr/>
        </p:nvSpPr>
        <p:spPr>
          <a:xfrm>
            <a:off x="7946726" y="6484811"/>
            <a:ext cx="2913290" cy="369332"/>
          </a:xfrm>
          <a:prstGeom prst="rect">
            <a:avLst/>
          </a:prstGeom>
          <a:noFill/>
        </p:spPr>
        <p:txBody>
          <a:bodyPr wrap="square" rtlCol="0">
            <a:spAutoFit/>
          </a:bodyPr>
          <a:lstStyle/>
          <a:p>
            <a:r>
              <a:rPr lang="en-GB" b="1" dirty="0">
                <a:solidFill>
                  <a:schemeClr val="bg1"/>
                </a:solidFill>
                <a:latin typeface="Helvetica Neue Condensed Black" panose="02000503000000020004" pitchFamily="2" charset="0"/>
                <a:ea typeface="Helvetica Neue Condensed Black" panose="02000503000000020004" pitchFamily="2" charset="0"/>
                <a:cs typeface="Helvetica Neue Condensed Black" panose="02000503000000020004" pitchFamily="2" charset="0"/>
              </a:rPr>
              <a:t>Humanitarian crisis</a:t>
            </a:r>
          </a:p>
        </p:txBody>
      </p:sp>
      <p:sp>
        <p:nvSpPr>
          <p:cNvPr id="2" name="Slide Number Placeholder 3">
            <a:extLst>
              <a:ext uri="{FF2B5EF4-FFF2-40B4-BE49-F238E27FC236}">
                <a16:creationId xmlns:a16="http://schemas.microsoft.com/office/drawing/2014/main" id="{6B80C2D0-D5D6-E44C-EB7A-E49F7BDA52BE}"/>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solidFill>
                  <a:schemeClr val="bg1">
                    <a:lumMod val="95000"/>
                  </a:schemeClr>
                </a:solidFill>
                <a:latin typeface="Helvetica Neue" panose="02000503000000020004" pitchFamily="2" charset="0"/>
                <a:ea typeface="Helvetica Neue" panose="02000503000000020004" pitchFamily="2" charset="0"/>
                <a:cs typeface="Helvetica Neue" panose="02000503000000020004" pitchFamily="2" charset="0"/>
              </a:rPr>
              <a:pPr/>
              <a:t>11</a:t>
            </a:fld>
            <a:endParaRPr lang="en-US" altLang="x-none" dirty="0">
              <a:solidFill>
                <a:schemeClr val="bg1">
                  <a:lumMod val="95000"/>
                </a:schemeClr>
              </a:solidFill>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2518681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Model Components of a GAM</a:t>
            </a:r>
          </a:p>
        </p:txBody>
      </p:sp>
      <p:sp>
        <p:nvSpPr>
          <p:cNvPr id="3" name="Slide Number Placeholder 3">
            <a:extLst>
              <a:ext uri="{FF2B5EF4-FFF2-40B4-BE49-F238E27FC236}">
                <a16:creationId xmlns:a16="http://schemas.microsoft.com/office/drawing/2014/main" id="{517ADABE-4A1B-7050-EC6E-EA9F773F702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69095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4B90AA00-3CB9-250B-BAFA-AA5796A416AB}"/>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13</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TextBox 2">
            <a:extLst>
              <a:ext uri="{FF2B5EF4-FFF2-40B4-BE49-F238E27FC236}">
                <a16:creationId xmlns:a16="http://schemas.microsoft.com/office/drawing/2014/main" id="{D38627B5-D5AC-D659-1543-D9AA1784440F}"/>
              </a:ext>
            </a:extLst>
          </p:cNvPr>
          <p:cNvSpPr txBox="1"/>
          <p:nvPr/>
        </p:nvSpPr>
        <p:spPr>
          <a:xfrm>
            <a:off x="218661" y="268356"/>
            <a:ext cx="7583557"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Maths 101: Polynomial functions [1]</a:t>
            </a:r>
          </a:p>
        </p:txBody>
      </p:sp>
      <p:sp>
        <p:nvSpPr>
          <p:cNvPr id="9" name="TextBox 8">
            <a:extLst>
              <a:ext uri="{FF2B5EF4-FFF2-40B4-BE49-F238E27FC236}">
                <a16:creationId xmlns:a16="http://schemas.microsoft.com/office/drawing/2014/main" id="{8D494056-FE78-71CB-D2E9-4D11CD5DFBFB}"/>
              </a:ext>
            </a:extLst>
          </p:cNvPr>
          <p:cNvSpPr txBox="1"/>
          <p:nvPr/>
        </p:nvSpPr>
        <p:spPr>
          <a:xfrm>
            <a:off x="104374" y="1068534"/>
            <a:ext cx="11817626" cy="1477328"/>
          </a:xfrm>
          <a:prstGeom prst="rect">
            <a:avLst/>
          </a:prstGeom>
          <a:noFill/>
        </p:spPr>
        <p:txBody>
          <a:bodyPr wrap="square" rtlCol="0">
            <a:spAutoFit/>
          </a:bodyPr>
          <a:lstStyle/>
          <a:p>
            <a:pPr marL="285750" indent="-285750" algn="l">
              <a:buFont typeface="Arial" panose="020B0604020202020204" pitchFamily="34" charset="0"/>
              <a:buChar char="•"/>
            </a:pP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Polynomial functions is a mathematical device –</a:t>
            </a:r>
            <a:r>
              <a:rPr lang="en-GB" dirty="0">
                <a:latin typeface="Helvetica Neue" panose="02000503000000020004" pitchFamily="2" charset="0"/>
                <a:ea typeface="Helvetica Neue" panose="02000503000000020004" pitchFamily="2" charset="0"/>
                <a:cs typeface="Helvetica Neue" panose="02000503000000020004" pitchFamily="2" charset="0"/>
              </a:rPr>
              <a:t> </a:t>
            </a: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when an independent variable is expressed with some kind power. Usually, it should be a power that is of an </a:t>
            </a:r>
            <a:r>
              <a:rPr lang="en-GB" dirty="0">
                <a:latin typeface="Helvetica Neue" panose="02000503000000020004" pitchFamily="2" charset="0"/>
                <a:ea typeface="Helvetica Neue" panose="02000503000000020004" pitchFamily="2" charset="0"/>
                <a:cs typeface="Helvetica Neue" panose="02000503000000020004" pitchFamily="2" charset="0"/>
              </a:rPr>
              <a:t>integer with a </a:t>
            </a: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non-negative value.</a:t>
            </a:r>
          </a:p>
          <a:p>
            <a:pPr marL="285750" indent="-285750" algn="l">
              <a:buFont typeface="Arial" panose="020B0604020202020204" pitchFamily="34" charset="0"/>
              <a:buChar char="•"/>
            </a:pPr>
            <a:endParaRPr lang="en-GB"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lgn="l">
              <a:buFont typeface="Arial" panose="020B0604020202020204" pitchFamily="34" charset="0"/>
              <a:buChar char="•"/>
            </a:pP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Linear (1), Quadratic (2), Cubic (3) and polynomial functions with a higher degree (i.e. powers with 4 and onwards)</a:t>
            </a:r>
          </a:p>
        </p:txBody>
      </p:sp>
      <p:sp>
        <p:nvSpPr>
          <p:cNvPr id="4" name="Rectangle 3">
            <a:extLst>
              <a:ext uri="{FF2B5EF4-FFF2-40B4-BE49-F238E27FC236}">
                <a16:creationId xmlns:a16="http://schemas.microsoft.com/office/drawing/2014/main" id="{B698A41C-FECE-3CF7-2D80-7ABCD7AEBE1A}"/>
              </a:ext>
            </a:extLst>
          </p:cNvPr>
          <p:cNvSpPr/>
          <p:nvPr/>
        </p:nvSpPr>
        <p:spPr>
          <a:xfrm>
            <a:off x="11504041" y="47838"/>
            <a:ext cx="567559" cy="5405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3" name="Picture 12">
            <a:extLst>
              <a:ext uri="{FF2B5EF4-FFF2-40B4-BE49-F238E27FC236}">
                <a16:creationId xmlns:a16="http://schemas.microsoft.com/office/drawing/2014/main" id="{170B73B0-29E2-45A4-1ED5-FBD0E4AD1040}"/>
              </a:ext>
            </a:extLst>
          </p:cNvPr>
          <p:cNvPicPr>
            <a:picLocks noChangeAspect="1"/>
          </p:cNvPicPr>
          <p:nvPr/>
        </p:nvPicPr>
        <p:blipFill>
          <a:blip r:embed="rId3"/>
          <a:stretch>
            <a:fillRect/>
          </a:stretch>
        </p:blipFill>
        <p:spPr>
          <a:xfrm>
            <a:off x="104374" y="3341027"/>
            <a:ext cx="3624062" cy="2737695"/>
          </a:xfrm>
          <a:prstGeom prst="rect">
            <a:avLst/>
          </a:prstGeom>
          <a:ln>
            <a:solidFill>
              <a:schemeClr val="tx1"/>
            </a:solidFill>
          </a:ln>
        </p:spPr>
      </p:pic>
      <p:pic>
        <p:nvPicPr>
          <p:cNvPr id="15" name="Picture 14" descr="Histogram&#10;&#10;Description automatically generated">
            <a:extLst>
              <a:ext uri="{FF2B5EF4-FFF2-40B4-BE49-F238E27FC236}">
                <a16:creationId xmlns:a16="http://schemas.microsoft.com/office/drawing/2014/main" id="{539932F7-52A8-564C-D64F-7A2C37FE754C}"/>
              </a:ext>
            </a:extLst>
          </p:cNvPr>
          <p:cNvPicPr>
            <a:picLocks noChangeAspect="1"/>
          </p:cNvPicPr>
          <p:nvPr/>
        </p:nvPicPr>
        <p:blipFill>
          <a:blip r:embed="rId4"/>
          <a:stretch>
            <a:fillRect/>
          </a:stretch>
        </p:blipFill>
        <p:spPr>
          <a:xfrm>
            <a:off x="4024549" y="3347064"/>
            <a:ext cx="3675082" cy="2737695"/>
          </a:xfrm>
          <a:prstGeom prst="rect">
            <a:avLst/>
          </a:prstGeom>
          <a:ln>
            <a:solidFill>
              <a:schemeClr val="tx1"/>
            </a:solidFill>
          </a:ln>
        </p:spPr>
      </p:pic>
      <p:pic>
        <p:nvPicPr>
          <p:cNvPr id="17" name="Picture 16">
            <a:extLst>
              <a:ext uri="{FF2B5EF4-FFF2-40B4-BE49-F238E27FC236}">
                <a16:creationId xmlns:a16="http://schemas.microsoft.com/office/drawing/2014/main" id="{F1031538-1C3E-1114-A01D-8BB3FAFFC6C7}"/>
              </a:ext>
            </a:extLst>
          </p:cNvPr>
          <p:cNvPicPr>
            <a:picLocks noChangeAspect="1"/>
          </p:cNvPicPr>
          <p:nvPr/>
        </p:nvPicPr>
        <p:blipFill>
          <a:blip r:embed="rId5"/>
          <a:stretch>
            <a:fillRect/>
          </a:stretch>
        </p:blipFill>
        <p:spPr>
          <a:xfrm>
            <a:off x="7987838" y="3341027"/>
            <a:ext cx="3664161" cy="2726414"/>
          </a:xfrm>
          <a:prstGeom prst="rect">
            <a:avLst/>
          </a:prstGeom>
          <a:ln>
            <a:solidFill>
              <a:schemeClr val="tx1"/>
            </a:solidFill>
          </a:ln>
        </p:spPr>
      </p:pic>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C3CE4D59-4099-8E94-6029-0EDE3C547C33}"/>
                  </a:ext>
                </a:extLst>
              </p:cNvPr>
              <p:cNvSpPr txBox="1"/>
              <p:nvPr/>
            </p:nvSpPr>
            <p:spPr>
              <a:xfrm>
                <a:off x="875917" y="2867975"/>
                <a:ext cx="2382982" cy="369332"/>
              </a:xfrm>
              <a:prstGeom prst="rect">
                <a:avLst/>
              </a:prstGeom>
              <a:noFill/>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Linear function: </a:t>
                </a:r>
                <a14:m>
                  <m:oMath xmlns:m="http://schemas.openxmlformats.org/officeDocument/2006/math">
                    <m:r>
                      <a:rPr lang="en-GB" b="0" i="1" smtClean="0">
                        <a:latin typeface="Cambria Math" panose="02040503050406030204" pitchFamily="18" charset="0"/>
                        <a:ea typeface="Helvetica Neue Light" panose="02000403000000020004" pitchFamily="2" charset="0"/>
                      </a:rPr>
                      <m:t>𝑦</m:t>
                    </m:r>
                    <m:r>
                      <a:rPr lang="en-GB" b="0" i="1" smtClean="0">
                        <a:latin typeface="Cambria Math" panose="02040503050406030204" pitchFamily="18" charset="0"/>
                        <a:ea typeface="Helvetica Neue Light" panose="02000403000000020004" pitchFamily="2" charset="0"/>
                      </a:rPr>
                      <m:t>=</m:t>
                    </m:r>
                    <m:r>
                      <a:rPr lang="en-GB" b="0" i="1" smtClean="0">
                        <a:latin typeface="Cambria Math" panose="02040503050406030204" pitchFamily="18" charset="0"/>
                        <a:ea typeface="Helvetica Neue Light" panose="02000403000000020004" pitchFamily="2" charset="0"/>
                      </a:rPr>
                      <m:t>𝑥</m:t>
                    </m:r>
                  </m:oMath>
                </a14:m>
                <a:endParaRPr lang="en-GB" dirty="0">
                  <a:latin typeface="Helvetica Neue Light" panose="02000403000000020004" pitchFamily="2" charset="0"/>
                  <a:ea typeface="Helvetica Neue Light" panose="02000403000000020004" pitchFamily="2" charset="0"/>
                </a:endParaRPr>
              </a:p>
            </p:txBody>
          </p:sp>
        </mc:Choice>
        <mc:Fallback xmlns="">
          <p:sp>
            <p:nvSpPr>
              <p:cNvPr id="18" name="TextBox 17">
                <a:extLst>
                  <a:ext uri="{FF2B5EF4-FFF2-40B4-BE49-F238E27FC236}">
                    <a16:creationId xmlns:a16="http://schemas.microsoft.com/office/drawing/2014/main" id="{C3CE4D59-4099-8E94-6029-0EDE3C547C33}"/>
                  </a:ext>
                </a:extLst>
              </p:cNvPr>
              <p:cNvSpPr txBox="1">
                <a:spLocks noRot="1" noChangeAspect="1" noMove="1" noResize="1" noEditPoints="1" noAdjustHandles="1" noChangeArrowheads="1" noChangeShapeType="1" noTextEdit="1"/>
              </p:cNvSpPr>
              <p:nvPr/>
            </p:nvSpPr>
            <p:spPr>
              <a:xfrm>
                <a:off x="875917" y="2867975"/>
                <a:ext cx="2382982" cy="369332"/>
              </a:xfrm>
              <a:prstGeom prst="rect">
                <a:avLst/>
              </a:prstGeom>
              <a:blipFill>
                <a:blip r:embed="rId6"/>
                <a:stretch>
                  <a:fillRect l="-2660" t="-6667"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94F2FA3-9B46-2BB0-6620-41BEB2E9143A}"/>
                  </a:ext>
                </a:extLst>
              </p:cNvPr>
              <p:cNvSpPr txBox="1"/>
              <p:nvPr/>
            </p:nvSpPr>
            <p:spPr>
              <a:xfrm>
                <a:off x="4579556" y="2864730"/>
                <a:ext cx="2867261" cy="369332"/>
              </a:xfrm>
              <a:prstGeom prst="rect">
                <a:avLst/>
              </a:prstGeom>
              <a:noFill/>
            </p:spPr>
            <p:txBody>
              <a:bodyPr wrap="square" rtlCol="0">
                <a:spAutoFit/>
              </a:bodyPr>
              <a:lstStyle/>
              <a:p>
                <a:pPr algn="l"/>
                <a:r>
                  <a:rPr lang="en-GB" dirty="0">
                    <a:latin typeface="Helvetica Neue Light" panose="02000403000000020004" pitchFamily="2" charset="0"/>
                    <a:ea typeface="Helvetica Neue Light" panose="02000403000000020004" pitchFamily="2" charset="0"/>
                  </a:rPr>
                  <a:t>Quadratic function: </a:t>
                </a:r>
                <a14:m>
                  <m:oMath xmlns:m="http://schemas.openxmlformats.org/officeDocument/2006/math">
                    <m:r>
                      <a:rPr lang="en-GB" b="0" i="1" smtClean="0">
                        <a:latin typeface="Cambria Math" panose="02040503050406030204" pitchFamily="18" charset="0"/>
                        <a:ea typeface="Helvetica Neue Light" panose="02000403000000020004" pitchFamily="2" charset="0"/>
                      </a:rPr>
                      <m:t>𝑦</m:t>
                    </m:r>
                    <m:r>
                      <a:rPr lang="en-GB" b="0" i="1" smtClean="0">
                        <a:latin typeface="Cambria Math" panose="02040503050406030204" pitchFamily="18" charset="0"/>
                        <a:ea typeface="Helvetica Neue Light" panose="02000403000000020004" pitchFamily="2" charset="0"/>
                      </a:rPr>
                      <m:t>=</m:t>
                    </m:r>
                    <m:sSup>
                      <m:sSupPr>
                        <m:ctrlPr>
                          <a:rPr lang="en-GB" b="0" i="1" smtClean="0">
                            <a:latin typeface="Cambria Math" panose="02040503050406030204" pitchFamily="18" charset="0"/>
                            <a:ea typeface="Helvetica Neue Light" panose="02000403000000020004" pitchFamily="2" charset="0"/>
                          </a:rPr>
                        </m:ctrlPr>
                      </m:sSupPr>
                      <m:e>
                        <m:r>
                          <a:rPr lang="en-GB" b="0" i="1" smtClean="0">
                            <a:latin typeface="Cambria Math" panose="02040503050406030204" pitchFamily="18" charset="0"/>
                            <a:ea typeface="Helvetica Neue Light" panose="02000403000000020004" pitchFamily="2" charset="0"/>
                          </a:rPr>
                          <m:t>𝑥</m:t>
                        </m:r>
                      </m:e>
                      <m:sup>
                        <m:r>
                          <a:rPr lang="en-GB" b="0" i="1" smtClean="0">
                            <a:latin typeface="Cambria Math" panose="02040503050406030204" pitchFamily="18" charset="0"/>
                            <a:ea typeface="Helvetica Neue Light" panose="02000403000000020004" pitchFamily="2" charset="0"/>
                          </a:rPr>
                          <m:t>2</m:t>
                        </m:r>
                      </m:sup>
                    </m:sSup>
                  </m:oMath>
                </a14:m>
                <a:endParaRPr lang="en-GB" dirty="0">
                  <a:latin typeface="Helvetica Neue Light" panose="02000403000000020004" pitchFamily="2" charset="0"/>
                  <a:ea typeface="Helvetica Neue Light" panose="02000403000000020004" pitchFamily="2" charset="0"/>
                </a:endParaRPr>
              </a:p>
            </p:txBody>
          </p:sp>
        </mc:Choice>
        <mc:Fallback xmlns="">
          <p:sp>
            <p:nvSpPr>
              <p:cNvPr id="19" name="TextBox 18">
                <a:extLst>
                  <a:ext uri="{FF2B5EF4-FFF2-40B4-BE49-F238E27FC236}">
                    <a16:creationId xmlns:a16="http://schemas.microsoft.com/office/drawing/2014/main" id="{F94F2FA3-9B46-2BB0-6620-41BEB2E9143A}"/>
                  </a:ext>
                </a:extLst>
              </p:cNvPr>
              <p:cNvSpPr txBox="1">
                <a:spLocks noRot="1" noChangeAspect="1" noMove="1" noResize="1" noEditPoints="1" noAdjustHandles="1" noChangeArrowheads="1" noChangeShapeType="1" noTextEdit="1"/>
              </p:cNvSpPr>
              <p:nvPr/>
            </p:nvSpPr>
            <p:spPr>
              <a:xfrm>
                <a:off x="4579556" y="2864730"/>
                <a:ext cx="2867261" cy="369332"/>
              </a:xfrm>
              <a:prstGeom prst="rect">
                <a:avLst/>
              </a:prstGeom>
              <a:blipFill>
                <a:blip r:embed="rId7"/>
                <a:stretch>
                  <a:fillRect l="-1762" t="-6667"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45AB7AA2-81DA-91EB-32E7-165DC35AA404}"/>
                  </a:ext>
                </a:extLst>
              </p:cNvPr>
              <p:cNvSpPr txBox="1"/>
              <p:nvPr/>
            </p:nvSpPr>
            <p:spPr>
              <a:xfrm>
                <a:off x="8448822" y="2842065"/>
                <a:ext cx="2867261" cy="369332"/>
              </a:xfrm>
              <a:prstGeom prst="rect">
                <a:avLst/>
              </a:prstGeom>
              <a:noFill/>
            </p:spPr>
            <p:txBody>
              <a:bodyPr wrap="square" rtlCol="0">
                <a:spAutoFit/>
              </a:bodyPr>
              <a:lstStyle/>
              <a:p>
                <a:pPr algn="ctr"/>
                <a:r>
                  <a:rPr lang="en-GB" dirty="0">
                    <a:latin typeface="Helvetica Neue Light" panose="02000403000000020004" pitchFamily="2" charset="0"/>
                    <a:ea typeface="Helvetica Neue Light" panose="02000403000000020004" pitchFamily="2" charset="0"/>
                  </a:rPr>
                  <a:t>Cubic function: </a:t>
                </a:r>
                <a14:m>
                  <m:oMath xmlns:m="http://schemas.openxmlformats.org/officeDocument/2006/math">
                    <m:r>
                      <a:rPr lang="en-GB" b="0" i="1" smtClean="0">
                        <a:latin typeface="Cambria Math" panose="02040503050406030204" pitchFamily="18" charset="0"/>
                        <a:ea typeface="Helvetica Neue Light" panose="02000403000000020004" pitchFamily="2" charset="0"/>
                      </a:rPr>
                      <m:t>𝑦</m:t>
                    </m:r>
                    <m:r>
                      <a:rPr lang="en-GB" b="0" i="1" smtClean="0">
                        <a:latin typeface="Cambria Math" panose="02040503050406030204" pitchFamily="18" charset="0"/>
                        <a:ea typeface="Helvetica Neue Light" panose="02000403000000020004" pitchFamily="2" charset="0"/>
                      </a:rPr>
                      <m:t>=</m:t>
                    </m:r>
                    <m:sSup>
                      <m:sSupPr>
                        <m:ctrlPr>
                          <a:rPr lang="en-GB" b="0" i="1" smtClean="0">
                            <a:latin typeface="Cambria Math" panose="02040503050406030204" pitchFamily="18" charset="0"/>
                            <a:ea typeface="Helvetica Neue Light" panose="02000403000000020004" pitchFamily="2" charset="0"/>
                          </a:rPr>
                        </m:ctrlPr>
                      </m:sSupPr>
                      <m:e>
                        <m:r>
                          <a:rPr lang="en-GB" b="0" i="1" smtClean="0">
                            <a:latin typeface="Cambria Math" panose="02040503050406030204" pitchFamily="18" charset="0"/>
                            <a:ea typeface="Helvetica Neue Light" panose="02000403000000020004" pitchFamily="2" charset="0"/>
                          </a:rPr>
                          <m:t>𝑥</m:t>
                        </m:r>
                      </m:e>
                      <m:sup>
                        <m:r>
                          <a:rPr lang="en-GB" b="0" i="1" smtClean="0">
                            <a:latin typeface="Cambria Math" panose="02040503050406030204" pitchFamily="18" charset="0"/>
                            <a:ea typeface="Helvetica Neue Light" panose="02000403000000020004" pitchFamily="2" charset="0"/>
                          </a:rPr>
                          <m:t>3</m:t>
                        </m:r>
                      </m:sup>
                    </m:sSup>
                  </m:oMath>
                </a14:m>
                <a:endParaRPr lang="en-GB" dirty="0">
                  <a:latin typeface="Helvetica Neue Light" panose="02000403000000020004" pitchFamily="2" charset="0"/>
                  <a:ea typeface="Helvetica Neue Light" panose="02000403000000020004" pitchFamily="2" charset="0"/>
                </a:endParaRPr>
              </a:p>
            </p:txBody>
          </p:sp>
        </mc:Choice>
        <mc:Fallback xmlns="">
          <p:sp>
            <p:nvSpPr>
              <p:cNvPr id="20" name="TextBox 19">
                <a:extLst>
                  <a:ext uri="{FF2B5EF4-FFF2-40B4-BE49-F238E27FC236}">
                    <a16:creationId xmlns:a16="http://schemas.microsoft.com/office/drawing/2014/main" id="{45AB7AA2-81DA-91EB-32E7-165DC35AA404}"/>
                  </a:ext>
                </a:extLst>
              </p:cNvPr>
              <p:cNvSpPr txBox="1">
                <a:spLocks noRot="1" noChangeAspect="1" noMove="1" noResize="1" noEditPoints="1" noAdjustHandles="1" noChangeArrowheads="1" noChangeShapeType="1" noTextEdit="1"/>
              </p:cNvSpPr>
              <p:nvPr/>
            </p:nvSpPr>
            <p:spPr>
              <a:xfrm>
                <a:off x="8448822" y="2842065"/>
                <a:ext cx="2867261" cy="369332"/>
              </a:xfrm>
              <a:prstGeom prst="rect">
                <a:avLst/>
              </a:prstGeom>
              <a:blipFill>
                <a:blip r:embed="rId8"/>
                <a:stretch>
                  <a:fillRect t="-6667" b="-26667"/>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DB732A4F-830D-F872-A252-7B25B81DE597}"/>
                  </a:ext>
                </a:extLst>
              </p:cNvPr>
              <p:cNvSpPr txBox="1"/>
              <p:nvPr/>
            </p:nvSpPr>
            <p:spPr>
              <a:xfrm>
                <a:off x="104373" y="6122399"/>
                <a:ext cx="3624061" cy="307777"/>
              </a:xfrm>
              <a:prstGeom prst="rect">
                <a:avLst/>
              </a:prstGeom>
              <a:noFill/>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The effect of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𝑥</m:t>
                    </m:r>
                  </m:oMath>
                </a14:m>
                <a:r>
                  <a:rPr lang="en-GB" sz="1400" dirty="0">
                    <a:latin typeface="Helvetica Neue Light" panose="02000403000000020004" pitchFamily="2" charset="0"/>
                    <a:ea typeface="Helvetica Neue Light" panose="02000403000000020004" pitchFamily="2" charset="0"/>
                  </a:rPr>
                  <a:t> on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𝑦</m:t>
                    </m:r>
                  </m:oMath>
                </a14:m>
                <a:r>
                  <a:rPr lang="en-GB" sz="1400" dirty="0">
                    <a:latin typeface="Helvetica Neue Light" panose="02000403000000020004" pitchFamily="2" charset="0"/>
                    <a:ea typeface="Helvetica Neue Light" panose="02000403000000020004" pitchFamily="2" charset="0"/>
                  </a:rPr>
                  <a:t> is said to be </a:t>
                </a:r>
                <a:r>
                  <a:rPr lang="en-GB" sz="1400" b="1" dirty="0">
                    <a:latin typeface="Helvetica Neue Light" panose="02000403000000020004" pitchFamily="2" charset="0"/>
                    <a:ea typeface="Helvetica Neue Light" panose="02000403000000020004" pitchFamily="2" charset="0"/>
                  </a:rPr>
                  <a:t>linear</a:t>
                </a:r>
              </a:p>
            </p:txBody>
          </p:sp>
        </mc:Choice>
        <mc:Fallback xmlns="">
          <p:sp>
            <p:nvSpPr>
              <p:cNvPr id="21" name="TextBox 20">
                <a:extLst>
                  <a:ext uri="{FF2B5EF4-FFF2-40B4-BE49-F238E27FC236}">
                    <a16:creationId xmlns:a16="http://schemas.microsoft.com/office/drawing/2014/main" id="{DB732A4F-830D-F872-A252-7B25B81DE597}"/>
                  </a:ext>
                </a:extLst>
              </p:cNvPr>
              <p:cNvSpPr txBox="1">
                <a:spLocks noRot="1" noChangeAspect="1" noMove="1" noResize="1" noEditPoints="1" noAdjustHandles="1" noChangeArrowheads="1" noChangeShapeType="1" noTextEdit="1"/>
              </p:cNvSpPr>
              <p:nvPr/>
            </p:nvSpPr>
            <p:spPr>
              <a:xfrm>
                <a:off x="104373" y="6122399"/>
                <a:ext cx="3624061" cy="307777"/>
              </a:xfrm>
              <a:prstGeom prst="rect">
                <a:avLst/>
              </a:prstGeom>
              <a:blipFill>
                <a:blip r:embed="rId9"/>
                <a:stretch>
                  <a:fillRect l="-699" t="-3846" b="-1923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2F4EA07-341C-BACD-1FB1-BDFA2E0FA0AB}"/>
                  </a:ext>
                </a:extLst>
              </p:cNvPr>
              <p:cNvSpPr txBox="1"/>
              <p:nvPr/>
            </p:nvSpPr>
            <p:spPr>
              <a:xfrm>
                <a:off x="4050059" y="6116805"/>
                <a:ext cx="3649572" cy="523220"/>
              </a:xfrm>
              <a:prstGeom prst="rect">
                <a:avLst/>
              </a:prstGeom>
              <a:noFill/>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The effect of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𝑥</m:t>
                    </m:r>
                  </m:oMath>
                </a14:m>
                <a:r>
                  <a:rPr lang="en-GB" sz="1400" dirty="0">
                    <a:latin typeface="Helvetica Neue Light" panose="02000403000000020004" pitchFamily="2" charset="0"/>
                    <a:ea typeface="Helvetica Neue Light" panose="02000403000000020004" pitchFamily="2" charset="0"/>
                  </a:rPr>
                  <a:t> on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𝑦</m:t>
                    </m:r>
                  </m:oMath>
                </a14:m>
                <a:r>
                  <a:rPr lang="en-GB" sz="1400" dirty="0">
                    <a:latin typeface="Helvetica Neue Light" panose="02000403000000020004" pitchFamily="2" charset="0"/>
                    <a:ea typeface="Helvetica Neue Light" panose="02000403000000020004" pitchFamily="2" charset="0"/>
                  </a:rPr>
                  <a:t> is said to be </a:t>
                </a:r>
                <a:r>
                  <a:rPr lang="en-GB" sz="1400" b="1" dirty="0">
                    <a:latin typeface="Helvetica Neue Light" panose="02000403000000020004" pitchFamily="2" charset="0"/>
                    <a:ea typeface="Helvetica Neue Light" panose="02000403000000020004" pitchFamily="2" charset="0"/>
                  </a:rPr>
                  <a:t>quadratic</a:t>
                </a:r>
                <a:r>
                  <a:rPr lang="en-GB" sz="1400" dirty="0">
                    <a:latin typeface="Helvetica Neue Light" panose="02000403000000020004" pitchFamily="2" charset="0"/>
                    <a:ea typeface="Helvetica Neue Light" panose="02000403000000020004" pitchFamily="2" charset="0"/>
                  </a:rPr>
                  <a:t> or </a:t>
                </a:r>
                <a:r>
                  <a:rPr lang="en-GB" sz="1400" b="1" dirty="0">
                    <a:latin typeface="Helvetica Neue Light" panose="02000403000000020004" pitchFamily="2" charset="0"/>
                    <a:ea typeface="Helvetica Neue Light" panose="02000403000000020004" pitchFamily="2" charset="0"/>
                  </a:rPr>
                  <a:t>U-shaped</a:t>
                </a:r>
              </a:p>
            </p:txBody>
          </p:sp>
        </mc:Choice>
        <mc:Fallback xmlns="">
          <p:sp>
            <p:nvSpPr>
              <p:cNvPr id="22" name="TextBox 21">
                <a:extLst>
                  <a:ext uri="{FF2B5EF4-FFF2-40B4-BE49-F238E27FC236}">
                    <a16:creationId xmlns:a16="http://schemas.microsoft.com/office/drawing/2014/main" id="{C2F4EA07-341C-BACD-1FB1-BDFA2E0FA0AB}"/>
                  </a:ext>
                </a:extLst>
              </p:cNvPr>
              <p:cNvSpPr txBox="1">
                <a:spLocks noRot="1" noChangeAspect="1" noMove="1" noResize="1" noEditPoints="1" noAdjustHandles="1" noChangeArrowheads="1" noChangeShapeType="1" noTextEdit="1"/>
              </p:cNvSpPr>
              <p:nvPr/>
            </p:nvSpPr>
            <p:spPr>
              <a:xfrm>
                <a:off x="4050059" y="6116805"/>
                <a:ext cx="3649572" cy="523220"/>
              </a:xfrm>
              <a:prstGeom prst="rect">
                <a:avLst/>
              </a:prstGeom>
              <a:blipFill>
                <a:blip r:embed="rId10"/>
                <a:stretch>
                  <a:fillRect l="-346" t="-2381" r="-1038" b="-1190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5EAA0E62-8CC8-6E96-B7CA-BB10F972F422}"/>
                  </a:ext>
                </a:extLst>
              </p:cNvPr>
              <p:cNvSpPr txBox="1"/>
              <p:nvPr/>
            </p:nvSpPr>
            <p:spPr>
              <a:xfrm>
                <a:off x="7987838" y="6116805"/>
                <a:ext cx="3664161" cy="523220"/>
              </a:xfrm>
              <a:prstGeom prst="rect">
                <a:avLst/>
              </a:prstGeom>
              <a:noFill/>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The effect of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𝑥</m:t>
                    </m:r>
                  </m:oMath>
                </a14:m>
                <a:r>
                  <a:rPr lang="en-GB" sz="1400" dirty="0">
                    <a:latin typeface="Helvetica Neue Light" panose="02000403000000020004" pitchFamily="2" charset="0"/>
                    <a:ea typeface="Helvetica Neue Light" panose="02000403000000020004" pitchFamily="2" charset="0"/>
                  </a:rPr>
                  <a:t> on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𝑦</m:t>
                    </m:r>
                  </m:oMath>
                </a14:m>
                <a:r>
                  <a:rPr lang="en-GB" sz="1400" dirty="0">
                    <a:latin typeface="Helvetica Neue Light" panose="02000403000000020004" pitchFamily="2" charset="0"/>
                    <a:ea typeface="Helvetica Neue Light" panose="02000403000000020004" pitchFamily="2" charset="0"/>
                  </a:rPr>
                  <a:t> is said to be </a:t>
                </a:r>
                <a:r>
                  <a:rPr lang="en-GB" sz="1400" b="1" dirty="0">
                    <a:latin typeface="Helvetica Neue Light" panose="02000403000000020004" pitchFamily="2" charset="0"/>
                    <a:ea typeface="Helvetica Neue Light" panose="02000403000000020004" pitchFamily="2" charset="0"/>
                  </a:rPr>
                  <a:t>S-shaped</a:t>
                </a:r>
                <a:r>
                  <a:rPr lang="en-GB" sz="1400" dirty="0">
                    <a:latin typeface="Helvetica Neue Light" panose="02000403000000020004" pitchFamily="2" charset="0"/>
                    <a:ea typeface="Helvetica Neue Light" panose="02000403000000020004" pitchFamily="2" charset="0"/>
                  </a:rPr>
                  <a:t> </a:t>
                </a:r>
                <a:r>
                  <a:rPr lang="en-GB" sz="1400" b="1" dirty="0">
                    <a:latin typeface="Helvetica Neue Light" panose="02000403000000020004" pitchFamily="2" charset="0"/>
                    <a:ea typeface="Helvetica Neue Light" panose="02000403000000020004" pitchFamily="2" charset="0"/>
                  </a:rPr>
                  <a:t>that’s not only inverted but rotated</a:t>
                </a:r>
              </a:p>
            </p:txBody>
          </p:sp>
        </mc:Choice>
        <mc:Fallback xmlns="">
          <p:sp>
            <p:nvSpPr>
              <p:cNvPr id="23" name="TextBox 22">
                <a:extLst>
                  <a:ext uri="{FF2B5EF4-FFF2-40B4-BE49-F238E27FC236}">
                    <a16:creationId xmlns:a16="http://schemas.microsoft.com/office/drawing/2014/main" id="{5EAA0E62-8CC8-6E96-B7CA-BB10F972F422}"/>
                  </a:ext>
                </a:extLst>
              </p:cNvPr>
              <p:cNvSpPr txBox="1">
                <a:spLocks noRot="1" noChangeAspect="1" noMove="1" noResize="1" noEditPoints="1" noAdjustHandles="1" noChangeArrowheads="1" noChangeShapeType="1" noTextEdit="1"/>
              </p:cNvSpPr>
              <p:nvPr/>
            </p:nvSpPr>
            <p:spPr>
              <a:xfrm>
                <a:off x="7987838" y="6116805"/>
                <a:ext cx="3664161" cy="523220"/>
              </a:xfrm>
              <a:prstGeom prst="rect">
                <a:avLst/>
              </a:prstGeom>
              <a:blipFill>
                <a:blip r:embed="rId11"/>
                <a:stretch>
                  <a:fillRect l="-345" t="-2381" b="-11905"/>
                </a:stretch>
              </a:blipFill>
            </p:spPr>
            <p:txBody>
              <a:bodyPr/>
              <a:lstStyle/>
              <a:p>
                <a:r>
                  <a:rPr lang="en-GB">
                    <a:noFill/>
                  </a:rPr>
                  <a:t> </a:t>
                </a:r>
              </a:p>
            </p:txBody>
          </p:sp>
        </mc:Fallback>
      </mc:AlternateContent>
    </p:spTree>
    <p:extLst>
      <p:ext uri="{BB962C8B-B14F-4D97-AF65-F5344CB8AC3E}">
        <p14:creationId xmlns:p14="http://schemas.microsoft.com/office/powerpoint/2010/main" val="751842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C1EBDAFA-4CB8-FA11-6E3B-BF8379394B2F}"/>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 name="TextBox 2">
            <a:extLst>
              <a:ext uri="{FF2B5EF4-FFF2-40B4-BE49-F238E27FC236}">
                <a16:creationId xmlns:a16="http://schemas.microsoft.com/office/drawing/2014/main" id="{BF58E62E-1799-8310-2F3F-48610E925EFC}"/>
              </a:ext>
            </a:extLst>
          </p:cNvPr>
          <p:cNvSpPr txBox="1"/>
          <p:nvPr/>
        </p:nvSpPr>
        <p:spPr>
          <a:xfrm>
            <a:off x="218661" y="268356"/>
            <a:ext cx="7583557"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Maths 101: Polynomial functions [2]</a:t>
            </a:r>
          </a:p>
        </p:txBody>
      </p:sp>
      <p:sp>
        <p:nvSpPr>
          <p:cNvPr id="4" name="Rectangle 3">
            <a:extLst>
              <a:ext uri="{FF2B5EF4-FFF2-40B4-BE49-F238E27FC236}">
                <a16:creationId xmlns:a16="http://schemas.microsoft.com/office/drawing/2014/main" id="{F7578EC0-DF52-774D-6216-A7AAEB84095E}"/>
              </a:ext>
            </a:extLst>
          </p:cNvPr>
          <p:cNvSpPr/>
          <p:nvPr/>
        </p:nvSpPr>
        <p:spPr>
          <a:xfrm>
            <a:off x="11504041" y="47838"/>
            <a:ext cx="567559" cy="540516"/>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Picture 5">
            <a:extLst>
              <a:ext uri="{FF2B5EF4-FFF2-40B4-BE49-F238E27FC236}">
                <a16:creationId xmlns:a16="http://schemas.microsoft.com/office/drawing/2014/main" id="{11C65AB6-3780-AB6A-A8C4-F13EE9264E90}"/>
              </a:ext>
            </a:extLst>
          </p:cNvPr>
          <p:cNvPicPr>
            <a:picLocks noChangeAspect="1"/>
          </p:cNvPicPr>
          <p:nvPr/>
        </p:nvPicPr>
        <p:blipFill>
          <a:blip r:embed="rId2"/>
          <a:stretch>
            <a:fillRect/>
          </a:stretch>
        </p:blipFill>
        <p:spPr>
          <a:xfrm>
            <a:off x="6536265" y="1809749"/>
            <a:ext cx="3356896" cy="2550583"/>
          </a:xfrm>
          <a:prstGeom prst="rect">
            <a:avLst/>
          </a:prstGeom>
        </p:spPr>
      </p:pic>
      <p:pic>
        <p:nvPicPr>
          <p:cNvPr id="7" name="Picture 6">
            <a:extLst>
              <a:ext uri="{FF2B5EF4-FFF2-40B4-BE49-F238E27FC236}">
                <a16:creationId xmlns:a16="http://schemas.microsoft.com/office/drawing/2014/main" id="{FD4DAA47-B700-9BAB-4508-0C7112A3A6ED}"/>
              </a:ext>
            </a:extLst>
          </p:cNvPr>
          <p:cNvPicPr>
            <a:picLocks noChangeAspect="1"/>
          </p:cNvPicPr>
          <p:nvPr/>
        </p:nvPicPr>
        <p:blipFill>
          <a:blip r:embed="rId3"/>
          <a:srcRect/>
          <a:stretch/>
        </p:blipFill>
        <p:spPr>
          <a:xfrm>
            <a:off x="1786466" y="1872828"/>
            <a:ext cx="3356896" cy="2424424"/>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5DB17CE-ED97-66B0-0410-94668B14AF7C}"/>
                  </a:ext>
                </a:extLst>
              </p:cNvPr>
              <p:cNvSpPr txBox="1"/>
              <p:nvPr/>
            </p:nvSpPr>
            <p:spPr>
              <a:xfrm>
                <a:off x="1652882" y="4505265"/>
                <a:ext cx="3624061" cy="307777"/>
              </a:xfrm>
              <a:prstGeom prst="rect">
                <a:avLst/>
              </a:prstGeom>
              <a:noFill/>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The effect of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𝑥</m:t>
                    </m:r>
                  </m:oMath>
                </a14:m>
                <a:r>
                  <a:rPr lang="en-GB" sz="1400" dirty="0">
                    <a:latin typeface="Helvetica Neue Light" panose="02000403000000020004" pitchFamily="2" charset="0"/>
                    <a:ea typeface="Helvetica Neue Light" panose="02000403000000020004" pitchFamily="2" charset="0"/>
                  </a:rPr>
                  <a:t> on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𝑦</m:t>
                    </m:r>
                  </m:oMath>
                </a14:m>
                <a:r>
                  <a:rPr lang="en-GB" sz="1400" dirty="0">
                    <a:latin typeface="Helvetica Neue Light" panose="02000403000000020004" pitchFamily="2" charset="0"/>
                    <a:ea typeface="Helvetica Neue Light" panose="02000403000000020004" pitchFamily="2" charset="0"/>
                  </a:rPr>
                  <a:t> is said to be </a:t>
                </a:r>
                <a:r>
                  <a:rPr lang="en-GB" sz="1400" b="1" dirty="0">
                    <a:latin typeface="Helvetica Neue Light" panose="02000403000000020004" pitchFamily="2" charset="0"/>
                    <a:ea typeface="Helvetica Neue Light" panose="02000403000000020004" pitchFamily="2" charset="0"/>
                  </a:rPr>
                  <a:t>W-shaped</a:t>
                </a:r>
              </a:p>
            </p:txBody>
          </p:sp>
        </mc:Choice>
        <mc:Fallback xmlns="">
          <p:sp>
            <p:nvSpPr>
              <p:cNvPr id="8" name="TextBox 7">
                <a:extLst>
                  <a:ext uri="{FF2B5EF4-FFF2-40B4-BE49-F238E27FC236}">
                    <a16:creationId xmlns:a16="http://schemas.microsoft.com/office/drawing/2014/main" id="{15DB17CE-ED97-66B0-0410-94668B14AF7C}"/>
                  </a:ext>
                </a:extLst>
              </p:cNvPr>
              <p:cNvSpPr txBox="1">
                <a:spLocks noRot="1" noChangeAspect="1" noMove="1" noResize="1" noEditPoints="1" noAdjustHandles="1" noChangeArrowheads="1" noChangeShapeType="1" noTextEdit="1"/>
              </p:cNvSpPr>
              <p:nvPr/>
            </p:nvSpPr>
            <p:spPr>
              <a:xfrm>
                <a:off x="1652882" y="4505265"/>
                <a:ext cx="3624061" cy="307777"/>
              </a:xfrm>
              <a:prstGeom prst="rect">
                <a:avLst/>
              </a:prstGeom>
              <a:blipFill>
                <a:blip r:embed="rId4"/>
                <a:stretch>
                  <a:fillRect l="-699" t="-3846" b="-1538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6E04B0B-0984-8AC4-D935-C831059528FE}"/>
                  </a:ext>
                </a:extLst>
              </p:cNvPr>
              <p:cNvSpPr txBox="1"/>
              <p:nvPr/>
            </p:nvSpPr>
            <p:spPr>
              <a:xfrm>
                <a:off x="1305839" y="1421401"/>
                <a:ext cx="4318149" cy="369332"/>
              </a:xfrm>
              <a:prstGeom prst="rect">
                <a:avLst/>
              </a:prstGeom>
              <a:noFill/>
            </p:spPr>
            <p:txBody>
              <a:bodyPr wrap="square" rtlCol="0">
                <a:spAutoFit/>
              </a:bodyPr>
              <a:lstStyle/>
              <a:p>
                <a:pPr algn="ctr"/>
                <a:r>
                  <a:rPr lang="en-GB" dirty="0">
                    <a:latin typeface="Helvetica Neue Light" panose="02000403000000020004" pitchFamily="2" charset="0"/>
                    <a:ea typeface="Helvetica Neue Light" panose="02000403000000020004" pitchFamily="2" charset="0"/>
                  </a:rPr>
                  <a:t>Higher degree (with degree of 4): </a:t>
                </a:r>
                <a14:m>
                  <m:oMath xmlns:m="http://schemas.openxmlformats.org/officeDocument/2006/math">
                    <m:r>
                      <a:rPr lang="en-GB" b="0" i="1" smtClean="0">
                        <a:latin typeface="Cambria Math" panose="02040503050406030204" pitchFamily="18" charset="0"/>
                        <a:ea typeface="Helvetica Neue Light" panose="02000403000000020004" pitchFamily="2" charset="0"/>
                      </a:rPr>
                      <m:t>𝑦</m:t>
                    </m:r>
                    <m:r>
                      <a:rPr lang="en-GB" b="0" i="1" smtClean="0">
                        <a:latin typeface="Cambria Math" panose="02040503050406030204" pitchFamily="18" charset="0"/>
                        <a:ea typeface="Helvetica Neue Light" panose="02000403000000020004" pitchFamily="2" charset="0"/>
                      </a:rPr>
                      <m:t>=</m:t>
                    </m:r>
                    <m:sSup>
                      <m:sSupPr>
                        <m:ctrlPr>
                          <a:rPr lang="en-GB" b="0" i="1" smtClean="0">
                            <a:latin typeface="Cambria Math" panose="02040503050406030204" pitchFamily="18" charset="0"/>
                            <a:ea typeface="Helvetica Neue Light" panose="02000403000000020004" pitchFamily="2" charset="0"/>
                          </a:rPr>
                        </m:ctrlPr>
                      </m:sSupPr>
                      <m:e>
                        <m:r>
                          <a:rPr lang="en-GB" b="0" i="1" smtClean="0">
                            <a:latin typeface="Cambria Math" panose="02040503050406030204" pitchFamily="18" charset="0"/>
                            <a:ea typeface="Helvetica Neue Light" panose="02000403000000020004" pitchFamily="2" charset="0"/>
                          </a:rPr>
                          <m:t>𝑥</m:t>
                        </m:r>
                      </m:e>
                      <m:sup>
                        <m:r>
                          <a:rPr lang="en-GB" b="0" i="1" smtClean="0">
                            <a:latin typeface="Cambria Math" panose="02040503050406030204" pitchFamily="18" charset="0"/>
                            <a:ea typeface="Helvetica Neue Light" panose="02000403000000020004" pitchFamily="2" charset="0"/>
                          </a:rPr>
                          <m:t>4</m:t>
                        </m:r>
                      </m:sup>
                    </m:sSup>
                  </m:oMath>
                </a14:m>
                <a:endParaRPr lang="en-GB" dirty="0">
                  <a:latin typeface="Helvetica Neue Light" panose="02000403000000020004" pitchFamily="2" charset="0"/>
                  <a:ea typeface="Helvetica Neue Light" panose="02000403000000020004" pitchFamily="2" charset="0"/>
                </a:endParaRPr>
              </a:p>
            </p:txBody>
          </p:sp>
        </mc:Choice>
        <mc:Fallback xmlns="">
          <p:sp>
            <p:nvSpPr>
              <p:cNvPr id="9" name="TextBox 8">
                <a:extLst>
                  <a:ext uri="{FF2B5EF4-FFF2-40B4-BE49-F238E27FC236}">
                    <a16:creationId xmlns:a16="http://schemas.microsoft.com/office/drawing/2014/main" id="{66E04B0B-0984-8AC4-D935-C831059528FE}"/>
                  </a:ext>
                </a:extLst>
              </p:cNvPr>
              <p:cNvSpPr txBox="1">
                <a:spLocks noRot="1" noChangeAspect="1" noMove="1" noResize="1" noEditPoints="1" noAdjustHandles="1" noChangeArrowheads="1" noChangeShapeType="1" noTextEdit="1"/>
              </p:cNvSpPr>
              <p:nvPr/>
            </p:nvSpPr>
            <p:spPr>
              <a:xfrm>
                <a:off x="1305839" y="1421401"/>
                <a:ext cx="4318149" cy="369332"/>
              </a:xfrm>
              <a:prstGeom prst="rect">
                <a:avLst/>
              </a:prstGeom>
              <a:blipFill>
                <a:blip r:embed="rId5"/>
                <a:stretch>
                  <a:fillRect t="-6452" b="-2258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20F09FF-247F-284A-BB15-0ED459DD29A6}"/>
                  </a:ext>
                </a:extLst>
              </p:cNvPr>
              <p:cNvSpPr txBox="1"/>
              <p:nvPr/>
            </p:nvSpPr>
            <p:spPr>
              <a:xfrm>
                <a:off x="6258839" y="1421401"/>
                <a:ext cx="4318149" cy="372410"/>
              </a:xfrm>
              <a:prstGeom prst="rect">
                <a:avLst/>
              </a:prstGeom>
              <a:noFill/>
            </p:spPr>
            <p:txBody>
              <a:bodyPr wrap="square" rtlCol="0">
                <a:spAutoFit/>
              </a:bodyPr>
              <a:lstStyle/>
              <a:p>
                <a:pPr algn="ctr"/>
                <a:r>
                  <a:rPr lang="en-GB" dirty="0">
                    <a:latin typeface="Helvetica Neue Light" panose="02000403000000020004" pitchFamily="2" charset="0"/>
                    <a:ea typeface="Helvetica Neue Light" panose="02000403000000020004" pitchFamily="2" charset="0"/>
                  </a:rPr>
                  <a:t>Higher degree (with degree of 5): </a:t>
                </a:r>
                <a14:m>
                  <m:oMath xmlns:m="http://schemas.openxmlformats.org/officeDocument/2006/math">
                    <m:r>
                      <a:rPr lang="en-GB" b="0" i="1" smtClean="0">
                        <a:latin typeface="Cambria Math" panose="02040503050406030204" pitchFamily="18" charset="0"/>
                        <a:ea typeface="Helvetica Neue Light" panose="02000403000000020004" pitchFamily="2" charset="0"/>
                      </a:rPr>
                      <m:t>𝑦</m:t>
                    </m:r>
                    <m:r>
                      <a:rPr lang="en-GB" b="0" i="1" smtClean="0">
                        <a:latin typeface="Cambria Math" panose="02040503050406030204" pitchFamily="18" charset="0"/>
                        <a:ea typeface="Helvetica Neue Light" panose="02000403000000020004" pitchFamily="2" charset="0"/>
                      </a:rPr>
                      <m:t>=</m:t>
                    </m:r>
                    <m:sSup>
                      <m:sSupPr>
                        <m:ctrlPr>
                          <a:rPr lang="en-GB" b="0" i="1" smtClean="0">
                            <a:latin typeface="Cambria Math" panose="02040503050406030204" pitchFamily="18" charset="0"/>
                            <a:ea typeface="Helvetica Neue Light" panose="02000403000000020004" pitchFamily="2" charset="0"/>
                          </a:rPr>
                        </m:ctrlPr>
                      </m:sSupPr>
                      <m:e>
                        <m:r>
                          <a:rPr lang="en-GB" b="0" i="1" smtClean="0">
                            <a:latin typeface="Cambria Math" panose="02040503050406030204" pitchFamily="18" charset="0"/>
                            <a:ea typeface="Helvetica Neue Light" panose="02000403000000020004" pitchFamily="2" charset="0"/>
                          </a:rPr>
                          <m:t>𝑥</m:t>
                        </m:r>
                      </m:e>
                      <m:sup>
                        <m:r>
                          <a:rPr lang="en-GB" b="0" i="1" smtClean="0">
                            <a:latin typeface="Cambria Math" panose="02040503050406030204" pitchFamily="18" charset="0"/>
                            <a:ea typeface="Helvetica Neue Light" panose="02000403000000020004" pitchFamily="2" charset="0"/>
                          </a:rPr>
                          <m:t>5</m:t>
                        </m:r>
                      </m:sup>
                    </m:sSup>
                  </m:oMath>
                </a14:m>
                <a:endParaRPr lang="en-GB" dirty="0">
                  <a:latin typeface="Helvetica Neue Light" panose="02000403000000020004" pitchFamily="2" charset="0"/>
                  <a:ea typeface="Helvetica Neue Light" panose="02000403000000020004" pitchFamily="2" charset="0"/>
                </a:endParaRPr>
              </a:p>
            </p:txBody>
          </p:sp>
        </mc:Choice>
        <mc:Fallback xmlns="">
          <p:sp>
            <p:nvSpPr>
              <p:cNvPr id="10" name="TextBox 9">
                <a:extLst>
                  <a:ext uri="{FF2B5EF4-FFF2-40B4-BE49-F238E27FC236}">
                    <a16:creationId xmlns:a16="http://schemas.microsoft.com/office/drawing/2014/main" id="{420F09FF-247F-284A-BB15-0ED459DD29A6}"/>
                  </a:ext>
                </a:extLst>
              </p:cNvPr>
              <p:cNvSpPr txBox="1">
                <a:spLocks noRot="1" noChangeAspect="1" noMove="1" noResize="1" noEditPoints="1" noAdjustHandles="1" noChangeArrowheads="1" noChangeShapeType="1" noTextEdit="1"/>
              </p:cNvSpPr>
              <p:nvPr/>
            </p:nvSpPr>
            <p:spPr>
              <a:xfrm>
                <a:off x="6258839" y="1421401"/>
                <a:ext cx="4318149" cy="372410"/>
              </a:xfrm>
              <a:prstGeom prst="rect">
                <a:avLst/>
              </a:prstGeom>
              <a:blipFill>
                <a:blip r:embed="rId6"/>
                <a:stretch>
                  <a:fillRect t="-6452" b="-22581"/>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85E34E6-184B-E603-F65D-175FBCFDD448}"/>
                  </a:ext>
                </a:extLst>
              </p:cNvPr>
              <p:cNvSpPr txBox="1"/>
              <p:nvPr/>
            </p:nvSpPr>
            <p:spPr>
              <a:xfrm>
                <a:off x="6536265" y="4505265"/>
                <a:ext cx="3624061" cy="523220"/>
              </a:xfrm>
              <a:prstGeom prst="rect">
                <a:avLst/>
              </a:prstGeom>
              <a:noFill/>
            </p:spPr>
            <p:txBody>
              <a:bodyPr wrap="square" rtlCol="0">
                <a:spAutoFit/>
              </a:bodyPr>
              <a:lstStyle/>
              <a:p>
                <a:pPr algn="l"/>
                <a:r>
                  <a:rPr lang="en-GB" sz="1400" dirty="0">
                    <a:latin typeface="Helvetica Neue Light" panose="02000403000000020004" pitchFamily="2" charset="0"/>
                    <a:ea typeface="Helvetica Neue Light" panose="02000403000000020004" pitchFamily="2" charset="0"/>
                  </a:rPr>
                  <a:t>The effect of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𝑥</m:t>
                    </m:r>
                  </m:oMath>
                </a14:m>
                <a:r>
                  <a:rPr lang="en-GB" sz="1400" dirty="0">
                    <a:latin typeface="Helvetica Neue Light" panose="02000403000000020004" pitchFamily="2" charset="0"/>
                    <a:ea typeface="Helvetica Neue Light" panose="02000403000000020004" pitchFamily="2" charset="0"/>
                  </a:rPr>
                  <a:t> on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𝑦</m:t>
                    </m:r>
                  </m:oMath>
                </a14:m>
                <a:r>
                  <a:rPr lang="en-GB" sz="1400" dirty="0">
                    <a:latin typeface="Helvetica Neue Light" panose="02000403000000020004" pitchFamily="2" charset="0"/>
                    <a:ea typeface="Helvetica Neue Light" panose="02000403000000020004" pitchFamily="2" charset="0"/>
                  </a:rPr>
                  <a:t> is now said to be </a:t>
                </a:r>
                <a:r>
                  <a:rPr lang="en-GB" sz="1400" b="1" dirty="0">
                    <a:latin typeface="Helvetica Neue Light" panose="02000403000000020004" pitchFamily="2" charset="0"/>
                    <a:ea typeface="Helvetica Neue Light" panose="02000403000000020004" pitchFamily="2" charset="0"/>
                  </a:rPr>
                  <a:t>Wiggly-shaped</a:t>
                </a:r>
              </a:p>
            </p:txBody>
          </p:sp>
        </mc:Choice>
        <mc:Fallback xmlns="">
          <p:sp>
            <p:nvSpPr>
              <p:cNvPr id="11" name="TextBox 10">
                <a:extLst>
                  <a:ext uri="{FF2B5EF4-FFF2-40B4-BE49-F238E27FC236}">
                    <a16:creationId xmlns:a16="http://schemas.microsoft.com/office/drawing/2014/main" id="{585E34E6-184B-E603-F65D-175FBCFDD448}"/>
                  </a:ext>
                </a:extLst>
              </p:cNvPr>
              <p:cNvSpPr txBox="1">
                <a:spLocks noRot="1" noChangeAspect="1" noMove="1" noResize="1" noEditPoints="1" noAdjustHandles="1" noChangeArrowheads="1" noChangeShapeType="1" noTextEdit="1"/>
              </p:cNvSpPr>
              <p:nvPr/>
            </p:nvSpPr>
            <p:spPr>
              <a:xfrm>
                <a:off x="6536265" y="4505265"/>
                <a:ext cx="3624061" cy="523220"/>
              </a:xfrm>
              <a:prstGeom prst="rect">
                <a:avLst/>
              </a:prstGeom>
              <a:blipFill>
                <a:blip r:embed="rId7"/>
                <a:stretch>
                  <a:fillRect l="-348" t="-2381" b="-14286"/>
                </a:stretch>
              </a:blipFill>
            </p:spPr>
            <p:txBody>
              <a:bodyPr/>
              <a:lstStyle/>
              <a:p>
                <a:r>
                  <a:rPr lang="en-GB">
                    <a:noFill/>
                  </a:rPr>
                  <a:t> </a:t>
                </a:r>
              </a:p>
            </p:txBody>
          </p:sp>
        </mc:Fallback>
      </mc:AlternateContent>
      <p:sp>
        <p:nvSpPr>
          <p:cNvPr id="14" name="TextBox 13">
            <a:extLst>
              <a:ext uri="{FF2B5EF4-FFF2-40B4-BE49-F238E27FC236}">
                <a16:creationId xmlns:a16="http://schemas.microsoft.com/office/drawing/2014/main" id="{DED5DB92-3952-3854-5CD1-2B5DEACD8C13}"/>
              </a:ext>
            </a:extLst>
          </p:cNvPr>
          <p:cNvSpPr txBox="1"/>
          <p:nvPr/>
        </p:nvSpPr>
        <p:spPr>
          <a:xfrm>
            <a:off x="1276354" y="5758332"/>
            <a:ext cx="8695267" cy="369332"/>
          </a:xfrm>
          <a:prstGeom prst="rect">
            <a:avLst/>
          </a:prstGeom>
          <a:noFill/>
        </p:spPr>
        <p:txBody>
          <a:bodyPr wrap="square" rtlCol="0">
            <a:spAutoFit/>
          </a:bodyPr>
          <a:lstStyle/>
          <a:p>
            <a:pPr algn="ctr"/>
            <a:r>
              <a:rPr lang="en-GB" dirty="0">
                <a:latin typeface="Helvetica Neue" panose="02000503000000020004" pitchFamily="2" charset="0"/>
                <a:ea typeface="Helvetica Neue" panose="02000503000000020004" pitchFamily="2" charset="0"/>
                <a:cs typeface="Helvetica Neue" panose="02000503000000020004" pitchFamily="2" charset="0"/>
              </a:rPr>
              <a:t>You may think to yourself why go through these classes of polynomials?</a:t>
            </a:r>
          </a:p>
        </p:txBody>
      </p:sp>
    </p:spTree>
    <p:extLst>
      <p:ext uri="{BB962C8B-B14F-4D97-AF65-F5344CB8AC3E}">
        <p14:creationId xmlns:p14="http://schemas.microsoft.com/office/powerpoint/2010/main" val="3121318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614F9C6-0059-10A1-1E66-15C7C14A37AE}"/>
                  </a:ext>
                </a:extLst>
              </p:cNvPr>
              <p:cNvSpPr txBox="1"/>
              <p:nvPr/>
            </p:nvSpPr>
            <p:spPr>
              <a:xfrm>
                <a:off x="529855" y="6058152"/>
                <a:ext cx="5483332" cy="423770"/>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b="1" i="1" dirty="0" smtClean="0">
                              <a:latin typeface="Cambria Math" panose="02040503050406030204" pitchFamily="18" charset="0"/>
                              <a:ea typeface="Helvetica Neue Thin" panose="020B0403020202020204" pitchFamily="34" charset="0"/>
                            </a:rPr>
                          </m:ctrlPr>
                        </m:sSubPr>
                        <m:e>
                          <m:r>
                            <a:rPr lang="en-GB" sz="2000" b="1" i="1" dirty="0" smtClean="0">
                              <a:latin typeface="Cambria Math" panose="02040503050406030204" pitchFamily="18" charset="0"/>
                              <a:ea typeface="Helvetica Neue Thin" panose="020B0403020202020204" pitchFamily="34" charset="0"/>
                            </a:rPr>
                            <m:t>𝒚</m:t>
                          </m:r>
                        </m:e>
                        <m:sub>
                          <m:r>
                            <a:rPr lang="en-GB" sz="2000" b="1" i="1" dirty="0" smtClean="0">
                              <a:latin typeface="Cambria Math" panose="02040503050406030204" pitchFamily="18" charset="0"/>
                              <a:ea typeface="Helvetica Neue Thin" panose="020B0403020202020204" pitchFamily="34" charset="0"/>
                            </a:rPr>
                            <m:t>𝒊</m:t>
                          </m:r>
                        </m:sub>
                      </m:sSub>
                      <m:r>
                        <a:rPr lang="en-GB" sz="2000" b="1" i="0" smtClean="0">
                          <a:latin typeface="Cambria Math" panose="02040503050406030204" pitchFamily="18" charset="0"/>
                        </a:rPr>
                        <m:t>= </m:t>
                      </m:r>
                      <m:r>
                        <a:rPr lang="el-GR" sz="2000" b="1" i="1" smtClean="0">
                          <a:latin typeface="Cambria Math" panose="02040503050406030204" pitchFamily="18" charset="0"/>
                          <a:ea typeface="Cambria Math" panose="02040503050406030204" pitchFamily="18" charset="0"/>
                        </a:rPr>
                        <m:t>𝜶</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0" smtClean="0">
                              <a:latin typeface="Cambria Math" panose="02040503050406030204" pitchFamily="18" charset="0"/>
                            </a:rPr>
                            <m:t>(</m:t>
                          </m:r>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𝟏</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𝟐</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𝒇</m:t>
                          </m:r>
                        </m:e>
                        <m:sub>
                          <m:r>
                            <a:rPr lang="en-GB" sz="2000" b="1" i="1" smtClean="0">
                              <a:latin typeface="Cambria Math" panose="02040503050406030204" pitchFamily="18" charset="0"/>
                              <a:ea typeface="Cambria Math" panose="02040503050406030204" pitchFamily="18" charset="0"/>
                            </a:rPr>
                            <m:t>𝒑</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1" smtClean="0">
                              <a:latin typeface="Cambria Math" panose="02040503050406030204" pitchFamily="18" charset="0"/>
                            </a:rPr>
                            <m:t>,</m:t>
                          </m:r>
                          <m:r>
                            <a:rPr lang="en-GB" sz="2000" b="1" i="1" smtClean="0">
                              <a:latin typeface="Cambria Math" panose="02040503050406030204" pitchFamily="18" charset="0"/>
                            </a:rPr>
                            <m:t>𝒑</m:t>
                          </m:r>
                        </m:sub>
                      </m:sSub>
                      <m:r>
                        <a:rPr lang="en-GB" sz="2000" b="1" i="1"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2" name="TextBox 1">
                <a:extLst>
                  <a:ext uri="{FF2B5EF4-FFF2-40B4-BE49-F238E27FC236}">
                    <a16:creationId xmlns:a16="http://schemas.microsoft.com/office/drawing/2014/main" id="{9614F9C6-0059-10A1-1E66-15C7C14A37AE}"/>
                  </a:ext>
                </a:extLst>
              </p:cNvPr>
              <p:cNvSpPr txBox="1">
                <a:spLocks noRot="1" noChangeAspect="1" noMove="1" noResize="1" noEditPoints="1" noAdjustHandles="1" noChangeArrowheads="1" noChangeShapeType="1" noTextEdit="1"/>
              </p:cNvSpPr>
              <p:nvPr/>
            </p:nvSpPr>
            <p:spPr>
              <a:xfrm>
                <a:off x="529855" y="6058152"/>
                <a:ext cx="5483332" cy="423770"/>
              </a:xfrm>
              <a:prstGeom prst="rect">
                <a:avLst/>
              </a:prstGeom>
              <a:blipFill>
                <a:blip r:embed="rId3"/>
                <a:stretch>
                  <a:fillRect b="-11765"/>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12485E5F-26B1-8CE8-15EB-15855107CCEB}"/>
              </a:ext>
            </a:extLst>
          </p:cNvPr>
          <p:cNvSpPr txBox="1"/>
          <p:nvPr/>
        </p:nvSpPr>
        <p:spPr>
          <a:xfrm>
            <a:off x="218661" y="268356"/>
            <a:ext cx="7583557"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GLM versus GAM: which one to use? [1]</a:t>
            </a:r>
          </a:p>
        </p:txBody>
      </p:sp>
      <p:sp>
        <p:nvSpPr>
          <p:cNvPr id="5" name="TextBox 4">
            <a:extLst>
              <a:ext uri="{FF2B5EF4-FFF2-40B4-BE49-F238E27FC236}">
                <a16:creationId xmlns:a16="http://schemas.microsoft.com/office/drawing/2014/main" id="{0FCF89AA-A863-CF86-C1B7-08640C1DD111}"/>
              </a:ext>
            </a:extLst>
          </p:cNvPr>
          <p:cNvSpPr txBox="1"/>
          <p:nvPr/>
        </p:nvSpPr>
        <p:spPr>
          <a:xfrm>
            <a:off x="104374" y="1068534"/>
            <a:ext cx="11817626" cy="646331"/>
          </a:xfrm>
          <a:prstGeom prst="rect">
            <a:avLst/>
          </a:prstGeom>
          <a:noFill/>
        </p:spPr>
        <p:txBody>
          <a:bodyPr wrap="square" rtlCol="0">
            <a:spAutoFit/>
          </a:bodyPr>
          <a:lstStyle/>
          <a:p>
            <a:pPr marL="285750" indent="-285750" algn="l">
              <a:buFont typeface="Arial" panose="020B0604020202020204" pitchFamily="34" charset="0"/>
              <a:buChar char="•"/>
            </a:pP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GAMs enable the user to fit a </a:t>
            </a:r>
            <a:r>
              <a:rPr lang="en-GB" dirty="0">
                <a:latin typeface="Helvetica Neue" panose="02000503000000020004" pitchFamily="2" charset="0"/>
                <a:ea typeface="Helvetica Neue" panose="02000503000000020004" pitchFamily="2" charset="0"/>
                <a:cs typeface="Helvetica Neue" panose="02000503000000020004" pitchFamily="2" charset="0"/>
              </a:rPr>
              <a:t>p</a:t>
            </a: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olynomial function </a:t>
            </a:r>
            <a:r>
              <a:rPr lang="en-GB" dirty="0">
                <a:latin typeface="Helvetica Neue" panose="02000503000000020004" pitchFamily="2" charset="0"/>
                <a:ea typeface="Helvetica Neue" panose="02000503000000020004" pitchFamily="2" charset="0"/>
                <a:cs typeface="Helvetica Neue" panose="02000503000000020004" pitchFamily="2" charset="0"/>
              </a:rPr>
              <a:t>on an </a:t>
            </a: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independent variable in order for the model to fit the data nicely.</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E174178-2FF6-3BDA-A0C2-BC0222B4EFE7}"/>
                  </a:ext>
                </a:extLst>
              </p:cNvPr>
              <p:cNvSpPr txBox="1"/>
              <p:nvPr/>
            </p:nvSpPr>
            <p:spPr>
              <a:xfrm>
                <a:off x="376767" y="1866233"/>
                <a:ext cx="11438466" cy="1785104"/>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Hypothetical scenario (simulated data): </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a:p>
                <a:r>
                  <a:rPr lang="en-GB" dirty="0">
                    <a:latin typeface="Helvetica Neue" panose="02000503000000020004" pitchFamily="2" charset="0"/>
                    <a:ea typeface="Helvetica Neue" panose="02000503000000020004" pitchFamily="2" charset="0"/>
                    <a:cs typeface="Helvetica Neue" panose="02000503000000020004" pitchFamily="2" charset="0"/>
                  </a:rPr>
                  <a:t>Assessing the impact of COVID-19 lockdown and various sociodemographic factors on prevalence of mental health in the British population.</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a:p>
                <a:r>
                  <a:rPr lang="en-GB" dirty="0">
                    <a:latin typeface="Helvetica Neue" panose="02000503000000020004" pitchFamily="2" charset="0"/>
                    <a:ea typeface="Helvetica Neue" panose="02000503000000020004" pitchFamily="2" charset="0"/>
                    <a:cs typeface="Helvetica Neue" panose="02000503000000020004" pitchFamily="2" charset="0"/>
                  </a:rPr>
                  <a:t>Suppose </a:t>
                </a:r>
                <a14:m>
                  <m:oMath xmlns:m="http://schemas.openxmlformats.org/officeDocument/2006/math">
                    <m:sSub>
                      <m:sSubPr>
                        <m:ctrlPr>
                          <a:rPr lang="en-GB" sz="1800" b="1" i="1" smtClean="0">
                            <a:latin typeface="Cambria Math" panose="02040503050406030204" pitchFamily="18" charset="0"/>
                          </a:rPr>
                        </m:ctrlPr>
                      </m:sSubPr>
                      <m:e>
                        <m:r>
                          <a:rPr lang="en-GB" sz="1800" b="1" i="1">
                            <a:latin typeface="Cambria Math" panose="02040503050406030204" pitchFamily="18" charset="0"/>
                          </a:rPr>
                          <m:t>𝒙</m:t>
                        </m:r>
                      </m:e>
                      <m:sub>
                        <m:r>
                          <a:rPr lang="en-GB" sz="1800" b="1" i="1" smtClean="0">
                            <a:latin typeface="Cambria Math" panose="02040503050406030204" pitchFamily="18" charset="0"/>
                          </a:rPr>
                          <m:t>𝒊</m:t>
                        </m:r>
                        <m:r>
                          <a:rPr lang="en-GB" sz="1800" b="1" i="1" smtClean="0">
                            <a:latin typeface="Cambria Math" panose="02040503050406030204" pitchFamily="18" charset="0"/>
                          </a:rPr>
                          <m:t>,</m:t>
                        </m:r>
                        <m:r>
                          <a:rPr lang="en-GB" sz="1800" b="1" i="1" smtClean="0">
                            <a:latin typeface="Cambria Math" panose="02040503050406030204" pitchFamily="18" charset="0"/>
                          </a:rPr>
                          <m:t>𝟏</m:t>
                        </m:r>
                      </m:sub>
                    </m:sSub>
                  </m:oMath>
                </a14:m>
                <a:r>
                  <a:rPr lang="en-GB" dirty="0">
                    <a:latin typeface="Helvetica Neue" panose="02000503000000020004" pitchFamily="2" charset="0"/>
                    <a:ea typeface="Helvetica Neue" panose="02000503000000020004" pitchFamily="2" charset="0"/>
                    <a:cs typeface="Helvetica Neue" panose="02000503000000020004" pitchFamily="2" charset="0"/>
                  </a:rPr>
                  <a:t> represent the time/phase of lockdown, and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𝒚</m:t>
                        </m:r>
                      </m:e>
                      <m:sub>
                        <m:r>
                          <a:rPr lang="en-GB" b="1" i="1">
                            <a:latin typeface="Cambria Math" panose="02040503050406030204" pitchFamily="18" charset="0"/>
                          </a:rPr>
                          <m:t>𝒊</m:t>
                        </m:r>
                      </m:sub>
                    </m:sSub>
                  </m:oMath>
                </a14:m>
                <a:r>
                  <a:rPr lang="en-GB" dirty="0">
                    <a:latin typeface="Helvetica Neue" panose="02000503000000020004" pitchFamily="2" charset="0"/>
                    <a:ea typeface="Helvetica Neue" panose="02000503000000020004" pitchFamily="2" charset="0"/>
                    <a:cs typeface="Helvetica Neue" panose="02000503000000020004" pitchFamily="2" charset="0"/>
                  </a:rPr>
                  <a:t> is the measured prevalence of mental health.</a:t>
                </a:r>
              </a:p>
            </p:txBody>
          </p:sp>
        </mc:Choice>
        <mc:Fallback xmlns="">
          <p:sp>
            <p:nvSpPr>
              <p:cNvPr id="6" name="TextBox 5">
                <a:extLst>
                  <a:ext uri="{FF2B5EF4-FFF2-40B4-BE49-F238E27FC236}">
                    <a16:creationId xmlns:a16="http://schemas.microsoft.com/office/drawing/2014/main" id="{DE174178-2FF6-3BDA-A0C2-BC0222B4EFE7}"/>
                  </a:ext>
                </a:extLst>
              </p:cNvPr>
              <p:cNvSpPr txBox="1">
                <a:spLocks noRot="1" noChangeAspect="1" noMove="1" noResize="1" noEditPoints="1" noAdjustHandles="1" noChangeArrowheads="1" noChangeShapeType="1" noTextEdit="1"/>
              </p:cNvSpPr>
              <p:nvPr/>
            </p:nvSpPr>
            <p:spPr>
              <a:xfrm>
                <a:off x="376767" y="1866233"/>
                <a:ext cx="11438466" cy="1785104"/>
              </a:xfrm>
              <a:prstGeom prst="rect">
                <a:avLst/>
              </a:prstGeom>
              <a:blipFill>
                <a:blip r:embed="rId4"/>
                <a:stretch>
                  <a:fillRect l="-443" t="-1408" b="-211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DAF7208-12B8-1F6E-9436-52A7DDDC0FFD}"/>
                  </a:ext>
                </a:extLst>
              </p:cNvPr>
              <p:cNvSpPr txBox="1"/>
              <p:nvPr/>
            </p:nvSpPr>
            <p:spPr>
              <a:xfrm>
                <a:off x="529855" y="5046860"/>
                <a:ext cx="5483332" cy="427425"/>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2000" b="1" i="1" smtClean="0">
                              <a:latin typeface="Cambria Math" panose="02040503050406030204" pitchFamily="18" charset="0"/>
                            </a:rPr>
                          </m:ctrlPr>
                        </m:sSubPr>
                        <m:e>
                          <m:r>
                            <a:rPr lang="en-GB" sz="2000" b="1" i="1" smtClean="0">
                              <a:latin typeface="Cambria Math" panose="02040503050406030204" pitchFamily="18" charset="0"/>
                            </a:rPr>
                            <m:t>𝒚</m:t>
                          </m:r>
                        </m:e>
                        <m:sub>
                          <m:r>
                            <a:rPr lang="en-GB" sz="2000" b="1" i="1" smtClean="0">
                              <a:latin typeface="Cambria Math" panose="02040503050406030204" pitchFamily="18" charset="0"/>
                            </a:rPr>
                            <m:t>𝒊</m:t>
                          </m:r>
                        </m:sub>
                      </m:sSub>
                      <m:r>
                        <a:rPr lang="en-GB" sz="2000" b="1" i="1" smtClean="0">
                          <a:latin typeface="Cambria Math" panose="02040503050406030204" pitchFamily="18" charset="0"/>
                        </a:rPr>
                        <m:t>= </m:t>
                      </m:r>
                      <m:sSub>
                        <m:sSubPr>
                          <m:ctrlPr>
                            <a:rPr lang="en-GB" sz="2000" b="1" i="1" smtClean="0">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𝜷</m:t>
                          </m:r>
                        </m:e>
                        <m:sub>
                          <m:r>
                            <a:rPr lang="en-GB" sz="2000" b="1" i="1" smtClean="0">
                              <a:latin typeface="Cambria Math" panose="02040503050406030204" pitchFamily="18" charset="0"/>
                            </a:rPr>
                            <m:t>𝟎</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1" smtClean="0">
                              <a:latin typeface="Cambria Math" panose="02040503050406030204" pitchFamily="18" charset="0"/>
                            </a:rPr>
                            <m:t>,</m:t>
                          </m:r>
                          <m:r>
                            <a:rPr lang="en-GB" sz="2000" b="1" i="1" smtClean="0">
                              <a:latin typeface="Cambria Math" panose="02040503050406030204" pitchFamily="18" charset="0"/>
                            </a:rPr>
                            <m:t>𝟏</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0" smtClean="0">
                              <a:latin typeface="Cambria Math" panose="02040503050406030204" pitchFamily="18" charset="0"/>
                              <a:ea typeface="Cambria Math" panose="02040503050406030204" pitchFamily="18" charset="0"/>
                            </a:rPr>
                            <m:t>𝟐</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1" smtClean="0">
                              <a:latin typeface="Cambria Math" panose="02040503050406030204" pitchFamily="18" charset="0"/>
                              <a:ea typeface="Cambria Math" panose="02040503050406030204" pitchFamily="18" charset="0"/>
                            </a:rPr>
                            <m:t>𝒑</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a:latin typeface="Cambria Math" panose="02040503050406030204" pitchFamily="18" charset="0"/>
                            </a:rPr>
                            <m:t>𝒊</m:t>
                          </m:r>
                          <m:r>
                            <a:rPr lang="en-GB" sz="2000" b="1">
                              <a:latin typeface="Cambria Math" panose="02040503050406030204" pitchFamily="18" charset="0"/>
                            </a:rPr>
                            <m:t>,</m:t>
                          </m:r>
                          <m:r>
                            <a:rPr lang="en-GB" sz="2000" b="1" i="1" smtClean="0">
                              <a:latin typeface="Cambria Math" panose="02040503050406030204" pitchFamily="18" charset="0"/>
                            </a:rPr>
                            <m:t>𝒑</m:t>
                          </m:r>
                        </m:sub>
                      </m:sSub>
                      <m:r>
                        <a:rPr lang="en-GB" sz="2000" b="1" i="0"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7" name="TextBox 6">
                <a:extLst>
                  <a:ext uri="{FF2B5EF4-FFF2-40B4-BE49-F238E27FC236}">
                    <a16:creationId xmlns:a16="http://schemas.microsoft.com/office/drawing/2014/main" id="{8DAF7208-12B8-1F6E-9436-52A7DDDC0FFD}"/>
                  </a:ext>
                </a:extLst>
              </p:cNvPr>
              <p:cNvSpPr txBox="1">
                <a:spLocks noRot="1" noChangeAspect="1" noMove="1" noResize="1" noEditPoints="1" noAdjustHandles="1" noChangeArrowheads="1" noChangeShapeType="1" noTextEdit="1"/>
              </p:cNvSpPr>
              <p:nvPr/>
            </p:nvSpPr>
            <p:spPr>
              <a:xfrm>
                <a:off x="529855" y="5046860"/>
                <a:ext cx="5483332" cy="427425"/>
              </a:xfrm>
              <a:prstGeom prst="rect">
                <a:avLst/>
              </a:prstGeom>
              <a:blipFill>
                <a:blip r:embed="rId5"/>
                <a:stretch>
                  <a:fillRect b="-8571"/>
                </a:stretch>
              </a:blipFill>
            </p:spPr>
            <p:txBody>
              <a:bodyPr/>
              <a:lstStyle/>
              <a:p>
                <a:r>
                  <a:rPr lang="en-GB">
                    <a:noFill/>
                  </a:rPr>
                  <a:t> </a:t>
                </a:r>
              </a:p>
            </p:txBody>
          </p:sp>
        </mc:Fallback>
      </mc:AlternateContent>
      <p:pic>
        <p:nvPicPr>
          <p:cNvPr id="9" name="Picture 8" descr="Chart, scatter chart&#10;&#10;Description automatically generated">
            <a:extLst>
              <a:ext uri="{FF2B5EF4-FFF2-40B4-BE49-F238E27FC236}">
                <a16:creationId xmlns:a16="http://schemas.microsoft.com/office/drawing/2014/main" id="{B6ABD3ED-1845-657A-4FD9-2E4B02F367A0}"/>
              </a:ext>
            </a:extLst>
          </p:cNvPr>
          <p:cNvPicPr>
            <a:picLocks noChangeAspect="1"/>
          </p:cNvPicPr>
          <p:nvPr/>
        </p:nvPicPr>
        <p:blipFill>
          <a:blip r:embed="rId6"/>
          <a:stretch>
            <a:fillRect/>
          </a:stretch>
        </p:blipFill>
        <p:spPr>
          <a:xfrm>
            <a:off x="6136911" y="3802706"/>
            <a:ext cx="5085654" cy="2906985"/>
          </a:xfrm>
          <a:prstGeom prst="rect">
            <a:avLst/>
          </a:prstGeom>
          <a:ln>
            <a:solidFill>
              <a:schemeClr val="tx1"/>
            </a:solidFill>
          </a:ln>
        </p:spPr>
      </p:pic>
      <p:sp>
        <p:nvSpPr>
          <p:cNvPr id="10" name="TextBox 9">
            <a:extLst>
              <a:ext uri="{FF2B5EF4-FFF2-40B4-BE49-F238E27FC236}">
                <a16:creationId xmlns:a16="http://schemas.microsoft.com/office/drawing/2014/main" id="{6E5AFDEC-7507-6EBA-C0AA-67A7BD7FF7BD}"/>
              </a:ext>
            </a:extLst>
          </p:cNvPr>
          <p:cNvSpPr txBox="1"/>
          <p:nvPr/>
        </p:nvSpPr>
        <p:spPr>
          <a:xfrm>
            <a:off x="464195" y="4487780"/>
            <a:ext cx="3322289"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What model should we pick?</a:t>
            </a:r>
          </a:p>
        </p:txBody>
      </p:sp>
      <p:sp>
        <p:nvSpPr>
          <p:cNvPr id="12" name="TextBox 11">
            <a:extLst>
              <a:ext uri="{FF2B5EF4-FFF2-40B4-BE49-F238E27FC236}">
                <a16:creationId xmlns:a16="http://schemas.microsoft.com/office/drawing/2014/main" id="{41FD7C71-EEE8-5F39-4038-E82F51AC3A86}"/>
              </a:ext>
            </a:extLst>
          </p:cNvPr>
          <p:cNvSpPr txBox="1"/>
          <p:nvPr/>
        </p:nvSpPr>
        <p:spPr>
          <a:xfrm rot="16200000">
            <a:off x="5456398" y="4895226"/>
            <a:ext cx="1607247" cy="246221"/>
          </a:xfrm>
          <a:prstGeom prst="rect">
            <a:avLst/>
          </a:prstGeom>
          <a:solidFill>
            <a:schemeClr val="bg1"/>
          </a:solidFill>
        </p:spPr>
        <p:txBody>
          <a:bodyPr wrap="square" rtlCol="0">
            <a:spAutoFit/>
          </a:bodyPr>
          <a:lstStyle/>
          <a:p>
            <a:r>
              <a:rPr lang="en-GB" sz="1000" b="1" dirty="0">
                <a:latin typeface="Helvetica Neue" panose="02000503000000020004" pitchFamily="2" charset="0"/>
                <a:ea typeface="Helvetica Neue" panose="02000503000000020004" pitchFamily="2" charset="0"/>
                <a:cs typeface="Helvetica Neue" panose="02000503000000020004" pitchFamily="2" charset="0"/>
              </a:rPr>
              <a:t>Prevalence (%)</a:t>
            </a:r>
          </a:p>
        </p:txBody>
      </p:sp>
      <p:sp>
        <p:nvSpPr>
          <p:cNvPr id="13" name="TextBox 12">
            <a:extLst>
              <a:ext uri="{FF2B5EF4-FFF2-40B4-BE49-F238E27FC236}">
                <a16:creationId xmlns:a16="http://schemas.microsoft.com/office/drawing/2014/main" id="{6CB754FF-0933-05C1-16B2-820B436874F0}"/>
              </a:ext>
            </a:extLst>
          </p:cNvPr>
          <p:cNvSpPr txBox="1"/>
          <p:nvPr/>
        </p:nvSpPr>
        <p:spPr>
          <a:xfrm>
            <a:off x="8079329" y="6481922"/>
            <a:ext cx="1607247" cy="215444"/>
          </a:xfrm>
          <a:prstGeom prst="rect">
            <a:avLst/>
          </a:prstGeom>
          <a:noFill/>
        </p:spPr>
        <p:txBody>
          <a:bodyPr wrap="square" rtlCol="0">
            <a:spAutoFit/>
          </a:bodyPr>
          <a:lstStyle/>
          <a:p>
            <a:r>
              <a:rPr lang="en-GB" sz="800" b="1" dirty="0">
                <a:latin typeface="Helvetica Neue" panose="02000503000000020004" pitchFamily="2" charset="0"/>
                <a:ea typeface="Helvetica Neue" panose="02000503000000020004" pitchFamily="2" charset="0"/>
                <a:cs typeface="Helvetica Neue" panose="02000503000000020004" pitchFamily="2" charset="0"/>
              </a:rPr>
              <a:t>COVID-19 Lockdown</a:t>
            </a:r>
          </a:p>
        </p:txBody>
      </p:sp>
      <p:sp>
        <p:nvSpPr>
          <p:cNvPr id="14" name="Slide Number Placeholder 3">
            <a:extLst>
              <a:ext uri="{FF2B5EF4-FFF2-40B4-BE49-F238E27FC236}">
                <a16:creationId xmlns:a16="http://schemas.microsoft.com/office/drawing/2014/main" id="{F4D70073-F327-BF35-4581-1AF6435B048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441389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614F9C6-0059-10A1-1E66-15C7C14A37AE}"/>
                  </a:ext>
                </a:extLst>
              </p:cNvPr>
              <p:cNvSpPr txBox="1"/>
              <p:nvPr/>
            </p:nvSpPr>
            <p:spPr>
              <a:xfrm>
                <a:off x="529855" y="6058152"/>
                <a:ext cx="5483332" cy="423770"/>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b="1" i="1" dirty="0" smtClean="0">
                              <a:latin typeface="Cambria Math" panose="02040503050406030204" pitchFamily="18" charset="0"/>
                              <a:ea typeface="Helvetica Neue Thin" panose="020B0403020202020204" pitchFamily="34" charset="0"/>
                            </a:rPr>
                          </m:ctrlPr>
                        </m:sSubPr>
                        <m:e>
                          <m:r>
                            <a:rPr lang="en-GB" sz="2000" b="1" i="1" dirty="0" smtClean="0">
                              <a:latin typeface="Cambria Math" panose="02040503050406030204" pitchFamily="18" charset="0"/>
                              <a:ea typeface="Helvetica Neue Thin" panose="020B0403020202020204" pitchFamily="34" charset="0"/>
                            </a:rPr>
                            <m:t>𝒚</m:t>
                          </m:r>
                        </m:e>
                        <m:sub>
                          <m:r>
                            <a:rPr lang="en-GB" sz="2000" b="1" i="1" dirty="0" smtClean="0">
                              <a:latin typeface="Cambria Math" panose="02040503050406030204" pitchFamily="18" charset="0"/>
                              <a:ea typeface="Helvetica Neue Thin" panose="020B0403020202020204" pitchFamily="34" charset="0"/>
                            </a:rPr>
                            <m:t>𝒊</m:t>
                          </m:r>
                        </m:sub>
                      </m:sSub>
                      <m:r>
                        <a:rPr lang="en-GB" sz="2000" b="1" i="0" smtClean="0">
                          <a:latin typeface="Cambria Math" panose="02040503050406030204" pitchFamily="18" charset="0"/>
                        </a:rPr>
                        <m:t>= </m:t>
                      </m:r>
                      <m:r>
                        <a:rPr lang="el-GR" sz="2000" b="1" i="1" smtClean="0">
                          <a:latin typeface="Cambria Math" panose="02040503050406030204" pitchFamily="18" charset="0"/>
                          <a:ea typeface="Cambria Math" panose="02040503050406030204" pitchFamily="18" charset="0"/>
                        </a:rPr>
                        <m:t>𝜶</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0" smtClean="0">
                              <a:latin typeface="Cambria Math" panose="02040503050406030204" pitchFamily="18" charset="0"/>
                            </a:rPr>
                            <m:t>(</m:t>
                          </m:r>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𝟏</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𝟐</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𝒇</m:t>
                          </m:r>
                        </m:e>
                        <m:sub>
                          <m:r>
                            <a:rPr lang="en-GB" sz="2000" b="1" i="1" smtClean="0">
                              <a:latin typeface="Cambria Math" panose="02040503050406030204" pitchFamily="18" charset="0"/>
                              <a:ea typeface="Cambria Math" panose="02040503050406030204" pitchFamily="18" charset="0"/>
                            </a:rPr>
                            <m:t>𝒑</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1" smtClean="0">
                              <a:latin typeface="Cambria Math" panose="02040503050406030204" pitchFamily="18" charset="0"/>
                            </a:rPr>
                            <m:t>,</m:t>
                          </m:r>
                          <m:r>
                            <a:rPr lang="en-GB" sz="2000" b="1" i="1" smtClean="0">
                              <a:latin typeface="Cambria Math" panose="02040503050406030204" pitchFamily="18" charset="0"/>
                            </a:rPr>
                            <m:t>𝒑</m:t>
                          </m:r>
                        </m:sub>
                      </m:sSub>
                      <m:r>
                        <a:rPr lang="en-GB" sz="2000" b="1" i="1"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2" name="TextBox 1">
                <a:extLst>
                  <a:ext uri="{FF2B5EF4-FFF2-40B4-BE49-F238E27FC236}">
                    <a16:creationId xmlns:a16="http://schemas.microsoft.com/office/drawing/2014/main" id="{9614F9C6-0059-10A1-1E66-15C7C14A37AE}"/>
                  </a:ext>
                </a:extLst>
              </p:cNvPr>
              <p:cNvSpPr txBox="1">
                <a:spLocks noRot="1" noChangeAspect="1" noMove="1" noResize="1" noEditPoints="1" noAdjustHandles="1" noChangeArrowheads="1" noChangeShapeType="1" noTextEdit="1"/>
              </p:cNvSpPr>
              <p:nvPr/>
            </p:nvSpPr>
            <p:spPr>
              <a:xfrm>
                <a:off x="529855" y="6058152"/>
                <a:ext cx="5483332" cy="423770"/>
              </a:xfrm>
              <a:prstGeom prst="rect">
                <a:avLst/>
              </a:prstGeom>
              <a:blipFill>
                <a:blip r:embed="rId3"/>
                <a:stretch>
                  <a:fillRect b="-11765"/>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0FCF89AA-A863-CF86-C1B7-08640C1DD111}"/>
              </a:ext>
            </a:extLst>
          </p:cNvPr>
          <p:cNvSpPr txBox="1"/>
          <p:nvPr/>
        </p:nvSpPr>
        <p:spPr>
          <a:xfrm>
            <a:off x="104374" y="1068534"/>
            <a:ext cx="11817626" cy="646331"/>
          </a:xfrm>
          <a:prstGeom prst="rect">
            <a:avLst/>
          </a:prstGeom>
          <a:noFill/>
        </p:spPr>
        <p:txBody>
          <a:bodyPr wrap="square" rtlCol="0">
            <a:spAutoFit/>
          </a:bodyPr>
          <a:lstStyle/>
          <a:p>
            <a:pPr marL="285750" indent="-285750" algn="l">
              <a:buFont typeface="Arial" panose="020B0604020202020204" pitchFamily="34" charset="0"/>
              <a:buChar char="•"/>
            </a:pP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GAMs enable the user to fit a </a:t>
            </a:r>
            <a:r>
              <a:rPr lang="en-GB" dirty="0">
                <a:latin typeface="Helvetica Neue" panose="02000503000000020004" pitchFamily="2" charset="0"/>
                <a:ea typeface="Helvetica Neue" panose="02000503000000020004" pitchFamily="2" charset="0"/>
                <a:cs typeface="Helvetica Neue" panose="02000503000000020004" pitchFamily="2" charset="0"/>
              </a:rPr>
              <a:t>p</a:t>
            </a: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olynomial function </a:t>
            </a:r>
            <a:r>
              <a:rPr lang="en-GB" dirty="0">
                <a:latin typeface="Helvetica Neue" panose="02000503000000020004" pitchFamily="2" charset="0"/>
                <a:ea typeface="Helvetica Neue" panose="02000503000000020004" pitchFamily="2" charset="0"/>
                <a:cs typeface="Helvetica Neue" panose="02000503000000020004" pitchFamily="2" charset="0"/>
              </a:rPr>
              <a:t>on an </a:t>
            </a: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independent variable in order for the model to fit the data nicely.</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E174178-2FF6-3BDA-A0C2-BC0222B4EFE7}"/>
                  </a:ext>
                </a:extLst>
              </p:cNvPr>
              <p:cNvSpPr txBox="1"/>
              <p:nvPr/>
            </p:nvSpPr>
            <p:spPr>
              <a:xfrm>
                <a:off x="421441" y="1833406"/>
                <a:ext cx="11438466" cy="1785104"/>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Hypothetical scenario (simulated data): </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a:p>
                <a:r>
                  <a:rPr lang="en-GB" dirty="0">
                    <a:latin typeface="Helvetica Neue" panose="02000503000000020004" pitchFamily="2" charset="0"/>
                    <a:ea typeface="Helvetica Neue" panose="02000503000000020004" pitchFamily="2" charset="0"/>
                    <a:cs typeface="Helvetica Neue" panose="02000503000000020004" pitchFamily="2" charset="0"/>
                  </a:rPr>
                  <a:t>Assessing the impact of COVID-19 lockdown and various sociodemographic factors on prevalence of mental health in the British population.</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a:p>
                <a:r>
                  <a:rPr lang="en-GB" dirty="0">
                    <a:latin typeface="Helvetica Neue" panose="02000503000000020004" pitchFamily="2" charset="0"/>
                    <a:ea typeface="Helvetica Neue" panose="02000503000000020004" pitchFamily="2" charset="0"/>
                    <a:cs typeface="Helvetica Neue" panose="02000503000000020004" pitchFamily="2" charset="0"/>
                  </a:rPr>
                  <a:t>Suppose </a:t>
                </a:r>
                <a14:m>
                  <m:oMath xmlns:m="http://schemas.openxmlformats.org/officeDocument/2006/math">
                    <m:sSub>
                      <m:sSubPr>
                        <m:ctrlPr>
                          <a:rPr lang="en-GB" sz="1800" b="1" i="1" smtClean="0">
                            <a:latin typeface="Cambria Math" panose="02040503050406030204" pitchFamily="18" charset="0"/>
                          </a:rPr>
                        </m:ctrlPr>
                      </m:sSubPr>
                      <m:e>
                        <m:r>
                          <a:rPr lang="en-GB" sz="1800" b="1" i="1">
                            <a:latin typeface="Cambria Math" panose="02040503050406030204" pitchFamily="18" charset="0"/>
                          </a:rPr>
                          <m:t>𝒙</m:t>
                        </m:r>
                      </m:e>
                      <m:sub>
                        <m:r>
                          <a:rPr lang="en-GB" sz="1800" b="1" i="1" smtClean="0">
                            <a:latin typeface="Cambria Math" panose="02040503050406030204" pitchFamily="18" charset="0"/>
                          </a:rPr>
                          <m:t>𝒊</m:t>
                        </m:r>
                        <m:r>
                          <a:rPr lang="en-GB" sz="1800" b="1" i="1" smtClean="0">
                            <a:latin typeface="Cambria Math" panose="02040503050406030204" pitchFamily="18" charset="0"/>
                          </a:rPr>
                          <m:t>,</m:t>
                        </m:r>
                        <m:r>
                          <a:rPr lang="en-GB" sz="1800" b="1" i="1" smtClean="0">
                            <a:latin typeface="Cambria Math" panose="02040503050406030204" pitchFamily="18" charset="0"/>
                          </a:rPr>
                          <m:t>𝟏</m:t>
                        </m:r>
                      </m:sub>
                    </m:sSub>
                  </m:oMath>
                </a14:m>
                <a:r>
                  <a:rPr lang="en-GB" dirty="0">
                    <a:latin typeface="Helvetica Neue" panose="02000503000000020004" pitchFamily="2" charset="0"/>
                    <a:ea typeface="Helvetica Neue" panose="02000503000000020004" pitchFamily="2" charset="0"/>
                    <a:cs typeface="Helvetica Neue" panose="02000503000000020004" pitchFamily="2" charset="0"/>
                  </a:rPr>
                  <a:t> represent the time/phase of lockdown, and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𝒚</m:t>
                        </m:r>
                      </m:e>
                      <m:sub>
                        <m:r>
                          <a:rPr lang="en-GB" b="1" i="1">
                            <a:latin typeface="Cambria Math" panose="02040503050406030204" pitchFamily="18" charset="0"/>
                          </a:rPr>
                          <m:t>𝒊</m:t>
                        </m:r>
                      </m:sub>
                    </m:sSub>
                  </m:oMath>
                </a14:m>
                <a:r>
                  <a:rPr lang="en-GB" dirty="0">
                    <a:latin typeface="Helvetica Neue" panose="02000503000000020004" pitchFamily="2" charset="0"/>
                    <a:ea typeface="Helvetica Neue" panose="02000503000000020004" pitchFamily="2" charset="0"/>
                    <a:cs typeface="Helvetica Neue" panose="02000503000000020004" pitchFamily="2" charset="0"/>
                  </a:rPr>
                  <a:t> is the measured prevalence of mental health.</a:t>
                </a:r>
              </a:p>
            </p:txBody>
          </p:sp>
        </mc:Choice>
        <mc:Fallback xmlns="">
          <p:sp>
            <p:nvSpPr>
              <p:cNvPr id="6" name="TextBox 5">
                <a:extLst>
                  <a:ext uri="{FF2B5EF4-FFF2-40B4-BE49-F238E27FC236}">
                    <a16:creationId xmlns:a16="http://schemas.microsoft.com/office/drawing/2014/main" id="{DE174178-2FF6-3BDA-A0C2-BC0222B4EFE7}"/>
                  </a:ext>
                </a:extLst>
              </p:cNvPr>
              <p:cNvSpPr txBox="1">
                <a:spLocks noRot="1" noChangeAspect="1" noMove="1" noResize="1" noEditPoints="1" noAdjustHandles="1" noChangeArrowheads="1" noChangeShapeType="1" noTextEdit="1"/>
              </p:cNvSpPr>
              <p:nvPr/>
            </p:nvSpPr>
            <p:spPr>
              <a:xfrm>
                <a:off x="421441" y="1833406"/>
                <a:ext cx="11438466" cy="1785104"/>
              </a:xfrm>
              <a:prstGeom prst="rect">
                <a:avLst/>
              </a:prstGeom>
              <a:blipFill>
                <a:blip r:embed="rId4"/>
                <a:stretch>
                  <a:fillRect l="-443" t="-1408" b="-1408"/>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DAF7208-12B8-1F6E-9436-52A7DDDC0FFD}"/>
                  </a:ext>
                </a:extLst>
              </p:cNvPr>
              <p:cNvSpPr txBox="1"/>
              <p:nvPr/>
            </p:nvSpPr>
            <p:spPr>
              <a:xfrm>
                <a:off x="529855" y="5046860"/>
                <a:ext cx="5483332" cy="427425"/>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2000" b="1" i="1" smtClean="0">
                              <a:latin typeface="Cambria Math" panose="02040503050406030204" pitchFamily="18" charset="0"/>
                            </a:rPr>
                          </m:ctrlPr>
                        </m:sSubPr>
                        <m:e>
                          <m:r>
                            <a:rPr lang="en-GB" sz="2000" b="1" i="1" smtClean="0">
                              <a:latin typeface="Cambria Math" panose="02040503050406030204" pitchFamily="18" charset="0"/>
                            </a:rPr>
                            <m:t>𝒚</m:t>
                          </m:r>
                        </m:e>
                        <m:sub>
                          <m:r>
                            <a:rPr lang="en-GB" sz="2000" b="1" i="1" smtClean="0">
                              <a:latin typeface="Cambria Math" panose="02040503050406030204" pitchFamily="18" charset="0"/>
                            </a:rPr>
                            <m:t>𝒊</m:t>
                          </m:r>
                        </m:sub>
                      </m:sSub>
                      <m:r>
                        <a:rPr lang="en-GB" sz="2000" b="1" i="1" smtClean="0">
                          <a:latin typeface="Cambria Math" panose="02040503050406030204" pitchFamily="18" charset="0"/>
                        </a:rPr>
                        <m:t>= </m:t>
                      </m:r>
                      <m:sSub>
                        <m:sSubPr>
                          <m:ctrlPr>
                            <a:rPr lang="en-GB" sz="2000" b="1" i="1" smtClean="0">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𝜷</m:t>
                          </m:r>
                        </m:e>
                        <m:sub>
                          <m:r>
                            <a:rPr lang="en-GB" sz="2000" b="1" i="1" smtClean="0">
                              <a:latin typeface="Cambria Math" panose="02040503050406030204" pitchFamily="18" charset="0"/>
                            </a:rPr>
                            <m:t>𝟎</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1" smtClean="0">
                              <a:latin typeface="Cambria Math" panose="02040503050406030204" pitchFamily="18" charset="0"/>
                            </a:rPr>
                            <m:t>,</m:t>
                          </m:r>
                          <m:r>
                            <a:rPr lang="en-GB" sz="2000" b="1" i="1" smtClean="0">
                              <a:latin typeface="Cambria Math" panose="02040503050406030204" pitchFamily="18" charset="0"/>
                            </a:rPr>
                            <m:t>𝟏</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0" smtClean="0">
                              <a:latin typeface="Cambria Math" panose="02040503050406030204" pitchFamily="18" charset="0"/>
                              <a:ea typeface="Cambria Math" panose="02040503050406030204" pitchFamily="18" charset="0"/>
                            </a:rPr>
                            <m:t>𝟐</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1" smtClean="0">
                              <a:latin typeface="Cambria Math" panose="02040503050406030204" pitchFamily="18" charset="0"/>
                              <a:ea typeface="Cambria Math" panose="02040503050406030204" pitchFamily="18" charset="0"/>
                            </a:rPr>
                            <m:t>𝒑</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a:latin typeface="Cambria Math" panose="02040503050406030204" pitchFamily="18" charset="0"/>
                            </a:rPr>
                            <m:t>𝒊</m:t>
                          </m:r>
                          <m:r>
                            <a:rPr lang="en-GB" sz="2000" b="1">
                              <a:latin typeface="Cambria Math" panose="02040503050406030204" pitchFamily="18" charset="0"/>
                            </a:rPr>
                            <m:t>,</m:t>
                          </m:r>
                          <m:r>
                            <a:rPr lang="en-GB" sz="2000" b="1" i="1" smtClean="0">
                              <a:latin typeface="Cambria Math" panose="02040503050406030204" pitchFamily="18" charset="0"/>
                            </a:rPr>
                            <m:t>𝒑</m:t>
                          </m:r>
                        </m:sub>
                      </m:sSub>
                      <m:r>
                        <a:rPr lang="en-GB" sz="2000" b="1" i="0"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7" name="TextBox 6">
                <a:extLst>
                  <a:ext uri="{FF2B5EF4-FFF2-40B4-BE49-F238E27FC236}">
                    <a16:creationId xmlns:a16="http://schemas.microsoft.com/office/drawing/2014/main" id="{8DAF7208-12B8-1F6E-9436-52A7DDDC0FFD}"/>
                  </a:ext>
                </a:extLst>
              </p:cNvPr>
              <p:cNvSpPr txBox="1">
                <a:spLocks noRot="1" noChangeAspect="1" noMove="1" noResize="1" noEditPoints="1" noAdjustHandles="1" noChangeArrowheads="1" noChangeShapeType="1" noTextEdit="1"/>
              </p:cNvSpPr>
              <p:nvPr/>
            </p:nvSpPr>
            <p:spPr>
              <a:xfrm>
                <a:off x="529855" y="5046860"/>
                <a:ext cx="5483332" cy="427425"/>
              </a:xfrm>
              <a:prstGeom prst="rect">
                <a:avLst/>
              </a:prstGeom>
              <a:blipFill>
                <a:blip r:embed="rId5"/>
                <a:stretch>
                  <a:fillRect b="-8571"/>
                </a:stretch>
              </a:blipFill>
            </p:spPr>
            <p:txBody>
              <a:bodyPr/>
              <a:lstStyle/>
              <a:p>
                <a:r>
                  <a:rPr lang="en-GB">
                    <a:noFill/>
                  </a:rPr>
                  <a:t> </a:t>
                </a:r>
              </a:p>
            </p:txBody>
          </p:sp>
        </mc:Fallback>
      </mc:AlternateContent>
      <p:pic>
        <p:nvPicPr>
          <p:cNvPr id="9" name="Picture 8">
            <a:extLst>
              <a:ext uri="{FF2B5EF4-FFF2-40B4-BE49-F238E27FC236}">
                <a16:creationId xmlns:a16="http://schemas.microsoft.com/office/drawing/2014/main" id="{B6ABD3ED-1845-657A-4FD9-2E4B02F367A0}"/>
              </a:ext>
            </a:extLst>
          </p:cNvPr>
          <p:cNvPicPr>
            <a:picLocks noChangeAspect="1"/>
          </p:cNvPicPr>
          <p:nvPr/>
        </p:nvPicPr>
        <p:blipFill>
          <a:blip r:embed="rId6"/>
          <a:srcRect/>
          <a:stretch/>
        </p:blipFill>
        <p:spPr>
          <a:xfrm>
            <a:off x="6178815" y="3802706"/>
            <a:ext cx="4980252" cy="2906985"/>
          </a:xfrm>
          <a:prstGeom prst="rect">
            <a:avLst/>
          </a:prstGeom>
          <a:ln>
            <a:solidFill>
              <a:schemeClr val="tx1"/>
            </a:solidFill>
          </a:ln>
        </p:spPr>
      </p:pic>
      <p:sp>
        <p:nvSpPr>
          <p:cNvPr id="10" name="TextBox 9">
            <a:extLst>
              <a:ext uri="{FF2B5EF4-FFF2-40B4-BE49-F238E27FC236}">
                <a16:creationId xmlns:a16="http://schemas.microsoft.com/office/drawing/2014/main" id="{6E5AFDEC-7507-6EBA-C0AA-67A7BD7FF7BD}"/>
              </a:ext>
            </a:extLst>
          </p:cNvPr>
          <p:cNvSpPr txBox="1"/>
          <p:nvPr/>
        </p:nvSpPr>
        <p:spPr>
          <a:xfrm>
            <a:off x="464195" y="4487780"/>
            <a:ext cx="3322289"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What model should we pick?</a:t>
            </a:r>
          </a:p>
        </p:txBody>
      </p:sp>
      <p:sp>
        <p:nvSpPr>
          <p:cNvPr id="14" name="Slide Number Placeholder 3">
            <a:extLst>
              <a:ext uri="{FF2B5EF4-FFF2-40B4-BE49-F238E27FC236}">
                <a16:creationId xmlns:a16="http://schemas.microsoft.com/office/drawing/2014/main" id="{F4D70073-F327-BF35-4581-1AF6435B048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8" name="Picture 7" descr="Chart, scatter chart&#10;&#10;Description automatically generated">
            <a:extLst>
              <a:ext uri="{FF2B5EF4-FFF2-40B4-BE49-F238E27FC236}">
                <a16:creationId xmlns:a16="http://schemas.microsoft.com/office/drawing/2014/main" id="{99DB8EE9-B15F-E083-ABFD-2078CFDA1F5E}"/>
              </a:ext>
            </a:extLst>
          </p:cNvPr>
          <p:cNvPicPr>
            <a:picLocks noChangeAspect="1"/>
          </p:cNvPicPr>
          <p:nvPr/>
        </p:nvPicPr>
        <p:blipFill rotWithShape="1">
          <a:blip r:embed="rId7"/>
          <a:srcRect l="6332" t="90234" b="2667"/>
          <a:stretch/>
        </p:blipFill>
        <p:spPr>
          <a:xfrm>
            <a:off x="6443133" y="6414570"/>
            <a:ext cx="4529666" cy="206362"/>
          </a:xfrm>
          <a:prstGeom prst="rect">
            <a:avLst/>
          </a:prstGeom>
          <a:ln>
            <a:noFill/>
          </a:ln>
        </p:spPr>
      </p:pic>
      <p:sp>
        <p:nvSpPr>
          <p:cNvPr id="15" name="Rectangle 14">
            <a:extLst>
              <a:ext uri="{FF2B5EF4-FFF2-40B4-BE49-F238E27FC236}">
                <a16:creationId xmlns:a16="http://schemas.microsoft.com/office/drawing/2014/main" id="{DB55B998-A27F-D3CB-E088-8D3F108ACBA2}"/>
              </a:ext>
            </a:extLst>
          </p:cNvPr>
          <p:cNvSpPr/>
          <p:nvPr/>
        </p:nvSpPr>
        <p:spPr>
          <a:xfrm>
            <a:off x="6663267" y="6511971"/>
            <a:ext cx="4224866" cy="19539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5AE30AFC-73C5-95CC-BD01-EC0A99FC6B5F}"/>
              </a:ext>
            </a:extLst>
          </p:cNvPr>
          <p:cNvSpPr/>
          <p:nvPr/>
        </p:nvSpPr>
        <p:spPr>
          <a:xfrm>
            <a:off x="6204215" y="5055327"/>
            <a:ext cx="111917" cy="209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41FD7C71-EEE8-5F39-4038-E82F51AC3A86}"/>
              </a:ext>
            </a:extLst>
          </p:cNvPr>
          <p:cNvSpPr txBox="1"/>
          <p:nvPr/>
        </p:nvSpPr>
        <p:spPr>
          <a:xfrm rot="16200000">
            <a:off x="5444773" y="4708780"/>
            <a:ext cx="1607247" cy="215444"/>
          </a:xfrm>
          <a:prstGeom prst="rect">
            <a:avLst/>
          </a:prstGeom>
          <a:noFill/>
          <a:ln>
            <a:noFill/>
          </a:ln>
        </p:spPr>
        <p:txBody>
          <a:bodyPr wrap="square" rtlCol="0">
            <a:spAutoFit/>
          </a:bodyPr>
          <a:lstStyle/>
          <a:p>
            <a:r>
              <a:rPr lang="en-GB" sz="800" b="1" dirty="0">
                <a:latin typeface="Helvetica Neue" panose="02000503000000020004" pitchFamily="2" charset="0"/>
                <a:ea typeface="Helvetica Neue" panose="02000503000000020004" pitchFamily="2" charset="0"/>
                <a:cs typeface="Helvetica Neue" panose="02000503000000020004" pitchFamily="2" charset="0"/>
              </a:rPr>
              <a:t>Prevalence (%)</a:t>
            </a:r>
          </a:p>
        </p:txBody>
      </p:sp>
      <p:sp>
        <p:nvSpPr>
          <p:cNvPr id="13" name="TextBox 12">
            <a:extLst>
              <a:ext uri="{FF2B5EF4-FFF2-40B4-BE49-F238E27FC236}">
                <a16:creationId xmlns:a16="http://schemas.microsoft.com/office/drawing/2014/main" id="{6CB754FF-0933-05C1-16B2-820B436874F0}"/>
              </a:ext>
            </a:extLst>
          </p:cNvPr>
          <p:cNvSpPr txBox="1"/>
          <p:nvPr/>
        </p:nvSpPr>
        <p:spPr>
          <a:xfrm>
            <a:off x="8129419" y="6509648"/>
            <a:ext cx="1607247" cy="215444"/>
          </a:xfrm>
          <a:prstGeom prst="rect">
            <a:avLst/>
          </a:prstGeom>
          <a:noFill/>
        </p:spPr>
        <p:txBody>
          <a:bodyPr wrap="square" rtlCol="0">
            <a:spAutoFit/>
          </a:bodyPr>
          <a:lstStyle/>
          <a:p>
            <a:r>
              <a:rPr lang="en-GB" sz="800" b="1" dirty="0">
                <a:latin typeface="Helvetica Neue" panose="02000503000000020004" pitchFamily="2" charset="0"/>
                <a:ea typeface="Helvetica Neue" panose="02000503000000020004" pitchFamily="2" charset="0"/>
                <a:cs typeface="Helvetica Neue" panose="02000503000000020004" pitchFamily="2" charset="0"/>
              </a:rPr>
              <a:t>COVID-19 Lockdown</a:t>
            </a:r>
          </a:p>
        </p:txBody>
      </p:sp>
      <p:sp>
        <p:nvSpPr>
          <p:cNvPr id="17" name="Rectangle 16">
            <a:extLst>
              <a:ext uri="{FF2B5EF4-FFF2-40B4-BE49-F238E27FC236}">
                <a16:creationId xmlns:a16="http://schemas.microsoft.com/office/drawing/2014/main" id="{341828FE-42B1-D694-F8AA-21BE8BD78854}"/>
              </a:ext>
            </a:extLst>
          </p:cNvPr>
          <p:cNvSpPr/>
          <p:nvPr/>
        </p:nvSpPr>
        <p:spPr>
          <a:xfrm>
            <a:off x="456544" y="4966036"/>
            <a:ext cx="5629954" cy="6368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C4EE2080-027D-9FA8-A374-241C0E22BF91}"/>
              </a:ext>
            </a:extLst>
          </p:cNvPr>
          <p:cNvSpPr/>
          <p:nvPr/>
        </p:nvSpPr>
        <p:spPr>
          <a:xfrm>
            <a:off x="2065865" y="5013820"/>
            <a:ext cx="474135" cy="501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9F1C9F1-E0C7-80D0-831E-4C49A070DE5E}"/>
                  </a:ext>
                </a:extLst>
              </p:cNvPr>
              <p:cNvSpPr txBox="1"/>
              <p:nvPr/>
            </p:nvSpPr>
            <p:spPr>
              <a:xfrm>
                <a:off x="470716" y="3984005"/>
                <a:ext cx="5548991" cy="349326"/>
              </a:xfrm>
              <a:prstGeom prst="rect">
                <a:avLst/>
              </a:prstGeom>
              <a:solidFill>
                <a:schemeClr val="accent4"/>
              </a:solidFill>
              <a:ln>
                <a:solidFill>
                  <a:schemeClr val="accent4"/>
                </a:solidFill>
              </a:ln>
            </p:spPr>
            <p:txBody>
              <a:bodyPr wrap="square" rtlCol="0">
                <a:spAutoFit/>
              </a:bodyPr>
              <a:lstStyle/>
              <a:p>
                <a:r>
                  <a:rPr lang="en-GB" sz="16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Here, we have regressed </a:t>
                </a:r>
                <a14:m>
                  <m:oMath xmlns:m="http://schemas.openxmlformats.org/officeDocument/2006/math">
                    <m:sSub>
                      <m:sSubPr>
                        <m:ctrlPr>
                          <a:rPr lang="en-GB" sz="1600" b="1" i="1" smtClean="0">
                            <a:solidFill>
                              <a:schemeClr val="tx1"/>
                            </a:solidFill>
                            <a:latin typeface="Cambria Math" panose="02040503050406030204" pitchFamily="18" charset="0"/>
                          </a:rPr>
                        </m:ctrlPr>
                      </m:sSubPr>
                      <m:e>
                        <m:r>
                          <a:rPr lang="en-GB" sz="1600" b="1" i="1">
                            <a:solidFill>
                              <a:schemeClr val="tx1"/>
                            </a:solidFill>
                            <a:latin typeface="Cambria Math" panose="02040503050406030204" pitchFamily="18" charset="0"/>
                          </a:rPr>
                          <m:t>𝒙</m:t>
                        </m:r>
                      </m:e>
                      <m:sub>
                        <m:r>
                          <a:rPr lang="en-GB" sz="1600" b="1" i="1" smtClean="0">
                            <a:solidFill>
                              <a:schemeClr val="tx1"/>
                            </a:solidFill>
                            <a:latin typeface="Cambria Math" panose="02040503050406030204" pitchFamily="18" charset="0"/>
                          </a:rPr>
                          <m:t>𝒊</m:t>
                        </m:r>
                        <m:r>
                          <a:rPr lang="en-GB" sz="1600" b="1" i="1" smtClean="0">
                            <a:solidFill>
                              <a:schemeClr val="tx1"/>
                            </a:solidFill>
                            <a:latin typeface="Cambria Math" panose="02040503050406030204" pitchFamily="18" charset="0"/>
                          </a:rPr>
                          <m:t>,</m:t>
                        </m:r>
                        <m:r>
                          <a:rPr lang="en-GB" sz="1600" b="1" i="1" smtClean="0">
                            <a:solidFill>
                              <a:schemeClr val="tx1"/>
                            </a:solidFill>
                            <a:latin typeface="Cambria Math" panose="02040503050406030204" pitchFamily="18" charset="0"/>
                          </a:rPr>
                          <m:t>𝟏</m:t>
                        </m:r>
                      </m:sub>
                    </m:sSub>
                  </m:oMath>
                </a14:m>
                <a:r>
                  <a:rPr lang="en-GB" sz="16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 using a linear function </a:t>
                </a:r>
              </a:p>
            </p:txBody>
          </p:sp>
        </mc:Choice>
        <mc:Fallback xmlns="">
          <p:sp>
            <p:nvSpPr>
              <p:cNvPr id="19" name="TextBox 18">
                <a:extLst>
                  <a:ext uri="{FF2B5EF4-FFF2-40B4-BE49-F238E27FC236}">
                    <a16:creationId xmlns:a16="http://schemas.microsoft.com/office/drawing/2014/main" id="{F9F1C9F1-E0C7-80D0-831E-4C49A070DE5E}"/>
                  </a:ext>
                </a:extLst>
              </p:cNvPr>
              <p:cNvSpPr txBox="1">
                <a:spLocks noRot="1" noChangeAspect="1" noMove="1" noResize="1" noEditPoints="1" noAdjustHandles="1" noChangeArrowheads="1" noChangeShapeType="1" noTextEdit="1"/>
              </p:cNvSpPr>
              <p:nvPr/>
            </p:nvSpPr>
            <p:spPr>
              <a:xfrm>
                <a:off x="470716" y="3984005"/>
                <a:ext cx="5548991" cy="349326"/>
              </a:xfrm>
              <a:prstGeom prst="rect">
                <a:avLst/>
              </a:prstGeom>
              <a:blipFill>
                <a:blip r:embed="rId8"/>
                <a:stretch>
                  <a:fillRect l="-456" t="-6897" b="-13793"/>
                </a:stretch>
              </a:blipFill>
              <a:ln>
                <a:solidFill>
                  <a:schemeClr val="accent4"/>
                </a:solidFill>
              </a:ln>
            </p:spPr>
            <p:txBody>
              <a:bodyPr/>
              <a:lstStyle/>
              <a:p>
                <a:r>
                  <a:rPr lang="en-GB">
                    <a:noFill/>
                  </a:rPr>
                  <a:t> </a:t>
                </a:r>
              </a:p>
            </p:txBody>
          </p:sp>
        </mc:Fallback>
      </mc:AlternateContent>
      <p:sp>
        <p:nvSpPr>
          <p:cNvPr id="20" name="TextBox 19">
            <a:extLst>
              <a:ext uri="{FF2B5EF4-FFF2-40B4-BE49-F238E27FC236}">
                <a16:creationId xmlns:a16="http://schemas.microsoft.com/office/drawing/2014/main" id="{0C231B7E-4A1C-2621-E105-DC5EC1C7ED0B}"/>
              </a:ext>
            </a:extLst>
          </p:cNvPr>
          <p:cNvSpPr txBox="1"/>
          <p:nvPr/>
        </p:nvSpPr>
        <p:spPr>
          <a:xfrm>
            <a:off x="8384572" y="3871666"/>
            <a:ext cx="2588227" cy="600164"/>
          </a:xfrm>
          <a:prstGeom prst="rect">
            <a:avLst/>
          </a:prstGeom>
          <a:solidFill>
            <a:srgbClr val="FF655B"/>
          </a:solidFill>
          <a:ln>
            <a:solidFill>
              <a:srgbClr val="FF655B"/>
            </a:solidFill>
          </a:ln>
        </p:spPr>
        <p:txBody>
          <a:bodyPr wrap="square" rtlCol="0">
            <a:spAutoFit/>
          </a:bodyPr>
          <a:lstStyle/>
          <a:p>
            <a:r>
              <a:rPr lang="en-GB" sz="1100" b="1" dirty="0">
                <a:latin typeface="Helvetica Neue" panose="02000503000000020004" pitchFamily="2" charset="0"/>
                <a:ea typeface="Helvetica Neue" panose="02000503000000020004" pitchFamily="2" charset="0"/>
                <a:cs typeface="Helvetica Neue" panose="02000503000000020004" pitchFamily="2" charset="0"/>
              </a:rPr>
              <a:t>Clearly the models does not capture key aspects of this relationship!</a:t>
            </a:r>
          </a:p>
        </p:txBody>
      </p:sp>
      <p:sp>
        <p:nvSpPr>
          <p:cNvPr id="11" name="TextBox 10">
            <a:extLst>
              <a:ext uri="{FF2B5EF4-FFF2-40B4-BE49-F238E27FC236}">
                <a16:creationId xmlns:a16="http://schemas.microsoft.com/office/drawing/2014/main" id="{609ACD71-D4BC-2D81-097D-921591007EF5}"/>
              </a:ext>
            </a:extLst>
          </p:cNvPr>
          <p:cNvSpPr txBox="1"/>
          <p:nvPr/>
        </p:nvSpPr>
        <p:spPr>
          <a:xfrm>
            <a:off x="218661" y="268356"/>
            <a:ext cx="7583557"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GLM versus GAM: which one to use? [2]</a:t>
            </a:r>
          </a:p>
        </p:txBody>
      </p:sp>
    </p:spTree>
    <p:extLst>
      <p:ext uri="{BB962C8B-B14F-4D97-AF65-F5344CB8AC3E}">
        <p14:creationId xmlns:p14="http://schemas.microsoft.com/office/powerpoint/2010/main" val="14682495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614F9C6-0059-10A1-1E66-15C7C14A37AE}"/>
                  </a:ext>
                </a:extLst>
              </p:cNvPr>
              <p:cNvSpPr txBox="1"/>
              <p:nvPr/>
            </p:nvSpPr>
            <p:spPr>
              <a:xfrm>
                <a:off x="529855" y="6058152"/>
                <a:ext cx="5483332" cy="423770"/>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b="1" i="1" dirty="0" smtClean="0">
                              <a:latin typeface="Cambria Math" panose="02040503050406030204" pitchFamily="18" charset="0"/>
                              <a:ea typeface="Helvetica Neue Thin" panose="020B0403020202020204" pitchFamily="34" charset="0"/>
                            </a:rPr>
                          </m:ctrlPr>
                        </m:sSubPr>
                        <m:e>
                          <m:r>
                            <a:rPr lang="en-GB" sz="2000" b="1" i="1" dirty="0" smtClean="0">
                              <a:latin typeface="Cambria Math" panose="02040503050406030204" pitchFamily="18" charset="0"/>
                              <a:ea typeface="Helvetica Neue Thin" panose="020B0403020202020204" pitchFamily="34" charset="0"/>
                            </a:rPr>
                            <m:t>𝒚</m:t>
                          </m:r>
                        </m:e>
                        <m:sub>
                          <m:r>
                            <a:rPr lang="en-GB" sz="2000" b="1" i="1" dirty="0" smtClean="0">
                              <a:latin typeface="Cambria Math" panose="02040503050406030204" pitchFamily="18" charset="0"/>
                              <a:ea typeface="Helvetica Neue Thin" panose="020B0403020202020204" pitchFamily="34" charset="0"/>
                            </a:rPr>
                            <m:t>𝒊</m:t>
                          </m:r>
                        </m:sub>
                      </m:sSub>
                      <m:r>
                        <a:rPr lang="en-GB" sz="2000" b="1" i="0" smtClean="0">
                          <a:latin typeface="Cambria Math" panose="02040503050406030204" pitchFamily="18" charset="0"/>
                        </a:rPr>
                        <m:t>= </m:t>
                      </m:r>
                      <m:r>
                        <a:rPr lang="el-GR" sz="2000" b="1" i="1" smtClean="0">
                          <a:latin typeface="Cambria Math" panose="02040503050406030204" pitchFamily="18" charset="0"/>
                          <a:ea typeface="Cambria Math" panose="02040503050406030204" pitchFamily="18" charset="0"/>
                        </a:rPr>
                        <m:t>𝜶</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0" smtClean="0">
                              <a:latin typeface="Cambria Math" panose="02040503050406030204" pitchFamily="18" charset="0"/>
                            </a:rPr>
                            <m:t>(</m:t>
                          </m:r>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𝟏</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𝟐</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𝒇</m:t>
                          </m:r>
                        </m:e>
                        <m:sub>
                          <m:r>
                            <a:rPr lang="en-GB" sz="2000" b="1" i="1" smtClean="0">
                              <a:latin typeface="Cambria Math" panose="02040503050406030204" pitchFamily="18" charset="0"/>
                              <a:ea typeface="Cambria Math" panose="02040503050406030204" pitchFamily="18" charset="0"/>
                            </a:rPr>
                            <m:t>𝒑</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1" smtClean="0">
                              <a:latin typeface="Cambria Math" panose="02040503050406030204" pitchFamily="18" charset="0"/>
                            </a:rPr>
                            <m:t>,</m:t>
                          </m:r>
                          <m:r>
                            <a:rPr lang="en-GB" sz="2000" b="1" i="1" smtClean="0">
                              <a:latin typeface="Cambria Math" panose="02040503050406030204" pitchFamily="18" charset="0"/>
                            </a:rPr>
                            <m:t>𝒑</m:t>
                          </m:r>
                        </m:sub>
                      </m:sSub>
                      <m:r>
                        <a:rPr lang="en-GB" sz="2000" b="1" i="1"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2" name="TextBox 1">
                <a:extLst>
                  <a:ext uri="{FF2B5EF4-FFF2-40B4-BE49-F238E27FC236}">
                    <a16:creationId xmlns:a16="http://schemas.microsoft.com/office/drawing/2014/main" id="{9614F9C6-0059-10A1-1E66-15C7C14A37AE}"/>
                  </a:ext>
                </a:extLst>
              </p:cNvPr>
              <p:cNvSpPr txBox="1">
                <a:spLocks noRot="1" noChangeAspect="1" noMove="1" noResize="1" noEditPoints="1" noAdjustHandles="1" noChangeArrowheads="1" noChangeShapeType="1" noTextEdit="1"/>
              </p:cNvSpPr>
              <p:nvPr/>
            </p:nvSpPr>
            <p:spPr>
              <a:xfrm>
                <a:off x="529855" y="6058152"/>
                <a:ext cx="5483332" cy="423770"/>
              </a:xfrm>
              <a:prstGeom prst="rect">
                <a:avLst/>
              </a:prstGeom>
              <a:blipFill>
                <a:blip r:embed="rId3"/>
                <a:stretch>
                  <a:fillRect b="-11765"/>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0FCF89AA-A863-CF86-C1B7-08640C1DD111}"/>
              </a:ext>
            </a:extLst>
          </p:cNvPr>
          <p:cNvSpPr txBox="1"/>
          <p:nvPr/>
        </p:nvSpPr>
        <p:spPr>
          <a:xfrm>
            <a:off x="104374" y="1068534"/>
            <a:ext cx="11817626" cy="646331"/>
          </a:xfrm>
          <a:prstGeom prst="rect">
            <a:avLst/>
          </a:prstGeom>
          <a:noFill/>
        </p:spPr>
        <p:txBody>
          <a:bodyPr wrap="square" rtlCol="0">
            <a:spAutoFit/>
          </a:bodyPr>
          <a:lstStyle/>
          <a:p>
            <a:pPr marL="285750" indent="-285750" algn="l">
              <a:buFont typeface="Arial" panose="020B0604020202020204" pitchFamily="34" charset="0"/>
              <a:buChar char="•"/>
            </a:pP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GAMs enable the user to fit a </a:t>
            </a:r>
            <a:r>
              <a:rPr lang="en-GB" dirty="0">
                <a:latin typeface="Helvetica Neue" panose="02000503000000020004" pitchFamily="2" charset="0"/>
                <a:ea typeface="Helvetica Neue" panose="02000503000000020004" pitchFamily="2" charset="0"/>
                <a:cs typeface="Helvetica Neue" panose="02000503000000020004" pitchFamily="2" charset="0"/>
              </a:rPr>
              <a:t>p</a:t>
            </a: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olynomial function </a:t>
            </a:r>
            <a:r>
              <a:rPr lang="en-GB" dirty="0">
                <a:latin typeface="Helvetica Neue" panose="02000503000000020004" pitchFamily="2" charset="0"/>
                <a:ea typeface="Helvetica Neue" panose="02000503000000020004" pitchFamily="2" charset="0"/>
                <a:cs typeface="Helvetica Neue" panose="02000503000000020004" pitchFamily="2" charset="0"/>
              </a:rPr>
              <a:t>on an </a:t>
            </a:r>
            <a:r>
              <a:rPr lang="en-GB" u="none" strike="noStrike" dirty="0">
                <a:effectLst/>
                <a:latin typeface="Helvetica Neue" panose="02000503000000020004" pitchFamily="2" charset="0"/>
                <a:ea typeface="Helvetica Neue" panose="02000503000000020004" pitchFamily="2" charset="0"/>
                <a:cs typeface="Helvetica Neue" panose="02000503000000020004" pitchFamily="2" charset="0"/>
              </a:rPr>
              <a:t>independent variable in order for the model to fit the data nicely.</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E174178-2FF6-3BDA-A0C2-BC0222B4EFE7}"/>
                  </a:ext>
                </a:extLst>
              </p:cNvPr>
              <p:cNvSpPr txBox="1"/>
              <p:nvPr/>
            </p:nvSpPr>
            <p:spPr>
              <a:xfrm>
                <a:off x="376767" y="1820946"/>
                <a:ext cx="11438466" cy="1785104"/>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Hypothetical scenario (simulated data): </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a:p>
                <a:r>
                  <a:rPr lang="en-GB" dirty="0">
                    <a:latin typeface="Helvetica Neue" panose="02000503000000020004" pitchFamily="2" charset="0"/>
                    <a:ea typeface="Helvetica Neue" panose="02000503000000020004" pitchFamily="2" charset="0"/>
                    <a:cs typeface="Helvetica Neue" panose="02000503000000020004" pitchFamily="2" charset="0"/>
                  </a:rPr>
                  <a:t>Assessing the impact of COVID-19 lockdown and various sociodemographic factors on prevalence of mental health in the British population.</a:t>
                </a:r>
              </a:p>
              <a:p>
                <a:endParaRPr lang="en-GB" dirty="0">
                  <a:latin typeface="Helvetica Neue" panose="02000503000000020004" pitchFamily="2" charset="0"/>
                  <a:ea typeface="Helvetica Neue" panose="02000503000000020004" pitchFamily="2" charset="0"/>
                  <a:cs typeface="Helvetica Neue" panose="02000503000000020004" pitchFamily="2" charset="0"/>
                </a:endParaRPr>
              </a:p>
              <a:p>
                <a:r>
                  <a:rPr lang="en-GB" dirty="0">
                    <a:latin typeface="Helvetica Neue" panose="02000503000000020004" pitchFamily="2" charset="0"/>
                    <a:ea typeface="Helvetica Neue" panose="02000503000000020004" pitchFamily="2" charset="0"/>
                    <a:cs typeface="Helvetica Neue" panose="02000503000000020004" pitchFamily="2" charset="0"/>
                  </a:rPr>
                  <a:t>Suppose </a:t>
                </a:r>
                <a14:m>
                  <m:oMath xmlns:m="http://schemas.openxmlformats.org/officeDocument/2006/math">
                    <m:sSub>
                      <m:sSubPr>
                        <m:ctrlPr>
                          <a:rPr lang="en-GB" sz="1800" b="1" i="1" smtClean="0">
                            <a:latin typeface="Cambria Math" panose="02040503050406030204" pitchFamily="18" charset="0"/>
                          </a:rPr>
                        </m:ctrlPr>
                      </m:sSubPr>
                      <m:e>
                        <m:r>
                          <a:rPr lang="en-GB" sz="1800" b="1" i="1">
                            <a:latin typeface="Cambria Math" panose="02040503050406030204" pitchFamily="18" charset="0"/>
                          </a:rPr>
                          <m:t>𝒙</m:t>
                        </m:r>
                      </m:e>
                      <m:sub>
                        <m:r>
                          <a:rPr lang="en-GB" sz="1800" b="1" i="1" smtClean="0">
                            <a:latin typeface="Cambria Math" panose="02040503050406030204" pitchFamily="18" charset="0"/>
                          </a:rPr>
                          <m:t>𝒊</m:t>
                        </m:r>
                        <m:r>
                          <a:rPr lang="en-GB" sz="1800" b="1" i="1" smtClean="0">
                            <a:latin typeface="Cambria Math" panose="02040503050406030204" pitchFamily="18" charset="0"/>
                          </a:rPr>
                          <m:t>,</m:t>
                        </m:r>
                        <m:r>
                          <a:rPr lang="en-GB" sz="1800" b="1" i="1" smtClean="0">
                            <a:latin typeface="Cambria Math" panose="02040503050406030204" pitchFamily="18" charset="0"/>
                          </a:rPr>
                          <m:t>𝟏</m:t>
                        </m:r>
                      </m:sub>
                    </m:sSub>
                  </m:oMath>
                </a14:m>
                <a:r>
                  <a:rPr lang="en-GB" dirty="0">
                    <a:latin typeface="Helvetica Neue" panose="02000503000000020004" pitchFamily="2" charset="0"/>
                    <a:ea typeface="Helvetica Neue" panose="02000503000000020004" pitchFamily="2" charset="0"/>
                    <a:cs typeface="Helvetica Neue" panose="02000503000000020004" pitchFamily="2" charset="0"/>
                  </a:rPr>
                  <a:t> represent the time/phase of lockdown, and </a:t>
                </a:r>
                <a14:m>
                  <m:oMath xmlns:m="http://schemas.openxmlformats.org/officeDocument/2006/math">
                    <m:sSub>
                      <m:sSubPr>
                        <m:ctrlPr>
                          <a:rPr lang="en-GB" b="1" i="1">
                            <a:latin typeface="Cambria Math" panose="02040503050406030204" pitchFamily="18" charset="0"/>
                          </a:rPr>
                        </m:ctrlPr>
                      </m:sSubPr>
                      <m:e>
                        <m:r>
                          <a:rPr lang="en-GB" b="1" i="1">
                            <a:latin typeface="Cambria Math" panose="02040503050406030204" pitchFamily="18" charset="0"/>
                          </a:rPr>
                          <m:t>𝒚</m:t>
                        </m:r>
                      </m:e>
                      <m:sub>
                        <m:r>
                          <a:rPr lang="en-GB" b="1" i="1">
                            <a:latin typeface="Cambria Math" panose="02040503050406030204" pitchFamily="18" charset="0"/>
                          </a:rPr>
                          <m:t>𝒊</m:t>
                        </m:r>
                      </m:sub>
                    </m:sSub>
                  </m:oMath>
                </a14:m>
                <a:r>
                  <a:rPr lang="en-GB" dirty="0">
                    <a:latin typeface="Helvetica Neue" panose="02000503000000020004" pitchFamily="2" charset="0"/>
                    <a:ea typeface="Helvetica Neue" panose="02000503000000020004" pitchFamily="2" charset="0"/>
                    <a:cs typeface="Helvetica Neue" panose="02000503000000020004" pitchFamily="2" charset="0"/>
                  </a:rPr>
                  <a:t> is the measured prevalence of mental health.</a:t>
                </a:r>
              </a:p>
            </p:txBody>
          </p:sp>
        </mc:Choice>
        <mc:Fallback xmlns="">
          <p:sp>
            <p:nvSpPr>
              <p:cNvPr id="6" name="TextBox 5">
                <a:extLst>
                  <a:ext uri="{FF2B5EF4-FFF2-40B4-BE49-F238E27FC236}">
                    <a16:creationId xmlns:a16="http://schemas.microsoft.com/office/drawing/2014/main" id="{DE174178-2FF6-3BDA-A0C2-BC0222B4EFE7}"/>
                  </a:ext>
                </a:extLst>
              </p:cNvPr>
              <p:cNvSpPr txBox="1">
                <a:spLocks noRot="1" noChangeAspect="1" noMove="1" noResize="1" noEditPoints="1" noAdjustHandles="1" noChangeArrowheads="1" noChangeShapeType="1" noTextEdit="1"/>
              </p:cNvSpPr>
              <p:nvPr/>
            </p:nvSpPr>
            <p:spPr>
              <a:xfrm>
                <a:off x="376767" y="1820946"/>
                <a:ext cx="11438466" cy="1785104"/>
              </a:xfrm>
              <a:prstGeom prst="rect">
                <a:avLst/>
              </a:prstGeom>
              <a:blipFill>
                <a:blip r:embed="rId4"/>
                <a:stretch>
                  <a:fillRect l="-443" t="-1408" b="-211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DAF7208-12B8-1F6E-9436-52A7DDDC0FFD}"/>
                  </a:ext>
                </a:extLst>
              </p:cNvPr>
              <p:cNvSpPr txBox="1"/>
              <p:nvPr/>
            </p:nvSpPr>
            <p:spPr>
              <a:xfrm>
                <a:off x="529855" y="5046860"/>
                <a:ext cx="5483332" cy="427425"/>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2000" b="1" i="1" smtClean="0">
                              <a:latin typeface="Cambria Math" panose="02040503050406030204" pitchFamily="18" charset="0"/>
                            </a:rPr>
                          </m:ctrlPr>
                        </m:sSubPr>
                        <m:e>
                          <m:r>
                            <a:rPr lang="en-GB" sz="2000" b="1" i="1" smtClean="0">
                              <a:latin typeface="Cambria Math" panose="02040503050406030204" pitchFamily="18" charset="0"/>
                            </a:rPr>
                            <m:t>𝒚</m:t>
                          </m:r>
                        </m:e>
                        <m:sub>
                          <m:r>
                            <a:rPr lang="en-GB" sz="2000" b="1" i="1" smtClean="0">
                              <a:latin typeface="Cambria Math" panose="02040503050406030204" pitchFamily="18" charset="0"/>
                            </a:rPr>
                            <m:t>𝒊</m:t>
                          </m:r>
                        </m:sub>
                      </m:sSub>
                      <m:r>
                        <a:rPr lang="en-GB" sz="2000" b="1" i="1" smtClean="0">
                          <a:latin typeface="Cambria Math" panose="02040503050406030204" pitchFamily="18" charset="0"/>
                        </a:rPr>
                        <m:t>= </m:t>
                      </m:r>
                      <m:sSub>
                        <m:sSubPr>
                          <m:ctrlPr>
                            <a:rPr lang="en-GB" sz="2000" b="1" i="1" smtClean="0">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𝜷</m:t>
                          </m:r>
                        </m:e>
                        <m:sub>
                          <m:r>
                            <a:rPr lang="en-GB" sz="2000" b="1" i="1" smtClean="0">
                              <a:latin typeface="Cambria Math" panose="02040503050406030204" pitchFamily="18" charset="0"/>
                            </a:rPr>
                            <m:t>𝟎</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1" smtClean="0">
                              <a:latin typeface="Cambria Math" panose="02040503050406030204" pitchFamily="18" charset="0"/>
                            </a:rPr>
                            <m:t>,</m:t>
                          </m:r>
                          <m:r>
                            <a:rPr lang="en-GB" sz="2000" b="1" i="1" smtClean="0">
                              <a:latin typeface="Cambria Math" panose="02040503050406030204" pitchFamily="18" charset="0"/>
                            </a:rPr>
                            <m:t>𝟏</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0" smtClean="0">
                              <a:latin typeface="Cambria Math" panose="02040503050406030204" pitchFamily="18" charset="0"/>
                              <a:ea typeface="Cambria Math" panose="02040503050406030204" pitchFamily="18" charset="0"/>
                            </a:rPr>
                            <m:t>𝟐</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1" smtClean="0">
                              <a:latin typeface="Cambria Math" panose="02040503050406030204" pitchFamily="18" charset="0"/>
                              <a:ea typeface="Cambria Math" panose="02040503050406030204" pitchFamily="18" charset="0"/>
                            </a:rPr>
                            <m:t>𝒑</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a:latin typeface="Cambria Math" panose="02040503050406030204" pitchFamily="18" charset="0"/>
                            </a:rPr>
                            <m:t>𝒊</m:t>
                          </m:r>
                          <m:r>
                            <a:rPr lang="en-GB" sz="2000" b="1">
                              <a:latin typeface="Cambria Math" panose="02040503050406030204" pitchFamily="18" charset="0"/>
                            </a:rPr>
                            <m:t>,</m:t>
                          </m:r>
                          <m:r>
                            <a:rPr lang="en-GB" sz="2000" b="1" i="1" smtClean="0">
                              <a:latin typeface="Cambria Math" panose="02040503050406030204" pitchFamily="18" charset="0"/>
                            </a:rPr>
                            <m:t>𝒑</m:t>
                          </m:r>
                        </m:sub>
                      </m:sSub>
                      <m:r>
                        <a:rPr lang="en-GB" sz="2000" b="1" i="0"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7" name="TextBox 6">
                <a:extLst>
                  <a:ext uri="{FF2B5EF4-FFF2-40B4-BE49-F238E27FC236}">
                    <a16:creationId xmlns:a16="http://schemas.microsoft.com/office/drawing/2014/main" id="{8DAF7208-12B8-1F6E-9436-52A7DDDC0FFD}"/>
                  </a:ext>
                </a:extLst>
              </p:cNvPr>
              <p:cNvSpPr txBox="1">
                <a:spLocks noRot="1" noChangeAspect="1" noMove="1" noResize="1" noEditPoints="1" noAdjustHandles="1" noChangeArrowheads="1" noChangeShapeType="1" noTextEdit="1"/>
              </p:cNvSpPr>
              <p:nvPr/>
            </p:nvSpPr>
            <p:spPr>
              <a:xfrm>
                <a:off x="529855" y="5046860"/>
                <a:ext cx="5483332" cy="427425"/>
              </a:xfrm>
              <a:prstGeom prst="rect">
                <a:avLst/>
              </a:prstGeom>
              <a:blipFill>
                <a:blip r:embed="rId5"/>
                <a:stretch>
                  <a:fillRect b="-8571"/>
                </a:stretch>
              </a:blipFill>
            </p:spPr>
            <p:txBody>
              <a:bodyPr/>
              <a:lstStyle/>
              <a:p>
                <a:r>
                  <a:rPr lang="en-GB">
                    <a:noFill/>
                  </a:rPr>
                  <a:t> </a:t>
                </a:r>
              </a:p>
            </p:txBody>
          </p:sp>
        </mc:Fallback>
      </mc:AlternateContent>
      <p:pic>
        <p:nvPicPr>
          <p:cNvPr id="9" name="Picture 8">
            <a:extLst>
              <a:ext uri="{FF2B5EF4-FFF2-40B4-BE49-F238E27FC236}">
                <a16:creationId xmlns:a16="http://schemas.microsoft.com/office/drawing/2014/main" id="{B6ABD3ED-1845-657A-4FD9-2E4B02F367A0}"/>
              </a:ext>
            </a:extLst>
          </p:cNvPr>
          <p:cNvPicPr>
            <a:picLocks noChangeAspect="1"/>
          </p:cNvPicPr>
          <p:nvPr/>
        </p:nvPicPr>
        <p:blipFill>
          <a:blip r:embed="rId6"/>
          <a:srcRect/>
          <a:stretch/>
        </p:blipFill>
        <p:spPr>
          <a:xfrm>
            <a:off x="6392180" y="3783793"/>
            <a:ext cx="5119993" cy="2906985"/>
          </a:xfrm>
          <a:prstGeom prst="rect">
            <a:avLst/>
          </a:prstGeom>
          <a:noFill/>
          <a:ln>
            <a:noFill/>
          </a:ln>
        </p:spPr>
      </p:pic>
      <p:sp>
        <p:nvSpPr>
          <p:cNvPr id="10" name="TextBox 9">
            <a:extLst>
              <a:ext uri="{FF2B5EF4-FFF2-40B4-BE49-F238E27FC236}">
                <a16:creationId xmlns:a16="http://schemas.microsoft.com/office/drawing/2014/main" id="{6E5AFDEC-7507-6EBA-C0AA-67A7BD7FF7BD}"/>
              </a:ext>
            </a:extLst>
          </p:cNvPr>
          <p:cNvSpPr txBox="1"/>
          <p:nvPr/>
        </p:nvSpPr>
        <p:spPr>
          <a:xfrm>
            <a:off x="464195" y="4487780"/>
            <a:ext cx="3322289"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What model should we pick?</a:t>
            </a:r>
          </a:p>
        </p:txBody>
      </p:sp>
      <p:sp>
        <p:nvSpPr>
          <p:cNvPr id="14" name="Slide Number Placeholder 3">
            <a:extLst>
              <a:ext uri="{FF2B5EF4-FFF2-40B4-BE49-F238E27FC236}">
                <a16:creationId xmlns:a16="http://schemas.microsoft.com/office/drawing/2014/main" id="{F4D70073-F327-BF35-4581-1AF6435B048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5" name="Rectangle 14">
            <a:extLst>
              <a:ext uri="{FF2B5EF4-FFF2-40B4-BE49-F238E27FC236}">
                <a16:creationId xmlns:a16="http://schemas.microsoft.com/office/drawing/2014/main" id="{DB55B998-A27F-D3CB-E088-8D3F108ACBA2}"/>
              </a:ext>
            </a:extLst>
          </p:cNvPr>
          <p:cNvSpPr/>
          <p:nvPr/>
        </p:nvSpPr>
        <p:spPr>
          <a:xfrm>
            <a:off x="11218332" y="6248416"/>
            <a:ext cx="234345" cy="335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5AE30AFC-73C5-95CC-BD01-EC0A99FC6B5F}"/>
              </a:ext>
            </a:extLst>
          </p:cNvPr>
          <p:cNvSpPr/>
          <p:nvPr/>
        </p:nvSpPr>
        <p:spPr>
          <a:xfrm>
            <a:off x="6204215" y="5055327"/>
            <a:ext cx="111917" cy="209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41FD7C71-EEE8-5F39-4038-E82F51AC3A86}"/>
              </a:ext>
            </a:extLst>
          </p:cNvPr>
          <p:cNvSpPr txBox="1"/>
          <p:nvPr/>
        </p:nvSpPr>
        <p:spPr>
          <a:xfrm rot="16200000">
            <a:off x="5641274" y="4748554"/>
            <a:ext cx="1607247" cy="215444"/>
          </a:xfrm>
          <a:prstGeom prst="rect">
            <a:avLst/>
          </a:prstGeom>
          <a:solidFill>
            <a:schemeClr val="bg1"/>
          </a:solidFill>
          <a:ln>
            <a:noFill/>
          </a:ln>
        </p:spPr>
        <p:txBody>
          <a:bodyPr wrap="square" rtlCol="0">
            <a:spAutoFit/>
          </a:bodyPr>
          <a:lstStyle/>
          <a:p>
            <a:r>
              <a:rPr lang="en-GB" sz="800" b="1" dirty="0">
                <a:latin typeface="Helvetica Neue" panose="02000503000000020004" pitchFamily="2" charset="0"/>
                <a:ea typeface="Helvetica Neue" panose="02000503000000020004" pitchFamily="2" charset="0"/>
                <a:cs typeface="Helvetica Neue" panose="02000503000000020004" pitchFamily="2" charset="0"/>
              </a:rPr>
              <a:t>Prevalence (%)</a:t>
            </a:r>
          </a:p>
        </p:txBody>
      </p:sp>
      <p:sp>
        <p:nvSpPr>
          <p:cNvPr id="13" name="TextBox 12">
            <a:extLst>
              <a:ext uri="{FF2B5EF4-FFF2-40B4-BE49-F238E27FC236}">
                <a16:creationId xmlns:a16="http://schemas.microsoft.com/office/drawing/2014/main" id="{6CB754FF-0933-05C1-16B2-820B436874F0}"/>
              </a:ext>
            </a:extLst>
          </p:cNvPr>
          <p:cNvSpPr txBox="1"/>
          <p:nvPr/>
        </p:nvSpPr>
        <p:spPr>
          <a:xfrm>
            <a:off x="8403905" y="6583971"/>
            <a:ext cx="1607247" cy="215444"/>
          </a:xfrm>
          <a:prstGeom prst="rect">
            <a:avLst/>
          </a:prstGeom>
          <a:noFill/>
        </p:spPr>
        <p:txBody>
          <a:bodyPr wrap="square" rtlCol="0">
            <a:spAutoFit/>
          </a:bodyPr>
          <a:lstStyle/>
          <a:p>
            <a:r>
              <a:rPr lang="en-GB" sz="800" b="1" dirty="0">
                <a:latin typeface="Helvetica Neue" panose="02000503000000020004" pitchFamily="2" charset="0"/>
                <a:ea typeface="Helvetica Neue" panose="02000503000000020004" pitchFamily="2" charset="0"/>
                <a:cs typeface="Helvetica Neue" panose="02000503000000020004" pitchFamily="2" charset="0"/>
              </a:rPr>
              <a:t>COVID-19 Lockdown</a:t>
            </a:r>
          </a:p>
        </p:txBody>
      </p:sp>
      <p:sp>
        <p:nvSpPr>
          <p:cNvPr id="17" name="Rectangle 16">
            <a:extLst>
              <a:ext uri="{FF2B5EF4-FFF2-40B4-BE49-F238E27FC236}">
                <a16:creationId xmlns:a16="http://schemas.microsoft.com/office/drawing/2014/main" id="{341828FE-42B1-D694-F8AA-21BE8BD78854}"/>
              </a:ext>
            </a:extLst>
          </p:cNvPr>
          <p:cNvSpPr/>
          <p:nvPr/>
        </p:nvSpPr>
        <p:spPr>
          <a:xfrm>
            <a:off x="416062" y="5984063"/>
            <a:ext cx="5629954" cy="63686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C4EE2080-027D-9FA8-A374-241C0E22BF91}"/>
              </a:ext>
            </a:extLst>
          </p:cNvPr>
          <p:cNvSpPr/>
          <p:nvPr/>
        </p:nvSpPr>
        <p:spPr>
          <a:xfrm>
            <a:off x="1676401" y="6031847"/>
            <a:ext cx="905932" cy="50169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9F1C9F1-E0C7-80D0-831E-4C49A070DE5E}"/>
                  </a:ext>
                </a:extLst>
              </p:cNvPr>
              <p:cNvSpPr txBox="1"/>
              <p:nvPr/>
            </p:nvSpPr>
            <p:spPr>
              <a:xfrm>
                <a:off x="497025" y="3800105"/>
                <a:ext cx="5548991" cy="595548"/>
              </a:xfrm>
              <a:prstGeom prst="rect">
                <a:avLst/>
              </a:prstGeom>
              <a:solidFill>
                <a:schemeClr val="accent4"/>
              </a:solidFill>
              <a:ln>
                <a:solidFill>
                  <a:schemeClr val="accent4"/>
                </a:solidFill>
              </a:ln>
            </p:spPr>
            <p:txBody>
              <a:bodyPr wrap="square" rtlCol="0">
                <a:spAutoFit/>
              </a:bodyPr>
              <a:lstStyle/>
              <a:p>
                <a:r>
                  <a:rPr lang="en-GB" sz="16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What about we apply some higher degree function &amp; regress it on </a:t>
                </a:r>
                <a14:m>
                  <m:oMath xmlns:m="http://schemas.openxmlformats.org/officeDocument/2006/math">
                    <m:sSub>
                      <m:sSubPr>
                        <m:ctrlPr>
                          <a:rPr lang="en-GB" sz="1600" b="1" i="1" smtClean="0">
                            <a:solidFill>
                              <a:schemeClr val="tx1"/>
                            </a:solidFill>
                            <a:latin typeface="Cambria Math" panose="02040503050406030204" pitchFamily="18" charset="0"/>
                          </a:rPr>
                        </m:ctrlPr>
                      </m:sSubPr>
                      <m:e>
                        <m:r>
                          <a:rPr lang="en-GB" sz="1600" b="1" i="1">
                            <a:solidFill>
                              <a:schemeClr val="tx1"/>
                            </a:solidFill>
                            <a:latin typeface="Cambria Math" panose="02040503050406030204" pitchFamily="18" charset="0"/>
                          </a:rPr>
                          <m:t>𝒙</m:t>
                        </m:r>
                      </m:e>
                      <m:sub>
                        <m:r>
                          <a:rPr lang="en-GB" sz="1600" b="1" i="1" smtClean="0">
                            <a:solidFill>
                              <a:schemeClr val="tx1"/>
                            </a:solidFill>
                            <a:latin typeface="Cambria Math" panose="02040503050406030204" pitchFamily="18" charset="0"/>
                          </a:rPr>
                          <m:t>𝒊</m:t>
                        </m:r>
                        <m:r>
                          <a:rPr lang="en-GB" sz="1600" b="1" i="1" smtClean="0">
                            <a:solidFill>
                              <a:schemeClr val="tx1"/>
                            </a:solidFill>
                            <a:latin typeface="Cambria Math" panose="02040503050406030204" pitchFamily="18" charset="0"/>
                          </a:rPr>
                          <m:t>,</m:t>
                        </m:r>
                        <m:r>
                          <a:rPr lang="en-GB" sz="1600" b="1" i="1" smtClean="0">
                            <a:solidFill>
                              <a:schemeClr val="tx1"/>
                            </a:solidFill>
                            <a:latin typeface="Cambria Math" panose="02040503050406030204" pitchFamily="18" charset="0"/>
                          </a:rPr>
                          <m:t>𝟏</m:t>
                        </m:r>
                      </m:sub>
                    </m:sSub>
                  </m:oMath>
                </a14:m>
                <a:r>
                  <a:rPr lang="en-GB" sz="1600" b="1" dirty="0">
                    <a:solidFill>
                      <a:schemeClr val="tx1"/>
                    </a:solidFill>
                    <a:latin typeface="Helvetica Neue" panose="02000503000000020004" pitchFamily="2" charset="0"/>
                    <a:ea typeface="Helvetica Neue" panose="02000503000000020004" pitchFamily="2" charset="0"/>
                    <a:cs typeface="Helvetica Neue" panose="02000503000000020004" pitchFamily="2" charset="0"/>
                  </a:rPr>
                  <a:t>?</a:t>
                </a:r>
              </a:p>
            </p:txBody>
          </p:sp>
        </mc:Choice>
        <mc:Fallback xmlns="">
          <p:sp>
            <p:nvSpPr>
              <p:cNvPr id="19" name="TextBox 18">
                <a:extLst>
                  <a:ext uri="{FF2B5EF4-FFF2-40B4-BE49-F238E27FC236}">
                    <a16:creationId xmlns:a16="http://schemas.microsoft.com/office/drawing/2014/main" id="{F9F1C9F1-E0C7-80D0-831E-4C49A070DE5E}"/>
                  </a:ext>
                </a:extLst>
              </p:cNvPr>
              <p:cNvSpPr txBox="1">
                <a:spLocks noRot="1" noChangeAspect="1" noMove="1" noResize="1" noEditPoints="1" noAdjustHandles="1" noChangeArrowheads="1" noChangeShapeType="1" noTextEdit="1"/>
              </p:cNvSpPr>
              <p:nvPr/>
            </p:nvSpPr>
            <p:spPr>
              <a:xfrm>
                <a:off x="497025" y="3800105"/>
                <a:ext cx="5548991" cy="595548"/>
              </a:xfrm>
              <a:prstGeom prst="rect">
                <a:avLst/>
              </a:prstGeom>
              <a:blipFill>
                <a:blip r:embed="rId7"/>
                <a:stretch>
                  <a:fillRect l="-456" t="-2041" b="-8163"/>
                </a:stretch>
              </a:blipFill>
              <a:ln>
                <a:solidFill>
                  <a:schemeClr val="accent4"/>
                </a:solidFill>
              </a:ln>
            </p:spPr>
            <p:txBody>
              <a:bodyPr/>
              <a:lstStyle/>
              <a:p>
                <a:r>
                  <a:rPr lang="en-GB">
                    <a:noFill/>
                  </a:rPr>
                  <a:t> </a:t>
                </a:r>
              </a:p>
            </p:txBody>
          </p:sp>
        </mc:Fallback>
      </mc:AlternateContent>
      <p:sp>
        <p:nvSpPr>
          <p:cNvPr id="20" name="TextBox 19">
            <a:extLst>
              <a:ext uri="{FF2B5EF4-FFF2-40B4-BE49-F238E27FC236}">
                <a16:creationId xmlns:a16="http://schemas.microsoft.com/office/drawing/2014/main" id="{0C231B7E-4A1C-2621-E105-DC5EC1C7ED0B}"/>
              </a:ext>
            </a:extLst>
          </p:cNvPr>
          <p:cNvSpPr txBox="1"/>
          <p:nvPr/>
        </p:nvSpPr>
        <p:spPr>
          <a:xfrm>
            <a:off x="9287861" y="3833498"/>
            <a:ext cx="2164816" cy="600164"/>
          </a:xfrm>
          <a:prstGeom prst="rect">
            <a:avLst/>
          </a:prstGeom>
          <a:solidFill>
            <a:schemeClr val="accent6"/>
          </a:solidFill>
          <a:ln>
            <a:solidFill>
              <a:schemeClr val="accent6"/>
            </a:solidFill>
          </a:ln>
        </p:spPr>
        <p:txBody>
          <a:bodyPr wrap="square" rtlCol="0">
            <a:spAutoFit/>
          </a:bodyPr>
          <a:lstStyle/>
          <a:p>
            <a:r>
              <a:rPr lang="en-GB" sz="1100" b="1" dirty="0">
                <a:latin typeface="Helvetica Neue" panose="02000503000000020004" pitchFamily="2" charset="0"/>
                <a:ea typeface="Helvetica Neue" panose="02000503000000020004" pitchFamily="2" charset="0"/>
                <a:cs typeface="Helvetica Neue" panose="02000503000000020004" pitchFamily="2" charset="0"/>
              </a:rPr>
              <a:t>Clearly this model does capture key aspects of this relationship!</a:t>
            </a:r>
          </a:p>
        </p:txBody>
      </p:sp>
      <p:sp>
        <p:nvSpPr>
          <p:cNvPr id="11" name="Rectangle 10">
            <a:extLst>
              <a:ext uri="{FF2B5EF4-FFF2-40B4-BE49-F238E27FC236}">
                <a16:creationId xmlns:a16="http://schemas.microsoft.com/office/drawing/2014/main" id="{FBF2E5FB-39A8-4476-A8DA-B23D965DE8A0}"/>
              </a:ext>
            </a:extLst>
          </p:cNvPr>
          <p:cNvSpPr/>
          <p:nvPr/>
        </p:nvSpPr>
        <p:spPr>
          <a:xfrm>
            <a:off x="10760111" y="6302497"/>
            <a:ext cx="234345" cy="335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381D1CC5-470C-CBCB-F034-A105ED2CC55C}"/>
              </a:ext>
            </a:extLst>
          </p:cNvPr>
          <p:cNvSpPr/>
          <p:nvPr/>
        </p:nvSpPr>
        <p:spPr>
          <a:xfrm>
            <a:off x="6269892" y="3700924"/>
            <a:ext cx="5242281" cy="3098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4706A8A2-0099-D124-4077-3124C4628A75}"/>
              </a:ext>
            </a:extLst>
          </p:cNvPr>
          <p:cNvSpPr txBox="1"/>
          <p:nvPr/>
        </p:nvSpPr>
        <p:spPr>
          <a:xfrm>
            <a:off x="218661" y="268356"/>
            <a:ext cx="7583557"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GLM versus GAM: which one to use? [3]</a:t>
            </a:r>
          </a:p>
        </p:txBody>
      </p:sp>
    </p:spTree>
    <p:extLst>
      <p:ext uri="{BB962C8B-B14F-4D97-AF65-F5344CB8AC3E}">
        <p14:creationId xmlns:p14="http://schemas.microsoft.com/office/powerpoint/2010/main" val="994028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614F9C6-0059-10A1-1E66-15C7C14A37AE}"/>
                  </a:ext>
                </a:extLst>
              </p:cNvPr>
              <p:cNvSpPr txBox="1"/>
              <p:nvPr/>
            </p:nvSpPr>
            <p:spPr>
              <a:xfrm>
                <a:off x="5876619" y="1119230"/>
                <a:ext cx="5483332" cy="423770"/>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b="1" i="1" dirty="0" smtClean="0">
                              <a:latin typeface="Cambria Math" panose="02040503050406030204" pitchFamily="18" charset="0"/>
                              <a:ea typeface="Helvetica Neue Thin" panose="020B0403020202020204" pitchFamily="34" charset="0"/>
                            </a:rPr>
                          </m:ctrlPr>
                        </m:sSubPr>
                        <m:e>
                          <m:r>
                            <a:rPr lang="en-GB" sz="2000" b="1" i="1" dirty="0" smtClean="0">
                              <a:latin typeface="Cambria Math" panose="02040503050406030204" pitchFamily="18" charset="0"/>
                              <a:ea typeface="Helvetica Neue Thin" panose="020B0403020202020204" pitchFamily="34" charset="0"/>
                            </a:rPr>
                            <m:t>𝒚</m:t>
                          </m:r>
                        </m:e>
                        <m:sub>
                          <m:r>
                            <a:rPr lang="en-GB" sz="2000" b="1" i="1" dirty="0" smtClean="0">
                              <a:latin typeface="Cambria Math" panose="02040503050406030204" pitchFamily="18" charset="0"/>
                              <a:ea typeface="Helvetica Neue Thin" panose="020B0403020202020204" pitchFamily="34" charset="0"/>
                            </a:rPr>
                            <m:t>𝒊</m:t>
                          </m:r>
                        </m:sub>
                      </m:sSub>
                      <m:r>
                        <a:rPr lang="en-GB" sz="2000" b="1" i="0" smtClean="0">
                          <a:latin typeface="Cambria Math" panose="02040503050406030204" pitchFamily="18" charset="0"/>
                        </a:rPr>
                        <m:t>= </m:t>
                      </m:r>
                      <m:r>
                        <a:rPr lang="el-GR" sz="2000" b="1" i="1" smtClean="0">
                          <a:latin typeface="Cambria Math" panose="02040503050406030204" pitchFamily="18" charset="0"/>
                          <a:ea typeface="Cambria Math" panose="02040503050406030204" pitchFamily="18" charset="0"/>
                        </a:rPr>
                        <m:t>𝜶</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0" smtClean="0">
                              <a:latin typeface="Cambria Math" panose="02040503050406030204" pitchFamily="18" charset="0"/>
                            </a:rPr>
                            <m:t>(</m:t>
                          </m:r>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𝟏</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𝟐</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𝒇</m:t>
                          </m:r>
                        </m:e>
                        <m:sub>
                          <m:r>
                            <a:rPr lang="en-GB" sz="2000" b="1" i="1" smtClean="0">
                              <a:latin typeface="Cambria Math" panose="02040503050406030204" pitchFamily="18" charset="0"/>
                              <a:ea typeface="Cambria Math" panose="02040503050406030204" pitchFamily="18" charset="0"/>
                            </a:rPr>
                            <m:t>𝒑</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1" smtClean="0">
                              <a:latin typeface="Cambria Math" panose="02040503050406030204" pitchFamily="18" charset="0"/>
                            </a:rPr>
                            <m:t>,</m:t>
                          </m:r>
                          <m:r>
                            <a:rPr lang="en-GB" sz="2000" b="1" i="1" smtClean="0">
                              <a:latin typeface="Cambria Math" panose="02040503050406030204" pitchFamily="18" charset="0"/>
                            </a:rPr>
                            <m:t>𝒑</m:t>
                          </m:r>
                        </m:sub>
                      </m:sSub>
                      <m:r>
                        <a:rPr lang="en-GB" sz="2000" b="1" i="1"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2" name="TextBox 1">
                <a:extLst>
                  <a:ext uri="{FF2B5EF4-FFF2-40B4-BE49-F238E27FC236}">
                    <a16:creationId xmlns:a16="http://schemas.microsoft.com/office/drawing/2014/main" id="{9614F9C6-0059-10A1-1E66-15C7C14A37AE}"/>
                  </a:ext>
                </a:extLst>
              </p:cNvPr>
              <p:cNvSpPr txBox="1">
                <a:spLocks noRot="1" noChangeAspect="1" noMove="1" noResize="1" noEditPoints="1" noAdjustHandles="1" noChangeArrowheads="1" noChangeShapeType="1" noTextEdit="1"/>
              </p:cNvSpPr>
              <p:nvPr/>
            </p:nvSpPr>
            <p:spPr>
              <a:xfrm>
                <a:off x="5876619" y="1119230"/>
                <a:ext cx="5483332" cy="423770"/>
              </a:xfrm>
              <a:prstGeom prst="rect">
                <a:avLst/>
              </a:prstGeom>
              <a:blipFill>
                <a:blip r:embed="rId3"/>
                <a:stretch>
                  <a:fillRect b="-11765"/>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12485E5F-26B1-8CE8-15EB-15855107CCEB}"/>
              </a:ext>
            </a:extLst>
          </p:cNvPr>
          <p:cNvSpPr txBox="1"/>
          <p:nvPr/>
        </p:nvSpPr>
        <p:spPr>
          <a:xfrm>
            <a:off x="218661" y="214781"/>
            <a:ext cx="7583557"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Smooth Spline</a:t>
            </a:r>
          </a:p>
        </p:txBody>
      </p:sp>
      <p:sp>
        <p:nvSpPr>
          <p:cNvPr id="14" name="Slide Number Placeholder 3">
            <a:extLst>
              <a:ext uri="{FF2B5EF4-FFF2-40B4-BE49-F238E27FC236}">
                <a16:creationId xmlns:a16="http://schemas.microsoft.com/office/drawing/2014/main" id="{F4D70073-F327-BF35-4581-1AF6435B048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5" name="Rectangle 14">
            <a:extLst>
              <a:ext uri="{FF2B5EF4-FFF2-40B4-BE49-F238E27FC236}">
                <a16:creationId xmlns:a16="http://schemas.microsoft.com/office/drawing/2014/main" id="{DB55B998-A27F-D3CB-E088-8D3F108ACBA2}"/>
              </a:ext>
            </a:extLst>
          </p:cNvPr>
          <p:cNvSpPr/>
          <p:nvPr/>
        </p:nvSpPr>
        <p:spPr>
          <a:xfrm>
            <a:off x="11125606" y="5976492"/>
            <a:ext cx="234345" cy="335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5AE30AFC-73C5-95CC-BD01-EC0A99FC6B5F}"/>
              </a:ext>
            </a:extLst>
          </p:cNvPr>
          <p:cNvSpPr/>
          <p:nvPr/>
        </p:nvSpPr>
        <p:spPr>
          <a:xfrm>
            <a:off x="6111489" y="4783403"/>
            <a:ext cx="111917" cy="209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C4EE2080-027D-9FA8-A374-241C0E22BF91}"/>
              </a:ext>
            </a:extLst>
          </p:cNvPr>
          <p:cNvSpPr/>
          <p:nvPr/>
        </p:nvSpPr>
        <p:spPr>
          <a:xfrm>
            <a:off x="6997765" y="1092925"/>
            <a:ext cx="905932" cy="111451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FBF2E5FB-39A8-4476-A8DA-B23D965DE8A0}"/>
              </a:ext>
            </a:extLst>
          </p:cNvPr>
          <p:cNvSpPr/>
          <p:nvPr/>
        </p:nvSpPr>
        <p:spPr>
          <a:xfrm>
            <a:off x="10667385" y="6030573"/>
            <a:ext cx="234345" cy="335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9116F10-95D5-88A5-C325-C5AEDF93B888}"/>
                  </a:ext>
                </a:extLst>
              </p:cNvPr>
              <p:cNvSpPr txBox="1"/>
              <p:nvPr/>
            </p:nvSpPr>
            <p:spPr>
              <a:xfrm>
                <a:off x="361646" y="1068200"/>
                <a:ext cx="5486400" cy="2040751"/>
              </a:xfrm>
              <a:prstGeom prst="rect">
                <a:avLst/>
              </a:prstGeom>
              <a:noFill/>
            </p:spPr>
            <p:txBody>
              <a:bodyPr wrap="square" rtlCol="0">
                <a:spAutoFit/>
              </a:bodyPr>
              <a:lstStyle/>
              <a:p>
                <a:pPr marL="285750" indent="-285750">
                  <a:buFont typeface="Arial" panose="020B0604020202020204" pitchFamily="34" charset="0"/>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Note that function </a:t>
                </a:r>
                <a14:m>
                  <m:oMath xmlns:m="http://schemas.openxmlformats.org/officeDocument/2006/math">
                    <m:sSub>
                      <m:sSubPr>
                        <m:ctrlPr>
                          <a:rPr lang="en-GB" sz="1400" i="1">
                            <a:latin typeface="Cambria Math" panose="02040503050406030204" pitchFamily="18" charset="0"/>
                          </a:rPr>
                        </m:ctrlPr>
                      </m:sSubPr>
                      <m:e>
                        <m:r>
                          <a:rPr lang="en-GB" sz="1400" b="0" i="1">
                            <a:latin typeface="Cambria Math" panose="02040503050406030204" pitchFamily="18" charset="0"/>
                          </a:rPr>
                          <m:t>𝑓</m:t>
                        </m:r>
                      </m:e>
                      <m:sub>
                        <m:r>
                          <a:rPr lang="en-GB" sz="1400" b="0" i="0">
                            <a:latin typeface="Cambria Math" panose="02040503050406030204" pitchFamily="18" charset="0"/>
                            <a:ea typeface="Cambria Math" panose="02040503050406030204" pitchFamily="18" charset="0"/>
                          </a:rPr>
                          <m:t>1</m:t>
                        </m:r>
                      </m:sub>
                    </m:sSub>
                    <m:r>
                      <a:rPr lang="en-GB" sz="1400" b="0" i="0" smtClean="0">
                        <a:latin typeface="Cambria Math" panose="02040503050406030204" pitchFamily="18" charset="0"/>
                        <a:ea typeface="Cambria Math" panose="02040503050406030204" pitchFamily="18" charset="0"/>
                      </a:rPr>
                      <m:t>()</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wrapped around our independent variable </a:t>
                </a:r>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𝑥</m:t>
                        </m:r>
                      </m:e>
                      <m:sub>
                        <m:r>
                          <a:rPr lang="en-GB" sz="1400" b="0" i="1" smtClean="0">
                            <a:latin typeface="Cambria Math" panose="02040503050406030204" pitchFamily="18" charset="0"/>
                          </a:rPr>
                          <m:t>𝑖</m:t>
                        </m:r>
                        <m:r>
                          <a:rPr lang="en-GB" sz="1400" b="0" i="1" smtClean="0">
                            <a:latin typeface="Cambria Math" panose="02040503050406030204" pitchFamily="18" charset="0"/>
                          </a:rPr>
                          <m:t>,1</m:t>
                        </m:r>
                      </m:sub>
                    </m:sSub>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is device for smoothing the data.</a:t>
                </a:r>
              </a:p>
              <a:p>
                <a:pPr marL="285750" indent="-285750">
                  <a:buFont typeface="Arial" panose="020B0604020202020204" pitchFamily="34" charset="0"/>
                  <a:buChar char="•"/>
                </a:pP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Smoother devices can be anything from a quadratic, cubic to something that is of higher degree</a:t>
                </a:r>
              </a:p>
              <a:p>
                <a:pPr marL="285750" indent="-285750">
                  <a:buFont typeface="Arial" panose="020B0604020202020204" pitchFamily="34" charset="0"/>
                  <a:buChar char="•"/>
                </a:pP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Eyeballing the GAM fit for COVID-19 lockdown variable in relation to prevalence of mental health in Britain – looks something of a function with degree of 5</a:t>
                </a:r>
              </a:p>
            </p:txBody>
          </p:sp>
        </mc:Choice>
        <mc:Fallback xmlns="">
          <p:sp>
            <p:nvSpPr>
              <p:cNvPr id="8" name="TextBox 7">
                <a:extLst>
                  <a:ext uri="{FF2B5EF4-FFF2-40B4-BE49-F238E27FC236}">
                    <a16:creationId xmlns:a16="http://schemas.microsoft.com/office/drawing/2014/main" id="{F9116F10-95D5-88A5-C325-C5AEDF93B888}"/>
                  </a:ext>
                </a:extLst>
              </p:cNvPr>
              <p:cNvSpPr txBox="1">
                <a:spLocks noRot="1" noChangeAspect="1" noMove="1" noResize="1" noEditPoints="1" noAdjustHandles="1" noChangeArrowheads="1" noChangeShapeType="1" noTextEdit="1"/>
              </p:cNvSpPr>
              <p:nvPr/>
            </p:nvSpPr>
            <p:spPr>
              <a:xfrm>
                <a:off x="361646" y="1068200"/>
                <a:ext cx="5486400" cy="2040751"/>
              </a:xfrm>
              <a:prstGeom prst="rect">
                <a:avLst/>
              </a:prstGeom>
              <a:blipFill>
                <a:blip r:embed="rId4"/>
                <a:stretch>
                  <a:fillRect l="-231" t="-621" b="-2484"/>
                </a:stretch>
              </a:blipFill>
            </p:spPr>
            <p:txBody>
              <a:bodyPr/>
              <a:lstStyle/>
              <a:p>
                <a:r>
                  <a:rPr lang="en-GB">
                    <a:noFill/>
                  </a:rPr>
                  <a:t> </a:t>
                </a:r>
              </a:p>
            </p:txBody>
          </p:sp>
        </mc:Fallback>
      </mc:AlternateContent>
      <p:pic>
        <p:nvPicPr>
          <p:cNvPr id="22" name="Picture 21">
            <a:extLst>
              <a:ext uri="{FF2B5EF4-FFF2-40B4-BE49-F238E27FC236}">
                <a16:creationId xmlns:a16="http://schemas.microsoft.com/office/drawing/2014/main" id="{FA7EA903-F997-BF05-028C-DC7BCBECC912}"/>
              </a:ext>
            </a:extLst>
          </p:cNvPr>
          <p:cNvPicPr>
            <a:picLocks noChangeAspect="1"/>
          </p:cNvPicPr>
          <p:nvPr/>
        </p:nvPicPr>
        <p:blipFill>
          <a:blip r:embed="rId5"/>
          <a:srcRect/>
          <a:stretch/>
        </p:blipFill>
        <p:spPr>
          <a:xfrm>
            <a:off x="6299454" y="3511869"/>
            <a:ext cx="5119993" cy="2906985"/>
          </a:xfrm>
          <a:prstGeom prst="rect">
            <a:avLst/>
          </a:prstGeom>
          <a:noFill/>
          <a:ln>
            <a:noFill/>
          </a:ln>
        </p:spPr>
      </p:pic>
      <p:sp>
        <p:nvSpPr>
          <p:cNvPr id="23" name="Rectangle 22">
            <a:extLst>
              <a:ext uri="{FF2B5EF4-FFF2-40B4-BE49-F238E27FC236}">
                <a16:creationId xmlns:a16="http://schemas.microsoft.com/office/drawing/2014/main" id="{CCE9A027-0864-2FE9-E232-8702FA3C25F7}"/>
              </a:ext>
            </a:extLst>
          </p:cNvPr>
          <p:cNvSpPr/>
          <p:nvPr/>
        </p:nvSpPr>
        <p:spPr>
          <a:xfrm>
            <a:off x="11125606" y="5976492"/>
            <a:ext cx="234345" cy="335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1C372113-6CA7-34D9-F86A-79AE09A6EAAC}"/>
              </a:ext>
            </a:extLst>
          </p:cNvPr>
          <p:cNvSpPr txBox="1"/>
          <p:nvPr/>
        </p:nvSpPr>
        <p:spPr>
          <a:xfrm rot="16200000">
            <a:off x="5548548" y="4476630"/>
            <a:ext cx="1607247" cy="215444"/>
          </a:xfrm>
          <a:prstGeom prst="rect">
            <a:avLst/>
          </a:prstGeom>
          <a:solidFill>
            <a:schemeClr val="bg1"/>
          </a:solidFill>
          <a:ln>
            <a:noFill/>
          </a:ln>
        </p:spPr>
        <p:txBody>
          <a:bodyPr wrap="square" rtlCol="0">
            <a:spAutoFit/>
          </a:bodyPr>
          <a:lstStyle/>
          <a:p>
            <a:r>
              <a:rPr lang="en-GB" sz="800" b="1" dirty="0">
                <a:latin typeface="Helvetica Neue" panose="02000503000000020004" pitchFamily="2" charset="0"/>
                <a:ea typeface="Helvetica Neue" panose="02000503000000020004" pitchFamily="2" charset="0"/>
                <a:cs typeface="Helvetica Neue" panose="02000503000000020004" pitchFamily="2" charset="0"/>
              </a:rPr>
              <a:t>Prevalence (%)</a:t>
            </a:r>
          </a:p>
        </p:txBody>
      </p:sp>
      <p:sp>
        <p:nvSpPr>
          <p:cNvPr id="25" name="TextBox 24">
            <a:extLst>
              <a:ext uri="{FF2B5EF4-FFF2-40B4-BE49-F238E27FC236}">
                <a16:creationId xmlns:a16="http://schemas.microsoft.com/office/drawing/2014/main" id="{3DECDC72-E4BD-D46A-B526-C8548629280C}"/>
              </a:ext>
            </a:extLst>
          </p:cNvPr>
          <p:cNvSpPr txBox="1"/>
          <p:nvPr/>
        </p:nvSpPr>
        <p:spPr>
          <a:xfrm>
            <a:off x="8311179" y="6312047"/>
            <a:ext cx="1607247" cy="215444"/>
          </a:xfrm>
          <a:prstGeom prst="rect">
            <a:avLst/>
          </a:prstGeom>
          <a:noFill/>
        </p:spPr>
        <p:txBody>
          <a:bodyPr wrap="square" rtlCol="0">
            <a:spAutoFit/>
          </a:bodyPr>
          <a:lstStyle/>
          <a:p>
            <a:r>
              <a:rPr lang="en-GB" sz="800" b="1" dirty="0">
                <a:latin typeface="Helvetica Neue" panose="02000503000000020004" pitchFamily="2" charset="0"/>
                <a:ea typeface="Helvetica Neue" panose="02000503000000020004" pitchFamily="2" charset="0"/>
                <a:cs typeface="Helvetica Neue" panose="02000503000000020004" pitchFamily="2" charset="0"/>
              </a:rPr>
              <a:t>COVID-19 Lockdown</a:t>
            </a:r>
          </a:p>
        </p:txBody>
      </p:sp>
      <p:sp>
        <p:nvSpPr>
          <p:cNvPr id="26" name="TextBox 25">
            <a:extLst>
              <a:ext uri="{FF2B5EF4-FFF2-40B4-BE49-F238E27FC236}">
                <a16:creationId xmlns:a16="http://schemas.microsoft.com/office/drawing/2014/main" id="{F33F0B96-5C36-4F68-BE71-0AE9135B9C93}"/>
              </a:ext>
            </a:extLst>
          </p:cNvPr>
          <p:cNvSpPr txBox="1"/>
          <p:nvPr/>
        </p:nvSpPr>
        <p:spPr>
          <a:xfrm>
            <a:off x="9195135" y="3561574"/>
            <a:ext cx="2164816" cy="600164"/>
          </a:xfrm>
          <a:prstGeom prst="rect">
            <a:avLst/>
          </a:prstGeom>
          <a:solidFill>
            <a:schemeClr val="accent6"/>
          </a:solidFill>
          <a:ln>
            <a:solidFill>
              <a:schemeClr val="accent6"/>
            </a:solidFill>
          </a:ln>
        </p:spPr>
        <p:txBody>
          <a:bodyPr wrap="square" rtlCol="0">
            <a:spAutoFit/>
          </a:bodyPr>
          <a:lstStyle/>
          <a:p>
            <a:r>
              <a:rPr lang="en-GB" sz="1100" b="1" dirty="0">
                <a:latin typeface="Helvetica Neue" panose="02000503000000020004" pitchFamily="2" charset="0"/>
                <a:ea typeface="Helvetica Neue" panose="02000503000000020004" pitchFamily="2" charset="0"/>
                <a:cs typeface="Helvetica Neue" panose="02000503000000020004" pitchFamily="2" charset="0"/>
              </a:rPr>
              <a:t>Clearly this model does capture key aspects of this relationship!</a:t>
            </a:r>
          </a:p>
        </p:txBody>
      </p:sp>
      <p:sp>
        <p:nvSpPr>
          <p:cNvPr id="27" name="Rectangle 26">
            <a:extLst>
              <a:ext uri="{FF2B5EF4-FFF2-40B4-BE49-F238E27FC236}">
                <a16:creationId xmlns:a16="http://schemas.microsoft.com/office/drawing/2014/main" id="{67F9FBE4-409F-396C-B573-243B00AC1018}"/>
              </a:ext>
            </a:extLst>
          </p:cNvPr>
          <p:cNvSpPr/>
          <p:nvPr/>
        </p:nvSpPr>
        <p:spPr>
          <a:xfrm>
            <a:off x="10667385" y="6030573"/>
            <a:ext cx="234345" cy="335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DDD7EB43-81AE-79E3-3BC9-68C1F4862CD8}"/>
              </a:ext>
            </a:extLst>
          </p:cNvPr>
          <p:cNvSpPr/>
          <p:nvPr/>
        </p:nvSpPr>
        <p:spPr>
          <a:xfrm>
            <a:off x="6177166" y="3429000"/>
            <a:ext cx="5242281" cy="3098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F228DD6-E2B3-2EA3-96A6-42A5F58A2B69}"/>
                  </a:ext>
                </a:extLst>
              </p:cNvPr>
              <p:cNvSpPr txBox="1"/>
              <p:nvPr/>
            </p:nvSpPr>
            <p:spPr>
              <a:xfrm>
                <a:off x="6823798" y="1751760"/>
                <a:ext cx="5368202" cy="4111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r>
                            <a:rPr lang="en-GB" sz="1800" b="0" i="1" smtClean="0">
                              <a:latin typeface="Cambria Math" panose="02040503050406030204" pitchFamily="18" charset="0"/>
                            </a:rPr>
                            <m:t>𝑓</m:t>
                          </m:r>
                        </m:e>
                        <m:sub>
                          <m:r>
                            <a:rPr lang="en-GB" sz="1800" b="0" i="0" smtClean="0">
                              <a:latin typeface="Cambria Math" panose="02040503050406030204" pitchFamily="18" charset="0"/>
                              <a:ea typeface="Cambria Math" panose="02040503050406030204" pitchFamily="18" charset="0"/>
                            </a:rPr>
                            <m:t>1</m:t>
                          </m:r>
                        </m:sub>
                      </m:sSub>
                      <m:sSub>
                        <m:sSubPr>
                          <m:ctrlPr>
                            <a:rPr lang="en-GB" sz="1800" i="1">
                              <a:latin typeface="Cambria Math" panose="02040503050406030204" pitchFamily="18" charset="0"/>
                            </a:rPr>
                          </m:ctrlPr>
                        </m:sSubPr>
                        <m:e>
                          <m:r>
                            <a:rPr lang="en-GB" sz="1800" b="0" i="0" smtClean="0">
                              <a:latin typeface="Cambria Math" panose="02040503050406030204" pitchFamily="18" charset="0"/>
                            </a:rPr>
                            <m:t>(</m:t>
                          </m:r>
                          <m:r>
                            <a:rPr lang="en-GB" sz="1800" b="0" i="1">
                              <a:latin typeface="Cambria Math" panose="02040503050406030204" pitchFamily="18" charset="0"/>
                            </a:rPr>
                            <m:t>𝑥</m:t>
                          </m:r>
                        </m:e>
                        <m:sub>
                          <m:r>
                            <a:rPr lang="en-GB" sz="1800" b="0" i="1" smtClean="0">
                              <a:latin typeface="Cambria Math" panose="02040503050406030204" pitchFamily="18" charset="0"/>
                            </a:rPr>
                            <m:t>𝑖</m:t>
                          </m:r>
                          <m:r>
                            <a:rPr lang="en-GB" sz="1800" b="0" i="0" smtClean="0">
                              <a:latin typeface="Cambria Math" panose="02040503050406030204" pitchFamily="18" charset="0"/>
                            </a:rPr>
                            <m:t>,1</m:t>
                          </m:r>
                        </m:sub>
                      </m:sSub>
                      <m:r>
                        <a:rPr lang="en-GB" sz="1800" b="0" i="1" smtClean="0">
                          <a:latin typeface="Cambria Math" panose="02040503050406030204" pitchFamily="18" charset="0"/>
                        </a:rPr>
                        <m:t>)=</m:t>
                      </m:r>
                      <m:sSubSup>
                        <m:sSubSupPr>
                          <m:ctrlPr>
                            <a:rPr lang="en-GB" sz="1800" i="1" smtClean="0">
                              <a:latin typeface="Cambria Math" panose="02040503050406030204" pitchFamily="18" charset="0"/>
                            </a:rPr>
                          </m:ctrlPr>
                        </m:sSubSupPr>
                        <m:e>
                          <m:sSub>
                            <m:sSubPr>
                              <m:ctrlPr>
                                <a:rPr lang="en-GB" sz="1800" i="1" smtClean="0">
                                  <a:latin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𝛽</m:t>
                              </m:r>
                            </m:e>
                            <m:sub>
                              <m:r>
                                <a:rPr lang="en-GB" sz="1800" b="0" i="1" smtClean="0">
                                  <a:latin typeface="Cambria Math" panose="02040503050406030204" pitchFamily="18" charset="0"/>
                                </a:rPr>
                                <m:t>5</m:t>
                              </m:r>
                            </m:sub>
                          </m:sSub>
                          <m:r>
                            <a:rPr lang="en-GB" sz="1800" b="0" i="1" smtClean="0">
                              <a:latin typeface="Cambria Math" panose="02040503050406030204" pitchFamily="18" charset="0"/>
                            </a:rPr>
                            <m:t>𝑥</m:t>
                          </m:r>
                        </m:e>
                        <m:sub>
                          <m:r>
                            <a:rPr lang="en-GB" sz="1800" b="0" i="1" smtClean="0">
                              <a:latin typeface="Cambria Math" panose="02040503050406030204" pitchFamily="18" charset="0"/>
                            </a:rPr>
                            <m:t>𝑖</m:t>
                          </m:r>
                          <m:r>
                            <a:rPr lang="en-GB" sz="1800" b="0" i="1" smtClean="0">
                              <a:latin typeface="Cambria Math" panose="02040503050406030204" pitchFamily="18" charset="0"/>
                            </a:rPr>
                            <m:t>,1</m:t>
                          </m:r>
                        </m:sub>
                        <m:sup>
                          <m:r>
                            <a:rPr lang="en-GB" sz="1800" b="0" i="1" smtClean="0">
                              <a:latin typeface="Cambria Math" panose="02040503050406030204" pitchFamily="18" charset="0"/>
                            </a:rPr>
                            <m:t>5</m:t>
                          </m:r>
                        </m:sup>
                      </m:sSubSup>
                      <m:r>
                        <a:rPr lang="en-GB" sz="1800" b="0" i="1" smtClean="0">
                          <a:latin typeface="Cambria Math" panose="02040503050406030204" pitchFamily="18" charset="0"/>
                        </a:rPr>
                        <m:t>+</m:t>
                      </m:r>
                      <m:sSubSup>
                        <m:sSubSupPr>
                          <m:ctrlPr>
                            <a:rPr lang="en-GB" i="1">
                              <a:latin typeface="Cambria Math" panose="02040503050406030204" pitchFamily="18" charset="0"/>
                            </a:rPr>
                          </m:ctrlPr>
                        </m:sSubSupPr>
                        <m:e>
                          <m:sSub>
                            <m:sSubPr>
                              <m:ctrlPr>
                                <a:rPr lang="en-GB" i="1">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4</m:t>
                              </m:r>
                            </m:sub>
                          </m:sSub>
                          <m:r>
                            <a:rPr lang="en-GB" b="0" i="1">
                              <a:latin typeface="Cambria Math" panose="02040503050406030204" pitchFamily="18" charset="0"/>
                            </a:rPr>
                            <m:t>𝑥</m:t>
                          </m:r>
                        </m:e>
                        <m:sub>
                          <m:r>
                            <a:rPr lang="en-GB" b="0" i="1">
                              <a:latin typeface="Cambria Math" panose="02040503050406030204" pitchFamily="18" charset="0"/>
                            </a:rPr>
                            <m:t>𝑖</m:t>
                          </m:r>
                          <m:r>
                            <a:rPr lang="en-GB" b="0" i="1">
                              <a:latin typeface="Cambria Math" panose="02040503050406030204" pitchFamily="18" charset="0"/>
                            </a:rPr>
                            <m:t>,1</m:t>
                          </m:r>
                        </m:sub>
                        <m:sup>
                          <m:r>
                            <a:rPr lang="en-GB" b="0" i="1" smtClean="0">
                              <a:latin typeface="Cambria Math" panose="02040503050406030204" pitchFamily="18" charset="0"/>
                            </a:rPr>
                            <m:t>4</m:t>
                          </m:r>
                        </m:sup>
                      </m:sSubSup>
                      <m:r>
                        <a:rPr lang="en-GB" b="0" i="1" smtClean="0">
                          <a:latin typeface="Cambria Math" panose="02040503050406030204" pitchFamily="18" charset="0"/>
                        </a:rPr>
                        <m:t>+</m:t>
                      </m:r>
                      <m:sSubSup>
                        <m:sSubSupPr>
                          <m:ctrlPr>
                            <a:rPr lang="en-GB" i="1">
                              <a:latin typeface="Cambria Math" panose="02040503050406030204" pitchFamily="18" charset="0"/>
                            </a:rPr>
                          </m:ctrlPr>
                        </m:sSubSupPr>
                        <m:e>
                          <m:sSub>
                            <m:sSubPr>
                              <m:ctrlPr>
                                <a:rPr lang="en-GB" i="1">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3</m:t>
                              </m:r>
                            </m:sub>
                          </m:sSub>
                          <m:r>
                            <a:rPr lang="en-GB" b="0" i="1">
                              <a:latin typeface="Cambria Math" panose="02040503050406030204" pitchFamily="18" charset="0"/>
                            </a:rPr>
                            <m:t>𝑥</m:t>
                          </m:r>
                        </m:e>
                        <m:sub>
                          <m:r>
                            <a:rPr lang="en-GB" b="0" i="1">
                              <a:latin typeface="Cambria Math" panose="02040503050406030204" pitchFamily="18" charset="0"/>
                            </a:rPr>
                            <m:t>𝑖</m:t>
                          </m:r>
                          <m:r>
                            <a:rPr lang="en-GB" b="0" i="1">
                              <a:latin typeface="Cambria Math" panose="02040503050406030204" pitchFamily="18" charset="0"/>
                            </a:rPr>
                            <m:t>,1</m:t>
                          </m:r>
                        </m:sub>
                        <m:sup>
                          <m:r>
                            <a:rPr lang="en-GB" b="0" i="1" smtClean="0">
                              <a:latin typeface="Cambria Math" panose="02040503050406030204" pitchFamily="18" charset="0"/>
                            </a:rPr>
                            <m:t>3</m:t>
                          </m:r>
                        </m:sup>
                      </m:sSubSup>
                      <m:r>
                        <a:rPr lang="en-GB" b="0" i="1" smtClean="0">
                          <a:latin typeface="Cambria Math" panose="02040503050406030204" pitchFamily="18" charset="0"/>
                        </a:rPr>
                        <m:t>+</m:t>
                      </m:r>
                      <m:sSubSup>
                        <m:sSubSupPr>
                          <m:ctrlPr>
                            <a:rPr lang="en-GB" i="1">
                              <a:latin typeface="Cambria Math" panose="02040503050406030204" pitchFamily="18" charset="0"/>
                            </a:rPr>
                          </m:ctrlPr>
                        </m:sSubSupPr>
                        <m:e>
                          <m:sSub>
                            <m:sSubPr>
                              <m:ctrlPr>
                                <a:rPr lang="en-GB" i="1">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2</m:t>
                              </m:r>
                            </m:sub>
                          </m:sSub>
                          <m:r>
                            <a:rPr lang="en-GB" b="0" i="1">
                              <a:latin typeface="Cambria Math" panose="02040503050406030204" pitchFamily="18" charset="0"/>
                            </a:rPr>
                            <m:t>𝑥</m:t>
                          </m:r>
                        </m:e>
                        <m:sub>
                          <m:r>
                            <a:rPr lang="en-GB" b="0" i="1">
                              <a:latin typeface="Cambria Math" panose="02040503050406030204" pitchFamily="18" charset="0"/>
                            </a:rPr>
                            <m:t>𝑖</m:t>
                          </m:r>
                          <m:r>
                            <a:rPr lang="en-GB" b="0" i="1">
                              <a:latin typeface="Cambria Math" panose="02040503050406030204" pitchFamily="18" charset="0"/>
                            </a:rPr>
                            <m:t>,1</m:t>
                          </m:r>
                        </m:sub>
                        <m:sup>
                          <m:r>
                            <a:rPr lang="en-GB" b="0" i="1" smtClean="0">
                              <a:latin typeface="Cambria Math" panose="02040503050406030204" pitchFamily="18" charset="0"/>
                            </a:rPr>
                            <m:t>2</m:t>
                          </m:r>
                        </m:sup>
                      </m:sSubSup>
                      <m:r>
                        <a:rPr lang="en-GB" b="0" i="0" smtClean="0">
                          <a:latin typeface="Cambria Math" panose="02040503050406030204" pitchFamily="18" charset="0"/>
                        </a:rPr>
                        <m:t>+</m:t>
                      </m:r>
                      <m:sSub>
                        <m:sSubPr>
                          <m:ctrlPr>
                            <a:rPr lang="en-GB"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1</m:t>
                          </m:r>
                        </m:sub>
                      </m:sSub>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r>
                            <a:rPr lang="en-GB" b="0" i="1" smtClean="0">
                              <a:latin typeface="Cambria Math" panose="02040503050406030204" pitchFamily="18" charset="0"/>
                            </a:rPr>
                            <m:t>,1</m:t>
                          </m:r>
                        </m:sub>
                      </m:sSub>
                    </m:oMath>
                  </m:oMathPara>
                </a14:m>
                <a:endParaRPr lang="en-GB" dirty="0"/>
              </a:p>
            </p:txBody>
          </p:sp>
        </mc:Choice>
        <mc:Fallback xmlns="">
          <p:sp>
            <p:nvSpPr>
              <p:cNvPr id="30" name="TextBox 29">
                <a:extLst>
                  <a:ext uri="{FF2B5EF4-FFF2-40B4-BE49-F238E27FC236}">
                    <a16:creationId xmlns:a16="http://schemas.microsoft.com/office/drawing/2014/main" id="{5F228DD6-E2B3-2EA3-96A6-42A5F58A2B69}"/>
                  </a:ext>
                </a:extLst>
              </p:cNvPr>
              <p:cNvSpPr txBox="1">
                <a:spLocks noRot="1" noChangeAspect="1" noMove="1" noResize="1" noEditPoints="1" noAdjustHandles="1" noChangeArrowheads="1" noChangeShapeType="1" noTextEdit="1"/>
              </p:cNvSpPr>
              <p:nvPr/>
            </p:nvSpPr>
            <p:spPr>
              <a:xfrm>
                <a:off x="6823798" y="1751760"/>
                <a:ext cx="5368202" cy="411138"/>
              </a:xfrm>
              <a:prstGeom prst="rect">
                <a:avLst/>
              </a:prstGeom>
              <a:blipFill>
                <a:blip r:embed="rId6"/>
                <a:stretch>
                  <a:fillRect b="-8824"/>
                </a:stretch>
              </a:blipFill>
            </p:spPr>
            <p:txBody>
              <a:bodyPr/>
              <a:lstStyle/>
              <a:p>
                <a:r>
                  <a:rPr lang="en-GB">
                    <a:noFill/>
                  </a:rPr>
                  <a:t> </a:t>
                </a:r>
              </a:p>
            </p:txBody>
          </p:sp>
        </mc:Fallback>
      </mc:AlternateContent>
      <p:pic>
        <p:nvPicPr>
          <p:cNvPr id="31" name="Picture 30">
            <a:extLst>
              <a:ext uri="{FF2B5EF4-FFF2-40B4-BE49-F238E27FC236}">
                <a16:creationId xmlns:a16="http://schemas.microsoft.com/office/drawing/2014/main" id="{1840547A-31CE-E4AA-B7D9-DF5515AEBAF8}"/>
              </a:ext>
            </a:extLst>
          </p:cNvPr>
          <p:cNvPicPr>
            <a:picLocks noChangeAspect="1"/>
          </p:cNvPicPr>
          <p:nvPr/>
        </p:nvPicPr>
        <p:blipFill>
          <a:blip r:embed="rId7"/>
          <a:stretch>
            <a:fillRect/>
          </a:stretch>
        </p:blipFill>
        <p:spPr>
          <a:xfrm>
            <a:off x="1253572" y="3780728"/>
            <a:ext cx="3356896" cy="2550583"/>
          </a:xfrm>
          <a:prstGeom prst="rect">
            <a:avLst/>
          </a:prstGeom>
        </p:spPr>
      </p:pic>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E826AFB-6964-2B24-0720-BEB223917304}"/>
                  </a:ext>
                </a:extLst>
              </p:cNvPr>
              <p:cNvSpPr txBox="1"/>
              <p:nvPr/>
            </p:nvSpPr>
            <p:spPr>
              <a:xfrm>
                <a:off x="801631" y="3465818"/>
                <a:ext cx="4318149" cy="310150"/>
              </a:xfrm>
              <a:prstGeom prst="rect">
                <a:avLst/>
              </a:prstGeom>
              <a:noFill/>
            </p:spPr>
            <p:txBody>
              <a:bodyPr wrap="square" rtlCol="0">
                <a:spAutoFit/>
              </a:bodyPr>
              <a:lstStyle/>
              <a:p>
                <a:pPr algn="ctr"/>
                <a:r>
                  <a:rPr lang="en-GB" sz="1400" dirty="0">
                    <a:latin typeface="Helvetica Neue Light" panose="02000403000000020004" pitchFamily="2" charset="0"/>
                    <a:ea typeface="Helvetica Neue Light" panose="02000403000000020004" pitchFamily="2" charset="0"/>
                  </a:rPr>
                  <a:t>Higher degree (with degree of 5):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𝑦</m:t>
                    </m:r>
                    <m:r>
                      <a:rPr lang="en-GB" sz="1400" b="0" i="1" smtClean="0">
                        <a:latin typeface="Cambria Math" panose="02040503050406030204" pitchFamily="18" charset="0"/>
                        <a:ea typeface="Helvetica Neue Light" panose="02000403000000020004" pitchFamily="2" charset="0"/>
                      </a:rPr>
                      <m:t>=</m:t>
                    </m:r>
                    <m:sSup>
                      <m:sSupPr>
                        <m:ctrlPr>
                          <a:rPr lang="en-GB" sz="1400" b="0" i="1" smtClean="0">
                            <a:latin typeface="Cambria Math" panose="02040503050406030204" pitchFamily="18" charset="0"/>
                            <a:ea typeface="Helvetica Neue Light" panose="02000403000000020004" pitchFamily="2" charset="0"/>
                          </a:rPr>
                        </m:ctrlPr>
                      </m:sSupPr>
                      <m:e>
                        <m:r>
                          <a:rPr lang="en-GB" sz="1400" b="0" i="1" smtClean="0">
                            <a:latin typeface="Cambria Math" panose="02040503050406030204" pitchFamily="18" charset="0"/>
                            <a:ea typeface="Helvetica Neue Light" panose="02000403000000020004" pitchFamily="2" charset="0"/>
                          </a:rPr>
                          <m:t>𝑥</m:t>
                        </m:r>
                      </m:e>
                      <m:sup>
                        <m:r>
                          <a:rPr lang="en-GB" sz="1400" b="0" i="1" smtClean="0">
                            <a:latin typeface="Cambria Math" panose="02040503050406030204" pitchFamily="18" charset="0"/>
                            <a:ea typeface="Helvetica Neue Light" panose="02000403000000020004" pitchFamily="2" charset="0"/>
                          </a:rPr>
                          <m:t>5</m:t>
                        </m:r>
                      </m:sup>
                    </m:sSup>
                  </m:oMath>
                </a14:m>
                <a:endParaRPr lang="en-GB" sz="1400" dirty="0">
                  <a:latin typeface="Helvetica Neue Light" panose="02000403000000020004" pitchFamily="2" charset="0"/>
                  <a:ea typeface="Helvetica Neue Light" panose="02000403000000020004" pitchFamily="2" charset="0"/>
                </a:endParaRPr>
              </a:p>
            </p:txBody>
          </p:sp>
        </mc:Choice>
        <mc:Fallback xmlns="">
          <p:sp>
            <p:nvSpPr>
              <p:cNvPr id="32" name="TextBox 31">
                <a:extLst>
                  <a:ext uri="{FF2B5EF4-FFF2-40B4-BE49-F238E27FC236}">
                    <a16:creationId xmlns:a16="http://schemas.microsoft.com/office/drawing/2014/main" id="{DE826AFB-6964-2B24-0720-BEB223917304}"/>
                  </a:ext>
                </a:extLst>
              </p:cNvPr>
              <p:cNvSpPr txBox="1">
                <a:spLocks noRot="1" noChangeAspect="1" noMove="1" noResize="1" noEditPoints="1" noAdjustHandles="1" noChangeArrowheads="1" noChangeShapeType="1" noTextEdit="1"/>
              </p:cNvSpPr>
              <p:nvPr/>
            </p:nvSpPr>
            <p:spPr>
              <a:xfrm>
                <a:off x="801631" y="3465818"/>
                <a:ext cx="4318149" cy="310150"/>
              </a:xfrm>
              <a:prstGeom prst="rect">
                <a:avLst/>
              </a:prstGeom>
              <a:blipFill>
                <a:blip r:embed="rId8"/>
                <a:stretch>
                  <a:fillRect t="-4000" b="-2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6B28DD7-A89B-6CBA-BCD2-203BB7F0B044}"/>
                  </a:ext>
                </a:extLst>
              </p:cNvPr>
              <p:cNvSpPr txBox="1"/>
              <p:nvPr/>
            </p:nvSpPr>
            <p:spPr>
              <a:xfrm>
                <a:off x="709345" y="6220092"/>
                <a:ext cx="4502720" cy="276999"/>
              </a:xfrm>
              <a:prstGeom prst="rect">
                <a:avLst/>
              </a:prstGeom>
              <a:noFill/>
            </p:spPr>
            <p:txBody>
              <a:bodyPr wrap="square" rtlCol="0">
                <a:spAutoFit/>
              </a:bodyPr>
              <a:lstStyle/>
              <a:p>
                <a:pPr algn="ctr"/>
                <a:r>
                  <a:rPr lang="en-GB" sz="1200" dirty="0">
                    <a:latin typeface="Helvetica Neue Light" panose="02000403000000020004" pitchFamily="2" charset="0"/>
                    <a:ea typeface="Helvetica Neue Light" panose="02000403000000020004" pitchFamily="2" charset="0"/>
                  </a:rPr>
                  <a:t>The effect of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𝑥</m:t>
                    </m:r>
                  </m:oMath>
                </a14:m>
                <a:r>
                  <a:rPr lang="en-GB" sz="1200" dirty="0">
                    <a:latin typeface="Helvetica Neue Light" panose="02000403000000020004" pitchFamily="2" charset="0"/>
                    <a:ea typeface="Helvetica Neue Light" panose="02000403000000020004" pitchFamily="2" charset="0"/>
                  </a:rPr>
                  <a:t> on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𝑦</m:t>
                    </m:r>
                  </m:oMath>
                </a14:m>
                <a:r>
                  <a:rPr lang="en-GB" sz="1200" dirty="0">
                    <a:latin typeface="Helvetica Neue Light" panose="02000403000000020004" pitchFamily="2" charset="0"/>
                    <a:ea typeface="Helvetica Neue Light" panose="02000403000000020004" pitchFamily="2" charset="0"/>
                  </a:rPr>
                  <a:t> is now said to be </a:t>
                </a:r>
                <a:r>
                  <a:rPr lang="en-GB" sz="1200" b="1" dirty="0">
                    <a:latin typeface="Helvetica Neue Light" panose="02000403000000020004" pitchFamily="2" charset="0"/>
                    <a:ea typeface="Helvetica Neue Light" panose="02000403000000020004" pitchFamily="2" charset="0"/>
                  </a:rPr>
                  <a:t>Wiggly-shaped</a:t>
                </a:r>
              </a:p>
            </p:txBody>
          </p:sp>
        </mc:Choice>
        <mc:Fallback xmlns="">
          <p:sp>
            <p:nvSpPr>
              <p:cNvPr id="33" name="TextBox 32">
                <a:extLst>
                  <a:ext uri="{FF2B5EF4-FFF2-40B4-BE49-F238E27FC236}">
                    <a16:creationId xmlns:a16="http://schemas.microsoft.com/office/drawing/2014/main" id="{96B28DD7-A89B-6CBA-BCD2-203BB7F0B044}"/>
                  </a:ext>
                </a:extLst>
              </p:cNvPr>
              <p:cNvSpPr txBox="1">
                <a:spLocks noRot="1" noChangeAspect="1" noMove="1" noResize="1" noEditPoints="1" noAdjustHandles="1" noChangeArrowheads="1" noChangeShapeType="1" noTextEdit="1"/>
              </p:cNvSpPr>
              <p:nvPr/>
            </p:nvSpPr>
            <p:spPr>
              <a:xfrm>
                <a:off x="709345" y="6220092"/>
                <a:ext cx="4502720" cy="276999"/>
              </a:xfrm>
              <a:prstGeom prst="rect">
                <a:avLst/>
              </a:prstGeom>
              <a:blipFill>
                <a:blip r:embed="rId9"/>
                <a:stretch>
                  <a:fillRect b="-17391"/>
                </a:stretch>
              </a:blipFill>
            </p:spPr>
            <p:txBody>
              <a:bodyPr/>
              <a:lstStyle/>
              <a:p>
                <a:r>
                  <a:rPr lang="en-GB">
                    <a:noFill/>
                  </a:rPr>
                  <a:t> </a:t>
                </a:r>
              </a:p>
            </p:txBody>
          </p:sp>
        </mc:Fallback>
      </mc:AlternateContent>
      <p:sp>
        <p:nvSpPr>
          <p:cNvPr id="34" name="Rectangle 33">
            <a:extLst>
              <a:ext uri="{FF2B5EF4-FFF2-40B4-BE49-F238E27FC236}">
                <a16:creationId xmlns:a16="http://schemas.microsoft.com/office/drawing/2014/main" id="{23F030C2-3DCA-5094-DD25-527A60CEC7C1}"/>
              </a:ext>
            </a:extLst>
          </p:cNvPr>
          <p:cNvSpPr/>
          <p:nvPr/>
        </p:nvSpPr>
        <p:spPr>
          <a:xfrm>
            <a:off x="448732" y="3429001"/>
            <a:ext cx="5046757" cy="30981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619E3AE9-3738-C574-96A9-62D83D0AB909}"/>
              </a:ext>
            </a:extLst>
          </p:cNvPr>
          <p:cNvSpPr txBox="1"/>
          <p:nvPr/>
        </p:nvSpPr>
        <p:spPr>
          <a:xfrm>
            <a:off x="5876619" y="2383257"/>
            <a:ext cx="5813899" cy="523220"/>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This is a known as a </a:t>
            </a:r>
            <a:r>
              <a:rPr lang="en-GB" sz="1400" b="1" dirty="0">
                <a:latin typeface="Helvetica Neue" panose="02000503000000020004" pitchFamily="2" charset="0"/>
                <a:ea typeface="Helvetica Neue" panose="02000503000000020004" pitchFamily="2" charset="0"/>
                <a:cs typeface="Helvetica Neue" panose="02000503000000020004" pitchFamily="2" charset="0"/>
              </a:rPr>
              <a:t>smooth spline</a:t>
            </a:r>
            <a:r>
              <a:rPr lang="en-GB" sz="1400" dirty="0">
                <a:latin typeface="Helvetica Neue" panose="02000503000000020004" pitchFamily="2" charset="0"/>
                <a:ea typeface="Helvetica Neue" panose="02000503000000020004" pitchFamily="2" charset="0"/>
                <a:cs typeface="Helvetica Neue" panose="02000503000000020004" pitchFamily="2" charset="0"/>
              </a:rPr>
              <a:t>, that allows for flexibility in the fitting. A series of Basis functions forms a GAM.</a:t>
            </a:r>
          </a:p>
        </p:txBody>
      </p:sp>
    </p:spTree>
    <p:extLst>
      <p:ext uri="{BB962C8B-B14F-4D97-AF65-F5344CB8AC3E}">
        <p14:creationId xmlns:p14="http://schemas.microsoft.com/office/powerpoint/2010/main" val="597090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614F9C6-0059-10A1-1E66-15C7C14A37AE}"/>
                  </a:ext>
                </a:extLst>
              </p:cNvPr>
              <p:cNvSpPr txBox="1"/>
              <p:nvPr/>
            </p:nvSpPr>
            <p:spPr>
              <a:xfrm>
                <a:off x="5876619" y="1119230"/>
                <a:ext cx="5483332" cy="423770"/>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b="1" i="1" dirty="0" smtClean="0">
                              <a:latin typeface="Cambria Math" panose="02040503050406030204" pitchFamily="18" charset="0"/>
                              <a:ea typeface="Helvetica Neue Thin" panose="020B0403020202020204" pitchFamily="34" charset="0"/>
                            </a:rPr>
                          </m:ctrlPr>
                        </m:sSubPr>
                        <m:e>
                          <m:r>
                            <a:rPr lang="en-GB" sz="2000" b="1" i="1" dirty="0" smtClean="0">
                              <a:latin typeface="Cambria Math" panose="02040503050406030204" pitchFamily="18" charset="0"/>
                              <a:ea typeface="Helvetica Neue Thin" panose="020B0403020202020204" pitchFamily="34" charset="0"/>
                            </a:rPr>
                            <m:t>𝒚</m:t>
                          </m:r>
                        </m:e>
                        <m:sub>
                          <m:r>
                            <a:rPr lang="en-GB" sz="2000" b="1" i="1" dirty="0" smtClean="0">
                              <a:latin typeface="Cambria Math" panose="02040503050406030204" pitchFamily="18" charset="0"/>
                              <a:ea typeface="Helvetica Neue Thin" panose="020B0403020202020204" pitchFamily="34" charset="0"/>
                            </a:rPr>
                            <m:t>𝒊</m:t>
                          </m:r>
                        </m:sub>
                      </m:sSub>
                      <m:r>
                        <a:rPr lang="en-GB" sz="2000" b="1" i="0" smtClean="0">
                          <a:latin typeface="Cambria Math" panose="02040503050406030204" pitchFamily="18" charset="0"/>
                        </a:rPr>
                        <m:t>= </m:t>
                      </m:r>
                      <m:r>
                        <a:rPr lang="el-GR" sz="2000" b="1" i="1" smtClean="0">
                          <a:latin typeface="Cambria Math" panose="02040503050406030204" pitchFamily="18" charset="0"/>
                          <a:ea typeface="Cambria Math" panose="02040503050406030204" pitchFamily="18" charset="0"/>
                        </a:rPr>
                        <m:t>𝜶</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0" smtClean="0">
                              <a:latin typeface="Cambria Math" panose="02040503050406030204" pitchFamily="18" charset="0"/>
                            </a:rPr>
                            <m:t>(</m:t>
                          </m:r>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𝟏</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𝟐</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𝒇</m:t>
                          </m:r>
                        </m:e>
                        <m:sub>
                          <m:r>
                            <a:rPr lang="en-GB" sz="2000" b="1" i="1" smtClean="0">
                              <a:latin typeface="Cambria Math" panose="02040503050406030204" pitchFamily="18" charset="0"/>
                              <a:ea typeface="Cambria Math" panose="02040503050406030204" pitchFamily="18" charset="0"/>
                            </a:rPr>
                            <m:t>𝒑</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1" smtClean="0">
                              <a:latin typeface="Cambria Math" panose="02040503050406030204" pitchFamily="18" charset="0"/>
                            </a:rPr>
                            <m:t>,</m:t>
                          </m:r>
                          <m:r>
                            <a:rPr lang="en-GB" sz="2000" b="1" i="1" smtClean="0">
                              <a:latin typeface="Cambria Math" panose="02040503050406030204" pitchFamily="18" charset="0"/>
                            </a:rPr>
                            <m:t>𝒑</m:t>
                          </m:r>
                        </m:sub>
                      </m:sSub>
                      <m:r>
                        <a:rPr lang="en-GB" sz="2000" b="1" i="1"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2" name="TextBox 1">
                <a:extLst>
                  <a:ext uri="{FF2B5EF4-FFF2-40B4-BE49-F238E27FC236}">
                    <a16:creationId xmlns:a16="http://schemas.microsoft.com/office/drawing/2014/main" id="{9614F9C6-0059-10A1-1E66-15C7C14A37AE}"/>
                  </a:ext>
                </a:extLst>
              </p:cNvPr>
              <p:cNvSpPr txBox="1">
                <a:spLocks noRot="1" noChangeAspect="1" noMove="1" noResize="1" noEditPoints="1" noAdjustHandles="1" noChangeArrowheads="1" noChangeShapeType="1" noTextEdit="1"/>
              </p:cNvSpPr>
              <p:nvPr/>
            </p:nvSpPr>
            <p:spPr>
              <a:xfrm>
                <a:off x="5876619" y="1119230"/>
                <a:ext cx="5483332" cy="423770"/>
              </a:xfrm>
              <a:prstGeom prst="rect">
                <a:avLst/>
              </a:prstGeom>
              <a:blipFill>
                <a:blip r:embed="rId3"/>
                <a:stretch>
                  <a:fillRect b="-11765"/>
                </a:stretch>
              </a:blipFill>
            </p:spPr>
            <p:txBody>
              <a:bodyPr/>
              <a:lstStyle/>
              <a:p>
                <a:r>
                  <a:rPr lang="en-GB">
                    <a:noFill/>
                  </a:rPr>
                  <a:t> </a:t>
                </a:r>
              </a:p>
            </p:txBody>
          </p:sp>
        </mc:Fallback>
      </mc:AlternateContent>
      <p:sp>
        <p:nvSpPr>
          <p:cNvPr id="3" name="TextBox 2">
            <a:extLst>
              <a:ext uri="{FF2B5EF4-FFF2-40B4-BE49-F238E27FC236}">
                <a16:creationId xmlns:a16="http://schemas.microsoft.com/office/drawing/2014/main" id="{12485E5F-26B1-8CE8-15EB-15855107CCEB}"/>
              </a:ext>
            </a:extLst>
          </p:cNvPr>
          <p:cNvSpPr txBox="1"/>
          <p:nvPr/>
        </p:nvSpPr>
        <p:spPr>
          <a:xfrm>
            <a:off x="218661" y="214781"/>
            <a:ext cx="7583557"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Basis function</a:t>
            </a:r>
          </a:p>
        </p:txBody>
      </p:sp>
      <p:sp>
        <p:nvSpPr>
          <p:cNvPr id="14" name="Slide Number Placeholder 3">
            <a:extLst>
              <a:ext uri="{FF2B5EF4-FFF2-40B4-BE49-F238E27FC236}">
                <a16:creationId xmlns:a16="http://schemas.microsoft.com/office/drawing/2014/main" id="{F4D70073-F327-BF35-4581-1AF6435B048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19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5" name="Rectangle 14">
            <a:extLst>
              <a:ext uri="{FF2B5EF4-FFF2-40B4-BE49-F238E27FC236}">
                <a16:creationId xmlns:a16="http://schemas.microsoft.com/office/drawing/2014/main" id="{DB55B998-A27F-D3CB-E088-8D3F108ACBA2}"/>
              </a:ext>
            </a:extLst>
          </p:cNvPr>
          <p:cNvSpPr/>
          <p:nvPr/>
        </p:nvSpPr>
        <p:spPr>
          <a:xfrm>
            <a:off x="11125606" y="5976492"/>
            <a:ext cx="234345" cy="335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5AE30AFC-73C5-95CC-BD01-EC0A99FC6B5F}"/>
              </a:ext>
            </a:extLst>
          </p:cNvPr>
          <p:cNvSpPr/>
          <p:nvPr/>
        </p:nvSpPr>
        <p:spPr>
          <a:xfrm>
            <a:off x="6111489" y="4783403"/>
            <a:ext cx="111917" cy="2093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C4EE2080-027D-9FA8-A374-241C0E22BF91}"/>
              </a:ext>
            </a:extLst>
          </p:cNvPr>
          <p:cNvSpPr/>
          <p:nvPr/>
        </p:nvSpPr>
        <p:spPr>
          <a:xfrm>
            <a:off x="8022231" y="1735286"/>
            <a:ext cx="4008902" cy="4556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FBF2E5FB-39A8-4476-A8DA-B23D965DE8A0}"/>
              </a:ext>
            </a:extLst>
          </p:cNvPr>
          <p:cNvSpPr/>
          <p:nvPr/>
        </p:nvSpPr>
        <p:spPr>
          <a:xfrm>
            <a:off x="10667385" y="6030573"/>
            <a:ext cx="234345" cy="335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9116F10-95D5-88A5-C325-C5AEDF93B888}"/>
                  </a:ext>
                </a:extLst>
              </p:cNvPr>
              <p:cNvSpPr txBox="1"/>
              <p:nvPr/>
            </p:nvSpPr>
            <p:spPr>
              <a:xfrm>
                <a:off x="361646" y="1068200"/>
                <a:ext cx="5486400" cy="2040751"/>
              </a:xfrm>
              <a:prstGeom prst="rect">
                <a:avLst/>
              </a:prstGeom>
              <a:noFill/>
            </p:spPr>
            <p:txBody>
              <a:bodyPr wrap="square" rtlCol="0">
                <a:spAutoFit/>
              </a:bodyPr>
              <a:lstStyle/>
              <a:p>
                <a:pPr marL="285750" indent="-285750">
                  <a:buFont typeface="Arial" panose="020B0604020202020204" pitchFamily="34" charset="0"/>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Note that function </a:t>
                </a:r>
                <a14:m>
                  <m:oMath xmlns:m="http://schemas.openxmlformats.org/officeDocument/2006/math">
                    <m:sSub>
                      <m:sSubPr>
                        <m:ctrlPr>
                          <a:rPr lang="en-GB" sz="1400" i="1">
                            <a:latin typeface="Cambria Math" panose="02040503050406030204" pitchFamily="18" charset="0"/>
                          </a:rPr>
                        </m:ctrlPr>
                      </m:sSubPr>
                      <m:e>
                        <m:r>
                          <a:rPr lang="en-GB" sz="1400" b="0" i="1">
                            <a:latin typeface="Cambria Math" panose="02040503050406030204" pitchFamily="18" charset="0"/>
                          </a:rPr>
                          <m:t>𝑓</m:t>
                        </m:r>
                      </m:e>
                      <m:sub>
                        <m:r>
                          <a:rPr lang="en-GB" sz="1400" b="0" i="0">
                            <a:latin typeface="Cambria Math" panose="02040503050406030204" pitchFamily="18" charset="0"/>
                            <a:ea typeface="Cambria Math" panose="02040503050406030204" pitchFamily="18" charset="0"/>
                          </a:rPr>
                          <m:t>1</m:t>
                        </m:r>
                      </m:sub>
                    </m:sSub>
                    <m:r>
                      <a:rPr lang="en-GB" sz="1400" b="0" i="0" smtClean="0">
                        <a:latin typeface="Cambria Math" panose="02040503050406030204" pitchFamily="18" charset="0"/>
                        <a:ea typeface="Cambria Math" panose="02040503050406030204" pitchFamily="18" charset="0"/>
                      </a:rPr>
                      <m:t>()</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wrapped around our independent variable </a:t>
                </a:r>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𝑥</m:t>
                        </m:r>
                      </m:e>
                      <m:sub>
                        <m:r>
                          <a:rPr lang="en-GB" sz="1400" b="0" i="1" smtClean="0">
                            <a:latin typeface="Cambria Math" panose="02040503050406030204" pitchFamily="18" charset="0"/>
                          </a:rPr>
                          <m:t>𝑖</m:t>
                        </m:r>
                        <m:r>
                          <a:rPr lang="en-GB" sz="1400" b="0" i="1" smtClean="0">
                            <a:latin typeface="Cambria Math" panose="02040503050406030204" pitchFamily="18" charset="0"/>
                          </a:rPr>
                          <m:t>,1</m:t>
                        </m:r>
                      </m:sub>
                    </m:sSub>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is device for smoothing the data.</a:t>
                </a:r>
              </a:p>
              <a:p>
                <a:pPr marL="285750" indent="-285750">
                  <a:buFont typeface="Arial" panose="020B0604020202020204" pitchFamily="34" charset="0"/>
                  <a:buChar char="•"/>
                </a:pP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Smoother devices can be anything from a quadratic, cubic to something that is of higher degree</a:t>
                </a:r>
              </a:p>
              <a:p>
                <a:pPr marL="285750" indent="-285750">
                  <a:buFont typeface="Arial" panose="020B0604020202020204" pitchFamily="34" charset="0"/>
                  <a:buChar char="•"/>
                </a:pPr>
                <a:endParaRPr lang="en-GB" sz="1400" dirty="0">
                  <a:latin typeface="Helvetica Neue" panose="02000503000000020004" pitchFamily="2" charset="0"/>
                  <a:ea typeface="Helvetica Neue" panose="02000503000000020004" pitchFamily="2" charset="0"/>
                  <a:cs typeface="Helvetica Neue" panose="02000503000000020004" pitchFamily="2" charset="0"/>
                </a:endParaRPr>
              </a:p>
              <a:p>
                <a:pPr marL="285750" indent="-285750">
                  <a:buFont typeface="Arial" panose="020B0604020202020204" pitchFamily="34" charset="0"/>
                  <a:buChar char="•"/>
                </a:pPr>
                <a:r>
                  <a:rPr lang="en-GB" sz="1400" dirty="0">
                    <a:latin typeface="Helvetica Neue" panose="02000503000000020004" pitchFamily="2" charset="0"/>
                    <a:ea typeface="Helvetica Neue" panose="02000503000000020004" pitchFamily="2" charset="0"/>
                    <a:cs typeface="Helvetica Neue" panose="02000503000000020004" pitchFamily="2" charset="0"/>
                  </a:rPr>
                  <a:t>Eyeballing the GAM fit for COVID-19 lockdown variable in relation to prevalence of mental health in Britain – looks something of a function with degree of 5</a:t>
                </a:r>
              </a:p>
            </p:txBody>
          </p:sp>
        </mc:Choice>
        <mc:Fallback xmlns="">
          <p:sp>
            <p:nvSpPr>
              <p:cNvPr id="8" name="TextBox 7">
                <a:extLst>
                  <a:ext uri="{FF2B5EF4-FFF2-40B4-BE49-F238E27FC236}">
                    <a16:creationId xmlns:a16="http://schemas.microsoft.com/office/drawing/2014/main" id="{F9116F10-95D5-88A5-C325-C5AEDF93B888}"/>
                  </a:ext>
                </a:extLst>
              </p:cNvPr>
              <p:cNvSpPr txBox="1">
                <a:spLocks noRot="1" noChangeAspect="1" noMove="1" noResize="1" noEditPoints="1" noAdjustHandles="1" noChangeArrowheads="1" noChangeShapeType="1" noTextEdit="1"/>
              </p:cNvSpPr>
              <p:nvPr/>
            </p:nvSpPr>
            <p:spPr>
              <a:xfrm>
                <a:off x="361646" y="1068200"/>
                <a:ext cx="5486400" cy="2040751"/>
              </a:xfrm>
              <a:prstGeom prst="rect">
                <a:avLst/>
              </a:prstGeom>
              <a:blipFill>
                <a:blip r:embed="rId4"/>
                <a:stretch>
                  <a:fillRect l="-231" t="-621" b="-2484"/>
                </a:stretch>
              </a:blipFill>
            </p:spPr>
            <p:txBody>
              <a:bodyPr/>
              <a:lstStyle/>
              <a:p>
                <a:r>
                  <a:rPr lang="en-GB">
                    <a:noFill/>
                  </a:rPr>
                  <a:t> </a:t>
                </a:r>
              </a:p>
            </p:txBody>
          </p:sp>
        </mc:Fallback>
      </mc:AlternateContent>
      <p:pic>
        <p:nvPicPr>
          <p:cNvPr id="22" name="Picture 21">
            <a:extLst>
              <a:ext uri="{FF2B5EF4-FFF2-40B4-BE49-F238E27FC236}">
                <a16:creationId xmlns:a16="http://schemas.microsoft.com/office/drawing/2014/main" id="{FA7EA903-F997-BF05-028C-DC7BCBECC912}"/>
              </a:ext>
            </a:extLst>
          </p:cNvPr>
          <p:cNvPicPr>
            <a:picLocks noChangeAspect="1"/>
          </p:cNvPicPr>
          <p:nvPr/>
        </p:nvPicPr>
        <p:blipFill>
          <a:blip r:embed="rId5"/>
          <a:srcRect/>
          <a:stretch/>
        </p:blipFill>
        <p:spPr>
          <a:xfrm>
            <a:off x="6299454" y="3511869"/>
            <a:ext cx="5119993" cy="2906985"/>
          </a:xfrm>
          <a:prstGeom prst="rect">
            <a:avLst/>
          </a:prstGeom>
          <a:noFill/>
          <a:ln>
            <a:noFill/>
          </a:ln>
        </p:spPr>
      </p:pic>
      <p:sp>
        <p:nvSpPr>
          <p:cNvPr id="23" name="Rectangle 22">
            <a:extLst>
              <a:ext uri="{FF2B5EF4-FFF2-40B4-BE49-F238E27FC236}">
                <a16:creationId xmlns:a16="http://schemas.microsoft.com/office/drawing/2014/main" id="{CCE9A027-0864-2FE9-E232-8702FA3C25F7}"/>
              </a:ext>
            </a:extLst>
          </p:cNvPr>
          <p:cNvSpPr/>
          <p:nvPr/>
        </p:nvSpPr>
        <p:spPr>
          <a:xfrm>
            <a:off x="11125606" y="5976492"/>
            <a:ext cx="234345" cy="335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1C372113-6CA7-34D9-F86A-79AE09A6EAAC}"/>
              </a:ext>
            </a:extLst>
          </p:cNvPr>
          <p:cNvSpPr txBox="1"/>
          <p:nvPr/>
        </p:nvSpPr>
        <p:spPr>
          <a:xfrm rot="16200000">
            <a:off x="5548548" y="4476630"/>
            <a:ext cx="1607247" cy="215444"/>
          </a:xfrm>
          <a:prstGeom prst="rect">
            <a:avLst/>
          </a:prstGeom>
          <a:solidFill>
            <a:schemeClr val="bg1"/>
          </a:solidFill>
          <a:ln>
            <a:noFill/>
          </a:ln>
        </p:spPr>
        <p:txBody>
          <a:bodyPr wrap="square" rtlCol="0">
            <a:spAutoFit/>
          </a:bodyPr>
          <a:lstStyle/>
          <a:p>
            <a:r>
              <a:rPr lang="en-GB" sz="800" b="1" dirty="0">
                <a:latin typeface="Helvetica Neue" panose="02000503000000020004" pitchFamily="2" charset="0"/>
                <a:ea typeface="Helvetica Neue" panose="02000503000000020004" pitchFamily="2" charset="0"/>
                <a:cs typeface="Helvetica Neue" panose="02000503000000020004" pitchFamily="2" charset="0"/>
              </a:rPr>
              <a:t>Prevalence (%)</a:t>
            </a:r>
          </a:p>
        </p:txBody>
      </p:sp>
      <p:sp>
        <p:nvSpPr>
          <p:cNvPr id="25" name="TextBox 24">
            <a:extLst>
              <a:ext uri="{FF2B5EF4-FFF2-40B4-BE49-F238E27FC236}">
                <a16:creationId xmlns:a16="http://schemas.microsoft.com/office/drawing/2014/main" id="{3DECDC72-E4BD-D46A-B526-C8548629280C}"/>
              </a:ext>
            </a:extLst>
          </p:cNvPr>
          <p:cNvSpPr txBox="1"/>
          <p:nvPr/>
        </p:nvSpPr>
        <p:spPr>
          <a:xfrm>
            <a:off x="8311179" y="6312047"/>
            <a:ext cx="1607247" cy="215444"/>
          </a:xfrm>
          <a:prstGeom prst="rect">
            <a:avLst/>
          </a:prstGeom>
          <a:noFill/>
        </p:spPr>
        <p:txBody>
          <a:bodyPr wrap="square" rtlCol="0">
            <a:spAutoFit/>
          </a:bodyPr>
          <a:lstStyle/>
          <a:p>
            <a:r>
              <a:rPr lang="en-GB" sz="800" b="1" dirty="0">
                <a:latin typeface="Helvetica Neue" panose="02000503000000020004" pitchFamily="2" charset="0"/>
                <a:ea typeface="Helvetica Neue" panose="02000503000000020004" pitchFamily="2" charset="0"/>
                <a:cs typeface="Helvetica Neue" panose="02000503000000020004" pitchFamily="2" charset="0"/>
              </a:rPr>
              <a:t>COVID-19 Lockdown</a:t>
            </a:r>
          </a:p>
        </p:txBody>
      </p:sp>
      <p:sp>
        <p:nvSpPr>
          <p:cNvPr id="26" name="TextBox 25">
            <a:extLst>
              <a:ext uri="{FF2B5EF4-FFF2-40B4-BE49-F238E27FC236}">
                <a16:creationId xmlns:a16="http://schemas.microsoft.com/office/drawing/2014/main" id="{F33F0B96-5C36-4F68-BE71-0AE9135B9C93}"/>
              </a:ext>
            </a:extLst>
          </p:cNvPr>
          <p:cNvSpPr txBox="1"/>
          <p:nvPr/>
        </p:nvSpPr>
        <p:spPr>
          <a:xfrm>
            <a:off x="9195135" y="3561574"/>
            <a:ext cx="2164816" cy="600164"/>
          </a:xfrm>
          <a:prstGeom prst="rect">
            <a:avLst/>
          </a:prstGeom>
          <a:solidFill>
            <a:schemeClr val="accent6"/>
          </a:solidFill>
          <a:ln>
            <a:solidFill>
              <a:schemeClr val="accent6"/>
            </a:solidFill>
          </a:ln>
        </p:spPr>
        <p:txBody>
          <a:bodyPr wrap="square" rtlCol="0">
            <a:spAutoFit/>
          </a:bodyPr>
          <a:lstStyle/>
          <a:p>
            <a:r>
              <a:rPr lang="en-GB" sz="1100" b="1" dirty="0">
                <a:latin typeface="Helvetica Neue" panose="02000503000000020004" pitchFamily="2" charset="0"/>
                <a:ea typeface="Helvetica Neue" panose="02000503000000020004" pitchFamily="2" charset="0"/>
                <a:cs typeface="Helvetica Neue" panose="02000503000000020004" pitchFamily="2" charset="0"/>
              </a:rPr>
              <a:t>Clearly this model does capture key aspects of this relationship!</a:t>
            </a:r>
          </a:p>
        </p:txBody>
      </p:sp>
      <p:sp>
        <p:nvSpPr>
          <p:cNvPr id="27" name="Rectangle 26">
            <a:extLst>
              <a:ext uri="{FF2B5EF4-FFF2-40B4-BE49-F238E27FC236}">
                <a16:creationId xmlns:a16="http://schemas.microsoft.com/office/drawing/2014/main" id="{67F9FBE4-409F-396C-B573-243B00AC1018}"/>
              </a:ext>
            </a:extLst>
          </p:cNvPr>
          <p:cNvSpPr/>
          <p:nvPr/>
        </p:nvSpPr>
        <p:spPr>
          <a:xfrm>
            <a:off x="10667385" y="6030573"/>
            <a:ext cx="234345" cy="3355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DDD7EB43-81AE-79E3-3BC9-68C1F4862CD8}"/>
              </a:ext>
            </a:extLst>
          </p:cNvPr>
          <p:cNvSpPr/>
          <p:nvPr/>
        </p:nvSpPr>
        <p:spPr>
          <a:xfrm>
            <a:off x="6177166" y="3429000"/>
            <a:ext cx="5242281" cy="30984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F228DD6-E2B3-2EA3-96A6-42A5F58A2B69}"/>
                  </a:ext>
                </a:extLst>
              </p:cNvPr>
              <p:cNvSpPr txBox="1"/>
              <p:nvPr/>
            </p:nvSpPr>
            <p:spPr>
              <a:xfrm>
                <a:off x="6823798" y="1751760"/>
                <a:ext cx="5368202" cy="4111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GB" sz="1800" i="1" smtClean="0">
                              <a:latin typeface="Cambria Math" panose="02040503050406030204" pitchFamily="18" charset="0"/>
                            </a:rPr>
                          </m:ctrlPr>
                        </m:sSubPr>
                        <m:e>
                          <m:r>
                            <a:rPr lang="en-GB" sz="1800" b="0" i="1" smtClean="0">
                              <a:latin typeface="Cambria Math" panose="02040503050406030204" pitchFamily="18" charset="0"/>
                            </a:rPr>
                            <m:t>𝑓</m:t>
                          </m:r>
                        </m:e>
                        <m:sub>
                          <m:r>
                            <a:rPr lang="en-GB" sz="1800" b="0" i="0" smtClean="0">
                              <a:latin typeface="Cambria Math" panose="02040503050406030204" pitchFamily="18" charset="0"/>
                              <a:ea typeface="Cambria Math" panose="02040503050406030204" pitchFamily="18" charset="0"/>
                            </a:rPr>
                            <m:t>1</m:t>
                          </m:r>
                        </m:sub>
                      </m:sSub>
                      <m:sSub>
                        <m:sSubPr>
                          <m:ctrlPr>
                            <a:rPr lang="en-GB" sz="1800" i="1">
                              <a:latin typeface="Cambria Math" panose="02040503050406030204" pitchFamily="18" charset="0"/>
                            </a:rPr>
                          </m:ctrlPr>
                        </m:sSubPr>
                        <m:e>
                          <m:r>
                            <a:rPr lang="en-GB" sz="1800" b="0" i="0" smtClean="0">
                              <a:latin typeface="Cambria Math" panose="02040503050406030204" pitchFamily="18" charset="0"/>
                            </a:rPr>
                            <m:t>(</m:t>
                          </m:r>
                          <m:r>
                            <a:rPr lang="en-GB" sz="1800" b="0" i="1">
                              <a:latin typeface="Cambria Math" panose="02040503050406030204" pitchFamily="18" charset="0"/>
                            </a:rPr>
                            <m:t>𝑥</m:t>
                          </m:r>
                        </m:e>
                        <m:sub>
                          <m:r>
                            <a:rPr lang="en-GB" sz="1800" b="0" i="1" smtClean="0">
                              <a:latin typeface="Cambria Math" panose="02040503050406030204" pitchFamily="18" charset="0"/>
                            </a:rPr>
                            <m:t>𝑖</m:t>
                          </m:r>
                          <m:r>
                            <a:rPr lang="en-GB" sz="1800" b="0" i="0" smtClean="0">
                              <a:latin typeface="Cambria Math" panose="02040503050406030204" pitchFamily="18" charset="0"/>
                            </a:rPr>
                            <m:t>,1</m:t>
                          </m:r>
                        </m:sub>
                      </m:sSub>
                      <m:r>
                        <a:rPr lang="en-GB" sz="1800" b="0" i="1" smtClean="0">
                          <a:latin typeface="Cambria Math" panose="02040503050406030204" pitchFamily="18" charset="0"/>
                        </a:rPr>
                        <m:t>)=</m:t>
                      </m:r>
                      <m:sSubSup>
                        <m:sSubSupPr>
                          <m:ctrlPr>
                            <a:rPr lang="en-GB" sz="1800" i="1" smtClean="0">
                              <a:latin typeface="Cambria Math" panose="02040503050406030204" pitchFamily="18" charset="0"/>
                            </a:rPr>
                          </m:ctrlPr>
                        </m:sSubSupPr>
                        <m:e>
                          <m:sSub>
                            <m:sSubPr>
                              <m:ctrlPr>
                                <a:rPr lang="en-GB" sz="1800" i="1" smtClean="0">
                                  <a:latin typeface="Cambria Math" panose="02040503050406030204" pitchFamily="18" charset="0"/>
                                </a:rPr>
                              </m:ctrlPr>
                            </m:sSubPr>
                            <m:e>
                              <m:r>
                                <a:rPr lang="en-GB" sz="1800" b="0" i="1" smtClean="0">
                                  <a:latin typeface="Cambria Math" panose="02040503050406030204" pitchFamily="18" charset="0"/>
                                  <a:ea typeface="Cambria Math" panose="02040503050406030204" pitchFamily="18" charset="0"/>
                                </a:rPr>
                                <m:t>𝛽</m:t>
                              </m:r>
                            </m:e>
                            <m:sub>
                              <m:r>
                                <a:rPr lang="en-GB" sz="1800" b="0" i="1" smtClean="0">
                                  <a:latin typeface="Cambria Math" panose="02040503050406030204" pitchFamily="18" charset="0"/>
                                </a:rPr>
                                <m:t>5</m:t>
                              </m:r>
                            </m:sub>
                          </m:sSub>
                          <m:r>
                            <a:rPr lang="en-GB" sz="1800" b="0" i="1" smtClean="0">
                              <a:latin typeface="Cambria Math" panose="02040503050406030204" pitchFamily="18" charset="0"/>
                            </a:rPr>
                            <m:t>𝑥</m:t>
                          </m:r>
                        </m:e>
                        <m:sub>
                          <m:r>
                            <a:rPr lang="en-GB" sz="1800" b="0" i="1" smtClean="0">
                              <a:latin typeface="Cambria Math" panose="02040503050406030204" pitchFamily="18" charset="0"/>
                            </a:rPr>
                            <m:t>𝑖</m:t>
                          </m:r>
                          <m:r>
                            <a:rPr lang="en-GB" sz="1800" b="0" i="1" smtClean="0">
                              <a:latin typeface="Cambria Math" panose="02040503050406030204" pitchFamily="18" charset="0"/>
                            </a:rPr>
                            <m:t>,1</m:t>
                          </m:r>
                        </m:sub>
                        <m:sup>
                          <m:r>
                            <a:rPr lang="en-GB" sz="1800" b="0" i="1" smtClean="0">
                              <a:latin typeface="Cambria Math" panose="02040503050406030204" pitchFamily="18" charset="0"/>
                            </a:rPr>
                            <m:t>5</m:t>
                          </m:r>
                        </m:sup>
                      </m:sSubSup>
                      <m:r>
                        <a:rPr lang="en-GB" sz="1800" b="0" i="1" smtClean="0">
                          <a:latin typeface="Cambria Math" panose="02040503050406030204" pitchFamily="18" charset="0"/>
                        </a:rPr>
                        <m:t>+</m:t>
                      </m:r>
                      <m:sSubSup>
                        <m:sSubSupPr>
                          <m:ctrlPr>
                            <a:rPr lang="en-GB" i="1">
                              <a:latin typeface="Cambria Math" panose="02040503050406030204" pitchFamily="18" charset="0"/>
                            </a:rPr>
                          </m:ctrlPr>
                        </m:sSubSupPr>
                        <m:e>
                          <m:sSub>
                            <m:sSubPr>
                              <m:ctrlPr>
                                <a:rPr lang="en-GB" i="1">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4</m:t>
                              </m:r>
                            </m:sub>
                          </m:sSub>
                          <m:r>
                            <a:rPr lang="en-GB" b="0" i="1">
                              <a:latin typeface="Cambria Math" panose="02040503050406030204" pitchFamily="18" charset="0"/>
                            </a:rPr>
                            <m:t>𝑥</m:t>
                          </m:r>
                        </m:e>
                        <m:sub>
                          <m:r>
                            <a:rPr lang="en-GB" b="0" i="1">
                              <a:latin typeface="Cambria Math" panose="02040503050406030204" pitchFamily="18" charset="0"/>
                            </a:rPr>
                            <m:t>𝑖</m:t>
                          </m:r>
                          <m:r>
                            <a:rPr lang="en-GB" b="0" i="1">
                              <a:latin typeface="Cambria Math" panose="02040503050406030204" pitchFamily="18" charset="0"/>
                            </a:rPr>
                            <m:t>,1</m:t>
                          </m:r>
                        </m:sub>
                        <m:sup>
                          <m:r>
                            <a:rPr lang="en-GB" b="0" i="1" smtClean="0">
                              <a:latin typeface="Cambria Math" panose="02040503050406030204" pitchFamily="18" charset="0"/>
                            </a:rPr>
                            <m:t>4</m:t>
                          </m:r>
                        </m:sup>
                      </m:sSubSup>
                      <m:r>
                        <a:rPr lang="en-GB" b="0" i="1" smtClean="0">
                          <a:latin typeface="Cambria Math" panose="02040503050406030204" pitchFamily="18" charset="0"/>
                        </a:rPr>
                        <m:t>+</m:t>
                      </m:r>
                      <m:sSubSup>
                        <m:sSubSupPr>
                          <m:ctrlPr>
                            <a:rPr lang="en-GB" i="1">
                              <a:latin typeface="Cambria Math" panose="02040503050406030204" pitchFamily="18" charset="0"/>
                            </a:rPr>
                          </m:ctrlPr>
                        </m:sSubSupPr>
                        <m:e>
                          <m:sSub>
                            <m:sSubPr>
                              <m:ctrlPr>
                                <a:rPr lang="en-GB" i="1">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3</m:t>
                              </m:r>
                            </m:sub>
                          </m:sSub>
                          <m:r>
                            <a:rPr lang="en-GB" b="0" i="1">
                              <a:latin typeface="Cambria Math" panose="02040503050406030204" pitchFamily="18" charset="0"/>
                            </a:rPr>
                            <m:t>𝑥</m:t>
                          </m:r>
                        </m:e>
                        <m:sub>
                          <m:r>
                            <a:rPr lang="en-GB" b="0" i="1">
                              <a:latin typeface="Cambria Math" panose="02040503050406030204" pitchFamily="18" charset="0"/>
                            </a:rPr>
                            <m:t>𝑖</m:t>
                          </m:r>
                          <m:r>
                            <a:rPr lang="en-GB" b="0" i="1">
                              <a:latin typeface="Cambria Math" panose="02040503050406030204" pitchFamily="18" charset="0"/>
                            </a:rPr>
                            <m:t>,1</m:t>
                          </m:r>
                        </m:sub>
                        <m:sup>
                          <m:r>
                            <a:rPr lang="en-GB" b="0" i="1" smtClean="0">
                              <a:latin typeface="Cambria Math" panose="02040503050406030204" pitchFamily="18" charset="0"/>
                            </a:rPr>
                            <m:t>3</m:t>
                          </m:r>
                        </m:sup>
                      </m:sSubSup>
                      <m:r>
                        <a:rPr lang="en-GB" b="0" i="1" smtClean="0">
                          <a:latin typeface="Cambria Math" panose="02040503050406030204" pitchFamily="18" charset="0"/>
                        </a:rPr>
                        <m:t>+</m:t>
                      </m:r>
                      <m:sSubSup>
                        <m:sSubSupPr>
                          <m:ctrlPr>
                            <a:rPr lang="en-GB" i="1">
                              <a:latin typeface="Cambria Math" panose="02040503050406030204" pitchFamily="18" charset="0"/>
                            </a:rPr>
                          </m:ctrlPr>
                        </m:sSubSupPr>
                        <m:e>
                          <m:sSub>
                            <m:sSubPr>
                              <m:ctrlPr>
                                <a:rPr lang="en-GB" i="1">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2</m:t>
                              </m:r>
                            </m:sub>
                          </m:sSub>
                          <m:r>
                            <a:rPr lang="en-GB" b="0" i="1">
                              <a:latin typeface="Cambria Math" panose="02040503050406030204" pitchFamily="18" charset="0"/>
                            </a:rPr>
                            <m:t>𝑥</m:t>
                          </m:r>
                        </m:e>
                        <m:sub>
                          <m:r>
                            <a:rPr lang="en-GB" b="0" i="1">
                              <a:latin typeface="Cambria Math" panose="02040503050406030204" pitchFamily="18" charset="0"/>
                            </a:rPr>
                            <m:t>𝑖</m:t>
                          </m:r>
                          <m:r>
                            <a:rPr lang="en-GB" b="0" i="1">
                              <a:latin typeface="Cambria Math" panose="02040503050406030204" pitchFamily="18" charset="0"/>
                            </a:rPr>
                            <m:t>,1</m:t>
                          </m:r>
                        </m:sub>
                        <m:sup>
                          <m:r>
                            <a:rPr lang="en-GB" b="0" i="1" smtClean="0">
                              <a:latin typeface="Cambria Math" panose="02040503050406030204" pitchFamily="18" charset="0"/>
                            </a:rPr>
                            <m:t>2</m:t>
                          </m:r>
                        </m:sup>
                      </m:sSubSup>
                      <m:r>
                        <a:rPr lang="en-GB" b="0" i="0" smtClean="0">
                          <a:latin typeface="Cambria Math" panose="02040503050406030204" pitchFamily="18" charset="0"/>
                        </a:rPr>
                        <m:t>+</m:t>
                      </m:r>
                      <m:sSub>
                        <m:sSubPr>
                          <m:ctrlPr>
                            <a:rPr lang="en-GB"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rPr>
                            <m:t>1</m:t>
                          </m:r>
                        </m:sub>
                      </m:sSub>
                      <m:sSub>
                        <m:sSubPr>
                          <m:ctrlPr>
                            <a:rPr lang="en-GB" i="1" smtClean="0">
                              <a:latin typeface="Cambria Math" panose="02040503050406030204" pitchFamily="18" charset="0"/>
                            </a:rPr>
                          </m:ctrlPr>
                        </m:sSubPr>
                        <m:e>
                          <m:r>
                            <a:rPr lang="en-GB" b="0" i="1" smtClean="0">
                              <a:latin typeface="Cambria Math" panose="02040503050406030204" pitchFamily="18" charset="0"/>
                            </a:rPr>
                            <m:t>𝑥</m:t>
                          </m:r>
                        </m:e>
                        <m:sub>
                          <m:r>
                            <a:rPr lang="en-GB" b="0" i="1" smtClean="0">
                              <a:latin typeface="Cambria Math" panose="02040503050406030204" pitchFamily="18" charset="0"/>
                            </a:rPr>
                            <m:t>𝑖</m:t>
                          </m:r>
                          <m:r>
                            <a:rPr lang="en-GB" b="0" i="1" smtClean="0">
                              <a:latin typeface="Cambria Math" panose="02040503050406030204" pitchFamily="18" charset="0"/>
                            </a:rPr>
                            <m:t>,1</m:t>
                          </m:r>
                        </m:sub>
                      </m:sSub>
                    </m:oMath>
                  </m:oMathPara>
                </a14:m>
                <a:endParaRPr lang="en-GB" dirty="0"/>
              </a:p>
            </p:txBody>
          </p:sp>
        </mc:Choice>
        <mc:Fallback xmlns="">
          <p:sp>
            <p:nvSpPr>
              <p:cNvPr id="30" name="TextBox 29">
                <a:extLst>
                  <a:ext uri="{FF2B5EF4-FFF2-40B4-BE49-F238E27FC236}">
                    <a16:creationId xmlns:a16="http://schemas.microsoft.com/office/drawing/2014/main" id="{5F228DD6-E2B3-2EA3-96A6-42A5F58A2B69}"/>
                  </a:ext>
                </a:extLst>
              </p:cNvPr>
              <p:cNvSpPr txBox="1">
                <a:spLocks noRot="1" noChangeAspect="1" noMove="1" noResize="1" noEditPoints="1" noAdjustHandles="1" noChangeArrowheads="1" noChangeShapeType="1" noTextEdit="1"/>
              </p:cNvSpPr>
              <p:nvPr/>
            </p:nvSpPr>
            <p:spPr>
              <a:xfrm>
                <a:off x="6823798" y="1751760"/>
                <a:ext cx="5368202" cy="411138"/>
              </a:xfrm>
              <a:prstGeom prst="rect">
                <a:avLst/>
              </a:prstGeom>
              <a:blipFill>
                <a:blip r:embed="rId6"/>
                <a:stretch>
                  <a:fillRect b="-8824"/>
                </a:stretch>
              </a:blipFill>
            </p:spPr>
            <p:txBody>
              <a:bodyPr/>
              <a:lstStyle/>
              <a:p>
                <a:r>
                  <a:rPr lang="en-GB">
                    <a:noFill/>
                  </a:rPr>
                  <a:t> </a:t>
                </a:r>
              </a:p>
            </p:txBody>
          </p:sp>
        </mc:Fallback>
      </mc:AlternateContent>
      <p:pic>
        <p:nvPicPr>
          <p:cNvPr id="31" name="Picture 30">
            <a:extLst>
              <a:ext uri="{FF2B5EF4-FFF2-40B4-BE49-F238E27FC236}">
                <a16:creationId xmlns:a16="http://schemas.microsoft.com/office/drawing/2014/main" id="{1840547A-31CE-E4AA-B7D9-DF5515AEBAF8}"/>
              </a:ext>
            </a:extLst>
          </p:cNvPr>
          <p:cNvPicPr>
            <a:picLocks noChangeAspect="1"/>
          </p:cNvPicPr>
          <p:nvPr/>
        </p:nvPicPr>
        <p:blipFill>
          <a:blip r:embed="rId7"/>
          <a:stretch>
            <a:fillRect/>
          </a:stretch>
        </p:blipFill>
        <p:spPr>
          <a:xfrm>
            <a:off x="1253572" y="3780728"/>
            <a:ext cx="3356896" cy="2550583"/>
          </a:xfrm>
          <a:prstGeom prst="rect">
            <a:avLst/>
          </a:prstGeom>
        </p:spPr>
      </p:pic>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DE826AFB-6964-2B24-0720-BEB223917304}"/>
                  </a:ext>
                </a:extLst>
              </p:cNvPr>
              <p:cNvSpPr txBox="1"/>
              <p:nvPr/>
            </p:nvSpPr>
            <p:spPr>
              <a:xfrm>
                <a:off x="801631" y="3465818"/>
                <a:ext cx="4318149" cy="310150"/>
              </a:xfrm>
              <a:prstGeom prst="rect">
                <a:avLst/>
              </a:prstGeom>
              <a:noFill/>
            </p:spPr>
            <p:txBody>
              <a:bodyPr wrap="square" rtlCol="0">
                <a:spAutoFit/>
              </a:bodyPr>
              <a:lstStyle/>
              <a:p>
                <a:pPr algn="ctr"/>
                <a:r>
                  <a:rPr lang="en-GB" sz="1400" dirty="0">
                    <a:latin typeface="Helvetica Neue Light" panose="02000403000000020004" pitchFamily="2" charset="0"/>
                    <a:ea typeface="Helvetica Neue Light" panose="02000403000000020004" pitchFamily="2" charset="0"/>
                  </a:rPr>
                  <a:t>Higher degree (with degree of 5): </a:t>
                </a:r>
                <a14:m>
                  <m:oMath xmlns:m="http://schemas.openxmlformats.org/officeDocument/2006/math">
                    <m:r>
                      <a:rPr lang="en-GB" sz="1400" b="0" i="1" smtClean="0">
                        <a:latin typeface="Cambria Math" panose="02040503050406030204" pitchFamily="18" charset="0"/>
                        <a:ea typeface="Helvetica Neue Light" panose="02000403000000020004" pitchFamily="2" charset="0"/>
                      </a:rPr>
                      <m:t>𝑦</m:t>
                    </m:r>
                    <m:r>
                      <a:rPr lang="en-GB" sz="1400" b="0" i="1" smtClean="0">
                        <a:latin typeface="Cambria Math" panose="02040503050406030204" pitchFamily="18" charset="0"/>
                        <a:ea typeface="Helvetica Neue Light" panose="02000403000000020004" pitchFamily="2" charset="0"/>
                      </a:rPr>
                      <m:t>=</m:t>
                    </m:r>
                    <m:sSup>
                      <m:sSupPr>
                        <m:ctrlPr>
                          <a:rPr lang="en-GB" sz="1400" b="0" i="1" smtClean="0">
                            <a:latin typeface="Cambria Math" panose="02040503050406030204" pitchFamily="18" charset="0"/>
                            <a:ea typeface="Helvetica Neue Light" panose="02000403000000020004" pitchFamily="2" charset="0"/>
                          </a:rPr>
                        </m:ctrlPr>
                      </m:sSupPr>
                      <m:e>
                        <m:r>
                          <a:rPr lang="en-GB" sz="1400" b="0" i="1" smtClean="0">
                            <a:latin typeface="Cambria Math" panose="02040503050406030204" pitchFamily="18" charset="0"/>
                            <a:ea typeface="Helvetica Neue Light" panose="02000403000000020004" pitchFamily="2" charset="0"/>
                          </a:rPr>
                          <m:t>𝑥</m:t>
                        </m:r>
                      </m:e>
                      <m:sup>
                        <m:r>
                          <a:rPr lang="en-GB" sz="1400" b="0" i="1" smtClean="0">
                            <a:latin typeface="Cambria Math" panose="02040503050406030204" pitchFamily="18" charset="0"/>
                            <a:ea typeface="Helvetica Neue Light" panose="02000403000000020004" pitchFamily="2" charset="0"/>
                          </a:rPr>
                          <m:t>5</m:t>
                        </m:r>
                      </m:sup>
                    </m:sSup>
                  </m:oMath>
                </a14:m>
                <a:endParaRPr lang="en-GB" sz="1400" dirty="0">
                  <a:latin typeface="Helvetica Neue Light" panose="02000403000000020004" pitchFamily="2" charset="0"/>
                  <a:ea typeface="Helvetica Neue Light" panose="02000403000000020004" pitchFamily="2" charset="0"/>
                </a:endParaRPr>
              </a:p>
            </p:txBody>
          </p:sp>
        </mc:Choice>
        <mc:Fallback xmlns="">
          <p:sp>
            <p:nvSpPr>
              <p:cNvPr id="32" name="TextBox 31">
                <a:extLst>
                  <a:ext uri="{FF2B5EF4-FFF2-40B4-BE49-F238E27FC236}">
                    <a16:creationId xmlns:a16="http://schemas.microsoft.com/office/drawing/2014/main" id="{DE826AFB-6964-2B24-0720-BEB223917304}"/>
                  </a:ext>
                </a:extLst>
              </p:cNvPr>
              <p:cNvSpPr txBox="1">
                <a:spLocks noRot="1" noChangeAspect="1" noMove="1" noResize="1" noEditPoints="1" noAdjustHandles="1" noChangeArrowheads="1" noChangeShapeType="1" noTextEdit="1"/>
              </p:cNvSpPr>
              <p:nvPr/>
            </p:nvSpPr>
            <p:spPr>
              <a:xfrm>
                <a:off x="801631" y="3465818"/>
                <a:ext cx="4318149" cy="310150"/>
              </a:xfrm>
              <a:prstGeom prst="rect">
                <a:avLst/>
              </a:prstGeom>
              <a:blipFill>
                <a:blip r:embed="rId8"/>
                <a:stretch>
                  <a:fillRect t="-4000" b="-20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6B28DD7-A89B-6CBA-BCD2-203BB7F0B044}"/>
                  </a:ext>
                </a:extLst>
              </p:cNvPr>
              <p:cNvSpPr txBox="1"/>
              <p:nvPr/>
            </p:nvSpPr>
            <p:spPr>
              <a:xfrm>
                <a:off x="709345" y="6220092"/>
                <a:ext cx="4502720" cy="276999"/>
              </a:xfrm>
              <a:prstGeom prst="rect">
                <a:avLst/>
              </a:prstGeom>
              <a:noFill/>
            </p:spPr>
            <p:txBody>
              <a:bodyPr wrap="square" rtlCol="0">
                <a:spAutoFit/>
              </a:bodyPr>
              <a:lstStyle/>
              <a:p>
                <a:pPr algn="ctr"/>
                <a:r>
                  <a:rPr lang="en-GB" sz="1200" dirty="0">
                    <a:latin typeface="Helvetica Neue Light" panose="02000403000000020004" pitchFamily="2" charset="0"/>
                    <a:ea typeface="Helvetica Neue Light" panose="02000403000000020004" pitchFamily="2" charset="0"/>
                  </a:rPr>
                  <a:t>The effect of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𝑥</m:t>
                    </m:r>
                  </m:oMath>
                </a14:m>
                <a:r>
                  <a:rPr lang="en-GB" sz="1200" dirty="0">
                    <a:latin typeface="Helvetica Neue Light" panose="02000403000000020004" pitchFamily="2" charset="0"/>
                    <a:ea typeface="Helvetica Neue Light" panose="02000403000000020004" pitchFamily="2" charset="0"/>
                  </a:rPr>
                  <a:t> on </a:t>
                </a:r>
                <a14:m>
                  <m:oMath xmlns:m="http://schemas.openxmlformats.org/officeDocument/2006/math">
                    <m:r>
                      <a:rPr lang="en-GB" sz="1200" b="0" i="1" smtClean="0">
                        <a:latin typeface="Cambria Math" panose="02040503050406030204" pitchFamily="18" charset="0"/>
                        <a:ea typeface="Helvetica Neue Light" panose="02000403000000020004" pitchFamily="2" charset="0"/>
                      </a:rPr>
                      <m:t>𝑦</m:t>
                    </m:r>
                  </m:oMath>
                </a14:m>
                <a:r>
                  <a:rPr lang="en-GB" sz="1200" dirty="0">
                    <a:latin typeface="Helvetica Neue Light" panose="02000403000000020004" pitchFamily="2" charset="0"/>
                    <a:ea typeface="Helvetica Neue Light" panose="02000403000000020004" pitchFamily="2" charset="0"/>
                  </a:rPr>
                  <a:t> is now said to be </a:t>
                </a:r>
                <a:r>
                  <a:rPr lang="en-GB" sz="1200" b="1" dirty="0">
                    <a:latin typeface="Helvetica Neue Light" panose="02000403000000020004" pitchFamily="2" charset="0"/>
                    <a:ea typeface="Helvetica Neue Light" panose="02000403000000020004" pitchFamily="2" charset="0"/>
                  </a:rPr>
                  <a:t>Wiggly-shaped</a:t>
                </a:r>
              </a:p>
            </p:txBody>
          </p:sp>
        </mc:Choice>
        <mc:Fallback xmlns="">
          <p:sp>
            <p:nvSpPr>
              <p:cNvPr id="33" name="TextBox 32">
                <a:extLst>
                  <a:ext uri="{FF2B5EF4-FFF2-40B4-BE49-F238E27FC236}">
                    <a16:creationId xmlns:a16="http://schemas.microsoft.com/office/drawing/2014/main" id="{96B28DD7-A89B-6CBA-BCD2-203BB7F0B044}"/>
                  </a:ext>
                </a:extLst>
              </p:cNvPr>
              <p:cNvSpPr txBox="1">
                <a:spLocks noRot="1" noChangeAspect="1" noMove="1" noResize="1" noEditPoints="1" noAdjustHandles="1" noChangeArrowheads="1" noChangeShapeType="1" noTextEdit="1"/>
              </p:cNvSpPr>
              <p:nvPr/>
            </p:nvSpPr>
            <p:spPr>
              <a:xfrm>
                <a:off x="709345" y="6220092"/>
                <a:ext cx="4502720" cy="276999"/>
              </a:xfrm>
              <a:prstGeom prst="rect">
                <a:avLst/>
              </a:prstGeom>
              <a:blipFill>
                <a:blip r:embed="rId9"/>
                <a:stretch>
                  <a:fillRect b="-17391"/>
                </a:stretch>
              </a:blipFill>
            </p:spPr>
            <p:txBody>
              <a:bodyPr/>
              <a:lstStyle/>
              <a:p>
                <a:r>
                  <a:rPr lang="en-GB">
                    <a:noFill/>
                  </a:rPr>
                  <a:t> </a:t>
                </a:r>
              </a:p>
            </p:txBody>
          </p:sp>
        </mc:Fallback>
      </mc:AlternateContent>
      <p:sp>
        <p:nvSpPr>
          <p:cNvPr id="34" name="Rectangle 33">
            <a:extLst>
              <a:ext uri="{FF2B5EF4-FFF2-40B4-BE49-F238E27FC236}">
                <a16:creationId xmlns:a16="http://schemas.microsoft.com/office/drawing/2014/main" id="{23F030C2-3DCA-5094-DD25-527A60CEC7C1}"/>
              </a:ext>
            </a:extLst>
          </p:cNvPr>
          <p:cNvSpPr/>
          <p:nvPr/>
        </p:nvSpPr>
        <p:spPr>
          <a:xfrm>
            <a:off x="448732" y="3429001"/>
            <a:ext cx="5046757" cy="309814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TextBox 34">
            <a:extLst>
              <a:ext uri="{FF2B5EF4-FFF2-40B4-BE49-F238E27FC236}">
                <a16:creationId xmlns:a16="http://schemas.microsoft.com/office/drawing/2014/main" id="{619E3AE9-3738-C574-96A9-62D83D0AB909}"/>
              </a:ext>
            </a:extLst>
          </p:cNvPr>
          <p:cNvSpPr txBox="1"/>
          <p:nvPr/>
        </p:nvSpPr>
        <p:spPr>
          <a:xfrm>
            <a:off x="5876619" y="2383257"/>
            <a:ext cx="5813899" cy="954107"/>
          </a:xfrm>
          <a:prstGeom prst="rect">
            <a:avLst/>
          </a:prstGeom>
          <a:noFill/>
        </p:spPr>
        <p:txBody>
          <a:bodyPr wrap="square" rtlCol="0">
            <a:spAutoFit/>
          </a:bodyPr>
          <a:lstStyle/>
          <a:p>
            <a:r>
              <a:rPr lang="en-GB" sz="1400" dirty="0">
                <a:latin typeface="Helvetica Neue" panose="02000503000000020004" pitchFamily="2" charset="0"/>
                <a:ea typeface="Helvetica Neue" panose="02000503000000020004" pitchFamily="2" charset="0"/>
                <a:cs typeface="Helvetica Neue" panose="02000503000000020004" pitchFamily="2" charset="0"/>
              </a:rPr>
              <a:t>The smoother/splines actually are constructed by many smaller functions, these are called </a:t>
            </a:r>
            <a:r>
              <a:rPr lang="en-GB" sz="1400" b="1" dirty="0">
                <a:latin typeface="Helvetica Neue" panose="02000503000000020004" pitchFamily="2" charset="0"/>
                <a:ea typeface="Helvetica Neue" panose="02000503000000020004" pitchFamily="2" charset="0"/>
                <a:cs typeface="Helvetica Neue" panose="02000503000000020004" pitchFamily="2" charset="0"/>
              </a:rPr>
              <a:t>Basis Functions.</a:t>
            </a:r>
            <a:r>
              <a:rPr lang="en-GB" sz="1400" dirty="0">
                <a:latin typeface="Helvetica Neue" panose="02000503000000020004" pitchFamily="2" charset="0"/>
                <a:ea typeface="Helvetica Neue" panose="02000503000000020004" pitchFamily="2" charset="0"/>
                <a:cs typeface="Helvetica Neue" panose="02000503000000020004" pitchFamily="2" charset="0"/>
              </a:rPr>
              <a:t> Note - each smooth is a sum of number of Basis functions, and each Basis function is multiplied by a coefficient such that each are a parameter in a model.</a:t>
            </a:r>
          </a:p>
        </p:txBody>
      </p:sp>
      <p:sp>
        <p:nvSpPr>
          <p:cNvPr id="4" name="Freeform 3">
            <a:extLst>
              <a:ext uri="{FF2B5EF4-FFF2-40B4-BE49-F238E27FC236}">
                <a16:creationId xmlns:a16="http://schemas.microsoft.com/office/drawing/2014/main" id="{B2B56295-0945-E014-6334-44C1BB08FE90}"/>
              </a:ext>
            </a:extLst>
          </p:cNvPr>
          <p:cNvSpPr/>
          <p:nvPr/>
        </p:nvSpPr>
        <p:spPr>
          <a:xfrm>
            <a:off x="6907696" y="4679487"/>
            <a:ext cx="3906078" cy="1497253"/>
          </a:xfrm>
          <a:custGeom>
            <a:avLst/>
            <a:gdLst>
              <a:gd name="connsiteX0" fmla="*/ 0 w 3906078"/>
              <a:gd name="connsiteY0" fmla="*/ 1452956 h 1497253"/>
              <a:gd name="connsiteX1" fmla="*/ 407504 w 3906078"/>
              <a:gd name="connsiteY1" fmla="*/ 319896 h 1497253"/>
              <a:gd name="connsiteX2" fmla="*/ 556591 w 3906078"/>
              <a:gd name="connsiteY2" fmla="*/ 131052 h 1497253"/>
              <a:gd name="connsiteX3" fmla="*/ 636104 w 3906078"/>
              <a:gd name="connsiteY3" fmla="*/ 101235 h 1497253"/>
              <a:gd name="connsiteX4" fmla="*/ 1063487 w 3906078"/>
              <a:gd name="connsiteY4" fmla="*/ 1492713 h 1497253"/>
              <a:gd name="connsiteX5" fmla="*/ 1560443 w 3906078"/>
              <a:gd name="connsiteY5" fmla="*/ 409348 h 1497253"/>
              <a:gd name="connsiteX6" fmla="*/ 1868556 w 3906078"/>
              <a:gd name="connsiteY6" fmla="*/ 965939 h 1497253"/>
              <a:gd name="connsiteX7" fmla="*/ 2017643 w 3906078"/>
              <a:gd name="connsiteY7" fmla="*/ 1472835 h 1497253"/>
              <a:gd name="connsiteX8" fmla="*/ 2375452 w 3906078"/>
              <a:gd name="connsiteY8" fmla="*/ 478922 h 1497253"/>
              <a:gd name="connsiteX9" fmla="*/ 2872408 w 3906078"/>
              <a:gd name="connsiteY9" fmla="*/ 1492713 h 1497253"/>
              <a:gd name="connsiteX10" fmla="*/ 3498574 w 3906078"/>
              <a:gd name="connsiteY10" fmla="*/ 876487 h 1497253"/>
              <a:gd name="connsiteX11" fmla="*/ 3906078 w 3906078"/>
              <a:gd name="connsiteY11" fmla="*/ 1482774 h 149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906078" h="1497253">
                <a:moveTo>
                  <a:pt x="0" y="1452956"/>
                </a:moveTo>
                <a:cubicBezTo>
                  <a:pt x="157369" y="996584"/>
                  <a:pt x="314739" y="540213"/>
                  <a:pt x="407504" y="319896"/>
                </a:cubicBezTo>
                <a:cubicBezTo>
                  <a:pt x="500269" y="99579"/>
                  <a:pt x="518491" y="167495"/>
                  <a:pt x="556591" y="131052"/>
                </a:cubicBezTo>
                <a:cubicBezTo>
                  <a:pt x="594691" y="94609"/>
                  <a:pt x="551621" y="-125708"/>
                  <a:pt x="636104" y="101235"/>
                </a:cubicBezTo>
                <a:cubicBezTo>
                  <a:pt x="720587" y="328178"/>
                  <a:pt x="909431" y="1441361"/>
                  <a:pt x="1063487" y="1492713"/>
                </a:cubicBezTo>
                <a:cubicBezTo>
                  <a:pt x="1217543" y="1544065"/>
                  <a:pt x="1426265" y="497144"/>
                  <a:pt x="1560443" y="409348"/>
                </a:cubicBezTo>
                <a:cubicBezTo>
                  <a:pt x="1694621" y="321552"/>
                  <a:pt x="1792356" y="788691"/>
                  <a:pt x="1868556" y="965939"/>
                </a:cubicBezTo>
                <a:cubicBezTo>
                  <a:pt x="1944756" y="1143187"/>
                  <a:pt x="1933160" y="1554004"/>
                  <a:pt x="2017643" y="1472835"/>
                </a:cubicBezTo>
                <a:cubicBezTo>
                  <a:pt x="2102126" y="1391666"/>
                  <a:pt x="2232991" y="475609"/>
                  <a:pt x="2375452" y="478922"/>
                </a:cubicBezTo>
                <a:cubicBezTo>
                  <a:pt x="2517913" y="482235"/>
                  <a:pt x="2685221" y="1426452"/>
                  <a:pt x="2872408" y="1492713"/>
                </a:cubicBezTo>
                <a:cubicBezTo>
                  <a:pt x="3059595" y="1558974"/>
                  <a:pt x="3326296" y="878144"/>
                  <a:pt x="3498574" y="876487"/>
                </a:cubicBezTo>
                <a:cubicBezTo>
                  <a:pt x="3670852" y="874830"/>
                  <a:pt x="3788465" y="1178802"/>
                  <a:pt x="3906078" y="148277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Freeform 4">
            <a:extLst>
              <a:ext uri="{FF2B5EF4-FFF2-40B4-BE49-F238E27FC236}">
                <a16:creationId xmlns:a16="http://schemas.microsoft.com/office/drawing/2014/main" id="{CB914804-93FC-F932-9581-EC2B83D1A839}"/>
              </a:ext>
            </a:extLst>
          </p:cNvPr>
          <p:cNvSpPr/>
          <p:nvPr/>
        </p:nvSpPr>
        <p:spPr>
          <a:xfrm>
            <a:off x="7086600" y="4532243"/>
            <a:ext cx="3985591" cy="1643765"/>
          </a:xfrm>
          <a:custGeom>
            <a:avLst/>
            <a:gdLst>
              <a:gd name="connsiteX0" fmla="*/ 0 w 3985591"/>
              <a:gd name="connsiteY0" fmla="*/ 1630018 h 1643765"/>
              <a:gd name="connsiteX1" fmla="*/ 616226 w 3985591"/>
              <a:gd name="connsiteY1" fmla="*/ 0 h 1643765"/>
              <a:gd name="connsiteX2" fmla="*/ 1341783 w 3985591"/>
              <a:gd name="connsiteY2" fmla="*/ 1630018 h 1643765"/>
              <a:gd name="connsiteX3" fmla="*/ 1798983 w 3985591"/>
              <a:gd name="connsiteY3" fmla="*/ 785192 h 1643765"/>
              <a:gd name="connsiteX4" fmla="*/ 2007704 w 3985591"/>
              <a:gd name="connsiteY4" fmla="*/ 834887 h 1643765"/>
              <a:gd name="connsiteX5" fmla="*/ 2246243 w 3985591"/>
              <a:gd name="connsiteY5" fmla="*/ 1600200 h 1643765"/>
              <a:gd name="connsiteX6" fmla="*/ 2673626 w 3985591"/>
              <a:gd name="connsiteY6" fmla="*/ 705679 h 1643765"/>
              <a:gd name="connsiteX7" fmla="*/ 3160643 w 3985591"/>
              <a:gd name="connsiteY7" fmla="*/ 1639957 h 1643765"/>
              <a:gd name="connsiteX8" fmla="*/ 3647661 w 3985591"/>
              <a:gd name="connsiteY8" fmla="*/ 1053548 h 1643765"/>
              <a:gd name="connsiteX9" fmla="*/ 3985591 w 3985591"/>
              <a:gd name="connsiteY9" fmla="*/ 1630018 h 1643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85591" h="1643765">
                <a:moveTo>
                  <a:pt x="0" y="1630018"/>
                </a:moveTo>
                <a:cubicBezTo>
                  <a:pt x="196298" y="815009"/>
                  <a:pt x="392596" y="0"/>
                  <a:pt x="616226" y="0"/>
                </a:cubicBezTo>
                <a:cubicBezTo>
                  <a:pt x="839856" y="0"/>
                  <a:pt x="1144657" y="1499153"/>
                  <a:pt x="1341783" y="1630018"/>
                </a:cubicBezTo>
                <a:cubicBezTo>
                  <a:pt x="1538909" y="1760883"/>
                  <a:pt x="1687996" y="917714"/>
                  <a:pt x="1798983" y="785192"/>
                </a:cubicBezTo>
                <a:cubicBezTo>
                  <a:pt x="1909970" y="652670"/>
                  <a:pt x="1933161" y="699052"/>
                  <a:pt x="2007704" y="834887"/>
                </a:cubicBezTo>
                <a:cubicBezTo>
                  <a:pt x="2082247" y="970722"/>
                  <a:pt x="2135256" y="1621735"/>
                  <a:pt x="2246243" y="1600200"/>
                </a:cubicBezTo>
                <a:cubicBezTo>
                  <a:pt x="2357230" y="1578665"/>
                  <a:pt x="2521226" y="699053"/>
                  <a:pt x="2673626" y="705679"/>
                </a:cubicBezTo>
                <a:cubicBezTo>
                  <a:pt x="2826026" y="712305"/>
                  <a:pt x="2998304" y="1581979"/>
                  <a:pt x="3160643" y="1639957"/>
                </a:cubicBezTo>
                <a:cubicBezTo>
                  <a:pt x="3322982" y="1697935"/>
                  <a:pt x="3510170" y="1055205"/>
                  <a:pt x="3647661" y="1053548"/>
                </a:cubicBezTo>
                <a:cubicBezTo>
                  <a:pt x="3785152" y="1051891"/>
                  <a:pt x="3885371" y="1340954"/>
                  <a:pt x="3985591" y="1630018"/>
                </a:cubicBezTo>
              </a:path>
            </a:pathLst>
          </a:cu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Freeform 5">
            <a:extLst>
              <a:ext uri="{FF2B5EF4-FFF2-40B4-BE49-F238E27FC236}">
                <a16:creationId xmlns:a16="http://schemas.microsoft.com/office/drawing/2014/main" id="{3B5D7150-F996-8558-49C1-13A7EDB0C6CB}"/>
              </a:ext>
            </a:extLst>
          </p:cNvPr>
          <p:cNvSpPr/>
          <p:nvPr/>
        </p:nvSpPr>
        <p:spPr>
          <a:xfrm>
            <a:off x="6788426" y="4512302"/>
            <a:ext cx="4383157" cy="1678114"/>
          </a:xfrm>
          <a:custGeom>
            <a:avLst/>
            <a:gdLst>
              <a:gd name="connsiteX0" fmla="*/ 0 w 4383157"/>
              <a:gd name="connsiteY0" fmla="*/ 1610202 h 1678114"/>
              <a:gd name="connsiteX1" fmla="*/ 993913 w 4383157"/>
              <a:gd name="connsiteY1" fmla="*/ 63 h 1678114"/>
              <a:gd name="connsiteX2" fmla="*/ 1868557 w 4383157"/>
              <a:gd name="connsiteY2" fmla="*/ 1659898 h 1678114"/>
              <a:gd name="connsiteX3" fmla="*/ 2613991 w 4383157"/>
              <a:gd name="connsiteY3" fmla="*/ 586472 h 1678114"/>
              <a:gd name="connsiteX4" fmla="*/ 3468757 w 4383157"/>
              <a:gd name="connsiteY4" fmla="*/ 1669837 h 1678114"/>
              <a:gd name="connsiteX5" fmla="*/ 4055165 w 4383157"/>
              <a:gd name="connsiteY5" fmla="*/ 1113246 h 1678114"/>
              <a:gd name="connsiteX6" fmla="*/ 4383157 w 4383157"/>
              <a:gd name="connsiteY6" fmla="*/ 1640020 h 167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3157" h="1678114">
                <a:moveTo>
                  <a:pt x="0" y="1610202"/>
                </a:moveTo>
                <a:cubicBezTo>
                  <a:pt x="341243" y="800991"/>
                  <a:pt x="682487" y="-8220"/>
                  <a:pt x="993913" y="63"/>
                </a:cubicBezTo>
                <a:cubicBezTo>
                  <a:pt x="1305339" y="8346"/>
                  <a:pt x="1598544" y="1562163"/>
                  <a:pt x="1868557" y="1659898"/>
                </a:cubicBezTo>
                <a:cubicBezTo>
                  <a:pt x="2138570" y="1757633"/>
                  <a:pt x="2347291" y="584815"/>
                  <a:pt x="2613991" y="586472"/>
                </a:cubicBezTo>
                <a:cubicBezTo>
                  <a:pt x="2880691" y="588128"/>
                  <a:pt x="3228561" y="1582041"/>
                  <a:pt x="3468757" y="1669837"/>
                </a:cubicBezTo>
                <a:cubicBezTo>
                  <a:pt x="3708953" y="1757633"/>
                  <a:pt x="3902765" y="1118215"/>
                  <a:pt x="4055165" y="1113246"/>
                </a:cubicBezTo>
                <a:cubicBezTo>
                  <a:pt x="4207565" y="1108276"/>
                  <a:pt x="4295361" y="1374148"/>
                  <a:pt x="4383157" y="164002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Freeform 6">
            <a:extLst>
              <a:ext uri="{FF2B5EF4-FFF2-40B4-BE49-F238E27FC236}">
                <a16:creationId xmlns:a16="http://schemas.microsoft.com/office/drawing/2014/main" id="{7A48ED38-D673-EA67-EAA1-97A930475618}"/>
              </a:ext>
            </a:extLst>
          </p:cNvPr>
          <p:cNvSpPr/>
          <p:nvPr/>
        </p:nvSpPr>
        <p:spPr>
          <a:xfrm>
            <a:off x="6848061" y="4542160"/>
            <a:ext cx="4283765" cy="1630040"/>
          </a:xfrm>
          <a:custGeom>
            <a:avLst/>
            <a:gdLst>
              <a:gd name="connsiteX0" fmla="*/ 0 w 4283765"/>
              <a:gd name="connsiteY0" fmla="*/ 1590283 h 1630040"/>
              <a:gd name="connsiteX1" fmla="*/ 993913 w 4283765"/>
              <a:gd name="connsiteY1" fmla="*/ 23 h 1630040"/>
              <a:gd name="connsiteX2" fmla="*/ 1967948 w 4283765"/>
              <a:gd name="connsiteY2" fmla="*/ 1620101 h 1630040"/>
              <a:gd name="connsiteX3" fmla="*/ 2584174 w 4283765"/>
              <a:gd name="connsiteY3" fmla="*/ 576492 h 1630040"/>
              <a:gd name="connsiteX4" fmla="*/ 3200400 w 4283765"/>
              <a:gd name="connsiteY4" fmla="*/ 1610162 h 1630040"/>
              <a:gd name="connsiteX5" fmla="*/ 3687417 w 4283765"/>
              <a:gd name="connsiteY5" fmla="*/ 1033692 h 1630040"/>
              <a:gd name="connsiteX6" fmla="*/ 3925956 w 4283765"/>
              <a:gd name="connsiteY6" fmla="*/ 1073449 h 1630040"/>
              <a:gd name="connsiteX7" fmla="*/ 4283765 w 4283765"/>
              <a:gd name="connsiteY7" fmla="*/ 1630040 h 1630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83765" h="1630040">
                <a:moveTo>
                  <a:pt x="0" y="1590283"/>
                </a:moveTo>
                <a:cubicBezTo>
                  <a:pt x="332961" y="792668"/>
                  <a:pt x="665922" y="-4947"/>
                  <a:pt x="993913" y="23"/>
                </a:cubicBezTo>
                <a:cubicBezTo>
                  <a:pt x="1321904" y="4993"/>
                  <a:pt x="1702905" y="1524023"/>
                  <a:pt x="1967948" y="1620101"/>
                </a:cubicBezTo>
                <a:cubicBezTo>
                  <a:pt x="2232991" y="1716179"/>
                  <a:pt x="2378765" y="578148"/>
                  <a:pt x="2584174" y="576492"/>
                </a:cubicBezTo>
                <a:cubicBezTo>
                  <a:pt x="2789583" y="574835"/>
                  <a:pt x="3016526" y="1533962"/>
                  <a:pt x="3200400" y="1610162"/>
                </a:cubicBezTo>
                <a:cubicBezTo>
                  <a:pt x="3384274" y="1686362"/>
                  <a:pt x="3566491" y="1123144"/>
                  <a:pt x="3687417" y="1033692"/>
                </a:cubicBezTo>
                <a:cubicBezTo>
                  <a:pt x="3808343" y="944240"/>
                  <a:pt x="3826565" y="974058"/>
                  <a:pt x="3925956" y="1073449"/>
                </a:cubicBezTo>
                <a:cubicBezTo>
                  <a:pt x="4025347" y="1172840"/>
                  <a:pt x="4154556" y="1401440"/>
                  <a:pt x="4283765" y="1630040"/>
                </a:cubicBezTo>
              </a:path>
            </a:pathLst>
          </a:cu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8">
            <a:extLst>
              <a:ext uri="{FF2B5EF4-FFF2-40B4-BE49-F238E27FC236}">
                <a16:creationId xmlns:a16="http://schemas.microsoft.com/office/drawing/2014/main" id="{FD419F43-22B9-8A91-793D-F5072E3223E6}"/>
              </a:ext>
            </a:extLst>
          </p:cNvPr>
          <p:cNvSpPr/>
          <p:nvPr/>
        </p:nvSpPr>
        <p:spPr>
          <a:xfrm>
            <a:off x="6967330" y="4581929"/>
            <a:ext cx="4005470" cy="1605814"/>
          </a:xfrm>
          <a:custGeom>
            <a:avLst/>
            <a:gdLst>
              <a:gd name="connsiteX0" fmla="*/ 0 w 4005470"/>
              <a:gd name="connsiteY0" fmla="*/ 1580332 h 1605814"/>
              <a:gd name="connsiteX1" fmla="*/ 974035 w 4005470"/>
              <a:gd name="connsiteY1" fmla="*/ 10 h 1605814"/>
              <a:gd name="connsiteX2" fmla="*/ 1808922 w 4005470"/>
              <a:gd name="connsiteY2" fmla="*/ 1600210 h 1605814"/>
              <a:gd name="connsiteX3" fmla="*/ 2524540 w 4005470"/>
              <a:gd name="connsiteY3" fmla="*/ 536723 h 1605814"/>
              <a:gd name="connsiteX4" fmla="*/ 2802835 w 4005470"/>
              <a:gd name="connsiteY4" fmla="*/ 735506 h 1605814"/>
              <a:gd name="connsiteX5" fmla="*/ 3120887 w 4005470"/>
              <a:gd name="connsiteY5" fmla="*/ 1520697 h 1605814"/>
              <a:gd name="connsiteX6" fmla="*/ 3667540 w 4005470"/>
              <a:gd name="connsiteY6" fmla="*/ 964106 h 1605814"/>
              <a:gd name="connsiteX7" fmla="*/ 4005470 w 4005470"/>
              <a:gd name="connsiteY7" fmla="*/ 1560454 h 1605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05470" h="1605814">
                <a:moveTo>
                  <a:pt x="0" y="1580332"/>
                </a:moveTo>
                <a:cubicBezTo>
                  <a:pt x="336274" y="788514"/>
                  <a:pt x="672548" y="-3303"/>
                  <a:pt x="974035" y="10"/>
                </a:cubicBezTo>
                <a:cubicBezTo>
                  <a:pt x="1275522" y="3323"/>
                  <a:pt x="1550504" y="1510758"/>
                  <a:pt x="1808922" y="1600210"/>
                </a:cubicBezTo>
                <a:cubicBezTo>
                  <a:pt x="2067340" y="1689662"/>
                  <a:pt x="2358888" y="680840"/>
                  <a:pt x="2524540" y="536723"/>
                </a:cubicBezTo>
                <a:cubicBezTo>
                  <a:pt x="2690192" y="392606"/>
                  <a:pt x="2703444" y="571510"/>
                  <a:pt x="2802835" y="735506"/>
                </a:cubicBezTo>
                <a:cubicBezTo>
                  <a:pt x="2902226" y="899502"/>
                  <a:pt x="2976770" y="1482597"/>
                  <a:pt x="3120887" y="1520697"/>
                </a:cubicBezTo>
                <a:cubicBezTo>
                  <a:pt x="3265004" y="1558797"/>
                  <a:pt x="3520110" y="957480"/>
                  <a:pt x="3667540" y="964106"/>
                </a:cubicBezTo>
                <a:cubicBezTo>
                  <a:pt x="3814970" y="970732"/>
                  <a:pt x="3910220" y="1265593"/>
                  <a:pt x="4005470" y="1560454"/>
                </a:cubicBez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eeform 9">
            <a:extLst>
              <a:ext uri="{FF2B5EF4-FFF2-40B4-BE49-F238E27FC236}">
                <a16:creationId xmlns:a16="http://schemas.microsoft.com/office/drawing/2014/main" id="{6F953278-A792-D6D5-0490-29571B5FE78E}"/>
              </a:ext>
            </a:extLst>
          </p:cNvPr>
          <p:cNvSpPr/>
          <p:nvPr/>
        </p:nvSpPr>
        <p:spPr>
          <a:xfrm>
            <a:off x="6698974" y="4502337"/>
            <a:ext cx="4369183" cy="1686520"/>
          </a:xfrm>
          <a:custGeom>
            <a:avLst/>
            <a:gdLst>
              <a:gd name="connsiteX0" fmla="*/ 0 w 4369183"/>
              <a:gd name="connsiteY0" fmla="*/ 1620167 h 1686520"/>
              <a:gd name="connsiteX1" fmla="*/ 1073426 w 4369183"/>
              <a:gd name="connsiteY1" fmla="*/ 89 h 1686520"/>
              <a:gd name="connsiteX2" fmla="*/ 1908313 w 4369183"/>
              <a:gd name="connsiteY2" fmla="*/ 1679802 h 1686520"/>
              <a:gd name="connsiteX3" fmla="*/ 2802835 w 4369183"/>
              <a:gd name="connsiteY3" fmla="*/ 586498 h 1686520"/>
              <a:gd name="connsiteX4" fmla="*/ 3568148 w 4369183"/>
              <a:gd name="connsiteY4" fmla="*/ 1649985 h 1686520"/>
              <a:gd name="connsiteX5" fmla="*/ 3985591 w 4369183"/>
              <a:gd name="connsiteY5" fmla="*/ 1093393 h 1686520"/>
              <a:gd name="connsiteX6" fmla="*/ 4343400 w 4369183"/>
              <a:gd name="connsiteY6" fmla="*/ 1640046 h 1686520"/>
              <a:gd name="connsiteX7" fmla="*/ 4343400 w 4369183"/>
              <a:gd name="connsiteY7" fmla="*/ 1659924 h 1686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69183" h="1686520">
                <a:moveTo>
                  <a:pt x="0" y="1620167"/>
                </a:moveTo>
                <a:cubicBezTo>
                  <a:pt x="377687" y="805158"/>
                  <a:pt x="755374" y="-9850"/>
                  <a:pt x="1073426" y="89"/>
                </a:cubicBezTo>
                <a:cubicBezTo>
                  <a:pt x="1391478" y="10028"/>
                  <a:pt x="1620078" y="1582067"/>
                  <a:pt x="1908313" y="1679802"/>
                </a:cubicBezTo>
                <a:cubicBezTo>
                  <a:pt x="2196548" y="1777537"/>
                  <a:pt x="2526196" y="591467"/>
                  <a:pt x="2802835" y="586498"/>
                </a:cubicBezTo>
                <a:cubicBezTo>
                  <a:pt x="3079474" y="581528"/>
                  <a:pt x="3371022" y="1565502"/>
                  <a:pt x="3568148" y="1649985"/>
                </a:cubicBezTo>
                <a:cubicBezTo>
                  <a:pt x="3765274" y="1734468"/>
                  <a:pt x="3856382" y="1095049"/>
                  <a:pt x="3985591" y="1093393"/>
                </a:cubicBezTo>
                <a:cubicBezTo>
                  <a:pt x="4114800" y="1091737"/>
                  <a:pt x="4343400" y="1640046"/>
                  <a:pt x="4343400" y="1640046"/>
                </a:cubicBezTo>
                <a:cubicBezTo>
                  <a:pt x="4403035" y="1734468"/>
                  <a:pt x="4340087" y="1654955"/>
                  <a:pt x="4343400" y="1659924"/>
                </a:cubicBezTo>
              </a:path>
            </a:pathLst>
          </a:cu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481963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C1A3B6-E599-F94D-A75D-ED4E838BC977}"/>
              </a:ext>
            </a:extLst>
          </p:cNvPr>
          <p:cNvSpPr txBox="1">
            <a:spLocks/>
          </p:cNvSpPr>
          <p:nvPr/>
        </p:nvSpPr>
        <p:spPr>
          <a:xfrm>
            <a:off x="175186" y="1671817"/>
            <a:ext cx="7474976" cy="5056975"/>
          </a:xfrm>
          <a:prstGeom prst="rect">
            <a:avLst/>
          </a:prstGeom>
        </p:spPr>
        <p:txBody>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34290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What are </a:t>
            </a:r>
            <a:r>
              <a:rPr lang="en-US" sz="2000" b="1" kern="0" dirty="0" err="1">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Generalised</a:t>
            </a: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 Additive Models (GAMs)?</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Usage: For exploring non-linear relationships</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Importance: Notable applications in assessing or generating  “dose-response curve”</a:t>
            </a:r>
            <a:endParaRPr lang="en-US" sz="20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Trades-off in Model Building: Linear vs. Machine Learning</a:t>
            </a:r>
          </a:p>
          <a:p>
            <a:pPr marL="34290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Model components of GAMs</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Polynomials </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Basis functions &amp; Smoothing </a:t>
            </a:r>
            <a:endParaRPr lang="en-US" sz="20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endParaRPr>
          </a:p>
          <a:p>
            <a:pPr marL="342900" lvl="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Example and interpretation</a:t>
            </a:r>
          </a:p>
          <a:p>
            <a:pPr marL="342900" lvl="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Model Specification from a Bayesian Framework</a:t>
            </a:r>
          </a:p>
          <a:p>
            <a:pPr marL="342900" lvl="0" indent="-342900" eaLnBrk="0" fontAlgn="base" hangingPunct="0">
              <a:lnSpc>
                <a:spcPct val="100000"/>
              </a:lnSpc>
              <a:spcBef>
                <a:spcPct val="20000"/>
              </a:spcBef>
              <a:spcAft>
                <a:spcPct val="0"/>
              </a:spcAft>
              <a:buFontTx/>
              <a:buChar char="•"/>
            </a:pPr>
            <a:r>
              <a:rPr lang="en-US" sz="20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RStudio</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The package for implementing GAMs is called Bayesian Regression Models in Stan (BRMS).</a:t>
            </a:r>
          </a:p>
          <a:p>
            <a:pPr lvl="1" eaLnBrk="0" fontAlgn="base" hangingPunct="0">
              <a:lnSpc>
                <a:spcPct val="100000"/>
              </a:lnSpc>
              <a:spcBef>
                <a:spcPct val="20000"/>
              </a:spcBef>
              <a:spcAft>
                <a:spcPct val="0"/>
              </a:spcAft>
              <a:buFont typeface="Wingdings" pitchFamily="2" charset="2"/>
              <a:buChar char="§"/>
            </a:pP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Uses the </a:t>
            </a:r>
            <a:r>
              <a:rPr lang="en-US" sz="1600" b="1" kern="0" dirty="0" err="1">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brm</a:t>
            </a:r>
            <a:r>
              <a:rPr lang="en-US" sz="16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a:t>
            </a: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 and </a:t>
            </a:r>
            <a:r>
              <a:rPr lang="en-US" sz="1600" b="1" kern="0" dirty="0" err="1">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brm</a:t>
            </a:r>
            <a:r>
              <a:rPr lang="en-US" sz="16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a:t>
            </a:r>
            <a:r>
              <a:rPr lang="en-US" sz="1600" b="1" kern="0" dirty="0" err="1">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stancode</a:t>
            </a:r>
            <a:r>
              <a:rPr lang="en-US" sz="1600" b="1"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a:t>
            </a:r>
            <a:r>
              <a:rPr lang="en-US" sz="1600" kern="0" dirty="0">
                <a:solidFill>
                  <a:srgbClr val="000000"/>
                </a:solidFill>
                <a:latin typeface="Helvetica Neue Light" panose="02000403000000020004" pitchFamily="2" charset="0"/>
                <a:ea typeface="Helvetica Neue Light" panose="02000403000000020004" pitchFamily="2" charset="0"/>
                <a:cs typeface="Helvetica Neue" panose="02000503000000020004" pitchFamily="2" charset="0"/>
              </a:rPr>
              <a:t> (translates the RStudio code directly into Stan code – incredibly useful)</a:t>
            </a:r>
          </a:p>
        </p:txBody>
      </p:sp>
      <p:sp>
        <p:nvSpPr>
          <p:cNvPr id="4" name="Title 1">
            <a:extLst>
              <a:ext uri="{FF2B5EF4-FFF2-40B4-BE49-F238E27FC236}">
                <a16:creationId xmlns:a16="http://schemas.microsoft.com/office/drawing/2014/main" id="{28562B3B-2342-6E4C-B72B-B6CFB334502D}"/>
              </a:ext>
            </a:extLst>
          </p:cNvPr>
          <p:cNvSpPr txBox="1">
            <a:spLocks/>
          </p:cNvSpPr>
          <p:nvPr/>
        </p:nvSpPr>
        <p:spPr>
          <a:xfrm>
            <a:off x="168011" y="1131094"/>
            <a:ext cx="9382728" cy="65111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lvl="0"/>
            <a:r>
              <a:rPr lang="en-US" altLang="en-US" sz="3600" b="1" dirty="0">
                <a:latin typeface="Helvetica Neue Light" panose="02000403000000020004" pitchFamily="2" charset="0"/>
                <a:ea typeface="Helvetica Neue Light" panose="02000403000000020004" pitchFamily="2" charset="0"/>
              </a:rPr>
              <a:t>Contents</a:t>
            </a:r>
            <a:endParaRPr lang="en-GB" sz="3600" b="1" cap="all" dirty="0">
              <a:solidFill>
                <a:prstClr val="black"/>
              </a:solidFill>
              <a:latin typeface="Helvetica Neue Light" panose="02000403000000020004" pitchFamily="2" charset="0"/>
              <a:ea typeface="Helvetica Neue Light" panose="02000403000000020004" pitchFamily="2" charset="0"/>
              <a:cs typeface="Calibri Light" charset="0"/>
            </a:endParaRPr>
          </a:p>
        </p:txBody>
      </p:sp>
      <p:grpSp>
        <p:nvGrpSpPr>
          <p:cNvPr id="5" name="Group 4">
            <a:extLst>
              <a:ext uri="{FF2B5EF4-FFF2-40B4-BE49-F238E27FC236}">
                <a16:creationId xmlns:a16="http://schemas.microsoft.com/office/drawing/2014/main" id="{3A978299-CDCD-6E4D-90D2-752042F6A068}"/>
              </a:ext>
            </a:extLst>
          </p:cNvPr>
          <p:cNvGrpSpPr/>
          <p:nvPr/>
        </p:nvGrpSpPr>
        <p:grpSpPr>
          <a:xfrm>
            <a:off x="7515980" y="1294247"/>
            <a:ext cx="4015620" cy="4470013"/>
            <a:chOff x="3468870" y="1665965"/>
            <a:chExt cx="4332019" cy="4822214"/>
          </a:xfrm>
        </p:grpSpPr>
        <p:cxnSp>
          <p:nvCxnSpPr>
            <p:cNvPr id="6" name="Straight Arrow Connector 5">
              <a:extLst>
                <a:ext uri="{FF2B5EF4-FFF2-40B4-BE49-F238E27FC236}">
                  <a16:creationId xmlns:a16="http://schemas.microsoft.com/office/drawing/2014/main" id="{03EE94A2-35EC-904A-BA93-2D2ECA5B5729}"/>
                </a:ext>
              </a:extLst>
            </p:cNvPr>
            <p:cNvCxnSpPr>
              <a:cxnSpLocks/>
            </p:cNvCxnSpPr>
            <p:nvPr/>
          </p:nvCxnSpPr>
          <p:spPr>
            <a:xfrm>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7" name="Straight Arrow Connector 6">
              <a:extLst>
                <a:ext uri="{FF2B5EF4-FFF2-40B4-BE49-F238E27FC236}">
                  <a16:creationId xmlns:a16="http://schemas.microsoft.com/office/drawing/2014/main" id="{F0776B22-DAB2-7747-8C49-0D85E11E12A7}"/>
                </a:ext>
              </a:extLst>
            </p:cNvPr>
            <p:cNvCxnSpPr>
              <a:cxnSpLocks/>
            </p:cNvCxnSpPr>
            <p:nvPr/>
          </p:nvCxnSpPr>
          <p:spPr>
            <a:xfrm flipV="1">
              <a:off x="4583833" y="3429000"/>
              <a:ext cx="2088232"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8" name="Straight Arrow Connector 7">
              <a:extLst>
                <a:ext uri="{FF2B5EF4-FFF2-40B4-BE49-F238E27FC236}">
                  <a16:creationId xmlns:a16="http://schemas.microsoft.com/office/drawing/2014/main" id="{58814C74-D096-C94A-8CBF-B082912F4686}"/>
                </a:ext>
              </a:extLst>
            </p:cNvPr>
            <p:cNvCxnSpPr>
              <a:cxnSpLocks/>
              <a:stCxn id="31" idx="0"/>
            </p:cNvCxnSpPr>
            <p:nvPr/>
          </p:nvCxnSpPr>
          <p:spPr>
            <a:xfrm flipV="1">
              <a:off x="5663953" y="3429000"/>
              <a:ext cx="1008112"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9" name="Straight Arrow Connector 8">
              <a:extLst>
                <a:ext uri="{FF2B5EF4-FFF2-40B4-BE49-F238E27FC236}">
                  <a16:creationId xmlns:a16="http://schemas.microsoft.com/office/drawing/2014/main" id="{2FEEDC9E-9F73-DC41-9862-18F6DC3DFD46}"/>
                </a:ext>
              </a:extLst>
            </p:cNvPr>
            <p:cNvCxnSpPr>
              <a:cxnSpLocks/>
              <a:stCxn id="31" idx="0"/>
            </p:cNvCxnSpPr>
            <p:nvPr/>
          </p:nvCxnSpPr>
          <p:spPr>
            <a:xfrm flipH="1" flipV="1">
              <a:off x="4583833" y="3429000"/>
              <a:ext cx="1080120" cy="1872208"/>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0" name="Straight Arrow Connector 9">
              <a:extLst>
                <a:ext uri="{FF2B5EF4-FFF2-40B4-BE49-F238E27FC236}">
                  <a16:creationId xmlns:a16="http://schemas.microsoft.com/office/drawing/2014/main" id="{5B86D8B4-4D17-C54E-B8B9-21A2B3721CFF}"/>
                </a:ext>
              </a:extLst>
            </p:cNvPr>
            <p:cNvCxnSpPr>
              <a:cxnSpLocks/>
              <a:endCxn id="37" idx="4"/>
            </p:cNvCxnSpPr>
            <p:nvPr/>
          </p:nvCxnSpPr>
          <p:spPr>
            <a:xfrm flipV="1">
              <a:off x="4583833" y="2852936"/>
              <a:ext cx="1080120"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1" name="Straight Arrow Connector 10">
              <a:extLst>
                <a:ext uri="{FF2B5EF4-FFF2-40B4-BE49-F238E27FC236}">
                  <a16:creationId xmlns:a16="http://schemas.microsoft.com/office/drawing/2014/main" id="{5274BE8F-D1FC-D441-8C80-32AC36E8248C}"/>
                </a:ext>
              </a:extLst>
            </p:cNvPr>
            <p:cNvCxnSpPr>
              <a:cxnSpLocks/>
              <a:endCxn id="31" idx="0"/>
            </p:cNvCxnSpPr>
            <p:nvPr/>
          </p:nvCxnSpPr>
          <p:spPr>
            <a:xfrm>
              <a:off x="4583833" y="4653136"/>
              <a:ext cx="1080120"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2" name="Straight Arrow Connector 11">
              <a:extLst>
                <a:ext uri="{FF2B5EF4-FFF2-40B4-BE49-F238E27FC236}">
                  <a16:creationId xmlns:a16="http://schemas.microsoft.com/office/drawing/2014/main" id="{F437C2C6-68DC-0746-98BC-083F92073987}"/>
                </a:ext>
              </a:extLst>
            </p:cNvPr>
            <p:cNvCxnSpPr>
              <a:cxnSpLocks/>
            </p:cNvCxnSpPr>
            <p:nvPr/>
          </p:nvCxnSpPr>
          <p:spPr>
            <a:xfrm>
              <a:off x="6672065"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3" name="Straight Arrow Connector 12">
              <a:extLst>
                <a:ext uri="{FF2B5EF4-FFF2-40B4-BE49-F238E27FC236}">
                  <a16:creationId xmlns:a16="http://schemas.microsoft.com/office/drawing/2014/main" id="{322763FE-87EE-6C45-AA2E-E3F67849D854}"/>
                </a:ext>
              </a:extLst>
            </p:cNvPr>
            <p:cNvCxnSpPr>
              <a:cxnSpLocks/>
            </p:cNvCxnSpPr>
            <p:nvPr/>
          </p:nvCxnSpPr>
          <p:spPr>
            <a:xfrm flipH="1" flipV="1">
              <a:off x="5663953" y="2852936"/>
              <a:ext cx="1008112" cy="180020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4" name="Straight Arrow Connector 13">
              <a:extLst>
                <a:ext uri="{FF2B5EF4-FFF2-40B4-BE49-F238E27FC236}">
                  <a16:creationId xmlns:a16="http://schemas.microsoft.com/office/drawing/2014/main" id="{FD9CCC58-7D73-2D4E-918F-8A46F80C63AC}"/>
                </a:ext>
              </a:extLst>
            </p:cNvPr>
            <p:cNvCxnSpPr>
              <a:cxnSpLocks/>
              <a:endCxn id="37" idx="4"/>
            </p:cNvCxnSpPr>
            <p:nvPr/>
          </p:nvCxnSpPr>
          <p:spPr>
            <a:xfrm flipH="1" flipV="1">
              <a:off x="5663953" y="2852936"/>
              <a:ext cx="1008112"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5" name="Straight Arrow Connector 14">
              <a:extLst>
                <a:ext uri="{FF2B5EF4-FFF2-40B4-BE49-F238E27FC236}">
                  <a16:creationId xmlns:a16="http://schemas.microsoft.com/office/drawing/2014/main" id="{4FEAADDF-BFD2-BE40-AA18-943B66FC9A87}"/>
                </a:ext>
              </a:extLst>
            </p:cNvPr>
            <p:cNvCxnSpPr>
              <a:cxnSpLocks/>
            </p:cNvCxnSpPr>
            <p:nvPr/>
          </p:nvCxnSpPr>
          <p:spPr>
            <a:xfrm flipH="1">
              <a:off x="4583833" y="3429000"/>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6" name="Straight Arrow Connector 15">
              <a:extLst>
                <a:ext uri="{FF2B5EF4-FFF2-40B4-BE49-F238E27FC236}">
                  <a16:creationId xmlns:a16="http://schemas.microsoft.com/office/drawing/2014/main" id="{231DAEAE-D7B2-CF43-BAE6-43063F9EC6AC}"/>
                </a:ext>
              </a:extLst>
            </p:cNvPr>
            <p:cNvCxnSpPr>
              <a:cxnSpLocks/>
              <a:stCxn id="37" idx="4"/>
            </p:cNvCxnSpPr>
            <p:nvPr/>
          </p:nvCxnSpPr>
          <p:spPr>
            <a:xfrm flipH="1">
              <a:off x="4583833" y="2852936"/>
              <a:ext cx="1080120" cy="576064"/>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7" name="Straight Arrow Connector 16">
              <a:extLst>
                <a:ext uri="{FF2B5EF4-FFF2-40B4-BE49-F238E27FC236}">
                  <a16:creationId xmlns:a16="http://schemas.microsoft.com/office/drawing/2014/main" id="{E7CFF5FE-99E1-9846-8933-962793FABCB9}"/>
                </a:ext>
              </a:extLst>
            </p:cNvPr>
            <p:cNvCxnSpPr>
              <a:cxnSpLocks/>
              <a:endCxn id="31" idx="0"/>
            </p:cNvCxnSpPr>
            <p:nvPr/>
          </p:nvCxnSpPr>
          <p:spPr>
            <a:xfrm flipH="1">
              <a:off x="5663953" y="4653136"/>
              <a:ext cx="1008112" cy="648072"/>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8" name="Straight Arrow Connector 17">
              <a:extLst>
                <a:ext uri="{FF2B5EF4-FFF2-40B4-BE49-F238E27FC236}">
                  <a16:creationId xmlns:a16="http://schemas.microsoft.com/office/drawing/2014/main" id="{35345C01-A762-E94D-807C-FB4C4212B33A}"/>
                </a:ext>
              </a:extLst>
            </p:cNvPr>
            <p:cNvCxnSpPr>
              <a:cxnSpLocks/>
            </p:cNvCxnSpPr>
            <p:nvPr/>
          </p:nvCxnSpPr>
          <p:spPr>
            <a:xfrm flipH="1">
              <a:off x="4583833" y="4653136"/>
              <a:ext cx="2088232" cy="0"/>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cxnSp>
          <p:nvCxnSpPr>
            <p:cNvPr id="19" name="Straight Arrow Connector 18">
              <a:extLst>
                <a:ext uri="{FF2B5EF4-FFF2-40B4-BE49-F238E27FC236}">
                  <a16:creationId xmlns:a16="http://schemas.microsoft.com/office/drawing/2014/main" id="{6A9533AB-B655-C147-A955-19BE6C288D7D}"/>
                </a:ext>
              </a:extLst>
            </p:cNvPr>
            <p:cNvCxnSpPr>
              <a:cxnSpLocks/>
            </p:cNvCxnSpPr>
            <p:nvPr/>
          </p:nvCxnSpPr>
          <p:spPr>
            <a:xfrm flipV="1">
              <a:off x="4583833" y="3429000"/>
              <a:ext cx="0" cy="1224136"/>
            </a:xfrm>
            <a:prstGeom prst="straightConnector1">
              <a:avLst/>
            </a:prstGeom>
            <a:ln>
              <a:solidFill>
                <a:schemeClr val="tx1">
                  <a:lumMod val="50000"/>
                  <a:lumOff val="50000"/>
                </a:schemeClr>
              </a:solidFill>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nvGrpSpPr>
            <p:cNvPr id="20" name="Group 19">
              <a:extLst>
                <a:ext uri="{FF2B5EF4-FFF2-40B4-BE49-F238E27FC236}">
                  <a16:creationId xmlns:a16="http://schemas.microsoft.com/office/drawing/2014/main" id="{966AAC75-67A8-F749-9781-782087798CC2}"/>
                </a:ext>
              </a:extLst>
            </p:cNvPr>
            <p:cNvGrpSpPr/>
            <p:nvPr/>
          </p:nvGrpSpPr>
          <p:grpSpPr>
            <a:xfrm>
              <a:off x="5070467" y="1665965"/>
              <a:ext cx="1186971" cy="1186971"/>
              <a:chOff x="2970910" y="554"/>
              <a:chExt cx="1186971" cy="1186971"/>
            </a:xfrm>
          </p:grpSpPr>
          <p:sp>
            <p:nvSpPr>
              <p:cNvPr id="37" name="Oval 36">
                <a:extLst>
                  <a:ext uri="{FF2B5EF4-FFF2-40B4-BE49-F238E27FC236}">
                    <a16:creationId xmlns:a16="http://schemas.microsoft.com/office/drawing/2014/main" id="{9BF23A70-BC1B-3C4E-99FA-465B1673DCD8}"/>
                  </a:ext>
                </a:extLst>
              </p:cNvPr>
              <p:cNvSpPr/>
              <p:nvPr/>
            </p:nvSpPr>
            <p:spPr>
              <a:xfrm>
                <a:off x="2970910" y="554"/>
                <a:ext cx="1186971" cy="1186971"/>
              </a:xfrm>
              <a:prstGeom prst="ellipse">
                <a:avLst/>
              </a:prstGeom>
              <a:solidFill>
                <a:srgbClr val="FF3B3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8" name="Oval 4">
                <a:extLst>
                  <a:ext uri="{FF2B5EF4-FFF2-40B4-BE49-F238E27FC236}">
                    <a16:creationId xmlns:a16="http://schemas.microsoft.com/office/drawing/2014/main" id="{ED43245A-9B4A-D041-882A-566ED1AE1F80}"/>
                  </a:ext>
                </a:extLst>
              </p:cNvPr>
              <p:cNvSpPr txBox="1"/>
              <p:nvPr/>
            </p:nvSpPr>
            <p:spPr>
              <a:xfrm>
                <a:off x="3144738" y="174382"/>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Problem</a:t>
                </a:r>
              </a:p>
            </p:txBody>
          </p:sp>
        </p:grpSp>
        <p:grpSp>
          <p:nvGrpSpPr>
            <p:cNvPr id="21" name="Group 20">
              <a:extLst>
                <a:ext uri="{FF2B5EF4-FFF2-40B4-BE49-F238E27FC236}">
                  <a16:creationId xmlns:a16="http://schemas.microsoft.com/office/drawing/2014/main" id="{D9697EF8-8464-CD41-993C-14B625CAA561}"/>
                </a:ext>
              </a:extLst>
            </p:cNvPr>
            <p:cNvGrpSpPr/>
            <p:nvPr/>
          </p:nvGrpSpPr>
          <p:grpSpPr>
            <a:xfrm>
              <a:off x="6613918" y="2557077"/>
              <a:ext cx="1186971" cy="1186971"/>
              <a:chOff x="4514361" y="891666"/>
              <a:chExt cx="1186971" cy="1186971"/>
            </a:xfrm>
          </p:grpSpPr>
          <p:sp>
            <p:nvSpPr>
              <p:cNvPr id="35" name="Oval 34">
                <a:extLst>
                  <a:ext uri="{FF2B5EF4-FFF2-40B4-BE49-F238E27FC236}">
                    <a16:creationId xmlns:a16="http://schemas.microsoft.com/office/drawing/2014/main" id="{94A0830D-5288-F648-8751-8D63F40CE5B2}"/>
                  </a:ext>
                </a:extLst>
              </p:cNvPr>
              <p:cNvSpPr/>
              <p:nvPr/>
            </p:nvSpPr>
            <p:spPr>
              <a:xfrm>
                <a:off x="4514361" y="891666"/>
                <a:ext cx="1186971" cy="1186971"/>
              </a:xfrm>
              <a:prstGeom prst="ellipse">
                <a:avLst/>
              </a:prstGeom>
              <a:solidFill>
                <a:srgbClr val="FF950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6" name="Oval 6">
                <a:extLst>
                  <a:ext uri="{FF2B5EF4-FFF2-40B4-BE49-F238E27FC236}">
                    <a16:creationId xmlns:a16="http://schemas.microsoft.com/office/drawing/2014/main" id="{A5620743-8A2D-A249-8922-9B7A4A023A4A}"/>
                  </a:ext>
                </a:extLst>
              </p:cNvPr>
              <p:cNvSpPr txBox="1"/>
              <p:nvPr/>
            </p:nvSpPr>
            <p:spPr>
              <a:xfrm>
                <a:off x="4688189" y="1065494"/>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Collect</a:t>
                </a:r>
              </a:p>
            </p:txBody>
          </p:sp>
        </p:grpSp>
        <p:grpSp>
          <p:nvGrpSpPr>
            <p:cNvPr id="22" name="Group 21">
              <a:extLst>
                <a:ext uri="{FF2B5EF4-FFF2-40B4-BE49-F238E27FC236}">
                  <a16:creationId xmlns:a16="http://schemas.microsoft.com/office/drawing/2014/main" id="{A2B0BB50-998F-7B4F-B1BA-7648D5C5E0D4}"/>
                </a:ext>
              </a:extLst>
            </p:cNvPr>
            <p:cNvGrpSpPr/>
            <p:nvPr/>
          </p:nvGrpSpPr>
          <p:grpSpPr>
            <a:xfrm>
              <a:off x="6600057" y="4293096"/>
              <a:ext cx="1186971" cy="1186971"/>
              <a:chOff x="4500500" y="2627685"/>
              <a:chExt cx="1186971" cy="1186971"/>
            </a:xfrm>
          </p:grpSpPr>
          <p:sp>
            <p:nvSpPr>
              <p:cNvPr id="33" name="Oval 32">
                <a:extLst>
                  <a:ext uri="{FF2B5EF4-FFF2-40B4-BE49-F238E27FC236}">
                    <a16:creationId xmlns:a16="http://schemas.microsoft.com/office/drawing/2014/main" id="{1A49F04A-8670-584C-B074-87B2EDE4BFA5}"/>
                  </a:ext>
                </a:extLst>
              </p:cNvPr>
              <p:cNvSpPr/>
              <p:nvPr/>
            </p:nvSpPr>
            <p:spPr>
              <a:xfrm>
                <a:off x="4500500" y="2627685"/>
                <a:ext cx="1186971" cy="1186971"/>
              </a:xfrm>
              <a:prstGeom prst="ellipse">
                <a:avLst/>
              </a:prstGeom>
              <a:solidFill>
                <a:srgbClr val="F6E316"/>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4" name="Oval 8">
                <a:extLst>
                  <a:ext uri="{FF2B5EF4-FFF2-40B4-BE49-F238E27FC236}">
                    <a16:creationId xmlns:a16="http://schemas.microsoft.com/office/drawing/2014/main" id="{16EE4CDB-175B-1243-82E6-22CB9F22958F}"/>
                  </a:ext>
                </a:extLst>
              </p:cNvPr>
              <p:cNvSpPr txBox="1"/>
              <p:nvPr/>
            </p:nvSpPr>
            <p:spPr>
              <a:xfrm>
                <a:off x="4674328"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Wrangle</a:t>
                </a:r>
              </a:p>
            </p:txBody>
          </p:sp>
        </p:grpSp>
        <p:grpSp>
          <p:nvGrpSpPr>
            <p:cNvPr id="23" name="Group 22">
              <a:extLst>
                <a:ext uri="{FF2B5EF4-FFF2-40B4-BE49-F238E27FC236}">
                  <a16:creationId xmlns:a16="http://schemas.microsoft.com/office/drawing/2014/main" id="{371498F1-E3CB-0E4E-B401-E35EAD7C9D3C}"/>
                </a:ext>
              </a:extLst>
            </p:cNvPr>
            <p:cNvGrpSpPr/>
            <p:nvPr/>
          </p:nvGrpSpPr>
          <p:grpSpPr>
            <a:xfrm>
              <a:off x="5070467" y="5301208"/>
              <a:ext cx="1186971" cy="1186971"/>
              <a:chOff x="2970910" y="3635797"/>
              <a:chExt cx="1186971" cy="1186971"/>
            </a:xfrm>
          </p:grpSpPr>
          <p:sp>
            <p:nvSpPr>
              <p:cNvPr id="31" name="Oval 30">
                <a:extLst>
                  <a:ext uri="{FF2B5EF4-FFF2-40B4-BE49-F238E27FC236}">
                    <a16:creationId xmlns:a16="http://schemas.microsoft.com/office/drawing/2014/main" id="{89BB7312-FFD7-E64F-99AF-7C3BB763B36E}"/>
                  </a:ext>
                </a:extLst>
              </p:cNvPr>
              <p:cNvSpPr/>
              <p:nvPr/>
            </p:nvSpPr>
            <p:spPr>
              <a:xfrm>
                <a:off x="2970910" y="3635797"/>
                <a:ext cx="1186971" cy="1186971"/>
              </a:xfrm>
              <a:prstGeom prst="ellipse">
                <a:avLst/>
              </a:prstGeom>
              <a:solidFill>
                <a:srgbClr val="92D05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2" name="Oval 10">
                <a:extLst>
                  <a:ext uri="{FF2B5EF4-FFF2-40B4-BE49-F238E27FC236}">
                    <a16:creationId xmlns:a16="http://schemas.microsoft.com/office/drawing/2014/main" id="{B5AF5100-F3C0-7643-9A0B-ECF14C0AF578}"/>
                  </a:ext>
                </a:extLst>
              </p:cNvPr>
              <p:cNvSpPr txBox="1"/>
              <p:nvPr/>
            </p:nvSpPr>
            <p:spPr>
              <a:xfrm>
                <a:off x="3144738" y="3809625"/>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Explore</a:t>
                </a:r>
              </a:p>
            </p:txBody>
          </p:sp>
        </p:grpSp>
        <p:grpSp>
          <p:nvGrpSpPr>
            <p:cNvPr id="24" name="Group 23">
              <a:extLst>
                <a:ext uri="{FF2B5EF4-FFF2-40B4-BE49-F238E27FC236}">
                  <a16:creationId xmlns:a16="http://schemas.microsoft.com/office/drawing/2014/main" id="{F714268D-D5AF-CB40-B142-C65D2F7885F5}"/>
                </a:ext>
              </a:extLst>
            </p:cNvPr>
            <p:cNvGrpSpPr/>
            <p:nvPr/>
          </p:nvGrpSpPr>
          <p:grpSpPr>
            <a:xfrm>
              <a:off x="3468870" y="4293096"/>
              <a:ext cx="1186971" cy="1186971"/>
              <a:chOff x="1369313" y="2627685"/>
              <a:chExt cx="1186971" cy="1186971"/>
            </a:xfrm>
          </p:grpSpPr>
          <p:sp>
            <p:nvSpPr>
              <p:cNvPr id="29" name="Oval 28">
                <a:extLst>
                  <a:ext uri="{FF2B5EF4-FFF2-40B4-BE49-F238E27FC236}">
                    <a16:creationId xmlns:a16="http://schemas.microsoft.com/office/drawing/2014/main" id="{82E30FA4-6BA4-4C4D-845D-77D70A60B045}"/>
                  </a:ext>
                </a:extLst>
              </p:cNvPr>
              <p:cNvSpPr/>
              <p:nvPr/>
            </p:nvSpPr>
            <p:spPr>
              <a:xfrm>
                <a:off x="1369313" y="2627685"/>
                <a:ext cx="1186971" cy="1186971"/>
              </a:xfrm>
              <a:prstGeom prst="ellipse">
                <a:avLst/>
              </a:prstGeom>
              <a:solidFill>
                <a:srgbClr val="00B0F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30" name="Oval 12">
                <a:extLst>
                  <a:ext uri="{FF2B5EF4-FFF2-40B4-BE49-F238E27FC236}">
                    <a16:creationId xmlns:a16="http://schemas.microsoft.com/office/drawing/2014/main" id="{B7A49FCC-5967-0244-8674-C870A6083028}"/>
                  </a:ext>
                </a:extLst>
              </p:cNvPr>
              <p:cNvSpPr txBox="1"/>
              <p:nvPr/>
            </p:nvSpPr>
            <p:spPr>
              <a:xfrm>
                <a:off x="1543141" y="2801513"/>
                <a:ext cx="83931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Model</a:t>
                </a:r>
              </a:p>
            </p:txBody>
          </p:sp>
        </p:grpSp>
        <p:grpSp>
          <p:nvGrpSpPr>
            <p:cNvPr id="25" name="Group 24">
              <a:extLst>
                <a:ext uri="{FF2B5EF4-FFF2-40B4-BE49-F238E27FC236}">
                  <a16:creationId xmlns:a16="http://schemas.microsoft.com/office/drawing/2014/main" id="{BFC002DD-807B-B141-86A3-DC94EDE1FDF7}"/>
                </a:ext>
              </a:extLst>
            </p:cNvPr>
            <p:cNvGrpSpPr/>
            <p:nvPr/>
          </p:nvGrpSpPr>
          <p:grpSpPr>
            <a:xfrm>
              <a:off x="3503713" y="2530061"/>
              <a:ext cx="1186971" cy="1186971"/>
              <a:chOff x="1404156" y="864650"/>
              <a:chExt cx="1186971" cy="1186971"/>
            </a:xfrm>
          </p:grpSpPr>
          <p:sp>
            <p:nvSpPr>
              <p:cNvPr id="27" name="Oval 26">
                <a:extLst>
                  <a:ext uri="{FF2B5EF4-FFF2-40B4-BE49-F238E27FC236}">
                    <a16:creationId xmlns:a16="http://schemas.microsoft.com/office/drawing/2014/main" id="{B5EE260E-123B-AD46-85E5-1609657DEF74}"/>
                  </a:ext>
                </a:extLst>
              </p:cNvPr>
              <p:cNvSpPr/>
              <p:nvPr/>
            </p:nvSpPr>
            <p:spPr>
              <a:xfrm>
                <a:off x="1404156" y="864650"/>
                <a:ext cx="1186971" cy="1186971"/>
              </a:xfrm>
              <a:prstGeom prst="ellipse">
                <a:avLst/>
              </a:prstGeom>
              <a:solidFill>
                <a:srgbClr val="7030A0"/>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28" name="Oval 14">
                <a:extLst>
                  <a:ext uri="{FF2B5EF4-FFF2-40B4-BE49-F238E27FC236}">
                    <a16:creationId xmlns:a16="http://schemas.microsoft.com/office/drawing/2014/main" id="{90226715-9062-5540-95CC-8017D9536E45}"/>
                  </a:ext>
                </a:extLst>
              </p:cNvPr>
              <p:cNvSpPr txBox="1"/>
              <p:nvPr/>
            </p:nvSpPr>
            <p:spPr>
              <a:xfrm>
                <a:off x="1476164" y="1038478"/>
                <a:ext cx="941135" cy="83931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780" tIns="17780" rIns="17780" bIns="17780" numCol="1" spcCol="1270" anchor="ctr" anchorCtr="0">
                <a:noAutofit/>
              </a:bodyPr>
              <a:lstStyle/>
              <a:p>
                <a:pPr algn="ctr" defTabSz="622300">
                  <a:lnSpc>
                    <a:spcPct val="90000"/>
                  </a:lnSpc>
                  <a:spcBef>
                    <a:spcPct val="0"/>
                  </a:spcBef>
                  <a:spcAft>
                    <a:spcPct val="35000"/>
                  </a:spcAft>
                </a:pPr>
                <a:r>
                  <a:rPr lang="en-GB" sz="1200" dirty="0">
                    <a:latin typeface="Helvetica Neue Light" panose="02000403000000020004" pitchFamily="2" charset="0"/>
                    <a:ea typeface="Helvetica Neue Light" panose="02000403000000020004" pitchFamily="2" charset="0"/>
                  </a:rPr>
                  <a:t>Knowledge</a:t>
                </a:r>
              </a:p>
            </p:txBody>
          </p:sp>
        </p:grpSp>
        <p:cxnSp>
          <p:nvCxnSpPr>
            <p:cNvPr id="26" name="Straight Connector 25">
              <a:extLst>
                <a:ext uri="{FF2B5EF4-FFF2-40B4-BE49-F238E27FC236}">
                  <a16:creationId xmlns:a16="http://schemas.microsoft.com/office/drawing/2014/main" id="{005E143C-7989-2D4D-9FF7-BE5D5A4F51AF}"/>
                </a:ext>
              </a:extLst>
            </p:cNvPr>
            <p:cNvCxnSpPr>
              <a:cxnSpLocks/>
              <a:endCxn id="31" idx="0"/>
            </p:cNvCxnSpPr>
            <p:nvPr/>
          </p:nvCxnSpPr>
          <p:spPr>
            <a:xfrm>
              <a:off x="5663952" y="2852936"/>
              <a:ext cx="0" cy="2448272"/>
            </a:xfrm>
            <a:prstGeom prst="line">
              <a:avLst/>
            </a:prstGeom>
            <a:ln>
              <a:headEnd type="none" w="med" len="med"/>
              <a:tailEnd type="none" w="med" len="med"/>
            </a:ln>
          </p:spPr>
          <p:style>
            <a:lnRef idx="1">
              <a:schemeClr val="accent6"/>
            </a:lnRef>
            <a:fillRef idx="0">
              <a:schemeClr val="accent6"/>
            </a:fillRef>
            <a:effectRef idx="0">
              <a:schemeClr val="accent6"/>
            </a:effectRef>
            <a:fontRef idx="minor">
              <a:schemeClr val="tx1"/>
            </a:fontRef>
          </p:style>
        </p:cxnSp>
      </p:grpSp>
      <p:pic>
        <p:nvPicPr>
          <p:cNvPr id="40" name="Picture 39">
            <a:extLst>
              <a:ext uri="{FF2B5EF4-FFF2-40B4-BE49-F238E27FC236}">
                <a16:creationId xmlns:a16="http://schemas.microsoft.com/office/drawing/2014/main" id="{EC00073C-280F-0045-9EF1-816ED67A3D5B}"/>
              </a:ext>
            </a:extLst>
          </p:cNvPr>
          <p:cNvPicPr>
            <a:picLocks noChangeAspect="1"/>
          </p:cNvPicPr>
          <p:nvPr/>
        </p:nvPicPr>
        <p:blipFill>
          <a:blip r:embed="rId3"/>
          <a:stretch>
            <a:fillRect/>
          </a:stretch>
        </p:blipFill>
        <p:spPr>
          <a:xfrm>
            <a:off x="0" y="0"/>
            <a:ext cx="12192000" cy="970069"/>
          </a:xfrm>
          <a:prstGeom prst="rect">
            <a:avLst/>
          </a:prstGeom>
        </p:spPr>
      </p:pic>
      <p:sp>
        <p:nvSpPr>
          <p:cNvPr id="2" name="Slide Number Placeholder 3">
            <a:extLst>
              <a:ext uri="{FF2B5EF4-FFF2-40B4-BE49-F238E27FC236}">
                <a16:creationId xmlns:a16="http://schemas.microsoft.com/office/drawing/2014/main" id="{C877DFDA-D0E8-133E-6FBF-B3A8136E4D6C}"/>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4587575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85BBB6A-7D33-C801-ECB1-48FF91C75F7E}"/>
              </a:ext>
            </a:extLst>
          </p:cNvPr>
          <p:cNvSpPr txBox="1"/>
          <p:nvPr/>
        </p:nvSpPr>
        <p:spPr>
          <a:xfrm>
            <a:off x="218661" y="999455"/>
            <a:ext cx="5609687"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A: Model fitting to data for Prediction &amp; Forecast</a:t>
            </a:r>
          </a:p>
        </p:txBody>
      </p:sp>
      <p:sp>
        <p:nvSpPr>
          <p:cNvPr id="13" name="TextBox 12">
            <a:extLst>
              <a:ext uri="{FF2B5EF4-FFF2-40B4-BE49-F238E27FC236}">
                <a16:creationId xmlns:a16="http://schemas.microsoft.com/office/drawing/2014/main" id="{6A143404-11AF-8406-0FB3-222387538CA2}"/>
              </a:ext>
            </a:extLst>
          </p:cNvPr>
          <p:cNvSpPr txBox="1"/>
          <p:nvPr/>
        </p:nvSpPr>
        <p:spPr>
          <a:xfrm>
            <a:off x="6904362" y="999455"/>
            <a:ext cx="4651513"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B: Estimation of Parameter Coefficients</a:t>
            </a:r>
          </a:p>
        </p:txBody>
      </p:sp>
      <p:pic>
        <p:nvPicPr>
          <p:cNvPr id="15" name="Picture 14" descr="Chart, line chart, scatter chart&#10;&#10;Description automatically generated">
            <a:extLst>
              <a:ext uri="{FF2B5EF4-FFF2-40B4-BE49-F238E27FC236}">
                <a16:creationId xmlns:a16="http://schemas.microsoft.com/office/drawing/2014/main" id="{48EC51C0-43E6-51E7-54B8-C9AA6F4A8D33}"/>
              </a:ext>
            </a:extLst>
          </p:cNvPr>
          <p:cNvPicPr>
            <a:picLocks noChangeAspect="1"/>
          </p:cNvPicPr>
          <p:nvPr/>
        </p:nvPicPr>
        <p:blipFill>
          <a:blip r:embed="rId2"/>
          <a:stretch>
            <a:fillRect/>
          </a:stretch>
        </p:blipFill>
        <p:spPr>
          <a:xfrm>
            <a:off x="385250" y="1429460"/>
            <a:ext cx="5093219" cy="3573834"/>
          </a:xfrm>
          <a:prstGeom prst="rect">
            <a:avLst/>
          </a:prstGeom>
        </p:spPr>
      </p:pic>
      <p:pic>
        <p:nvPicPr>
          <p:cNvPr id="17" name="Picture 16" descr="Chart&#10;&#10;Description automatically generated">
            <a:extLst>
              <a:ext uri="{FF2B5EF4-FFF2-40B4-BE49-F238E27FC236}">
                <a16:creationId xmlns:a16="http://schemas.microsoft.com/office/drawing/2014/main" id="{54641E1C-405C-FF44-6693-B95C96DA0A53}"/>
              </a:ext>
            </a:extLst>
          </p:cNvPr>
          <p:cNvPicPr>
            <a:picLocks noChangeAspect="1"/>
          </p:cNvPicPr>
          <p:nvPr/>
        </p:nvPicPr>
        <p:blipFill>
          <a:blip r:embed="rId3"/>
          <a:stretch>
            <a:fillRect/>
          </a:stretch>
        </p:blipFill>
        <p:spPr>
          <a:xfrm>
            <a:off x="6431042" y="1446393"/>
            <a:ext cx="5512245" cy="3336212"/>
          </a:xfrm>
          <a:prstGeom prst="rect">
            <a:avLst/>
          </a:prstGeom>
        </p:spPr>
      </p:pic>
      <p:sp>
        <p:nvSpPr>
          <p:cNvPr id="18" name="TextBox 17">
            <a:extLst>
              <a:ext uri="{FF2B5EF4-FFF2-40B4-BE49-F238E27FC236}">
                <a16:creationId xmlns:a16="http://schemas.microsoft.com/office/drawing/2014/main" id="{EADBAA80-4A0A-9412-B8D1-2D4E1531A396}"/>
              </a:ext>
            </a:extLst>
          </p:cNvPr>
          <p:cNvSpPr txBox="1"/>
          <p:nvPr/>
        </p:nvSpPr>
        <p:spPr>
          <a:xfrm>
            <a:off x="218661" y="214781"/>
            <a:ext cx="7583557"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Outputs from the Basis function</a:t>
            </a:r>
          </a:p>
        </p:txBody>
      </p:sp>
      <p:sp>
        <p:nvSpPr>
          <p:cNvPr id="2" name="Rectangle 1">
            <a:extLst>
              <a:ext uri="{FF2B5EF4-FFF2-40B4-BE49-F238E27FC236}">
                <a16:creationId xmlns:a16="http://schemas.microsoft.com/office/drawing/2014/main" id="{07716429-DEFA-0130-92FB-78D4D16EFCE8}"/>
              </a:ext>
            </a:extLst>
          </p:cNvPr>
          <p:cNvSpPr/>
          <p:nvPr/>
        </p:nvSpPr>
        <p:spPr>
          <a:xfrm>
            <a:off x="7075356" y="4105690"/>
            <a:ext cx="4651513" cy="6261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9B64C65B-8C23-D89F-CE7A-827884B3079E}"/>
              </a:ext>
            </a:extLst>
          </p:cNvPr>
          <p:cNvSpPr/>
          <p:nvPr/>
        </p:nvSpPr>
        <p:spPr>
          <a:xfrm>
            <a:off x="629480" y="5371271"/>
            <a:ext cx="4651513" cy="6261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Rectangle 4">
            <a:extLst>
              <a:ext uri="{FF2B5EF4-FFF2-40B4-BE49-F238E27FC236}">
                <a16:creationId xmlns:a16="http://schemas.microsoft.com/office/drawing/2014/main" id="{FEF2F809-7368-A170-18E7-7F32A86B5CF9}"/>
              </a:ext>
            </a:extLst>
          </p:cNvPr>
          <p:cNvSpPr/>
          <p:nvPr/>
        </p:nvSpPr>
        <p:spPr>
          <a:xfrm>
            <a:off x="6470798" y="1581149"/>
            <a:ext cx="644314" cy="2653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ACB145FF-A9EF-CC98-05EB-2279067DB330}"/>
              </a:ext>
            </a:extLst>
          </p:cNvPr>
          <p:cNvSpPr/>
          <p:nvPr/>
        </p:nvSpPr>
        <p:spPr>
          <a:xfrm>
            <a:off x="49695" y="2360242"/>
            <a:ext cx="540818" cy="2653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9C110DDC-D729-C7B1-A715-DE103DCC1C55}"/>
              </a:ext>
            </a:extLst>
          </p:cNvPr>
          <p:cNvSpPr txBox="1"/>
          <p:nvPr/>
        </p:nvSpPr>
        <p:spPr>
          <a:xfrm>
            <a:off x="1312558" y="4848206"/>
            <a:ext cx="3223432" cy="261610"/>
          </a:xfrm>
          <a:prstGeom prst="rect">
            <a:avLst/>
          </a:prstGeom>
          <a:noFill/>
        </p:spPr>
        <p:txBody>
          <a:bodyPr wrap="square" rtlCol="0">
            <a:spAutoFit/>
          </a:bodyPr>
          <a:lstStyle/>
          <a:p>
            <a:r>
              <a:rPr lang="en-GB" sz="1100" b="1" dirty="0">
                <a:latin typeface="Helvetica Neue" panose="02000503000000020004" pitchFamily="2" charset="0"/>
                <a:ea typeface="Helvetica Neue" panose="02000503000000020004" pitchFamily="2" charset="0"/>
                <a:cs typeface="Helvetica Neue" panose="02000503000000020004" pitchFamily="2" charset="0"/>
              </a:rPr>
              <a:t>Independent variable </a:t>
            </a:r>
            <a:r>
              <a:rPr lang="en-GB" sz="1100" b="1" i="1" dirty="0">
                <a:latin typeface="Helvetica Neue" panose="02000503000000020004" pitchFamily="2" charset="0"/>
                <a:ea typeface="Helvetica Neue" panose="02000503000000020004" pitchFamily="2" charset="0"/>
                <a:cs typeface="Helvetica Neue" panose="02000503000000020004" pitchFamily="2" charset="0"/>
              </a:rPr>
              <a:t>x</a:t>
            </a:r>
            <a:r>
              <a:rPr lang="en-GB" sz="1100" b="1" dirty="0">
                <a:latin typeface="Helvetica Neue" panose="02000503000000020004" pitchFamily="2" charset="0"/>
                <a:ea typeface="Helvetica Neue" panose="02000503000000020004" pitchFamily="2" charset="0"/>
                <a:cs typeface="Helvetica Neue" panose="02000503000000020004" pitchFamily="2" charset="0"/>
              </a:rPr>
              <a:t> yields something for </a:t>
            </a:r>
            <a:r>
              <a:rPr lang="en-GB" sz="1100" b="1" i="1" dirty="0">
                <a:latin typeface="Helvetica Neue" panose="02000503000000020004" pitchFamily="2" charset="0"/>
                <a:ea typeface="Helvetica Neue" panose="02000503000000020004" pitchFamily="2" charset="0"/>
                <a:cs typeface="Helvetica Neue" panose="02000503000000020004" pitchFamily="2" charset="0"/>
              </a:rPr>
              <a:t>y</a:t>
            </a:r>
          </a:p>
        </p:txBody>
      </p:sp>
      <p:sp>
        <p:nvSpPr>
          <p:cNvPr id="8" name="TextBox 7">
            <a:extLst>
              <a:ext uri="{FF2B5EF4-FFF2-40B4-BE49-F238E27FC236}">
                <a16:creationId xmlns:a16="http://schemas.microsoft.com/office/drawing/2014/main" id="{11811725-7C20-1B21-2847-88DD44E87482}"/>
              </a:ext>
            </a:extLst>
          </p:cNvPr>
          <p:cNvSpPr txBox="1"/>
          <p:nvPr/>
        </p:nvSpPr>
        <p:spPr>
          <a:xfrm rot="16200000">
            <a:off x="-1227065" y="2850655"/>
            <a:ext cx="3344518" cy="261610"/>
          </a:xfrm>
          <a:prstGeom prst="rect">
            <a:avLst/>
          </a:prstGeom>
          <a:noFill/>
        </p:spPr>
        <p:txBody>
          <a:bodyPr wrap="square" rtlCol="0">
            <a:spAutoFit/>
          </a:bodyPr>
          <a:lstStyle/>
          <a:p>
            <a:r>
              <a:rPr lang="en-GB" sz="1100" b="1" dirty="0">
                <a:latin typeface="Helvetica Neue" panose="02000503000000020004" pitchFamily="2" charset="0"/>
                <a:ea typeface="Helvetica Neue" panose="02000503000000020004" pitchFamily="2" charset="0"/>
                <a:cs typeface="Helvetica Neue" panose="02000503000000020004" pitchFamily="2" charset="0"/>
              </a:rPr>
              <a:t>Predicted value for y based on x (w/ 95% </a:t>
            </a:r>
            <a:r>
              <a:rPr lang="en-GB" sz="1100" b="1" dirty="0" err="1">
                <a:latin typeface="Helvetica Neue" panose="02000503000000020004" pitchFamily="2" charset="0"/>
                <a:ea typeface="Helvetica Neue" panose="02000503000000020004" pitchFamily="2" charset="0"/>
                <a:cs typeface="Helvetica Neue" panose="02000503000000020004" pitchFamily="2" charset="0"/>
              </a:rPr>
              <a:t>CrI</a:t>
            </a:r>
            <a:r>
              <a:rPr lang="en-GB" sz="1100" b="1" dirty="0">
                <a:latin typeface="Helvetica Neue" panose="02000503000000020004" pitchFamily="2" charset="0"/>
                <a:ea typeface="Helvetica Neue" panose="02000503000000020004" pitchFamily="2" charset="0"/>
                <a:cs typeface="Helvetica Neue" panose="02000503000000020004" pitchFamily="2" charset="0"/>
              </a:rPr>
              <a: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E71AAA4-4A70-9B7A-31E6-CCE26022C053}"/>
                  </a:ext>
                </a:extLst>
              </p:cNvPr>
              <p:cNvSpPr txBox="1"/>
              <p:nvPr/>
            </p:nvSpPr>
            <p:spPr>
              <a:xfrm rot="16200000">
                <a:off x="6317899" y="2513405"/>
                <a:ext cx="1211724" cy="261610"/>
              </a:xfrm>
              <a:prstGeom prst="rect">
                <a:avLst/>
              </a:prstGeom>
              <a:noFill/>
            </p:spPr>
            <p:txBody>
              <a:bodyPr wrap="square" rtlCol="0">
                <a:spAutoFit/>
              </a:bodyPr>
              <a:lstStyle/>
              <a:p>
                <a14:m>
                  <m:oMath xmlns:m="http://schemas.openxmlformats.org/officeDocument/2006/math">
                    <m:r>
                      <a:rPr lang="en-GB" sz="1100" b="1" i="1" smtClean="0">
                        <a:latin typeface="Cambria Math" panose="02040503050406030204" pitchFamily="18" charset="0"/>
                        <a:ea typeface="Cambria Math" panose="02040503050406030204" pitchFamily="18" charset="0"/>
                        <a:cs typeface="Helvetica Neue" panose="02000503000000020004" pitchFamily="2" charset="0"/>
                      </a:rPr>
                      <m:t>𝜷</m:t>
                    </m:r>
                  </m:oMath>
                </a14:m>
                <a:r>
                  <a:rPr lang="en-GB" sz="1100" b="1" dirty="0">
                    <a:latin typeface="Helvetica Neue" panose="02000503000000020004" pitchFamily="2" charset="0"/>
                    <a:ea typeface="Helvetica Neue" panose="02000503000000020004" pitchFamily="2" charset="0"/>
                    <a:cs typeface="Helvetica Neue" panose="02000503000000020004" pitchFamily="2" charset="0"/>
                  </a:rPr>
                  <a:t> (w/ 95% </a:t>
                </a:r>
                <a:r>
                  <a:rPr lang="en-GB" sz="1100" b="1" dirty="0" err="1">
                    <a:latin typeface="Helvetica Neue" panose="02000503000000020004" pitchFamily="2" charset="0"/>
                    <a:ea typeface="Helvetica Neue" panose="02000503000000020004" pitchFamily="2" charset="0"/>
                    <a:cs typeface="Helvetica Neue" panose="02000503000000020004" pitchFamily="2" charset="0"/>
                  </a:rPr>
                  <a:t>CrI</a:t>
                </a:r>
                <a:r>
                  <a:rPr lang="en-GB" sz="1100" b="1" dirty="0">
                    <a:latin typeface="Helvetica Neue" panose="02000503000000020004" pitchFamily="2" charset="0"/>
                    <a:ea typeface="Helvetica Neue" panose="02000503000000020004" pitchFamily="2" charset="0"/>
                    <a:cs typeface="Helvetica Neue" panose="02000503000000020004" pitchFamily="2" charset="0"/>
                  </a:rPr>
                  <a:t>)</a:t>
                </a:r>
              </a:p>
            </p:txBody>
          </p:sp>
        </mc:Choice>
        <mc:Fallback xmlns="">
          <p:sp>
            <p:nvSpPr>
              <p:cNvPr id="9" name="TextBox 8">
                <a:extLst>
                  <a:ext uri="{FF2B5EF4-FFF2-40B4-BE49-F238E27FC236}">
                    <a16:creationId xmlns:a16="http://schemas.microsoft.com/office/drawing/2014/main" id="{DE71AAA4-4A70-9B7A-31E6-CCE26022C053}"/>
                  </a:ext>
                </a:extLst>
              </p:cNvPr>
              <p:cNvSpPr txBox="1">
                <a:spLocks noRot="1" noChangeAspect="1" noMove="1" noResize="1" noEditPoints="1" noAdjustHandles="1" noChangeArrowheads="1" noChangeShapeType="1" noTextEdit="1"/>
              </p:cNvSpPr>
              <p:nvPr/>
            </p:nvSpPr>
            <p:spPr>
              <a:xfrm rot="16200000">
                <a:off x="6317899" y="2513405"/>
                <a:ext cx="1211724" cy="261610"/>
              </a:xfrm>
              <a:prstGeom prst="rect">
                <a:avLst/>
              </a:prstGeom>
              <a:blipFill>
                <a:blip r:embed="rId4"/>
                <a:stretch>
                  <a:fillRect r="-13636"/>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482CE64-C985-3D3D-8D26-4B52DD3F210C}"/>
                  </a:ext>
                </a:extLst>
              </p:cNvPr>
              <p:cNvSpPr txBox="1"/>
              <p:nvPr/>
            </p:nvSpPr>
            <p:spPr>
              <a:xfrm>
                <a:off x="7766130" y="4120562"/>
                <a:ext cx="3493599" cy="261610"/>
              </a:xfrm>
              <a:prstGeom prst="rect">
                <a:avLst/>
              </a:prstGeom>
              <a:noFill/>
            </p:spPr>
            <p:txBody>
              <a:bodyPr wrap="square" rtlCol="0">
                <a:spAutoFit/>
              </a:bodyPr>
              <a:lstStyle/>
              <a:p>
                <a:r>
                  <a:rPr lang="en-GB" sz="1100" b="1" dirty="0">
                    <a:latin typeface="Helvetica Neue" panose="02000503000000020004" pitchFamily="2" charset="0"/>
                    <a:ea typeface="Helvetica Neue" panose="02000503000000020004" pitchFamily="2" charset="0"/>
                    <a:cs typeface="Helvetica Neue" panose="02000503000000020004" pitchFamily="2" charset="0"/>
                  </a:rPr>
                  <a:t>Independent variable </a:t>
                </a:r>
                <a:r>
                  <a:rPr lang="en-GB" sz="1100" b="1" i="1" dirty="0">
                    <a:latin typeface="Helvetica Neue" panose="02000503000000020004" pitchFamily="2" charset="0"/>
                    <a:ea typeface="Helvetica Neue" panose="02000503000000020004" pitchFamily="2" charset="0"/>
                    <a:cs typeface="Helvetica Neue" panose="02000503000000020004" pitchFamily="2" charset="0"/>
                  </a:rPr>
                  <a:t>x</a:t>
                </a:r>
                <a:r>
                  <a:rPr lang="en-GB" sz="1100" b="1" dirty="0">
                    <a:latin typeface="Helvetica Neue" panose="02000503000000020004" pitchFamily="2" charset="0"/>
                    <a:ea typeface="Helvetica Neue" panose="02000503000000020004" pitchFamily="2" charset="0"/>
                    <a:cs typeface="Helvetica Neue" panose="02000503000000020004" pitchFamily="2" charset="0"/>
                  </a:rPr>
                  <a:t> yields this effect (</a:t>
                </a:r>
                <a14:m>
                  <m:oMath xmlns:m="http://schemas.openxmlformats.org/officeDocument/2006/math">
                    <m:r>
                      <a:rPr lang="en-GB" sz="1100" b="1" i="1" smtClean="0">
                        <a:latin typeface="Cambria Math" panose="02040503050406030204" pitchFamily="18" charset="0"/>
                        <a:ea typeface="Cambria Math" panose="02040503050406030204" pitchFamily="18" charset="0"/>
                        <a:cs typeface="Helvetica Neue" panose="02000503000000020004" pitchFamily="2" charset="0"/>
                      </a:rPr>
                      <m:t>𝜷</m:t>
                    </m:r>
                  </m:oMath>
                </a14:m>
                <a:r>
                  <a:rPr lang="en-GB" sz="1100" b="1" dirty="0">
                    <a:latin typeface="Helvetica Neue" panose="02000503000000020004" pitchFamily="2" charset="0"/>
                    <a:ea typeface="Helvetica Neue" panose="02000503000000020004" pitchFamily="2" charset="0"/>
                    <a:cs typeface="Helvetica Neue" panose="02000503000000020004" pitchFamily="2" charset="0"/>
                  </a:rPr>
                  <a:t>) on </a:t>
                </a:r>
                <a:r>
                  <a:rPr lang="en-GB" sz="1100" b="1" i="1" dirty="0">
                    <a:latin typeface="Helvetica Neue" panose="02000503000000020004" pitchFamily="2" charset="0"/>
                    <a:ea typeface="Helvetica Neue" panose="02000503000000020004" pitchFamily="2" charset="0"/>
                    <a:cs typeface="Helvetica Neue" panose="02000503000000020004" pitchFamily="2" charset="0"/>
                  </a:rPr>
                  <a:t>y</a:t>
                </a:r>
              </a:p>
            </p:txBody>
          </p:sp>
        </mc:Choice>
        <mc:Fallback xmlns="">
          <p:sp>
            <p:nvSpPr>
              <p:cNvPr id="10" name="TextBox 9">
                <a:extLst>
                  <a:ext uri="{FF2B5EF4-FFF2-40B4-BE49-F238E27FC236}">
                    <a16:creationId xmlns:a16="http://schemas.microsoft.com/office/drawing/2014/main" id="{4482CE64-C985-3D3D-8D26-4B52DD3F210C}"/>
                  </a:ext>
                </a:extLst>
              </p:cNvPr>
              <p:cNvSpPr txBox="1">
                <a:spLocks noRot="1" noChangeAspect="1" noMove="1" noResize="1" noEditPoints="1" noAdjustHandles="1" noChangeArrowheads="1" noChangeShapeType="1" noTextEdit="1"/>
              </p:cNvSpPr>
              <p:nvPr/>
            </p:nvSpPr>
            <p:spPr>
              <a:xfrm>
                <a:off x="7766130" y="4120562"/>
                <a:ext cx="3493599" cy="261610"/>
              </a:xfrm>
              <a:prstGeom prst="rect">
                <a:avLst/>
              </a:prstGeom>
              <a:blipFill>
                <a:blip r:embed="rId5"/>
                <a:stretch>
                  <a:fillRect b="-9091"/>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BDA78EDB-6A20-41B3-7704-5B260FC38DC7}"/>
              </a:ext>
            </a:extLst>
          </p:cNvPr>
          <p:cNvSpPr txBox="1"/>
          <p:nvPr/>
        </p:nvSpPr>
        <p:spPr>
          <a:xfrm>
            <a:off x="502344" y="5413117"/>
            <a:ext cx="11187312" cy="923330"/>
          </a:xfrm>
          <a:prstGeom prst="rect">
            <a:avLst/>
          </a:prstGeom>
          <a:solidFill>
            <a:schemeClr val="accent1">
              <a:lumMod val="20000"/>
              <a:lumOff val="80000"/>
            </a:schemeClr>
          </a:solid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For GAM, the dependent variables can come from a Gaussian, Binomial and/or Poisson distribution. Hence, you can specify the likelihood function accordingly. As for the independent variable –  it can also take both continuous and categorical variables.</a:t>
            </a:r>
          </a:p>
        </p:txBody>
      </p:sp>
      <p:sp>
        <p:nvSpPr>
          <p:cNvPr id="14" name="Slide Number Placeholder 3">
            <a:extLst>
              <a:ext uri="{FF2B5EF4-FFF2-40B4-BE49-F238E27FC236}">
                <a16:creationId xmlns:a16="http://schemas.microsoft.com/office/drawing/2014/main" id="{E8A0C190-E385-4AED-4154-848FA62C8382}"/>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20</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16" name="Rectangle 15">
            <a:extLst>
              <a:ext uri="{FF2B5EF4-FFF2-40B4-BE49-F238E27FC236}">
                <a16:creationId xmlns:a16="http://schemas.microsoft.com/office/drawing/2014/main" id="{BEB18418-0E50-453C-81EA-A2AD8D6BDD95}"/>
              </a:ext>
            </a:extLst>
          </p:cNvPr>
          <p:cNvSpPr/>
          <p:nvPr/>
        </p:nvSpPr>
        <p:spPr>
          <a:xfrm>
            <a:off x="6470798" y="854765"/>
            <a:ext cx="5575428" cy="406510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814030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720637"/>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Example and Interpretation</a:t>
            </a:r>
          </a:p>
        </p:txBody>
      </p:sp>
      <p:sp>
        <p:nvSpPr>
          <p:cNvPr id="3" name="Slide Number Placeholder 3">
            <a:extLst>
              <a:ext uri="{FF2B5EF4-FFF2-40B4-BE49-F238E27FC236}">
                <a16:creationId xmlns:a16="http://schemas.microsoft.com/office/drawing/2014/main" id="{517ADABE-4A1B-7050-EC6E-EA9F773F702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21</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5570033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A87148-1442-2127-8C2E-8010D42C2C06}"/>
              </a:ext>
            </a:extLst>
          </p:cNvPr>
          <p:cNvSpPr txBox="1"/>
          <p:nvPr/>
        </p:nvSpPr>
        <p:spPr>
          <a:xfrm>
            <a:off x="218661" y="107059"/>
            <a:ext cx="10999242"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Example: Air quality and Respiratory admissions in Turin Province [1]</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F633E94-D224-458B-BB45-A7E56214F81E}"/>
                  </a:ext>
                </a:extLst>
              </p:cNvPr>
              <p:cNvSpPr txBox="1"/>
              <p:nvPr/>
            </p:nvSpPr>
            <p:spPr>
              <a:xfrm>
                <a:off x="163996" y="2344317"/>
                <a:ext cx="4005470" cy="1034514"/>
              </a:xfrm>
              <a:prstGeom prst="rect">
                <a:avLst/>
              </a:prstGeom>
              <a:noFill/>
            </p:spPr>
            <p:txBody>
              <a:bodyPr wrap="square" rtlCol="0">
                <a:spAutoFit/>
              </a:bodyPr>
              <a:lstStyle/>
              <a:p>
                <a14:m>
                  <m:oMath xmlns:m="http://schemas.openxmlformats.org/officeDocument/2006/math">
                    <m:sSub>
                      <m:sSubPr>
                        <m:ctrlPr>
                          <a:rPr lang="en-GB" sz="1400" i="1" smtClean="0">
                            <a:latin typeface="Cambria Math" panose="02040503050406030204" pitchFamily="18" charset="0"/>
                          </a:rPr>
                        </m:ctrlPr>
                      </m:sSubPr>
                      <m:e>
                        <m:r>
                          <a:rPr lang="en-GB" sz="1400" b="0" i="1" smtClean="0">
                            <a:latin typeface="Cambria Math" panose="02040503050406030204" pitchFamily="18" charset="0"/>
                          </a:rPr>
                          <m:t>𝑦</m:t>
                        </m:r>
                      </m:e>
                      <m:sub>
                        <m:r>
                          <a:rPr lang="en-GB" sz="1400" b="0" i="1" smtClean="0">
                            <a:latin typeface="Cambria Math" panose="02040503050406030204" pitchFamily="18" charset="0"/>
                          </a:rPr>
                          <m:t>𝑖</m:t>
                        </m:r>
                      </m:sub>
                    </m:sSub>
                    <m:r>
                      <a:rPr lang="en-GB" sz="1400" b="0" i="1" smtClean="0">
                        <a:latin typeface="Cambria Math" panose="02040503050406030204" pitchFamily="18" charset="0"/>
                      </a:rPr>
                      <m:t>=</m:t>
                    </m:r>
                  </m:oMath>
                </a14:m>
                <a:r>
                  <a:rPr lang="en-GB" sz="1400" dirty="0"/>
                  <a:t> </a:t>
                </a:r>
                <a:r>
                  <a:rPr lang="en-GB" sz="1400" dirty="0">
                    <a:latin typeface="Helvetica Neue" panose="02000503000000020004" pitchFamily="2" charset="0"/>
                    <a:ea typeface="Helvetica Neue" panose="02000503000000020004" pitchFamily="2" charset="0"/>
                    <a:cs typeface="Helvetica Neue" panose="02000503000000020004" pitchFamily="2" charset="0"/>
                  </a:rPr>
                  <a:t>Total admission (in an area)</a:t>
                </a:r>
              </a:p>
              <a:p>
                <a14:m>
                  <m:oMath xmlns:m="http://schemas.openxmlformats.org/officeDocument/2006/math">
                    <m:sSub>
                      <m:sSubPr>
                        <m:ctrlPr>
                          <a:rPr lang="en-GB" sz="14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𝑖</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,1</m:t>
                        </m:r>
                      </m:sub>
                    </m:s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particulates in 2.5-10 cubic m (PM10)</a:t>
                </a:r>
              </a:p>
              <a:p>
                <a14:m>
                  <m:oMath xmlns:m="http://schemas.openxmlformats.org/officeDocument/2006/math">
                    <m:sSub>
                      <m:sSubPr>
                        <m:ctrlPr>
                          <a:rPr lang="en-GB" sz="14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𝑖</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,2</m:t>
                        </m:r>
                      </m:sub>
                    </m:s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Nitrogen Dioxide NO</a:t>
                </a:r>
                <a:r>
                  <a:rPr lang="en-GB" sz="1400" baseline="-25000" dirty="0">
                    <a:latin typeface="Helvetica Neue" panose="02000503000000020004" pitchFamily="2" charset="0"/>
                    <a:ea typeface="Helvetica Neue" panose="02000503000000020004" pitchFamily="2" charset="0"/>
                    <a:cs typeface="Helvetica Neue" panose="02000503000000020004" pitchFamily="2" charset="0"/>
                  </a:rPr>
                  <a:t>2 </a:t>
                </a:r>
                <a:r>
                  <a:rPr lang="en-GB" sz="1400" dirty="0">
                    <a:latin typeface="Helvetica Neue" panose="02000503000000020004" pitchFamily="2" charset="0"/>
                    <a:ea typeface="Helvetica Neue" panose="02000503000000020004" pitchFamily="2" charset="0"/>
                    <a:cs typeface="Helvetica Neue" panose="02000503000000020004" pitchFamily="2" charset="0"/>
                  </a:rPr>
                  <a:t>(parts per billion)</a:t>
                </a:r>
              </a:p>
              <a:p>
                <a14:m>
                  <m:oMath xmlns:m="http://schemas.openxmlformats.org/officeDocument/2006/math">
                    <m:sSub>
                      <m:sSubPr>
                        <m:ctrlPr>
                          <a:rPr lang="en-GB" sz="1400" i="1" smtClean="0">
                            <a:latin typeface="Cambria Math" panose="02040503050406030204" pitchFamily="18" charset="0"/>
                            <a:ea typeface="Helvetica Neue" panose="02000503000000020004" pitchFamily="2" charset="0"/>
                            <a:cs typeface="Helvetica Neue" panose="02000503000000020004" pitchFamily="2" charset="0"/>
                          </a:rPr>
                        </m:ctrlPr>
                      </m:sSubPr>
                      <m:e>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𝑥</m:t>
                        </m:r>
                      </m:e>
                      <m: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𝑖</m:t>
                        </m:r>
                        <m:r>
                          <a:rPr lang="en-GB" sz="1400" b="0" i="1" smtClean="0">
                            <a:latin typeface="Cambria Math" panose="02040503050406030204" pitchFamily="18" charset="0"/>
                            <a:ea typeface="Helvetica Neue" panose="02000503000000020004" pitchFamily="2" charset="0"/>
                            <a:cs typeface="Helvetica Neue" panose="02000503000000020004" pitchFamily="2" charset="0"/>
                          </a:rPr>
                          <m:t>,3</m:t>
                        </m:r>
                      </m:sub>
                    </m:sSub>
                    <m:r>
                      <a:rPr lang="en-GB" sz="1400"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sz="1400" dirty="0">
                    <a:latin typeface="Helvetica Neue" panose="02000503000000020004" pitchFamily="2" charset="0"/>
                    <a:ea typeface="Helvetica Neue" panose="02000503000000020004" pitchFamily="2" charset="0"/>
                    <a:cs typeface="Helvetica Neue" panose="02000503000000020004" pitchFamily="2" charset="0"/>
                  </a:rPr>
                  <a:t> Carbon Monoxide (parts per billion</a:t>
                </a:r>
                <a:r>
                  <a:rPr lang="en-GB" dirty="0">
                    <a:latin typeface="Helvetica Neue" panose="02000503000000020004" pitchFamily="2" charset="0"/>
                    <a:ea typeface="Helvetica Neue" panose="02000503000000020004" pitchFamily="2" charset="0"/>
                    <a:cs typeface="Helvetica Neue" panose="02000503000000020004" pitchFamily="2" charset="0"/>
                  </a:rPr>
                  <a:t>)</a:t>
                </a:r>
              </a:p>
            </p:txBody>
          </p:sp>
        </mc:Choice>
        <mc:Fallback xmlns="">
          <p:sp>
            <p:nvSpPr>
              <p:cNvPr id="3" name="TextBox 2">
                <a:extLst>
                  <a:ext uri="{FF2B5EF4-FFF2-40B4-BE49-F238E27FC236}">
                    <a16:creationId xmlns:a16="http://schemas.microsoft.com/office/drawing/2014/main" id="{AF633E94-D224-458B-BB45-A7E56214F81E}"/>
                  </a:ext>
                </a:extLst>
              </p:cNvPr>
              <p:cNvSpPr txBox="1">
                <a:spLocks noRot="1" noChangeAspect="1" noMove="1" noResize="1" noEditPoints="1" noAdjustHandles="1" noChangeArrowheads="1" noChangeShapeType="1" noTextEdit="1"/>
              </p:cNvSpPr>
              <p:nvPr/>
            </p:nvSpPr>
            <p:spPr>
              <a:xfrm>
                <a:off x="163996" y="2344317"/>
                <a:ext cx="4005470" cy="1034514"/>
              </a:xfrm>
              <a:prstGeom prst="rect">
                <a:avLst/>
              </a:prstGeom>
              <a:blipFill>
                <a:blip r:embed="rId2"/>
                <a:stretch>
                  <a:fillRect t="-2439" b="-8537"/>
                </a:stretch>
              </a:blipFill>
            </p:spPr>
            <p:txBody>
              <a:bodyPr/>
              <a:lstStyle/>
              <a:p>
                <a:r>
                  <a:rPr lang="en-GB">
                    <a:noFill/>
                  </a:rPr>
                  <a:t> </a:t>
                </a:r>
              </a:p>
            </p:txBody>
          </p:sp>
        </mc:Fallback>
      </mc:AlternateContent>
      <p:sp>
        <p:nvSpPr>
          <p:cNvPr id="23" name="Slide Number Placeholder 3">
            <a:extLst>
              <a:ext uri="{FF2B5EF4-FFF2-40B4-BE49-F238E27FC236}">
                <a16:creationId xmlns:a16="http://schemas.microsoft.com/office/drawing/2014/main" id="{53CB6F84-5FA1-DCAF-4F63-81914EC9940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22</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D6389BC-432E-8F04-E2C0-3303A8775C90}"/>
                  </a:ext>
                </a:extLst>
              </p:cNvPr>
              <p:cNvSpPr txBox="1"/>
              <p:nvPr/>
            </p:nvSpPr>
            <p:spPr>
              <a:xfrm>
                <a:off x="5168348" y="1741471"/>
                <a:ext cx="6242867" cy="413511"/>
              </a:xfrm>
              <a:prstGeom prst="rect">
                <a:avLst/>
              </a:prstGeom>
              <a:solidFill>
                <a:schemeClr val="accent1">
                  <a:lumMod val="40000"/>
                  <a:lumOff val="60000"/>
                </a:schemeClr>
              </a:solidFill>
              <a:ln>
                <a:solidFill>
                  <a:schemeClr val="accent1">
                    <a:lumMod val="60000"/>
                    <a:lumOff val="40000"/>
                  </a:schemeClr>
                </a:solidFill>
              </a:ln>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i="1" dirty="0" smtClean="0">
                              <a:latin typeface="Cambria Math" panose="02040503050406030204" pitchFamily="18" charset="0"/>
                              <a:ea typeface="Helvetica Neue Thin" panose="020B0403020202020204" pitchFamily="34" charset="0"/>
                            </a:rPr>
                          </m:ctrlPr>
                        </m:sSubPr>
                        <m:e>
                          <m:r>
                            <a:rPr lang="en-GB" sz="2000" b="0" i="1" dirty="0" smtClean="0">
                              <a:latin typeface="Cambria Math" panose="02040503050406030204" pitchFamily="18" charset="0"/>
                              <a:ea typeface="Helvetica Neue Thin" panose="020B0403020202020204" pitchFamily="34" charset="0"/>
                            </a:rPr>
                            <m:t>𝑦</m:t>
                          </m:r>
                        </m:e>
                        <m:sub>
                          <m:r>
                            <a:rPr lang="en-GB" sz="2000" b="0" i="1" dirty="0" smtClean="0">
                              <a:latin typeface="Cambria Math" panose="02040503050406030204" pitchFamily="18" charset="0"/>
                              <a:ea typeface="Helvetica Neue Thin" panose="020B0403020202020204" pitchFamily="34" charset="0"/>
                            </a:rPr>
                            <m:t>𝑡</m:t>
                          </m:r>
                        </m:sub>
                      </m:sSub>
                      <m:r>
                        <a:rPr lang="en-GB" sz="2000" b="0" i="0" smtClean="0">
                          <a:latin typeface="Cambria Math" panose="02040503050406030204" pitchFamily="18" charset="0"/>
                        </a:rPr>
                        <m:t>= </m:t>
                      </m:r>
                      <m:r>
                        <a:rPr lang="el-GR" sz="2000" b="0" i="1" smtClean="0">
                          <a:latin typeface="Cambria Math" panose="02040503050406030204" pitchFamily="18" charset="0"/>
                          <a:ea typeface="Cambria Math" panose="02040503050406030204" pitchFamily="18" charset="0"/>
                        </a:rPr>
                        <m:t>𝛼</m:t>
                      </m:r>
                      <m:r>
                        <a:rPr lang="en-GB" sz="2000" b="0" i="0" smtClean="0">
                          <a:latin typeface="Cambria Math" panose="02040503050406030204" pitchFamily="18" charset="0"/>
                        </a:rPr>
                        <m:t>+</m:t>
                      </m:r>
                      <m:sSub>
                        <m:sSubPr>
                          <m:ctrlPr>
                            <a:rPr lang="en-GB" sz="2000" i="1" smtClean="0">
                              <a:latin typeface="Cambria Math" panose="02040503050406030204" pitchFamily="18" charset="0"/>
                            </a:rPr>
                          </m:ctrlPr>
                        </m:sSubPr>
                        <m:e>
                          <m:r>
                            <a:rPr lang="en-GB" sz="2000" b="0" i="1" smtClean="0">
                              <a:latin typeface="Cambria Math" panose="02040503050406030204" pitchFamily="18" charset="0"/>
                            </a:rPr>
                            <m:t>𝑓</m:t>
                          </m:r>
                        </m:e>
                        <m:sub>
                          <m:r>
                            <a:rPr lang="en-GB" sz="2000" b="0" i="0" smtClean="0">
                              <a:latin typeface="Cambria Math" panose="02040503050406030204" pitchFamily="18" charset="0"/>
                              <a:ea typeface="Cambria Math" panose="02040503050406030204" pitchFamily="18" charset="0"/>
                            </a:rPr>
                            <m:t>1</m:t>
                          </m:r>
                        </m:sub>
                      </m:sSub>
                      <m:sSub>
                        <m:sSubPr>
                          <m:ctrlPr>
                            <a:rPr lang="en-GB" sz="2000" i="1">
                              <a:latin typeface="Cambria Math" panose="02040503050406030204" pitchFamily="18" charset="0"/>
                            </a:rPr>
                          </m:ctrlPr>
                        </m:sSubPr>
                        <m:e>
                          <m:r>
                            <a:rPr lang="en-GB" sz="2000" b="0" i="0" smtClean="0">
                              <a:latin typeface="Cambria Math" panose="02040503050406030204" pitchFamily="18" charset="0"/>
                            </a:rPr>
                            <m:t>(</m:t>
                          </m:r>
                          <m:r>
                            <a:rPr lang="en-GB" sz="2000" b="0" i="1">
                              <a:latin typeface="Cambria Math" panose="02040503050406030204" pitchFamily="18" charset="0"/>
                            </a:rPr>
                            <m:t>𝑥</m:t>
                          </m:r>
                        </m:e>
                        <m:sub>
                          <m:r>
                            <a:rPr lang="en-GB" sz="2000" b="0" i="1" smtClean="0">
                              <a:latin typeface="Cambria Math" panose="02040503050406030204" pitchFamily="18" charset="0"/>
                            </a:rPr>
                            <m:t>𝑖</m:t>
                          </m:r>
                          <m:r>
                            <a:rPr lang="en-GB" sz="2000" b="0" i="0" smtClean="0">
                              <a:latin typeface="Cambria Math" panose="02040503050406030204" pitchFamily="18" charset="0"/>
                            </a:rPr>
                            <m:t>,1</m:t>
                          </m:r>
                        </m:sub>
                      </m:sSub>
                      <m:r>
                        <a:rPr lang="en-GB" sz="2000" b="0" i="1" smtClean="0">
                          <a:latin typeface="Cambria Math" panose="02040503050406030204" pitchFamily="18" charset="0"/>
                        </a:rPr>
                        <m:t>)</m:t>
                      </m:r>
                      <m:r>
                        <a:rPr lang="en-GB" sz="2000" b="0" i="0" smtClean="0">
                          <a:latin typeface="Cambria Math" panose="02040503050406030204" pitchFamily="18" charset="0"/>
                        </a:rPr>
                        <m:t>+</m:t>
                      </m:r>
                      <m:sSub>
                        <m:sSubPr>
                          <m:ctrlPr>
                            <a:rPr lang="en-GB" sz="2000" i="1" smtClean="0">
                              <a:latin typeface="Cambria Math" panose="02040503050406030204" pitchFamily="18" charset="0"/>
                            </a:rPr>
                          </m:ctrlPr>
                        </m:sSubPr>
                        <m:e>
                          <m:r>
                            <a:rPr lang="en-GB" sz="2000" b="0" i="1" smtClean="0">
                              <a:latin typeface="Cambria Math" panose="02040503050406030204" pitchFamily="18" charset="0"/>
                            </a:rPr>
                            <m:t>𝑓</m:t>
                          </m:r>
                        </m:e>
                        <m:sub>
                          <m:r>
                            <a:rPr lang="en-GB" sz="2000" b="0" i="1" smtClean="0">
                              <a:latin typeface="Cambria Math" panose="02040503050406030204" pitchFamily="18" charset="0"/>
                            </a:rPr>
                            <m:t>2</m:t>
                          </m:r>
                        </m:sub>
                      </m:sSub>
                      <m:sSub>
                        <m:sSubPr>
                          <m:ctrlPr>
                            <a:rPr lang="en-GB" sz="2000" i="1">
                              <a:latin typeface="Cambria Math" panose="02040503050406030204" pitchFamily="18" charset="0"/>
                            </a:rPr>
                          </m:ctrlPr>
                        </m:sSubPr>
                        <m:e>
                          <m:r>
                            <a:rPr lang="en-GB" sz="2000" b="0" i="1" smtClean="0">
                              <a:latin typeface="Cambria Math" panose="02040503050406030204" pitchFamily="18" charset="0"/>
                            </a:rPr>
                            <m:t>(</m:t>
                          </m:r>
                          <m:r>
                            <a:rPr lang="en-GB" sz="2000" b="0" i="1">
                              <a:latin typeface="Cambria Math" panose="02040503050406030204" pitchFamily="18" charset="0"/>
                            </a:rPr>
                            <m:t>𝑥</m:t>
                          </m:r>
                        </m:e>
                        <m:sub>
                          <m:r>
                            <a:rPr lang="en-GB" sz="2000" b="0" i="1" smtClean="0">
                              <a:latin typeface="Cambria Math" panose="02040503050406030204" pitchFamily="18" charset="0"/>
                            </a:rPr>
                            <m:t>𝑖</m:t>
                          </m:r>
                          <m:r>
                            <a:rPr lang="en-GB" sz="2000" b="0" i="0" smtClean="0">
                              <a:latin typeface="Cambria Math" panose="02040503050406030204" pitchFamily="18" charset="0"/>
                            </a:rPr>
                            <m:t>,2</m:t>
                          </m:r>
                        </m:sub>
                      </m:sSub>
                      <m:r>
                        <a:rPr lang="en-GB" sz="2000" b="0" i="1" smtClean="0">
                          <a:latin typeface="Cambria Math" panose="02040503050406030204" pitchFamily="18" charset="0"/>
                        </a:rPr>
                        <m:t>)</m:t>
                      </m:r>
                      <m:r>
                        <a:rPr lang="en-GB" sz="2000" b="0" i="0" smtClean="0">
                          <a:latin typeface="Cambria Math" panose="02040503050406030204" pitchFamily="18" charset="0"/>
                        </a:rPr>
                        <m:t>+</m:t>
                      </m:r>
                      <m:sSub>
                        <m:sSubPr>
                          <m:ctrlPr>
                            <a:rPr lang="en-GB" sz="2000" i="1">
                              <a:latin typeface="Cambria Math" panose="02040503050406030204" pitchFamily="18" charset="0"/>
                            </a:rPr>
                          </m:ctrlPr>
                        </m:sSubPr>
                        <m:e>
                          <m:sSub>
                            <m:sSubPr>
                              <m:ctrlPr>
                                <a:rPr lang="en-GB" sz="2000" i="1" smtClean="0">
                                  <a:latin typeface="Cambria Math" panose="02040503050406030204" pitchFamily="18" charset="0"/>
                                </a:rPr>
                              </m:ctrlPr>
                            </m:sSubPr>
                            <m:e>
                              <m:r>
                                <a:rPr lang="en-GB" sz="2000" b="0" i="1" smtClean="0">
                                  <a:latin typeface="Cambria Math" panose="02040503050406030204" pitchFamily="18" charset="0"/>
                                </a:rPr>
                                <m:t>𝑓</m:t>
                              </m:r>
                            </m:e>
                            <m:sub>
                              <m:r>
                                <a:rPr lang="en-GB" sz="2000" b="0" i="1" smtClean="0">
                                  <a:latin typeface="Cambria Math" panose="02040503050406030204" pitchFamily="18" charset="0"/>
                                </a:rPr>
                                <m:t>3</m:t>
                              </m:r>
                            </m:sub>
                          </m:sSub>
                          <m:r>
                            <a:rPr lang="en-GB" sz="2000" b="0" i="1" smtClean="0">
                              <a:latin typeface="Cambria Math" panose="02040503050406030204" pitchFamily="18" charset="0"/>
                            </a:rPr>
                            <m:t>(</m:t>
                          </m:r>
                          <m:r>
                            <a:rPr lang="en-GB" sz="2000" b="0" i="1">
                              <a:latin typeface="Cambria Math" panose="02040503050406030204" pitchFamily="18" charset="0"/>
                            </a:rPr>
                            <m:t>𝑥</m:t>
                          </m:r>
                        </m:e>
                        <m:sub>
                          <m:r>
                            <a:rPr lang="en-GB" sz="2000" b="0" i="1" smtClean="0">
                              <a:latin typeface="Cambria Math" panose="02040503050406030204" pitchFamily="18" charset="0"/>
                            </a:rPr>
                            <m:t>𝑖</m:t>
                          </m:r>
                          <m:r>
                            <a:rPr lang="en-GB" sz="2000" b="0">
                              <a:latin typeface="Cambria Math" panose="02040503050406030204" pitchFamily="18" charset="0"/>
                            </a:rPr>
                            <m:t>,</m:t>
                          </m:r>
                          <m:r>
                            <a:rPr lang="en-GB" sz="2000" b="0" i="1" smtClean="0">
                              <a:latin typeface="Cambria Math" panose="02040503050406030204" pitchFamily="18" charset="0"/>
                            </a:rPr>
                            <m:t>3</m:t>
                          </m:r>
                        </m:sub>
                      </m:sSub>
                      <m:r>
                        <a:rPr lang="en-GB" sz="2000" b="0" i="1" smtClean="0">
                          <a:latin typeface="Cambria Math" panose="02040503050406030204" pitchFamily="18" charset="0"/>
                        </a:rPr>
                        <m:t>)+</m:t>
                      </m:r>
                      <m:r>
                        <m:rPr>
                          <m:sty m:val="p"/>
                        </m:rPr>
                        <a:rPr lang="el-GR" sz="2000" b="0" i="0" smtClean="0">
                          <a:latin typeface="Cambria Math" panose="02040503050406030204" pitchFamily="18" charset="0"/>
                          <a:ea typeface="Cambria Math" panose="02040503050406030204" pitchFamily="18" charset="0"/>
                        </a:rPr>
                        <m:t>ε</m:t>
                      </m:r>
                    </m:oMath>
                  </m:oMathPara>
                </a14:m>
                <a:endParaRPr lang="en-US" sz="2000" dirty="0">
                  <a:latin typeface="Helvetica Neue Thin" panose="020B0403020202020204" pitchFamily="34" charset="0"/>
                  <a:ea typeface="Helvetica Neue Thin" panose="020B0403020202020204" pitchFamily="34" charset="0"/>
                </a:endParaRPr>
              </a:p>
            </p:txBody>
          </p:sp>
        </mc:Choice>
        <mc:Fallback xmlns="">
          <p:sp>
            <p:nvSpPr>
              <p:cNvPr id="24" name="TextBox 23">
                <a:extLst>
                  <a:ext uri="{FF2B5EF4-FFF2-40B4-BE49-F238E27FC236}">
                    <a16:creationId xmlns:a16="http://schemas.microsoft.com/office/drawing/2014/main" id="{7D6389BC-432E-8F04-E2C0-3303A8775C90}"/>
                  </a:ext>
                </a:extLst>
              </p:cNvPr>
              <p:cNvSpPr txBox="1">
                <a:spLocks noRot="1" noChangeAspect="1" noMove="1" noResize="1" noEditPoints="1" noAdjustHandles="1" noChangeArrowheads="1" noChangeShapeType="1" noTextEdit="1"/>
              </p:cNvSpPr>
              <p:nvPr/>
            </p:nvSpPr>
            <p:spPr>
              <a:xfrm>
                <a:off x="5168348" y="1741471"/>
                <a:ext cx="6242867" cy="413511"/>
              </a:xfrm>
              <a:prstGeom prst="rect">
                <a:avLst/>
              </a:prstGeom>
              <a:blipFill>
                <a:blip r:embed="rId3"/>
                <a:stretch>
                  <a:fillRect b="-11429"/>
                </a:stretch>
              </a:blipFill>
              <a:ln>
                <a:solidFill>
                  <a:schemeClr val="accent1">
                    <a:lumMod val="60000"/>
                    <a:lumOff val="40000"/>
                  </a:schemeClr>
                </a:solidFill>
              </a:ln>
            </p:spPr>
            <p:txBody>
              <a:bodyPr/>
              <a:lstStyle/>
              <a:p>
                <a:r>
                  <a:rPr lang="en-GB">
                    <a:noFill/>
                  </a:rPr>
                  <a:t> </a:t>
                </a:r>
              </a:p>
            </p:txBody>
          </p:sp>
        </mc:Fallback>
      </mc:AlternateContent>
      <p:sp>
        <p:nvSpPr>
          <p:cNvPr id="25" name="TextBox 24">
            <a:extLst>
              <a:ext uri="{FF2B5EF4-FFF2-40B4-BE49-F238E27FC236}">
                <a16:creationId xmlns:a16="http://schemas.microsoft.com/office/drawing/2014/main" id="{F1C15E17-3E48-0759-1B96-CC68D0C20CCD}"/>
              </a:ext>
            </a:extLst>
          </p:cNvPr>
          <p:cNvSpPr txBox="1"/>
          <p:nvPr/>
        </p:nvSpPr>
        <p:spPr>
          <a:xfrm>
            <a:off x="4830415" y="1338904"/>
            <a:ext cx="5456585" cy="369332"/>
          </a:xfrm>
          <a:prstGeom prst="rect">
            <a:avLst/>
          </a:prstGeom>
          <a:noFill/>
        </p:spPr>
        <p:txBody>
          <a:bodyPr wrap="square" rtlCol="0">
            <a:spAutoFit/>
          </a:bodyPr>
          <a:lstStyle/>
          <a:p>
            <a:pPr marL="285750" indent="-285750">
              <a:buFont typeface="Wingdings" pitchFamily="2" charset="2"/>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Using a GAM with Basis function all variables</a:t>
            </a:r>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DBBB4E99-D2B2-865A-1423-64374CB566C8}"/>
                  </a:ext>
                </a:extLst>
              </p:cNvPr>
              <p:cNvSpPr txBox="1"/>
              <p:nvPr/>
            </p:nvSpPr>
            <p:spPr>
              <a:xfrm>
                <a:off x="5168348" y="3072385"/>
                <a:ext cx="5953539" cy="289182"/>
              </a:xfrm>
              <a:prstGeom prst="rect">
                <a:avLst/>
              </a:prstGeom>
              <a:solidFill>
                <a:schemeClr val="accent1">
                  <a:lumMod val="40000"/>
                  <a:lumOff val="60000"/>
                </a:schemeClr>
              </a:solidFill>
              <a:ln>
                <a:solidFill>
                  <a:schemeClr val="accent1">
                    <a:lumMod val="60000"/>
                    <a:lumOff val="40000"/>
                  </a:schemeClr>
                </a:solidFill>
              </a:ln>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sSub>
                        <m:sSubPr>
                          <m:ctrlPr>
                            <a:rPr lang="en-GB" i="1" smtClean="0">
                              <a:latin typeface="Cambria Math" panose="02040503050406030204" pitchFamily="18" charset="0"/>
                            </a:rPr>
                          </m:ctrlPr>
                        </m:sSubPr>
                        <m:e>
                          <m:r>
                            <a:rPr lang="en-GB" b="0" i="1" smtClean="0">
                              <a:latin typeface="Cambria Math" panose="02040503050406030204" pitchFamily="18" charset="0"/>
                            </a:rPr>
                            <m:t>𝑦</m:t>
                          </m:r>
                        </m:e>
                        <m:sub>
                          <m:r>
                            <a:rPr lang="en-GB" b="0" i="1" smtClean="0">
                              <a:latin typeface="Cambria Math" panose="02040503050406030204" pitchFamily="18" charset="0"/>
                            </a:rPr>
                            <m:t>𝑡</m:t>
                          </m:r>
                          <m:r>
                            <a:rPr lang="en-GB" b="0" i="1" smtClean="0">
                              <a:latin typeface="Cambria Math" panose="02040503050406030204" pitchFamily="18" charset="0"/>
                            </a:rPr>
                            <m:t> </m:t>
                          </m:r>
                        </m:sub>
                      </m:sSub>
                      <m:r>
                        <a:rPr lang="en-GB" b="0" i="1" smtClean="0">
                          <a:latin typeface="Cambria Math" panose="02040503050406030204" pitchFamily="18" charset="0"/>
                        </a:rPr>
                        <m:t>~ </m:t>
                      </m:r>
                      <m:r>
                        <m:rPr>
                          <m:sty m:val="p"/>
                        </m:rPr>
                        <a:rPr lang="en-GB" b="0" i="0" smtClean="0">
                          <a:latin typeface="Cambria Math" panose="02040503050406030204" pitchFamily="18" charset="0"/>
                        </a:rPr>
                        <m:t>Poisson</m:t>
                      </m:r>
                      <m:d>
                        <m:dPr>
                          <m:ctrlPr>
                            <a:rPr lang="en-GB" i="1" smtClean="0">
                              <a:latin typeface="Cambria Math" panose="02040503050406030204" pitchFamily="18" charset="0"/>
                            </a:rPr>
                          </m:ctrlPr>
                        </m:dPr>
                        <m:e>
                          <m:sSub>
                            <m:sSubPr>
                              <m:ctrlPr>
                                <a:rPr lang="en-GB"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rPr>
                                <m:t>𝑡</m:t>
                              </m:r>
                            </m:sub>
                          </m:sSub>
                        </m:e>
                      </m:d>
                      <m:sSub>
                        <m:sSubPr>
                          <m:ctrlPr>
                            <a:rPr lang="en-US" i="1" dirty="0">
                              <a:latin typeface="Cambria Math" panose="02040503050406030204" pitchFamily="18" charset="0"/>
                              <a:ea typeface="Helvetica Neue Thin" panose="020B0403020202020204" pitchFamily="34" charset="0"/>
                            </a:rPr>
                          </m:ctrlPr>
                        </m:sSubPr>
                        <m:e>
                          <m:r>
                            <a:rPr lang="en-GB" b="0" i="0" dirty="0" smtClean="0">
                              <a:latin typeface="Cambria Math" panose="02040503050406030204" pitchFamily="18" charset="0"/>
                              <a:ea typeface="Helvetica Neue Thin" panose="020B0403020202020204" pitchFamily="34" charset="0"/>
                            </a:rPr>
                            <m:t>: </m:t>
                          </m:r>
                          <m:r>
                            <m:rPr>
                              <m:sty m:val="p"/>
                            </m:rPr>
                            <a:rPr lang="en-GB" b="0" i="0" dirty="0" smtClean="0">
                              <a:latin typeface="Cambria Math" panose="02040503050406030204" pitchFamily="18" charset="0"/>
                              <a:ea typeface="Helvetica Neue Thin" panose="020B0403020202020204" pitchFamily="34" charset="0"/>
                            </a:rPr>
                            <m:t>log</m:t>
                          </m:r>
                          <m:r>
                            <a:rPr lang="en-GB" b="0" i="0" dirty="0" smtClean="0">
                              <a:latin typeface="Cambria Math" panose="02040503050406030204" pitchFamily="18" charset="0"/>
                              <a:ea typeface="Helvetica Neue Thin" panose="020B0403020202020204" pitchFamily="34" charset="0"/>
                            </a:rPr>
                            <m:t>(</m:t>
                          </m:r>
                          <m:r>
                            <a:rPr lang="en-US" b="0" i="1" dirty="0" smtClean="0">
                              <a:latin typeface="Cambria Math" panose="02040503050406030204" pitchFamily="18" charset="0"/>
                              <a:ea typeface="Cambria Math" panose="02040503050406030204" pitchFamily="18" charset="0"/>
                            </a:rPr>
                            <m:t>𝜇</m:t>
                          </m:r>
                        </m:e>
                        <m:sub>
                          <m:r>
                            <a:rPr lang="en-GB" b="0" i="1" dirty="0">
                              <a:latin typeface="Cambria Math" panose="02040503050406030204" pitchFamily="18" charset="0"/>
                              <a:ea typeface="Helvetica Neue Thin" panose="020B0403020202020204" pitchFamily="34" charset="0"/>
                            </a:rPr>
                            <m:t>𝑡</m:t>
                          </m:r>
                        </m:sub>
                      </m:sSub>
                      <m:r>
                        <a:rPr lang="en-GB" b="0" i="1" dirty="0" smtClean="0">
                          <a:latin typeface="Cambria Math" panose="02040503050406030204" pitchFamily="18" charset="0"/>
                          <a:ea typeface="Helvetica Neue Thin" panose="020B0403020202020204" pitchFamily="34" charset="0"/>
                        </a:rPr>
                        <m:t>)</m:t>
                      </m:r>
                      <m:r>
                        <a:rPr lang="en-GB" b="0">
                          <a:latin typeface="Cambria Math" panose="02040503050406030204" pitchFamily="18" charset="0"/>
                        </a:rPr>
                        <m:t>= </m:t>
                      </m:r>
                      <m:r>
                        <a:rPr lang="el-GR" b="0" i="1">
                          <a:latin typeface="Cambria Math" panose="02040503050406030204" pitchFamily="18" charset="0"/>
                          <a:ea typeface="Cambria Math" panose="02040503050406030204" pitchFamily="18" charset="0"/>
                        </a:rPr>
                        <m:t>𝛼</m:t>
                      </m:r>
                      <m:r>
                        <a:rPr lang="en-GB" b="0">
                          <a:latin typeface="Cambria Math" panose="02040503050406030204" pitchFamily="18" charset="0"/>
                        </a:rPr>
                        <m:t>+</m:t>
                      </m:r>
                      <m:sSub>
                        <m:sSubPr>
                          <m:ctrlPr>
                            <a:rPr lang="en-GB" i="1">
                              <a:latin typeface="Cambria Math" panose="02040503050406030204" pitchFamily="18" charset="0"/>
                            </a:rPr>
                          </m:ctrlPr>
                        </m:sSubPr>
                        <m:e>
                          <m:r>
                            <a:rPr lang="en-GB" b="0" i="1">
                              <a:latin typeface="Cambria Math" panose="02040503050406030204" pitchFamily="18" charset="0"/>
                            </a:rPr>
                            <m:t>𝑓</m:t>
                          </m:r>
                        </m:e>
                        <m:sub>
                          <m:r>
                            <a:rPr lang="en-GB" b="0" i="1">
                              <a:latin typeface="Cambria Math" panose="02040503050406030204" pitchFamily="18" charset="0"/>
                              <a:ea typeface="Cambria Math" panose="02040503050406030204" pitchFamily="18" charset="0"/>
                            </a:rPr>
                            <m:t>1</m:t>
                          </m:r>
                        </m:sub>
                      </m:sSub>
                      <m:sSub>
                        <m:sSubPr>
                          <m:ctrlPr>
                            <a:rPr lang="en-GB" i="1">
                              <a:latin typeface="Cambria Math" panose="02040503050406030204" pitchFamily="18" charset="0"/>
                            </a:rPr>
                          </m:ctrlPr>
                        </m:sSubPr>
                        <m:e>
                          <m:r>
                            <a:rPr lang="en-GB" b="0">
                              <a:latin typeface="Cambria Math" panose="02040503050406030204" pitchFamily="18" charset="0"/>
                            </a:rPr>
                            <m:t>(</m:t>
                          </m:r>
                          <m:r>
                            <a:rPr lang="en-GB" b="0" i="1">
                              <a:latin typeface="Cambria Math" panose="02040503050406030204" pitchFamily="18" charset="0"/>
                            </a:rPr>
                            <m:t>𝑥</m:t>
                          </m:r>
                        </m:e>
                        <m:sub>
                          <m:r>
                            <a:rPr lang="en-GB" b="0" i="1" smtClean="0">
                              <a:latin typeface="Cambria Math" panose="02040503050406030204" pitchFamily="18" charset="0"/>
                            </a:rPr>
                            <m:t>𝑖</m:t>
                          </m:r>
                          <m:r>
                            <a:rPr lang="en-GB" b="0">
                              <a:latin typeface="Cambria Math" panose="02040503050406030204" pitchFamily="18" charset="0"/>
                            </a:rPr>
                            <m:t>,</m:t>
                          </m:r>
                          <m:r>
                            <a:rPr lang="en-GB" b="0" i="1">
                              <a:latin typeface="Cambria Math" panose="02040503050406030204" pitchFamily="18" charset="0"/>
                            </a:rPr>
                            <m:t>1</m:t>
                          </m:r>
                        </m:sub>
                      </m:sSub>
                      <m:r>
                        <a:rPr lang="en-GB" b="0" i="1">
                          <a:latin typeface="Cambria Math" panose="02040503050406030204" pitchFamily="18" charset="0"/>
                        </a:rPr>
                        <m:t>)</m:t>
                      </m:r>
                      <m:r>
                        <a:rPr lang="en-GB" b="0">
                          <a:latin typeface="Cambria Math" panose="02040503050406030204" pitchFamily="18" charset="0"/>
                        </a:rPr>
                        <m:t>+</m:t>
                      </m:r>
                      <m:sSub>
                        <m:sSubPr>
                          <m:ctrlPr>
                            <a:rPr lang="en-GB" i="1">
                              <a:latin typeface="Cambria Math" panose="02040503050406030204" pitchFamily="18" charset="0"/>
                            </a:rPr>
                          </m:ctrlPr>
                        </m:sSubPr>
                        <m:e>
                          <m:r>
                            <a:rPr lang="en-GB" b="0" i="1">
                              <a:latin typeface="Cambria Math" panose="02040503050406030204" pitchFamily="18" charset="0"/>
                            </a:rPr>
                            <m:t>𝑓</m:t>
                          </m:r>
                        </m:e>
                        <m:sub>
                          <m:r>
                            <a:rPr lang="en-GB" b="0" i="1">
                              <a:latin typeface="Cambria Math" panose="02040503050406030204" pitchFamily="18" charset="0"/>
                            </a:rPr>
                            <m:t>2</m:t>
                          </m:r>
                        </m:sub>
                      </m:sSub>
                      <m:sSub>
                        <m:sSubPr>
                          <m:ctrlPr>
                            <a:rPr lang="en-GB" i="1">
                              <a:latin typeface="Cambria Math" panose="02040503050406030204" pitchFamily="18" charset="0"/>
                            </a:rPr>
                          </m:ctrlPr>
                        </m:sSubPr>
                        <m:e>
                          <m:r>
                            <a:rPr lang="en-GB" b="0" i="1">
                              <a:latin typeface="Cambria Math" panose="02040503050406030204" pitchFamily="18" charset="0"/>
                            </a:rPr>
                            <m:t>(</m:t>
                          </m:r>
                          <m:r>
                            <a:rPr lang="en-GB" b="0" i="1">
                              <a:latin typeface="Cambria Math" panose="02040503050406030204" pitchFamily="18" charset="0"/>
                            </a:rPr>
                            <m:t>𝑥</m:t>
                          </m:r>
                        </m:e>
                        <m:sub>
                          <m:r>
                            <a:rPr lang="en-GB" b="0" i="1" smtClean="0">
                              <a:latin typeface="Cambria Math" panose="02040503050406030204" pitchFamily="18" charset="0"/>
                            </a:rPr>
                            <m:t>𝑖</m:t>
                          </m:r>
                          <m:r>
                            <a:rPr lang="en-GB" b="0">
                              <a:latin typeface="Cambria Math" panose="02040503050406030204" pitchFamily="18" charset="0"/>
                            </a:rPr>
                            <m:t>,</m:t>
                          </m:r>
                          <m:r>
                            <a:rPr lang="en-GB" b="0" i="1">
                              <a:latin typeface="Cambria Math" panose="02040503050406030204" pitchFamily="18" charset="0"/>
                            </a:rPr>
                            <m:t>2</m:t>
                          </m:r>
                        </m:sub>
                      </m:sSub>
                      <m:r>
                        <a:rPr lang="en-GB" b="0" i="1">
                          <a:latin typeface="Cambria Math" panose="02040503050406030204" pitchFamily="18" charset="0"/>
                        </a:rPr>
                        <m:t>)</m:t>
                      </m:r>
                      <m:r>
                        <a:rPr lang="en-GB" b="0">
                          <a:latin typeface="Cambria Math" panose="02040503050406030204" pitchFamily="18" charset="0"/>
                        </a:rPr>
                        <m:t>+</m:t>
                      </m:r>
                      <m:sSub>
                        <m:sSubPr>
                          <m:ctrlPr>
                            <a:rPr lang="en-GB" i="1">
                              <a:latin typeface="Cambria Math" panose="02040503050406030204" pitchFamily="18" charset="0"/>
                            </a:rPr>
                          </m:ctrlPr>
                        </m:sSubPr>
                        <m:e>
                          <m:sSub>
                            <m:sSubPr>
                              <m:ctrlPr>
                                <a:rPr lang="en-GB" i="1">
                                  <a:latin typeface="Cambria Math" panose="02040503050406030204" pitchFamily="18" charset="0"/>
                                </a:rPr>
                              </m:ctrlPr>
                            </m:sSubPr>
                            <m:e>
                              <m:r>
                                <a:rPr lang="en-GB" b="0" i="1">
                                  <a:latin typeface="Cambria Math" panose="02040503050406030204" pitchFamily="18" charset="0"/>
                                </a:rPr>
                                <m:t>𝑓</m:t>
                              </m:r>
                            </m:e>
                            <m:sub>
                              <m:r>
                                <a:rPr lang="en-GB" b="0" i="1">
                                  <a:latin typeface="Cambria Math" panose="02040503050406030204" pitchFamily="18" charset="0"/>
                                </a:rPr>
                                <m:t>3</m:t>
                              </m:r>
                            </m:sub>
                          </m:sSub>
                          <m:r>
                            <a:rPr lang="en-GB" b="0" i="1">
                              <a:latin typeface="Cambria Math" panose="02040503050406030204" pitchFamily="18" charset="0"/>
                            </a:rPr>
                            <m:t>(</m:t>
                          </m:r>
                          <m:r>
                            <a:rPr lang="en-GB" b="0" i="1">
                              <a:latin typeface="Cambria Math" panose="02040503050406030204" pitchFamily="18" charset="0"/>
                            </a:rPr>
                            <m:t>𝑥</m:t>
                          </m:r>
                        </m:e>
                        <m:sub>
                          <m:r>
                            <a:rPr lang="en-GB" b="0" i="1" smtClean="0">
                              <a:latin typeface="Cambria Math" panose="02040503050406030204" pitchFamily="18" charset="0"/>
                            </a:rPr>
                            <m:t>𝑖</m:t>
                          </m:r>
                          <m:r>
                            <a:rPr lang="en-GB" b="0">
                              <a:latin typeface="Cambria Math" panose="02040503050406030204" pitchFamily="18" charset="0"/>
                            </a:rPr>
                            <m:t>,</m:t>
                          </m:r>
                          <m:r>
                            <a:rPr lang="en-GB" b="0" i="1">
                              <a:latin typeface="Cambria Math" panose="02040503050406030204" pitchFamily="18" charset="0"/>
                            </a:rPr>
                            <m:t>3</m:t>
                          </m:r>
                        </m:sub>
                      </m:sSub>
                      <m:r>
                        <a:rPr lang="en-GB" b="0" i="1">
                          <a:latin typeface="Cambria Math" panose="02040503050406030204" pitchFamily="18" charset="0"/>
                        </a:rPr>
                        <m:t>)</m:t>
                      </m:r>
                    </m:oMath>
                  </m:oMathPara>
                </a14:m>
                <a:endParaRPr lang="en-GB" dirty="0"/>
              </a:p>
            </p:txBody>
          </p:sp>
        </mc:Choice>
        <mc:Fallback xmlns="">
          <p:sp>
            <p:nvSpPr>
              <p:cNvPr id="26" name="TextBox 25">
                <a:extLst>
                  <a:ext uri="{FF2B5EF4-FFF2-40B4-BE49-F238E27FC236}">
                    <a16:creationId xmlns:a16="http://schemas.microsoft.com/office/drawing/2014/main" id="{DBBB4E99-D2B2-865A-1423-64374CB566C8}"/>
                  </a:ext>
                </a:extLst>
              </p:cNvPr>
              <p:cNvSpPr txBox="1">
                <a:spLocks noRot="1" noChangeAspect="1" noMove="1" noResize="1" noEditPoints="1" noAdjustHandles="1" noChangeArrowheads="1" noChangeShapeType="1" noTextEdit="1"/>
              </p:cNvSpPr>
              <p:nvPr/>
            </p:nvSpPr>
            <p:spPr>
              <a:xfrm>
                <a:off x="5168348" y="3072385"/>
                <a:ext cx="5953539" cy="289182"/>
              </a:xfrm>
              <a:prstGeom prst="rect">
                <a:avLst/>
              </a:prstGeom>
              <a:blipFill>
                <a:blip r:embed="rId4"/>
                <a:stretch>
                  <a:fillRect l="-1274" t="-4167" r="-1486" b="-33333"/>
                </a:stretch>
              </a:blipFill>
              <a:ln>
                <a:solidFill>
                  <a:schemeClr val="accent1">
                    <a:lumMod val="60000"/>
                    <a:lumOff val="40000"/>
                  </a:schemeClr>
                </a:solidFill>
              </a:ln>
            </p:spPr>
            <p:txBody>
              <a:bodyPr/>
              <a:lstStyle/>
              <a:p>
                <a:r>
                  <a:rPr lang="en-GB">
                    <a:noFill/>
                  </a:rPr>
                  <a:t> </a:t>
                </a:r>
              </a:p>
            </p:txBody>
          </p:sp>
        </mc:Fallback>
      </mc:AlternateContent>
      <p:sp>
        <p:nvSpPr>
          <p:cNvPr id="27" name="TextBox 26">
            <a:extLst>
              <a:ext uri="{FF2B5EF4-FFF2-40B4-BE49-F238E27FC236}">
                <a16:creationId xmlns:a16="http://schemas.microsoft.com/office/drawing/2014/main" id="{5A687F91-700E-9558-7FE4-862833A207A4}"/>
              </a:ext>
            </a:extLst>
          </p:cNvPr>
          <p:cNvSpPr txBox="1"/>
          <p:nvPr/>
        </p:nvSpPr>
        <p:spPr>
          <a:xfrm>
            <a:off x="4800599" y="824947"/>
            <a:ext cx="2365513" cy="369332"/>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Model formulation</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DCFAE329-D72B-6F45-EA01-304333CD44B7}"/>
                  </a:ext>
                </a:extLst>
              </p:cNvPr>
              <p:cNvSpPr txBox="1"/>
              <p:nvPr/>
            </p:nvSpPr>
            <p:spPr>
              <a:xfrm>
                <a:off x="4830415" y="2299715"/>
                <a:ext cx="6580800" cy="646331"/>
              </a:xfrm>
              <a:prstGeom prst="rect">
                <a:avLst/>
              </a:prstGeom>
              <a:noFill/>
            </p:spPr>
            <p:txBody>
              <a:bodyPr wrap="square" rtlCol="0">
                <a:spAutoFit/>
              </a:bodyPr>
              <a:lstStyle/>
              <a:p>
                <a:pPr marL="285750" indent="-285750">
                  <a:buFont typeface="Wingdings" pitchFamily="2" charset="2"/>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Specify likelihood function. The outcome is counts – thus it Poisson, and we will use the </a:t>
                </a:r>
                <a14:m>
                  <m:oMath xmlns:m="http://schemas.openxmlformats.org/officeDocument/2006/math">
                    <m:r>
                      <m:rPr>
                        <m:sty m:val="p"/>
                      </m:rPr>
                      <a:rPr lang="en-GB" b="0" i="0" smtClean="0">
                        <a:latin typeface="Cambria Math" panose="02040503050406030204" pitchFamily="18" charset="0"/>
                        <a:ea typeface="Helvetica Neue" panose="02000503000000020004" pitchFamily="2" charset="0"/>
                        <a:cs typeface="Helvetica Neue" panose="02000503000000020004" pitchFamily="2" charset="0"/>
                      </a:rPr>
                      <m:t>log</m:t>
                    </m:r>
                    <m:r>
                      <a:rPr lang="en-GB" b="0" i="1" smtClean="0">
                        <a:latin typeface="Cambria Math" panose="02040503050406030204" pitchFamily="18" charset="0"/>
                        <a:ea typeface="Helvetica Neue" panose="02000503000000020004" pitchFamily="2" charset="0"/>
                        <a:cs typeface="Helvetica Neue" panose="02000503000000020004" pitchFamily="2" charset="0"/>
                      </a:rPr>
                      <m:t>⁡()</m:t>
                    </m:r>
                  </m:oMath>
                </a14:m>
                <a:r>
                  <a:rPr lang="en-GB" dirty="0">
                    <a:latin typeface="Helvetica Neue" panose="02000503000000020004" pitchFamily="2" charset="0"/>
                    <a:ea typeface="Helvetica Neue" panose="02000503000000020004" pitchFamily="2" charset="0"/>
                    <a:cs typeface="Helvetica Neue" panose="02000503000000020004" pitchFamily="2" charset="0"/>
                  </a:rPr>
                  <a:t> as our link function.   </a:t>
                </a:r>
              </a:p>
            </p:txBody>
          </p:sp>
        </mc:Choice>
        <mc:Fallback xmlns="">
          <p:sp>
            <p:nvSpPr>
              <p:cNvPr id="28" name="TextBox 27">
                <a:extLst>
                  <a:ext uri="{FF2B5EF4-FFF2-40B4-BE49-F238E27FC236}">
                    <a16:creationId xmlns:a16="http://schemas.microsoft.com/office/drawing/2014/main" id="{DCFAE329-D72B-6F45-EA01-304333CD44B7}"/>
                  </a:ext>
                </a:extLst>
              </p:cNvPr>
              <p:cNvSpPr txBox="1">
                <a:spLocks noRot="1" noChangeAspect="1" noMove="1" noResize="1" noEditPoints="1" noAdjustHandles="1" noChangeArrowheads="1" noChangeShapeType="1" noTextEdit="1"/>
              </p:cNvSpPr>
              <p:nvPr/>
            </p:nvSpPr>
            <p:spPr>
              <a:xfrm>
                <a:off x="4830415" y="2299715"/>
                <a:ext cx="6580800" cy="646331"/>
              </a:xfrm>
              <a:prstGeom prst="rect">
                <a:avLst/>
              </a:prstGeom>
              <a:blipFill>
                <a:blip r:embed="rId5"/>
                <a:stretch>
                  <a:fillRect l="-578" t="-1923" r="-193" b="-15385"/>
                </a:stretch>
              </a:blipFill>
            </p:spPr>
            <p:txBody>
              <a:bodyPr/>
              <a:lstStyle/>
              <a:p>
                <a:r>
                  <a:rPr lang="en-GB">
                    <a:noFill/>
                  </a:rPr>
                  <a:t> </a:t>
                </a:r>
              </a:p>
            </p:txBody>
          </p:sp>
        </mc:Fallback>
      </mc:AlternateContent>
      <p:sp>
        <p:nvSpPr>
          <p:cNvPr id="29" name="TextBox 28">
            <a:extLst>
              <a:ext uri="{FF2B5EF4-FFF2-40B4-BE49-F238E27FC236}">
                <a16:creationId xmlns:a16="http://schemas.microsoft.com/office/drawing/2014/main" id="{2AAE7657-EEEB-B934-2803-C6FD56583B1F}"/>
              </a:ext>
            </a:extLst>
          </p:cNvPr>
          <p:cNvSpPr txBox="1"/>
          <p:nvPr/>
        </p:nvSpPr>
        <p:spPr>
          <a:xfrm>
            <a:off x="4830415" y="3530234"/>
            <a:ext cx="7384775" cy="369332"/>
          </a:xfrm>
          <a:prstGeom prst="rect">
            <a:avLst/>
          </a:prstGeom>
          <a:noFill/>
        </p:spPr>
        <p:txBody>
          <a:bodyPr wrap="square" rtlCol="0">
            <a:spAutoFit/>
          </a:bodyPr>
          <a:lstStyle/>
          <a:p>
            <a:pPr marL="285750" indent="-285750">
              <a:buFont typeface="Wingdings" pitchFamily="2" charset="2"/>
              <a:buChar char="§"/>
            </a:pPr>
            <a:r>
              <a:rPr lang="en-GB" dirty="0">
                <a:latin typeface="Helvetica Neue" panose="02000503000000020004" pitchFamily="2" charset="0"/>
                <a:ea typeface="Helvetica Neue" panose="02000503000000020004" pitchFamily="2" charset="0"/>
                <a:cs typeface="Helvetica Neue" panose="02000503000000020004" pitchFamily="2" charset="0"/>
              </a:rPr>
              <a:t>Build Bayesian model</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89A9A3F-8F28-A6C9-EA38-2DD7AF412512}"/>
                  </a:ext>
                </a:extLst>
              </p:cNvPr>
              <p:cNvSpPr txBox="1"/>
              <p:nvPr/>
            </p:nvSpPr>
            <p:spPr>
              <a:xfrm>
                <a:off x="5133554" y="3976980"/>
                <a:ext cx="5335661" cy="369332"/>
              </a:xfrm>
              <a:prstGeom prst="rect">
                <a:avLst/>
              </a:prstGeom>
              <a:noFill/>
            </p:spPr>
            <p:txBody>
              <a:bodyPr wrap="square" rtlCol="0">
                <a:spAutoFit/>
              </a:bodyPr>
              <a:lstStyle/>
              <a:p>
                <a:r>
                  <a:rPr lang="en-GB" b="0" dirty="0">
                    <a:latin typeface="Helvetica Neue" panose="02000503000000020004" pitchFamily="2" charset="0"/>
                    <a:ea typeface="Helvetica Neue" panose="02000503000000020004" pitchFamily="2" charset="0"/>
                    <a:cs typeface="Helvetica Neue" panose="02000503000000020004" pitchFamily="2" charset="0"/>
                  </a:rPr>
                  <a:t>Recall the Bayes’ Rule:</a:t>
                </a:r>
                <a:r>
                  <a:rPr lang="en-GB" b="0" dirty="0"/>
                  <a:t> </a:t>
                </a:r>
                <a14:m>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𝜃</m:t>
                        </m:r>
                      </m:e>
                      <m:e>
                        <m:r>
                          <a:rPr lang="en-GB" b="0" i="1" smtClean="0">
                            <a:latin typeface="Cambria Math" panose="02040503050406030204" pitchFamily="18" charset="0"/>
                            <a:ea typeface="Cambria Math" panose="02040503050406030204" pitchFamily="18" charset="0"/>
                          </a:rPr>
                          <m:t>𝑌</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m:t>
                    </m:r>
                    <m:d>
                      <m:dPr>
                        <m:ctrlPr>
                          <a:rPr lang="en-GB" b="0" i="1" smtClean="0">
                            <a:latin typeface="Cambria Math" panose="02040503050406030204" pitchFamily="18" charset="0"/>
                            <a:ea typeface="Cambria Math" panose="02040503050406030204" pitchFamily="18" charset="0"/>
                          </a:rPr>
                        </m:ctrlPr>
                      </m:dPr>
                      <m:e>
                        <m:r>
                          <a:rPr lang="en-GB" b="0" i="1" smtClean="0">
                            <a:latin typeface="Cambria Math" panose="02040503050406030204" pitchFamily="18" charset="0"/>
                            <a:ea typeface="Cambria Math" panose="02040503050406030204" pitchFamily="18" charset="0"/>
                          </a:rPr>
                          <m:t>𝑌</m:t>
                        </m:r>
                      </m:e>
                      <m:e>
                        <m:r>
                          <a:rPr lang="en-GB" b="0" i="1" smtClean="0">
                            <a:latin typeface="Cambria Math" panose="02040503050406030204" pitchFamily="18" charset="0"/>
                            <a:ea typeface="Cambria Math" panose="02040503050406030204" pitchFamily="18" charset="0"/>
                          </a:rPr>
                          <m:t>𝜃</m:t>
                        </m:r>
                      </m:e>
                    </m:d>
                    <m:r>
                      <a:rPr lang="en-GB" b="0" i="1" smtClean="0">
                        <a:latin typeface="Cambria Math" panose="02040503050406030204" pitchFamily="18" charset="0"/>
                        <a:ea typeface="Cambria Math" panose="02040503050406030204" pitchFamily="18" charset="0"/>
                      </a:rPr>
                      <m:t>𝑃</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𝜃</m:t>
                    </m:r>
                    <m:r>
                      <a:rPr lang="en-GB" b="0" i="1" smtClean="0">
                        <a:latin typeface="Cambria Math" panose="02040503050406030204" pitchFamily="18" charset="0"/>
                        <a:ea typeface="Cambria Math" panose="02040503050406030204" pitchFamily="18" charset="0"/>
                      </a:rPr>
                      <m:t>)</m:t>
                    </m:r>
                  </m:oMath>
                </a14:m>
                <a:endParaRPr lang="en-GB" dirty="0"/>
              </a:p>
            </p:txBody>
          </p:sp>
        </mc:Choice>
        <mc:Fallback xmlns="">
          <p:sp>
            <p:nvSpPr>
              <p:cNvPr id="30" name="TextBox 29">
                <a:extLst>
                  <a:ext uri="{FF2B5EF4-FFF2-40B4-BE49-F238E27FC236}">
                    <a16:creationId xmlns:a16="http://schemas.microsoft.com/office/drawing/2014/main" id="{189A9A3F-8F28-A6C9-EA38-2DD7AF412512}"/>
                  </a:ext>
                </a:extLst>
              </p:cNvPr>
              <p:cNvSpPr txBox="1">
                <a:spLocks noRot="1" noChangeAspect="1" noMove="1" noResize="1" noEditPoints="1" noAdjustHandles="1" noChangeArrowheads="1" noChangeShapeType="1" noTextEdit="1"/>
              </p:cNvSpPr>
              <p:nvPr/>
            </p:nvSpPr>
            <p:spPr>
              <a:xfrm>
                <a:off x="5133554" y="3976980"/>
                <a:ext cx="5335661" cy="369332"/>
              </a:xfrm>
              <a:prstGeom prst="rect">
                <a:avLst/>
              </a:prstGeom>
              <a:blipFill>
                <a:blip r:embed="rId6"/>
                <a:stretch>
                  <a:fillRect l="-950" t="-6452" b="-1935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8763B631-E121-C1D8-6F19-A5F3020167D2}"/>
                  </a:ext>
                </a:extLst>
              </p:cNvPr>
              <p:cNvSpPr txBox="1"/>
              <p:nvPr/>
            </p:nvSpPr>
            <p:spPr>
              <a:xfrm>
                <a:off x="5198164" y="4472651"/>
                <a:ext cx="4989445" cy="369332"/>
              </a:xfrm>
              <a:prstGeom prst="rect">
                <a:avLst/>
              </a:prstGeom>
              <a:solidFill>
                <a:schemeClr val="accent1">
                  <a:lumMod val="20000"/>
                  <a:lumOff val="80000"/>
                </a:schemeClr>
              </a:solidFill>
              <a:ln>
                <a:solidFill>
                  <a:schemeClr val="accent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𝑃</m:t>
                      </m:r>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1" i="1" smtClean="0">
                                  <a:latin typeface="Cambria Math" panose="02040503050406030204" pitchFamily="18" charset="0"/>
                                  <a:ea typeface="Cambria Math" panose="02040503050406030204" pitchFamily="18" charset="0"/>
                                </a:rPr>
                                <m:t>𝜷</m:t>
                              </m:r>
                            </m:e>
                            <m:sub>
                              <m:r>
                                <a:rPr lang="en-GB" b="0" i="1" smtClean="0">
                                  <a:latin typeface="Cambria Math" panose="02040503050406030204" pitchFamily="18" charset="0"/>
                                </a:rPr>
                                <m:t>𝑘</m:t>
                              </m:r>
                            </m:sub>
                          </m:sSub>
                          <m:r>
                            <a:rPr lang="en-GB" b="0" i="1" smtClean="0">
                              <a:latin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𝜏</m:t>
                          </m:r>
                        </m:e>
                        <m:e>
                          <m:sSub>
                            <m:sSubPr>
                              <m:ctrlPr>
                                <a:rPr lang="en-GB" b="0" i="1" smtClean="0">
                                  <a:latin typeface="Cambria Math" panose="02040503050406030204" pitchFamily="18" charset="0"/>
                                  <a:ea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 </m:t>
                              </m:r>
                              <m:r>
                                <m:rPr>
                                  <m:sty m:val="p"/>
                                </m:rPr>
                                <a:rPr lang="en-GB" b="0" i="0" smtClean="0">
                                  <a:latin typeface="Cambria Math" panose="02040503050406030204" pitchFamily="18" charset="0"/>
                                  <a:ea typeface="Cambria Math" panose="02040503050406030204" pitchFamily="18" charset="0"/>
                                </a:rPr>
                                <m:t>log</m:t>
                              </m:r>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ea typeface="Cambria Math" panose="02040503050406030204" pitchFamily="18" charset="0"/>
                                </a:rPr>
                                <m:t>𝑡</m:t>
                              </m:r>
                            </m:sub>
                          </m:sSub>
                          <m:r>
                            <a:rPr lang="en-GB" b="0" i="1" smtClean="0">
                              <a:latin typeface="Cambria Math" panose="02040503050406030204" pitchFamily="18" charset="0"/>
                              <a:ea typeface="Cambria Math" panose="02040503050406030204" pitchFamily="18" charset="0"/>
                            </a:rPr>
                            <m:t>)</m:t>
                          </m:r>
                        </m:e>
                      </m:d>
                      <m:r>
                        <a:rPr lang="en-GB" b="0" i="1" smtClean="0">
                          <a:latin typeface="Cambria Math" panose="02040503050406030204" pitchFamily="18" charset="0"/>
                          <a:ea typeface="Cambria Math" panose="02040503050406030204" pitchFamily="18" charset="0"/>
                        </a:rPr>
                        <m:t>∝</m:t>
                      </m:r>
                      <m:r>
                        <a:rPr lang="en-GB" b="0" i="1" smtClean="0">
                          <a:latin typeface="Cambria Math" panose="02040503050406030204" pitchFamily="18" charset="0"/>
                          <a:ea typeface="Cambria Math" panose="02040503050406030204" pitchFamily="18" charset="0"/>
                        </a:rPr>
                        <m:t>𝑃</m:t>
                      </m:r>
                      <m:d>
                        <m:dPr>
                          <m:ctrlPr>
                            <a:rPr lang="en-GB" b="0" i="1" smtClean="0">
                              <a:latin typeface="Cambria Math" panose="02040503050406030204" pitchFamily="18" charset="0"/>
                              <a:ea typeface="Cambria Math" panose="02040503050406030204" pitchFamily="18" charset="0"/>
                            </a:rPr>
                          </m:ctrlPr>
                        </m:dPr>
                        <m:e>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 </m:t>
                              </m:r>
                              <m:r>
                                <m:rPr>
                                  <m:sty m:val="p"/>
                                </m:rPr>
                                <a:rPr lang="en-GB">
                                  <a:latin typeface="Cambria Math" panose="02040503050406030204" pitchFamily="18" charset="0"/>
                                  <a:ea typeface="Cambria Math" panose="02040503050406030204" pitchFamily="18" charset="0"/>
                                </a:rPr>
                                <m:t>log</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𝜇</m:t>
                              </m:r>
                            </m:e>
                            <m:sub>
                              <m:r>
                                <a:rPr lang="en-GB" i="1">
                                  <a:latin typeface="Cambria Math" panose="02040503050406030204" pitchFamily="18" charset="0"/>
                                  <a:ea typeface="Cambria Math" panose="02040503050406030204" pitchFamily="18" charset="0"/>
                                </a:rPr>
                                <m:t>𝑡</m:t>
                              </m:r>
                            </m:sub>
                          </m:sSub>
                          <m:r>
                            <a:rPr lang="en-GB" i="1">
                              <a:latin typeface="Cambria Math" panose="02040503050406030204" pitchFamily="18" charset="0"/>
                              <a:ea typeface="Cambria Math" panose="02040503050406030204" pitchFamily="18" charset="0"/>
                            </a:rPr>
                            <m:t>)</m:t>
                          </m:r>
                        </m:e>
                        <m:e>
                          <m:r>
                            <a:rPr lang="en-GB" b="0" i="1" smtClean="0">
                              <a:latin typeface="Cambria Math" panose="02040503050406030204" pitchFamily="18" charset="0"/>
                              <a:ea typeface="Cambria Math" panose="02040503050406030204" pitchFamily="18" charset="0"/>
                            </a:rPr>
                            <m:t> </m:t>
                          </m:r>
                          <m:sSub>
                            <m:sSubPr>
                              <m:ctrlPr>
                                <a:rPr lang="en-GB" i="1">
                                  <a:latin typeface="Cambria Math" panose="02040503050406030204" pitchFamily="18" charset="0"/>
                                </a:rPr>
                              </m:ctrlPr>
                            </m:sSubPr>
                            <m:e>
                              <m:r>
                                <a:rPr lang="en-GB" b="1" i="1">
                                  <a:latin typeface="Cambria Math" panose="02040503050406030204" pitchFamily="18" charset="0"/>
                                  <a:ea typeface="Cambria Math" panose="02040503050406030204" pitchFamily="18" charset="0"/>
                                </a:rPr>
                                <m:t>𝜷</m:t>
                              </m:r>
                            </m:e>
                            <m:sub>
                              <m:r>
                                <a:rPr lang="en-GB" i="1">
                                  <a:latin typeface="Cambria Math" panose="02040503050406030204" pitchFamily="18" charset="0"/>
                                </a:rPr>
                                <m:t>𝑘</m:t>
                              </m:r>
                            </m:sub>
                          </m:sSub>
                          <m:r>
                            <a:rPr lang="en-GB" i="1">
                              <a:latin typeface="Cambria Math" panose="02040503050406030204" pitchFamily="18" charset="0"/>
                            </a:rPr>
                            <m:t>, </m:t>
                          </m:r>
                          <m:r>
                            <a:rPr lang="en-GB" i="1">
                              <a:latin typeface="Cambria Math" panose="02040503050406030204" pitchFamily="18" charset="0"/>
                              <a:ea typeface="Cambria Math" panose="02040503050406030204" pitchFamily="18" charset="0"/>
                            </a:rPr>
                            <m:t>𝜏</m:t>
                          </m:r>
                        </m:e>
                      </m:d>
                      <m:r>
                        <a:rPr lang="en-GB" b="0" i="1" smtClean="0">
                          <a:latin typeface="Cambria Math" panose="02040503050406030204" pitchFamily="18" charset="0"/>
                          <a:ea typeface="Cambria Math" panose="02040503050406030204" pitchFamily="18" charset="0"/>
                        </a:rPr>
                        <m:t> </m:t>
                      </m:r>
                      <m:r>
                        <a:rPr lang="en-GB" b="0" i="1" smtClean="0">
                          <a:latin typeface="Cambria Math" panose="02040503050406030204" pitchFamily="18" charset="0"/>
                          <a:ea typeface="Cambria Math" panose="02040503050406030204" pitchFamily="18" charset="0"/>
                        </a:rPr>
                        <m:t>𝑃</m:t>
                      </m:r>
                      <m:d>
                        <m:dPr>
                          <m:ctrlPr>
                            <a:rPr lang="en-GB" b="0" i="1" smtClean="0">
                              <a:latin typeface="Cambria Math" panose="02040503050406030204" pitchFamily="18" charset="0"/>
                              <a:ea typeface="Cambria Math" panose="02040503050406030204" pitchFamily="18" charset="0"/>
                            </a:rPr>
                          </m:ctrlPr>
                        </m:dPr>
                        <m:e>
                          <m:sSub>
                            <m:sSubPr>
                              <m:ctrlPr>
                                <a:rPr lang="en-GB" i="1">
                                  <a:latin typeface="Cambria Math" panose="02040503050406030204" pitchFamily="18" charset="0"/>
                                </a:rPr>
                              </m:ctrlPr>
                            </m:sSubPr>
                            <m:e>
                              <m:r>
                                <a:rPr lang="en-GB" b="1" i="1">
                                  <a:latin typeface="Cambria Math" panose="02040503050406030204" pitchFamily="18" charset="0"/>
                                  <a:ea typeface="Cambria Math" panose="02040503050406030204" pitchFamily="18" charset="0"/>
                                </a:rPr>
                                <m:t>𝜷</m:t>
                              </m:r>
                            </m:e>
                            <m:sub>
                              <m:r>
                                <a:rPr lang="en-GB" i="1">
                                  <a:latin typeface="Cambria Math" panose="02040503050406030204" pitchFamily="18" charset="0"/>
                                </a:rPr>
                                <m:t>𝑘</m:t>
                              </m:r>
                            </m:sub>
                          </m:sSub>
                        </m:e>
                      </m:d>
                      <m:r>
                        <a:rPr lang="en-GB" b="0" i="1" smtClean="0">
                          <a:latin typeface="Cambria Math" panose="02040503050406030204" pitchFamily="18" charset="0"/>
                          <a:ea typeface="Cambria Math" panose="02040503050406030204" pitchFamily="18" charset="0"/>
                        </a:rPr>
                        <m:t> </m:t>
                      </m:r>
                      <m:r>
                        <a:rPr lang="en-GB" i="1">
                          <a:latin typeface="Cambria Math" panose="02040503050406030204" pitchFamily="18" charset="0"/>
                          <a:ea typeface="Cambria Math" panose="02040503050406030204" pitchFamily="18" charset="0"/>
                        </a:rPr>
                        <m:t>𝑃</m:t>
                      </m:r>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𝜏</m:t>
                      </m:r>
                      <m:r>
                        <a:rPr lang="en-GB" i="1">
                          <a:latin typeface="Cambria Math" panose="02040503050406030204" pitchFamily="18" charset="0"/>
                          <a:ea typeface="Cambria Math" panose="02040503050406030204" pitchFamily="18" charset="0"/>
                        </a:rPr>
                        <m:t>)</m:t>
                      </m:r>
                    </m:oMath>
                  </m:oMathPara>
                </a14:m>
                <a:endParaRPr lang="en-GB" dirty="0"/>
              </a:p>
            </p:txBody>
          </p:sp>
        </mc:Choice>
        <mc:Fallback xmlns="">
          <p:sp>
            <p:nvSpPr>
              <p:cNvPr id="31" name="TextBox 30">
                <a:extLst>
                  <a:ext uri="{FF2B5EF4-FFF2-40B4-BE49-F238E27FC236}">
                    <a16:creationId xmlns:a16="http://schemas.microsoft.com/office/drawing/2014/main" id="{8763B631-E121-C1D8-6F19-A5F3020167D2}"/>
                  </a:ext>
                </a:extLst>
              </p:cNvPr>
              <p:cNvSpPr txBox="1">
                <a:spLocks noRot="1" noChangeAspect="1" noMove="1" noResize="1" noEditPoints="1" noAdjustHandles="1" noChangeArrowheads="1" noChangeShapeType="1" noTextEdit="1"/>
              </p:cNvSpPr>
              <p:nvPr/>
            </p:nvSpPr>
            <p:spPr>
              <a:xfrm>
                <a:off x="5198164" y="4472651"/>
                <a:ext cx="4989445" cy="369332"/>
              </a:xfrm>
              <a:prstGeom prst="rect">
                <a:avLst/>
              </a:prstGeom>
              <a:blipFill>
                <a:blip r:embed="rId7"/>
                <a:stretch>
                  <a:fillRect b="-12903"/>
                </a:stretch>
              </a:blipFill>
              <a:ln>
                <a:solidFill>
                  <a:schemeClr val="accent1"/>
                </a:solidFill>
              </a:ln>
            </p:spPr>
            <p:txBody>
              <a:bodyPr/>
              <a:lstStyle/>
              <a:p>
                <a:r>
                  <a:rPr lang="en-GB">
                    <a:noFill/>
                  </a:rPr>
                  <a:t> </a:t>
                </a:r>
              </a:p>
            </p:txBody>
          </p:sp>
        </mc:Fallback>
      </mc:AlternateContent>
      <p:sp>
        <p:nvSpPr>
          <p:cNvPr id="32" name="TextBox 31">
            <a:extLst>
              <a:ext uri="{FF2B5EF4-FFF2-40B4-BE49-F238E27FC236}">
                <a16:creationId xmlns:a16="http://schemas.microsoft.com/office/drawing/2014/main" id="{2EBD1545-A453-1AC5-56C7-574CA72EF1D9}"/>
              </a:ext>
            </a:extLst>
          </p:cNvPr>
          <p:cNvSpPr txBox="1"/>
          <p:nvPr/>
        </p:nvSpPr>
        <p:spPr>
          <a:xfrm>
            <a:off x="218661" y="5356905"/>
            <a:ext cx="9427272" cy="646331"/>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Let’s run the analysis in R using Bayesian Regression Modelling in Stan package (brms). </a:t>
            </a:r>
          </a:p>
          <a:p>
            <a:r>
              <a:rPr lang="en-GB" dirty="0">
                <a:latin typeface="Helvetica Neue" panose="02000503000000020004" pitchFamily="2" charset="0"/>
                <a:ea typeface="Helvetica Neue" panose="02000503000000020004" pitchFamily="2" charset="0"/>
                <a:cs typeface="Helvetica Neue" panose="02000503000000020004" pitchFamily="2" charset="0"/>
              </a:rPr>
              <a:t>You may think this will be hard – but the next step is super easiest!</a:t>
            </a:r>
          </a:p>
        </p:txBody>
      </p:sp>
      <p:sp>
        <p:nvSpPr>
          <p:cNvPr id="33" name="TextBox 32">
            <a:extLst>
              <a:ext uri="{FF2B5EF4-FFF2-40B4-BE49-F238E27FC236}">
                <a16:creationId xmlns:a16="http://schemas.microsoft.com/office/drawing/2014/main" id="{17B93852-EDCE-0D1A-53C1-BBC74044B698}"/>
              </a:ext>
            </a:extLst>
          </p:cNvPr>
          <p:cNvSpPr txBox="1"/>
          <p:nvPr/>
        </p:nvSpPr>
        <p:spPr>
          <a:xfrm>
            <a:off x="163996" y="923405"/>
            <a:ext cx="4227443" cy="1200329"/>
          </a:xfrm>
          <a:prstGeom prst="rect">
            <a:avLst/>
          </a:prstGeom>
          <a:noFill/>
        </p:spPr>
        <p:txBody>
          <a:bodyPr wrap="square" rtlCol="0">
            <a:spAutoFit/>
          </a:bodyPr>
          <a:lstStyle/>
          <a:p>
            <a:r>
              <a:rPr lang="en-GB" b="1" dirty="0">
                <a:latin typeface="Helvetica Neue" panose="02000503000000020004" pitchFamily="2" charset="0"/>
                <a:ea typeface="Helvetica Neue" panose="02000503000000020004" pitchFamily="2" charset="0"/>
                <a:cs typeface="Helvetica Neue" panose="02000503000000020004" pitchFamily="2" charset="0"/>
              </a:rPr>
              <a:t>GOAL: Assessing the non-linear relationships between these three variables with hospitalisation in Turin.</a:t>
            </a:r>
          </a:p>
        </p:txBody>
      </p:sp>
    </p:spTree>
    <p:extLst>
      <p:ext uri="{BB962C8B-B14F-4D97-AF65-F5344CB8AC3E}">
        <p14:creationId xmlns:p14="http://schemas.microsoft.com/office/powerpoint/2010/main" val="1595343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609CC4-A079-3CD8-8296-069D85DC8F29}"/>
              </a:ext>
            </a:extLst>
          </p:cNvPr>
          <p:cNvSpPr txBox="1"/>
          <p:nvPr/>
        </p:nvSpPr>
        <p:spPr>
          <a:xfrm>
            <a:off x="218661" y="107059"/>
            <a:ext cx="9611139"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Example: Air quality and Mortality in Chicago (1987-2000) [2]</a:t>
            </a:r>
          </a:p>
        </p:txBody>
      </p:sp>
      <p:sp>
        <p:nvSpPr>
          <p:cNvPr id="3" name="TextBox 2">
            <a:extLst>
              <a:ext uri="{FF2B5EF4-FFF2-40B4-BE49-F238E27FC236}">
                <a16:creationId xmlns:a16="http://schemas.microsoft.com/office/drawing/2014/main" id="{CA93F96F-AB4C-F43C-A5ED-54100C582BA5}"/>
              </a:ext>
            </a:extLst>
          </p:cNvPr>
          <p:cNvSpPr txBox="1"/>
          <p:nvPr/>
        </p:nvSpPr>
        <p:spPr>
          <a:xfrm>
            <a:off x="218661" y="1307387"/>
            <a:ext cx="5148469" cy="2677656"/>
          </a:xfrm>
          <a:prstGeom prst="rect">
            <a:avLst/>
          </a:prstGeom>
          <a:solidFill>
            <a:schemeClr val="bg2">
              <a:lumMod val="90000"/>
            </a:schemeClr>
          </a:solidFill>
        </p:spPr>
        <p:txBody>
          <a:bodyPr wrap="square" rtlCol="0">
            <a:spAutoFit/>
          </a:bodyPr>
          <a:lstStyle/>
          <a:p>
            <a:r>
              <a:rPr lang="en-GB" sz="1200" dirty="0" err="1">
                <a:latin typeface="Helvetica Neue" panose="02000503000000020004" pitchFamily="2" charset="0"/>
                <a:ea typeface="Helvetica Neue" panose="02000503000000020004" pitchFamily="2" charset="0"/>
                <a:cs typeface="Helvetica Neue" panose="02000503000000020004" pitchFamily="2" charset="0"/>
              </a:rPr>
              <a:t>install.packages</a:t>
            </a:r>
            <a:r>
              <a:rPr lang="en-GB" sz="1200" dirty="0">
                <a:latin typeface="Helvetica Neue" panose="02000503000000020004" pitchFamily="2" charset="0"/>
                <a:ea typeface="Helvetica Neue" panose="02000503000000020004" pitchFamily="2" charset="0"/>
                <a:cs typeface="Helvetica Neue" panose="02000503000000020004" pitchFamily="2" charset="0"/>
              </a:rPr>
              <a:t>(“brms”)</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library(“brms”)</a:t>
            </a:r>
          </a:p>
          <a:p>
            <a:endParaRPr lang="en-GB" sz="1200" dirty="0">
              <a:latin typeface="Helvetica Neue" panose="02000503000000020004" pitchFamily="2" charset="0"/>
              <a:ea typeface="Helvetica Neue" panose="02000503000000020004" pitchFamily="2" charset="0"/>
              <a:cs typeface="Helvetica Neue" panose="02000503000000020004" pitchFamily="2" charset="0"/>
            </a:endParaRPr>
          </a:p>
          <a:p>
            <a:r>
              <a:rPr lang="en-GB" sz="1200" dirty="0">
                <a:latin typeface="Helvetica Neue" panose="02000503000000020004" pitchFamily="2" charset="0"/>
                <a:ea typeface="Helvetica Neue" panose="02000503000000020004" pitchFamily="2" charset="0"/>
                <a:cs typeface="Helvetica Neue" panose="02000503000000020004" pitchFamily="2" charset="0"/>
              </a:rPr>
              <a:t># run a GAM model</a:t>
            </a:r>
          </a:p>
          <a:p>
            <a:r>
              <a:rPr lang="en-GB" sz="1200" dirty="0" err="1">
                <a:latin typeface="Helvetica Neue" panose="02000503000000020004" pitchFamily="2" charset="0"/>
                <a:ea typeface="Helvetica Neue" panose="02000503000000020004" pitchFamily="2" charset="0"/>
                <a:cs typeface="Helvetica Neue" panose="02000503000000020004" pitchFamily="2" charset="0"/>
              </a:rPr>
              <a:t>model.bayes.gam</a:t>
            </a:r>
            <a:r>
              <a:rPr lang="en-GB" sz="1200" dirty="0">
                <a:latin typeface="Helvetica Neue" panose="02000503000000020004" pitchFamily="2" charset="0"/>
                <a:ea typeface="Helvetica Neue" panose="02000503000000020004" pitchFamily="2" charset="0"/>
                <a:cs typeface="Helvetica Neue" panose="02000503000000020004" pitchFamily="2" charset="0"/>
              </a:rPr>
              <a:t> &lt;- </a:t>
            </a:r>
            <a:r>
              <a:rPr lang="en-GB" sz="1200" dirty="0" err="1">
                <a:latin typeface="Helvetica Neue" panose="02000503000000020004" pitchFamily="2" charset="0"/>
                <a:ea typeface="Helvetica Neue" panose="02000503000000020004" pitchFamily="2" charset="0"/>
                <a:cs typeface="Helvetica Neue" panose="02000503000000020004" pitchFamily="2" charset="0"/>
              </a:rPr>
              <a:t>brm</a:t>
            </a:r>
            <a:r>
              <a:rPr lang="en-GB" sz="1200" dirty="0">
                <a:latin typeface="Helvetica Neue" panose="02000503000000020004" pitchFamily="2" charset="0"/>
                <a:ea typeface="Helvetica Neue" panose="02000503000000020004" pitchFamily="2" charset="0"/>
                <a:cs typeface="Helvetica Neue" panose="02000503000000020004" pitchFamily="2" charset="0"/>
              </a:rPr>
              <a:t>(bf(Overall ~ s(PM10) + s(CO) + s(NO2)),</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	data = </a:t>
            </a:r>
            <a:r>
              <a:rPr lang="en-GB" sz="1200" dirty="0" err="1">
                <a:latin typeface="Helvetica Neue" panose="02000503000000020004" pitchFamily="2" charset="0"/>
                <a:ea typeface="Helvetica Neue" panose="02000503000000020004" pitchFamily="2" charset="0"/>
                <a:cs typeface="Helvetica Neue" panose="02000503000000020004" pitchFamily="2" charset="0"/>
              </a:rPr>
              <a:t>respiratory_data</a:t>
            </a:r>
            <a:r>
              <a:rPr lang="en-GB" sz="1200" dirty="0">
                <a:latin typeface="Helvetica Neue" panose="02000503000000020004" pitchFamily="2" charset="0"/>
                <a:ea typeface="Helvetica Neue" panose="02000503000000020004" pitchFamily="2" charset="0"/>
                <a:cs typeface="Helvetica Neue" panose="02000503000000020004" pitchFamily="2" charset="0"/>
              </a:rPr>
              <a:t>, </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	family = </a:t>
            </a:r>
            <a:r>
              <a:rPr lang="en-GB" sz="1200" dirty="0" err="1">
                <a:latin typeface="Helvetica Neue" panose="02000503000000020004" pitchFamily="2" charset="0"/>
                <a:ea typeface="Helvetica Neue" panose="02000503000000020004" pitchFamily="2" charset="0"/>
                <a:cs typeface="Helvetica Neue" panose="02000503000000020004" pitchFamily="2" charset="0"/>
              </a:rPr>
              <a:t>poisson</a:t>
            </a:r>
            <a:r>
              <a:rPr lang="en-GB" sz="1200" dirty="0">
                <a:latin typeface="Helvetica Neue" panose="02000503000000020004" pitchFamily="2" charset="0"/>
                <a:ea typeface="Helvetica Neue" panose="02000503000000020004" pitchFamily="2" charset="0"/>
                <a:cs typeface="Helvetica Neue" panose="02000503000000020004" pitchFamily="2" charset="0"/>
              </a:rPr>
              <a:t>(),</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	prior = </a:t>
            </a:r>
            <a:r>
              <a:rPr lang="en-GB" sz="1200" dirty="0" err="1">
                <a:latin typeface="Helvetica Neue" panose="02000503000000020004" pitchFamily="2" charset="0"/>
                <a:ea typeface="Helvetica Neue" panose="02000503000000020004" pitchFamily="2" charset="0"/>
                <a:cs typeface="Helvetica Neue" panose="02000503000000020004" pitchFamily="2" charset="0"/>
              </a:rPr>
              <a:t>prior.list</a:t>
            </a:r>
            <a:r>
              <a:rPr lang="en-GB" sz="1200" dirty="0">
                <a:latin typeface="Helvetica Neue" panose="02000503000000020004" pitchFamily="2" charset="0"/>
                <a:ea typeface="Helvetica Neue" panose="02000503000000020004" pitchFamily="2" charset="0"/>
                <a:cs typeface="Helvetica Neue" panose="02000503000000020004" pitchFamily="2" charset="0"/>
              </a:rPr>
              <a:t>,</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	cores = 6,</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	</a:t>
            </a:r>
            <a:r>
              <a:rPr lang="en-GB" sz="1200" dirty="0" err="1">
                <a:latin typeface="Helvetica Neue" panose="02000503000000020004" pitchFamily="2" charset="0"/>
                <a:ea typeface="Helvetica Neue" panose="02000503000000020004" pitchFamily="2" charset="0"/>
                <a:cs typeface="Helvetica Neue" panose="02000503000000020004" pitchFamily="2" charset="0"/>
              </a:rPr>
              <a:t>iter</a:t>
            </a:r>
            <a:r>
              <a:rPr lang="en-GB" sz="1200" dirty="0">
                <a:latin typeface="Helvetica Neue" panose="02000503000000020004" pitchFamily="2" charset="0"/>
                <a:ea typeface="Helvetica Neue" panose="02000503000000020004" pitchFamily="2" charset="0"/>
                <a:cs typeface="Helvetica Neue" panose="02000503000000020004" pitchFamily="2" charset="0"/>
              </a:rPr>
              <a:t> = 8000, </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	warmup = 1000, </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	thin = 10, </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	refresh = 0,</a:t>
            </a:r>
          </a:p>
          <a:p>
            <a:r>
              <a:rPr lang="en-GB" sz="1200" dirty="0">
                <a:latin typeface="Helvetica Neue" panose="02000503000000020004" pitchFamily="2" charset="0"/>
                <a:ea typeface="Helvetica Neue" panose="02000503000000020004" pitchFamily="2" charset="0"/>
                <a:cs typeface="Helvetica Neue" panose="02000503000000020004" pitchFamily="2" charset="0"/>
              </a:rPr>
              <a:t>	control = list(</a:t>
            </a:r>
            <a:r>
              <a:rPr lang="en-GB" sz="1200" dirty="0" err="1">
                <a:latin typeface="Helvetica Neue" panose="02000503000000020004" pitchFamily="2" charset="0"/>
                <a:ea typeface="Helvetica Neue" panose="02000503000000020004" pitchFamily="2" charset="0"/>
                <a:cs typeface="Helvetica Neue" panose="02000503000000020004" pitchFamily="2" charset="0"/>
              </a:rPr>
              <a:t>adapt_delta</a:t>
            </a:r>
            <a:r>
              <a:rPr lang="en-GB" sz="1200" dirty="0">
                <a:latin typeface="Helvetica Neue" panose="02000503000000020004" pitchFamily="2" charset="0"/>
                <a:ea typeface="Helvetica Neue" panose="02000503000000020004" pitchFamily="2" charset="0"/>
                <a:cs typeface="Helvetica Neue" panose="02000503000000020004" pitchFamily="2" charset="0"/>
              </a:rPr>
              <a:t> = 0.99))</a:t>
            </a:r>
          </a:p>
        </p:txBody>
      </p:sp>
      <p:sp>
        <p:nvSpPr>
          <p:cNvPr id="4" name="TextBox 3">
            <a:extLst>
              <a:ext uri="{FF2B5EF4-FFF2-40B4-BE49-F238E27FC236}">
                <a16:creationId xmlns:a16="http://schemas.microsoft.com/office/drawing/2014/main" id="{ADE8D9FE-5A9F-C04D-C13A-1DF5500948E6}"/>
              </a:ext>
            </a:extLst>
          </p:cNvPr>
          <p:cNvSpPr txBox="1"/>
          <p:nvPr/>
        </p:nvSpPr>
        <p:spPr>
          <a:xfrm>
            <a:off x="129209" y="784167"/>
            <a:ext cx="2425148"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R Code from “brms”</a:t>
            </a:r>
          </a:p>
        </p:txBody>
      </p:sp>
      <p:sp>
        <p:nvSpPr>
          <p:cNvPr id="5" name="TextBox 4">
            <a:extLst>
              <a:ext uri="{FF2B5EF4-FFF2-40B4-BE49-F238E27FC236}">
                <a16:creationId xmlns:a16="http://schemas.microsoft.com/office/drawing/2014/main" id="{CF905D40-6590-213D-F5D1-BE6FBE9E6AF7}"/>
              </a:ext>
            </a:extLst>
          </p:cNvPr>
          <p:cNvSpPr txBox="1"/>
          <p:nvPr/>
        </p:nvSpPr>
        <p:spPr>
          <a:xfrm>
            <a:off x="7040216" y="765964"/>
            <a:ext cx="3892827"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Translate to Stan code automatically</a:t>
            </a:r>
          </a:p>
        </p:txBody>
      </p:sp>
      <p:sp>
        <p:nvSpPr>
          <p:cNvPr id="6" name="TextBox 5">
            <a:extLst>
              <a:ext uri="{FF2B5EF4-FFF2-40B4-BE49-F238E27FC236}">
                <a16:creationId xmlns:a16="http://schemas.microsoft.com/office/drawing/2014/main" id="{5682EC44-84A3-AF18-522B-33C20FFD0E3A}"/>
              </a:ext>
            </a:extLst>
          </p:cNvPr>
          <p:cNvSpPr txBox="1"/>
          <p:nvPr/>
        </p:nvSpPr>
        <p:spPr>
          <a:xfrm>
            <a:off x="2256180" y="774427"/>
            <a:ext cx="5072271"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&gt;&gt;&gt; brms::</a:t>
            </a:r>
            <a:r>
              <a:rPr lang="en-GB" dirty="0" err="1">
                <a:latin typeface="Helvetica Neue" panose="02000503000000020004" pitchFamily="2" charset="0"/>
                <a:ea typeface="Helvetica Neue" panose="02000503000000020004" pitchFamily="2" charset="0"/>
                <a:cs typeface="Helvetica Neue" panose="02000503000000020004" pitchFamily="2" charset="0"/>
              </a:rPr>
              <a:t>stancode</a:t>
            </a:r>
            <a:r>
              <a:rPr lang="en-GB" dirty="0">
                <a:latin typeface="Helvetica Neue" panose="02000503000000020004" pitchFamily="2" charset="0"/>
                <a:ea typeface="Helvetica Neue" panose="02000503000000020004" pitchFamily="2" charset="0"/>
                <a:cs typeface="Helvetica Neue" panose="02000503000000020004" pitchFamily="2" charset="0"/>
              </a:rPr>
              <a:t>(</a:t>
            </a:r>
            <a:r>
              <a:rPr lang="en-GB" dirty="0" err="1">
                <a:latin typeface="Helvetica Neue" panose="02000503000000020004" pitchFamily="2" charset="0"/>
                <a:ea typeface="Helvetica Neue" panose="02000503000000020004" pitchFamily="2" charset="0"/>
                <a:cs typeface="Helvetica Neue" panose="02000503000000020004" pitchFamily="2" charset="0"/>
              </a:rPr>
              <a:t>model.bayes.gam</a:t>
            </a:r>
            <a:r>
              <a:rPr lang="en-GB" dirty="0">
                <a:latin typeface="Helvetica Neue" panose="02000503000000020004" pitchFamily="2" charset="0"/>
                <a:ea typeface="Helvetica Neue" panose="02000503000000020004" pitchFamily="2" charset="0"/>
                <a:cs typeface="Helvetica Neue" panose="02000503000000020004" pitchFamily="2" charset="0"/>
              </a:rPr>
              <a:t>) &gt;&gt;&gt;</a:t>
            </a:r>
          </a:p>
        </p:txBody>
      </p:sp>
      <p:sp>
        <p:nvSpPr>
          <p:cNvPr id="7" name="TextBox 6">
            <a:extLst>
              <a:ext uri="{FF2B5EF4-FFF2-40B4-BE49-F238E27FC236}">
                <a16:creationId xmlns:a16="http://schemas.microsoft.com/office/drawing/2014/main" id="{33C39F8A-4B22-A482-874B-2AC8D4F5C4D8}"/>
              </a:ext>
            </a:extLst>
          </p:cNvPr>
          <p:cNvSpPr txBox="1"/>
          <p:nvPr/>
        </p:nvSpPr>
        <p:spPr>
          <a:xfrm>
            <a:off x="6096000" y="1287907"/>
            <a:ext cx="3080731" cy="5509200"/>
          </a:xfrm>
          <a:prstGeom prst="rect">
            <a:avLst/>
          </a:prstGeom>
          <a:noFill/>
        </p:spPr>
        <p:txBody>
          <a:bodyPr wrap="square" rtlCol="0">
            <a:spAutoFit/>
          </a:bodyPr>
          <a:lstStyle/>
          <a:p>
            <a:r>
              <a:rPr lang="en-GB" sz="800" dirty="0"/>
              <a:t>// generated with brms 2.18.0</a:t>
            </a:r>
          </a:p>
          <a:p>
            <a:r>
              <a:rPr lang="en-GB" sz="800" dirty="0"/>
              <a:t>functions {</a:t>
            </a:r>
          </a:p>
          <a:p>
            <a:r>
              <a:rPr lang="en-GB" sz="800" dirty="0"/>
              <a:t>}</a:t>
            </a:r>
          </a:p>
          <a:p>
            <a:r>
              <a:rPr lang="en-GB" sz="800" dirty="0"/>
              <a:t>data {</a:t>
            </a:r>
          </a:p>
          <a:p>
            <a:r>
              <a:rPr lang="en-GB" sz="800" dirty="0"/>
              <a:t>  int&lt;lower=1&gt; N;  // total number of observations</a:t>
            </a:r>
          </a:p>
          <a:p>
            <a:r>
              <a:rPr lang="en-GB" sz="800" dirty="0"/>
              <a:t>  int Y[N];  // response variable</a:t>
            </a:r>
          </a:p>
          <a:p>
            <a:r>
              <a:rPr lang="en-GB" sz="800" dirty="0"/>
              <a:t>  // data for splines</a:t>
            </a:r>
          </a:p>
          <a:p>
            <a:r>
              <a:rPr lang="en-GB" sz="800" dirty="0"/>
              <a:t>  int Ks;  // number of linear effects</a:t>
            </a:r>
          </a:p>
          <a:p>
            <a:r>
              <a:rPr lang="en-GB" sz="800" dirty="0"/>
              <a:t>  matrix[N, Ks] </a:t>
            </a:r>
            <a:r>
              <a:rPr lang="en-GB" sz="800" dirty="0" err="1"/>
              <a:t>Xs</a:t>
            </a:r>
            <a:r>
              <a:rPr lang="en-GB" sz="800" dirty="0"/>
              <a:t>;  // design matrix for the linear effects</a:t>
            </a:r>
          </a:p>
          <a:p>
            <a:r>
              <a:rPr lang="en-GB" sz="800" dirty="0"/>
              <a:t>  // data for spline s(PM10)</a:t>
            </a:r>
          </a:p>
          <a:p>
            <a:r>
              <a:rPr lang="en-GB" sz="800" dirty="0"/>
              <a:t>  int nb_1;  // number of bases</a:t>
            </a:r>
          </a:p>
          <a:p>
            <a:r>
              <a:rPr lang="en-GB" sz="800" dirty="0"/>
              <a:t>  int knots_1[nb_1];  // number of knots</a:t>
            </a:r>
          </a:p>
          <a:p>
            <a:r>
              <a:rPr lang="en-GB" sz="800" dirty="0"/>
              <a:t>  // basis function matrices</a:t>
            </a:r>
          </a:p>
          <a:p>
            <a:r>
              <a:rPr lang="en-GB" sz="800" dirty="0"/>
              <a:t>  matrix[N, knots_1[1]] Zs_1_1;</a:t>
            </a:r>
          </a:p>
          <a:p>
            <a:r>
              <a:rPr lang="en-GB" sz="800" dirty="0"/>
              <a:t>  // data for spline s(CO)</a:t>
            </a:r>
          </a:p>
          <a:p>
            <a:r>
              <a:rPr lang="en-GB" sz="800" dirty="0"/>
              <a:t>  int nb_2;  // number of bases</a:t>
            </a:r>
          </a:p>
          <a:p>
            <a:r>
              <a:rPr lang="en-GB" sz="800" dirty="0"/>
              <a:t>  int knots_2[nb_2];  // number of knots</a:t>
            </a:r>
          </a:p>
          <a:p>
            <a:r>
              <a:rPr lang="en-GB" sz="800" dirty="0"/>
              <a:t>  // basis function matrices</a:t>
            </a:r>
          </a:p>
          <a:p>
            <a:r>
              <a:rPr lang="en-GB" sz="800" dirty="0"/>
              <a:t>  matrix[N, knots_2[1]] Zs_2_1;</a:t>
            </a:r>
          </a:p>
          <a:p>
            <a:r>
              <a:rPr lang="en-GB" sz="800" dirty="0"/>
              <a:t>  // data for spline s(NO2)</a:t>
            </a:r>
          </a:p>
          <a:p>
            <a:r>
              <a:rPr lang="en-GB" sz="800" dirty="0"/>
              <a:t>  int nb_3;  // number of bases</a:t>
            </a:r>
          </a:p>
          <a:p>
            <a:r>
              <a:rPr lang="en-GB" sz="800" dirty="0"/>
              <a:t>  int knots_3[nb_3];  // number of knots</a:t>
            </a:r>
          </a:p>
          <a:p>
            <a:r>
              <a:rPr lang="en-GB" sz="800" dirty="0"/>
              <a:t>  // basis function matrices</a:t>
            </a:r>
          </a:p>
          <a:p>
            <a:r>
              <a:rPr lang="en-GB" sz="800" dirty="0"/>
              <a:t>  matrix[N, knots_3[1]] Zs_3_1;</a:t>
            </a:r>
          </a:p>
          <a:p>
            <a:r>
              <a:rPr lang="en-GB" sz="800" dirty="0"/>
              <a:t>  int </a:t>
            </a:r>
            <a:r>
              <a:rPr lang="en-GB" sz="800" dirty="0" err="1"/>
              <a:t>prior_only</a:t>
            </a:r>
            <a:r>
              <a:rPr lang="en-GB" sz="800" dirty="0"/>
              <a:t>;  // should the likelihood be ignored?</a:t>
            </a:r>
          </a:p>
          <a:p>
            <a:r>
              <a:rPr lang="en-GB" sz="800" dirty="0"/>
              <a:t>}</a:t>
            </a:r>
          </a:p>
          <a:p>
            <a:r>
              <a:rPr lang="en-GB" sz="800" dirty="0"/>
              <a:t>transformed data {</a:t>
            </a:r>
          </a:p>
          <a:p>
            <a:r>
              <a:rPr lang="en-GB" sz="800" dirty="0"/>
              <a:t>}</a:t>
            </a:r>
          </a:p>
          <a:p>
            <a:r>
              <a:rPr lang="en-GB" sz="800" dirty="0"/>
              <a:t>parameters {</a:t>
            </a:r>
          </a:p>
          <a:p>
            <a:r>
              <a:rPr lang="en-GB" sz="800" dirty="0"/>
              <a:t>  real Intercept;  // temporary intercept for </a:t>
            </a:r>
            <a:r>
              <a:rPr lang="en-GB" sz="800" dirty="0" err="1"/>
              <a:t>centered</a:t>
            </a:r>
            <a:r>
              <a:rPr lang="en-GB" sz="800" dirty="0"/>
              <a:t> predictors</a:t>
            </a:r>
          </a:p>
          <a:p>
            <a:r>
              <a:rPr lang="en-GB" sz="800" dirty="0"/>
              <a:t>  vector[Ks] bs;  // spline coefficients</a:t>
            </a:r>
          </a:p>
          <a:p>
            <a:r>
              <a:rPr lang="en-GB" sz="800" dirty="0"/>
              <a:t>  // parameters for spline s(PM10)</a:t>
            </a:r>
          </a:p>
          <a:p>
            <a:r>
              <a:rPr lang="en-GB" sz="800" dirty="0"/>
              <a:t>  // </a:t>
            </a:r>
            <a:r>
              <a:rPr lang="en-GB" sz="800" dirty="0" err="1"/>
              <a:t>standarized</a:t>
            </a:r>
            <a:r>
              <a:rPr lang="en-GB" sz="800" dirty="0"/>
              <a:t> spline coefficients</a:t>
            </a:r>
          </a:p>
          <a:p>
            <a:r>
              <a:rPr lang="en-GB" sz="800" dirty="0"/>
              <a:t>  vector[knots_1[1]] zs_1_1;</a:t>
            </a:r>
          </a:p>
          <a:p>
            <a:r>
              <a:rPr lang="en-GB" sz="800" dirty="0"/>
              <a:t>  real&lt;lower=0&gt; sds_1_1;  // standard deviations of spline coefficients</a:t>
            </a:r>
          </a:p>
          <a:p>
            <a:r>
              <a:rPr lang="en-GB" sz="800" dirty="0"/>
              <a:t>  // parameters for spline s(CO)</a:t>
            </a:r>
          </a:p>
          <a:p>
            <a:r>
              <a:rPr lang="en-GB" sz="800" dirty="0"/>
              <a:t>  // </a:t>
            </a:r>
            <a:r>
              <a:rPr lang="en-GB" sz="800" dirty="0" err="1"/>
              <a:t>standarized</a:t>
            </a:r>
            <a:r>
              <a:rPr lang="en-GB" sz="800" dirty="0"/>
              <a:t> spline coefficients</a:t>
            </a:r>
          </a:p>
          <a:p>
            <a:r>
              <a:rPr lang="en-GB" sz="800" dirty="0"/>
              <a:t>  vector[knots_2[1]] zs_2_1;</a:t>
            </a:r>
          </a:p>
          <a:p>
            <a:r>
              <a:rPr lang="en-GB" sz="800" dirty="0"/>
              <a:t>  real&lt;lower=0&gt; sds_2_1;  // standard deviations of spline coefficients</a:t>
            </a:r>
          </a:p>
          <a:p>
            <a:r>
              <a:rPr lang="en-GB" sz="800" dirty="0"/>
              <a:t>  // parameters for spline s(NO2)</a:t>
            </a:r>
          </a:p>
          <a:p>
            <a:r>
              <a:rPr lang="en-GB" sz="800" dirty="0"/>
              <a:t>  // </a:t>
            </a:r>
            <a:r>
              <a:rPr lang="en-GB" sz="800" dirty="0" err="1"/>
              <a:t>standarized</a:t>
            </a:r>
            <a:r>
              <a:rPr lang="en-GB" sz="800" dirty="0"/>
              <a:t> spline coefficients</a:t>
            </a:r>
          </a:p>
          <a:p>
            <a:r>
              <a:rPr lang="en-GB" sz="800" dirty="0"/>
              <a:t>  vector[knots_3[1]] zs_3_1;</a:t>
            </a:r>
          </a:p>
          <a:p>
            <a:r>
              <a:rPr lang="en-GB" sz="800" dirty="0"/>
              <a:t>  real&lt;lower=0&gt; sds_3_1;  // standard deviations of spline coefficients</a:t>
            </a:r>
          </a:p>
          <a:p>
            <a:r>
              <a:rPr lang="en-GB" sz="800" dirty="0"/>
              <a:t>}</a:t>
            </a:r>
          </a:p>
        </p:txBody>
      </p:sp>
      <p:sp>
        <p:nvSpPr>
          <p:cNvPr id="8" name="TextBox 7">
            <a:extLst>
              <a:ext uri="{FF2B5EF4-FFF2-40B4-BE49-F238E27FC236}">
                <a16:creationId xmlns:a16="http://schemas.microsoft.com/office/drawing/2014/main" id="{B494BE02-202C-0EAD-8D3B-F1DCF93B9A0C}"/>
              </a:ext>
            </a:extLst>
          </p:cNvPr>
          <p:cNvSpPr txBox="1"/>
          <p:nvPr/>
        </p:nvSpPr>
        <p:spPr>
          <a:xfrm>
            <a:off x="9238223" y="1334073"/>
            <a:ext cx="2827882" cy="5416868"/>
          </a:xfrm>
          <a:prstGeom prst="rect">
            <a:avLst/>
          </a:prstGeom>
          <a:noFill/>
        </p:spPr>
        <p:txBody>
          <a:bodyPr wrap="square" rtlCol="0">
            <a:spAutoFit/>
          </a:bodyPr>
          <a:lstStyle/>
          <a:p>
            <a:r>
              <a:rPr lang="en-GB" sz="800" dirty="0"/>
              <a:t>transformed parameters {</a:t>
            </a:r>
          </a:p>
          <a:p>
            <a:r>
              <a:rPr lang="en-GB" sz="800" dirty="0"/>
              <a:t>  // actual spline coefficients</a:t>
            </a:r>
          </a:p>
          <a:p>
            <a:r>
              <a:rPr lang="en-GB" sz="800" dirty="0"/>
              <a:t>  vector[knots_1[1]] s_1_1;</a:t>
            </a:r>
          </a:p>
          <a:p>
            <a:r>
              <a:rPr lang="en-GB" sz="800" dirty="0"/>
              <a:t>  // actual spline coefficients</a:t>
            </a:r>
          </a:p>
          <a:p>
            <a:r>
              <a:rPr lang="en-GB" sz="800" dirty="0"/>
              <a:t>  vector[knots_2[1]] s_2_1;</a:t>
            </a:r>
          </a:p>
          <a:p>
            <a:r>
              <a:rPr lang="en-GB" sz="800" dirty="0"/>
              <a:t>  // actual spline coefficients</a:t>
            </a:r>
          </a:p>
          <a:p>
            <a:r>
              <a:rPr lang="en-GB" sz="800" dirty="0"/>
              <a:t>  vector[knots_3[1]] s_3_1;</a:t>
            </a:r>
          </a:p>
          <a:p>
            <a:r>
              <a:rPr lang="en-GB" sz="800" dirty="0"/>
              <a:t>  real </a:t>
            </a:r>
            <a:r>
              <a:rPr lang="en-GB" sz="800" dirty="0" err="1"/>
              <a:t>lprior</a:t>
            </a:r>
            <a:r>
              <a:rPr lang="en-GB" sz="800" dirty="0"/>
              <a:t> = 0;  // prior contributions to the log posterior</a:t>
            </a:r>
          </a:p>
          <a:p>
            <a:r>
              <a:rPr lang="en-GB" sz="800" dirty="0"/>
              <a:t>  // compute actual spline coefficients</a:t>
            </a:r>
          </a:p>
          <a:p>
            <a:r>
              <a:rPr lang="en-GB" sz="800" dirty="0"/>
              <a:t>  s_1_1 = sds_1_1 * zs_1_1;</a:t>
            </a:r>
          </a:p>
          <a:p>
            <a:r>
              <a:rPr lang="en-GB" sz="800" dirty="0"/>
              <a:t>  // compute actual spline coefficients</a:t>
            </a:r>
          </a:p>
          <a:p>
            <a:r>
              <a:rPr lang="en-GB" sz="800" dirty="0"/>
              <a:t>  s_2_1 = sds_2_1 * zs_2_1;</a:t>
            </a:r>
          </a:p>
          <a:p>
            <a:r>
              <a:rPr lang="en-GB" sz="800" dirty="0"/>
              <a:t>  // compute actual spline coefficients</a:t>
            </a:r>
          </a:p>
          <a:p>
            <a:r>
              <a:rPr lang="en-GB" sz="800" dirty="0"/>
              <a:t>  s_3_1 = sds_3_1 * zs_3_1;</a:t>
            </a:r>
          </a:p>
          <a:p>
            <a:r>
              <a:rPr lang="en-GB" sz="800" dirty="0"/>
              <a:t>  </a:t>
            </a:r>
            <a:r>
              <a:rPr lang="en-GB" sz="800" dirty="0" err="1"/>
              <a:t>lprior</a:t>
            </a:r>
            <a:r>
              <a:rPr lang="en-GB" sz="800" dirty="0"/>
              <a:t> += </a:t>
            </a:r>
            <a:r>
              <a:rPr lang="en-GB" sz="800" dirty="0" err="1"/>
              <a:t>student_t_lpdf</a:t>
            </a:r>
            <a:r>
              <a:rPr lang="en-GB" sz="800" dirty="0"/>
              <a:t>(Intercept | 3, 3, 2.5);</a:t>
            </a:r>
          </a:p>
          <a:p>
            <a:r>
              <a:rPr lang="en-GB" sz="800" dirty="0"/>
              <a:t>  </a:t>
            </a:r>
            <a:r>
              <a:rPr lang="en-GB" sz="800" dirty="0" err="1"/>
              <a:t>lprior</a:t>
            </a:r>
            <a:r>
              <a:rPr lang="en-GB" sz="800" dirty="0"/>
              <a:t> += </a:t>
            </a:r>
            <a:r>
              <a:rPr lang="en-GB" sz="800" dirty="0" err="1"/>
              <a:t>student_t_lpdf</a:t>
            </a:r>
            <a:r>
              <a:rPr lang="en-GB" sz="800" dirty="0"/>
              <a:t>(sds_1_1 | 3, 0, 2.5)</a:t>
            </a:r>
          </a:p>
          <a:p>
            <a:r>
              <a:rPr lang="en-GB" sz="800" dirty="0"/>
              <a:t>    - 1 * </a:t>
            </a:r>
            <a:r>
              <a:rPr lang="en-GB" sz="800" dirty="0" err="1"/>
              <a:t>student_t_lccdf</a:t>
            </a:r>
            <a:r>
              <a:rPr lang="en-GB" sz="800" dirty="0"/>
              <a:t>(0 | 3, 0, 2.5);</a:t>
            </a:r>
          </a:p>
          <a:p>
            <a:r>
              <a:rPr lang="en-GB" sz="800" dirty="0"/>
              <a:t>  </a:t>
            </a:r>
            <a:r>
              <a:rPr lang="en-GB" sz="800" dirty="0" err="1"/>
              <a:t>lprior</a:t>
            </a:r>
            <a:r>
              <a:rPr lang="en-GB" sz="800" dirty="0"/>
              <a:t> += </a:t>
            </a:r>
            <a:r>
              <a:rPr lang="en-GB" sz="800" dirty="0" err="1"/>
              <a:t>student_t_lpdf</a:t>
            </a:r>
            <a:r>
              <a:rPr lang="en-GB" sz="800" dirty="0"/>
              <a:t>(sds_2_1 | 3, 0, 2.5)</a:t>
            </a:r>
          </a:p>
          <a:p>
            <a:r>
              <a:rPr lang="en-GB" sz="800" dirty="0"/>
              <a:t>    - 1 * </a:t>
            </a:r>
            <a:r>
              <a:rPr lang="en-GB" sz="800" dirty="0" err="1"/>
              <a:t>student_t_lccdf</a:t>
            </a:r>
            <a:r>
              <a:rPr lang="en-GB" sz="800" dirty="0"/>
              <a:t>(0 | 3, 0, 2.5);</a:t>
            </a:r>
          </a:p>
          <a:p>
            <a:r>
              <a:rPr lang="en-GB" sz="800" dirty="0"/>
              <a:t>  </a:t>
            </a:r>
            <a:r>
              <a:rPr lang="en-GB" sz="800" dirty="0" err="1"/>
              <a:t>lprior</a:t>
            </a:r>
            <a:r>
              <a:rPr lang="en-GB" sz="800" dirty="0"/>
              <a:t> += </a:t>
            </a:r>
            <a:r>
              <a:rPr lang="en-GB" sz="800" dirty="0" err="1"/>
              <a:t>student_t_lpdf</a:t>
            </a:r>
            <a:r>
              <a:rPr lang="en-GB" sz="800" dirty="0"/>
              <a:t>(sds_3_1 | 3, 0, 2.5)</a:t>
            </a:r>
          </a:p>
          <a:p>
            <a:r>
              <a:rPr lang="en-GB" sz="800" dirty="0"/>
              <a:t>    - 1 * </a:t>
            </a:r>
            <a:r>
              <a:rPr lang="en-GB" sz="800" dirty="0" err="1"/>
              <a:t>student_t_lccdf</a:t>
            </a:r>
            <a:r>
              <a:rPr lang="en-GB" sz="800" dirty="0"/>
              <a:t>(0 | 3, 0, 2.5);</a:t>
            </a:r>
          </a:p>
          <a:p>
            <a:r>
              <a:rPr lang="en-GB" sz="800" dirty="0"/>
              <a:t>}</a:t>
            </a:r>
          </a:p>
          <a:p>
            <a:r>
              <a:rPr lang="en-GB" sz="800" dirty="0"/>
              <a:t>model {</a:t>
            </a:r>
          </a:p>
          <a:p>
            <a:r>
              <a:rPr lang="en-GB" sz="800" dirty="0"/>
              <a:t>  // likelihood including constants</a:t>
            </a:r>
          </a:p>
          <a:p>
            <a:r>
              <a:rPr lang="en-GB" sz="800" dirty="0"/>
              <a:t>  if (!</a:t>
            </a:r>
            <a:r>
              <a:rPr lang="en-GB" sz="800" dirty="0" err="1"/>
              <a:t>prior_only</a:t>
            </a:r>
            <a:r>
              <a:rPr lang="en-GB" sz="800" dirty="0"/>
              <a:t>) {</a:t>
            </a:r>
          </a:p>
          <a:p>
            <a:r>
              <a:rPr lang="en-GB" sz="800" dirty="0"/>
              <a:t>    // initialize linear predictor term</a:t>
            </a:r>
          </a:p>
          <a:p>
            <a:r>
              <a:rPr lang="en-GB" sz="800" dirty="0"/>
              <a:t>    vector[N] mu = </a:t>
            </a:r>
            <a:r>
              <a:rPr lang="en-GB" sz="800" dirty="0" err="1"/>
              <a:t>rep_vector</a:t>
            </a:r>
            <a:r>
              <a:rPr lang="en-GB" sz="800" dirty="0"/>
              <a:t>(0.0, N);</a:t>
            </a:r>
          </a:p>
          <a:p>
            <a:r>
              <a:rPr lang="en-GB" sz="800" dirty="0"/>
              <a:t>    mu += Intercept + </a:t>
            </a:r>
            <a:r>
              <a:rPr lang="en-GB" sz="800" dirty="0" err="1"/>
              <a:t>Xs</a:t>
            </a:r>
            <a:r>
              <a:rPr lang="en-GB" sz="800" dirty="0"/>
              <a:t> * bs + Zs_1_1 * s_1_1 + Zs_2_1 * s_2_1 + Zs_3_1 * s_3_1;</a:t>
            </a:r>
          </a:p>
          <a:p>
            <a:r>
              <a:rPr lang="en-GB" sz="800" dirty="0"/>
              <a:t>    target += </a:t>
            </a:r>
            <a:r>
              <a:rPr lang="en-GB" sz="800" dirty="0" err="1"/>
              <a:t>poisson_log_lpmf</a:t>
            </a:r>
            <a:r>
              <a:rPr lang="en-GB" sz="800" dirty="0"/>
              <a:t>(Y | mu);</a:t>
            </a:r>
          </a:p>
          <a:p>
            <a:r>
              <a:rPr lang="en-GB" sz="800" dirty="0"/>
              <a:t>  }</a:t>
            </a:r>
          </a:p>
          <a:p>
            <a:r>
              <a:rPr lang="en-GB" sz="800" dirty="0"/>
              <a:t>  // priors including constants</a:t>
            </a:r>
          </a:p>
          <a:p>
            <a:r>
              <a:rPr lang="en-GB" sz="800" dirty="0"/>
              <a:t>  target += </a:t>
            </a:r>
            <a:r>
              <a:rPr lang="en-GB" sz="800" dirty="0" err="1"/>
              <a:t>lprior</a:t>
            </a:r>
            <a:r>
              <a:rPr lang="en-GB" sz="800" dirty="0"/>
              <a:t>;</a:t>
            </a:r>
          </a:p>
          <a:p>
            <a:r>
              <a:rPr lang="en-GB" sz="800" dirty="0"/>
              <a:t>  target += </a:t>
            </a:r>
            <a:r>
              <a:rPr lang="en-GB" sz="800" dirty="0" err="1"/>
              <a:t>std_normal_lpdf</a:t>
            </a:r>
            <a:r>
              <a:rPr lang="en-GB" sz="800" dirty="0"/>
              <a:t>(zs_1_1);</a:t>
            </a:r>
          </a:p>
          <a:p>
            <a:r>
              <a:rPr lang="en-GB" sz="800" dirty="0"/>
              <a:t>  target += </a:t>
            </a:r>
            <a:r>
              <a:rPr lang="en-GB" sz="800" dirty="0" err="1"/>
              <a:t>std_normal_lpdf</a:t>
            </a:r>
            <a:r>
              <a:rPr lang="en-GB" sz="800" dirty="0"/>
              <a:t>(zs_2_1);</a:t>
            </a:r>
          </a:p>
          <a:p>
            <a:r>
              <a:rPr lang="en-GB" sz="800" dirty="0"/>
              <a:t>  target += </a:t>
            </a:r>
            <a:r>
              <a:rPr lang="en-GB" sz="800" dirty="0" err="1"/>
              <a:t>std_normal_lpdf</a:t>
            </a:r>
            <a:r>
              <a:rPr lang="en-GB" sz="800" dirty="0"/>
              <a:t>(zs_3_1);</a:t>
            </a:r>
          </a:p>
          <a:p>
            <a:r>
              <a:rPr lang="en-GB" sz="800" dirty="0"/>
              <a:t>}</a:t>
            </a:r>
          </a:p>
          <a:p>
            <a:r>
              <a:rPr lang="en-GB" sz="800" dirty="0"/>
              <a:t>generated quantities {</a:t>
            </a:r>
          </a:p>
          <a:p>
            <a:r>
              <a:rPr lang="en-GB" sz="800" dirty="0"/>
              <a:t>  // actual population-level intercept</a:t>
            </a:r>
          </a:p>
          <a:p>
            <a:r>
              <a:rPr lang="en-GB" sz="800" dirty="0"/>
              <a:t>  real </a:t>
            </a:r>
            <a:r>
              <a:rPr lang="en-GB" sz="800" dirty="0" err="1"/>
              <a:t>b_Intercept</a:t>
            </a:r>
            <a:r>
              <a:rPr lang="en-GB" sz="800" dirty="0"/>
              <a:t> = Intercept;</a:t>
            </a:r>
          </a:p>
          <a:p>
            <a:r>
              <a:rPr lang="en-GB" sz="800" dirty="0"/>
              <a:t>}</a:t>
            </a:r>
          </a:p>
          <a:p>
            <a:endParaRPr lang="en-GB" dirty="0"/>
          </a:p>
        </p:txBody>
      </p:sp>
      <p:sp>
        <p:nvSpPr>
          <p:cNvPr id="9" name="Rectangle 8">
            <a:extLst>
              <a:ext uri="{FF2B5EF4-FFF2-40B4-BE49-F238E27FC236}">
                <a16:creationId xmlns:a16="http://schemas.microsoft.com/office/drawing/2014/main" id="{107819D3-E806-DFAA-34C7-A7A33E5EE064}"/>
              </a:ext>
            </a:extLst>
          </p:cNvPr>
          <p:cNvSpPr/>
          <p:nvPr/>
        </p:nvSpPr>
        <p:spPr>
          <a:xfrm>
            <a:off x="6096000" y="1225573"/>
            <a:ext cx="5970105" cy="552536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lide Number Placeholder 3">
            <a:extLst>
              <a:ext uri="{FF2B5EF4-FFF2-40B4-BE49-F238E27FC236}">
                <a16:creationId xmlns:a16="http://schemas.microsoft.com/office/drawing/2014/main" id="{6B32DA19-5863-5BAC-E8FD-324BE6484DA7}"/>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23</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707352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19A938A-C2A0-3E2C-19A0-93994FF24FC9}"/>
              </a:ext>
            </a:extLst>
          </p:cNvPr>
          <p:cNvSpPr txBox="1"/>
          <p:nvPr/>
        </p:nvSpPr>
        <p:spPr>
          <a:xfrm>
            <a:off x="218661" y="107059"/>
            <a:ext cx="9611139" cy="523220"/>
          </a:xfrm>
          <a:prstGeom prst="rect">
            <a:avLst/>
          </a:prstGeom>
          <a:noFill/>
        </p:spPr>
        <p:txBody>
          <a:bodyPr wrap="square" rtlCol="0">
            <a:spAutoFit/>
          </a:bodyPr>
          <a:lstStyle/>
          <a:p>
            <a:pPr algn="l"/>
            <a:r>
              <a:rPr lang="en-GB" sz="2800" b="1" dirty="0">
                <a:latin typeface="Helvetica Neue Light" panose="02000403000000020004" pitchFamily="2" charset="0"/>
                <a:ea typeface="Helvetica Neue Light" panose="02000403000000020004" pitchFamily="2" charset="0"/>
              </a:rPr>
              <a:t>Example: Air quality and Mortality in Chicago (1987-2000) [2]</a:t>
            </a:r>
          </a:p>
        </p:txBody>
      </p:sp>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id="{136D2D59-399E-3A7A-F424-2704415BA028}"/>
                  </a:ext>
                </a:extLst>
              </p:cNvPr>
              <p:cNvGraphicFramePr>
                <a:graphicFrameLocks noGrp="1"/>
              </p:cNvGraphicFramePr>
              <p:nvPr>
                <p:extLst>
                  <p:ext uri="{D42A27DB-BD31-4B8C-83A1-F6EECF244321}">
                    <p14:modId xmlns:p14="http://schemas.microsoft.com/office/powerpoint/2010/main" val="2947589511"/>
                  </p:ext>
                </p:extLst>
              </p:nvPr>
            </p:nvGraphicFramePr>
            <p:xfrm>
              <a:off x="401981" y="1447508"/>
              <a:ext cx="8127999" cy="169164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241217708"/>
                        </a:ext>
                      </a:extLst>
                    </a:gridCol>
                    <a:gridCol w="3249728">
                      <a:extLst>
                        <a:ext uri="{9D8B030D-6E8A-4147-A177-3AD203B41FA5}">
                          <a16:colId xmlns:a16="http://schemas.microsoft.com/office/drawing/2014/main" val="3018824455"/>
                        </a:ext>
                      </a:extLst>
                    </a:gridCol>
                    <a:gridCol w="2168938">
                      <a:extLst>
                        <a:ext uri="{9D8B030D-6E8A-4147-A177-3AD203B41FA5}">
                          <a16:colId xmlns:a16="http://schemas.microsoft.com/office/drawing/2014/main" val="2279293714"/>
                        </a:ext>
                      </a:extLst>
                    </a:gridCol>
                  </a:tblGrid>
                  <a:tr h="370840">
                    <a:tc>
                      <a:txBody>
                        <a:bodyPr/>
                        <a:lstStyle/>
                        <a:p>
                          <a:r>
                            <a:rPr lang="en-GB" sz="1600" b="1" dirty="0">
                              <a:latin typeface="Helvetica Neue" panose="02000503000000020004" pitchFamily="2" charset="0"/>
                              <a:ea typeface="Helvetica Neue" panose="02000503000000020004" pitchFamily="2" charset="0"/>
                              <a:cs typeface="Helvetica Neue" panose="02000503000000020004" pitchFamily="2" charset="0"/>
                            </a:rPr>
                            <a:t>Variables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dirty="0">
                              <a:latin typeface="Helvetica Neue" panose="02000503000000020004" pitchFamily="2" charset="0"/>
                              <a:ea typeface="Helvetica Neue" panose="02000503000000020004" pitchFamily="2" charset="0"/>
                              <a:cs typeface="Helvetica Neue" panose="02000503000000020004" pitchFamily="2" charset="0"/>
                            </a:rPr>
                            <a:t>Smoothed term (95% Credibility)</a:t>
                          </a:r>
                        </a:p>
                      </a:txBody>
                      <a:tcPr/>
                    </a:tc>
                    <a:tc>
                      <a:txBody>
                        <a:bodyPr/>
                        <a:lstStyle/>
                        <a:p>
                          <a:r>
                            <a:rPr lang="en-GB" sz="1600" b="1" dirty="0">
                              <a:latin typeface="Helvetica Neue" panose="02000503000000020004" pitchFamily="2" charset="0"/>
                              <a:ea typeface="Helvetica Neue" panose="02000503000000020004" pitchFamily="2" charset="0"/>
                              <a:cs typeface="Helvetica Neue" panose="02000503000000020004" pitchFamily="2" charset="0"/>
                            </a:rPr>
                            <a:t>Convergence</a:t>
                          </a:r>
                          <a:r>
                            <a:rPr lang="en-GB" sz="1600" b="1" baseline="0" dirty="0">
                              <a:latin typeface="Helvetica Neue" panose="02000503000000020004" pitchFamily="2" charset="0"/>
                              <a:ea typeface="Helvetica Neue" panose="02000503000000020004" pitchFamily="2" charset="0"/>
                              <a:cs typeface="Helvetica Neue" panose="02000503000000020004" pitchFamily="2" charset="0"/>
                            </a:rPr>
                            <a:t> </a:t>
                          </a:r>
                          <a14:m>
                            <m:oMath xmlns:m="http://schemas.openxmlformats.org/officeDocument/2006/math">
                              <m:r>
                                <a:rPr lang="en-GB" sz="1600" b="1" i="0" smtClean="0">
                                  <a:latin typeface="Cambria Math" panose="02040503050406030204" pitchFamily="18" charset="0"/>
                                </a:rPr>
                                <m:t>(</m:t>
                              </m:r>
                              <m:acc>
                                <m:accPr>
                                  <m:chr m:val="̂"/>
                                  <m:ctrlPr>
                                    <a:rPr lang="en-GB" sz="1600" b="1" i="1" smtClean="0">
                                      <a:latin typeface="Cambria Math" panose="02040503050406030204" pitchFamily="18" charset="0"/>
                                    </a:rPr>
                                  </m:ctrlPr>
                                </m:accPr>
                                <m:e>
                                  <m:r>
                                    <a:rPr lang="en-GB" sz="1600" b="1" i="1" smtClean="0">
                                      <a:latin typeface="Cambria Math" panose="02040503050406030204" pitchFamily="18" charset="0"/>
                                    </a:rPr>
                                    <m:t>𝑹</m:t>
                                  </m:r>
                                </m:e>
                              </m:acc>
                              <m:r>
                                <a:rPr lang="en-GB" sz="1600" b="1" i="1" smtClean="0">
                                  <a:latin typeface="Cambria Math" panose="02040503050406030204" pitchFamily="18" charset="0"/>
                                </a:rPr>
                                <m:t>)</m:t>
                              </m:r>
                            </m:oMath>
                          </a14:m>
                          <a:endParaRPr lang="en-GB" sz="1600" b="1"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2108322749"/>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PM10</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6.57 (3.92 to 11.63)</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478622137"/>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NO2</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6.30 (4.00 to 10.03)</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514627824"/>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CO</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5.83 (3.72 to 9.77)</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671679333"/>
                      </a:ext>
                    </a:extLst>
                  </a:tr>
                </a:tbl>
              </a:graphicData>
            </a:graphic>
          </p:graphicFrame>
        </mc:Choice>
        <mc:Fallback xmlns="">
          <p:graphicFrame>
            <p:nvGraphicFramePr>
              <p:cNvPr id="3" name="Table 3">
                <a:extLst>
                  <a:ext uri="{FF2B5EF4-FFF2-40B4-BE49-F238E27FC236}">
                    <a16:creationId xmlns:a16="http://schemas.microsoft.com/office/drawing/2014/main" id="{136D2D59-399E-3A7A-F424-2704415BA028}"/>
                  </a:ext>
                </a:extLst>
              </p:cNvPr>
              <p:cNvGraphicFramePr>
                <a:graphicFrameLocks noGrp="1"/>
              </p:cNvGraphicFramePr>
              <p:nvPr>
                <p:extLst>
                  <p:ext uri="{D42A27DB-BD31-4B8C-83A1-F6EECF244321}">
                    <p14:modId xmlns:p14="http://schemas.microsoft.com/office/powerpoint/2010/main" val="2947589511"/>
                  </p:ext>
                </p:extLst>
              </p:nvPr>
            </p:nvGraphicFramePr>
            <p:xfrm>
              <a:off x="401981" y="1447508"/>
              <a:ext cx="8127999" cy="169164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241217708"/>
                        </a:ext>
                      </a:extLst>
                    </a:gridCol>
                    <a:gridCol w="3249728">
                      <a:extLst>
                        <a:ext uri="{9D8B030D-6E8A-4147-A177-3AD203B41FA5}">
                          <a16:colId xmlns:a16="http://schemas.microsoft.com/office/drawing/2014/main" val="3018824455"/>
                        </a:ext>
                      </a:extLst>
                    </a:gridCol>
                    <a:gridCol w="2168938">
                      <a:extLst>
                        <a:ext uri="{9D8B030D-6E8A-4147-A177-3AD203B41FA5}">
                          <a16:colId xmlns:a16="http://schemas.microsoft.com/office/drawing/2014/main" val="2279293714"/>
                        </a:ext>
                      </a:extLst>
                    </a:gridCol>
                  </a:tblGrid>
                  <a:tr h="579120">
                    <a:tc>
                      <a:txBody>
                        <a:bodyPr/>
                        <a:lstStyle/>
                        <a:p>
                          <a:r>
                            <a:rPr lang="en-GB" sz="1600" b="1" dirty="0">
                              <a:latin typeface="Helvetica Neue" panose="02000503000000020004" pitchFamily="2" charset="0"/>
                              <a:ea typeface="Helvetica Neue" panose="02000503000000020004" pitchFamily="2" charset="0"/>
                              <a:cs typeface="Helvetica Neue" panose="02000503000000020004" pitchFamily="2" charset="0"/>
                            </a:rPr>
                            <a:t>Variables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dirty="0">
                              <a:latin typeface="Helvetica Neue" panose="02000503000000020004" pitchFamily="2" charset="0"/>
                              <a:ea typeface="Helvetica Neue" panose="02000503000000020004" pitchFamily="2" charset="0"/>
                              <a:cs typeface="Helvetica Neue" panose="02000503000000020004" pitchFamily="2" charset="0"/>
                            </a:rPr>
                            <a:t>Smoothed term (95% Credibility)</a:t>
                          </a:r>
                        </a:p>
                      </a:txBody>
                      <a:tcPr/>
                    </a:tc>
                    <a:tc>
                      <a:txBody>
                        <a:bodyPr/>
                        <a:lstStyle/>
                        <a:p>
                          <a:endParaRPr lang="en-US"/>
                        </a:p>
                      </a:txBody>
                      <a:tcPr>
                        <a:blipFill>
                          <a:blip r:embed="rId2"/>
                          <a:stretch>
                            <a:fillRect l="-275439" t="-2174" r="-585" b="-202174"/>
                          </a:stretch>
                        </a:blipFill>
                      </a:tcPr>
                    </a:tc>
                    <a:extLst>
                      <a:ext uri="{0D108BD9-81ED-4DB2-BD59-A6C34878D82A}">
                        <a16:rowId xmlns:a16="http://schemas.microsoft.com/office/drawing/2014/main" val="2108322749"/>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PM10</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6.57 (3.92 to 11.63)</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478622137"/>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NO2</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6.30 (4.00 to 10.03)</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514627824"/>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CO</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5.83 (3.72 to 9.77)</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671679333"/>
                      </a:ext>
                    </a:extLst>
                  </a:tr>
                </a:tbl>
              </a:graphicData>
            </a:graphic>
          </p:graphicFrame>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CFA9A53-B5EB-281C-C547-2736179A6ED6}"/>
                  </a:ext>
                </a:extLst>
              </p:cNvPr>
              <p:cNvSpPr txBox="1"/>
              <p:nvPr/>
            </p:nvSpPr>
            <p:spPr>
              <a:xfrm>
                <a:off x="8726556" y="1443331"/>
                <a:ext cx="3200400" cy="1958934"/>
              </a:xfrm>
              <a:prstGeom prst="rect">
                <a:avLst/>
              </a:prstGeom>
              <a:noFill/>
            </p:spPr>
            <p:txBody>
              <a:bodyPr wrap="square" rtlCol="0">
                <a:spAutoFit/>
              </a:bodyPr>
              <a:lstStyle/>
              <a:p>
                <a:r>
                  <a:rPr lang="en-GB" sz="1100" dirty="0">
                    <a:latin typeface="Helvetica Neue" panose="02000503000000020004" pitchFamily="2" charset="0"/>
                    <a:ea typeface="Helvetica Neue" panose="02000503000000020004" pitchFamily="2" charset="0"/>
                    <a:cs typeface="Helvetica Neue" panose="02000503000000020004" pitchFamily="2" charset="0"/>
                  </a:rPr>
                  <a:t>Meaning: this </a:t>
                </a:r>
                <a:r>
                  <a:rPr lang="en-GB" sz="11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rPr>
                  <a:t>is the variance parameter, which has the effect of controlling the “</a:t>
                </a:r>
                <a:r>
                  <a:rPr lang="en-GB" sz="1100" b="0" i="0" u="none" strike="noStrike" dirty="0" err="1">
                    <a:effectLst/>
                    <a:latin typeface="Helvetica Neue" panose="02000503000000020004" pitchFamily="2" charset="0"/>
                    <a:ea typeface="Helvetica Neue" panose="02000503000000020004" pitchFamily="2" charset="0"/>
                    <a:cs typeface="Helvetica Neue" panose="02000503000000020004" pitchFamily="2" charset="0"/>
                  </a:rPr>
                  <a:t>wiggliness</a:t>
                </a:r>
                <a:r>
                  <a:rPr lang="en-GB" sz="1100" b="0" i="0" u="none" strike="noStrike" dirty="0">
                    <a:effectLst/>
                    <a:latin typeface="Helvetica Neue" panose="02000503000000020004" pitchFamily="2" charset="0"/>
                    <a:ea typeface="Helvetica Neue" panose="02000503000000020004" pitchFamily="2" charset="0"/>
                    <a:cs typeface="Helvetica Neue" panose="02000503000000020004" pitchFamily="2" charset="0"/>
                  </a:rPr>
                  <a:t>” of the smooth — the larger this value the more wiggly the smooth. We can see that the credible interval doesn’t include 0 so there is evidence that a smooth is required over and above a linear.</a:t>
                </a:r>
              </a:p>
              <a:p>
                <a:endParaRPr lang="en-GB" sz="1100" dirty="0">
                  <a:latin typeface="Helvetica Neue" panose="02000503000000020004" pitchFamily="2" charset="0"/>
                  <a:ea typeface="Helvetica Neue" panose="02000503000000020004" pitchFamily="2" charset="0"/>
                  <a:cs typeface="Helvetica Neue" panose="02000503000000020004" pitchFamily="2" charset="0"/>
                </a:endParaRPr>
              </a:p>
              <a:p>
                <a:r>
                  <a:rPr lang="en-GB" sz="1100" dirty="0">
                    <a:latin typeface="Helvetica Neue" panose="02000503000000020004" pitchFamily="2" charset="0"/>
                    <a:ea typeface="Helvetica Neue" panose="02000503000000020004" pitchFamily="2" charset="0"/>
                    <a:cs typeface="Helvetica Neue" panose="02000503000000020004" pitchFamily="2" charset="0"/>
                  </a:rPr>
                  <a:t>Here, it was correct for us to apply a GAM model on these three variables. Also, the model is valid since the </a:t>
                </a:r>
                <a14:m>
                  <m:oMath xmlns:m="http://schemas.openxmlformats.org/officeDocument/2006/math">
                    <m:acc>
                      <m:accPr>
                        <m:chr m:val="̂"/>
                        <m:ctrlPr>
                          <a:rPr lang="en-GB" sz="1100" i="1" smtClean="0">
                            <a:latin typeface="Cambria Math" panose="02040503050406030204" pitchFamily="18" charset="0"/>
                          </a:rPr>
                        </m:ctrlPr>
                      </m:accPr>
                      <m:e>
                        <m:r>
                          <a:rPr lang="en-GB" sz="1100" b="0" i="1" smtClean="0">
                            <a:latin typeface="Cambria Math" panose="02040503050406030204" pitchFamily="18" charset="0"/>
                          </a:rPr>
                          <m:t>𝑅</m:t>
                        </m:r>
                      </m:e>
                    </m:acc>
                  </m:oMath>
                </a14:m>
                <a:r>
                  <a:rPr lang="en-GB" sz="1100" dirty="0">
                    <a:latin typeface="Helvetica Neue" panose="02000503000000020004" pitchFamily="2" charset="0"/>
                    <a:ea typeface="Helvetica Neue" panose="02000503000000020004" pitchFamily="2" charset="0"/>
                    <a:cs typeface="Helvetica Neue" panose="02000503000000020004" pitchFamily="2" charset="0"/>
                  </a:rPr>
                  <a:t> estimates are below 1.05</a:t>
                </a:r>
              </a:p>
            </p:txBody>
          </p:sp>
        </mc:Choice>
        <mc:Fallback xmlns="">
          <p:sp>
            <p:nvSpPr>
              <p:cNvPr id="4" name="TextBox 3">
                <a:extLst>
                  <a:ext uri="{FF2B5EF4-FFF2-40B4-BE49-F238E27FC236}">
                    <a16:creationId xmlns:a16="http://schemas.microsoft.com/office/drawing/2014/main" id="{7CFA9A53-B5EB-281C-C547-2736179A6ED6}"/>
                  </a:ext>
                </a:extLst>
              </p:cNvPr>
              <p:cNvSpPr txBox="1">
                <a:spLocks noRot="1" noChangeAspect="1" noMove="1" noResize="1" noEditPoints="1" noAdjustHandles="1" noChangeArrowheads="1" noChangeShapeType="1" noTextEdit="1"/>
              </p:cNvSpPr>
              <p:nvPr/>
            </p:nvSpPr>
            <p:spPr>
              <a:xfrm>
                <a:off x="8726556" y="1443331"/>
                <a:ext cx="3200400" cy="1958934"/>
              </a:xfrm>
              <a:prstGeom prst="rect">
                <a:avLst/>
              </a:prstGeom>
              <a:blipFill>
                <a:blip r:embed="rId3"/>
                <a:stretch>
                  <a:fillRect r="-395" b="-645"/>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2E4A9A39-0AE5-96B5-8A4C-0F9B63319F9F}"/>
              </a:ext>
            </a:extLst>
          </p:cNvPr>
          <p:cNvSpPr txBox="1"/>
          <p:nvPr/>
        </p:nvSpPr>
        <p:spPr>
          <a:xfrm>
            <a:off x="401982" y="983974"/>
            <a:ext cx="1963532"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Smoothed terms</a:t>
            </a:r>
          </a:p>
        </p:txBody>
      </p:sp>
      <mc:AlternateContent xmlns:mc="http://schemas.openxmlformats.org/markup-compatibility/2006">
        <mc:Choice xmlns:a14="http://schemas.microsoft.com/office/drawing/2010/main" Requires="a14">
          <p:graphicFrame>
            <p:nvGraphicFramePr>
              <p:cNvPr id="6" name="Table 3">
                <a:extLst>
                  <a:ext uri="{FF2B5EF4-FFF2-40B4-BE49-F238E27FC236}">
                    <a16:creationId xmlns:a16="http://schemas.microsoft.com/office/drawing/2014/main" id="{BACA87CB-BC32-B248-3282-6180791AFD5C}"/>
                  </a:ext>
                </a:extLst>
              </p:cNvPr>
              <p:cNvGraphicFramePr>
                <a:graphicFrameLocks noGrp="1"/>
              </p:cNvGraphicFramePr>
              <p:nvPr>
                <p:extLst>
                  <p:ext uri="{D42A27DB-BD31-4B8C-83A1-F6EECF244321}">
                    <p14:modId xmlns:p14="http://schemas.microsoft.com/office/powerpoint/2010/main" val="2937854245"/>
                  </p:ext>
                </p:extLst>
              </p:nvPr>
            </p:nvGraphicFramePr>
            <p:xfrm>
              <a:off x="401980" y="3811546"/>
              <a:ext cx="8127999" cy="206248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241217708"/>
                        </a:ext>
                      </a:extLst>
                    </a:gridCol>
                    <a:gridCol w="3249728">
                      <a:extLst>
                        <a:ext uri="{9D8B030D-6E8A-4147-A177-3AD203B41FA5}">
                          <a16:colId xmlns:a16="http://schemas.microsoft.com/office/drawing/2014/main" val="3018824455"/>
                        </a:ext>
                      </a:extLst>
                    </a:gridCol>
                    <a:gridCol w="2168938">
                      <a:extLst>
                        <a:ext uri="{9D8B030D-6E8A-4147-A177-3AD203B41FA5}">
                          <a16:colId xmlns:a16="http://schemas.microsoft.com/office/drawing/2014/main" val="2279293714"/>
                        </a:ext>
                      </a:extLst>
                    </a:gridCol>
                  </a:tblGrid>
                  <a:tr h="370840">
                    <a:tc>
                      <a:txBody>
                        <a:bodyPr/>
                        <a:lstStyle/>
                        <a:p>
                          <a:r>
                            <a:rPr lang="en-GB" sz="1600" b="1" dirty="0">
                              <a:latin typeface="Helvetica Neue" panose="02000503000000020004" pitchFamily="2" charset="0"/>
                              <a:ea typeface="Helvetica Neue" panose="02000503000000020004" pitchFamily="2" charset="0"/>
                              <a:cs typeface="Helvetica Neue" panose="02000503000000020004" pitchFamily="2" charset="0"/>
                            </a:rPr>
                            <a:t>Variables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dirty="0">
                              <a:latin typeface="Helvetica Neue" panose="02000503000000020004" pitchFamily="2" charset="0"/>
                              <a:ea typeface="Helvetica Neue" panose="02000503000000020004" pitchFamily="2" charset="0"/>
                              <a:cs typeface="Helvetica Neue" panose="02000503000000020004" pitchFamily="2" charset="0"/>
                            </a:rPr>
                            <a:t>Coefficient (95% Credibility)</a:t>
                          </a:r>
                        </a:p>
                      </a:txBody>
                      <a:tcPr/>
                    </a:tc>
                    <a:tc>
                      <a:txBody>
                        <a:bodyPr/>
                        <a:lstStyle/>
                        <a:p>
                          <a:r>
                            <a:rPr lang="en-GB" sz="1600" b="1" dirty="0">
                              <a:latin typeface="Helvetica Neue" panose="02000503000000020004" pitchFamily="2" charset="0"/>
                              <a:ea typeface="Helvetica Neue" panose="02000503000000020004" pitchFamily="2" charset="0"/>
                              <a:cs typeface="Helvetica Neue" panose="02000503000000020004" pitchFamily="2" charset="0"/>
                            </a:rPr>
                            <a:t>Convergence</a:t>
                          </a:r>
                          <a:r>
                            <a:rPr lang="en-GB" sz="1600" b="1" baseline="0" dirty="0">
                              <a:latin typeface="Helvetica Neue" panose="02000503000000020004" pitchFamily="2" charset="0"/>
                              <a:ea typeface="Helvetica Neue" panose="02000503000000020004" pitchFamily="2" charset="0"/>
                              <a:cs typeface="Helvetica Neue" panose="02000503000000020004" pitchFamily="2" charset="0"/>
                            </a:rPr>
                            <a:t> </a:t>
                          </a:r>
                          <a14:m>
                            <m:oMath xmlns:m="http://schemas.openxmlformats.org/officeDocument/2006/math">
                              <m:r>
                                <a:rPr lang="en-GB" sz="1600" b="1" i="0" smtClean="0">
                                  <a:latin typeface="Cambria Math" panose="02040503050406030204" pitchFamily="18" charset="0"/>
                                </a:rPr>
                                <m:t>(</m:t>
                              </m:r>
                              <m:acc>
                                <m:accPr>
                                  <m:chr m:val="̂"/>
                                  <m:ctrlPr>
                                    <a:rPr lang="en-GB" sz="1600" b="1" i="1" smtClean="0">
                                      <a:latin typeface="Cambria Math" panose="02040503050406030204" pitchFamily="18" charset="0"/>
                                    </a:rPr>
                                  </m:ctrlPr>
                                </m:accPr>
                                <m:e>
                                  <m:r>
                                    <a:rPr lang="en-GB" sz="1600" b="1" i="1" smtClean="0">
                                      <a:latin typeface="Cambria Math" panose="02040503050406030204" pitchFamily="18" charset="0"/>
                                    </a:rPr>
                                    <m:t>𝑹</m:t>
                                  </m:r>
                                </m:e>
                              </m:acc>
                              <m:r>
                                <a:rPr lang="en-GB" sz="1600" b="1" i="1" smtClean="0">
                                  <a:latin typeface="Cambria Math" panose="02040503050406030204" pitchFamily="18" charset="0"/>
                                </a:rPr>
                                <m:t>)</m:t>
                              </m:r>
                            </m:oMath>
                          </a14:m>
                          <a:endParaRPr lang="en-GB" sz="1600" b="1" dirty="0">
                            <a:latin typeface="Helvetica Neue" panose="02000503000000020004" pitchFamily="2" charset="0"/>
                            <a:ea typeface="Helvetica Neue" panose="02000503000000020004" pitchFamily="2" charset="0"/>
                            <a:cs typeface="Helvetica Neue" panose="02000503000000020004" pitchFamily="2" charset="0"/>
                          </a:endParaRPr>
                        </a:p>
                      </a:txBody>
                      <a:tcPr/>
                    </a:tc>
                    <a:extLst>
                      <a:ext uri="{0D108BD9-81ED-4DB2-BD59-A6C34878D82A}">
                        <a16:rowId xmlns:a16="http://schemas.microsoft.com/office/drawing/2014/main" val="2108322749"/>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Intercept</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3.56 (3.54 to 3.59)</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1.00 &lt; 1.05</a:t>
                          </a:r>
                        </a:p>
                      </a:txBody>
                      <a:tcPr/>
                    </a:tc>
                    <a:extLst>
                      <a:ext uri="{0D108BD9-81ED-4DB2-BD59-A6C34878D82A}">
                        <a16:rowId xmlns:a16="http://schemas.microsoft.com/office/drawing/2014/main" val="3769400649"/>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PM10</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-19.46 (-26.25 to -12.94)</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478622137"/>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NO2</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4.35 (-5.43 to 14.39) </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514627824"/>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CO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latin typeface="Helvetica Neue" panose="02000503000000020004" pitchFamily="2" charset="0"/>
                              <a:ea typeface="Helvetica Neue" panose="02000503000000020004" pitchFamily="2" charset="0"/>
                              <a:cs typeface="Helvetica Neue" panose="02000503000000020004" pitchFamily="2" charset="0"/>
                            </a:rPr>
                            <a:t>33.75 (27.43 to 39.90)</a:t>
                          </a:r>
                        </a:p>
                        <a:p>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671679333"/>
                      </a:ext>
                    </a:extLst>
                  </a:tr>
                </a:tbl>
              </a:graphicData>
            </a:graphic>
          </p:graphicFrame>
        </mc:Choice>
        <mc:Fallback>
          <p:graphicFrame>
            <p:nvGraphicFramePr>
              <p:cNvPr id="6" name="Table 3">
                <a:extLst>
                  <a:ext uri="{FF2B5EF4-FFF2-40B4-BE49-F238E27FC236}">
                    <a16:creationId xmlns:a16="http://schemas.microsoft.com/office/drawing/2014/main" id="{BACA87CB-BC32-B248-3282-6180791AFD5C}"/>
                  </a:ext>
                </a:extLst>
              </p:cNvPr>
              <p:cNvGraphicFramePr>
                <a:graphicFrameLocks noGrp="1"/>
              </p:cNvGraphicFramePr>
              <p:nvPr>
                <p:extLst>
                  <p:ext uri="{D42A27DB-BD31-4B8C-83A1-F6EECF244321}">
                    <p14:modId xmlns:p14="http://schemas.microsoft.com/office/powerpoint/2010/main" val="2937854245"/>
                  </p:ext>
                </p:extLst>
              </p:nvPr>
            </p:nvGraphicFramePr>
            <p:xfrm>
              <a:off x="401980" y="3811546"/>
              <a:ext cx="8127999" cy="2062480"/>
            </p:xfrm>
            <a:graphic>
              <a:graphicData uri="http://schemas.openxmlformats.org/drawingml/2006/table">
                <a:tbl>
                  <a:tblPr firstRow="1" bandRow="1">
                    <a:tableStyleId>{5940675A-B579-460E-94D1-54222C63F5DA}</a:tableStyleId>
                  </a:tblPr>
                  <a:tblGrid>
                    <a:gridCol w="2709333">
                      <a:extLst>
                        <a:ext uri="{9D8B030D-6E8A-4147-A177-3AD203B41FA5}">
                          <a16:colId xmlns:a16="http://schemas.microsoft.com/office/drawing/2014/main" val="241217708"/>
                        </a:ext>
                      </a:extLst>
                    </a:gridCol>
                    <a:gridCol w="3249728">
                      <a:extLst>
                        <a:ext uri="{9D8B030D-6E8A-4147-A177-3AD203B41FA5}">
                          <a16:colId xmlns:a16="http://schemas.microsoft.com/office/drawing/2014/main" val="3018824455"/>
                        </a:ext>
                      </a:extLst>
                    </a:gridCol>
                    <a:gridCol w="2168938">
                      <a:extLst>
                        <a:ext uri="{9D8B030D-6E8A-4147-A177-3AD203B41FA5}">
                          <a16:colId xmlns:a16="http://schemas.microsoft.com/office/drawing/2014/main" val="2279293714"/>
                        </a:ext>
                      </a:extLst>
                    </a:gridCol>
                  </a:tblGrid>
                  <a:tr h="370840">
                    <a:tc>
                      <a:txBody>
                        <a:bodyPr/>
                        <a:lstStyle/>
                        <a:p>
                          <a:r>
                            <a:rPr lang="en-GB" sz="1600" b="1" dirty="0">
                              <a:latin typeface="Helvetica Neue" panose="02000503000000020004" pitchFamily="2" charset="0"/>
                              <a:ea typeface="Helvetica Neue" panose="02000503000000020004" pitchFamily="2" charset="0"/>
                              <a:cs typeface="Helvetica Neue" panose="02000503000000020004" pitchFamily="2" charset="0"/>
                            </a:rPr>
                            <a:t>Variables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b="1" dirty="0">
                              <a:latin typeface="Helvetica Neue" panose="02000503000000020004" pitchFamily="2" charset="0"/>
                              <a:ea typeface="Helvetica Neue" panose="02000503000000020004" pitchFamily="2" charset="0"/>
                              <a:cs typeface="Helvetica Neue" panose="02000503000000020004" pitchFamily="2" charset="0"/>
                            </a:rPr>
                            <a:t>Coefficient (95% Credibility)</a:t>
                          </a:r>
                        </a:p>
                      </a:txBody>
                      <a:tcPr/>
                    </a:tc>
                    <a:tc>
                      <a:txBody>
                        <a:bodyPr/>
                        <a:lstStyle/>
                        <a:p>
                          <a:endParaRPr lang="en-US"/>
                        </a:p>
                      </a:txBody>
                      <a:tcPr>
                        <a:blipFill>
                          <a:blip r:embed="rId4"/>
                          <a:stretch>
                            <a:fillRect l="-275439" t="-6897" r="-585" b="-465517"/>
                          </a:stretch>
                        </a:blipFill>
                      </a:tcPr>
                    </a:tc>
                    <a:extLst>
                      <a:ext uri="{0D108BD9-81ED-4DB2-BD59-A6C34878D82A}">
                        <a16:rowId xmlns:a16="http://schemas.microsoft.com/office/drawing/2014/main" val="2108322749"/>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Intercept</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3.56 (3.54 to 3.59)</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1.00 &lt; 1.05</a:t>
                          </a:r>
                        </a:p>
                      </a:txBody>
                      <a:tcPr/>
                    </a:tc>
                    <a:extLst>
                      <a:ext uri="{0D108BD9-81ED-4DB2-BD59-A6C34878D82A}">
                        <a16:rowId xmlns:a16="http://schemas.microsoft.com/office/drawing/2014/main" val="3769400649"/>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PM10</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-19.46 (-26.25 to -12.94)</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478622137"/>
                      </a:ext>
                    </a:extLst>
                  </a:tr>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NO2</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4.35 (-5.43 to 14.39) </a:t>
                          </a: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514627824"/>
                      </a:ext>
                    </a:extLst>
                  </a:tr>
                  <a:tr h="57912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CO</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latin typeface="Helvetica Neue" panose="02000503000000020004" pitchFamily="2" charset="0"/>
                              <a:ea typeface="Helvetica Neue" panose="02000503000000020004" pitchFamily="2" charset="0"/>
                              <a:cs typeface="Helvetica Neue" panose="02000503000000020004" pitchFamily="2" charset="0"/>
                            </a:rPr>
                            <a:t>33.75 (27.43 to 39.90)</a:t>
                          </a:r>
                        </a:p>
                        <a:p>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txBody>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1.01 &lt; 1.05</a:t>
                          </a:r>
                        </a:p>
                      </a:txBody>
                      <a:tcPr/>
                    </a:tc>
                    <a:extLst>
                      <a:ext uri="{0D108BD9-81ED-4DB2-BD59-A6C34878D82A}">
                        <a16:rowId xmlns:a16="http://schemas.microsoft.com/office/drawing/2014/main" val="671679333"/>
                      </a:ext>
                    </a:extLst>
                  </a:tr>
                </a:tbl>
              </a:graphicData>
            </a:graphic>
          </p:graphicFrame>
        </mc:Fallback>
      </mc:AlternateContent>
      <p:sp>
        <p:nvSpPr>
          <p:cNvPr id="7" name="TextBox 6">
            <a:extLst>
              <a:ext uri="{FF2B5EF4-FFF2-40B4-BE49-F238E27FC236}">
                <a16:creationId xmlns:a16="http://schemas.microsoft.com/office/drawing/2014/main" id="{EC5E6C04-CF3E-ABC3-A575-7524CAF3EBDD}"/>
              </a:ext>
            </a:extLst>
          </p:cNvPr>
          <p:cNvSpPr txBox="1"/>
          <p:nvPr/>
        </p:nvSpPr>
        <p:spPr>
          <a:xfrm>
            <a:off x="401980" y="3349521"/>
            <a:ext cx="3504098"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Population-level (Global) effect</a:t>
            </a:r>
          </a:p>
        </p:txBody>
      </p:sp>
      <p:sp>
        <p:nvSpPr>
          <p:cNvPr id="8" name="TextBox 7">
            <a:extLst>
              <a:ext uri="{FF2B5EF4-FFF2-40B4-BE49-F238E27FC236}">
                <a16:creationId xmlns:a16="http://schemas.microsoft.com/office/drawing/2014/main" id="{B2E89562-F6AA-4753-C4FD-1F5A746182F5}"/>
              </a:ext>
            </a:extLst>
          </p:cNvPr>
          <p:cNvSpPr txBox="1"/>
          <p:nvPr/>
        </p:nvSpPr>
        <p:spPr>
          <a:xfrm>
            <a:off x="8726556" y="3811546"/>
            <a:ext cx="3200400" cy="769441"/>
          </a:xfrm>
          <a:prstGeom prst="rect">
            <a:avLst/>
          </a:prstGeom>
          <a:noFill/>
        </p:spPr>
        <p:txBody>
          <a:bodyPr wrap="square" rtlCol="0">
            <a:spAutoFit/>
          </a:bodyPr>
          <a:lstStyle/>
          <a:p>
            <a:r>
              <a:rPr lang="en-GB" sz="1100" dirty="0">
                <a:latin typeface="Helvetica Neue" panose="02000503000000020004" pitchFamily="2" charset="0"/>
                <a:ea typeface="Helvetica Neue" panose="02000503000000020004" pitchFamily="2" charset="0"/>
                <a:cs typeface="Helvetica Neue" panose="02000503000000020004" pitchFamily="2" charset="0"/>
              </a:rPr>
              <a:t>Meaning: These are our global estimates which are considered as fixed effects. We will interpret these as we usually interpret a regression the usual way.</a:t>
            </a:r>
          </a:p>
        </p:txBody>
      </p:sp>
      <p:sp>
        <p:nvSpPr>
          <p:cNvPr id="9" name="Slide Number Placeholder 3">
            <a:extLst>
              <a:ext uri="{FF2B5EF4-FFF2-40B4-BE49-F238E27FC236}">
                <a16:creationId xmlns:a16="http://schemas.microsoft.com/office/drawing/2014/main" id="{74C41E24-E7AF-284D-39A7-7D25199FF583}"/>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320611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79B3249-B2A3-B441-B462-EA8DEDA77D5A}"/>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4" name="Picture 3" descr="Chart, line chart&#10;&#10;Description automatically generated">
            <a:extLst>
              <a:ext uri="{FF2B5EF4-FFF2-40B4-BE49-F238E27FC236}">
                <a16:creationId xmlns:a16="http://schemas.microsoft.com/office/drawing/2014/main" id="{F5749373-2CAD-587E-7956-B1F228B7200C}"/>
              </a:ext>
            </a:extLst>
          </p:cNvPr>
          <p:cNvPicPr>
            <a:picLocks noChangeAspect="1"/>
          </p:cNvPicPr>
          <p:nvPr/>
        </p:nvPicPr>
        <p:blipFill>
          <a:blip r:embed="rId2"/>
          <a:stretch>
            <a:fillRect/>
          </a:stretch>
        </p:blipFill>
        <p:spPr>
          <a:xfrm>
            <a:off x="1011029" y="866071"/>
            <a:ext cx="9365422" cy="4966829"/>
          </a:xfrm>
          <a:prstGeom prst="rect">
            <a:avLst/>
          </a:prstGeom>
        </p:spPr>
      </p:pic>
      <p:graphicFrame>
        <p:nvGraphicFramePr>
          <p:cNvPr id="5" name="Table 4">
            <a:extLst>
              <a:ext uri="{FF2B5EF4-FFF2-40B4-BE49-F238E27FC236}">
                <a16:creationId xmlns:a16="http://schemas.microsoft.com/office/drawing/2014/main" id="{E3555DF7-5ED5-65A0-6967-F5A66CA1285E}"/>
              </a:ext>
            </a:extLst>
          </p:cNvPr>
          <p:cNvGraphicFramePr>
            <a:graphicFrameLocks noGrp="1"/>
          </p:cNvGraphicFramePr>
          <p:nvPr>
            <p:extLst>
              <p:ext uri="{D42A27DB-BD31-4B8C-83A1-F6EECF244321}">
                <p14:modId xmlns:p14="http://schemas.microsoft.com/office/powerpoint/2010/main" val="4088801260"/>
              </p:ext>
            </p:extLst>
          </p:nvPr>
        </p:nvGraphicFramePr>
        <p:xfrm>
          <a:off x="3575657" y="216265"/>
          <a:ext cx="6244204" cy="370840"/>
        </p:xfrm>
        <a:graphic>
          <a:graphicData uri="http://schemas.openxmlformats.org/drawingml/2006/table">
            <a:tbl>
              <a:tblPr firstRow="1" bandRow="1">
                <a:tableStyleId>{5940675A-B579-460E-94D1-54222C63F5DA}</a:tableStyleId>
              </a:tblPr>
              <a:tblGrid>
                <a:gridCol w="814895">
                  <a:extLst>
                    <a:ext uri="{9D8B030D-6E8A-4147-A177-3AD203B41FA5}">
                      <a16:colId xmlns:a16="http://schemas.microsoft.com/office/drawing/2014/main" val="1883808512"/>
                    </a:ext>
                  </a:extLst>
                </a:gridCol>
                <a:gridCol w="5429309">
                  <a:extLst>
                    <a:ext uri="{9D8B030D-6E8A-4147-A177-3AD203B41FA5}">
                      <a16:colId xmlns:a16="http://schemas.microsoft.com/office/drawing/2014/main" val="269279417"/>
                    </a:ext>
                  </a:extLst>
                </a:gridCol>
              </a:tblGrid>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PM10: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-19.46 (-26.25 to -12.94)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08148444"/>
                  </a:ext>
                </a:extLst>
              </a:tr>
            </a:tbl>
          </a:graphicData>
        </a:graphic>
      </p:graphicFrame>
      <p:sp>
        <p:nvSpPr>
          <p:cNvPr id="6" name="TextBox 5">
            <a:extLst>
              <a:ext uri="{FF2B5EF4-FFF2-40B4-BE49-F238E27FC236}">
                <a16:creationId xmlns:a16="http://schemas.microsoft.com/office/drawing/2014/main" id="{48C81704-7510-70A1-8C41-F07364F04E27}"/>
              </a:ext>
            </a:extLst>
          </p:cNvPr>
          <p:cNvSpPr txBox="1"/>
          <p:nvPr/>
        </p:nvSpPr>
        <p:spPr>
          <a:xfrm>
            <a:off x="109331" y="190378"/>
            <a:ext cx="3617844"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Population-level (Global) effect of</a:t>
            </a:r>
          </a:p>
        </p:txBody>
      </p:sp>
      <p:cxnSp>
        <p:nvCxnSpPr>
          <p:cNvPr id="8" name="Straight Connector 7">
            <a:extLst>
              <a:ext uri="{FF2B5EF4-FFF2-40B4-BE49-F238E27FC236}">
                <a16:creationId xmlns:a16="http://schemas.microsoft.com/office/drawing/2014/main" id="{D268AF9F-F6A2-6375-57E3-AFB65942BC5F}"/>
              </a:ext>
            </a:extLst>
          </p:cNvPr>
          <p:cNvCxnSpPr/>
          <p:nvPr/>
        </p:nvCxnSpPr>
        <p:spPr>
          <a:xfrm>
            <a:off x="7205870" y="1461052"/>
            <a:ext cx="0" cy="346875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4EC2522-5186-F1E0-735C-312EDBCE0BE0}"/>
              </a:ext>
            </a:extLst>
          </p:cNvPr>
          <p:cNvCxnSpPr/>
          <p:nvPr/>
        </p:nvCxnSpPr>
        <p:spPr>
          <a:xfrm>
            <a:off x="7775714" y="1461052"/>
            <a:ext cx="0" cy="346875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208FAFC-B7C9-42C4-BD4E-64F3B86E1FE7}"/>
              </a:ext>
            </a:extLst>
          </p:cNvPr>
          <p:cNvSpPr txBox="1"/>
          <p:nvPr/>
        </p:nvSpPr>
        <p:spPr>
          <a:xfrm>
            <a:off x="3175554" y="1574200"/>
            <a:ext cx="245496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Significant increase</a:t>
            </a:r>
          </a:p>
        </p:txBody>
      </p:sp>
      <p:sp>
        <p:nvSpPr>
          <p:cNvPr id="11" name="TextBox 10">
            <a:extLst>
              <a:ext uri="{FF2B5EF4-FFF2-40B4-BE49-F238E27FC236}">
                <a16:creationId xmlns:a16="http://schemas.microsoft.com/office/drawing/2014/main" id="{57B334CB-F352-BFA8-AC33-FD563C21DF7A}"/>
              </a:ext>
            </a:extLst>
          </p:cNvPr>
          <p:cNvSpPr txBox="1"/>
          <p:nvPr/>
        </p:nvSpPr>
        <p:spPr>
          <a:xfrm>
            <a:off x="7848600" y="4463102"/>
            <a:ext cx="245496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Significant decrease</a:t>
            </a:r>
          </a:p>
        </p:txBody>
      </p:sp>
      <p:sp>
        <p:nvSpPr>
          <p:cNvPr id="12" name="TextBox 11">
            <a:extLst>
              <a:ext uri="{FF2B5EF4-FFF2-40B4-BE49-F238E27FC236}">
                <a16:creationId xmlns:a16="http://schemas.microsoft.com/office/drawing/2014/main" id="{7301AEA1-1988-A0AF-FF19-ADAF84BDB778}"/>
              </a:ext>
            </a:extLst>
          </p:cNvPr>
          <p:cNvSpPr txBox="1"/>
          <p:nvPr/>
        </p:nvSpPr>
        <p:spPr>
          <a:xfrm>
            <a:off x="7921485" y="1494687"/>
            <a:ext cx="3024809"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Pattern: Overall decrease</a:t>
            </a:r>
          </a:p>
        </p:txBody>
      </p:sp>
    </p:spTree>
    <p:extLst>
      <p:ext uri="{BB962C8B-B14F-4D97-AF65-F5344CB8AC3E}">
        <p14:creationId xmlns:p14="http://schemas.microsoft.com/office/powerpoint/2010/main" val="717052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79B3249-B2A3-B441-B462-EA8DEDA77D5A}"/>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4" name="Picture 3">
            <a:extLst>
              <a:ext uri="{FF2B5EF4-FFF2-40B4-BE49-F238E27FC236}">
                <a16:creationId xmlns:a16="http://schemas.microsoft.com/office/drawing/2014/main" id="{F5749373-2CAD-587E-7956-B1F228B7200C}"/>
              </a:ext>
            </a:extLst>
          </p:cNvPr>
          <p:cNvPicPr>
            <a:picLocks noChangeAspect="1"/>
          </p:cNvPicPr>
          <p:nvPr/>
        </p:nvPicPr>
        <p:blipFill>
          <a:blip r:embed="rId2"/>
          <a:srcRect/>
          <a:stretch/>
        </p:blipFill>
        <p:spPr>
          <a:xfrm>
            <a:off x="1011029" y="912194"/>
            <a:ext cx="9365422" cy="4874582"/>
          </a:xfrm>
          <a:prstGeom prst="rect">
            <a:avLst/>
          </a:prstGeom>
        </p:spPr>
      </p:pic>
      <p:graphicFrame>
        <p:nvGraphicFramePr>
          <p:cNvPr id="5" name="Table 4">
            <a:extLst>
              <a:ext uri="{FF2B5EF4-FFF2-40B4-BE49-F238E27FC236}">
                <a16:creationId xmlns:a16="http://schemas.microsoft.com/office/drawing/2014/main" id="{E3555DF7-5ED5-65A0-6967-F5A66CA1285E}"/>
              </a:ext>
            </a:extLst>
          </p:cNvPr>
          <p:cNvGraphicFramePr>
            <a:graphicFrameLocks noGrp="1"/>
          </p:cNvGraphicFramePr>
          <p:nvPr>
            <p:extLst>
              <p:ext uri="{D42A27DB-BD31-4B8C-83A1-F6EECF244321}">
                <p14:modId xmlns:p14="http://schemas.microsoft.com/office/powerpoint/2010/main" val="3052949359"/>
              </p:ext>
            </p:extLst>
          </p:nvPr>
        </p:nvGraphicFramePr>
        <p:xfrm>
          <a:off x="3575657" y="216265"/>
          <a:ext cx="6244204" cy="370840"/>
        </p:xfrm>
        <a:graphic>
          <a:graphicData uri="http://schemas.openxmlformats.org/drawingml/2006/table">
            <a:tbl>
              <a:tblPr firstRow="1" bandRow="1">
                <a:tableStyleId>{5940675A-B579-460E-94D1-54222C63F5DA}</a:tableStyleId>
              </a:tblPr>
              <a:tblGrid>
                <a:gridCol w="814895">
                  <a:extLst>
                    <a:ext uri="{9D8B030D-6E8A-4147-A177-3AD203B41FA5}">
                      <a16:colId xmlns:a16="http://schemas.microsoft.com/office/drawing/2014/main" val="1883808512"/>
                    </a:ext>
                  </a:extLst>
                </a:gridCol>
                <a:gridCol w="5429309">
                  <a:extLst>
                    <a:ext uri="{9D8B030D-6E8A-4147-A177-3AD203B41FA5}">
                      <a16:colId xmlns:a16="http://schemas.microsoft.com/office/drawing/2014/main" val="269279417"/>
                    </a:ext>
                  </a:extLst>
                </a:gridCol>
              </a:tblGrid>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CO:</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33.75 (27.43 to 39.90)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08148444"/>
                  </a:ext>
                </a:extLst>
              </a:tr>
            </a:tbl>
          </a:graphicData>
        </a:graphic>
      </p:graphicFrame>
      <p:sp>
        <p:nvSpPr>
          <p:cNvPr id="6" name="TextBox 5">
            <a:extLst>
              <a:ext uri="{FF2B5EF4-FFF2-40B4-BE49-F238E27FC236}">
                <a16:creationId xmlns:a16="http://schemas.microsoft.com/office/drawing/2014/main" id="{48C81704-7510-70A1-8C41-F07364F04E27}"/>
              </a:ext>
            </a:extLst>
          </p:cNvPr>
          <p:cNvSpPr txBox="1"/>
          <p:nvPr/>
        </p:nvSpPr>
        <p:spPr>
          <a:xfrm>
            <a:off x="109331" y="190378"/>
            <a:ext cx="3617844"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Population-level (Global) effect of</a:t>
            </a:r>
          </a:p>
        </p:txBody>
      </p:sp>
      <p:cxnSp>
        <p:nvCxnSpPr>
          <p:cNvPr id="8" name="Straight Connector 7">
            <a:extLst>
              <a:ext uri="{FF2B5EF4-FFF2-40B4-BE49-F238E27FC236}">
                <a16:creationId xmlns:a16="http://schemas.microsoft.com/office/drawing/2014/main" id="{D268AF9F-F6A2-6375-57E3-AFB65942BC5F}"/>
              </a:ext>
            </a:extLst>
          </p:cNvPr>
          <p:cNvCxnSpPr/>
          <p:nvPr/>
        </p:nvCxnSpPr>
        <p:spPr>
          <a:xfrm>
            <a:off x="5078896" y="1494687"/>
            <a:ext cx="0" cy="346875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4EC2522-5186-F1E0-735C-312EDBCE0BE0}"/>
              </a:ext>
            </a:extLst>
          </p:cNvPr>
          <p:cNvCxnSpPr/>
          <p:nvPr/>
        </p:nvCxnSpPr>
        <p:spPr>
          <a:xfrm>
            <a:off x="4615070" y="1494686"/>
            <a:ext cx="0" cy="346875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208FAFC-B7C9-42C4-BD4E-64F3B86E1FE7}"/>
              </a:ext>
            </a:extLst>
          </p:cNvPr>
          <p:cNvSpPr txBox="1"/>
          <p:nvPr/>
        </p:nvSpPr>
        <p:spPr>
          <a:xfrm>
            <a:off x="5272708" y="1494687"/>
            <a:ext cx="245496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Significant increase</a:t>
            </a:r>
          </a:p>
        </p:txBody>
      </p:sp>
      <p:sp>
        <p:nvSpPr>
          <p:cNvPr id="11" name="TextBox 10">
            <a:extLst>
              <a:ext uri="{FF2B5EF4-FFF2-40B4-BE49-F238E27FC236}">
                <a16:creationId xmlns:a16="http://schemas.microsoft.com/office/drawing/2014/main" id="{57B334CB-F352-BFA8-AC33-FD563C21DF7A}"/>
              </a:ext>
            </a:extLst>
          </p:cNvPr>
          <p:cNvSpPr txBox="1"/>
          <p:nvPr/>
        </p:nvSpPr>
        <p:spPr>
          <a:xfrm>
            <a:off x="2236308" y="4373649"/>
            <a:ext cx="245496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Significant decrease</a:t>
            </a:r>
          </a:p>
        </p:txBody>
      </p:sp>
      <p:sp>
        <p:nvSpPr>
          <p:cNvPr id="12" name="TextBox 11">
            <a:extLst>
              <a:ext uri="{FF2B5EF4-FFF2-40B4-BE49-F238E27FC236}">
                <a16:creationId xmlns:a16="http://schemas.microsoft.com/office/drawing/2014/main" id="{7301AEA1-1988-A0AF-FF19-ADAF84BDB778}"/>
              </a:ext>
            </a:extLst>
          </p:cNvPr>
          <p:cNvSpPr txBox="1"/>
          <p:nvPr/>
        </p:nvSpPr>
        <p:spPr>
          <a:xfrm>
            <a:off x="8126343" y="1488563"/>
            <a:ext cx="3024809"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Pattern: Overall increase</a:t>
            </a:r>
          </a:p>
        </p:txBody>
      </p:sp>
    </p:spTree>
    <p:extLst>
      <p:ext uri="{BB962C8B-B14F-4D97-AF65-F5344CB8AC3E}">
        <p14:creationId xmlns:p14="http://schemas.microsoft.com/office/powerpoint/2010/main" val="4482419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A79B3249-B2A3-B441-B462-EA8DEDA77D5A}"/>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27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4" name="Picture 3">
            <a:extLst>
              <a:ext uri="{FF2B5EF4-FFF2-40B4-BE49-F238E27FC236}">
                <a16:creationId xmlns:a16="http://schemas.microsoft.com/office/drawing/2014/main" id="{F5749373-2CAD-587E-7956-B1F228B7200C}"/>
              </a:ext>
            </a:extLst>
          </p:cNvPr>
          <p:cNvPicPr>
            <a:picLocks noChangeAspect="1"/>
          </p:cNvPicPr>
          <p:nvPr/>
        </p:nvPicPr>
        <p:blipFill>
          <a:blip r:embed="rId2"/>
          <a:srcRect/>
          <a:stretch/>
        </p:blipFill>
        <p:spPr>
          <a:xfrm>
            <a:off x="1128328" y="912194"/>
            <a:ext cx="9130823" cy="4874582"/>
          </a:xfrm>
          <a:prstGeom prst="rect">
            <a:avLst/>
          </a:prstGeom>
        </p:spPr>
      </p:pic>
      <p:graphicFrame>
        <p:nvGraphicFramePr>
          <p:cNvPr id="5" name="Table 4">
            <a:extLst>
              <a:ext uri="{FF2B5EF4-FFF2-40B4-BE49-F238E27FC236}">
                <a16:creationId xmlns:a16="http://schemas.microsoft.com/office/drawing/2014/main" id="{E3555DF7-5ED5-65A0-6967-F5A66CA1285E}"/>
              </a:ext>
            </a:extLst>
          </p:cNvPr>
          <p:cNvGraphicFramePr>
            <a:graphicFrameLocks noGrp="1"/>
          </p:cNvGraphicFramePr>
          <p:nvPr>
            <p:extLst>
              <p:ext uri="{D42A27DB-BD31-4B8C-83A1-F6EECF244321}">
                <p14:modId xmlns:p14="http://schemas.microsoft.com/office/powerpoint/2010/main" val="402936155"/>
              </p:ext>
            </p:extLst>
          </p:nvPr>
        </p:nvGraphicFramePr>
        <p:xfrm>
          <a:off x="3575657" y="216265"/>
          <a:ext cx="6244204" cy="579120"/>
        </p:xfrm>
        <a:graphic>
          <a:graphicData uri="http://schemas.openxmlformats.org/drawingml/2006/table">
            <a:tbl>
              <a:tblPr firstRow="1" bandRow="1">
                <a:tableStyleId>{5940675A-B579-460E-94D1-54222C63F5DA}</a:tableStyleId>
              </a:tblPr>
              <a:tblGrid>
                <a:gridCol w="814895">
                  <a:extLst>
                    <a:ext uri="{9D8B030D-6E8A-4147-A177-3AD203B41FA5}">
                      <a16:colId xmlns:a16="http://schemas.microsoft.com/office/drawing/2014/main" val="1883808512"/>
                    </a:ext>
                  </a:extLst>
                </a:gridCol>
                <a:gridCol w="5429309">
                  <a:extLst>
                    <a:ext uri="{9D8B030D-6E8A-4147-A177-3AD203B41FA5}">
                      <a16:colId xmlns:a16="http://schemas.microsoft.com/office/drawing/2014/main" val="269279417"/>
                    </a:ext>
                  </a:extLst>
                </a:gridCol>
              </a:tblGrid>
              <a:tr h="370840">
                <a:tc>
                  <a:txBody>
                    <a:bodyPr/>
                    <a:lstStyle/>
                    <a:p>
                      <a:r>
                        <a:rPr lang="en-GB" sz="1600" dirty="0">
                          <a:latin typeface="Helvetica Neue" panose="02000503000000020004" pitchFamily="2" charset="0"/>
                          <a:ea typeface="Helvetica Neue" panose="02000503000000020004" pitchFamily="2" charset="0"/>
                          <a:cs typeface="Helvetica Neue" panose="02000503000000020004" pitchFamily="2" charset="0"/>
                        </a:rPr>
                        <a:t>NO2:</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latin typeface="Helvetica Neue" panose="02000503000000020004" pitchFamily="2" charset="0"/>
                          <a:ea typeface="Helvetica Neue" panose="02000503000000020004" pitchFamily="2" charset="0"/>
                          <a:cs typeface="Helvetica Neue" panose="02000503000000020004" pitchFamily="2" charset="0"/>
                        </a:rPr>
                        <a:t>4.35 (-5.43 to 14.39)</a:t>
                      </a:r>
                    </a:p>
                    <a:p>
                      <a:endParaRPr lang="en-GB" sz="1600" dirty="0">
                        <a:latin typeface="Helvetica Neue" panose="02000503000000020004" pitchFamily="2" charset="0"/>
                        <a:ea typeface="Helvetica Neue" panose="02000503000000020004" pitchFamily="2" charset="0"/>
                        <a:cs typeface="Helvetica Neue" panose="02000503000000020004" pitchFamily="2" charset="0"/>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08148444"/>
                  </a:ext>
                </a:extLst>
              </a:tr>
            </a:tbl>
          </a:graphicData>
        </a:graphic>
      </p:graphicFrame>
      <p:sp>
        <p:nvSpPr>
          <p:cNvPr id="6" name="TextBox 5">
            <a:extLst>
              <a:ext uri="{FF2B5EF4-FFF2-40B4-BE49-F238E27FC236}">
                <a16:creationId xmlns:a16="http://schemas.microsoft.com/office/drawing/2014/main" id="{48C81704-7510-70A1-8C41-F07364F04E27}"/>
              </a:ext>
            </a:extLst>
          </p:cNvPr>
          <p:cNvSpPr txBox="1"/>
          <p:nvPr/>
        </p:nvSpPr>
        <p:spPr>
          <a:xfrm>
            <a:off x="109331" y="190378"/>
            <a:ext cx="3617844"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Population-level (Global) effect of</a:t>
            </a:r>
          </a:p>
        </p:txBody>
      </p:sp>
      <p:cxnSp>
        <p:nvCxnSpPr>
          <p:cNvPr id="8" name="Straight Connector 7">
            <a:extLst>
              <a:ext uri="{FF2B5EF4-FFF2-40B4-BE49-F238E27FC236}">
                <a16:creationId xmlns:a16="http://schemas.microsoft.com/office/drawing/2014/main" id="{D268AF9F-F6A2-6375-57E3-AFB65942BC5F}"/>
              </a:ext>
            </a:extLst>
          </p:cNvPr>
          <p:cNvCxnSpPr/>
          <p:nvPr/>
        </p:nvCxnSpPr>
        <p:spPr>
          <a:xfrm>
            <a:off x="3727175" y="1488563"/>
            <a:ext cx="0" cy="346875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24EC2522-5186-F1E0-735C-312EDBCE0BE0}"/>
              </a:ext>
            </a:extLst>
          </p:cNvPr>
          <p:cNvCxnSpPr/>
          <p:nvPr/>
        </p:nvCxnSpPr>
        <p:spPr>
          <a:xfrm>
            <a:off x="2915479" y="1494687"/>
            <a:ext cx="0" cy="346875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208FAFC-B7C9-42C4-BD4E-64F3B86E1FE7}"/>
              </a:ext>
            </a:extLst>
          </p:cNvPr>
          <p:cNvSpPr txBox="1"/>
          <p:nvPr/>
        </p:nvSpPr>
        <p:spPr>
          <a:xfrm>
            <a:off x="2244312" y="1857895"/>
            <a:ext cx="245496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Significant increase</a:t>
            </a:r>
          </a:p>
        </p:txBody>
      </p:sp>
      <p:sp>
        <p:nvSpPr>
          <p:cNvPr id="11" name="TextBox 10">
            <a:extLst>
              <a:ext uri="{FF2B5EF4-FFF2-40B4-BE49-F238E27FC236}">
                <a16:creationId xmlns:a16="http://schemas.microsoft.com/office/drawing/2014/main" id="{57B334CB-F352-BFA8-AC33-FD563C21DF7A}"/>
              </a:ext>
            </a:extLst>
          </p:cNvPr>
          <p:cNvSpPr txBox="1"/>
          <p:nvPr/>
        </p:nvSpPr>
        <p:spPr>
          <a:xfrm>
            <a:off x="4376532" y="4261442"/>
            <a:ext cx="245496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Significant decrease</a:t>
            </a:r>
          </a:p>
        </p:txBody>
      </p:sp>
      <p:sp>
        <p:nvSpPr>
          <p:cNvPr id="12" name="TextBox 11">
            <a:extLst>
              <a:ext uri="{FF2B5EF4-FFF2-40B4-BE49-F238E27FC236}">
                <a16:creationId xmlns:a16="http://schemas.microsoft.com/office/drawing/2014/main" id="{7301AEA1-1988-A0AF-FF19-ADAF84BDB778}"/>
              </a:ext>
            </a:extLst>
          </p:cNvPr>
          <p:cNvSpPr txBox="1"/>
          <p:nvPr/>
        </p:nvSpPr>
        <p:spPr>
          <a:xfrm>
            <a:off x="8126343" y="1488563"/>
            <a:ext cx="3248783"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Pattern: U-Shape and wiggly</a:t>
            </a:r>
          </a:p>
        </p:txBody>
      </p:sp>
      <p:cxnSp>
        <p:nvCxnSpPr>
          <p:cNvPr id="3" name="Straight Connector 2">
            <a:extLst>
              <a:ext uri="{FF2B5EF4-FFF2-40B4-BE49-F238E27FC236}">
                <a16:creationId xmlns:a16="http://schemas.microsoft.com/office/drawing/2014/main" id="{38794A19-0DB8-D66F-FDB5-67A7A5662B2F}"/>
              </a:ext>
            </a:extLst>
          </p:cNvPr>
          <p:cNvCxnSpPr/>
          <p:nvPr/>
        </p:nvCxnSpPr>
        <p:spPr>
          <a:xfrm>
            <a:off x="4277140" y="1488563"/>
            <a:ext cx="0" cy="346875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524B7CE-BF1B-29AB-E192-C72B08BB42A0}"/>
              </a:ext>
            </a:extLst>
          </p:cNvPr>
          <p:cNvCxnSpPr/>
          <p:nvPr/>
        </p:nvCxnSpPr>
        <p:spPr>
          <a:xfrm>
            <a:off x="6697759" y="1488563"/>
            <a:ext cx="0" cy="346875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16879190-7EF7-9F61-8FEB-76214ED9AD5E}"/>
              </a:ext>
            </a:extLst>
          </p:cNvPr>
          <p:cNvCxnSpPr/>
          <p:nvPr/>
        </p:nvCxnSpPr>
        <p:spPr>
          <a:xfrm>
            <a:off x="7139610" y="1488563"/>
            <a:ext cx="0" cy="346875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E81BE80-14B9-0A49-D4EF-D8AAFEAC9D03}"/>
              </a:ext>
            </a:extLst>
          </p:cNvPr>
          <p:cNvSpPr txBox="1"/>
          <p:nvPr/>
        </p:nvSpPr>
        <p:spPr>
          <a:xfrm>
            <a:off x="7353384" y="2441086"/>
            <a:ext cx="2454965" cy="369332"/>
          </a:xfrm>
          <a:prstGeom prst="rect">
            <a:avLst/>
          </a:prstGeom>
          <a:noFill/>
        </p:spPr>
        <p:txBody>
          <a:bodyPr wrap="square" rtlCol="0">
            <a:spAutoFit/>
          </a:bodyPr>
          <a:lstStyle/>
          <a:p>
            <a:r>
              <a:rPr lang="en-GB" dirty="0">
                <a:latin typeface="Helvetica Neue" panose="02000503000000020004" pitchFamily="2" charset="0"/>
                <a:ea typeface="Helvetica Neue" panose="02000503000000020004" pitchFamily="2" charset="0"/>
                <a:cs typeface="Helvetica Neue" panose="02000503000000020004" pitchFamily="2" charset="0"/>
              </a:rPr>
              <a:t>Significant increase</a:t>
            </a:r>
          </a:p>
        </p:txBody>
      </p:sp>
    </p:spTree>
    <p:extLst>
      <p:ext uri="{BB962C8B-B14F-4D97-AF65-F5344CB8AC3E}">
        <p14:creationId xmlns:p14="http://schemas.microsoft.com/office/powerpoint/2010/main" val="1957162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Slide Number Placeholder 3">
            <a:extLst>
              <a:ext uri="{FF2B5EF4-FFF2-40B4-BE49-F238E27FC236}">
                <a16:creationId xmlns:a16="http://schemas.microsoft.com/office/drawing/2014/main" id="{259D3EFE-E59E-F740-9B3B-B0E5CE9FB6E3}"/>
              </a:ext>
            </a:extLst>
          </p:cNvPr>
          <p:cNvSpPr txBox="1">
            <a:spLocks/>
          </p:cNvSpPr>
          <p:nvPr/>
        </p:nvSpPr>
        <p:spPr>
          <a:xfrm>
            <a:off x="11275948" y="6373870"/>
            <a:ext cx="540000" cy="144000"/>
          </a:xfrm>
          <a:prstGeom prst="rect">
            <a:avLst/>
          </a:prstGeom>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defPPr>
              <a:defRPr lang="en-US"/>
            </a:defPPr>
            <a:lvl1pPr marL="0" algn="l" defTabSz="914400" rtl="0" eaLnBrk="0" latinLnBrk="0" hangingPunct="0">
              <a:defRPr sz="1800" kern="1200">
                <a:solidFill>
                  <a:schemeClr val="tx1"/>
                </a:solidFill>
                <a:latin typeface="Arial" charset="0"/>
                <a:ea typeface="ＭＳ Ｐゴシック" charset="0"/>
                <a:cs typeface="Arial" charset="0"/>
              </a:defRPr>
            </a:lvl1pPr>
            <a:lvl2pPr marL="778225" indent="-299317" algn="l" defTabSz="914400" rtl="0" eaLnBrk="0" latinLnBrk="0" hangingPunct="0">
              <a:defRPr sz="1800" kern="1200">
                <a:solidFill>
                  <a:schemeClr val="tx1"/>
                </a:solidFill>
                <a:latin typeface="Arial" charset="0"/>
                <a:ea typeface="Arial" charset="0"/>
                <a:cs typeface="Arial" charset="0"/>
              </a:defRPr>
            </a:lvl2pPr>
            <a:lvl3pPr marL="1197270" indent="-239454" algn="l" defTabSz="914400" rtl="0" eaLnBrk="0" latinLnBrk="0" hangingPunct="0">
              <a:defRPr sz="1800" kern="1200">
                <a:solidFill>
                  <a:schemeClr val="tx1"/>
                </a:solidFill>
                <a:latin typeface="Arial" charset="0"/>
                <a:ea typeface="Arial" charset="0"/>
                <a:cs typeface="Arial" charset="0"/>
              </a:defRPr>
            </a:lvl3pPr>
            <a:lvl4pPr marL="1676177" indent="-239454" algn="l" defTabSz="914400" rtl="0" eaLnBrk="0" latinLnBrk="0" hangingPunct="0">
              <a:defRPr sz="1800" kern="1200">
                <a:solidFill>
                  <a:schemeClr val="tx1"/>
                </a:solidFill>
                <a:latin typeface="Arial" charset="0"/>
                <a:ea typeface="Arial" charset="0"/>
                <a:cs typeface="Arial" charset="0"/>
              </a:defRPr>
            </a:lvl4pPr>
            <a:lvl5pPr marL="2155085" indent="-239454" algn="l" defTabSz="914400" rtl="0" eaLnBrk="0" latinLnBrk="0" hangingPunct="0">
              <a:defRPr sz="1800" kern="1200">
                <a:solidFill>
                  <a:schemeClr val="tx1"/>
                </a:solidFill>
                <a:latin typeface="Arial" charset="0"/>
                <a:ea typeface="Arial" charset="0"/>
                <a:cs typeface="Arial" charset="0"/>
              </a:defRPr>
            </a:lvl5pPr>
            <a:lvl6pPr marL="2633993"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6pPr>
            <a:lvl7pPr marL="3112901"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7pPr>
            <a:lvl8pPr marL="3591809"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8pPr>
            <a:lvl9pPr marL="4070717" indent="-239454" algn="l" defTabSz="914400" rtl="0" eaLnBrk="0" fontAlgn="base" latinLnBrk="0" hangingPunct="0">
              <a:spcBef>
                <a:spcPct val="0"/>
              </a:spcBef>
              <a:spcAft>
                <a:spcPct val="0"/>
              </a:spcAft>
              <a:defRPr sz="1800" kern="1200">
                <a:solidFill>
                  <a:schemeClr val="tx1"/>
                </a:solidFill>
                <a:latin typeface="Arial" charset="0"/>
                <a:ea typeface="Arial" charset="0"/>
                <a:cs typeface="Arial" charset="0"/>
              </a:defRPr>
            </a:lvl9pPr>
          </a:lstStyle>
          <a:p>
            <a:pPr eaLnBrk="1" hangingPunct="1"/>
            <a:fld id="{0447D3D2-708A-E34B-88EA-90194C1A2EE9}" type="slidenum">
              <a:rPr lang="en-US" smtClean="0">
                <a:solidFill>
                  <a:srgbClr val="000000"/>
                </a:solidFill>
                <a:cs typeface="ＭＳ Ｐゴシック" charset="0"/>
              </a:rPr>
              <a:pPr eaLnBrk="1" hangingPunct="1"/>
              <a:t>28</a:t>
            </a:fld>
            <a:endParaRPr lang="en-US" dirty="0">
              <a:solidFill>
                <a:srgbClr val="000000"/>
              </a:solidFill>
              <a:cs typeface="ＭＳ Ｐゴシック" charset="0"/>
            </a:endParaRPr>
          </a:p>
        </p:txBody>
      </p:sp>
      <p:sp>
        <p:nvSpPr>
          <p:cNvPr id="4" name="TextBox 3">
            <a:extLst>
              <a:ext uri="{FF2B5EF4-FFF2-40B4-BE49-F238E27FC236}">
                <a16:creationId xmlns:a16="http://schemas.microsoft.com/office/drawing/2014/main" id="{6012FF62-244C-7A46-8D15-2D1E6ED7A701}"/>
              </a:ext>
            </a:extLst>
          </p:cNvPr>
          <p:cNvSpPr txBox="1"/>
          <p:nvPr/>
        </p:nvSpPr>
        <p:spPr>
          <a:xfrm>
            <a:off x="3503363" y="2782669"/>
            <a:ext cx="4770304" cy="646331"/>
          </a:xfrm>
          <a:prstGeom prst="rect">
            <a:avLst/>
          </a:prstGeom>
          <a:noFill/>
        </p:spPr>
        <p:txBody>
          <a:bodyPr wrap="square" rtlCol="0" anchor="ctr">
            <a:spAutoFit/>
          </a:bodyPr>
          <a:lstStyle/>
          <a:p>
            <a:pPr algn="ctr"/>
            <a:r>
              <a:rPr lang="en-GB" sz="3600" b="1" dirty="0">
                <a:latin typeface="HELVETICA NEUE THIN" panose="020B0403020202020204" pitchFamily="34" charset="0"/>
                <a:ea typeface="HELVETICA NEUE THIN" panose="020B0403020202020204" pitchFamily="34" charset="0"/>
              </a:rPr>
              <a:t>Any questions?</a:t>
            </a:r>
          </a:p>
        </p:txBody>
      </p:sp>
      <p:pic>
        <p:nvPicPr>
          <p:cNvPr id="3" name="Picture 2">
            <a:extLst>
              <a:ext uri="{FF2B5EF4-FFF2-40B4-BE49-F238E27FC236}">
                <a16:creationId xmlns:a16="http://schemas.microsoft.com/office/drawing/2014/main" id="{8C2FD82C-A558-7573-9193-13B87BE70467}"/>
              </a:ext>
            </a:extLst>
          </p:cNvPr>
          <p:cNvPicPr>
            <a:picLocks noChangeAspect="1"/>
          </p:cNvPicPr>
          <p:nvPr/>
        </p:nvPicPr>
        <p:blipFill rotWithShape="1">
          <a:blip r:embed="rId2"/>
          <a:srcRect l="78750"/>
          <a:stretch/>
        </p:blipFill>
        <p:spPr>
          <a:xfrm>
            <a:off x="4408572" y="4240033"/>
            <a:ext cx="2959883" cy="1108264"/>
          </a:xfrm>
          <a:prstGeom prst="rect">
            <a:avLst/>
          </a:prstGeom>
        </p:spPr>
      </p:pic>
    </p:spTree>
    <p:extLst>
      <p:ext uri="{BB962C8B-B14F-4D97-AF65-F5344CB8AC3E}">
        <p14:creationId xmlns:p14="http://schemas.microsoft.com/office/powerpoint/2010/main" val="3930478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chemeClr val="bg2">
              <a:lumMod val="75000"/>
            </a:schemeClr>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2798" y="2946857"/>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Remember in Week 2’s we covered…</a:t>
            </a:r>
          </a:p>
        </p:txBody>
      </p:sp>
      <p:sp>
        <p:nvSpPr>
          <p:cNvPr id="3" name="Slide Number Placeholder 3">
            <a:extLst>
              <a:ext uri="{FF2B5EF4-FFF2-40B4-BE49-F238E27FC236}">
                <a16:creationId xmlns:a16="http://schemas.microsoft.com/office/drawing/2014/main" id="{2D0EC806-25B8-E235-249E-739DA45A8779}"/>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3</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646708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30F930-800F-944D-83B9-9327B958F14C}"/>
              </a:ext>
            </a:extLst>
          </p:cNvPr>
          <p:cNvSpPr/>
          <p:nvPr/>
        </p:nvSpPr>
        <p:spPr>
          <a:xfrm>
            <a:off x="315720" y="2012754"/>
            <a:ext cx="9188068" cy="139914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4" name="Title 1">
                <a:extLst>
                  <a:ext uri="{FF2B5EF4-FFF2-40B4-BE49-F238E27FC236}">
                    <a16:creationId xmlns:a16="http://schemas.microsoft.com/office/drawing/2014/main" id="{A4651A49-D8BF-AD44-84A0-FD63AE442DB3}"/>
                  </a:ext>
                </a:extLst>
              </p:cNvPr>
              <p:cNvSpPr txBox="1">
                <a:spLocks noChangeArrowheads="1"/>
              </p:cNvSpPr>
              <p:nvPr/>
            </p:nvSpPr>
            <p:spPr>
              <a:xfrm>
                <a:off x="587375" y="2174446"/>
                <a:ext cx="8997299" cy="338907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Generalized linear model (GLMs) is a flexible generalization of ordinary linear regression model, which allows the user to link some outcome </a:t>
                </a:r>
                <a:r>
                  <a:rPr lang="en-GB" sz="1800" i="1" dirty="0">
                    <a:latin typeface="Helvetica Neue Light" panose="02000403000000020004" pitchFamily="2" charset="0"/>
                    <a:ea typeface="Helvetica Neue Light" panose="02000403000000020004" pitchFamily="2" charset="0"/>
                    <a:cs typeface="Helvetica Neue" panose="02000503000000020004" pitchFamily="2" charset="0"/>
                  </a:rPr>
                  <a:t>y</a:t>
                </a: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to a link function g(</a:t>
                </a:r>
                <a14:m>
                  <m:oMath xmlns:m="http://schemas.openxmlformats.org/officeDocument/2006/math">
                    <m:r>
                      <a:rPr lang="en-GB" sz="1800" i="1" smtClean="0">
                        <a:latin typeface="Cambria Math" panose="02040503050406030204" pitchFamily="18" charset="0"/>
                        <a:ea typeface="Cambria Math" panose="02040503050406030204" pitchFamily="18" charset="0"/>
                        <a:cs typeface="Helvetica Neue" panose="02000503000000020004" pitchFamily="2" charset="0"/>
                      </a:rPr>
                      <m:t>𝜂</m:t>
                    </m:r>
                    <m:r>
                      <a:rPr lang="en-GB" sz="1800" b="0" i="1" smtClean="0">
                        <a:latin typeface="Cambria Math" panose="02040503050406030204" pitchFamily="18" charset="0"/>
                        <a:ea typeface="Cambria Math" panose="02040503050406030204" pitchFamily="18" charset="0"/>
                        <a:cs typeface="Helvetica Neue" panose="02000503000000020004" pitchFamily="2" charset="0"/>
                      </a:rPr>
                      <m:t>)</m:t>
                    </m:r>
                  </m:oMath>
                </a14:m>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when that outcome is characterised by distribution that is from one the exponential families of distribution.</a:t>
                </a: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Exponential family are set of parametric (i.e., discrete or continuous) probability distributions. There are many… but the most common examples are: </a:t>
                </a: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Normal</a:t>
                </a:r>
              </a:p>
              <a:p>
                <a:pPr marL="285750" indent="-285750">
                  <a:buFont typeface="Wingdings" pitchFamily="2" charset="2"/>
                  <a:buChar char="§"/>
                </a:pP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Binomial</a:t>
                </a:r>
              </a:p>
              <a:p>
                <a:pPr marL="285750" indent="-285750">
                  <a:buFont typeface="Wingdings" pitchFamily="2" charset="2"/>
                  <a:buChar char="§"/>
                </a:pP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Poisson </a:t>
                </a:r>
              </a:p>
              <a:p>
                <a:pPr marL="285750" indent="-285750">
                  <a:buFont typeface="Wingdings" pitchFamily="2" charset="2"/>
                  <a:buChar char="§"/>
                </a:pP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Multinomial </a:t>
                </a:r>
              </a:p>
              <a:p>
                <a:pPr marL="285750" indent="-285750">
                  <a:buFont typeface="Wingdings" pitchFamily="2" charset="2"/>
                  <a:buChar char="§"/>
                </a:pP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Negative binomial </a:t>
                </a: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a:t>
                </a:r>
              </a:p>
              <a:p>
                <a:endParaRPr lang="en-US" altLang="en-US" sz="2000" dirty="0">
                  <a:latin typeface="Helvetica Neue Light" panose="02000403000000020004" pitchFamily="2" charset="0"/>
                  <a:ea typeface="Helvetica Neue Light" panose="02000403000000020004" pitchFamily="2" charset="0"/>
                </a:endParaRPr>
              </a:p>
              <a:p>
                <a:endParaRPr lang="en-US" altLang="en-US" sz="2000" dirty="0">
                  <a:latin typeface="Helvetica Neue Light" panose="02000403000000020004" pitchFamily="2" charset="0"/>
                  <a:ea typeface="Helvetica Neue Light" panose="02000403000000020004" pitchFamily="2" charset="0"/>
                </a:endParaRPr>
              </a:p>
            </p:txBody>
          </p:sp>
        </mc:Choice>
        <mc:Fallback xmlns="">
          <p:sp>
            <p:nvSpPr>
              <p:cNvPr id="4" name="Title 1">
                <a:extLst>
                  <a:ext uri="{FF2B5EF4-FFF2-40B4-BE49-F238E27FC236}">
                    <a16:creationId xmlns:a16="http://schemas.microsoft.com/office/drawing/2014/main" id="{A4651A49-D8BF-AD44-84A0-FD63AE442DB3}"/>
                  </a:ext>
                </a:extLst>
              </p:cNvPr>
              <p:cNvSpPr txBox="1">
                <a:spLocks noRot="1" noChangeAspect="1" noMove="1" noResize="1" noEditPoints="1" noAdjustHandles="1" noChangeArrowheads="1" noChangeShapeType="1" noTextEdit="1"/>
              </p:cNvSpPr>
              <p:nvPr/>
            </p:nvSpPr>
            <p:spPr>
              <a:xfrm>
                <a:off x="587375" y="2174446"/>
                <a:ext cx="8997299" cy="3389072"/>
              </a:xfrm>
              <a:blipFill>
                <a:blip r:embed="rId3"/>
                <a:stretch>
                  <a:fillRect/>
                </a:stretch>
              </a:blipFill>
            </p:spPr>
            <p:txBody>
              <a:bodyPr/>
              <a:lstStyle/>
              <a:p>
                <a:r>
                  <a:rPr lang="en-GB">
                    <a:noFill/>
                  </a:rPr>
                  <a:t> </a:t>
                </a:r>
              </a:p>
            </p:txBody>
          </p:sp>
        </mc:Fallback>
      </mc:AlternateContent>
      <p:sp>
        <p:nvSpPr>
          <p:cNvPr id="5" name="Title 1">
            <a:extLst>
              <a:ext uri="{FF2B5EF4-FFF2-40B4-BE49-F238E27FC236}">
                <a16:creationId xmlns:a16="http://schemas.microsoft.com/office/drawing/2014/main" id="{434C596D-39C7-964E-A3F9-7C90528D1738}"/>
              </a:ext>
            </a:extLst>
          </p:cNvPr>
          <p:cNvSpPr txBox="1">
            <a:spLocks noChangeArrowheads="1"/>
          </p:cNvSpPr>
          <p:nvPr/>
        </p:nvSpPr>
        <p:spPr>
          <a:xfrm>
            <a:off x="587375" y="1209537"/>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a:latin typeface="Helvetica Neue Light" panose="02000403000000020004" pitchFamily="2" charset="0"/>
                <a:ea typeface="Helvetica Neue Light" panose="02000403000000020004" pitchFamily="2" charset="0"/>
              </a:rPr>
              <a:t>Recap on Definition:</a:t>
            </a:r>
          </a:p>
        </p:txBody>
      </p:sp>
      <p:pic>
        <p:nvPicPr>
          <p:cNvPr id="16" name="Picture 15">
            <a:extLst>
              <a:ext uri="{FF2B5EF4-FFF2-40B4-BE49-F238E27FC236}">
                <a16:creationId xmlns:a16="http://schemas.microsoft.com/office/drawing/2014/main" id="{FB4DEBF2-CC74-794C-8640-7BED979C0E92}"/>
              </a:ext>
            </a:extLst>
          </p:cNvPr>
          <p:cNvPicPr>
            <a:picLocks noChangeAspect="1"/>
          </p:cNvPicPr>
          <p:nvPr/>
        </p:nvPicPr>
        <p:blipFill>
          <a:blip r:embed="rId4"/>
          <a:stretch>
            <a:fillRect/>
          </a:stretch>
        </p:blipFill>
        <p:spPr>
          <a:xfrm>
            <a:off x="0" y="0"/>
            <a:ext cx="12192000" cy="97006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6F38C57-77A2-174C-A39A-942A9FC178A9}"/>
                  </a:ext>
                </a:extLst>
              </p:cNvPr>
              <p:cNvSpPr txBox="1"/>
              <p:nvPr/>
            </p:nvSpPr>
            <p:spPr>
              <a:xfrm>
                <a:off x="1185797" y="3573588"/>
                <a:ext cx="7293106" cy="52322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m:rPr>
                          <m:sty m:val="p"/>
                        </m:rPr>
                        <a:rPr lang="en-GB" sz="2800" b="0" i="0" smtClean="0">
                          <a:latin typeface="Cambria Math" panose="02040503050406030204" pitchFamily="18" charset="0"/>
                          <a:ea typeface="Cambria Math" panose="02040503050406030204" pitchFamily="18" charset="0"/>
                        </a:rPr>
                        <m:t>g</m:t>
                      </m:r>
                      <m:r>
                        <a:rPr lang="en-GB" sz="2800" b="0" i="1" smtClean="0">
                          <a:latin typeface="Cambria Math" panose="02040503050406030204" pitchFamily="18" charset="0"/>
                          <a:ea typeface="Cambria Math" panose="02040503050406030204" pitchFamily="18" charset="0"/>
                        </a:rPr>
                        <m:t>(</m:t>
                      </m:r>
                      <m:r>
                        <a:rPr lang="el-GR" sz="2800" b="0" i="1" smtClean="0">
                          <a:latin typeface="Cambria Math" panose="02040503050406030204" pitchFamily="18" charset="0"/>
                          <a:ea typeface="Cambria Math" panose="02040503050406030204" pitchFamily="18" charset="0"/>
                        </a:rPr>
                        <m:t>𝜂</m:t>
                      </m:r>
                      <m:r>
                        <a:rPr lang="en-GB" sz="2800" b="0" i="1" smtClean="0">
                          <a:latin typeface="Cambria Math" panose="02040503050406030204" pitchFamily="18" charset="0"/>
                          <a:ea typeface="Cambria Math" panose="02040503050406030204" pitchFamily="18" charset="0"/>
                        </a:rPr>
                        <m:t>)</m:t>
                      </m:r>
                      <m:r>
                        <a:rPr lang="en-GB" sz="2800" b="0" i="0" smtClean="0">
                          <a:latin typeface="Cambria Math" panose="02040503050406030204" pitchFamily="18" charset="0"/>
                        </a:rPr>
                        <m:t>= </m:t>
                      </m:r>
                      <m:sSub>
                        <m:sSubPr>
                          <m:ctrlPr>
                            <a:rPr lang="en-GB" sz="2800" i="1" smtClean="0">
                              <a:latin typeface="Cambria Math" panose="02040503050406030204" pitchFamily="18" charset="0"/>
                            </a:rPr>
                          </m:ctrlPr>
                        </m:sSubPr>
                        <m:e>
                          <m:r>
                            <m:rPr>
                              <m:sty m:val="p"/>
                            </m:rPr>
                            <a:rPr lang="en-GB" sz="2800" b="0" i="0" smtClean="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rPr>
                            <m:t>0</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m:rPr>
                              <m:sty m:val="p"/>
                            </m:rPr>
                            <a:rPr lang="en-GB" sz="2800" b="0" i="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ea typeface="Cambria Math" panose="02040503050406030204" pitchFamily="18" charset="0"/>
                            </a:rPr>
                            <m:t>1</m:t>
                          </m:r>
                        </m:sub>
                      </m:sSub>
                      <m:sSub>
                        <m:sSubPr>
                          <m:ctrlPr>
                            <a:rPr lang="en-GB" sz="2800" i="1">
                              <a:latin typeface="Cambria Math" panose="02040503050406030204" pitchFamily="18" charset="0"/>
                            </a:rPr>
                          </m:ctrlPr>
                        </m:sSubPr>
                        <m:e>
                          <m:r>
                            <m:rPr>
                              <m:sty m:val="p"/>
                            </m:rPr>
                            <a:rPr lang="en-GB" sz="2800" b="0" i="0">
                              <a:latin typeface="Cambria Math" panose="02040503050406030204" pitchFamily="18" charset="0"/>
                            </a:rPr>
                            <m:t>x</m:t>
                          </m:r>
                        </m:e>
                        <m:sub>
                          <m:r>
                            <a:rPr lang="en-GB" sz="2800" b="0" i="0" smtClean="0">
                              <a:latin typeface="Cambria Math" panose="02040503050406030204" pitchFamily="18" charset="0"/>
                            </a:rPr>
                            <m:t>1</m:t>
                          </m:r>
                        </m:sub>
                      </m:sSub>
                      <m:r>
                        <a:rPr lang="en-GB" sz="2800" b="0" i="0" smtClean="0">
                          <a:latin typeface="Cambria Math" panose="02040503050406030204" pitchFamily="18" charset="0"/>
                        </a:rPr>
                        <m:t>+</m:t>
                      </m:r>
                      <m:sSub>
                        <m:sSubPr>
                          <m:ctrlPr>
                            <a:rPr lang="en-GB" sz="2800" i="1">
                              <a:latin typeface="Cambria Math" panose="02040503050406030204" pitchFamily="18" charset="0"/>
                            </a:rPr>
                          </m:ctrlPr>
                        </m:sSubPr>
                        <m:e>
                          <m:r>
                            <m:rPr>
                              <m:sty m:val="p"/>
                            </m:rPr>
                            <a:rPr lang="en-GB" sz="2800" b="0" i="0">
                              <a:latin typeface="Cambria Math" panose="02040503050406030204" pitchFamily="18" charset="0"/>
                              <a:ea typeface="Cambria Math" panose="02040503050406030204" pitchFamily="18" charset="0"/>
                            </a:rPr>
                            <m:t>β</m:t>
                          </m:r>
                        </m:e>
                        <m:sub>
                          <m:r>
                            <a:rPr lang="en-GB" sz="2800" b="0" i="0" smtClean="0">
                              <a:latin typeface="Cambria Math" panose="02040503050406030204" pitchFamily="18" charset="0"/>
                              <a:ea typeface="Cambria Math" panose="02040503050406030204" pitchFamily="18" charset="0"/>
                            </a:rPr>
                            <m:t>2</m:t>
                          </m:r>
                        </m:sub>
                      </m:sSub>
                      <m:sSub>
                        <m:sSubPr>
                          <m:ctrlPr>
                            <a:rPr lang="en-GB" sz="2800" i="1">
                              <a:latin typeface="Cambria Math" panose="02040503050406030204" pitchFamily="18" charset="0"/>
                            </a:rPr>
                          </m:ctrlPr>
                        </m:sSubPr>
                        <m:e>
                          <m:r>
                            <m:rPr>
                              <m:sty m:val="p"/>
                            </m:rPr>
                            <a:rPr lang="en-GB" sz="2800" b="0" i="0">
                              <a:latin typeface="Cambria Math" panose="02040503050406030204" pitchFamily="18" charset="0"/>
                            </a:rPr>
                            <m:t>x</m:t>
                          </m:r>
                        </m:e>
                        <m:sub>
                          <m:r>
                            <a:rPr lang="en-GB" sz="2800" b="0" i="0" smtClean="0">
                              <a:latin typeface="Cambria Math" panose="02040503050406030204" pitchFamily="18" charset="0"/>
                            </a:rPr>
                            <m:t>2</m:t>
                          </m:r>
                        </m:sub>
                      </m:sSub>
                      <m:r>
                        <a:rPr lang="en-GB" sz="2800" b="0" i="0" smtClean="0">
                          <a:latin typeface="Cambria Math" panose="02040503050406030204" pitchFamily="18" charset="0"/>
                        </a:rPr>
                        <m:t>+…+</m:t>
                      </m:r>
                      <m:r>
                        <m:rPr>
                          <m:sty m:val="p"/>
                        </m:rPr>
                        <a:rPr lang="el-GR" sz="2800" b="0" i="0" smtClean="0">
                          <a:latin typeface="Cambria Math" panose="02040503050406030204" pitchFamily="18" charset="0"/>
                          <a:ea typeface="Cambria Math" panose="02040503050406030204" pitchFamily="18" charset="0"/>
                        </a:rPr>
                        <m:t>ε</m:t>
                      </m:r>
                    </m:oMath>
                  </m:oMathPara>
                </a14:m>
                <a:endParaRPr lang="en-US" sz="2800" dirty="0">
                  <a:latin typeface="Helvetica Neue Thin" panose="020B0403020202020204" pitchFamily="34" charset="0"/>
                  <a:ea typeface="Helvetica Neue Thin" panose="020B0403020202020204" pitchFamily="34" charset="0"/>
                </a:endParaRPr>
              </a:p>
            </p:txBody>
          </p:sp>
        </mc:Choice>
        <mc:Fallback xmlns="">
          <p:sp>
            <p:nvSpPr>
              <p:cNvPr id="8" name="TextBox 7">
                <a:extLst>
                  <a:ext uri="{FF2B5EF4-FFF2-40B4-BE49-F238E27FC236}">
                    <a16:creationId xmlns:a16="http://schemas.microsoft.com/office/drawing/2014/main" id="{F6F38C57-77A2-174C-A39A-942A9FC178A9}"/>
                  </a:ext>
                </a:extLst>
              </p:cNvPr>
              <p:cNvSpPr txBox="1">
                <a:spLocks noRot="1" noChangeAspect="1" noMove="1" noResize="1" noEditPoints="1" noAdjustHandles="1" noChangeArrowheads="1" noChangeShapeType="1" noTextEdit="1"/>
              </p:cNvSpPr>
              <p:nvPr/>
            </p:nvSpPr>
            <p:spPr>
              <a:xfrm>
                <a:off x="1185797" y="3573588"/>
                <a:ext cx="7293106" cy="523220"/>
              </a:xfrm>
              <a:prstGeom prst="rect">
                <a:avLst/>
              </a:prstGeom>
              <a:blipFill>
                <a:blip r:embed="rId5"/>
                <a:stretch>
                  <a:fillRect b="-23810"/>
                </a:stretch>
              </a:blipFill>
            </p:spPr>
            <p:txBody>
              <a:bodyPr/>
              <a:lstStyle/>
              <a:p>
                <a:r>
                  <a:rPr lang="en-GB">
                    <a:noFill/>
                  </a:rPr>
                  <a:t> </a:t>
                </a:r>
              </a:p>
            </p:txBody>
          </p:sp>
        </mc:Fallback>
      </mc:AlternateContent>
      <p:sp>
        <p:nvSpPr>
          <p:cNvPr id="11" name="TextBox 10">
            <a:extLst>
              <a:ext uri="{FF2B5EF4-FFF2-40B4-BE49-F238E27FC236}">
                <a16:creationId xmlns:a16="http://schemas.microsoft.com/office/drawing/2014/main" id="{89C2DFEE-FF9D-B34D-8DC1-4936733DA1DA}"/>
              </a:ext>
            </a:extLst>
          </p:cNvPr>
          <p:cNvSpPr txBox="1"/>
          <p:nvPr/>
        </p:nvSpPr>
        <p:spPr>
          <a:xfrm>
            <a:off x="8541586" y="5348602"/>
            <a:ext cx="3307413" cy="769441"/>
          </a:xfrm>
          <a:prstGeom prst="rect">
            <a:avLst/>
          </a:prstGeom>
          <a:solidFill>
            <a:schemeClr val="bg2">
              <a:lumMod val="75000"/>
            </a:schemeClr>
          </a:solid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Notes 1: There are a tonne of them, but you really don’t have to worry about any of them. You only need to concern yourself with how this link function works!</a:t>
            </a:r>
          </a:p>
        </p:txBody>
      </p:sp>
      <p:sp>
        <p:nvSpPr>
          <p:cNvPr id="2" name="Slide Number Placeholder 3">
            <a:extLst>
              <a:ext uri="{FF2B5EF4-FFF2-40B4-BE49-F238E27FC236}">
                <a16:creationId xmlns:a16="http://schemas.microsoft.com/office/drawing/2014/main" id="{34DD024E-2FC7-11B7-F452-A320DF527C2F}"/>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4</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155490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Title 1">
                <a:extLst>
                  <a:ext uri="{FF2B5EF4-FFF2-40B4-BE49-F238E27FC236}">
                    <a16:creationId xmlns:a16="http://schemas.microsoft.com/office/drawing/2014/main" id="{434C596D-39C7-964E-A3F9-7C90528D1738}"/>
                  </a:ext>
                </a:extLst>
              </p:cNvPr>
              <p:cNvSpPr txBox="1">
                <a:spLocks noChangeArrowheads="1"/>
              </p:cNvSpPr>
              <p:nvPr/>
            </p:nvSpPr>
            <p:spPr>
              <a:xfrm>
                <a:off x="190768" y="1199411"/>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a:latin typeface="Helvetica Neue Light" panose="02000403000000020004" pitchFamily="2" charset="0"/>
                    <a:ea typeface="Helvetica Neue Light" panose="02000403000000020004" pitchFamily="2" charset="0"/>
                  </a:rPr>
                  <a:t>We covered link functions </a:t>
                </a:r>
                <a14:m>
                  <m:oMath xmlns:m="http://schemas.openxmlformats.org/officeDocument/2006/math">
                    <m:r>
                      <a:rPr lang="en-GB" altLang="en-US" sz="3600" b="0" i="1" smtClean="0">
                        <a:latin typeface="Cambria Math" panose="02040503050406030204" pitchFamily="18" charset="0"/>
                        <a:ea typeface="Helvetica Neue Light" panose="02000403000000020004" pitchFamily="2" charset="0"/>
                      </a:rPr>
                      <m:t>𝑔</m:t>
                    </m:r>
                    <m:d>
                      <m:dPr>
                        <m:ctrlPr>
                          <a:rPr lang="en-GB" altLang="en-US" sz="3600" b="0" i="1" smtClean="0">
                            <a:latin typeface="Cambria Math" panose="02040503050406030204" pitchFamily="18" charset="0"/>
                            <a:ea typeface="Helvetica Neue Light" panose="02000403000000020004" pitchFamily="2" charset="0"/>
                          </a:rPr>
                        </m:ctrlPr>
                      </m:dPr>
                      <m:e>
                        <m:r>
                          <a:rPr lang="en-GB" altLang="en-US" sz="3600" b="0" i="1" smtClean="0">
                            <a:latin typeface="Cambria Math" panose="02040503050406030204" pitchFamily="18" charset="0"/>
                            <a:ea typeface="Cambria Math" panose="02040503050406030204" pitchFamily="18" charset="0"/>
                          </a:rPr>
                          <m:t>𝜂</m:t>
                        </m:r>
                      </m:e>
                    </m:d>
                  </m:oMath>
                </a14:m>
                <a:endParaRPr lang="en-US" altLang="en-US" sz="3600" dirty="0">
                  <a:latin typeface="Helvetica Neue Light" panose="02000403000000020004" pitchFamily="2" charset="0"/>
                  <a:ea typeface="Helvetica Neue Light" panose="02000403000000020004" pitchFamily="2" charset="0"/>
                </a:endParaRPr>
              </a:p>
            </p:txBody>
          </p:sp>
        </mc:Choice>
        <mc:Fallback xmlns="">
          <p:sp>
            <p:nvSpPr>
              <p:cNvPr id="5" name="Title 1">
                <a:extLst>
                  <a:ext uri="{FF2B5EF4-FFF2-40B4-BE49-F238E27FC236}">
                    <a16:creationId xmlns:a16="http://schemas.microsoft.com/office/drawing/2014/main" id="{434C596D-39C7-964E-A3F9-7C90528D1738}"/>
                  </a:ext>
                </a:extLst>
              </p:cNvPr>
              <p:cNvSpPr txBox="1">
                <a:spLocks noRot="1" noChangeAspect="1" noMove="1" noResize="1" noEditPoints="1" noAdjustHandles="1" noChangeArrowheads="1" noChangeShapeType="1" noTextEdit="1"/>
              </p:cNvSpPr>
              <p:nvPr/>
            </p:nvSpPr>
            <p:spPr>
              <a:xfrm>
                <a:off x="190768" y="1199411"/>
                <a:ext cx="8489950" cy="586212"/>
              </a:xfrm>
              <a:blipFill>
                <a:blip r:embed="rId3"/>
                <a:stretch>
                  <a:fillRect/>
                </a:stretch>
              </a:blipFill>
            </p:spPr>
            <p:txBody>
              <a:bodyPr/>
              <a:lstStyle/>
              <a:p>
                <a:r>
                  <a:rPr lang="en-GB">
                    <a:noFill/>
                  </a:rPr>
                  <a:t> </a:t>
                </a:r>
              </a:p>
            </p:txBody>
          </p:sp>
        </mc:Fallback>
      </mc:AlternateContent>
      <p:pic>
        <p:nvPicPr>
          <p:cNvPr id="16" name="Picture 15">
            <a:extLst>
              <a:ext uri="{FF2B5EF4-FFF2-40B4-BE49-F238E27FC236}">
                <a16:creationId xmlns:a16="http://schemas.microsoft.com/office/drawing/2014/main" id="{FB4DEBF2-CC74-794C-8640-7BED979C0E92}"/>
              </a:ext>
            </a:extLst>
          </p:cNvPr>
          <p:cNvPicPr>
            <a:picLocks noChangeAspect="1"/>
          </p:cNvPicPr>
          <p:nvPr/>
        </p:nvPicPr>
        <p:blipFill>
          <a:blip r:embed="rId4"/>
          <a:stretch>
            <a:fillRect/>
          </a:stretch>
        </p:blipFill>
        <p:spPr>
          <a:xfrm>
            <a:off x="0" y="0"/>
            <a:ext cx="12192000" cy="970069"/>
          </a:xfrm>
          <a:prstGeom prst="rect">
            <a:avLst/>
          </a:prstGeom>
        </p:spPr>
      </p:pic>
      <p:graphicFrame>
        <p:nvGraphicFramePr>
          <p:cNvPr id="10" name="Table 3">
            <a:extLst>
              <a:ext uri="{FF2B5EF4-FFF2-40B4-BE49-F238E27FC236}">
                <a16:creationId xmlns:a16="http://schemas.microsoft.com/office/drawing/2014/main" id="{BCD48C88-955B-A94B-87B8-41E1C1C58226}"/>
              </a:ext>
            </a:extLst>
          </p:cNvPr>
          <p:cNvGraphicFramePr>
            <a:graphicFrameLocks noGrp="1"/>
          </p:cNvGraphicFramePr>
          <p:nvPr/>
        </p:nvGraphicFramePr>
        <p:xfrm>
          <a:off x="214312" y="2553816"/>
          <a:ext cx="11763375" cy="3511132"/>
        </p:xfrm>
        <a:graphic>
          <a:graphicData uri="http://schemas.openxmlformats.org/drawingml/2006/table">
            <a:tbl>
              <a:tblPr firstRow="1" bandRow="1">
                <a:tableStyleId>{2D5ABB26-0587-4C30-8999-92F81FD0307C}</a:tableStyleId>
              </a:tblPr>
              <a:tblGrid>
                <a:gridCol w="2918508">
                  <a:extLst>
                    <a:ext uri="{9D8B030D-6E8A-4147-A177-3AD203B41FA5}">
                      <a16:colId xmlns:a16="http://schemas.microsoft.com/office/drawing/2014/main" val="2740342776"/>
                    </a:ext>
                  </a:extLst>
                </a:gridCol>
                <a:gridCol w="2948289">
                  <a:extLst>
                    <a:ext uri="{9D8B030D-6E8A-4147-A177-3AD203B41FA5}">
                      <a16:colId xmlns:a16="http://schemas.microsoft.com/office/drawing/2014/main" val="1420787425"/>
                    </a:ext>
                  </a:extLst>
                </a:gridCol>
                <a:gridCol w="2948289">
                  <a:extLst>
                    <a:ext uri="{9D8B030D-6E8A-4147-A177-3AD203B41FA5}">
                      <a16:colId xmlns:a16="http://schemas.microsoft.com/office/drawing/2014/main" val="166375594"/>
                    </a:ext>
                  </a:extLst>
                </a:gridCol>
                <a:gridCol w="2948289">
                  <a:extLst>
                    <a:ext uri="{9D8B030D-6E8A-4147-A177-3AD203B41FA5}">
                      <a16:colId xmlns:a16="http://schemas.microsoft.com/office/drawing/2014/main" val="4096845816"/>
                    </a:ext>
                  </a:extLst>
                </a:gridCol>
              </a:tblGrid>
              <a:tr h="450461">
                <a:tc>
                  <a:txBody>
                    <a:bodyPr/>
                    <a:lstStyle/>
                    <a:p>
                      <a:pPr algn="ctr"/>
                      <a:r>
                        <a:rPr lang="en-GB" sz="1400" b="1" i="0" dirty="0">
                          <a:latin typeface="HELVETICA LIGHT" panose="020B0403020202020204" pitchFamily="34" charset="0"/>
                        </a:rPr>
                        <a:t>Distribution of dependent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b="1" i="0" dirty="0">
                          <a:latin typeface="HELVETICA LIGHT" panose="020B0403020202020204" pitchFamily="34" charset="0"/>
                        </a:rPr>
                        <a:t>Exponential Family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b="1" i="0" dirty="0">
                          <a:latin typeface="HELVETICA LIGHT" panose="020B0403020202020204" pitchFamily="34" charset="0"/>
                        </a:rPr>
                        <a:t>Link Function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GB" sz="1400" b="1" i="0" dirty="0">
                          <a:latin typeface="HELVETICA LIGHT" panose="020B0403020202020204" pitchFamily="34" charset="0"/>
                        </a:rPr>
                        <a:t>Suitable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1218665"/>
                  </a:ext>
                </a:extLst>
              </a:tr>
              <a:tr h="734873">
                <a:tc>
                  <a:txBody>
                    <a:bodyPr/>
                    <a:lstStyle/>
                    <a:p>
                      <a:r>
                        <a:rPr lang="en-GB" sz="1200" b="0" i="0" dirty="0">
                          <a:latin typeface="Helvetica Light" panose="020B0403020202020204" pitchFamily="34" charset="0"/>
                        </a:rPr>
                        <a:t>Continuous measures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Normal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Identity (we’ve been using this all this while)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Linear regression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3120573"/>
                  </a:ext>
                </a:extLst>
              </a:tr>
              <a:tr h="694651">
                <a:tc>
                  <a:txBody>
                    <a:bodyPr/>
                    <a:lstStyle/>
                    <a:p>
                      <a:r>
                        <a:rPr lang="en-GB" sz="1200" b="0" i="0" dirty="0">
                          <a:latin typeface="Helvetica Light" panose="020B0403020202020204" pitchFamily="34" charset="0"/>
                        </a:rPr>
                        <a:t>Binary measures (1 = “present” or 0 = “absent”)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Bernoulli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Logit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506903"/>
                  </a:ext>
                </a:extLst>
              </a:tr>
              <a:tr h="972781">
                <a:tc>
                  <a:txBody>
                    <a:bodyPr/>
                    <a:lstStyle/>
                    <a:p>
                      <a:r>
                        <a:rPr lang="en-GB" sz="1200" b="0" i="0" dirty="0">
                          <a:latin typeface="Helvetica Light" panose="020B0403020202020204" pitchFamily="34" charset="0"/>
                        </a:rPr>
                        <a:t>Binomial measure (or proportion)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Binomial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Logit function on aggregated outcome for successful and failures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3317090"/>
                  </a:ext>
                </a:extLst>
              </a:tr>
              <a:tr h="658366">
                <a:tc>
                  <a:txBody>
                    <a:bodyPr/>
                    <a:lstStyle/>
                    <a:p>
                      <a:r>
                        <a:rPr lang="en-GB" sz="1200" b="0" i="0" dirty="0">
                          <a:latin typeface="Helvetica Light" panose="020B0403020202020204" pitchFamily="34" charset="0"/>
                        </a:rPr>
                        <a:t>Counts or discrete measures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Poisson distribution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Log or ln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200" b="0" i="0" dirty="0">
                          <a:latin typeface="Helvetica Light" panose="020B0403020202020204" pitchFamily="34" charset="0"/>
                        </a:rPr>
                        <a:t>Poisson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3904745"/>
                  </a:ext>
                </a:extLst>
              </a:tr>
            </a:tbl>
          </a:graphicData>
        </a:graphic>
      </p:graphicFrame>
      <p:sp>
        <p:nvSpPr>
          <p:cNvPr id="3" name="TextBox 2">
            <a:extLst>
              <a:ext uri="{FF2B5EF4-FFF2-40B4-BE49-F238E27FC236}">
                <a16:creationId xmlns:a16="http://schemas.microsoft.com/office/drawing/2014/main" id="{96EA71A4-CC92-2B49-8833-6C06388EF1B8}"/>
              </a:ext>
            </a:extLst>
          </p:cNvPr>
          <p:cNvSpPr txBox="1"/>
          <p:nvPr/>
        </p:nvSpPr>
        <p:spPr>
          <a:xfrm>
            <a:off x="214312" y="1950127"/>
            <a:ext cx="7246214" cy="369332"/>
          </a:xfrm>
          <a:prstGeom prst="rect">
            <a:avLst/>
          </a:prstGeom>
          <a:noFill/>
        </p:spPr>
        <p:txBody>
          <a:bodyPr wrap="none" rtlCol="0">
            <a:spAutoFit/>
          </a:bodyPr>
          <a:lstStyle/>
          <a:p>
            <a:r>
              <a:rPr lang="en-GB" dirty="0">
                <a:latin typeface="Helvetica Neue Light" panose="02000403000000020004" pitchFamily="2" charset="0"/>
                <a:ea typeface="Helvetica Neue Light" panose="02000403000000020004" pitchFamily="2" charset="0"/>
              </a:rPr>
              <a:t>Here are the most frequent examples which you will certainly encounter</a:t>
            </a:r>
          </a:p>
        </p:txBody>
      </p:sp>
      <p:pic>
        <p:nvPicPr>
          <p:cNvPr id="7" name="Picture 6">
            <a:extLst>
              <a:ext uri="{FF2B5EF4-FFF2-40B4-BE49-F238E27FC236}">
                <a16:creationId xmlns:a16="http://schemas.microsoft.com/office/drawing/2014/main" id="{76FAD96D-C3B0-6840-83DA-EF333ECAB5F9}"/>
              </a:ext>
            </a:extLst>
          </p:cNvPr>
          <p:cNvPicPr>
            <a:picLocks noChangeAspect="1"/>
          </p:cNvPicPr>
          <p:nvPr/>
        </p:nvPicPr>
        <p:blipFill>
          <a:blip r:embed="rId5"/>
          <a:stretch>
            <a:fillRect/>
          </a:stretch>
        </p:blipFill>
        <p:spPr>
          <a:xfrm>
            <a:off x="11090471" y="1170344"/>
            <a:ext cx="887216" cy="1333249"/>
          </a:xfrm>
          <a:prstGeom prst="rect">
            <a:avLst/>
          </a:prstGeom>
        </p:spPr>
      </p:pic>
      <p:sp>
        <p:nvSpPr>
          <p:cNvPr id="2" name="Slide Number Placeholder 3">
            <a:extLst>
              <a:ext uri="{FF2B5EF4-FFF2-40B4-BE49-F238E27FC236}">
                <a16:creationId xmlns:a16="http://schemas.microsoft.com/office/drawing/2014/main" id="{4BAF4F01-B537-FCEB-1362-AB4C719DE1D0}"/>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5</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80546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4F50C5E-3599-9046-9467-3A7B4105FB83}"/>
              </a:ext>
            </a:extLst>
          </p:cNvPr>
          <p:cNvSpPr>
            <a:spLocks noGrp="1"/>
          </p:cNvSpPr>
          <p:nvPr>
            <p:ph idx="1"/>
          </p:nvPr>
        </p:nvSpPr>
        <p:spPr>
          <a:xfrm>
            <a:off x="1" y="1"/>
            <a:ext cx="12191999" cy="6857999"/>
          </a:xfrm>
          <a:ln>
            <a:solidFill>
              <a:schemeClr val="tx1"/>
            </a:solidFill>
          </a:ln>
        </p:spPr>
        <p:txBody>
          <a:bodyPr>
            <a:noAutofit/>
          </a:bodyPr>
          <a:lstStyle/>
          <a:p>
            <a:pPr marL="0" indent="0">
              <a:lnSpc>
                <a:spcPct val="100000"/>
              </a:lnSpc>
              <a:buNone/>
            </a:pPr>
            <a:r>
              <a:rPr lang="en-US" sz="1800" dirty="0">
                <a:latin typeface="Helvetica Light" panose="020B0403020202020204" pitchFamily="34" charset="0"/>
              </a:rPr>
              <a:t>In terms of regression, there are several types of models, each with there own families depending on the type distribution for the dependent variable:</a:t>
            </a:r>
          </a:p>
          <a:p>
            <a:pPr marL="0" indent="0">
              <a:lnSpc>
                <a:spcPct val="100000"/>
              </a:lnSpc>
              <a:buNone/>
            </a:pPr>
            <a:endParaRPr lang="en-US" sz="2000" dirty="0">
              <a:latin typeface="Helvetica Light" panose="020B0403020202020204" pitchFamily="34" charset="0"/>
            </a:endParaRPr>
          </a:p>
          <a:p>
            <a:pPr marL="0" indent="0">
              <a:lnSpc>
                <a:spcPct val="100000"/>
              </a:lnSpc>
              <a:buNone/>
            </a:pPr>
            <a:r>
              <a:rPr lang="en-US" sz="1800" dirty="0">
                <a:latin typeface="Helvetica Light" panose="020B0403020202020204" pitchFamily="34" charset="0"/>
              </a:rPr>
              <a:t>Here is a board overview: </a:t>
            </a:r>
          </a:p>
          <a:p>
            <a:pPr marL="0" indent="0">
              <a:lnSpc>
                <a:spcPct val="100000"/>
              </a:lnSpc>
              <a:buNone/>
            </a:pPr>
            <a:r>
              <a:rPr lang="en-US" sz="2400" b="1" dirty="0">
                <a:latin typeface="Helvetica" pitchFamily="2" charset="0"/>
              </a:rPr>
              <a:t> </a:t>
            </a:r>
            <a:endParaRPr lang="en-US" sz="2400" b="1" dirty="0">
              <a:latin typeface="Helvetica" pitchFamily="2" charset="0"/>
              <a:ea typeface="Helvetica Neue Condensed" panose="02000503000000020004" pitchFamily="2" charset="0"/>
              <a:cs typeface="Helvetica Neue Condensed" panose="02000503000000020004" pitchFamily="2" charset="0"/>
            </a:endParaRPr>
          </a:p>
        </p:txBody>
      </p:sp>
      <p:graphicFrame>
        <p:nvGraphicFramePr>
          <p:cNvPr id="2" name="Table 3">
            <a:extLst>
              <a:ext uri="{FF2B5EF4-FFF2-40B4-BE49-F238E27FC236}">
                <a16:creationId xmlns:a16="http://schemas.microsoft.com/office/drawing/2014/main" id="{27C6D743-D534-484A-A59D-D4AE732BB4E0}"/>
              </a:ext>
            </a:extLst>
          </p:cNvPr>
          <p:cNvGraphicFramePr>
            <a:graphicFrameLocks noGrp="1"/>
          </p:cNvGraphicFramePr>
          <p:nvPr/>
        </p:nvGraphicFramePr>
        <p:xfrm>
          <a:off x="214312" y="2034116"/>
          <a:ext cx="11763375" cy="4456012"/>
        </p:xfrm>
        <a:graphic>
          <a:graphicData uri="http://schemas.openxmlformats.org/drawingml/2006/table">
            <a:tbl>
              <a:tblPr firstRow="1" bandRow="1">
                <a:tableStyleId>{2D5ABB26-0587-4C30-8999-92F81FD0307C}</a:tableStyleId>
              </a:tblPr>
              <a:tblGrid>
                <a:gridCol w="5851831">
                  <a:extLst>
                    <a:ext uri="{9D8B030D-6E8A-4147-A177-3AD203B41FA5}">
                      <a16:colId xmlns:a16="http://schemas.microsoft.com/office/drawing/2014/main" val="2740342776"/>
                    </a:ext>
                  </a:extLst>
                </a:gridCol>
                <a:gridCol w="5911544">
                  <a:extLst>
                    <a:ext uri="{9D8B030D-6E8A-4147-A177-3AD203B41FA5}">
                      <a16:colId xmlns:a16="http://schemas.microsoft.com/office/drawing/2014/main" val="4096845816"/>
                    </a:ext>
                  </a:extLst>
                </a:gridCol>
              </a:tblGrid>
              <a:tr h="450461">
                <a:tc>
                  <a:txBody>
                    <a:bodyPr/>
                    <a:lstStyle/>
                    <a:p>
                      <a:pPr algn="l"/>
                      <a:r>
                        <a:rPr lang="en-GB" sz="1400" b="1" i="0" dirty="0">
                          <a:latin typeface="HELVETICA LIGHT" panose="020B0403020202020204" pitchFamily="34" charset="0"/>
                        </a:rPr>
                        <a:t>Distribution of dependent variable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r>
                        <a:rPr lang="en-GB" sz="1400" b="1" i="0" dirty="0">
                          <a:latin typeface="HELVETICA LIGHT" panose="020B0403020202020204" pitchFamily="34" charset="0"/>
                        </a:rPr>
                        <a:t>Suitable Model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61218665"/>
                  </a:ext>
                </a:extLst>
              </a:tr>
              <a:tr h="734873">
                <a:tc>
                  <a:txBody>
                    <a:bodyPr/>
                    <a:lstStyle/>
                    <a:p>
                      <a:r>
                        <a:rPr lang="en-GB" sz="1400" b="0" i="0" dirty="0">
                          <a:latin typeface="Helvetica Light" panose="020B0403020202020204" pitchFamily="34" charset="0"/>
                        </a:rPr>
                        <a:t>Continuous measures: e.g., average income in postcode (£); concentrations of ambient particular matter (PM2.5); Normalised Vegetative Difference Index (NDVI)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Linear regression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3120573"/>
                  </a:ext>
                </a:extLst>
              </a:tr>
              <a:tr h="694651">
                <a:tc>
                  <a:txBody>
                    <a:bodyPr/>
                    <a:lstStyle/>
                    <a:p>
                      <a:r>
                        <a:rPr lang="en-GB" sz="1400" b="0" i="0" dirty="0">
                          <a:latin typeface="Helvetica Light" panose="020B0403020202020204" pitchFamily="34" charset="0"/>
                        </a:rPr>
                        <a:t>Binary measures (1 = “present” or 0 = “absent”): e.g., Person’s voting for a candidate, Lung cancer risk, house infested with rodents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0506903"/>
                  </a:ext>
                </a:extLst>
              </a:tr>
              <a:tr h="972781">
                <a:tc>
                  <a:txBody>
                    <a:bodyPr/>
                    <a:lstStyle/>
                    <a:p>
                      <a:r>
                        <a:rPr lang="en-GB" sz="1400" b="0" i="0" dirty="0">
                          <a:latin typeface="Helvetica Light" panose="020B0403020202020204" pitchFamily="34" charset="0"/>
                        </a:rPr>
                        <a:t>Binomial measure (or proportion): e.g., prevalence of houses in a postcode infested with rodents, percentage of people in a village infected with intestinal parasitic worms, prevalence of household on a street segment victimised by crime etc.,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Logistic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3317090"/>
                  </a:ext>
                </a:extLst>
              </a:tr>
              <a:tr h="658366">
                <a:tc>
                  <a:txBody>
                    <a:bodyPr/>
                    <a:lstStyle/>
                    <a:p>
                      <a:r>
                        <a:rPr lang="en-GB" sz="1400" b="0" i="0" dirty="0">
                          <a:latin typeface="Helvetica Light" panose="020B0403020202020204" pitchFamily="34" charset="0"/>
                        </a:rPr>
                        <a:t>Counts or discrete measures: e.g., number of reported burglaries on a street segment, number of riots in a county etc.,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Poisson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53904745"/>
                  </a:ext>
                </a:extLst>
              </a:tr>
              <a:tr h="42158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dirty="0">
                          <a:latin typeface="Helvetica Light" panose="020B0403020202020204" pitchFamily="34" charset="0"/>
                        </a:rPr>
                        <a:t>Time-to-event binary measures: e.g., Lung cancer risk due to chronic exposure to environmental levels of indoor radon. Risk of landslide and time dependence of surface erosion etc., </a:t>
                      </a:r>
                    </a:p>
                    <a:p>
                      <a:endParaRPr lang="en-GB" sz="1400" b="0" i="0" dirty="0">
                        <a:latin typeface="Helvetica Light" panose="020B0403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400" b="0" i="0" dirty="0">
                          <a:latin typeface="Helvetica Light" panose="020B0403020202020204" pitchFamily="34" charset="0"/>
                        </a:rPr>
                        <a:t>Survival Analysis with Cox regression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2524112"/>
                  </a:ext>
                </a:extLst>
              </a:tr>
            </a:tbl>
          </a:graphicData>
        </a:graphic>
      </p:graphicFrame>
      <p:sp>
        <p:nvSpPr>
          <p:cNvPr id="4" name="Rectangle 3">
            <a:extLst>
              <a:ext uri="{FF2B5EF4-FFF2-40B4-BE49-F238E27FC236}">
                <a16:creationId xmlns:a16="http://schemas.microsoft.com/office/drawing/2014/main" id="{2837C96E-4882-984D-AA6C-FD28560311D5}"/>
              </a:ext>
            </a:extLst>
          </p:cNvPr>
          <p:cNvSpPr/>
          <p:nvPr/>
        </p:nvSpPr>
        <p:spPr>
          <a:xfrm>
            <a:off x="6031706" y="3143480"/>
            <a:ext cx="6053137" cy="2309870"/>
          </a:xfrm>
          <a:prstGeom prst="rect">
            <a:avLst/>
          </a:prstGeom>
          <a:noFill/>
          <a:ln w="762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BB5E91A0-705D-5E40-92DB-D8ABA8794991}"/>
              </a:ext>
            </a:extLst>
          </p:cNvPr>
          <p:cNvSpPr txBox="1"/>
          <p:nvPr/>
        </p:nvSpPr>
        <p:spPr>
          <a:xfrm>
            <a:off x="7820595" y="465915"/>
            <a:ext cx="4157092" cy="769441"/>
          </a:xfrm>
          <a:prstGeom prst="rect">
            <a:avLst/>
          </a:prstGeom>
          <a:solidFill>
            <a:schemeClr val="bg2">
              <a:lumMod val="75000"/>
            </a:schemeClr>
          </a:solidFill>
        </p:spPr>
        <p:txBody>
          <a:bodyPr wrap="square" rtlCol="0">
            <a:spAutoFit/>
          </a:bodyPr>
          <a:lstStyle/>
          <a:p>
            <a:r>
              <a:rPr lang="en-GB" sz="1100" dirty="0">
                <a:latin typeface="Helvetica Neue Thin" panose="020B0403020202020204" pitchFamily="34" charset="0"/>
                <a:ea typeface="Helvetica Neue Thin" panose="020B0403020202020204" pitchFamily="34" charset="0"/>
              </a:rPr>
              <a:t>Notes 1: Recall that we only touched on the fact the outcomes can measures that are from a different distribution, but we never really touched on this matter and on these particular classes of regression models</a:t>
            </a:r>
          </a:p>
        </p:txBody>
      </p:sp>
      <p:sp>
        <p:nvSpPr>
          <p:cNvPr id="6" name="Rectangle 5">
            <a:extLst>
              <a:ext uri="{FF2B5EF4-FFF2-40B4-BE49-F238E27FC236}">
                <a16:creationId xmlns:a16="http://schemas.microsoft.com/office/drawing/2014/main" id="{C93DD3DE-D8F4-7342-97B0-788129EA3296}"/>
              </a:ext>
            </a:extLst>
          </p:cNvPr>
          <p:cNvSpPr/>
          <p:nvPr/>
        </p:nvSpPr>
        <p:spPr>
          <a:xfrm>
            <a:off x="6031706" y="5564234"/>
            <a:ext cx="6053137" cy="1109830"/>
          </a:xfrm>
          <a:prstGeom prst="rect">
            <a:avLst/>
          </a:prstGeom>
          <a:noFill/>
          <a:ln w="76200">
            <a:solidFill>
              <a:schemeClr val="accent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Slide Number Placeholder 3">
            <a:extLst>
              <a:ext uri="{FF2B5EF4-FFF2-40B4-BE49-F238E27FC236}">
                <a16:creationId xmlns:a16="http://schemas.microsoft.com/office/drawing/2014/main" id="{DECB4710-FAFA-C6C9-DBD3-4FF0E7AC948B}"/>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6</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998089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3ACA4B-420E-864E-A288-C901C26F4670}"/>
              </a:ext>
            </a:extLst>
          </p:cNvPr>
          <p:cNvSpPr/>
          <p:nvPr/>
        </p:nvSpPr>
        <p:spPr>
          <a:xfrm>
            <a:off x="0" y="0"/>
            <a:ext cx="12192000" cy="6858000"/>
          </a:xfrm>
          <a:prstGeom prst="rect">
            <a:avLst/>
          </a:prstGeom>
          <a:solidFill>
            <a:srgbClr val="008CE6"/>
          </a:solidFill>
          <a:ln>
            <a:solidFill>
              <a:srgbClr val="00919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76F1414-123F-A64D-A741-24140E769A2A}"/>
              </a:ext>
            </a:extLst>
          </p:cNvPr>
          <p:cNvSpPr>
            <a:spLocks noGrp="1"/>
          </p:cNvSpPr>
          <p:nvPr>
            <p:ph type="title"/>
          </p:nvPr>
        </p:nvSpPr>
        <p:spPr>
          <a:xfrm>
            <a:off x="587375" y="3233296"/>
            <a:ext cx="11233150" cy="1296988"/>
          </a:xfrm>
        </p:spPr>
        <p:txBody>
          <a:bodyPr/>
          <a:lstStyle/>
          <a:p>
            <a:pPr>
              <a:defRPr/>
            </a:pPr>
            <a:r>
              <a:rPr lang="en-US" sz="3600" b="1" dirty="0">
                <a:solidFill>
                  <a:schemeClr val="bg1"/>
                </a:solidFill>
                <a:latin typeface="Helvetica Neue Light" panose="02000403000000020004" pitchFamily="2" charset="0"/>
                <a:ea typeface="Helvetica Neue Light" panose="02000403000000020004" pitchFamily="2" charset="0"/>
              </a:rPr>
              <a:t>What are </a:t>
            </a:r>
            <a:r>
              <a:rPr lang="en-US" sz="3600" b="1">
                <a:solidFill>
                  <a:schemeClr val="bg1"/>
                </a:solidFill>
                <a:latin typeface="Helvetica Neue Light" panose="02000403000000020004" pitchFamily="2" charset="0"/>
                <a:ea typeface="Helvetica Neue Light" panose="02000403000000020004" pitchFamily="2" charset="0"/>
              </a:rPr>
              <a:t>Generalised</a:t>
            </a:r>
            <a:r>
              <a:rPr lang="en-US" sz="3600" b="1" dirty="0">
                <a:solidFill>
                  <a:schemeClr val="bg1"/>
                </a:solidFill>
                <a:latin typeface="Helvetica Neue Light" panose="02000403000000020004" pitchFamily="2" charset="0"/>
                <a:ea typeface="Helvetica Neue Light" panose="02000403000000020004" pitchFamily="2" charset="0"/>
              </a:rPr>
              <a:t> Additive Models (GAMs)?</a:t>
            </a:r>
          </a:p>
        </p:txBody>
      </p:sp>
      <p:sp>
        <p:nvSpPr>
          <p:cNvPr id="3" name="Slide Number Placeholder 3">
            <a:extLst>
              <a:ext uri="{FF2B5EF4-FFF2-40B4-BE49-F238E27FC236}">
                <a16:creationId xmlns:a16="http://schemas.microsoft.com/office/drawing/2014/main" id="{517ADABE-4A1B-7050-EC6E-EA9F773F7024}"/>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7</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1604962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830F930-800F-944D-83B9-9327B958F14C}"/>
              </a:ext>
            </a:extLst>
          </p:cNvPr>
          <p:cNvSpPr/>
          <p:nvPr/>
        </p:nvSpPr>
        <p:spPr>
          <a:xfrm>
            <a:off x="315720" y="2012754"/>
            <a:ext cx="9844280" cy="1037685"/>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1">
            <a:extLst>
              <a:ext uri="{FF2B5EF4-FFF2-40B4-BE49-F238E27FC236}">
                <a16:creationId xmlns:a16="http://schemas.microsoft.com/office/drawing/2014/main" id="{A4651A49-D8BF-AD44-84A0-FD63AE442DB3}"/>
              </a:ext>
            </a:extLst>
          </p:cNvPr>
          <p:cNvSpPr txBox="1">
            <a:spLocks noChangeArrowheads="1"/>
          </p:cNvSpPr>
          <p:nvPr/>
        </p:nvSpPr>
        <p:spPr>
          <a:xfrm>
            <a:off x="479526" y="2077836"/>
            <a:ext cx="9516667" cy="800735"/>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Generalized additive model (GAMs) is a </a:t>
            </a:r>
            <a:r>
              <a:rPr lang="en-GB" sz="1800" b="1" dirty="0">
                <a:latin typeface="Helvetica Neue Light" panose="02000403000000020004" pitchFamily="2" charset="0"/>
                <a:ea typeface="Helvetica Neue Light" panose="02000403000000020004" pitchFamily="2" charset="0"/>
                <a:cs typeface="Helvetica Neue" panose="02000503000000020004" pitchFamily="2" charset="0"/>
              </a:rPr>
              <a:t>flexible generalization of ordinary any regression model</a:t>
            </a: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as well as it is a </a:t>
            </a:r>
            <a:r>
              <a:rPr lang="en-GB" sz="1800" b="1" dirty="0">
                <a:latin typeface="Helvetica Neue Light" panose="02000403000000020004" pitchFamily="2" charset="0"/>
                <a:ea typeface="Helvetica Neue Light" panose="02000403000000020004" pitchFamily="2" charset="0"/>
                <a:cs typeface="Helvetica Neue" panose="02000503000000020004" pitchFamily="2" charset="0"/>
              </a:rPr>
              <a:t>smoothing technique </a:t>
            </a: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which allows the user to model </a:t>
            </a:r>
            <a:r>
              <a:rPr lang="en-GB" sz="1800" b="1" dirty="0">
                <a:latin typeface="Helvetica Neue Light" panose="02000403000000020004" pitchFamily="2" charset="0"/>
                <a:ea typeface="Helvetica Neue Light" panose="02000403000000020004" pitchFamily="2" charset="0"/>
                <a:cs typeface="Helvetica Neue" panose="02000503000000020004" pitchFamily="2" charset="0"/>
              </a:rPr>
              <a:t>non-linear relationships</a:t>
            </a: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between an outcome </a:t>
            </a:r>
            <a:r>
              <a:rPr lang="en-GB" sz="1800" i="1" dirty="0">
                <a:latin typeface="Helvetica Neue Light" panose="02000403000000020004" pitchFamily="2" charset="0"/>
                <a:ea typeface="Helvetica Neue Light" panose="02000403000000020004" pitchFamily="2" charset="0"/>
                <a:cs typeface="Helvetica Neue" panose="02000503000000020004" pitchFamily="2" charset="0"/>
              </a:rPr>
              <a:t>y</a:t>
            </a: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with a set of other independent variables </a:t>
            </a:r>
            <a:r>
              <a:rPr lang="en-GB" sz="1800" i="1" dirty="0">
                <a:latin typeface="Helvetica Neue Light" panose="02000403000000020004" pitchFamily="2" charset="0"/>
                <a:ea typeface="Helvetica Neue Light" panose="02000403000000020004" pitchFamily="2" charset="0"/>
                <a:cs typeface="Helvetica Neue" panose="02000503000000020004" pitchFamily="2" charset="0"/>
              </a:rPr>
              <a:t>x</a:t>
            </a:r>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a:t>
            </a: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a:t>
            </a:r>
          </a:p>
          <a:p>
            <a:endParaRPr lang="en-US" altLang="en-US" sz="2000" dirty="0">
              <a:latin typeface="Helvetica Neue Light" panose="02000403000000020004" pitchFamily="2" charset="0"/>
              <a:ea typeface="Helvetica Neue Light" panose="02000403000000020004" pitchFamily="2" charset="0"/>
            </a:endParaRPr>
          </a:p>
          <a:p>
            <a:endParaRPr lang="en-US" altLang="en-US" sz="2000" dirty="0">
              <a:latin typeface="Helvetica Neue Light" panose="02000403000000020004" pitchFamily="2" charset="0"/>
              <a:ea typeface="Helvetica Neue Light" panose="02000403000000020004" pitchFamily="2" charset="0"/>
            </a:endParaRPr>
          </a:p>
        </p:txBody>
      </p:sp>
      <p:sp>
        <p:nvSpPr>
          <p:cNvPr id="5" name="Title 1">
            <a:extLst>
              <a:ext uri="{FF2B5EF4-FFF2-40B4-BE49-F238E27FC236}">
                <a16:creationId xmlns:a16="http://schemas.microsoft.com/office/drawing/2014/main" id="{434C596D-39C7-964E-A3F9-7C90528D1738}"/>
              </a:ext>
            </a:extLst>
          </p:cNvPr>
          <p:cNvSpPr txBox="1">
            <a:spLocks noChangeArrowheads="1"/>
          </p:cNvSpPr>
          <p:nvPr/>
        </p:nvSpPr>
        <p:spPr>
          <a:xfrm>
            <a:off x="315720" y="1228202"/>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a:latin typeface="Helvetica Neue Light" panose="02000403000000020004" pitchFamily="2" charset="0"/>
                <a:ea typeface="Helvetica Neue Light" panose="02000403000000020004" pitchFamily="2" charset="0"/>
              </a:rPr>
              <a:t>Definition:</a:t>
            </a:r>
          </a:p>
        </p:txBody>
      </p:sp>
      <p:pic>
        <p:nvPicPr>
          <p:cNvPr id="16" name="Picture 15">
            <a:extLst>
              <a:ext uri="{FF2B5EF4-FFF2-40B4-BE49-F238E27FC236}">
                <a16:creationId xmlns:a16="http://schemas.microsoft.com/office/drawing/2014/main" id="{FB4DEBF2-CC74-794C-8640-7BED979C0E92}"/>
              </a:ext>
            </a:extLst>
          </p:cNvPr>
          <p:cNvPicPr>
            <a:picLocks noChangeAspect="1"/>
          </p:cNvPicPr>
          <p:nvPr/>
        </p:nvPicPr>
        <p:blipFill>
          <a:blip r:embed="rId3"/>
          <a:stretch>
            <a:fillRect/>
          </a:stretch>
        </p:blipFill>
        <p:spPr>
          <a:xfrm>
            <a:off x="0" y="0"/>
            <a:ext cx="12192000" cy="97006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6F38C57-77A2-174C-A39A-942A9FC178A9}"/>
                  </a:ext>
                </a:extLst>
              </p:cNvPr>
              <p:cNvSpPr txBox="1"/>
              <p:nvPr/>
            </p:nvSpPr>
            <p:spPr>
              <a:xfrm>
                <a:off x="4676668" y="3217115"/>
                <a:ext cx="5483332" cy="423770"/>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b="1" i="1" dirty="0" smtClean="0">
                              <a:latin typeface="Cambria Math" panose="02040503050406030204" pitchFamily="18" charset="0"/>
                              <a:ea typeface="Helvetica Neue Thin" panose="020B0403020202020204" pitchFamily="34" charset="0"/>
                            </a:rPr>
                          </m:ctrlPr>
                        </m:sSubPr>
                        <m:e>
                          <m:r>
                            <a:rPr lang="en-GB" sz="2000" b="1" i="1" dirty="0" smtClean="0">
                              <a:latin typeface="Cambria Math" panose="02040503050406030204" pitchFamily="18" charset="0"/>
                              <a:ea typeface="Helvetica Neue Thin" panose="020B0403020202020204" pitchFamily="34" charset="0"/>
                            </a:rPr>
                            <m:t>𝒚</m:t>
                          </m:r>
                        </m:e>
                        <m:sub>
                          <m:r>
                            <a:rPr lang="en-GB" sz="2000" b="1" i="1" dirty="0" smtClean="0">
                              <a:latin typeface="Cambria Math" panose="02040503050406030204" pitchFamily="18" charset="0"/>
                              <a:ea typeface="Helvetica Neue Thin" panose="020B0403020202020204" pitchFamily="34" charset="0"/>
                            </a:rPr>
                            <m:t>𝒊</m:t>
                          </m:r>
                        </m:sub>
                      </m:sSub>
                      <m:r>
                        <a:rPr lang="en-GB" sz="2000" b="1" i="0" smtClean="0">
                          <a:latin typeface="Cambria Math" panose="02040503050406030204" pitchFamily="18" charset="0"/>
                        </a:rPr>
                        <m:t>= </m:t>
                      </m:r>
                      <m:r>
                        <a:rPr lang="el-GR" sz="2000" b="1" i="1" smtClean="0">
                          <a:latin typeface="Cambria Math" panose="02040503050406030204" pitchFamily="18" charset="0"/>
                          <a:ea typeface="Cambria Math" panose="02040503050406030204" pitchFamily="18" charset="0"/>
                        </a:rPr>
                        <m:t>𝜶</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0" smtClean="0">
                              <a:latin typeface="Cambria Math" panose="02040503050406030204" pitchFamily="18" charset="0"/>
                            </a:rPr>
                            <m:t>(</m:t>
                          </m:r>
                          <m:r>
                            <a:rPr lang="en-GB" sz="2000" b="1" i="0">
                              <a:latin typeface="Cambria Math" panose="02040503050406030204" pitchFamily="18" charset="0"/>
                            </a:rPr>
                            <m:t>𝐱</m:t>
                          </m:r>
                        </m:e>
                        <m:sub>
                          <m:r>
                            <a:rPr lang="en-GB" sz="2000" b="1" i="0" smtClean="0">
                              <a:latin typeface="Cambria Math" panose="02040503050406030204" pitchFamily="18" charset="0"/>
                            </a:rPr>
                            <m:t>𝟏</m:t>
                          </m:r>
                          <m:r>
                            <a:rPr lang="en-GB" sz="2000" b="1" i="0" smtClean="0">
                              <a:latin typeface="Cambria Math" panose="02040503050406030204" pitchFamily="18" charset="0"/>
                            </a:rPr>
                            <m:t>,</m:t>
                          </m:r>
                          <m:r>
                            <a:rPr lang="en-GB" sz="2000" b="1" i="0" smtClean="0">
                              <a:latin typeface="Cambria Math" panose="02040503050406030204" pitchFamily="18" charset="0"/>
                            </a:rPr>
                            <m:t>𝟏</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𝟐</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0">
                              <a:latin typeface="Cambria Math" panose="02040503050406030204" pitchFamily="18" charset="0"/>
                            </a:rPr>
                            <m:t>𝐱</m:t>
                          </m:r>
                        </m:e>
                        <m:sub>
                          <m:r>
                            <a:rPr lang="en-GB" sz="2000" b="1" i="0" smtClean="0">
                              <a:latin typeface="Cambria Math" panose="02040503050406030204" pitchFamily="18" charset="0"/>
                            </a:rPr>
                            <m:t>𝟏</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𝒇</m:t>
                          </m:r>
                        </m:e>
                        <m:sub>
                          <m:r>
                            <a:rPr lang="en-GB" sz="2000" b="1" i="1" smtClean="0">
                              <a:latin typeface="Cambria Math" panose="02040503050406030204" pitchFamily="18" charset="0"/>
                              <a:ea typeface="Cambria Math" panose="02040503050406030204" pitchFamily="18" charset="0"/>
                            </a:rPr>
                            <m:t>𝒑</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1" smtClean="0">
                              <a:latin typeface="Cambria Math" panose="02040503050406030204" pitchFamily="18" charset="0"/>
                            </a:rPr>
                            <m:t>,</m:t>
                          </m:r>
                          <m:r>
                            <a:rPr lang="en-GB" sz="2000" b="1" i="1" smtClean="0">
                              <a:latin typeface="Cambria Math" panose="02040503050406030204" pitchFamily="18" charset="0"/>
                            </a:rPr>
                            <m:t>𝒑</m:t>
                          </m:r>
                        </m:sub>
                      </m:sSub>
                      <m:r>
                        <a:rPr lang="en-GB" sz="2000" b="1" i="1"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8" name="TextBox 7">
                <a:extLst>
                  <a:ext uri="{FF2B5EF4-FFF2-40B4-BE49-F238E27FC236}">
                    <a16:creationId xmlns:a16="http://schemas.microsoft.com/office/drawing/2014/main" id="{F6F38C57-77A2-174C-A39A-942A9FC178A9}"/>
                  </a:ext>
                </a:extLst>
              </p:cNvPr>
              <p:cNvSpPr txBox="1">
                <a:spLocks noRot="1" noChangeAspect="1" noMove="1" noResize="1" noEditPoints="1" noAdjustHandles="1" noChangeArrowheads="1" noChangeShapeType="1" noTextEdit="1"/>
              </p:cNvSpPr>
              <p:nvPr/>
            </p:nvSpPr>
            <p:spPr>
              <a:xfrm>
                <a:off x="4676668" y="3217115"/>
                <a:ext cx="5483332" cy="423770"/>
              </a:xfrm>
              <a:prstGeom prst="rect">
                <a:avLst/>
              </a:prstGeom>
              <a:blipFill>
                <a:blip r:embed="rId4"/>
                <a:stretch>
                  <a:fillRect b="-11765"/>
                </a:stretch>
              </a:blipFill>
            </p:spPr>
            <p:txBody>
              <a:bodyPr/>
              <a:lstStyle/>
              <a:p>
                <a:r>
                  <a:rPr lang="en-GB">
                    <a:noFill/>
                  </a:rPr>
                  <a:t> </a:t>
                </a:r>
              </a:p>
            </p:txBody>
          </p:sp>
        </mc:Fallback>
      </mc:AlternateContent>
      <p:sp>
        <p:nvSpPr>
          <p:cNvPr id="2" name="Title 1">
            <a:extLst>
              <a:ext uri="{FF2B5EF4-FFF2-40B4-BE49-F238E27FC236}">
                <a16:creationId xmlns:a16="http://schemas.microsoft.com/office/drawing/2014/main" id="{BD26AB17-8D87-5903-9392-4E8997B9848D}"/>
              </a:ext>
            </a:extLst>
          </p:cNvPr>
          <p:cNvSpPr txBox="1">
            <a:spLocks noChangeArrowheads="1"/>
          </p:cNvSpPr>
          <p:nvPr/>
        </p:nvSpPr>
        <p:spPr>
          <a:xfrm>
            <a:off x="315720" y="3248779"/>
            <a:ext cx="4610556" cy="42377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b="1" dirty="0">
                <a:latin typeface="Helvetica Neue Light" panose="02000403000000020004" pitchFamily="2" charset="0"/>
                <a:ea typeface="Helvetica Neue Light" panose="02000403000000020004" pitchFamily="2" charset="0"/>
                <a:cs typeface="Helvetica Neue" panose="02000503000000020004" pitchFamily="2" charset="0"/>
              </a:rPr>
              <a:t>The typical statistical formulation of GAM:</a:t>
            </a: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pPr marL="285750" indent="-285750">
              <a:buFont typeface="Wingdings" pitchFamily="2" charset="2"/>
              <a:buChar char="§"/>
            </a:pP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a:t>
            </a:r>
          </a:p>
          <a:p>
            <a:endParaRPr lang="en-US" altLang="en-US" sz="2000" dirty="0">
              <a:latin typeface="Helvetica Neue Light" panose="02000403000000020004" pitchFamily="2" charset="0"/>
              <a:ea typeface="Helvetica Neue Light" panose="02000403000000020004" pitchFamily="2" charset="0"/>
            </a:endParaRPr>
          </a:p>
          <a:p>
            <a:endParaRPr lang="en-US" altLang="en-US" sz="2000" dirty="0">
              <a:latin typeface="Helvetica Neue Light" panose="02000403000000020004" pitchFamily="2" charset="0"/>
              <a:ea typeface="Helvetica Neue Light" panose="02000403000000020004" pitchFamily="2" charset="0"/>
            </a:endParaRPr>
          </a:p>
        </p:txBody>
      </p:sp>
      <p:sp>
        <p:nvSpPr>
          <p:cNvPr id="6" name="TextBox 5">
            <a:extLst>
              <a:ext uri="{FF2B5EF4-FFF2-40B4-BE49-F238E27FC236}">
                <a16:creationId xmlns:a16="http://schemas.microsoft.com/office/drawing/2014/main" id="{8CF8DDA7-58CB-8C51-06AF-7A0B1BC76A6A}"/>
              </a:ext>
            </a:extLst>
          </p:cNvPr>
          <p:cNvSpPr txBox="1"/>
          <p:nvPr/>
        </p:nvSpPr>
        <p:spPr>
          <a:xfrm>
            <a:off x="397622" y="3978809"/>
            <a:ext cx="9680474" cy="2308324"/>
          </a:xfrm>
          <a:prstGeom prst="rect">
            <a:avLst/>
          </a:prstGeom>
          <a:noFill/>
          <a:ln>
            <a:solidFill>
              <a:schemeClr val="accent1"/>
            </a:solidFill>
          </a:ln>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What are GAMs exactly (in plain English):</a:t>
            </a:r>
          </a:p>
          <a:p>
            <a:pPr algn="l"/>
            <a:endParaRPr lang="en-GB"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With linear models, we have explored to date are the considered as the “go-to” models. We have seen many adaptations (i.e., non-spatial and spatial) on a variety of conditions (i.e., Gaussian, Binomial and Poisson) and data types (i.e., continuous, binary or counts/rates).</a:t>
            </a:r>
          </a:p>
          <a:p>
            <a:pPr marL="285750" indent="-285750" algn="l">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GAMs are simply an adaptation of a Generalised Linear Model (GLM) that can deal with non-linear data while maintaining explainability.</a:t>
            </a:r>
          </a:p>
        </p:txBody>
      </p:sp>
      <p:sp>
        <p:nvSpPr>
          <p:cNvPr id="7" name="Slide Number Placeholder 3">
            <a:extLst>
              <a:ext uri="{FF2B5EF4-FFF2-40B4-BE49-F238E27FC236}">
                <a16:creationId xmlns:a16="http://schemas.microsoft.com/office/drawing/2014/main" id="{05547C15-1087-B468-48FB-7FB4B3D0BA89}"/>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8</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Tree>
    <p:extLst>
      <p:ext uri="{BB962C8B-B14F-4D97-AF65-F5344CB8AC3E}">
        <p14:creationId xmlns:p14="http://schemas.microsoft.com/office/powerpoint/2010/main" val="3052473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34C596D-39C7-964E-A3F9-7C90528D1738}"/>
              </a:ext>
            </a:extLst>
          </p:cNvPr>
          <p:cNvSpPr txBox="1">
            <a:spLocks noChangeArrowheads="1"/>
          </p:cNvSpPr>
          <p:nvPr/>
        </p:nvSpPr>
        <p:spPr>
          <a:xfrm>
            <a:off x="315720" y="1174108"/>
            <a:ext cx="8489950" cy="586212"/>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en-US" sz="3600" dirty="0">
                <a:latin typeface="Helvetica Neue Light" panose="02000403000000020004" pitchFamily="2" charset="0"/>
                <a:ea typeface="Helvetica Neue Light" panose="02000403000000020004" pitchFamily="2" charset="0"/>
              </a:rPr>
              <a:t>Re-formulation of a GLM to GAM:</a:t>
            </a:r>
          </a:p>
        </p:txBody>
      </p:sp>
      <p:pic>
        <p:nvPicPr>
          <p:cNvPr id="16" name="Picture 15">
            <a:extLst>
              <a:ext uri="{FF2B5EF4-FFF2-40B4-BE49-F238E27FC236}">
                <a16:creationId xmlns:a16="http://schemas.microsoft.com/office/drawing/2014/main" id="{FB4DEBF2-CC74-794C-8640-7BED979C0E92}"/>
              </a:ext>
            </a:extLst>
          </p:cNvPr>
          <p:cNvPicPr>
            <a:picLocks noChangeAspect="1"/>
          </p:cNvPicPr>
          <p:nvPr/>
        </p:nvPicPr>
        <p:blipFill>
          <a:blip r:embed="rId3"/>
          <a:stretch>
            <a:fillRect/>
          </a:stretch>
        </p:blipFill>
        <p:spPr>
          <a:xfrm>
            <a:off x="0" y="0"/>
            <a:ext cx="12192000" cy="970069"/>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6F38C57-77A2-174C-A39A-942A9FC178A9}"/>
                  </a:ext>
                </a:extLst>
              </p:cNvPr>
              <p:cNvSpPr txBox="1"/>
              <p:nvPr/>
            </p:nvSpPr>
            <p:spPr>
              <a:xfrm>
                <a:off x="4585578" y="2657792"/>
                <a:ext cx="5483332" cy="423770"/>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US" sz="2000" b="1" i="1" dirty="0" smtClean="0">
                              <a:latin typeface="Cambria Math" panose="02040503050406030204" pitchFamily="18" charset="0"/>
                              <a:ea typeface="Helvetica Neue Thin" panose="020B0403020202020204" pitchFamily="34" charset="0"/>
                            </a:rPr>
                          </m:ctrlPr>
                        </m:sSubPr>
                        <m:e>
                          <m:r>
                            <a:rPr lang="en-GB" sz="2000" b="1" i="1" dirty="0" smtClean="0">
                              <a:latin typeface="Cambria Math" panose="02040503050406030204" pitchFamily="18" charset="0"/>
                              <a:ea typeface="Helvetica Neue Thin" panose="020B0403020202020204" pitchFamily="34" charset="0"/>
                            </a:rPr>
                            <m:t>𝒚</m:t>
                          </m:r>
                        </m:e>
                        <m:sub>
                          <m:r>
                            <a:rPr lang="en-GB" sz="2000" b="1" i="1" dirty="0" smtClean="0">
                              <a:latin typeface="Cambria Math" panose="02040503050406030204" pitchFamily="18" charset="0"/>
                              <a:ea typeface="Helvetica Neue Thin" panose="020B0403020202020204" pitchFamily="34" charset="0"/>
                            </a:rPr>
                            <m:t>𝒊</m:t>
                          </m:r>
                        </m:sub>
                      </m:sSub>
                      <m:r>
                        <a:rPr lang="en-GB" sz="2000" b="1" i="0" smtClean="0">
                          <a:latin typeface="Cambria Math" panose="02040503050406030204" pitchFamily="18" charset="0"/>
                        </a:rPr>
                        <m:t>= </m:t>
                      </m:r>
                      <m:r>
                        <a:rPr lang="el-GR" sz="2000" b="1" i="1" smtClean="0">
                          <a:latin typeface="Cambria Math" panose="02040503050406030204" pitchFamily="18" charset="0"/>
                          <a:ea typeface="Cambria Math" panose="02040503050406030204" pitchFamily="18" charset="0"/>
                        </a:rPr>
                        <m:t>𝜶</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0" smtClean="0">
                              <a:latin typeface="Cambria Math" panose="02040503050406030204" pitchFamily="18" charset="0"/>
                            </a:rPr>
                            <m:t>(</m:t>
                          </m:r>
                          <m:r>
                            <a:rPr lang="en-GB" sz="2000" b="1" i="0">
                              <a:latin typeface="Cambria Math" panose="02040503050406030204" pitchFamily="18" charset="0"/>
                            </a:rPr>
                            <m:t>𝐱</m:t>
                          </m:r>
                        </m:e>
                        <m:sub>
                          <m:r>
                            <a:rPr lang="en-GB" sz="2000" b="1" i="0" smtClean="0">
                              <a:latin typeface="Cambria Math" panose="02040503050406030204" pitchFamily="18" charset="0"/>
                            </a:rPr>
                            <m:t>𝟏</m:t>
                          </m:r>
                          <m:r>
                            <a:rPr lang="en-GB" sz="2000" b="1" i="0" smtClean="0">
                              <a:latin typeface="Cambria Math" panose="02040503050406030204" pitchFamily="18" charset="0"/>
                            </a:rPr>
                            <m:t>,</m:t>
                          </m:r>
                          <m:r>
                            <a:rPr lang="en-GB" sz="2000" b="1" i="0" smtClean="0">
                              <a:latin typeface="Cambria Math" panose="02040503050406030204" pitchFamily="18" charset="0"/>
                            </a:rPr>
                            <m:t>𝟏</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𝒇</m:t>
                          </m:r>
                        </m:e>
                        <m:sub>
                          <m:r>
                            <a:rPr lang="en-GB" sz="2000" b="1" i="0" smtClean="0">
                              <a:latin typeface="Cambria Math" panose="02040503050406030204" pitchFamily="18" charset="0"/>
                              <a:ea typeface="Cambria Math" panose="02040503050406030204" pitchFamily="18" charset="0"/>
                            </a:rPr>
                            <m:t>𝟐</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0">
                              <a:latin typeface="Cambria Math" panose="02040503050406030204" pitchFamily="18" charset="0"/>
                            </a:rPr>
                            <m:t>𝐱</m:t>
                          </m:r>
                        </m:e>
                        <m:sub>
                          <m:r>
                            <a:rPr lang="en-GB" sz="2000" b="1" i="0" smtClean="0">
                              <a:latin typeface="Cambria Math" panose="02040503050406030204" pitchFamily="18" charset="0"/>
                            </a:rPr>
                            <m:t>𝟏</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1" smtClean="0">
                          <a:latin typeface="Cambria Math" panose="02040503050406030204" pitchFamily="18" charset="0"/>
                        </a:rPr>
                        <m:t>)</m:t>
                      </m:r>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𝒇</m:t>
                          </m:r>
                        </m:e>
                        <m:sub>
                          <m:r>
                            <a:rPr lang="en-GB" sz="2000" b="1" i="1" smtClean="0">
                              <a:latin typeface="Cambria Math" panose="02040503050406030204" pitchFamily="18" charset="0"/>
                              <a:ea typeface="Cambria Math" panose="02040503050406030204" pitchFamily="18" charset="0"/>
                            </a:rPr>
                            <m:t>𝒑</m:t>
                          </m:r>
                        </m:sub>
                      </m:sSub>
                      <m:r>
                        <a:rPr lang="en-GB" sz="2000" b="1" i="1" smtClean="0">
                          <a:latin typeface="Cambria Math" panose="02040503050406030204" pitchFamily="18" charset="0"/>
                          <a:ea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𝒊</m:t>
                          </m:r>
                          <m:r>
                            <a:rPr lang="en-GB" sz="2000" b="1" i="1" smtClean="0">
                              <a:latin typeface="Cambria Math" panose="02040503050406030204" pitchFamily="18" charset="0"/>
                            </a:rPr>
                            <m:t>,</m:t>
                          </m:r>
                          <m:r>
                            <a:rPr lang="en-GB" sz="2000" b="1" i="1" smtClean="0">
                              <a:latin typeface="Cambria Math" panose="02040503050406030204" pitchFamily="18" charset="0"/>
                            </a:rPr>
                            <m:t>𝒑</m:t>
                          </m:r>
                        </m:sub>
                      </m:sSub>
                      <m:r>
                        <a:rPr lang="en-GB" sz="2000" b="1" i="1"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8" name="TextBox 7">
                <a:extLst>
                  <a:ext uri="{FF2B5EF4-FFF2-40B4-BE49-F238E27FC236}">
                    <a16:creationId xmlns:a16="http://schemas.microsoft.com/office/drawing/2014/main" id="{F6F38C57-77A2-174C-A39A-942A9FC178A9}"/>
                  </a:ext>
                </a:extLst>
              </p:cNvPr>
              <p:cNvSpPr txBox="1">
                <a:spLocks noRot="1" noChangeAspect="1" noMove="1" noResize="1" noEditPoints="1" noAdjustHandles="1" noChangeArrowheads="1" noChangeShapeType="1" noTextEdit="1"/>
              </p:cNvSpPr>
              <p:nvPr/>
            </p:nvSpPr>
            <p:spPr>
              <a:xfrm>
                <a:off x="4585578" y="2657792"/>
                <a:ext cx="5483332" cy="423770"/>
              </a:xfrm>
              <a:prstGeom prst="rect">
                <a:avLst/>
              </a:prstGeom>
              <a:blipFill>
                <a:blip r:embed="rId4"/>
                <a:stretch>
                  <a:fillRect b="-1176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CF8DDA7-58CB-8C51-06AF-7A0B1BC76A6A}"/>
                  </a:ext>
                </a:extLst>
              </p:cNvPr>
              <p:cNvSpPr txBox="1"/>
              <p:nvPr/>
            </p:nvSpPr>
            <p:spPr>
              <a:xfrm>
                <a:off x="315720" y="3666807"/>
                <a:ext cx="9753190" cy="2905154"/>
              </a:xfrm>
              <a:prstGeom prst="rect">
                <a:avLst/>
              </a:prstGeom>
              <a:noFill/>
              <a:ln>
                <a:solidFill>
                  <a:schemeClr val="accent1"/>
                </a:solidFill>
              </a:ln>
            </p:spPr>
            <p:txBody>
              <a:bodyPr wrap="square" rtlCol="0">
                <a:spAutoFit/>
              </a:bodyPr>
              <a:lstStyle/>
              <a:p>
                <a:pPr algn="l"/>
                <a:r>
                  <a:rPr lang="en-GB" b="1" dirty="0">
                    <a:latin typeface="Helvetica Neue Light" panose="02000403000000020004" pitchFamily="2" charset="0"/>
                    <a:ea typeface="Helvetica Neue Light" panose="02000403000000020004" pitchFamily="2" charset="0"/>
                  </a:rPr>
                  <a:t>What are GAMs exactly (in plain English):</a:t>
                </a:r>
              </a:p>
              <a:p>
                <a:pPr algn="l"/>
                <a:endParaRPr lang="en-GB"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GAMs are much more relaxed in there assumptions about linearity. </a:t>
                </a:r>
              </a:p>
              <a:p>
                <a:pPr marL="285750" indent="-285750" algn="l">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The coefficients from a linear regression i.e., </a:t>
                </a:r>
                <a14:m>
                  <m:oMath xmlns:m="http://schemas.openxmlformats.org/officeDocument/2006/math">
                    <m:sSub>
                      <m:sSubPr>
                        <m:ctrlPr>
                          <a:rPr lang="en-GB" i="1" smtClean="0">
                            <a:latin typeface="Cambria Math" panose="02040503050406030204" pitchFamily="18" charset="0"/>
                            <a:ea typeface="Helvetica Neue Light" panose="02000403000000020004" pitchFamily="2" charset="0"/>
                          </a:rPr>
                        </m:ctrlPr>
                      </m:sSubPr>
                      <m:e>
                        <m:r>
                          <a:rPr lang="en-GB" i="1" smtClean="0">
                            <a:latin typeface="Cambria Math" panose="02040503050406030204" pitchFamily="18" charset="0"/>
                            <a:ea typeface="Cambria Math" panose="02040503050406030204" pitchFamily="18" charset="0"/>
                          </a:rPr>
                          <m:t>𝛽</m:t>
                        </m:r>
                      </m:e>
                      <m:sub>
                        <m:r>
                          <a:rPr lang="en-GB" b="0" i="1" smtClean="0">
                            <a:latin typeface="Cambria Math" panose="02040503050406030204" pitchFamily="18" charset="0"/>
                            <a:ea typeface="Helvetica Neue Light" panose="02000403000000020004" pitchFamily="2" charset="0"/>
                          </a:rPr>
                          <m:t>𝑝</m:t>
                        </m:r>
                      </m:sub>
                    </m:sSub>
                  </m:oMath>
                </a14:m>
                <a:r>
                  <a:rPr lang="en-GB" dirty="0">
                    <a:latin typeface="Helvetica Neue Light" panose="02000403000000020004" pitchFamily="2" charset="0"/>
                    <a:ea typeface="Helvetica Neue Light" panose="02000403000000020004" pitchFamily="2" charset="0"/>
                  </a:rPr>
                  <a:t> are replaced with a </a:t>
                </a:r>
                <a:r>
                  <a:rPr lang="en-GB" b="1" dirty="0">
                    <a:latin typeface="Helvetica Neue Light" panose="02000403000000020004" pitchFamily="2" charset="0"/>
                    <a:ea typeface="Helvetica Neue Light" panose="02000403000000020004" pitchFamily="2" charset="0"/>
                  </a:rPr>
                  <a:t>flexible function</a:t>
                </a:r>
                <a:r>
                  <a:rPr lang="en-GB" dirty="0">
                    <a:latin typeface="Helvetica Neue Light" panose="02000403000000020004" pitchFamily="2" charset="0"/>
                    <a:ea typeface="Helvetica Neue Light" panose="02000403000000020004" pitchFamily="2" charset="0"/>
                  </a:rPr>
                  <a:t> i.e., </a:t>
                </a:r>
                <a14:m>
                  <m:oMath xmlns:m="http://schemas.openxmlformats.org/officeDocument/2006/math">
                    <m:sSub>
                      <m:sSubPr>
                        <m:ctrlPr>
                          <a:rPr lang="en-GB" i="1" smtClean="0">
                            <a:latin typeface="Cambria Math" panose="02040503050406030204" pitchFamily="18" charset="0"/>
                            <a:ea typeface="Helvetica Neue Light" panose="02000403000000020004" pitchFamily="2" charset="0"/>
                          </a:rPr>
                        </m:ctrlPr>
                      </m:sSubPr>
                      <m:e>
                        <m:r>
                          <a:rPr lang="en-GB" b="0" i="1" smtClean="0">
                            <a:latin typeface="Cambria Math" panose="02040503050406030204" pitchFamily="18" charset="0"/>
                            <a:ea typeface="Helvetica Neue Light" panose="02000403000000020004" pitchFamily="2" charset="0"/>
                          </a:rPr>
                          <m:t>𝑓</m:t>
                        </m:r>
                      </m:e>
                      <m:sub>
                        <m:r>
                          <a:rPr lang="en-GB" b="0" i="1" smtClean="0">
                            <a:latin typeface="Cambria Math" panose="02040503050406030204" pitchFamily="18" charset="0"/>
                            <a:ea typeface="Helvetica Neue Light" panose="02000403000000020004" pitchFamily="2" charset="0"/>
                          </a:rPr>
                          <m:t>𝑝</m:t>
                        </m:r>
                      </m:sub>
                    </m:sSub>
                    <m:r>
                      <a:rPr lang="en-GB" b="0" i="1" smtClean="0">
                        <a:latin typeface="Cambria Math" panose="02040503050406030204" pitchFamily="18" charset="0"/>
                        <a:ea typeface="Helvetica Neue Light" panose="02000403000000020004" pitchFamily="2" charset="0"/>
                      </a:rPr>
                      <m:t> </m:t>
                    </m:r>
                  </m:oMath>
                </a14:m>
                <a:r>
                  <a:rPr lang="en-GB" dirty="0">
                    <a:latin typeface="Helvetica Neue Light" panose="02000403000000020004" pitchFamily="2" charset="0"/>
                    <a:ea typeface="Helvetica Neue Light" panose="02000403000000020004" pitchFamily="2" charset="0"/>
                  </a:rPr>
                  <a:t>called a </a:t>
                </a:r>
                <a:r>
                  <a:rPr lang="en-GB" b="1" dirty="0">
                    <a:latin typeface="Helvetica Neue Light" panose="02000403000000020004" pitchFamily="2" charset="0"/>
                    <a:ea typeface="Helvetica Neue Light" panose="02000403000000020004" pitchFamily="2" charset="0"/>
                  </a:rPr>
                  <a:t>Spline</a:t>
                </a:r>
                <a:r>
                  <a:rPr lang="en-GB" dirty="0">
                    <a:latin typeface="Helvetica Neue Light" panose="02000403000000020004" pitchFamily="2" charset="0"/>
                    <a:ea typeface="Helvetica Neue Light" panose="02000403000000020004" pitchFamily="2" charset="0"/>
                  </a:rPr>
                  <a:t>, which are mathematical devices to enable the modelling of non-linear (or “wiggly”) relationships between our outcome and independent variables.</a:t>
                </a:r>
              </a:p>
              <a:p>
                <a:pPr marL="285750" indent="-285750" algn="l">
                  <a:buFont typeface="Arial" panose="020B0604020202020204" pitchFamily="34" charset="0"/>
                  <a:buChar char="•"/>
                </a:pPr>
                <a:endParaRPr lang="en-GB" dirty="0">
                  <a:latin typeface="Helvetica Neue Light" panose="02000403000000020004" pitchFamily="2" charset="0"/>
                  <a:ea typeface="Helvetica Neue Light" panose="02000403000000020004" pitchFamily="2" charset="0"/>
                </a:endParaRPr>
              </a:p>
              <a:p>
                <a:pPr marL="285750" indent="-285750" algn="l">
                  <a:buFont typeface="Arial" panose="020B0604020202020204" pitchFamily="34" charset="0"/>
                  <a:buChar char="•"/>
                </a:pPr>
                <a:r>
                  <a:rPr lang="en-GB" dirty="0">
                    <a:latin typeface="Helvetica Neue Light" panose="02000403000000020004" pitchFamily="2" charset="0"/>
                    <a:ea typeface="Helvetica Neue Light" panose="02000403000000020004" pitchFamily="2" charset="0"/>
                  </a:rPr>
                  <a:t>The sum of many splines hence forms a GAM, thus results in a highly flexible model (aka </a:t>
                </a:r>
                <a:r>
                  <a:rPr lang="en-GB" b="1" dirty="0">
                    <a:latin typeface="Helvetica Neue Light" panose="02000403000000020004" pitchFamily="2" charset="0"/>
                    <a:ea typeface="Helvetica Neue Light" panose="02000403000000020004" pitchFamily="2" charset="0"/>
                  </a:rPr>
                  <a:t>pretzel-tier status</a:t>
                </a:r>
                <a:r>
                  <a:rPr lang="en-GB" dirty="0">
                    <a:latin typeface="Helvetica Neue Light" panose="02000403000000020004" pitchFamily="2" charset="0"/>
                    <a:ea typeface="Helvetica Neue Light" panose="02000403000000020004" pitchFamily="2" charset="0"/>
                  </a:rPr>
                  <a:t>) which is still has some of the explainability of a linear regression    </a:t>
                </a:r>
              </a:p>
            </p:txBody>
          </p:sp>
        </mc:Choice>
        <mc:Fallback xmlns="">
          <p:sp>
            <p:nvSpPr>
              <p:cNvPr id="6" name="TextBox 5">
                <a:extLst>
                  <a:ext uri="{FF2B5EF4-FFF2-40B4-BE49-F238E27FC236}">
                    <a16:creationId xmlns:a16="http://schemas.microsoft.com/office/drawing/2014/main" id="{8CF8DDA7-58CB-8C51-06AF-7A0B1BC76A6A}"/>
                  </a:ext>
                </a:extLst>
              </p:cNvPr>
              <p:cNvSpPr txBox="1">
                <a:spLocks noRot="1" noChangeAspect="1" noMove="1" noResize="1" noEditPoints="1" noAdjustHandles="1" noChangeArrowheads="1" noChangeShapeType="1" noTextEdit="1"/>
              </p:cNvSpPr>
              <p:nvPr/>
            </p:nvSpPr>
            <p:spPr>
              <a:xfrm>
                <a:off x="315720" y="3666807"/>
                <a:ext cx="9753190" cy="2905154"/>
              </a:xfrm>
              <a:prstGeom prst="rect">
                <a:avLst/>
              </a:prstGeom>
              <a:blipFill>
                <a:blip r:embed="rId5"/>
                <a:stretch>
                  <a:fillRect l="-519" t="-870" b="-2174"/>
                </a:stretch>
              </a:blipFill>
              <a:ln>
                <a:solidFill>
                  <a:schemeClr val="accent1"/>
                </a:solidFill>
              </a:ln>
            </p:spPr>
            <p:txBody>
              <a:bodyPr/>
              <a:lstStyle/>
              <a:p>
                <a:r>
                  <a:rPr lang="en-GB">
                    <a:noFill/>
                  </a:rPr>
                  <a:t> </a:t>
                </a:r>
              </a:p>
            </p:txBody>
          </p:sp>
        </mc:Fallback>
      </mc:AlternateContent>
      <p:sp>
        <p:nvSpPr>
          <p:cNvPr id="7" name="Slide Number Placeholder 3">
            <a:extLst>
              <a:ext uri="{FF2B5EF4-FFF2-40B4-BE49-F238E27FC236}">
                <a16:creationId xmlns:a16="http://schemas.microsoft.com/office/drawing/2014/main" id="{05547C15-1087-B468-48FB-7FB4B3D0BA89}"/>
              </a:ext>
            </a:extLst>
          </p:cNvPr>
          <p:cNvSpPr txBox="1">
            <a:spLocks/>
          </p:cNvSpPr>
          <p:nvPr/>
        </p:nvSpPr>
        <p:spPr>
          <a:xfrm>
            <a:off x="11652000" y="6439971"/>
            <a:ext cx="540000" cy="144000"/>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6C21D7B2-F6DF-4749-BE48-6DFE0A2356E7}" type="slidenum">
              <a:rPr lang="en-US" altLang="x-none" smtClean="0">
                <a:latin typeface="Helvetica Neue" panose="02000503000000020004" pitchFamily="2" charset="0"/>
                <a:ea typeface="Helvetica Neue" panose="02000503000000020004" pitchFamily="2" charset="0"/>
                <a:cs typeface="Helvetica Neue" panose="02000503000000020004" pitchFamily="2" charset="0"/>
              </a:rPr>
              <a:pPr/>
              <a:t>9</a:t>
            </a:fld>
            <a:endParaRPr lang="en-US" altLang="x-none" dirty="0">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9" name="Title 1">
            <a:extLst>
              <a:ext uri="{FF2B5EF4-FFF2-40B4-BE49-F238E27FC236}">
                <a16:creationId xmlns:a16="http://schemas.microsoft.com/office/drawing/2014/main" id="{610E6C6A-7933-2145-1C03-E02F07EED603}"/>
              </a:ext>
            </a:extLst>
          </p:cNvPr>
          <p:cNvSpPr txBox="1">
            <a:spLocks noChangeArrowheads="1"/>
          </p:cNvSpPr>
          <p:nvPr/>
        </p:nvSpPr>
        <p:spPr>
          <a:xfrm>
            <a:off x="315720" y="2031239"/>
            <a:ext cx="4610556" cy="42377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b="1" dirty="0">
                <a:latin typeface="Helvetica Neue Light" panose="02000403000000020004" pitchFamily="2" charset="0"/>
                <a:ea typeface="Helvetica Neue Light" panose="02000403000000020004" pitchFamily="2" charset="0"/>
                <a:cs typeface="Helvetica Neue" panose="02000503000000020004" pitchFamily="2" charset="0"/>
              </a:rPr>
              <a:t>Equation 1 is the formulation of a GLM:</a:t>
            </a: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a:t>
            </a:r>
          </a:p>
          <a:p>
            <a:endParaRPr lang="en-US" altLang="en-US" sz="2000" dirty="0">
              <a:latin typeface="Helvetica Neue Light" panose="02000403000000020004" pitchFamily="2" charset="0"/>
              <a:ea typeface="Helvetica Neue Light" panose="02000403000000020004" pitchFamily="2" charset="0"/>
            </a:endParaRPr>
          </a:p>
          <a:p>
            <a:endParaRPr lang="en-US" altLang="en-US" sz="2000" dirty="0">
              <a:latin typeface="Helvetica Neue Light" panose="02000403000000020004" pitchFamily="2" charset="0"/>
              <a:ea typeface="Helvetica Neue Light" panose="02000403000000020004" pitchFamily="2"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80F8357-E10A-53EB-F571-092CA65ABC95}"/>
                  </a:ext>
                </a:extLst>
              </p:cNvPr>
              <p:cNvSpPr txBox="1"/>
              <p:nvPr/>
            </p:nvSpPr>
            <p:spPr>
              <a:xfrm>
                <a:off x="4585578" y="1998113"/>
                <a:ext cx="5483332" cy="427425"/>
              </a:xfrm>
              <a:prstGeom prst="rect">
                <a:avLst/>
              </a:prstGeom>
              <a:solidFill>
                <a:schemeClr val="accent1">
                  <a:lumMod val="20000"/>
                  <a:lumOff val="80000"/>
                </a:schemeClr>
              </a:solid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en-GB" sz="2000" b="1" i="1" smtClean="0">
                              <a:latin typeface="Cambria Math" panose="02040503050406030204" pitchFamily="18" charset="0"/>
                            </a:rPr>
                          </m:ctrlPr>
                        </m:sSubPr>
                        <m:e>
                          <m:r>
                            <a:rPr lang="en-GB" sz="2000" b="1" i="1" smtClean="0">
                              <a:latin typeface="Cambria Math" panose="02040503050406030204" pitchFamily="18" charset="0"/>
                            </a:rPr>
                            <m:t>𝒚</m:t>
                          </m:r>
                        </m:e>
                        <m:sub>
                          <m:r>
                            <a:rPr lang="en-GB" sz="2000" b="1" i="1" smtClean="0">
                              <a:latin typeface="Cambria Math" panose="02040503050406030204" pitchFamily="18" charset="0"/>
                            </a:rPr>
                            <m:t>𝒊</m:t>
                          </m:r>
                        </m:sub>
                      </m:sSub>
                      <m:r>
                        <a:rPr lang="en-GB" sz="2000" b="1" i="1" smtClean="0">
                          <a:latin typeface="Cambria Math" panose="02040503050406030204" pitchFamily="18" charset="0"/>
                        </a:rPr>
                        <m:t>= </m:t>
                      </m:r>
                      <m:sSub>
                        <m:sSubPr>
                          <m:ctrlPr>
                            <a:rPr lang="en-GB" sz="2000" b="1" i="1" smtClean="0">
                              <a:latin typeface="Cambria Math" panose="02040503050406030204" pitchFamily="18" charset="0"/>
                            </a:rPr>
                          </m:ctrlPr>
                        </m:sSubPr>
                        <m:e>
                          <m:r>
                            <a:rPr lang="en-GB" sz="2000" b="1" i="1" smtClean="0">
                              <a:latin typeface="Cambria Math" panose="02040503050406030204" pitchFamily="18" charset="0"/>
                              <a:ea typeface="Cambria Math" panose="02040503050406030204" pitchFamily="18" charset="0"/>
                            </a:rPr>
                            <m:t>𝜷</m:t>
                          </m:r>
                        </m:e>
                        <m:sub>
                          <m:r>
                            <a:rPr lang="en-GB" sz="2000" b="1" i="1" smtClean="0">
                              <a:latin typeface="Cambria Math" panose="02040503050406030204" pitchFamily="18" charset="0"/>
                            </a:rPr>
                            <m:t>𝟎</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0" smtClean="0">
                              <a:latin typeface="Cambria Math" panose="02040503050406030204" pitchFamily="18" charset="0"/>
                              <a:ea typeface="Cambria Math" panose="02040503050406030204" pitchFamily="18" charset="0"/>
                            </a:rPr>
                            <m:t>𝟏</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smtClean="0">
                              <a:latin typeface="Cambria Math" panose="02040503050406030204" pitchFamily="18" charset="0"/>
                            </a:rPr>
                            <m:t>𝟏</m:t>
                          </m:r>
                          <m:r>
                            <a:rPr lang="en-GB" sz="2000" b="1" i="1" smtClean="0">
                              <a:latin typeface="Cambria Math" panose="02040503050406030204" pitchFamily="18" charset="0"/>
                            </a:rPr>
                            <m:t>,</m:t>
                          </m:r>
                          <m:r>
                            <a:rPr lang="en-GB" sz="2000" b="1" i="1" smtClean="0">
                              <a:latin typeface="Cambria Math" panose="02040503050406030204" pitchFamily="18" charset="0"/>
                            </a:rPr>
                            <m:t>𝟏</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0" smtClean="0">
                              <a:latin typeface="Cambria Math" panose="02040503050406030204" pitchFamily="18" charset="0"/>
                              <a:ea typeface="Cambria Math" panose="02040503050406030204" pitchFamily="18" charset="0"/>
                            </a:rPr>
                            <m:t>𝟐</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0" smtClean="0">
                              <a:latin typeface="Cambria Math" panose="02040503050406030204" pitchFamily="18" charset="0"/>
                            </a:rPr>
                            <m:t>𝟏</m:t>
                          </m:r>
                          <m:r>
                            <a:rPr lang="en-GB" sz="2000" b="1" i="0" smtClean="0">
                              <a:latin typeface="Cambria Math" panose="02040503050406030204" pitchFamily="18" charset="0"/>
                            </a:rPr>
                            <m:t>,</m:t>
                          </m:r>
                          <m:r>
                            <a:rPr lang="en-GB" sz="2000" b="1" i="0" smtClean="0">
                              <a:latin typeface="Cambria Math" panose="02040503050406030204" pitchFamily="18" charset="0"/>
                            </a:rPr>
                            <m:t>𝟐</m:t>
                          </m:r>
                        </m:sub>
                      </m:sSub>
                      <m:r>
                        <a:rPr lang="en-GB" sz="2000" b="1" i="0" smtClean="0">
                          <a:latin typeface="Cambria Math" panose="02040503050406030204" pitchFamily="18" charset="0"/>
                        </a:rPr>
                        <m:t>+…+</m:t>
                      </m:r>
                      <m:sSub>
                        <m:sSubPr>
                          <m:ctrlPr>
                            <a:rPr lang="en-GB" sz="2000" b="1" i="1">
                              <a:latin typeface="Cambria Math" panose="02040503050406030204" pitchFamily="18" charset="0"/>
                            </a:rPr>
                          </m:ctrlPr>
                        </m:sSubPr>
                        <m:e>
                          <m:r>
                            <a:rPr lang="en-GB" sz="2000" b="1" i="1">
                              <a:latin typeface="Cambria Math" panose="02040503050406030204" pitchFamily="18" charset="0"/>
                              <a:ea typeface="Cambria Math" panose="02040503050406030204" pitchFamily="18" charset="0"/>
                            </a:rPr>
                            <m:t>𝜷</m:t>
                          </m:r>
                        </m:e>
                        <m:sub>
                          <m:r>
                            <a:rPr lang="en-GB" sz="2000" b="1" i="1" smtClean="0">
                              <a:latin typeface="Cambria Math" panose="02040503050406030204" pitchFamily="18" charset="0"/>
                              <a:ea typeface="Cambria Math" panose="02040503050406030204" pitchFamily="18" charset="0"/>
                            </a:rPr>
                            <m:t>𝒑</m:t>
                          </m:r>
                        </m:sub>
                      </m:sSub>
                      <m:sSub>
                        <m:sSubPr>
                          <m:ctrlPr>
                            <a:rPr lang="en-GB" sz="2000" b="1" i="1">
                              <a:latin typeface="Cambria Math" panose="02040503050406030204" pitchFamily="18" charset="0"/>
                            </a:rPr>
                          </m:ctrlPr>
                        </m:sSubPr>
                        <m:e>
                          <m:r>
                            <a:rPr lang="en-GB" sz="2000" b="1" i="1">
                              <a:latin typeface="Cambria Math" panose="02040503050406030204" pitchFamily="18" charset="0"/>
                            </a:rPr>
                            <m:t>𝒙</m:t>
                          </m:r>
                        </m:e>
                        <m:sub>
                          <m:r>
                            <a:rPr lang="en-GB" sz="2000" b="1" i="1">
                              <a:latin typeface="Cambria Math" panose="02040503050406030204" pitchFamily="18" charset="0"/>
                            </a:rPr>
                            <m:t>𝒊</m:t>
                          </m:r>
                          <m:r>
                            <a:rPr lang="en-GB" sz="2000" b="1">
                              <a:latin typeface="Cambria Math" panose="02040503050406030204" pitchFamily="18" charset="0"/>
                            </a:rPr>
                            <m:t>,</m:t>
                          </m:r>
                          <m:r>
                            <a:rPr lang="en-GB" sz="2000" b="1" i="1" smtClean="0">
                              <a:latin typeface="Cambria Math" panose="02040503050406030204" pitchFamily="18" charset="0"/>
                            </a:rPr>
                            <m:t>𝒑</m:t>
                          </m:r>
                        </m:sub>
                      </m:sSub>
                      <m:r>
                        <a:rPr lang="en-GB" sz="2000" b="1" i="0" smtClean="0">
                          <a:latin typeface="Cambria Math" panose="02040503050406030204" pitchFamily="18" charset="0"/>
                        </a:rPr>
                        <m:t>+</m:t>
                      </m:r>
                      <m:r>
                        <a:rPr lang="el-GR" sz="2000" b="1" i="0" smtClean="0">
                          <a:latin typeface="Cambria Math" panose="02040503050406030204" pitchFamily="18" charset="0"/>
                          <a:ea typeface="Cambria Math" panose="02040503050406030204" pitchFamily="18" charset="0"/>
                        </a:rPr>
                        <m:t>𝛆</m:t>
                      </m:r>
                    </m:oMath>
                  </m:oMathPara>
                </a14:m>
                <a:endParaRPr lang="en-US" sz="2000" b="1" dirty="0">
                  <a:latin typeface="Helvetica Neue Thin" panose="020B0403020202020204" pitchFamily="34" charset="0"/>
                  <a:ea typeface="Helvetica Neue Thin" panose="020B0403020202020204" pitchFamily="34" charset="0"/>
                </a:endParaRPr>
              </a:p>
            </p:txBody>
          </p:sp>
        </mc:Choice>
        <mc:Fallback xmlns="">
          <p:sp>
            <p:nvSpPr>
              <p:cNvPr id="10" name="TextBox 9">
                <a:extLst>
                  <a:ext uri="{FF2B5EF4-FFF2-40B4-BE49-F238E27FC236}">
                    <a16:creationId xmlns:a16="http://schemas.microsoft.com/office/drawing/2014/main" id="{380F8357-E10A-53EB-F571-092CA65ABC95}"/>
                  </a:ext>
                </a:extLst>
              </p:cNvPr>
              <p:cNvSpPr txBox="1">
                <a:spLocks noRot="1" noChangeAspect="1" noMove="1" noResize="1" noEditPoints="1" noAdjustHandles="1" noChangeArrowheads="1" noChangeShapeType="1" noTextEdit="1"/>
              </p:cNvSpPr>
              <p:nvPr/>
            </p:nvSpPr>
            <p:spPr>
              <a:xfrm>
                <a:off x="4585578" y="1998113"/>
                <a:ext cx="5483332" cy="427425"/>
              </a:xfrm>
              <a:prstGeom prst="rect">
                <a:avLst/>
              </a:prstGeom>
              <a:blipFill>
                <a:blip r:embed="rId6"/>
                <a:stretch>
                  <a:fillRect b="-8571"/>
                </a:stretch>
              </a:blipFill>
            </p:spPr>
            <p:txBody>
              <a:bodyPr/>
              <a:lstStyle/>
              <a:p>
                <a:r>
                  <a:rPr lang="en-GB">
                    <a:noFill/>
                  </a:rPr>
                  <a:t> </a:t>
                </a:r>
              </a:p>
            </p:txBody>
          </p:sp>
        </mc:Fallback>
      </mc:AlternateContent>
      <p:sp>
        <p:nvSpPr>
          <p:cNvPr id="12" name="TextBox 11">
            <a:extLst>
              <a:ext uri="{FF2B5EF4-FFF2-40B4-BE49-F238E27FC236}">
                <a16:creationId xmlns:a16="http://schemas.microsoft.com/office/drawing/2014/main" id="{2499A5C4-806B-A677-A668-BBDA6EDD0757}"/>
              </a:ext>
            </a:extLst>
          </p:cNvPr>
          <p:cNvSpPr txBox="1"/>
          <p:nvPr/>
        </p:nvSpPr>
        <p:spPr>
          <a:xfrm>
            <a:off x="10068910" y="1963873"/>
            <a:ext cx="2238703" cy="461665"/>
          </a:xfrm>
          <a:prstGeom prst="rect">
            <a:avLst/>
          </a:prstGeom>
          <a:noFill/>
        </p:spPr>
        <p:txBody>
          <a:bodyPr wrap="square" rtlCol="0">
            <a:spAutoFit/>
          </a:bodyPr>
          <a:lstStyle/>
          <a:p>
            <a:pPr algn="l"/>
            <a:r>
              <a:rPr lang="en-GB" sz="1200" dirty="0">
                <a:latin typeface="Helvetica Neue Light" panose="02000403000000020004" pitchFamily="2" charset="0"/>
                <a:ea typeface="Helvetica Neue Light" panose="02000403000000020004" pitchFamily="2" charset="0"/>
              </a:rPr>
              <a:t>Note 1: We should be familiar with this model now!</a:t>
            </a:r>
          </a:p>
        </p:txBody>
      </p:sp>
      <p:sp>
        <p:nvSpPr>
          <p:cNvPr id="13" name="Title 1">
            <a:extLst>
              <a:ext uri="{FF2B5EF4-FFF2-40B4-BE49-F238E27FC236}">
                <a16:creationId xmlns:a16="http://schemas.microsoft.com/office/drawing/2014/main" id="{1613CEDF-DA42-8FCB-011C-366F9F8E322B}"/>
              </a:ext>
            </a:extLst>
          </p:cNvPr>
          <p:cNvSpPr txBox="1">
            <a:spLocks noChangeArrowheads="1"/>
          </p:cNvSpPr>
          <p:nvPr/>
        </p:nvSpPr>
        <p:spPr>
          <a:xfrm>
            <a:off x="315720" y="2738529"/>
            <a:ext cx="4610556" cy="423770"/>
          </a:xfr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1800" b="1" dirty="0">
                <a:latin typeface="Helvetica Neue Light" panose="02000403000000020004" pitchFamily="2" charset="0"/>
                <a:ea typeface="Helvetica Neue Light" panose="02000403000000020004" pitchFamily="2" charset="0"/>
                <a:cs typeface="Helvetica Neue" panose="02000503000000020004" pitchFamily="2" charset="0"/>
              </a:rPr>
              <a:t>Equation 2 is the formulation of a GAM:</a:t>
            </a:r>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endParaRPr lang="en-GB" sz="1800" dirty="0">
              <a:latin typeface="Helvetica Neue Light" panose="02000403000000020004" pitchFamily="2" charset="0"/>
              <a:ea typeface="Helvetica Neue Light" panose="02000403000000020004" pitchFamily="2" charset="0"/>
              <a:cs typeface="Helvetica Neue" panose="02000503000000020004" pitchFamily="2" charset="0"/>
            </a:endParaRPr>
          </a:p>
          <a:p>
            <a:r>
              <a:rPr lang="en-GB" sz="1800" dirty="0">
                <a:latin typeface="Helvetica Neue Light" panose="02000403000000020004" pitchFamily="2" charset="0"/>
                <a:ea typeface="Helvetica Neue Light" panose="02000403000000020004" pitchFamily="2" charset="0"/>
                <a:cs typeface="Helvetica Neue" panose="02000503000000020004" pitchFamily="2" charset="0"/>
              </a:rPr>
              <a:t> </a:t>
            </a:r>
          </a:p>
          <a:p>
            <a:endParaRPr lang="en-US" altLang="en-US" sz="2000" dirty="0">
              <a:latin typeface="Helvetica Neue Light" panose="02000403000000020004" pitchFamily="2" charset="0"/>
              <a:ea typeface="Helvetica Neue Light" panose="02000403000000020004" pitchFamily="2" charset="0"/>
            </a:endParaRPr>
          </a:p>
          <a:p>
            <a:endParaRPr lang="en-US" altLang="en-US" sz="2000" dirty="0">
              <a:latin typeface="Helvetica Neue Light" panose="02000403000000020004" pitchFamily="2" charset="0"/>
              <a:ea typeface="Helvetica Neue Light" panose="02000403000000020004" pitchFamily="2" charset="0"/>
            </a:endParaRPr>
          </a:p>
        </p:txBody>
      </p:sp>
      <p:sp>
        <p:nvSpPr>
          <p:cNvPr id="14" name="TextBox 13">
            <a:extLst>
              <a:ext uri="{FF2B5EF4-FFF2-40B4-BE49-F238E27FC236}">
                <a16:creationId xmlns:a16="http://schemas.microsoft.com/office/drawing/2014/main" id="{EE060F07-4D0B-A758-9652-1CDE066105C5}"/>
              </a:ext>
            </a:extLst>
          </p:cNvPr>
          <p:cNvSpPr txBox="1"/>
          <p:nvPr/>
        </p:nvSpPr>
        <p:spPr>
          <a:xfrm>
            <a:off x="10216055" y="3666807"/>
            <a:ext cx="1865585" cy="2123658"/>
          </a:xfrm>
          <a:prstGeom prst="rect">
            <a:avLst/>
          </a:prstGeom>
          <a:noFill/>
        </p:spPr>
        <p:txBody>
          <a:bodyPr wrap="square" rtlCol="0">
            <a:spAutoFit/>
          </a:bodyPr>
          <a:lstStyle/>
          <a:p>
            <a:pPr algn="l"/>
            <a:r>
              <a:rPr lang="en-GB" sz="1200" dirty="0">
                <a:latin typeface="Helvetica Neue Light" panose="02000403000000020004" pitchFamily="2" charset="0"/>
                <a:ea typeface="Helvetica Neue Light" panose="02000403000000020004" pitchFamily="2" charset="0"/>
              </a:rPr>
              <a:t>Note 2: I will come to the maths in a second. As you will see, the flexible functions are something as simple as incorporating a quadratic, cubic and higher order functions into equation 2 as splines and making each variable a function. </a:t>
            </a:r>
          </a:p>
        </p:txBody>
      </p:sp>
      <p:sp>
        <p:nvSpPr>
          <p:cNvPr id="15" name="TextBox 14">
            <a:extLst>
              <a:ext uri="{FF2B5EF4-FFF2-40B4-BE49-F238E27FC236}">
                <a16:creationId xmlns:a16="http://schemas.microsoft.com/office/drawing/2014/main" id="{9AD9161E-7E55-B789-48D4-9822699C2B23}"/>
              </a:ext>
            </a:extLst>
          </p:cNvPr>
          <p:cNvSpPr txBox="1"/>
          <p:nvPr/>
        </p:nvSpPr>
        <p:spPr>
          <a:xfrm>
            <a:off x="10233104" y="5937640"/>
            <a:ext cx="1781502" cy="646331"/>
          </a:xfrm>
          <a:prstGeom prst="rect">
            <a:avLst/>
          </a:prstGeom>
          <a:noFill/>
        </p:spPr>
        <p:txBody>
          <a:bodyPr wrap="square" rtlCol="0">
            <a:spAutoFit/>
          </a:bodyPr>
          <a:lstStyle/>
          <a:p>
            <a:pPr algn="l"/>
            <a:r>
              <a:rPr lang="en-GB" sz="1200" dirty="0">
                <a:latin typeface="Helvetica Neue Light" panose="02000403000000020004" pitchFamily="2" charset="0"/>
                <a:ea typeface="Helvetica Neue Light" panose="02000403000000020004" pitchFamily="2" charset="0"/>
              </a:rPr>
              <a:t>Note 3: Interpretations are mostly through visual outputs</a:t>
            </a:r>
          </a:p>
        </p:txBody>
      </p:sp>
    </p:spTree>
    <p:extLst>
      <p:ext uri="{BB962C8B-B14F-4D97-AF65-F5344CB8AC3E}">
        <p14:creationId xmlns:p14="http://schemas.microsoft.com/office/powerpoint/2010/main" val="3483498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marL="285750" indent="-285750" algn="l">
          <a:buFont typeface="Arial" panose="020B0604020202020204" pitchFamily="34" charset="0"/>
          <a:buChar char="•"/>
          <a:defRPr dirty="0" smtClean="0">
            <a:latin typeface="Helvetica Neue Light" panose="02000403000000020004" pitchFamily="2" charset="0"/>
            <a:ea typeface="Helvetica Neue Light" panose="02000403000000020004" pitchFamily="2"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28806</TotalTime>
  <Words>4244</Words>
  <Application>Microsoft Macintosh PowerPoint</Application>
  <PresentationFormat>Widescreen</PresentationFormat>
  <Paragraphs>526</Paragraphs>
  <Slides>28</Slides>
  <Notes>19</Notes>
  <HiddenSlides>0</HiddenSlides>
  <MMClips>0</MMClips>
  <ScaleCrop>false</ScaleCrop>
  <HeadingPairs>
    <vt:vector size="6" baseType="variant">
      <vt:variant>
        <vt:lpstr>Fonts Used</vt:lpstr>
      </vt:variant>
      <vt:variant>
        <vt:i4>14</vt:i4>
      </vt:variant>
      <vt:variant>
        <vt:lpstr>Theme</vt:lpstr>
      </vt:variant>
      <vt:variant>
        <vt:i4>2</vt:i4>
      </vt:variant>
      <vt:variant>
        <vt:lpstr>Slide Titles</vt:lpstr>
      </vt:variant>
      <vt:variant>
        <vt:i4>28</vt:i4>
      </vt:variant>
    </vt:vector>
  </HeadingPairs>
  <TitlesOfParts>
    <vt:vector size="44" baseType="lpstr">
      <vt:lpstr>Arial</vt:lpstr>
      <vt:lpstr>Calibri</vt:lpstr>
      <vt:lpstr>Calibri Light</vt:lpstr>
      <vt:lpstr>Cambria Math</vt:lpstr>
      <vt:lpstr>Helvetica</vt:lpstr>
      <vt:lpstr>Helvetica Light</vt:lpstr>
      <vt:lpstr>Helvetica Light</vt:lpstr>
      <vt:lpstr>Helvetica Neue</vt:lpstr>
      <vt:lpstr>Helvetica Neue Condensed Black</vt:lpstr>
      <vt:lpstr>Helvetica Neue Light</vt:lpstr>
      <vt:lpstr>Helvetica Neue Thin</vt:lpstr>
      <vt:lpstr>Helvetica Neue Thin</vt:lpstr>
      <vt:lpstr>Lato</vt:lpstr>
      <vt:lpstr>Wingdings</vt:lpstr>
      <vt:lpstr>Office Theme</vt:lpstr>
      <vt:lpstr>Custom Design</vt:lpstr>
      <vt:lpstr>PowerPoint Presentation</vt:lpstr>
      <vt:lpstr>PowerPoint Presentation</vt:lpstr>
      <vt:lpstr>Remember in Week 2’s we covered…</vt:lpstr>
      <vt:lpstr>PowerPoint Presentation</vt:lpstr>
      <vt:lpstr>PowerPoint Presentation</vt:lpstr>
      <vt:lpstr>PowerPoint Presentation</vt:lpstr>
      <vt:lpstr>What are Generalised Additive Models (GAMs)?</vt:lpstr>
      <vt:lpstr>PowerPoint Presentation</vt:lpstr>
      <vt:lpstr>PowerPoint Presentation</vt:lpstr>
      <vt:lpstr>PowerPoint Presentation</vt:lpstr>
      <vt:lpstr>PowerPoint Presentation</vt:lpstr>
      <vt:lpstr>Model Components of a GAM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and Interpretation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Stephen Law</dc:creator>
  <cp:lastModifiedBy>Musah, Anwar</cp:lastModifiedBy>
  <cp:revision>330</cp:revision>
  <dcterms:created xsi:type="dcterms:W3CDTF">2020-11-19T14:47:11Z</dcterms:created>
  <dcterms:modified xsi:type="dcterms:W3CDTF">2023-01-27T06:25:45Z</dcterms:modified>
</cp:coreProperties>
</file>