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9"/>
  </p:notesMasterIdLst>
  <p:sldIdLst>
    <p:sldId id="420" r:id="rId3"/>
    <p:sldId id="986" r:id="rId4"/>
    <p:sldId id="1307" r:id="rId5"/>
    <p:sldId id="1308" r:id="rId6"/>
    <p:sldId id="1335" r:id="rId7"/>
    <p:sldId id="1336" r:id="rId8"/>
    <p:sldId id="1337" r:id="rId9"/>
    <p:sldId id="1339" r:id="rId10"/>
    <p:sldId id="1334" r:id="rId11"/>
    <p:sldId id="1340" r:id="rId12"/>
    <p:sldId id="1341" r:id="rId13"/>
    <p:sldId id="1342" r:id="rId14"/>
    <p:sldId id="1322" r:id="rId15"/>
    <p:sldId id="1323" r:id="rId16"/>
    <p:sldId id="499" r:id="rId17"/>
    <p:sldId id="1343" r:id="rId18"/>
    <p:sldId id="1345" r:id="rId19"/>
    <p:sldId id="1346" r:id="rId20"/>
    <p:sldId id="1347" r:id="rId21"/>
    <p:sldId id="1348" r:id="rId22"/>
    <p:sldId id="1349" r:id="rId23"/>
    <p:sldId id="1350" r:id="rId24"/>
    <p:sldId id="1338" r:id="rId25"/>
    <p:sldId id="1351" r:id="rId26"/>
    <p:sldId id="1353" r:id="rId27"/>
    <p:sldId id="130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D6D6D6"/>
    <a:srgbClr val="000000"/>
    <a:srgbClr val="008CE6"/>
    <a:srgbClr val="FF9500"/>
    <a:srgbClr val="00B0F0"/>
    <a:srgbClr val="009193"/>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6580"/>
  </p:normalViewPr>
  <p:slideViewPr>
    <p:cSldViewPr snapToGrid="0" snapToObjects="1">
      <p:cViewPr varScale="1">
        <p:scale>
          <a:sx n="127" d="100"/>
          <a:sy n="127" d="100"/>
        </p:scale>
        <p:origin x="1272" y="184"/>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3/2/23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23</a:t>
            </a:fld>
            <a:endParaRPr lang="en-US" altLang="x-none"/>
          </a:p>
        </p:txBody>
      </p:sp>
    </p:spTree>
    <p:extLst>
      <p:ext uri="{BB962C8B-B14F-4D97-AF65-F5344CB8AC3E}">
        <p14:creationId xmlns:p14="http://schemas.microsoft.com/office/powerpoint/2010/main" val="2072817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C31F65-E45D-0F44-B05E-371C47987BCE}" type="slidenum">
              <a:rPr lang="en-US" smtClean="0"/>
              <a:t>4</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Illustrate what these hierarchies are – and then go into why they are important in next slide</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54766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14</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Wondering </a:t>
            </a:r>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4127434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287859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3/2/23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0.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6.xml"/><Relationship Id="rId1" Type="http://schemas.openxmlformats.org/officeDocument/2006/relationships/slideLayout" Target="../slideLayouts/slideLayout20.xml"/><Relationship Id="rId6" Type="http://schemas.openxmlformats.org/officeDocument/2006/relationships/image" Target="../media/image19.jpeg"/><Relationship Id="rId11" Type="http://schemas.openxmlformats.org/officeDocument/2006/relationships/image" Target="../media/image24.jpeg"/><Relationship Id="rId5" Type="http://schemas.openxmlformats.org/officeDocument/2006/relationships/image" Target="../media/image18.jpeg"/><Relationship Id="rId10" Type="http://schemas.openxmlformats.org/officeDocument/2006/relationships/image" Target="../media/image23.jpeg"/><Relationship Id="rId4" Type="http://schemas.openxmlformats.org/officeDocument/2006/relationships/image" Target="../media/image17.jpeg"/><Relationship Id="rId9" Type="http://schemas.openxmlformats.org/officeDocument/2006/relationships/image" Target="../media/image22.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13.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0.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0.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48.png"/><Relationship Id="rId1" Type="http://schemas.openxmlformats.org/officeDocument/2006/relationships/slideLayout" Target="../slideLayouts/slideLayout20.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0.xml"/><Relationship Id="rId6" Type="http://schemas.openxmlformats.org/officeDocument/2006/relationships/image" Target="../media/image59.png"/><Relationship Id="rId5" Type="http://schemas.openxmlformats.org/officeDocument/2006/relationships/image" Target="../media/image55.png"/><Relationship Id="rId4" Type="http://schemas.openxmlformats.org/officeDocument/2006/relationships/image" Target="../media/image58.png"/></Relationships>
</file>

<file path=ppt/slides/_rels/slide2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6.png"/><Relationship Id="rId1" Type="http://schemas.openxmlformats.org/officeDocument/2006/relationships/slideLayout" Target="../slideLayouts/slideLayout20.xml"/><Relationship Id="rId4" Type="http://schemas.openxmlformats.org/officeDocument/2006/relationships/image" Target="../media/image61.png"/></Relationships>
</file>

<file path=ppt/slides/_rels/slide2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62.png"/><Relationship Id="rId1" Type="http://schemas.openxmlformats.org/officeDocument/2006/relationships/slideLayout" Target="../slideLayouts/slideLayout20.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7" Type="http://schemas.openxmlformats.org/officeDocument/2006/relationships/image" Target="../media/image74.png"/><Relationship Id="rId2" Type="http://schemas.openxmlformats.org/officeDocument/2006/relationships/image" Target="../media/image69.png"/><Relationship Id="rId1" Type="http://schemas.openxmlformats.org/officeDocument/2006/relationships/slideLayout" Target="../slideLayouts/slideLayout7.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562463" y="1792378"/>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endPar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BAYESIAN HIERARCHICAL REGRESSION models</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150824FD-8206-9C50-19F5-9BC052699A9E}"/>
              </a:ext>
            </a:extLst>
          </p:cNvPr>
          <p:cNvSpPr/>
          <p:nvPr/>
        </p:nvSpPr>
        <p:spPr>
          <a:xfrm>
            <a:off x="9018117" y="1756826"/>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ounded Rectangle 23">
            <a:extLst>
              <a:ext uri="{FF2B5EF4-FFF2-40B4-BE49-F238E27FC236}">
                <a16:creationId xmlns:a16="http://schemas.microsoft.com/office/drawing/2014/main" id="{F13FA32D-A5D2-4C13-34A0-C0715CD69D36}"/>
              </a:ext>
            </a:extLst>
          </p:cNvPr>
          <p:cNvSpPr/>
          <p:nvPr/>
        </p:nvSpPr>
        <p:spPr>
          <a:xfrm>
            <a:off x="5826359"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ounded Rectangle 22">
            <a:extLst>
              <a:ext uri="{FF2B5EF4-FFF2-40B4-BE49-F238E27FC236}">
                <a16:creationId xmlns:a16="http://schemas.microsoft.com/office/drawing/2014/main" id="{0A9C0399-6AC6-C964-D674-92693D64B383}"/>
              </a:ext>
            </a:extLst>
          </p:cNvPr>
          <p:cNvSpPr/>
          <p:nvPr/>
        </p:nvSpPr>
        <p:spPr>
          <a:xfrm>
            <a:off x="3038656"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ounded Rectangle 21">
            <a:extLst>
              <a:ext uri="{FF2B5EF4-FFF2-40B4-BE49-F238E27FC236}">
                <a16:creationId xmlns:a16="http://schemas.microsoft.com/office/drawing/2014/main" id="{1F37A390-6F56-6674-752A-B337DC08700E}"/>
              </a:ext>
            </a:extLst>
          </p:cNvPr>
          <p:cNvSpPr/>
          <p:nvPr/>
        </p:nvSpPr>
        <p:spPr>
          <a:xfrm>
            <a:off x="287047" y="1743952"/>
            <a:ext cx="2597200" cy="256869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1369A9DC-8791-8C03-718F-959B4AD75E76}"/>
              </a:ext>
            </a:extLst>
          </p:cNvPr>
          <p:cNvSpPr/>
          <p:nvPr/>
        </p:nvSpPr>
        <p:spPr>
          <a:xfrm>
            <a:off x="405979"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FC64DE39-3011-1F4F-CA48-982D773D742F}"/>
              </a:ext>
            </a:extLst>
          </p:cNvPr>
          <p:cNvSpPr/>
          <p:nvPr/>
        </p:nvSpPr>
        <p:spPr>
          <a:xfrm>
            <a:off x="955084"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B9DDA4A4-04D6-B73E-C9FF-7C6EC63E1869}"/>
              </a:ext>
            </a:extLst>
          </p:cNvPr>
          <p:cNvSpPr/>
          <p:nvPr/>
        </p:nvSpPr>
        <p:spPr>
          <a:xfrm>
            <a:off x="1518145"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537E04E4-8FD6-19E0-53CE-35C271F48BAC}"/>
              </a:ext>
            </a:extLst>
          </p:cNvPr>
          <p:cNvSpPr/>
          <p:nvPr/>
        </p:nvSpPr>
        <p:spPr>
          <a:xfrm>
            <a:off x="2311556" y="3405227"/>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8FD055E3-3C9E-F5A6-C3A5-89870679153B}"/>
              </a:ext>
            </a:extLst>
          </p:cNvPr>
          <p:cNvSpPr/>
          <p:nvPr/>
        </p:nvSpPr>
        <p:spPr>
          <a:xfrm>
            <a:off x="5940656"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3D398CC-5465-AD23-C873-6DF3CE09EBC3}"/>
              </a:ext>
            </a:extLst>
          </p:cNvPr>
          <p:cNvSpPr/>
          <p:nvPr/>
        </p:nvSpPr>
        <p:spPr>
          <a:xfrm>
            <a:off x="6503718"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B7C9EB03-3064-576B-15DF-FDEF37926733}"/>
              </a:ext>
            </a:extLst>
          </p:cNvPr>
          <p:cNvSpPr/>
          <p:nvPr/>
        </p:nvSpPr>
        <p:spPr>
          <a:xfrm>
            <a:off x="7066779"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C36F6D3C-7362-515D-04BD-1E48B98F8108}"/>
              </a:ext>
            </a:extLst>
          </p:cNvPr>
          <p:cNvSpPr/>
          <p:nvPr/>
        </p:nvSpPr>
        <p:spPr>
          <a:xfrm>
            <a:off x="7860190"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E4604D68-3F1C-D7E1-26CF-FFFFCE1055BE}"/>
              </a:ext>
            </a:extLst>
          </p:cNvPr>
          <p:cNvSpPr/>
          <p:nvPr/>
        </p:nvSpPr>
        <p:spPr>
          <a:xfrm>
            <a:off x="911965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BC8EB9D-9774-F60E-C491-3F2623F82B96}"/>
              </a:ext>
            </a:extLst>
          </p:cNvPr>
          <p:cNvSpPr/>
          <p:nvPr/>
        </p:nvSpPr>
        <p:spPr>
          <a:xfrm>
            <a:off x="9668757"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7DE5E8F-CEF9-B571-FDCC-03F2BC67469E}"/>
              </a:ext>
            </a:extLst>
          </p:cNvPr>
          <p:cNvSpPr/>
          <p:nvPr/>
        </p:nvSpPr>
        <p:spPr>
          <a:xfrm>
            <a:off x="10217862" y="3418099"/>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6AC9B8DB-8D60-1D51-7BF9-9518AB0A5383}"/>
              </a:ext>
            </a:extLst>
          </p:cNvPr>
          <p:cNvSpPr/>
          <p:nvPr/>
        </p:nvSpPr>
        <p:spPr>
          <a:xfrm>
            <a:off x="11025229" y="3418100"/>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1CA51DB-3130-1B99-36C7-7D27730F8426}"/>
                  </a:ext>
                </a:extLst>
              </p:cNvPr>
              <p:cNvSpPr txBox="1"/>
              <p:nvPr/>
            </p:nvSpPr>
            <p:spPr>
              <a:xfrm>
                <a:off x="2031241" y="3500560"/>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18" name="TextBox 17">
                <a:extLst>
                  <a:ext uri="{FF2B5EF4-FFF2-40B4-BE49-F238E27FC236}">
                    <a16:creationId xmlns:a16="http://schemas.microsoft.com/office/drawing/2014/main" id="{D1CA51DB-3130-1B99-36C7-7D27730F8426}"/>
                  </a:ext>
                </a:extLst>
              </p:cNvPr>
              <p:cNvSpPr txBox="1">
                <a:spLocks noRot="1" noChangeAspect="1" noMove="1" noResize="1" noEditPoints="1" noAdjustHandles="1" noChangeArrowheads="1" noChangeShapeType="1" noTextEdit="1"/>
              </p:cNvSpPr>
              <p:nvPr/>
            </p:nvSpPr>
            <p:spPr>
              <a:xfrm>
                <a:off x="2031241" y="3500560"/>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2E6033-1BC5-C6ED-A8F6-61EEF3800341}"/>
                  </a:ext>
                </a:extLst>
              </p:cNvPr>
              <p:cNvSpPr txBox="1"/>
              <p:nvPr/>
            </p:nvSpPr>
            <p:spPr>
              <a:xfrm>
                <a:off x="7579875" y="3500556"/>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0" name="TextBox 19">
                <a:extLst>
                  <a:ext uri="{FF2B5EF4-FFF2-40B4-BE49-F238E27FC236}">
                    <a16:creationId xmlns:a16="http://schemas.microsoft.com/office/drawing/2014/main" id="{AF2E6033-1BC5-C6ED-A8F6-61EEF3800341}"/>
                  </a:ext>
                </a:extLst>
              </p:cNvPr>
              <p:cNvSpPr txBox="1">
                <a:spLocks noRot="1" noChangeAspect="1" noMove="1" noResize="1" noEditPoints="1" noAdjustHandles="1" noChangeArrowheads="1" noChangeShapeType="1" noTextEdit="1"/>
              </p:cNvSpPr>
              <p:nvPr/>
            </p:nvSpPr>
            <p:spPr>
              <a:xfrm>
                <a:off x="7579875" y="3500556"/>
                <a:ext cx="250068" cy="276999"/>
              </a:xfrm>
              <a:prstGeom prst="rect">
                <a:avLst/>
              </a:prstGeom>
              <a:blipFill>
                <a:blip r:embed="rId2"/>
                <a:stretch>
                  <a:fillRect l="-4762" r="-47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B80D49E-36E7-649B-9AB2-01C5D4B05298}"/>
                  </a:ext>
                </a:extLst>
              </p:cNvPr>
              <p:cNvSpPr txBox="1"/>
              <p:nvPr/>
            </p:nvSpPr>
            <p:spPr>
              <a:xfrm>
                <a:off x="10740817" y="351342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21" name="TextBox 20">
                <a:extLst>
                  <a:ext uri="{FF2B5EF4-FFF2-40B4-BE49-F238E27FC236}">
                    <a16:creationId xmlns:a16="http://schemas.microsoft.com/office/drawing/2014/main" id="{7B80D49E-36E7-649B-9AB2-01C5D4B05298}"/>
                  </a:ext>
                </a:extLst>
              </p:cNvPr>
              <p:cNvSpPr txBox="1">
                <a:spLocks noRot="1" noChangeAspect="1" noMove="1" noResize="1" noEditPoints="1" noAdjustHandles="1" noChangeArrowheads="1" noChangeShapeType="1" noTextEdit="1"/>
              </p:cNvSpPr>
              <p:nvPr/>
            </p:nvSpPr>
            <p:spPr>
              <a:xfrm>
                <a:off x="10740817" y="3513429"/>
                <a:ext cx="250068" cy="276999"/>
              </a:xfrm>
              <a:prstGeom prst="rect">
                <a:avLst/>
              </a:prstGeom>
              <a:blipFill>
                <a:blip r:embed="rId2"/>
                <a:stretch>
                  <a:fillRect l="-4762" r="-4762"/>
                </a:stretch>
              </a:blipFill>
            </p:spPr>
            <p:txBody>
              <a:bodyPr/>
              <a:lstStyle/>
              <a:p>
                <a:r>
                  <a:rPr lang="en-GB">
                    <a:noFill/>
                  </a:rPr>
                  <a:t> </a:t>
                </a:r>
              </a:p>
            </p:txBody>
          </p:sp>
        </mc:Fallback>
      </mc:AlternateContent>
      <p:sp>
        <p:nvSpPr>
          <p:cNvPr id="26" name="TextBox 25">
            <a:extLst>
              <a:ext uri="{FF2B5EF4-FFF2-40B4-BE49-F238E27FC236}">
                <a16:creationId xmlns:a16="http://schemas.microsoft.com/office/drawing/2014/main" id="{947B9F5F-A634-483F-EE06-B73D2658F639}"/>
              </a:ext>
            </a:extLst>
          </p:cNvPr>
          <p:cNvSpPr txBox="1"/>
          <p:nvPr/>
        </p:nvSpPr>
        <p:spPr>
          <a:xfrm>
            <a:off x="487769" y="3454388"/>
            <a:ext cx="312906" cy="369332"/>
          </a:xfrm>
          <a:prstGeom prst="rect">
            <a:avLst/>
          </a:prstGeom>
          <a:noFill/>
        </p:spPr>
        <p:txBody>
          <a:bodyPr wrap="none" rtlCol="0">
            <a:spAutoFit/>
          </a:bodyPr>
          <a:lstStyle/>
          <a:p>
            <a:r>
              <a:rPr lang="en-GB" dirty="0">
                <a:latin typeface="Helvetica" pitchFamily="2" charset="0"/>
              </a:rPr>
              <a:t>1</a:t>
            </a:r>
          </a:p>
        </p:txBody>
      </p:sp>
      <p:sp>
        <p:nvSpPr>
          <p:cNvPr id="27" name="TextBox 26">
            <a:extLst>
              <a:ext uri="{FF2B5EF4-FFF2-40B4-BE49-F238E27FC236}">
                <a16:creationId xmlns:a16="http://schemas.microsoft.com/office/drawing/2014/main" id="{A20DFC30-89ED-0A22-9BC0-1CA37C3A4B24}"/>
              </a:ext>
            </a:extLst>
          </p:cNvPr>
          <p:cNvSpPr txBox="1"/>
          <p:nvPr/>
        </p:nvSpPr>
        <p:spPr>
          <a:xfrm>
            <a:off x="1052536" y="3454388"/>
            <a:ext cx="312906" cy="369332"/>
          </a:xfrm>
          <a:prstGeom prst="rect">
            <a:avLst/>
          </a:prstGeom>
          <a:noFill/>
        </p:spPr>
        <p:txBody>
          <a:bodyPr wrap="none" rtlCol="0">
            <a:spAutoFit/>
          </a:bodyPr>
          <a:lstStyle/>
          <a:p>
            <a:r>
              <a:rPr lang="en-GB" dirty="0">
                <a:latin typeface="Helvetica" pitchFamily="2" charset="0"/>
              </a:rPr>
              <a:t>2</a:t>
            </a:r>
          </a:p>
        </p:txBody>
      </p:sp>
      <p:sp>
        <p:nvSpPr>
          <p:cNvPr id="28" name="TextBox 27">
            <a:extLst>
              <a:ext uri="{FF2B5EF4-FFF2-40B4-BE49-F238E27FC236}">
                <a16:creationId xmlns:a16="http://schemas.microsoft.com/office/drawing/2014/main" id="{B37AFA7F-42D6-4542-AD26-3E852766306D}"/>
              </a:ext>
            </a:extLst>
          </p:cNvPr>
          <p:cNvSpPr txBox="1"/>
          <p:nvPr/>
        </p:nvSpPr>
        <p:spPr>
          <a:xfrm>
            <a:off x="1609862" y="3455002"/>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F5EF773-A00B-1CE9-999A-7E5AAF024B46}"/>
                  </a:ext>
                </a:extLst>
              </p:cNvPr>
              <p:cNvSpPr txBox="1"/>
              <p:nvPr/>
            </p:nvSpPr>
            <p:spPr>
              <a:xfrm>
                <a:off x="2378175" y="3454388"/>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29" name="TextBox 28">
                <a:extLst>
                  <a:ext uri="{FF2B5EF4-FFF2-40B4-BE49-F238E27FC236}">
                    <a16:creationId xmlns:a16="http://schemas.microsoft.com/office/drawing/2014/main" id="{0F5EF773-A00B-1CE9-999A-7E5AAF024B46}"/>
                  </a:ext>
                </a:extLst>
              </p:cNvPr>
              <p:cNvSpPr txBox="1">
                <a:spLocks noRot="1" noChangeAspect="1" noMove="1" noResize="1" noEditPoints="1" noAdjustHandles="1" noChangeArrowheads="1" noChangeShapeType="1" noTextEdit="1"/>
              </p:cNvSpPr>
              <p:nvPr/>
            </p:nvSpPr>
            <p:spPr>
              <a:xfrm>
                <a:off x="2378175" y="3454388"/>
                <a:ext cx="329834" cy="369332"/>
              </a:xfrm>
              <a:prstGeom prst="rect">
                <a:avLst/>
              </a:prstGeom>
              <a:blipFill>
                <a:blip r:embed="rId3"/>
                <a:stretch>
                  <a:fillRect/>
                </a:stretch>
              </a:blipFill>
            </p:spPr>
            <p:txBody>
              <a:bodyPr/>
              <a:lstStyle/>
              <a:p>
                <a:r>
                  <a:rPr lang="en-GB">
                    <a:noFill/>
                  </a:rPr>
                  <a:t> </a:t>
                </a:r>
              </a:p>
            </p:txBody>
          </p:sp>
        </mc:Fallback>
      </mc:AlternateContent>
      <p:sp>
        <p:nvSpPr>
          <p:cNvPr id="30" name="TextBox 29">
            <a:extLst>
              <a:ext uri="{FF2B5EF4-FFF2-40B4-BE49-F238E27FC236}">
                <a16:creationId xmlns:a16="http://schemas.microsoft.com/office/drawing/2014/main" id="{10177812-2F43-3788-608D-1F6F720822AE}"/>
              </a:ext>
            </a:extLst>
          </p:cNvPr>
          <p:cNvSpPr txBox="1"/>
          <p:nvPr/>
        </p:nvSpPr>
        <p:spPr>
          <a:xfrm>
            <a:off x="6011678" y="3454386"/>
            <a:ext cx="312906" cy="369332"/>
          </a:xfrm>
          <a:prstGeom prst="rect">
            <a:avLst/>
          </a:prstGeom>
          <a:noFill/>
        </p:spPr>
        <p:txBody>
          <a:bodyPr wrap="none" rtlCol="0">
            <a:spAutoFit/>
          </a:bodyPr>
          <a:lstStyle/>
          <a:p>
            <a:r>
              <a:rPr lang="en-GB" dirty="0">
                <a:latin typeface="Helvetica" pitchFamily="2" charset="0"/>
              </a:rPr>
              <a:t>1</a:t>
            </a:r>
          </a:p>
        </p:txBody>
      </p:sp>
      <p:sp>
        <p:nvSpPr>
          <p:cNvPr id="31" name="TextBox 30">
            <a:extLst>
              <a:ext uri="{FF2B5EF4-FFF2-40B4-BE49-F238E27FC236}">
                <a16:creationId xmlns:a16="http://schemas.microsoft.com/office/drawing/2014/main" id="{48A3307B-90C9-212C-501B-0A8BDFC51EC5}"/>
              </a:ext>
            </a:extLst>
          </p:cNvPr>
          <p:cNvSpPr txBox="1"/>
          <p:nvPr/>
        </p:nvSpPr>
        <p:spPr>
          <a:xfrm>
            <a:off x="6576445" y="3454386"/>
            <a:ext cx="312906" cy="369332"/>
          </a:xfrm>
          <a:prstGeom prst="rect">
            <a:avLst/>
          </a:prstGeom>
          <a:noFill/>
        </p:spPr>
        <p:txBody>
          <a:bodyPr wrap="none" rtlCol="0">
            <a:spAutoFit/>
          </a:bodyPr>
          <a:lstStyle/>
          <a:p>
            <a:r>
              <a:rPr lang="en-GB" dirty="0">
                <a:latin typeface="Helvetica" pitchFamily="2" charset="0"/>
              </a:rPr>
              <a:t>2</a:t>
            </a:r>
          </a:p>
        </p:txBody>
      </p:sp>
      <p:sp>
        <p:nvSpPr>
          <p:cNvPr id="32" name="TextBox 31">
            <a:extLst>
              <a:ext uri="{FF2B5EF4-FFF2-40B4-BE49-F238E27FC236}">
                <a16:creationId xmlns:a16="http://schemas.microsoft.com/office/drawing/2014/main" id="{791299E8-97AC-2BFD-6457-CE090ACB2472}"/>
              </a:ext>
            </a:extLst>
          </p:cNvPr>
          <p:cNvSpPr txBox="1"/>
          <p:nvPr/>
        </p:nvSpPr>
        <p:spPr>
          <a:xfrm>
            <a:off x="7133771" y="3455000"/>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CD29679A-C100-6CD8-A486-63600DE658D6}"/>
                  </a:ext>
                </a:extLst>
              </p:cNvPr>
              <p:cNvSpPr txBox="1"/>
              <p:nvPr/>
            </p:nvSpPr>
            <p:spPr>
              <a:xfrm>
                <a:off x="7902084" y="3454386"/>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3" name="TextBox 32">
                <a:extLst>
                  <a:ext uri="{FF2B5EF4-FFF2-40B4-BE49-F238E27FC236}">
                    <a16:creationId xmlns:a16="http://schemas.microsoft.com/office/drawing/2014/main" id="{CD29679A-C100-6CD8-A486-63600DE658D6}"/>
                  </a:ext>
                </a:extLst>
              </p:cNvPr>
              <p:cNvSpPr txBox="1">
                <a:spLocks noRot="1" noChangeAspect="1" noMove="1" noResize="1" noEditPoints="1" noAdjustHandles="1" noChangeArrowheads="1" noChangeShapeType="1" noTextEdit="1"/>
              </p:cNvSpPr>
              <p:nvPr/>
            </p:nvSpPr>
            <p:spPr>
              <a:xfrm>
                <a:off x="7902084" y="3454386"/>
                <a:ext cx="329834" cy="369332"/>
              </a:xfrm>
              <a:prstGeom prst="rect">
                <a:avLst/>
              </a:prstGeom>
              <a:blipFill>
                <a:blip r:embed="rId4"/>
                <a:stretch>
                  <a:fillRect/>
                </a:stretch>
              </a:blipFill>
            </p:spPr>
            <p:txBody>
              <a:bodyPr/>
              <a:lstStyle/>
              <a:p>
                <a:r>
                  <a:rPr lang="en-GB">
                    <a:noFill/>
                  </a:rPr>
                  <a:t> </a:t>
                </a:r>
              </a:p>
            </p:txBody>
          </p:sp>
        </mc:Fallback>
      </mc:AlternateContent>
      <p:sp>
        <p:nvSpPr>
          <p:cNvPr id="34" name="TextBox 33">
            <a:extLst>
              <a:ext uri="{FF2B5EF4-FFF2-40B4-BE49-F238E27FC236}">
                <a16:creationId xmlns:a16="http://schemas.microsoft.com/office/drawing/2014/main" id="{30785CF6-328E-BD23-6838-05380EEBD9DC}"/>
              </a:ext>
            </a:extLst>
          </p:cNvPr>
          <p:cNvSpPr txBox="1"/>
          <p:nvPr/>
        </p:nvSpPr>
        <p:spPr>
          <a:xfrm>
            <a:off x="9190669" y="3452109"/>
            <a:ext cx="312906" cy="369332"/>
          </a:xfrm>
          <a:prstGeom prst="rect">
            <a:avLst/>
          </a:prstGeom>
          <a:noFill/>
        </p:spPr>
        <p:txBody>
          <a:bodyPr wrap="none" rtlCol="0">
            <a:spAutoFit/>
          </a:bodyPr>
          <a:lstStyle/>
          <a:p>
            <a:r>
              <a:rPr lang="en-GB" dirty="0">
                <a:latin typeface="Helvetica" pitchFamily="2" charset="0"/>
              </a:rPr>
              <a:t>1</a:t>
            </a:r>
          </a:p>
        </p:txBody>
      </p:sp>
      <p:sp>
        <p:nvSpPr>
          <p:cNvPr id="35" name="TextBox 34">
            <a:extLst>
              <a:ext uri="{FF2B5EF4-FFF2-40B4-BE49-F238E27FC236}">
                <a16:creationId xmlns:a16="http://schemas.microsoft.com/office/drawing/2014/main" id="{B251F6FD-DE66-8F35-5EB6-CCBDA611D1AA}"/>
              </a:ext>
            </a:extLst>
          </p:cNvPr>
          <p:cNvSpPr txBox="1"/>
          <p:nvPr/>
        </p:nvSpPr>
        <p:spPr>
          <a:xfrm>
            <a:off x="9755436" y="3452109"/>
            <a:ext cx="312906" cy="369332"/>
          </a:xfrm>
          <a:prstGeom prst="rect">
            <a:avLst/>
          </a:prstGeom>
          <a:noFill/>
        </p:spPr>
        <p:txBody>
          <a:bodyPr wrap="none" rtlCol="0">
            <a:spAutoFit/>
          </a:bodyPr>
          <a:lstStyle/>
          <a:p>
            <a:r>
              <a:rPr lang="en-GB" dirty="0">
                <a:latin typeface="Helvetica" pitchFamily="2" charset="0"/>
              </a:rPr>
              <a:t>2</a:t>
            </a:r>
          </a:p>
        </p:txBody>
      </p:sp>
      <p:sp>
        <p:nvSpPr>
          <p:cNvPr id="36" name="TextBox 35">
            <a:extLst>
              <a:ext uri="{FF2B5EF4-FFF2-40B4-BE49-F238E27FC236}">
                <a16:creationId xmlns:a16="http://schemas.microsoft.com/office/drawing/2014/main" id="{2E268FC4-9ACB-A6FE-7177-94F6556ED6C1}"/>
              </a:ext>
            </a:extLst>
          </p:cNvPr>
          <p:cNvSpPr txBox="1"/>
          <p:nvPr/>
        </p:nvSpPr>
        <p:spPr>
          <a:xfrm>
            <a:off x="10312762" y="3452723"/>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D319797-7491-3B55-5759-E06F68BEB55A}"/>
                  </a:ext>
                </a:extLst>
              </p:cNvPr>
              <p:cNvSpPr txBox="1"/>
              <p:nvPr/>
            </p:nvSpPr>
            <p:spPr>
              <a:xfrm>
                <a:off x="11081075" y="3452109"/>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37" name="TextBox 36">
                <a:extLst>
                  <a:ext uri="{FF2B5EF4-FFF2-40B4-BE49-F238E27FC236}">
                    <a16:creationId xmlns:a16="http://schemas.microsoft.com/office/drawing/2014/main" id="{8D319797-7491-3B55-5759-E06F68BEB55A}"/>
                  </a:ext>
                </a:extLst>
              </p:cNvPr>
              <p:cNvSpPr txBox="1">
                <a:spLocks noRot="1" noChangeAspect="1" noMove="1" noResize="1" noEditPoints="1" noAdjustHandles="1" noChangeArrowheads="1" noChangeShapeType="1" noTextEdit="1"/>
              </p:cNvSpPr>
              <p:nvPr/>
            </p:nvSpPr>
            <p:spPr>
              <a:xfrm>
                <a:off x="11081075" y="3452109"/>
                <a:ext cx="329834" cy="369332"/>
              </a:xfrm>
              <a:prstGeom prst="rect">
                <a:avLst/>
              </a:prstGeom>
              <a:blipFill>
                <a:blip r:embed="rId5"/>
                <a:stretch>
                  <a:fillRect/>
                </a:stretch>
              </a:blipFill>
            </p:spPr>
            <p:txBody>
              <a:bodyPr/>
              <a:lstStyle/>
              <a:p>
                <a:r>
                  <a:rPr lang="en-GB">
                    <a:noFill/>
                  </a:rPr>
                  <a:t> </a:t>
                </a:r>
              </a:p>
            </p:txBody>
          </p:sp>
        </mc:Fallback>
      </mc:AlternateContent>
      <p:sp>
        <p:nvSpPr>
          <p:cNvPr id="38" name="Rectangle 37">
            <a:extLst>
              <a:ext uri="{FF2B5EF4-FFF2-40B4-BE49-F238E27FC236}">
                <a16:creationId xmlns:a16="http://schemas.microsoft.com/office/drawing/2014/main" id="{612C787C-9685-14AF-ED97-FB1C54667536}"/>
              </a:ext>
            </a:extLst>
          </p:cNvPr>
          <p:cNvSpPr/>
          <p:nvPr/>
        </p:nvSpPr>
        <p:spPr>
          <a:xfrm>
            <a:off x="3142836"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C754B103-66BC-5280-CFA5-504625937773}"/>
              </a:ext>
            </a:extLst>
          </p:cNvPr>
          <p:cNvSpPr/>
          <p:nvPr/>
        </p:nvSpPr>
        <p:spPr>
          <a:xfrm>
            <a:off x="3691941"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4460C496-0C30-D1FB-DEC7-B35B7F6BD164}"/>
              </a:ext>
            </a:extLst>
          </p:cNvPr>
          <p:cNvSpPr/>
          <p:nvPr/>
        </p:nvSpPr>
        <p:spPr>
          <a:xfrm>
            <a:off x="4255002" y="3405225"/>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9AE9976C-A072-A299-A977-D82187568C5A}"/>
              </a:ext>
            </a:extLst>
          </p:cNvPr>
          <p:cNvSpPr/>
          <p:nvPr/>
        </p:nvSpPr>
        <p:spPr>
          <a:xfrm>
            <a:off x="5048413" y="3405226"/>
            <a:ext cx="488611" cy="46767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0672019E-CE19-36A8-CD0F-C219563F05E7}"/>
                  </a:ext>
                </a:extLst>
              </p:cNvPr>
              <p:cNvSpPr txBox="1"/>
              <p:nvPr/>
            </p:nvSpPr>
            <p:spPr>
              <a:xfrm>
                <a:off x="4768098" y="3500559"/>
                <a:ext cx="25006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xmlns="">
          <p:sp>
            <p:nvSpPr>
              <p:cNvPr id="42" name="TextBox 41">
                <a:extLst>
                  <a:ext uri="{FF2B5EF4-FFF2-40B4-BE49-F238E27FC236}">
                    <a16:creationId xmlns:a16="http://schemas.microsoft.com/office/drawing/2014/main" id="{0672019E-CE19-36A8-CD0F-C219563F05E7}"/>
                  </a:ext>
                </a:extLst>
              </p:cNvPr>
              <p:cNvSpPr txBox="1">
                <a:spLocks noRot="1" noChangeAspect="1" noMove="1" noResize="1" noEditPoints="1" noAdjustHandles="1" noChangeArrowheads="1" noChangeShapeType="1" noTextEdit="1"/>
              </p:cNvSpPr>
              <p:nvPr/>
            </p:nvSpPr>
            <p:spPr>
              <a:xfrm>
                <a:off x="4768098" y="3500559"/>
                <a:ext cx="250068" cy="276999"/>
              </a:xfrm>
              <a:prstGeom prst="rect">
                <a:avLst/>
              </a:prstGeom>
              <a:blipFill>
                <a:blip r:embed="rId6"/>
                <a:stretch>
                  <a:fillRect l="-4762"/>
                </a:stretch>
              </a:blipFill>
            </p:spPr>
            <p:txBody>
              <a:bodyPr/>
              <a:lstStyle/>
              <a:p>
                <a:r>
                  <a:rPr lang="en-GB">
                    <a:noFill/>
                  </a:rPr>
                  <a:t> </a:t>
                </a:r>
              </a:p>
            </p:txBody>
          </p:sp>
        </mc:Fallback>
      </mc:AlternateContent>
      <p:sp>
        <p:nvSpPr>
          <p:cNvPr id="43" name="TextBox 42">
            <a:extLst>
              <a:ext uri="{FF2B5EF4-FFF2-40B4-BE49-F238E27FC236}">
                <a16:creationId xmlns:a16="http://schemas.microsoft.com/office/drawing/2014/main" id="{8411C57F-99EA-2C24-46E1-DBACA00D8A88}"/>
              </a:ext>
            </a:extLst>
          </p:cNvPr>
          <p:cNvSpPr txBox="1"/>
          <p:nvPr/>
        </p:nvSpPr>
        <p:spPr>
          <a:xfrm>
            <a:off x="3224626" y="3454387"/>
            <a:ext cx="312906" cy="369332"/>
          </a:xfrm>
          <a:prstGeom prst="rect">
            <a:avLst/>
          </a:prstGeom>
          <a:noFill/>
        </p:spPr>
        <p:txBody>
          <a:bodyPr wrap="none" rtlCol="0">
            <a:spAutoFit/>
          </a:bodyPr>
          <a:lstStyle/>
          <a:p>
            <a:r>
              <a:rPr lang="en-GB" dirty="0">
                <a:latin typeface="Helvetica" pitchFamily="2" charset="0"/>
              </a:rPr>
              <a:t>1</a:t>
            </a:r>
          </a:p>
        </p:txBody>
      </p:sp>
      <p:sp>
        <p:nvSpPr>
          <p:cNvPr id="44" name="TextBox 43">
            <a:extLst>
              <a:ext uri="{FF2B5EF4-FFF2-40B4-BE49-F238E27FC236}">
                <a16:creationId xmlns:a16="http://schemas.microsoft.com/office/drawing/2014/main" id="{4221510D-4886-B6D8-0E82-97BB52B46F5F}"/>
              </a:ext>
            </a:extLst>
          </p:cNvPr>
          <p:cNvSpPr txBox="1"/>
          <p:nvPr/>
        </p:nvSpPr>
        <p:spPr>
          <a:xfrm>
            <a:off x="3789393" y="3454387"/>
            <a:ext cx="312906" cy="369332"/>
          </a:xfrm>
          <a:prstGeom prst="rect">
            <a:avLst/>
          </a:prstGeom>
          <a:noFill/>
        </p:spPr>
        <p:txBody>
          <a:bodyPr wrap="none" rtlCol="0">
            <a:spAutoFit/>
          </a:bodyPr>
          <a:lstStyle/>
          <a:p>
            <a:r>
              <a:rPr lang="en-GB" dirty="0">
                <a:latin typeface="Helvetica" pitchFamily="2" charset="0"/>
              </a:rPr>
              <a:t>2</a:t>
            </a:r>
          </a:p>
        </p:txBody>
      </p:sp>
      <p:sp>
        <p:nvSpPr>
          <p:cNvPr id="45" name="TextBox 44">
            <a:extLst>
              <a:ext uri="{FF2B5EF4-FFF2-40B4-BE49-F238E27FC236}">
                <a16:creationId xmlns:a16="http://schemas.microsoft.com/office/drawing/2014/main" id="{9F4E9A51-BF4B-D0B6-E163-04419FE32B05}"/>
              </a:ext>
            </a:extLst>
          </p:cNvPr>
          <p:cNvSpPr txBox="1"/>
          <p:nvPr/>
        </p:nvSpPr>
        <p:spPr>
          <a:xfrm>
            <a:off x="4346719" y="3455001"/>
            <a:ext cx="312906" cy="369332"/>
          </a:xfrm>
          <a:prstGeom prst="rect">
            <a:avLst/>
          </a:prstGeom>
          <a:noFill/>
        </p:spPr>
        <p:txBody>
          <a:bodyPr wrap="none" rtlCol="0">
            <a:spAutoFit/>
          </a:bodyPr>
          <a:lstStyle/>
          <a:p>
            <a:r>
              <a:rPr lang="en-GB" dirty="0">
                <a:latin typeface="Helvetica" pitchFamily="2" charset="0"/>
              </a:rPr>
              <a:t>3</a:t>
            </a: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076A95D-FE4A-9762-2586-190442B13B61}"/>
                  </a:ext>
                </a:extLst>
              </p:cNvPr>
              <p:cNvSpPr txBox="1"/>
              <p:nvPr/>
            </p:nvSpPr>
            <p:spPr>
              <a:xfrm>
                <a:off x="5115032" y="3454387"/>
                <a:ext cx="32983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𝑖</m:t>
                      </m:r>
                    </m:oMath>
                  </m:oMathPara>
                </a14:m>
                <a:endParaRPr lang="en-GB" dirty="0">
                  <a:latin typeface="Helvetica" pitchFamily="2" charset="0"/>
                </a:endParaRPr>
              </a:p>
            </p:txBody>
          </p:sp>
        </mc:Choice>
        <mc:Fallback xmlns="">
          <p:sp>
            <p:nvSpPr>
              <p:cNvPr id="46" name="TextBox 45">
                <a:extLst>
                  <a:ext uri="{FF2B5EF4-FFF2-40B4-BE49-F238E27FC236}">
                    <a16:creationId xmlns:a16="http://schemas.microsoft.com/office/drawing/2014/main" id="{D076A95D-FE4A-9762-2586-190442B13B61}"/>
                  </a:ext>
                </a:extLst>
              </p:cNvPr>
              <p:cNvSpPr txBox="1">
                <a:spLocks noRot="1" noChangeAspect="1" noMove="1" noResize="1" noEditPoints="1" noAdjustHandles="1" noChangeArrowheads="1" noChangeShapeType="1" noTextEdit="1"/>
              </p:cNvSpPr>
              <p:nvPr/>
            </p:nvSpPr>
            <p:spPr>
              <a:xfrm>
                <a:off x="5115032" y="3454387"/>
                <a:ext cx="329834" cy="369332"/>
              </a:xfrm>
              <a:prstGeom prst="rect">
                <a:avLst/>
              </a:prstGeom>
              <a:blipFill>
                <a:blip r:embed="rId7"/>
                <a:stretch>
                  <a:fillRect/>
                </a:stretch>
              </a:blipFill>
            </p:spPr>
            <p:txBody>
              <a:bodyPr/>
              <a:lstStyle/>
              <a:p>
                <a:r>
                  <a:rPr lang="en-GB">
                    <a:noFill/>
                  </a:rPr>
                  <a:t> </a:t>
                </a:r>
              </a:p>
            </p:txBody>
          </p:sp>
        </mc:Fallback>
      </mc:AlternateContent>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[1]</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41017" y="5752974"/>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41017" y="5752974"/>
                <a:ext cx="11272823" cy="830997"/>
              </a:xfrm>
              <a:prstGeom prst="rect">
                <a:avLst/>
              </a:prstGeom>
              <a:blipFill>
                <a:blip r:embed="rId8"/>
                <a:stretch>
                  <a:fillRect l="-225" t="-1493" b="-7463"/>
                </a:stretch>
              </a:blipFill>
              <a:ln>
                <a:solidFill>
                  <a:schemeClr val="accent1"/>
                </a:solidFill>
              </a:ln>
            </p:spPr>
            <p:txBody>
              <a:bodyPr/>
              <a:lstStyle/>
              <a:p>
                <a:r>
                  <a:rPr lang="en-GB">
                    <a:noFill/>
                  </a:rPr>
                  <a:t> </a:t>
                </a:r>
              </a:p>
            </p:txBody>
          </p:sp>
        </mc:Fallback>
      </mc:AlternateContent>
      <p:sp>
        <p:nvSpPr>
          <p:cNvPr id="53" name="TextBox 52">
            <a:extLst>
              <a:ext uri="{FF2B5EF4-FFF2-40B4-BE49-F238E27FC236}">
                <a16:creationId xmlns:a16="http://schemas.microsoft.com/office/drawing/2014/main" id="{5FA2740C-FF1C-0438-56F6-E0F0D559865E}"/>
              </a:ext>
            </a:extLst>
          </p:cNvPr>
          <p:cNvSpPr txBox="1"/>
          <p:nvPr/>
        </p:nvSpPr>
        <p:spPr>
          <a:xfrm>
            <a:off x="764581"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1</a:t>
            </a:r>
          </a:p>
        </p:txBody>
      </p:sp>
      <p:sp>
        <p:nvSpPr>
          <p:cNvPr id="54" name="TextBox 53">
            <a:extLst>
              <a:ext uri="{FF2B5EF4-FFF2-40B4-BE49-F238E27FC236}">
                <a16:creationId xmlns:a16="http://schemas.microsoft.com/office/drawing/2014/main" id="{A8B563AE-CE63-6164-4296-3BF8C20D052A}"/>
              </a:ext>
            </a:extLst>
          </p:cNvPr>
          <p:cNvSpPr txBox="1"/>
          <p:nvPr/>
        </p:nvSpPr>
        <p:spPr>
          <a:xfrm>
            <a:off x="3588056"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2</a:t>
            </a:r>
          </a:p>
        </p:txBody>
      </p:sp>
      <p:sp>
        <p:nvSpPr>
          <p:cNvPr id="55" name="TextBox 54">
            <a:extLst>
              <a:ext uri="{FF2B5EF4-FFF2-40B4-BE49-F238E27FC236}">
                <a16:creationId xmlns:a16="http://schemas.microsoft.com/office/drawing/2014/main" id="{7C04278A-250B-FBAB-F3A8-300F836B0615}"/>
              </a:ext>
            </a:extLst>
          </p:cNvPr>
          <p:cNvSpPr txBox="1"/>
          <p:nvPr/>
        </p:nvSpPr>
        <p:spPr>
          <a:xfrm>
            <a:off x="6381865" y="1901643"/>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3</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C8FE05DF-CC39-0AB6-6867-2E430A85F195}"/>
                  </a:ext>
                </a:extLst>
              </p:cNvPr>
              <p:cNvSpPr txBox="1"/>
              <p:nvPr/>
            </p:nvSpPr>
            <p:spPr>
              <a:xfrm>
                <a:off x="8533051" y="2812856"/>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6" name="TextBox 55">
                <a:extLst>
                  <a:ext uri="{FF2B5EF4-FFF2-40B4-BE49-F238E27FC236}">
                    <a16:creationId xmlns:a16="http://schemas.microsoft.com/office/drawing/2014/main" id="{C8FE05DF-CC39-0AB6-6867-2E430A85F195}"/>
                  </a:ext>
                </a:extLst>
              </p:cNvPr>
              <p:cNvSpPr txBox="1">
                <a:spLocks noRot="1" noChangeAspect="1" noMove="1" noResize="1" noEditPoints="1" noAdjustHandles="1" noChangeArrowheads="1" noChangeShapeType="1" noTextEdit="1"/>
              </p:cNvSpPr>
              <p:nvPr/>
            </p:nvSpPr>
            <p:spPr>
              <a:xfrm>
                <a:off x="8533051" y="2812856"/>
                <a:ext cx="389530" cy="430887"/>
              </a:xfrm>
              <a:prstGeom prst="rect">
                <a:avLst/>
              </a:prstGeom>
              <a:blipFill>
                <a:blip r:embed="rId9"/>
                <a:stretch>
                  <a:fillRect l="-6452" r="-645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D5A0564-12EF-D4E2-1A51-4E2EF9DE150E}"/>
                  </a:ext>
                </a:extLst>
              </p:cNvPr>
              <p:cNvSpPr txBox="1"/>
              <p:nvPr/>
            </p:nvSpPr>
            <p:spPr>
              <a:xfrm>
                <a:off x="9552044" y="1874604"/>
                <a:ext cx="1521436"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School </a:t>
                </a:r>
                <a14:m>
                  <m:oMath xmlns:m="http://schemas.openxmlformats.org/officeDocument/2006/math">
                    <m:r>
                      <a:rPr lang="en-GB" b="0" i="1" dirty="0" smtClean="0">
                        <a:latin typeface="Cambria Math" panose="02040503050406030204" pitchFamily="18" charset="0"/>
                        <a:ea typeface="Helvetica Neue" panose="02000503000000020004" pitchFamily="2" charset="0"/>
                        <a:cs typeface="Helvetica Neue" panose="02000503000000020004" pitchFamily="2" charset="0"/>
                      </a:rPr>
                      <m:t>𝑗</m:t>
                    </m:r>
                  </m:oMath>
                </a14:m>
                <a:endParaRPr lang="en-GB" dirty="0">
                  <a:latin typeface="Helvetica Neue" panose="02000503000000020004" pitchFamily="2" charset="0"/>
                  <a:ea typeface="Helvetica Neue" panose="02000503000000020004" pitchFamily="2" charset="0"/>
                  <a:cs typeface="Helvetica Neue" panose="02000503000000020004" pitchFamily="2" charset="0"/>
                </a:endParaRPr>
              </a:p>
            </p:txBody>
          </p:sp>
        </mc:Choice>
        <mc:Fallback xmlns="">
          <p:sp>
            <p:nvSpPr>
              <p:cNvPr id="57" name="TextBox 56">
                <a:extLst>
                  <a:ext uri="{FF2B5EF4-FFF2-40B4-BE49-F238E27FC236}">
                    <a16:creationId xmlns:a16="http://schemas.microsoft.com/office/drawing/2014/main" id="{8D5A0564-12EF-D4E2-1A51-4E2EF9DE150E}"/>
                  </a:ext>
                </a:extLst>
              </p:cNvPr>
              <p:cNvSpPr txBox="1">
                <a:spLocks noRot="1" noChangeAspect="1" noMove="1" noResize="1" noEditPoints="1" noAdjustHandles="1" noChangeArrowheads="1" noChangeShapeType="1" noTextEdit="1"/>
              </p:cNvSpPr>
              <p:nvPr/>
            </p:nvSpPr>
            <p:spPr>
              <a:xfrm>
                <a:off x="9552044" y="1874604"/>
                <a:ext cx="1521436" cy="369332"/>
              </a:xfrm>
              <a:prstGeom prst="rect">
                <a:avLst/>
              </a:prstGeom>
              <a:blipFill>
                <a:blip r:embed="rId10"/>
                <a:stretch>
                  <a:fillRect t="-6667" b="-26667"/>
                </a:stretch>
              </a:blipFill>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59" name="Oval 58">
            <a:extLst>
              <a:ext uri="{FF2B5EF4-FFF2-40B4-BE49-F238E27FC236}">
                <a16:creationId xmlns:a16="http://schemas.microsoft.com/office/drawing/2014/main" id="{4FDB5EF9-B99B-750E-0678-D0A85C68762A}"/>
              </a:ext>
            </a:extLst>
          </p:cNvPr>
          <p:cNvSpPr/>
          <p:nvPr/>
        </p:nvSpPr>
        <p:spPr>
          <a:xfrm>
            <a:off x="439457" y="3748346"/>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1" name="Straight Connector 60">
            <a:extLst>
              <a:ext uri="{FF2B5EF4-FFF2-40B4-BE49-F238E27FC236}">
                <a16:creationId xmlns:a16="http://schemas.microsoft.com/office/drawing/2014/main" id="{30E025C4-0086-1958-7782-161E1FB66C89}"/>
              </a:ext>
            </a:extLst>
          </p:cNvPr>
          <p:cNvCxnSpPr>
            <a:cxnSpLocks/>
          </p:cNvCxnSpPr>
          <p:nvPr/>
        </p:nvCxnSpPr>
        <p:spPr>
          <a:xfrm flipH="1">
            <a:off x="480947" y="3775595"/>
            <a:ext cx="2272" cy="817044"/>
          </a:xfrm>
          <a:prstGeom prst="line">
            <a:avLst/>
          </a:prstGeom>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61BC2A1E-0815-F1F7-8E25-3D1E9E380ACB}"/>
              </a:ext>
            </a:extLst>
          </p:cNvPr>
          <p:cNvSpPr txBox="1"/>
          <p:nvPr/>
        </p:nvSpPr>
        <p:spPr>
          <a:xfrm>
            <a:off x="483219" y="4571996"/>
            <a:ext cx="2488055"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Student information (level-1)</a:t>
            </a:r>
          </a:p>
        </p:txBody>
      </p:sp>
      <p:sp>
        <p:nvSpPr>
          <p:cNvPr id="63" name="Oval 62">
            <a:extLst>
              <a:ext uri="{FF2B5EF4-FFF2-40B4-BE49-F238E27FC236}">
                <a16:creationId xmlns:a16="http://schemas.microsoft.com/office/drawing/2014/main" id="{CCEE802D-26AC-BBCD-CD5C-AF9352929E8C}"/>
              </a:ext>
            </a:extLst>
          </p:cNvPr>
          <p:cNvSpPr/>
          <p:nvPr/>
        </p:nvSpPr>
        <p:spPr>
          <a:xfrm>
            <a:off x="435793" y="1968223"/>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64" name="Straight Connector 63">
            <a:extLst>
              <a:ext uri="{FF2B5EF4-FFF2-40B4-BE49-F238E27FC236}">
                <a16:creationId xmlns:a16="http://schemas.microsoft.com/office/drawing/2014/main" id="{3BA93A0C-DF43-9253-E9B7-DD4C6692944C}"/>
              </a:ext>
            </a:extLst>
          </p:cNvPr>
          <p:cNvCxnSpPr>
            <a:cxnSpLocks/>
          </p:cNvCxnSpPr>
          <p:nvPr/>
        </p:nvCxnSpPr>
        <p:spPr>
          <a:xfrm>
            <a:off x="480947" y="1453880"/>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615B2CB6-276A-07A3-8C9B-8FB6688D036A}"/>
              </a:ext>
            </a:extLst>
          </p:cNvPr>
          <p:cNvSpPr txBox="1"/>
          <p:nvPr/>
        </p:nvSpPr>
        <p:spPr>
          <a:xfrm>
            <a:off x="480947" y="1145237"/>
            <a:ext cx="2385982"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School information (level-2)</a:t>
            </a:r>
          </a:p>
        </p:txBody>
      </p:sp>
      <p:sp>
        <p:nvSpPr>
          <p:cNvPr id="69" name="TextBox 68">
            <a:extLst>
              <a:ext uri="{FF2B5EF4-FFF2-40B4-BE49-F238E27FC236}">
                <a16:creationId xmlns:a16="http://schemas.microsoft.com/office/drawing/2014/main" id="{85F05373-D246-DD83-C229-7502F9014872}"/>
              </a:ext>
            </a:extLst>
          </p:cNvPr>
          <p:cNvSpPr txBox="1"/>
          <p:nvPr/>
        </p:nvSpPr>
        <p:spPr>
          <a:xfrm>
            <a:off x="4292387" y="4627651"/>
            <a:ext cx="7219394" cy="738664"/>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This is typically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structure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two-level hierarchical regression </a:t>
            </a:r>
            <a:r>
              <a:rPr lang="en-GB" sz="14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4645778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id="{166FF7CB-EACD-B7B6-6FEB-6F57E0C2B11B}"/>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TextBox 48">
            <a:extLst>
              <a:ext uri="{FF2B5EF4-FFF2-40B4-BE49-F238E27FC236}">
                <a16:creationId xmlns:a16="http://schemas.microsoft.com/office/drawing/2014/main" id="{168E9E83-D0EA-FFAA-F0F2-90D5D06FBB40}"/>
              </a:ext>
            </a:extLst>
          </p:cNvPr>
          <p:cNvSpPr txBox="1"/>
          <p:nvPr/>
        </p:nvSpPr>
        <p:spPr>
          <a:xfrm>
            <a:off x="133542" y="37521"/>
            <a:ext cx="10189400"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We are Illustrating concisely what we mean by two- or three-level model structure [2]</a:t>
            </a: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F947CAF7-6F75-8330-644A-4AE19CB69ECA}"/>
                  </a:ext>
                </a:extLst>
              </p:cNvPr>
              <p:cNvSpPr txBox="1"/>
              <p:nvPr/>
            </p:nvSpPr>
            <p:spPr>
              <a:xfrm>
                <a:off x="263616" y="5801810"/>
                <a:ext cx="11272823" cy="830997"/>
              </a:xfrm>
              <a:prstGeom prst="rect">
                <a:avLst/>
              </a:prstGeom>
              <a:solidFill>
                <a:schemeClr val="accent1">
                  <a:lumMod val="20000"/>
                  <a:lumOff val="80000"/>
                </a:schemeClr>
              </a:solidFill>
              <a:ln>
                <a:solidFill>
                  <a:schemeClr val="accent1"/>
                </a:solidFill>
              </a:ln>
            </p:spPr>
            <p:txBody>
              <a:bodyPr wrap="square" rtlCol="0">
                <a:spAutoFit/>
              </a:bodyPr>
              <a:lstStyle/>
              <a:p>
                <a:r>
                  <a:rPr lang="en-GB" sz="1600" dirty="0">
                    <a:latin typeface="Helvetica Neue Light" panose="02000403000000020004" pitchFamily="2" charset="0"/>
                    <a:ea typeface="Helvetica Neue Light" panose="02000403000000020004" pitchFamily="2" charset="0"/>
                  </a:rPr>
                  <a:t>Building on the example highlighted in point 3 (see slide 9):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endParaRPr lang="en-GB" sz="1600" dirty="0"/>
              </a:p>
            </p:txBody>
          </p:sp>
        </mc:Choice>
        <mc:Fallback xmlns="">
          <p:sp>
            <p:nvSpPr>
              <p:cNvPr id="52" name="TextBox 51">
                <a:extLst>
                  <a:ext uri="{FF2B5EF4-FFF2-40B4-BE49-F238E27FC236}">
                    <a16:creationId xmlns:a16="http://schemas.microsoft.com/office/drawing/2014/main" id="{F947CAF7-6F75-8330-644A-4AE19CB69ECA}"/>
                  </a:ext>
                </a:extLst>
              </p:cNvPr>
              <p:cNvSpPr txBox="1">
                <a:spLocks noRot="1" noChangeAspect="1" noMove="1" noResize="1" noEditPoints="1" noAdjustHandles="1" noChangeArrowheads="1" noChangeShapeType="1" noTextEdit="1"/>
              </p:cNvSpPr>
              <p:nvPr/>
            </p:nvSpPr>
            <p:spPr>
              <a:xfrm>
                <a:off x="263616" y="5801810"/>
                <a:ext cx="11272823" cy="830997"/>
              </a:xfrm>
              <a:prstGeom prst="rect">
                <a:avLst/>
              </a:prstGeom>
              <a:blipFill>
                <a:blip r:embed="rId3"/>
                <a:stretch>
                  <a:fillRect l="-225" t="-1493" b="-7463"/>
                </a:stretch>
              </a:blipFill>
              <a:ln>
                <a:solidFill>
                  <a:schemeClr val="accent1"/>
                </a:solidFill>
              </a:ln>
            </p:spPr>
            <p:txBody>
              <a:bodyPr/>
              <a:lstStyle/>
              <a:p>
                <a:r>
                  <a:rPr lang="en-GB">
                    <a:noFill/>
                  </a:rPr>
                  <a:t> </a:t>
                </a:r>
              </a:p>
            </p:txBody>
          </p:sp>
        </mc:Fallback>
      </mc:AlternateContent>
      <p:sp>
        <p:nvSpPr>
          <p:cNvPr id="58" name="Slide Number Placeholder 3">
            <a:extLst>
              <a:ext uri="{FF2B5EF4-FFF2-40B4-BE49-F238E27FC236}">
                <a16:creationId xmlns:a16="http://schemas.microsoft.com/office/drawing/2014/main" id="{77A503FE-608D-26BE-2A66-0E02DF435D5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9" name="Picture 8" descr="Graphical user interface, diagram&#10;&#10;Description automatically generated">
            <a:extLst>
              <a:ext uri="{FF2B5EF4-FFF2-40B4-BE49-F238E27FC236}">
                <a16:creationId xmlns:a16="http://schemas.microsoft.com/office/drawing/2014/main" id="{EECB3EDD-3F41-3C3D-1300-F6FDA74F5C5D}"/>
              </a:ext>
            </a:extLst>
          </p:cNvPr>
          <p:cNvPicPr>
            <a:picLocks noChangeAspect="1"/>
          </p:cNvPicPr>
          <p:nvPr/>
        </p:nvPicPr>
        <p:blipFill>
          <a:blip r:embed="rId4"/>
          <a:stretch>
            <a:fillRect/>
          </a:stretch>
        </p:blipFill>
        <p:spPr>
          <a:xfrm>
            <a:off x="301702" y="3458080"/>
            <a:ext cx="3461237" cy="1183722"/>
          </a:xfrm>
          <a:prstGeom prst="rect">
            <a:avLst/>
          </a:prstGeom>
        </p:spPr>
      </p:pic>
      <p:pic>
        <p:nvPicPr>
          <p:cNvPr id="19" name="Picture 18" descr="Graphical user interface, diagram&#10;&#10;Description automatically generated">
            <a:extLst>
              <a:ext uri="{FF2B5EF4-FFF2-40B4-BE49-F238E27FC236}">
                <a16:creationId xmlns:a16="http://schemas.microsoft.com/office/drawing/2014/main" id="{864E55B3-C538-5264-4EBA-0F4CA1E16009}"/>
              </a:ext>
            </a:extLst>
          </p:cNvPr>
          <p:cNvPicPr>
            <a:picLocks noChangeAspect="1"/>
          </p:cNvPicPr>
          <p:nvPr/>
        </p:nvPicPr>
        <p:blipFill>
          <a:blip r:embed="rId4"/>
          <a:stretch>
            <a:fillRect/>
          </a:stretch>
        </p:blipFill>
        <p:spPr>
          <a:xfrm>
            <a:off x="4049233" y="3429001"/>
            <a:ext cx="3461237" cy="1183722"/>
          </a:xfrm>
          <a:prstGeom prst="rect">
            <a:avLst/>
          </a:prstGeom>
        </p:spPr>
      </p:pic>
      <p:pic>
        <p:nvPicPr>
          <p:cNvPr id="47" name="Picture 46" descr="Graphical user interface, diagram&#10;&#10;Description automatically generated">
            <a:extLst>
              <a:ext uri="{FF2B5EF4-FFF2-40B4-BE49-F238E27FC236}">
                <a16:creationId xmlns:a16="http://schemas.microsoft.com/office/drawing/2014/main" id="{4B243AD2-F280-67B9-7CA7-0D14E11C9C3A}"/>
              </a:ext>
            </a:extLst>
          </p:cNvPr>
          <p:cNvPicPr>
            <a:picLocks noChangeAspect="1"/>
          </p:cNvPicPr>
          <p:nvPr/>
        </p:nvPicPr>
        <p:blipFill>
          <a:blip r:embed="rId4"/>
          <a:stretch>
            <a:fillRect/>
          </a:stretch>
        </p:blipFill>
        <p:spPr>
          <a:xfrm>
            <a:off x="8123206" y="3429000"/>
            <a:ext cx="3461237" cy="1183722"/>
          </a:xfrm>
          <a:prstGeom prst="rect">
            <a:avLst/>
          </a:prstGeom>
        </p:spPr>
      </p:pic>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CAC27446-7573-2B99-5C37-D8C6712BB40A}"/>
                  </a:ext>
                </a:extLst>
              </p:cNvPr>
              <p:cNvSpPr txBox="1"/>
              <p:nvPr/>
            </p:nvSpPr>
            <p:spPr>
              <a:xfrm>
                <a:off x="7677275" y="2998113"/>
                <a:ext cx="389530"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m:t>
                      </m:r>
                    </m:oMath>
                  </m:oMathPara>
                </a14:m>
                <a:endParaRPr lang="en-GB" sz="2800" dirty="0"/>
              </a:p>
            </p:txBody>
          </p:sp>
        </mc:Choice>
        <mc:Fallback xmlns="">
          <p:sp>
            <p:nvSpPr>
              <p:cNvPr id="50" name="TextBox 49">
                <a:extLst>
                  <a:ext uri="{FF2B5EF4-FFF2-40B4-BE49-F238E27FC236}">
                    <a16:creationId xmlns:a16="http://schemas.microsoft.com/office/drawing/2014/main" id="{CAC27446-7573-2B99-5C37-D8C6712BB40A}"/>
                  </a:ext>
                </a:extLst>
              </p:cNvPr>
              <p:cNvSpPr txBox="1">
                <a:spLocks noRot="1" noChangeAspect="1" noMove="1" noResize="1" noEditPoints="1" noAdjustHandles="1" noChangeArrowheads="1" noChangeShapeType="1" noTextEdit="1"/>
              </p:cNvSpPr>
              <p:nvPr/>
            </p:nvSpPr>
            <p:spPr>
              <a:xfrm>
                <a:off x="7677275" y="2998113"/>
                <a:ext cx="389530" cy="430887"/>
              </a:xfrm>
              <a:prstGeom prst="rect">
                <a:avLst/>
              </a:prstGeom>
              <a:blipFill>
                <a:blip r:embed="rId5"/>
                <a:stretch>
                  <a:fillRect l="-6250" r="-3125"/>
                </a:stretch>
              </a:blipFill>
            </p:spPr>
            <p:txBody>
              <a:bodyPr/>
              <a:lstStyle/>
              <a:p>
                <a:r>
                  <a:rPr lang="en-GB">
                    <a:noFill/>
                  </a:rPr>
                  <a:t> </a:t>
                </a:r>
              </a:p>
            </p:txBody>
          </p:sp>
        </mc:Fallback>
      </mc:AlternateContent>
      <p:sp>
        <p:nvSpPr>
          <p:cNvPr id="51" name="Rectangle 50">
            <a:extLst>
              <a:ext uri="{FF2B5EF4-FFF2-40B4-BE49-F238E27FC236}">
                <a16:creationId xmlns:a16="http://schemas.microsoft.com/office/drawing/2014/main" id="{5A9D11A6-4098-974C-1330-4A96B144BBDE}"/>
              </a:ext>
            </a:extLst>
          </p:cNvPr>
          <p:cNvSpPr/>
          <p:nvPr/>
        </p:nvSpPr>
        <p:spPr>
          <a:xfrm>
            <a:off x="263616"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Rectangle 59">
            <a:extLst>
              <a:ext uri="{FF2B5EF4-FFF2-40B4-BE49-F238E27FC236}">
                <a16:creationId xmlns:a16="http://schemas.microsoft.com/office/drawing/2014/main" id="{25AA0886-6544-D65E-7F50-ACEB90DF9B7A}"/>
              </a:ext>
            </a:extLst>
          </p:cNvPr>
          <p:cNvSpPr/>
          <p:nvPr/>
        </p:nvSpPr>
        <p:spPr>
          <a:xfrm>
            <a:off x="399529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5" name="Rectangle 64">
            <a:extLst>
              <a:ext uri="{FF2B5EF4-FFF2-40B4-BE49-F238E27FC236}">
                <a16:creationId xmlns:a16="http://schemas.microsoft.com/office/drawing/2014/main" id="{621C2DB6-D663-4631-D991-14831E5A2021}"/>
              </a:ext>
            </a:extLst>
          </p:cNvPr>
          <p:cNvSpPr/>
          <p:nvPr/>
        </p:nvSpPr>
        <p:spPr>
          <a:xfrm>
            <a:off x="8119851" y="1430352"/>
            <a:ext cx="3628938" cy="329463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7" name="TextBox 66">
            <a:extLst>
              <a:ext uri="{FF2B5EF4-FFF2-40B4-BE49-F238E27FC236}">
                <a16:creationId xmlns:a16="http://schemas.microsoft.com/office/drawing/2014/main" id="{9AD329B7-9625-679E-B860-9D76D48C3A8F}"/>
              </a:ext>
            </a:extLst>
          </p:cNvPr>
          <p:cNvSpPr txBox="1"/>
          <p:nvPr/>
        </p:nvSpPr>
        <p:spPr>
          <a:xfrm>
            <a:off x="1535634" y="1493020"/>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1</a:t>
            </a:r>
          </a:p>
        </p:txBody>
      </p:sp>
      <p:sp>
        <p:nvSpPr>
          <p:cNvPr id="68" name="TextBox 67">
            <a:extLst>
              <a:ext uri="{FF2B5EF4-FFF2-40B4-BE49-F238E27FC236}">
                <a16:creationId xmlns:a16="http://schemas.microsoft.com/office/drawing/2014/main" id="{7F3D1F44-FDAE-4FD6-F43F-3C70A9317752}"/>
              </a:ext>
            </a:extLst>
          </p:cNvPr>
          <p:cNvSpPr txBox="1"/>
          <p:nvPr/>
        </p:nvSpPr>
        <p:spPr>
          <a:xfrm>
            <a:off x="531067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2</a:t>
            </a:r>
          </a:p>
        </p:txBody>
      </p:sp>
      <p:sp>
        <p:nvSpPr>
          <p:cNvPr id="69" name="TextBox 68">
            <a:extLst>
              <a:ext uri="{FF2B5EF4-FFF2-40B4-BE49-F238E27FC236}">
                <a16:creationId xmlns:a16="http://schemas.microsoft.com/office/drawing/2014/main" id="{EC3F6FC7-E1A7-6A49-5AA7-FB0BD3C94EB0}"/>
              </a:ext>
            </a:extLst>
          </p:cNvPr>
          <p:cNvSpPr txBox="1"/>
          <p:nvPr/>
        </p:nvSpPr>
        <p:spPr>
          <a:xfrm>
            <a:off x="9560429" y="1490508"/>
            <a:ext cx="998161" cy="369332"/>
          </a:xfrm>
          <a:prstGeom prst="rect">
            <a:avLst/>
          </a:prstGeom>
          <a:noFill/>
        </p:spPr>
        <p:txBody>
          <a:bodyPr wrap="square" rtlCol="0">
            <a:spAutoFit/>
          </a:bodyPr>
          <a:lstStyle/>
          <a:p>
            <a:r>
              <a:rPr lang="en-GB" b="1" dirty="0">
                <a:solidFill>
                  <a:schemeClr val="accent2"/>
                </a:solidFill>
                <a:latin typeface="Helvetica Neue" panose="02000503000000020004" pitchFamily="2" charset="0"/>
                <a:ea typeface="Helvetica Neue" panose="02000503000000020004" pitchFamily="2" charset="0"/>
                <a:cs typeface="Helvetica Neue" panose="02000503000000020004" pitchFamily="2" charset="0"/>
              </a:rPr>
              <a:t>Time 3</a:t>
            </a:r>
          </a:p>
        </p:txBody>
      </p:sp>
      <p:sp>
        <p:nvSpPr>
          <p:cNvPr id="70" name="Oval 69">
            <a:extLst>
              <a:ext uri="{FF2B5EF4-FFF2-40B4-BE49-F238E27FC236}">
                <a16:creationId xmlns:a16="http://schemas.microsoft.com/office/drawing/2014/main" id="{5E818E42-2429-9944-7D57-2FE464BF0268}"/>
              </a:ext>
            </a:extLst>
          </p:cNvPr>
          <p:cNvSpPr/>
          <p:nvPr/>
        </p:nvSpPr>
        <p:spPr>
          <a:xfrm>
            <a:off x="398057" y="1769098"/>
            <a:ext cx="92158" cy="90742"/>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1" name="Straight Connector 70">
            <a:extLst>
              <a:ext uri="{FF2B5EF4-FFF2-40B4-BE49-F238E27FC236}">
                <a16:creationId xmlns:a16="http://schemas.microsoft.com/office/drawing/2014/main" id="{030B488D-2945-AA3D-F08E-A54233CDD56A}"/>
              </a:ext>
            </a:extLst>
          </p:cNvPr>
          <p:cNvCxnSpPr>
            <a:cxnSpLocks/>
          </p:cNvCxnSpPr>
          <p:nvPr/>
        </p:nvCxnSpPr>
        <p:spPr>
          <a:xfrm>
            <a:off x="443211" y="1254755"/>
            <a:ext cx="2475" cy="513477"/>
          </a:xfrm>
          <a:prstGeom prst="line">
            <a:avLst/>
          </a:prstGeom>
        </p:spPr>
        <p:style>
          <a:lnRef idx="1">
            <a:schemeClr val="dk1"/>
          </a:lnRef>
          <a:fillRef idx="0">
            <a:schemeClr val="dk1"/>
          </a:fillRef>
          <a:effectRef idx="0">
            <a:schemeClr val="dk1"/>
          </a:effectRef>
          <a:fontRef idx="minor">
            <a:schemeClr val="tx1"/>
          </a:fontRef>
        </p:style>
      </p:cxnSp>
      <p:sp>
        <p:nvSpPr>
          <p:cNvPr id="72" name="TextBox 71">
            <a:extLst>
              <a:ext uri="{FF2B5EF4-FFF2-40B4-BE49-F238E27FC236}">
                <a16:creationId xmlns:a16="http://schemas.microsoft.com/office/drawing/2014/main" id="{60CB78FE-4BA0-E0D7-8C6D-3D119848A45A}"/>
              </a:ext>
            </a:extLst>
          </p:cNvPr>
          <p:cNvSpPr txBox="1"/>
          <p:nvPr/>
        </p:nvSpPr>
        <p:spPr>
          <a:xfrm>
            <a:off x="443210" y="946112"/>
            <a:ext cx="2688403" cy="307777"/>
          </a:xfrm>
          <a:prstGeom prst="rect">
            <a:avLst/>
          </a:prstGeom>
          <a:noFill/>
          <a:ln>
            <a:solidFill>
              <a:schemeClr val="tx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Temporal information (level-3)</a:t>
            </a:r>
          </a:p>
        </p:txBody>
      </p:sp>
      <p:sp>
        <p:nvSpPr>
          <p:cNvPr id="73" name="TextBox 72">
            <a:extLst>
              <a:ext uri="{FF2B5EF4-FFF2-40B4-BE49-F238E27FC236}">
                <a16:creationId xmlns:a16="http://schemas.microsoft.com/office/drawing/2014/main" id="{293A6CEC-CC3C-48A8-04FC-DE9C2B480AD0}"/>
              </a:ext>
            </a:extLst>
          </p:cNvPr>
          <p:cNvSpPr txBox="1"/>
          <p:nvPr/>
        </p:nvSpPr>
        <p:spPr>
          <a:xfrm>
            <a:off x="263615" y="4886708"/>
            <a:ext cx="7360613" cy="646331"/>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Notes: We have individual units of information that are nested or grouped within a higher measure, where by the same individuals (from the same units) are repeated (i.e., longitudinal). This is typically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structure </a:t>
            </a:r>
            <a:r>
              <a:rPr lang="en-GB" sz="1200" dirty="0">
                <a:latin typeface="Helvetica Neue" panose="02000503000000020004" pitchFamily="2" charset="0"/>
                <a:ea typeface="Helvetica Neue" panose="02000503000000020004" pitchFamily="2" charset="0"/>
                <a:cs typeface="Helvetica Neue" panose="02000503000000020004" pitchFamily="2" charset="0"/>
              </a:rPr>
              <a:t>and so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three-level hierarchical regression </a:t>
            </a:r>
            <a:r>
              <a:rPr lang="en-GB" sz="1200" dirty="0">
                <a:latin typeface="Helvetica Neue" panose="02000503000000020004" pitchFamily="2" charset="0"/>
                <a:ea typeface="Helvetica Neue" panose="02000503000000020004" pitchFamily="2" charset="0"/>
                <a:cs typeface="Helvetica Neue" panose="02000503000000020004" pitchFamily="2" charset="0"/>
              </a:rPr>
              <a:t>model must be used for this scenario.</a:t>
            </a:r>
          </a:p>
        </p:txBody>
      </p:sp>
    </p:spTree>
    <p:extLst>
      <p:ext uri="{BB962C8B-B14F-4D97-AF65-F5344CB8AC3E}">
        <p14:creationId xmlns:p14="http://schemas.microsoft.com/office/powerpoint/2010/main" val="3793180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p:sp>
        <p:nvSpPr>
          <p:cNvPr id="4" name="TextBox 3">
            <a:extLst>
              <a:ext uri="{FF2B5EF4-FFF2-40B4-BE49-F238E27FC236}">
                <a16:creationId xmlns:a16="http://schemas.microsoft.com/office/drawing/2014/main" id="{CF971522-061B-C3DE-F9EF-EBD602E27AD2}"/>
              </a:ext>
            </a:extLst>
          </p:cNvPr>
          <p:cNvSpPr txBox="1"/>
          <p:nvPr/>
        </p:nvSpPr>
        <p:spPr>
          <a:xfrm>
            <a:off x="222201" y="3533272"/>
            <a:ext cx="11740617" cy="255454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Why are hierarchical regression models important: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elegant way to model datasets that have varying scales in their measurements ( - this artefact is caused by the multilevel or hierarchical structure in the dataset)</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It is an robust approach for accounting for </a:t>
            </a:r>
            <a:r>
              <a:rPr lang="en-GB" sz="1400" b="1" dirty="0">
                <a:latin typeface="Helvetica Neue Light" panose="02000403000000020004" pitchFamily="2" charset="0"/>
                <a:ea typeface="Helvetica Neue Light" panose="02000403000000020004" pitchFamily="2" charset="0"/>
              </a:rPr>
              <a:t>variations across individual units</a:t>
            </a:r>
            <a:r>
              <a:rPr lang="en-GB" sz="1400" dirty="0">
                <a:latin typeface="Helvetica Neue Light" panose="02000403000000020004" pitchFamily="2" charset="0"/>
                <a:ea typeface="Helvetica Neue Light" panose="02000403000000020004" pitchFamily="2" charset="0"/>
              </a:rPr>
              <a:t>, and at the same time, the “</a:t>
            </a:r>
            <a:r>
              <a:rPr lang="en-GB" sz="1400" b="1" dirty="0">
                <a:latin typeface="Helvetica Neue Light" panose="02000403000000020004" pitchFamily="2" charset="0"/>
                <a:ea typeface="Helvetica Neue Light" panose="02000403000000020004" pitchFamily="2" charset="0"/>
              </a:rPr>
              <a:t>within-group variations</a:t>
            </a:r>
            <a:r>
              <a:rPr lang="en-GB" sz="1400" dirty="0">
                <a:latin typeface="Helvetica Neue Light" panose="02000403000000020004" pitchFamily="2" charset="0"/>
                <a:ea typeface="Helvetica Neue Light" panose="02000403000000020004" pitchFamily="2" charset="0"/>
              </a:rPr>
              <a:t>” among groupings</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When we are modelling the direct relationship between the level-1 independent variables against the dependent variable, we can allow for direct interactions between level-1 and higher level independent variables that were measured at a group-level</a:t>
            </a:r>
          </a:p>
          <a:p>
            <a:pPr marL="285750" indent="-285750" algn="l">
              <a:buFont typeface="Arial" panose="020B0604020202020204" pitchFamily="34" charset="0"/>
              <a:buChar char="•"/>
            </a:pPr>
            <a:endParaRPr lang="en-GB" sz="14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We can quantify group-specific differences as well as group-specific coefficients through the usage of “</a:t>
            </a:r>
            <a:r>
              <a:rPr lang="en-GB" sz="1400" b="1" dirty="0">
                <a:latin typeface="Helvetica Neue Light" panose="02000403000000020004" pitchFamily="2" charset="0"/>
                <a:ea typeface="Helvetica Neue Light" panose="02000403000000020004" pitchFamily="2" charset="0"/>
              </a:rPr>
              <a:t>varying-slopes</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varying-coefficients</a:t>
            </a:r>
            <a:r>
              <a:rPr lang="en-GB" sz="1400" dirty="0">
                <a:latin typeface="Helvetica Neue Light" panose="02000403000000020004" pitchFamily="2" charset="0"/>
                <a:ea typeface="Helvetica Neue Light" panose="02000403000000020004" pitchFamily="2" charset="0"/>
              </a:rPr>
              <a:t>”  </a:t>
            </a:r>
          </a:p>
        </p:txBody>
      </p:sp>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2"/>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2617282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Components of a Hierarchical Regression Model</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838200" y="1236369"/>
            <a:ext cx="10515600" cy="714167"/>
          </a:xfrm>
        </p:spPr>
        <p:txBody>
          <a:bodyPr>
            <a:normAutofit/>
          </a:bodyPr>
          <a:lstStyle/>
          <a:p>
            <a:pPr algn="ctr"/>
            <a:r>
              <a:rPr lang="en-US" sz="2800" dirty="0">
                <a:latin typeface="Helvetica Neue Light" panose="02000403000000020004" pitchFamily="2" charset="0"/>
                <a:ea typeface="Helvetica Neue Light" panose="02000403000000020004" pitchFamily="2" charset="0"/>
              </a:rPr>
              <a:t>Recall the base model formula for a GLM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86651" y="3068380"/>
                <a:ext cx="11662348" cy="3404641"/>
              </a:xfrm>
              <a:solidFill>
                <a:schemeClr val="tx1"/>
              </a:solidFill>
              <a:ln>
                <a:solidFill>
                  <a:schemeClr val="tx1"/>
                </a:solidFill>
              </a:ln>
            </p:spPr>
            <p:txBody>
              <a:bodyPr>
                <a:normAutofit/>
              </a:bodyPr>
              <a:lstStyle/>
              <a:p>
                <a:pPr marL="0" indent="0">
                  <a:buNone/>
                </a:pPr>
                <a:r>
                  <a:rPr lang="en-US" sz="2000" b="1" dirty="0">
                    <a:latin typeface="Helvetica Neue Thin" panose="020B0403020202020204" pitchFamily="34" charset="0"/>
                    <a:ea typeface="Helvetica Neue Thin" panose="020B0403020202020204" pitchFamily="34" charset="0"/>
                  </a:rPr>
                  <a:t>Variables</a:t>
                </a:r>
              </a:p>
              <a:p>
                <a14:m>
                  <m:oMath xmlns:m="http://schemas.openxmlformats.org/officeDocument/2006/math">
                    <m:r>
                      <a:rPr lang="en-US" sz="2000" b="0" i="1" dirty="0" smtClean="0">
                        <a:latin typeface="Cambria Math" panose="02040503050406030204" pitchFamily="18" charset="0"/>
                        <a:ea typeface="Helvetica Neue Thin" panose="020B0403020202020204" pitchFamily="34" charset="0"/>
                      </a:rPr>
                      <m:t>𝑦</m:t>
                    </m:r>
                  </m:oMath>
                </a14:m>
                <a:r>
                  <a:rPr lang="en-US" sz="2000" dirty="0">
                    <a:latin typeface="Helvetica Neue Thin" panose="020B0403020202020204" pitchFamily="34" charset="0"/>
                    <a:ea typeface="Helvetica Neue Thin" panose="020B0403020202020204" pitchFamily="34" charset="0"/>
                  </a:rPr>
                  <a:t> is the dependent variable</a:t>
                </a:r>
              </a:p>
              <a:p>
                <a14:m>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b="0" i="1" dirty="0" smtClean="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independent variables (which we have </a:t>
                </a:r>
                <a:r>
                  <a:rPr lang="en-US" sz="2000" b="1" i="1" dirty="0">
                    <a:latin typeface="Helvetica Neue Thin" panose="020B0403020202020204" pitchFamily="34" charset="0"/>
                    <a:ea typeface="Helvetica Neue Thin" panose="020B0403020202020204" pitchFamily="34" charset="0"/>
                  </a:rPr>
                  <a:t>k</a:t>
                </a:r>
                <a:r>
                  <a:rPr lang="en-US" sz="2000" dirty="0">
                    <a:latin typeface="Helvetica Neue Thin" panose="020B0403020202020204" pitchFamily="34" charset="0"/>
                    <a:ea typeface="Helvetica Neue Thin" panose="020B0403020202020204" pitchFamily="34" charset="0"/>
                  </a:rPr>
                  <a:t> number of them)</a:t>
                </a:r>
              </a:p>
              <a:p>
                <a:pPr marL="0" indent="0">
                  <a:buNone/>
                </a:pPr>
                <a:endParaRPr lang="en-US" sz="2200" dirty="0">
                  <a:latin typeface="Helvetica Neue Thin" panose="020B0403020202020204" pitchFamily="34" charset="0"/>
                  <a:ea typeface="Helvetica Neue Thin" panose="020B0403020202020204" pitchFamily="34" charset="0"/>
                </a:endParaRPr>
              </a:p>
              <a:p>
                <a:pPr marL="0" indent="0">
                  <a:buNone/>
                </a:pPr>
                <a:r>
                  <a:rPr lang="en-US" sz="2200" b="1" dirty="0">
                    <a:latin typeface="Helvetica Neue Thin" panose="020B0403020202020204" pitchFamily="34" charset="0"/>
                    <a:ea typeface="Helvetica Neue Thin" panose="020B0403020202020204" pitchFamily="34" charset="0"/>
                  </a:rPr>
                  <a:t>Parameters</a:t>
                </a:r>
              </a:p>
              <a:p>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rPr>
                          <m:t>0</m:t>
                        </m:r>
                      </m:sub>
                    </m:sSub>
                  </m:oMath>
                </a14:m>
                <a:r>
                  <a:rPr lang="en-US" sz="20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1</m:t>
                        </m:r>
                      </m:sub>
                    </m:sSub>
                    <m:r>
                      <a:rPr lang="en-GB" sz="2000" b="0" i="0"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2</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0" smtClean="0">
                            <a:latin typeface="Cambria Math" panose="02040503050406030204" pitchFamily="18" charset="0"/>
                            <a:ea typeface="Cambria Math" panose="02040503050406030204" pitchFamily="18" charset="0"/>
                          </a:rPr>
                          <m:t>3</m:t>
                        </m:r>
                      </m:sub>
                    </m:sSub>
                  </m:oMath>
                </a14:m>
                <a:r>
                  <a:rPr lang="en-US" sz="20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Cambria Math" panose="02040503050406030204" pitchFamily="18" charset="0"/>
                          </a:rPr>
                          <m:t>𝑘</m:t>
                        </m:r>
                      </m:sub>
                    </m:sSub>
                  </m:oMath>
                </a14:m>
                <a:r>
                  <a:rPr lang="en-US" sz="2000" i="1" dirty="0">
                    <a:latin typeface="Helvetica Neue Thin" panose="020B0403020202020204" pitchFamily="34" charset="0"/>
                    <a:ea typeface="Helvetica Neue Thin" panose="020B0403020202020204" pitchFamily="34" charset="0"/>
                  </a:rPr>
                  <a:t> </a:t>
                </a:r>
                <a:r>
                  <a:rPr lang="en-US" sz="2000" dirty="0">
                    <a:latin typeface="Helvetica Neue Thin" panose="020B0403020202020204" pitchFamily="34" charset="0"/>
                    <a:ea typeface="Helvetica Neue Thin" panose="020B0403020202020204" pitchFamily="34" charset="0"/>
                  </a:rPr>
                  <a:t>are the slopes (or coefficients) for the corresponding variables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1</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2</m:t>
                        </m:r>
                      </m:sub>
                    </m:sSub>
                  </m:oMath>
                </a14:m>
                <a:r>
                  <a:rPr lang="en-US" sz="20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3</m:t>
                        </m:r>
                      </m:sub>
                    </m:sSub>
                  </m:oMath>
                </a14:m>
                <a:r>
                  <a:rPr lang="en-US" sz="20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2000" i="1" dirty="0">
                            <a:latin typeface="Cambria Math" panose="02040503050406030204" pitchFamily="18" charset="0"/>
                            <a:ea typeface="Helvetica Neue Thin" panose="020B0403020202020204" pitchFamily="34" charset="0"/>
                          </a:rPr>
                        </m:ctrlPr>
                      </m:sSubPr>
                      <m:e>
                        <m:r>
                          <a:rPr lang="en-GB" sz="2000" i="1" dirty="0">
                            <a:latin typeface="Cambria Math" panose="02040503050406030204" pitchFamily="18" charset="0"/>
                            <a:ea typeface="Helvetica Neue Thin" panose="020B0403020202020204" pitchFamily="34" charset="0"/>
                          </a:rPr>
                          <m:t>𝑥</m:t>
                        </m:r>
                      </m:e>
                      <m:sub>
                        <m:r>
                          <a:rPr lang="en-GB" sz="2000" i="1" dirty="0">
                            <a:latin typeface="Cambria Math" panose="02040503050406030204" pitchFamily="18" charset="0"/>
                            <a:ea typeface="Helvetica Neue Thin" panose="020B0403020202020204" pitchFamily="34" charset="0"/>
                          </a:rPr>
                          <m:t>𝑘</m:t>
                        </m:r>
                      </m:sub>
                    </m:sSub>
                  </m:oMath>
                </a14:m>
                <a:r>
                  <a:rPr lang="en-US" sz="2000" b="1" dirty="0">
                    <a:latin typeface="Helvetica Neue Thin" panose="020B0403020202020204" pitchFamily="34" charset="0"/>
                    <a:ea typeface="Helvetica Neue Thin" panose="020B0403020202020204" pitchFamily="34" charset="0"/>
                  </a:rPr>
                  <a:t> </a:t>
                </a:r>
                <a:endParaRPr lang="en-US" sz="2000" dirty="0">
                  <a:latin typeface="Helvetica Neue Thin" panose="020B0403020202020204" pitchFamily="34" charset="0"/>
                  <a:ea typeface="Helvetica Neue Thin" panose="020B0403020202020204" pitchFamily="34" charset="0"/>
                </a:endParaRPr>
              </a:p>
              <a:p>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ε</m:t>
                    </m:r>
                  </m:oMath>
                </a14:m>
                <a:r>
                  <a:rPr lang="en-US" sz="2000" dirty="0">
                    <a:latin typeface="Helvetica Neue Thin" panose="020B0403020202020204" pitchFamily="34" charset="0"/>
                    <a:ea typeface="Helvetica Neue Thin" panose="020B0403020202020204" pitchFamily="34" charset="0"/>
                  </a:rPr>
                  <a:t> is the error term</a:t>
                </a:r>
              </a:p>
              <a:p>
                <a:endParaRPr lang="en-US" b="1" dirty="0">
                  <a:latin typeface="Century" panose="020406040505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86651" y="3068380"/>
                <a:ext cx="11662348" cy="3404641"/>
              </a:xfrm>
              <a:blipFill>
                <a:blip r:embed="rId2"/>
                <a:stretch>
                  <a:fillRect/>
                </a:stretch>
              </a:blipFill>
              <a:ln>
                <a:solidFill>
                  <a:schemeClr val="tx1"/>
                </a:solidFill>
              </a:ln>
            </p:spPr>
            <p:txBody>
              <a:bodyPr/>
              <a:lstStyle/>
              <a:p>
                <a:r>
                  <a:rPr lang="en-GB">
                    <a:noFill/>
                  </a:rPr>
                  <a:t> </a:t>
                </a:r>
              </a:p>
            </p:txBody>
          </p:sp>
        </mc:Fallback>
      </mc:AlternateContent>
      <p:pic>
        <p:nvPicPr>
          <p:cNvPr id="6" name="Picture 5">
            <a:extLst>
              <a:ext uri="{FF2B5EF4-FFF2-40B4-BE49-F238E27FC236}">
                <a16:creationId xmlns:a16="http://schemas.microsoft.com/office/drawing/2014/main" id="{D2D76733-D1ED-994F-8D38-D163976189F6}"/>
              </a:ext>
            </a:extLst>
          </p:cNvPr>
          <p:cNvPicPr>
            <a:picLocks noChangeAspect="1"/>
          </p:cNvPicPr>
          <p:nvPr/>
        </p:nvPicPr>
        <p:blipFill>
          <a:blip r:embed="rId3"/>
          <a:stretch>
            <a:fillRect/>
          </a:stretch>
        </p:blipFill>
        <p:spPr>
          <a:xfrm>
            <a:off x="0" y="0"/>
            <a:ext cx="12192000" cy="970069"/>
          </a:xfrm>
          <a:prstGeom prst="rect">
            <a:avLst/>
          </a:prstGeom>
        </p:spPr>
      </p:pic>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0" name="TextBox 9">
            <a:extLst>
              <a:ext uri="{FF2B5EF4-FFF2-40B4-BE49-F238E27FC236}">
                <a16:creationId xmlns:a16="http://schemas.microsoft.com/office/drawing/2014/main" id="{6C4FABEB-D6F9-577C-DD07-2C9F78687183}"/>
              </a:ext>
            </a:extLst>
          </p:cNvPr>
          <p:cNvSpPr txBox="1"/>
          <p:nvPr/>
        </p:nvSpPr>
        <p:spPr>
          <a:xfrm>
            <a:off x="5221154" y="6343830"/>
            <a:ext cx="6002931" cy="369332"/>
          </a:xfrm>
          <a:prstGeom prst="rect">
            <a:avLst/>
          </a:prstGeom>
          <a:solidFill>
            <a:schemeClr val="accent1">
              <a:lumMod val="20000"/>
              <a:lumOff val="8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Let’s extend the above model into a hierarchical framework</a:t>
            </a:r>
          </a:p>
        </p:txBody>
      </p:sp>
      <p:sp>
        <p:nvSpPr>
          <p:cNvPr id="4" name="TextBox 3">
            <a:extLst>
              <a:ext uri="{FF2B5EF4-FFF2-40B4-BE49-F238E27FC236}">
                <a16:creationId xmlns:a16="http://schemas.microsoft.com/office/drawing/2014/main" id="{8F8CC0EB-80AF-6071-1715-FCE4CE3527C2}"/>
              </a:ext>
            </a:extLst>
          </p:cNvPr>
          <p:cNvSpPr txBox="1"/>
          <p:nvPr/>
        </p:nvSpPr>
        <p:spPr>
          <a:xfrm>
            <a:off x="9941670" y="2228743"/>
            <a:ext cx="2062264" cy="276999"/>
          </a:xfrm>
          <a:prstGeom prst="rect">
            <a:avLst/>
          </a:prstGeom>
          <a:noFill/>
        </p:spPr>
        <p:txBody>
          <a:bodyPr wrap="square" rtlCol="0">
            <a:spAutoFit/>
          </a:bodyPr>
          <a:lstStyle/>
          <a:p>
            <a:pPr algn="ctr"/>
            <a:r>
              <a:rPr lang="en-GB" sz="1200" b="1" dirty="0">
                <a:latin typeface="Helvetica Neue Light" panose="02000403000000020004" pitchFamily="2" charset="0"/>
                <a:ea typeface="Helvetica Neue Light" panose="02000403000000020004" pitchFamily="2" charset="0"/>
              </a:rPr>
              <a:t>See Week 2 and 3 notes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2D66A5E-93C5-B8F5-5ABB-BF1367A35139}"/>
                  </a:ext>
                </a:extLst>
              </p:cNvPr>
              <p:cNvSpPr txBox="1"/>
              <p:nvPr/>
            </p:nvSpPr>
            <p:spPr>
              <a:xfrm>
                <a:off x="2449447" y="2105633"/>
                <a:ext cx="7293106" cy="523220"/>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800" i="1" smtClean="0">
                          <a:latin typeface="Cambria Math" panose="02040503050406030204" pitchFamily="18" charset="0"/>
                        </a:rPr>
                        <m:t>𝑦</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a:rPr lang="en-GB" sz="2800" b="0" i="1" smtClean="0">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a:rPr lang="en-GB" sz="2800" b="0" i="1">
                              <a:latin typeface="Cambria Math" panose="02040503050406030204" pitchFamily="18" charset="0"/>
                              <a:ea typeface="Cambria Math" panose="02040503050406030204" pitchFamily="18" charset="0"/>
                            </a:rPr>
                            <m:t>𝛽</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a:rPr lang="en-GB" sz="2800" b="0" i="1">
                              <a:latin typeface="Cambria Math" panose="02040503050406030204" pitchFamily="18" charset="0"/>
                            </a:rPr>
                            <m:t>𝑥</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𝜀</m:t>
                      </m:r>
                    </m:oMath>
                  </m:oMathPara>
                </a14:m>
                <a:endParaRPr lang="en-US" sz="2800" i="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F2D66A5E-93C5-B8F5-5ABB-BF1367A35139}"/>
                  </a:ext>
                </a:extLst>
              </p:cNvPr>
              <p:cNvSpPr txBox="1">
                <a:spLocks noRot="1" noChangeAspect="1" noMove="1" noResize="1" noEditPoints="1" noAdjustHandles="1" noChangeArrowheads="1" noChangeShapeType="1" noTextEdit="1"/>
              </p:cNvSpPr>
              <p:nvPr/>
            </p:nvSpPr>
            <p:spPr>
              <a:xfrm>
                <a:off x="2449447" y="2105633"/>
                <a:ext cx="7293106" cy="523220"/>
              </a:xfrm>
              <a:prstGeom prst="rect">
                <a:avLst/>
              </a:prstGeom>
              <a:blipFill>
                <a:blip r:embed="rId4"/>
                <a:stretch>
                  <a:fillRect b="-20930"/>
                </a:stretch>
              </a:blipFill>
              <a:ln>
                <a:solidFill>
                  <a:schemeClr val="accent1"/>
                </a:solidFill>
              </a:ln>
            </p:spPr>
            <p:txBody>
              <a:bodyPr/>
              <a:lstStyle/>
              <a:p>
                <a:r>
                  <a:rPr lang="en-GB">
                    <a:noFill/>
                  </a:rPr>
                  <a:t> </a:t>
                </a:r>
              </a:p>
            </p:txBody>
          </p:sp>
        </mc:Fallback>
      </mc:AlternateContent>
    </p:spTree>
    <p:extLst>
      <p:ext uri="{BB962C8B-B14F-4D97-AF65-F5344CB8AC3E}">
        <p14:creationId xmlns:p14="http://schemas.microsoft.com/office/powerpoint/2010/main" val="41472101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959E8-D902-894B-A625-B716253C7D8B}"/>
              </a:ext>
            </a:extLst>
          </p:cNvPr>
          <p:cNvSpPr>
            <a:spLocks noGrp="1"/>
          </p:cNvSpPr>
          <p:nvPr>
            <p:ph type="title"/>
          </p:nvPr>
        </p:nvSpPr>
        <p:spPr>
          <a:xfrm>
            <a:off x="102344" y="81872"/>
            <a:ext cx="10897350" cy="417481"/>
          </a:xfrm>
        </p:spPr>
        <p:txBody>
          <a:bodyPr>
            <a:normAutofit fontScale="90000"/>
          </a:bodyPr>
          <a:lstStyle/>
          <a:p>
            <a:r>
              <a:rPr lang="en-US" sz="2800" dirty="0">
                <a:latin typeface="Helvetica Neue Light" panose="02000403000000020004" pitchFamily="2" charset="0"/>
                <a:ea typeface="Helvetica Neue Light" panose="02000403000000020004" pitchFamily="2" charset="0"/>
              </a:rPr>
              <a:t>Mathematical reformulation of the base GLM regression model using indexes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B95191A-F295-AE4E-BEBA-CE7F8DEDE7A7}"/>
                  </a:ext>
                </a:extLst>
              </p:cNvPr>
              <p:cNvSpPr>
                <a:spLocks noGrp="1"/>
              </p:cNvSpPr>
              <p:nvPr>
                <p:ph idx="1"/>
              </p:nvPr>
            </p:nvSpPr>
            <p:spPr>
              <a:xfrm>
                <a:off x="102343" y="3338481"/>
                <a:ext cx="6418597" cy="3320133"/>
              </a:xfrm>
              <a:solidFill>
                <a:schemeClr val="tx1"/>
              </a:solidFill>
              <a:ln>
                <a:solidFill>
                  <a:schemeClr val="tx1"/>
                </a:solidFill>
              </a:ln>
            </p:spPr>
            <p:txBody>
              <a:bodyPr>
                <a:noAutofit/>
              </a:bodyPr>
              <a:lstStyle/>
              <a:p>
                <a:pPr marL="0" indent="0">
                  <a:buNone/>
                </a:pPr>
                <a:r>
                  <a:rPr lang="en-US" sz="1400" b="1" dirty="0">
                    <a:latin typeface="Helvetica Neue Thin" panose="020B0403020202020204" pitchFamily="34" charset="0"/>
                    <a:ea typeface="Helvetica Neue Thin" panose="020B0403020202020204" pitchFamily="34" charset="0"/>
                  </a:rPr>
                  <a:t>Breakdown of the above statistical model</a:t>
                </a:r>
              </a:p>
              <a:p>
                <a:pPr marL="0" indent="0">
                  <a:buNone/>
                </a:pPr>
                <a:r>
                  <a:rPr lang="en-US" sz="1400" b="1" dirty="0">
                    <a:latin typeface="Helvetica Neue Thin" panose="020B0403020202020204" pitchFamily="34" charset="0"/>
                    <a:ea typeface="Helvetica Neue Thin" panose="020B0403020202020204" pitchFamily="34" charset="0"/>
                  </a:rPr>
                  <a:t>[1] Variables</a:t>
                </a:r>
              </a:p>
              <a:p>
                <a14:m>
                  <m:oMath xmlns:m="http://schemas.openxmlformats.org/officeDocument/2006/math">
                    <m:sSub>
                      <m:sSubPr>
                        <m:ctrlPr>
                          <a:rPr lang="en-US" sz="1400" i="1" smtClean="0">
                            <a:latin typeface="Cambria Math" panose="02040503050406030204" pitchFamily="18" charset="0"/>
                            <a:ea typeface="Helvetica Neue Thin" panose="020B0403020202020204" pitchFamily="34" charset="0"/>
                          </a:rPr>
                        </m:ctrlPr>
                      </m:sSubPr>
                      <m:e>
                        <m:r>
                          <a:rPr lang="en-GB" sz="1400" b="0" i="1" smtClean="0">
                            <a:latin typeface="Cambria Math" panose="02040503050406030204" pitchFamily="18" charset="0"/>
                            <a:ea typeface="Helvetica Neue Thin" panose="020B0403020202020204" pitchFamily="34" charset="0"/>
                          </a:rPr>
                          <m:t>𝑦</m:t>
                        </m:r>
                      </m:e>
                      <m:sub>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m:t>
                        </m:r>
                        <m:r>
                          <a:rPr lang="en-GB" sz="1400" b="0" i="1"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r>
                      <a:rPr lang="en-GB" sz="1400" b="0" i="1" smtClean="0">
                        <a:latin typeface="Cambria Math" panose="02040503050406030204" pitchFamily="18" charset="0"/>
                        <a:ea typeface="Helvetica Neue Thin" panose="020B0403020202020204" pitchFamily="34" charset="0"/>
                      </a:rPr>
                      <m:t> </m:t>
                    </m:r>
                  </m:oMath>
                </a14:m>
                <a:r>
                  <a:rPr lang="en-US" sz="14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r>
                  <a:rPr lang="en-US" sz="1400" dirty="0">
                    <a:latin typeface="Helvetica Neue Thin" panose="020B0403020202020204" pitchFamily="34" charset="0"/>
                    <a:ea typeface="Helvetica Neue Thin" panose="020B0403020202020204" pitchFamily="34" charset="0"/>
                  </a:rPr>
                  <a:t> number independent variables</a:t>
                </a:r>
              </a:p>
              <a:p>
                <a:r>
                  <a:rPr lang="en-US" sz="1400" dirty="0">
                    <a:latin typeface="Helvetica Neue Thin" panose="020B0403020202020204" pitchFamily="34" charset="0"/>
                    <a:ea typeface="Helvetica Neue Thin" panose="020B0403020202020204" pitchFamily="34" charset="0"/>
                  </a:rPr>
                  <a:t>Notation </a:t>
                </a:r>
                <a14:m>
                  <m:oMath xmlns:m="http://schemas.openxmlformats.org/officeDocument/2006/math">
                    <m:sSub>
                      <m:sSubPr>
                        <m:ctrlPr>
                          <a:rPr lang="en-US" sz="1400" i="1" dirty="0" smtClean="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r>
                          <a:rPr lang="en-GB" sz="1400" b="0" i="1" dirty="0" smtClean="0">
                            <a:latin typeface="Cambria Math" panose="02040503050406030204" pitchFamily="18" charset="0"/>
                            <a:ea typeface="Helvetica Neue Thin" panose="020B0403020202020204" pitchFamily="34" charset="0"/>
                          </a:rPr>
                          <m:t>, </m:t>
                        </m:r>
                        <m:r>
                          <a:rPr lang="en-GB" sz="1400" b="0" i="1" dirty="0" smtClean="0">
                            <a:latin typeface="Cambria Math" panose="02040503050406030204" pitchFamily="18" charset="0"/>
                            <a:ea typeface="Helvetica Neue Thin" panose="020B0403020202020204" pitchFamily="34" charset="0"/>
                          </a:rPr>
                          <m:t>𝑖</m:t>
                        </m:r>
                        <m:r>
                          <a:rPr lang="en-GB" sz="1400" b="0" i="1" dirty="0" smtClean="0">
                            <a:latin typeface="Cambria Math" panose="02040503050406030204" pitchFamily="18" charset="0"/>
                            <a:ea typeface="Helvetica Neue Thin" panose="020B0403020202020204" pitchFamily="34" charset="0"/>
                          </a:rPr>
                          <m:t>,</m:t>
                        </m:r>
                        <m:r>
                          <a:rPr lang="en-GB" sz="1400" b="0" i="1" dirty="0" smtClean="0">
                            <a:latin typeface="Cambria Math" panose="02040503050406030204" pitchFamily="18" charset="0"/>
                            <a:ea typeface="Helvetica Neue Thin" panose="020B0403020202020204" pitchFamily="34" charset="0"/>
                          </a:rPr>
                          <m:t>𝑗</m:t>
                        </m:r>
                      </m:sub>
                    </m:sSub>
                  </m:oMath>
                </a14:m>
                <a:r>
                  <a:rPr lang="en-US" sz="1400" dirty="0">
                    <a:latin typeface="Helvetica Neue Thin" panose="020B0403020202020204" pitchFamily="34" charset="0"/>
                    <a:ea typeface="Helvetica Neue Thin" panose="020B0403020202020204" pitchFamily="34" charset="0"/>
                  </a:rPr>
                  <a:t> is the actual observation. It means that its the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𝑖</m:t>
                    </m:r>
                  </m:oMath>
                </a14:m>
                <a:r>
                  <a:rPr lang="en-US" sz="1400" dirty="0">
                    <a:latin typeface="Helvetica Neue Thin" panose="020B0403020202020204" pitchFamily="34" charset="0"/>
                    <a:ea typeface="Helvetica Neue Thin" panose="020B0403020202020204" pitchFamily="34" charset="0"/>
                  </a:rPr>
                  <a:t> observation in group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𝑗</m:t>
                    </m:r>
                  </m:oMath>
                </a14:m>
                <a:r>
                  <a:rPr lang="en-US" sz="1400" dirty="0">
                    <a:latin typeface="Helvetica Neue Thin" panose="020B0403020202020204" pitchFamily="34" charset="0"/>
                    <a:ea typeface="Helvetica Neue Thin" panose="020B0403020202020204" pitchFamily="34" charset="0"/>
                  </a:rPr>
                  <a:t> for the variable </a:t>
                </a:r>
                <a14:m>
                  <m:oMath xmlns:m="http://schemas.openxmlformats.org/officeDocument/2006/math">
                    <m:r>
                      <a:rPr lang="en-GB" sz="1400" b="0" i="1" smtClean="0">
                        <a:latin typeface="Cambria Math" panose="02040503050406030204" pitchFamily="18" charset="0"/>
                        <a:ea typeface="Helvetica Neue Thin" panose="020B0403020202020204" pitchFamily="34" charset="0"/>
                      </a:rPr>
                      <m:t>𝑘</m:t>
                    </m:r>
                  </m:oMath>
                </a14:m>
                <a:endParaRPr lang="en-US" sz="1400" b="1" dirty="0">
                  <a:latin typeface="Helvetica Neue Thin" panose="020B0403020202020204" pitchFamily="34" charset="0"/>
                  <a:ea typeface="Helvetica Neue Thin" panose="020B0403020202020204" pitchFamily="34" charset="0"/>
                </a:endParaRPr>
              </a:p>
              <a:p>
                <a:pPr marL="0" indent="0">
                  <a:buNone/>
                </a:pPr>
                <a:r>
                  <a:rPr lang="en-US" sz="1400" b="1" dirty="0">
                    <a:latin typeface="Helvetica Neue Thin" panose="020B0403020202020204" pitchFamily="34" charset="0"/>
                    <a:ea typeface="Helvetica Neue Thin" panose="020B0403020202020204" pitchFamily="34" charset="0"/>
                  </a:rPr>
                  <a:t>[2] Parameters</a:t>
                </a:r>
              </a:p>
              <a:p>
                <a14:m>
                  <m:oMath xmlns:m="http://schemas.openxmlformats.org/officeDocument/2006/math">
                    <m:sSub>
                      <m:sSubPr>
                        <m:ctrlPr>
                          <a:rPr lang="en-US" sz="1400" i="1" smtClean="0">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rPr>
                          <m:t>0</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the intercept</a:t>
                </a:r>
              </a:p>
              <a:p>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1</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smtClean="0">
                        <a:latin typeface="Cambria Math" panose="02040503050406030204" pitchFamily="18" charset="0"/>
                      </a:rPr>
                      <m:t>,</m:t>
                    </m:r>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2</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smtClean="0">
                            <a:latin typeface="Cambria Math" panose="02040503050406030204" pitchFamily="18" charset="0"/>
                            <a:ea typeface="Cambria Math" panose="02040503050406030204" pitchFamily="18" charset="0"/>
                          </a:rPr>
                          <m:t>3</m:t>
                        </m:r>
                        <m:r>
                          <a:rPr lang="en-GB" sz="1400" b="0" i="0"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a:latin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𝛽</m:t>
                        </m:r>
                      </m:e>
                      <m:sub>
                        <m:r>
                          <a:rPr lang="en-GB" sz="140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𝐽</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corresponding to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1</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2</m:t>
                        </m:r>
                      </m:sub>
                    </m:sSub>
                  </m:oMath>
                </a14:m>
                <a:r>
                  <a:rPr lang="en-US" sz="14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3</m:t>
                        </m:r>
                      </m:sub>
                    </m:sSub>
                  </m:oMath>
                </a14:m>
                <a:r>
                  <a:rPr lang="en-US" sz="14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GB" sz="1400" i="1" dirty="0" smtClean="0">
                            <a:latin typeface="Cambria Math" panose="02040503050406030204" pitchFamily="18" charset="0"/>
                            <a:ea typeface="Helvetica Neue Thin" panose="020B0403020202020204" pitchFamily="34" charset="0"/>
                          </a:rPr>
                          <m:t>𝑥</m:t>
                        </m:r>
                      </m:e>
                      <m:sub>
                        <m:r>
                          <a:rPr lang="en-GB" sz="1400" i="1" dirty="0" smtClean="0">
                            <a:latin typeface="Cambria Math" panose="02040503050406030204" pitchFamily="18" charset="0"/>
                            <a:ea typeface="Helvetica Neue Thin" panose="020B0403020202020204" pitchFamily="34" charset="0"/>
                          </a:rPr>
                          <m:t>𝑘</m:t>
                        </m:r>
                      </m:sub>
                    </m:sSub>
                  </m:oMath>
                </a14:m>
                <a:r>
                  <a:rPr lang="en-US" sz="1400" b="1" dirty="0">
                    <a:latin typeface="Helvetica Neue Thin" panose="020B0403020202020204" pitchFamily="34" charset="0"/>
                    <a:ea typeface="Helvetica Neue Thin" panose="020B0403020202020204" pitchFamily="34" charset="0"/>
                  </a:rPr>
                  <a:t> </a:t>
                </a:r>
                <a:endParaRPr lang="en-US" sz="1400" dirty="0">
                  <a:latin typeface="Helvetica Neue Thin" panose="020B0403020202020204" pitchFamily="34" charset="0"/>
                  <a:ea typeface="Helvetica Neue Thin" panose="020B0403020202020204" pitchFamily="34" charset="0"/>
                </a:endParaRPr>
              </a:p>
              <a:p>
                <a14:m>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smtClean="0">
                            <a:latin typeface="Cambria Math" panose="02040503050406030204" pitchFamily="18" charset="0"/>
                            <a:ea typeface="Cambria Math" panose="02040503050406030204" pitchFamily="18" charset="0"/>
                          </a:rPr>
                          <m:t>𝜀</m:t>
                        </m:r>
                      </m:e>
                      <m:sub>
                        <m:r>
                          <a:rPr lang="en-GB" sz="1400" b="0" i="1" smtClean="0">
                            <a:latin typeface="Cambria Math" panose="02040503050406030204" pitchFamily="18" charset="0"/>
                            <a:ea typeface="Cambria Math" panose="02040503050406030204" pitchFamily="18" charset="0"/>
                          </a:rPr>
                          <m:t>𝑖</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dirty="0">
                    <a:latin typeface="Helvetica Neue Thin" panose="020B0403020202020204" pitchFamily="34" charset="0"/>
                    <a:ea typeface="Helvetica Neue Thin" panose="020B0403020202020204" pitchFamily="34" charset="0"/>
                  </a:rPr>
                  <a:t> is an error term</a:t>
                </a:r>
              </a:p>
              <a:p>
                <a:endParaRPr lang="en-US" sz="1400" b="1" dirty="0">
                  <a:latin typeface="Century" panose="020406040505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EB95191A-F295-AE4E-BEBA-CE7F8DEDE7A7}"/>
                  </a:ext>
                </a:extLst>
              </p:cNvPr>
              <p:cNvSpPr>
                <a:spLocks noGrp="1" noRot="1" noChangeAspect="1" noMove="1" noResize="1" noEditPoints="1" noAdjustHandles="1" noChangeArrowheads="1" noChangeShapeType="1" noTextEdit="1"/>
              </p:cNvSpPr>
              <p:nvPr>
                <p:ph idx="1"/>
              </p:nvPr>
            </p:nvSpPr>
            <p:spPr>
              <a:xfrm>
                <a:off x="102343" y="3338481"/>
                <a:ext cx="6418597" cy="3320133"/>
              </a:xfrm>
              <a:blipFill>
                <a:blip r:embed="rId3"/>
                <a:stretch>
                  <a:fillRect/>
                </a:stretch>
              </a:blipFill>
              <a:ln>
                <a:solidFill>
                  <a:schemeClr val="tx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EB440EC-56E1-EE41-B2A7-B5C385947CB1}"/>
                  </a:ext>
                </a:extLst>
              </p:cNvPr>
              <p:cNvSpPr txBox="1"/>
              <p:nvPr/>
            </p:nvSpPr>
            <p:spPr>
              <a:xfrm>
                <a:off x="160710" y="2790749"/>
                <a:ext cx="5935290"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p:sp>
            <p:nvSpPr>
              <p:cNvPr id="5" name="TextBox 4">
                <a:extLst>
                  <a:ext uri="{FF2B5EF4-FFF2-40B4-BE49-F238E27FC236}">
                    <a16:creationId xmlns:a16="http://schemas.microsoft.com/office/drawing/2014/main" id="{FEB440EC-56E1-EE41-B2A7-B5C385947CB1}"/>
                  </a:ext>
                </a:extLst>
              </p:cNvPr>
              <p:cNvSpPr txBox="1">
                <a:spLocks noRot="1" noChangeAspect="1" noMove="1" noResize="1" noEditPoints="1" noAdjustHandles="1" noChangeArrowheads="1" noChangeShapeType="1" noTextEdit="1"/>
              </p:cNvSpPr>
              <p:nvPr/>
            </p:nvSpPr>
            <p:spPr>
              <a:xfrm>
                <a:off x="160710" y="2790749"/>
                <a:ext cx="5935290" cy="358368"/>
              </a:xfrm>
              <a:prstGeom prst="rect">
                <a:avLst/>
              </a:prstGeom>
              <a:blipFill>
                <a:blip r:embed="rId4"/>
                <a:stretch>
                  <a:fillRect b="-6667"/>
                </a:stretch>
              </a:blipFill>
              <a:ln>
                <a:solidFill>
                  <a:schemeClr val="accent1"/>
                </a:solidFill>
              </a:ln>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91BF62BE-BC7B-2045-4028-E900820E5C6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8F8CC0EB-80AF-6071-1715-FCE4CE3527C2}"/>
                  </a:ext>
                </a:extLst>
              </p:cNvPr>
              <p:cNvSpPr txBox="1"/>
              <p:nvPr/>
            </p:nvSpPr>
            <p:spPr>
              <a:xfrm>
                <a:off x="102343" y="678248"/>
                <a:ext cx="5850985" cy="2308324"/>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When there is a hierarchical structure in the dataset, the base form of the GLM can be explicitly reformulated to show the hierarchies with indexes. For instance</a:t>
                </a:r>
              </a:p>
              <a:p>
                <a:pPr marL="285750" indent="-285750">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  Mathematical formulation of such scenario will be as follows:  </a:t>
                </a:r>
              </a:p>
              <a:p>
                <a:pPr marL="742950" lvl="1" indent="-285750">
                  <a:buFont typeface="Wingdings" pitchFamily="2" charset="2"/>
                  <a:buChar char="v"/>
                </a:pPr>
                <a:endParaRPr lang="en-GB" sz="1600" b="1" dirty="0">
                  <a:latin typeface="Helvetica Neue Light" panose="02000403000000020004" pitchFamily="2" charset="0"/>
                  <a:ea typeface="Helvetica Neue Light" panose="02000403000000020004" pitchFamily="2" charset="0"/>
                </a:endParaRPr>
              </a:p>
            </p:txBody>
          </p:sp>
        </mc:Choice>
        <mc:Fallback>
          <p:sp>
            <p:nvSpPr>
              <p:cNvPr id="4" name="TextBox 3">
                <a:extLst>
                  <a:ext uri="{FF2B5EF4-FFF2-40B4-BE49-F238E27FC236}">
                    <a16:creationId xmlns:a16="http://schemas.microsoft.com/office/drawing/2014/main" id="{8F8CC0EB-80AF-6071-1715-FCE4CE3527C2}"/>
                  </a:ext>
                </a:extLst>
              </p:cNvPr>
              <p:cNvSpPr txBox="1">
                <a:spLocks noRot="1" noChangeAspect="1" noMove="1" noResize="1" noEditPoints="1" noAdjustHandles="1" noChangeArrowheads="1" noChangeShapeType="1" noTextEdit="1"/>
              </p:cNvSpPr>
              <p:nvPr/>
            </p:nvSpPr>
            <p:spPr>
              <a:xfrm>
                <a:off x="102343" y="678248"/>
                <a:ext cx="5850985" cy="2308324"/>
              </a:xfrm>
              <a:prstGeom prst="rect">
                <a:avLst/>
              </a:prstGeom>
              <a:blipFill>
                <a:blip r:embed="rId5"/>
                <a:stretch>
                  <a:fillRect l="-434" t="-1093" r="-868"/>
                </a:stretch>
              </a:blipFill>
            </p:spPr>
            <p:txBody>
              <a:bodyPr/>
              <a:lstStyle/>
              <a:p>
                <a:r>
                  <a:rPr lang="en-GB">
                    <a:noFill/>
                  </a:rPr>
                  <a:t> </a:t>
                </a:r>
              </a:p>
            </p:txBody>
          </p:sp>
        </mc:Fallback>
      </mc:AlternateContent>
      <p:pic>
        <p:nvPicPr>
          <p:cNvPr id="8" name="Picture 7" descr="Diagram&#10;&#10;Description automatically generated">
            <a:extLst>
              <a:ext uri="{FF2B5EF4-FFF2-40B4-BE49-F238E27FC236}">
                <a16:creationId xmlns:a16="http://schemas.microsoft.com/office/drawing/2014/main" id="{23722D73-1533-CABA-F16D-C0D112FAA0C0}"/>
              </a:ext>
            </a:extLst>
          </p:cNvPr>
          <p:cNvPicPr>
            <a:picLocks noChangeAspect="1"/>
          </p:cNvPicPr>
          <p:nvPr/>
        </p:nvPicPr>
        <p:blipFill>
          <a:blip r:embed="rId6"/>
          <a:stretch>
            <a:fillRect/>
          </a:stretch>
        </p:blipFill>
        <p:spPr>
          <a:xfrm>
            <a:off x="6122240" y="1020006"/>
            <a:ext cx="5967273" cy="1408594"/>
          </a:xfrm>
          <a:prstGeom prst="rect">
            <a:avLst/>
          </a:prstGeom>
        </p:spPr>
      </p:pic>
      <p:sp>
        <p:nvSpPr>
          <p:cNvPr id="11" name="Rectangle 10">
            <a:extLst>
              <a:ext uri="{FF2B5EF4-FFF2-40B4-BE49-F238E27FC236}">
                <a16:creationId xmlns:a16="http://schemas.microsoft.com/office/drawing/2014/main" id="{A2E0F7E9-FADF-8A08-1512-D7BCA807A805}"/>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Table&#10;&#10;Description automatically generated">
            <a:extLst>
              <a:ext uri="{FF2B5EF4-FFF2-40B4-BE49-F238E27FC236}">
                <a16:creationId xmlns:a16="http://schemas.microsoft.com/office/drawing/2014/main" id="{FC0AF91E-D58C-F2F2-B5D1-710D3C13CBCF}"/>
              </a:ext>
            </a:extLst>
          </p:cNvPr>
          <p:cNvPicPr>
            <a:picLocks noChangeAspect="1"/>
          </p:cNvPicPr>
          <p:nvPr/>
        </p:nvPicPr>
        <p:blipFill>
          <a:blip r:embed="rId7"/>
          <a:stretch>
            <a:fillRect/>
          </a:stretch>
        </p:blipFill>
        <p:spPr>
          <a:xfrm>
            <a:off x="6728251" y="3142219"/>
            <a:ext cx="5361262" cy="3227839"/>
          </a:xfrm>
          <a:prstGeom prst="rect">
            <a:avLst/>
          </a:prstGeom>
        </p:spPr>
      </p:pic>
      <p:sp>
        <p:nvSpPr>
          <p:cNvPr id="10" name="TextBox 9">
            <a:extLst>
              <a:ext uri="{FF2B5EF4-FFF2-40B4-BE49-F238E27FC236}">
                <a16:creationId xmlns:a16="http://schemas.microsoft.com/office/drawing/2014/main" id="{1294AB7F-023E-4F88-A7D6-409CD89CED48}"/>
              </a:ext>
            </a:extLst>
          </p:cNvPr>
          <p:cNvSpPr txBox="1"/>
          <p:nvPr/>
        </p:nvSpPr>
        <p:spPr>
          <a:xfrm>
            <a:off x="6971324" y="2799485"/>
            <a:ext cx="529256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frame written in matrix algebraic form</a:t>
            </a:r>
          </a:p>
        </p:txBody>
      </p:sp>
      <p:sp>
        <p:nvSpPr>
          <p:cNvPr id="12" name="TextBox 11">
            <a:extLst>
              <a:ext uri="{FF2B5EF4-FFF2-40B4-BE49-F238E27FC236}">
                <a16:creationId xmlns:a16="http://schemas.microsoft.com/office/drawing/2014/main" id="{0F132D3E-DDFD-E85D-0E64-4D0E62009639}"/>
              </a:ext>
            </a:extLst>
          </p:cNvPr>
          <p:cNvSpPr txBox="1"/>
          <p:nvPr/>
        </p:nvSpPr>
        <p:spPr>
          <a:xfrm>
            <a:off x="7635589" y="712229"/>
            <a:ext cx="3964030"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2-level hierarchical data drawn in picture form</a:t>
            </a:r>
          </a:p>
        </p:txBody>
      </p:sp>
    </p:spTree>
    <p:extLst>
      <p:ext uri="{BB962C8B-B14F-4D97-AF65-F5344CB8AC3E}">
        <p14:creationId xmlns:p14="http://schemas.microsoft.com/office/powerpoint/2010/main" val="2826788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229E9917-4124-AB00-CB89-9DB9564AE79B}"/>
                  </a:ext>
                </a:extLst>
              </p:cNvPr>
              <p:cNvSpPr txBox="1">
                <a:spLocks/>
              </p:cNvSpPr>
              <p:nvPr/>
            </p:nvSpPr>
            <p:spPr>
              <a:xfrm>
                <a:off x="102344" y="81872"/>
                <a:ext cx="10515600" cy="417481"/>
              </a:xfr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dirty="0">
                    <a:latin typeface="Helvetica Neue Light" panose="02000403000000020004" pitchFamily="2" charset="0"/>
                    <a:ea typeface="Helvetica Neue Light" panose="02000403000000020004" pitchFamily="2" charset="0"/>
                  </a:rPr>
                  <a:t>Notation for the intercept and coefficient i.e.,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0,</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and </a:t>
                </a:r>
                <a14:m>
                  <m:oMath xmlns:m="http://schemas.openxmlformats.org/officeDocument/2006/math">
                    <m:sSub>
                      <m:sSubPr>
                        <m:ctrlPr>
                          <a:rPr lang="en-US" sz="2000" i="1" smtClean="0">
                            <a:latin typeface="Cambria Math" panose="02040503050406030204" pitchFamily="18" charset="0"/>
                            <a:ea typeface="Helvetica Neue Light" panose="02000403000000020004" pitchFamily="2" charset="0"/>
                          </a:rPr>
                        </m:ctrlPr>
                      </m:sSubPr>
                      <m:e>
                        <m:r>
                          <a:rPr lang="en-US" sz="2000" i="1" smtClean="0">
                            <a:latin typeface="Cambria Math" panose="02040503050406030204" pitchFamily="18" charset="0"/>
                            <a:ea typeface="Cambria Math" panose="02040503050406030204" pitchFamily="18" charset="0"/>
                          </a:rPr>
                          <m:t>𝛽</m:t>
                        </m:r>
                      </m:e>
                      <m:sub>
                        <m:r>
                          <a:rPr lang="en-GB" sz="2000" b="0" i="1" smtClean="0">
                            <a:latin typeface="Cambria Math" panose="02040503050406030204" pitchFamily="18" charset="0"/>
                            <a:ea typeface="Helvetica Neue Light" panose="02000403000000020004" pitchFamily="2" charset="0"/>
                          </a:rPr>
                          <m:t>𝑘</m:t>
                        </m:r>
                        <m:r>
                          <a:rPr lang="en-GB" sz="2000" b="0" i="1" smtClean="0">
                            <a:latin typeface="Cambria Math" panose="02040503050406030204" pitchFamily="18" charset="0"/>
                            <a:ea typeface="Helvetica Neue Light" panose="02000403000000020004" pitchFamily="2" charset="0"/>
                          </a:rPr>
                          <m:t>,</m:t>
                        </m:r>
                        <m:r>
                          <a:rPr lang="en-GB" sz="2000" b="0" i="1" smtClean="0">
                            <a:latin typeface="Cambria Math" panose="02040503050406030204" pitchFamily="18" charset="0"/>
                            <a:ea typeface="Helvetica Neue Light" panose="02000403000000020004" pitchFamily="2" charset="0"/>
                          </a:rPr>
                          <m:t>𝑗</m:t>
                        </m:r>
                      </m:sub>
                    </m:sSub>
                  </m:oMath>
                </a14:m>
                <a:r>
                  <a:rPr lang="en-US" sz="2000" dirty="0">
                    <a:latin typeface="Helvetica Neue Light" panose="02000403000000020004" pitchFamily="2" charset="0"/>
                    <a:ea typeface="Helvetica Neue Light" panose="02000403000000020004" pitchFamily="2" charset="0"/>
                  </a:rPr>
                  <a:t> - what are they?</a:t>
                </a:r>
              </a:p>
            </p:txBody>
          </p:sp>
        </mc:Choice>
        <mc:Fallback xmlns="">
          <p:sp>
            <p:nvSpPr>
              <p:cNvPr id="2" name="Title 1">
                <a:extLst>
                  <a:ext uri="{FF2B5EF4-FFF2-40B4-BE49-F238E27FC236}">
                    <a16:creationId xmlns:a16="http://schemas.microsoft.com/office/drawing/2014/main" id="{229E9917-4124-AB00-CB89-9DB9564AE79B}"/>
                  </a:ext>
                </a:extLst>
              </p:cNvPr>
              <p:cNvSpPr txBox="1">
                <a:spLocks noRot="1" noChangeAspect="1" noMove="1" noResize="1" noEditPoints="1" noAdjustHandles="1" noChangeArrowheads="1" noChangeShapeType="1" noTextEdit="1"/>
              </p:cNvSpPr>
              <p:nvPr/>
            </p:nvSpPr>
            <p:spPr>
              <a:xfrm>
                <a:off x="102344" y="81872"/>
                <a:ext cx="10515600" cy="417481"/>
              </a:xfrm>
              <a:blipFill>
                <a:blip r:embed="rId3"/>
                <a:stretch>
                  <a:fillRect/>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EEA9E167-C852-8EC8-C333-E74E1B72AB7F}"/>
              </a:ext>
            </a:extLst>
          </p:cNvPr>
          <p:cNvSpPr txBox="1"/>
          <p:nvPr/>
        </p:nvSpPr>
        <p:spPr>
          <a:xfrm>
            <a:off x="103339" y="982866"/>
            <a:ext cx="2948969" cy="307777"/>
          </a:xfrm>
          <a:prstGeom prst="rect">
            <a:avLst/>
          </a:prstGeom>
          <a:noFill/>
        </p:spPr>
        <p:txBody>
          <a:bodyPr wrap="square" rtlCol="0">
            <a:spAutoFit/>
          </a:bodyPr>
          <a:lstStyle/>
          <a:p>
            <a:r>
              <a:rPr lang="en-GB" sz="1400" b="1" dirty="0">
                <a:latin typeface="Helvetica Neue Light" panose="02000403000000020004" pitchFamily="2" charset="0"/>
                <a:ea typeface="Helvetica Neue Light" panose="02000403000000020004" pitchFamily="2" charset="0"/>
              </a:rPr>
              <a:t>GLM model (not-indexed)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E931713-EFD4-F20E-7ADE-A1FA1AFBCE19}"/>
                  </a:ext>
                </a:extLst>
              </p:cNvPr>
              <p:cNvSpPr txBox="1"/>
              <p:nvPr/>
            </p:nvSpPr>
            <p:spPr>
              <a:xfrm>
                <a:off x="191796" y="1300550"/>
                <a:ext cx="5721025" cy="338554"/>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r>
                        <a:rPr lang="en-GB" sz="1600" b="0" i="1" smtClean="0">
                          <a:latin typeface="Cambria Math" panose="02040503050406030204" pitchFamily="18" charset="0"/>
                        </a:rPr>
                        <m:t>     </m:t>
                      </m:r>
                      <m:r>
                        <a:rPr lang="en-GB" sz="1600" i="1" smtClean="0">
                          <a:latin typeface="Cambria Math" panose="02040503050406030204" pitchFamily="18" charset="0"/>
                        </a:rPr>
                        <m:t>𝑦</m:t>
                      </m:r>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rPr>
                            <m:t>0</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1</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0" smtClean="0">
                              <a:latin typeface="Cambria Math" panose="02040503050406030204" pitchFamily="18" charset="0"/>
                            </a:rPr>
                            <m:t>2</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sub>
                      </m:sSub>
                      <m:r>
                        <a:rPr lang="en-GB" sz="1600" b="0" i="0" smtClean="0">
                          <a:latin typeface="Cambria Math" panose="02040503050406030204" pitchFamily="18" charset="0"/>
                        </a:rPr>
                        <m:t>+</m:t>
                      </m:r>
                      <m:r>
                        <a:rPr lang="el-GR" sz="1600" b="0" i="1" smtClean="0">
                          <a:latin typeface="Cambria Math" panose="02040503050406030204" pitchFamily="18" charset="0"/>
                          <a:ea typeface="Cambria Math" panose="02040503050406030204" pitchFamily="18" charset="0"/>
                        </a:rPr>
                        <m:t>𝜀</m:t>
                      </m:r>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4" name="TextBox 3">
                <a:extLst>
                  <a:ext uri="{FF2B5EF4-FFF2-40B4-BE49-F238E27FC236}">
                    <a16:creationId xmlns:a16="http://schemas.microsoft.com/office/drawing/2014/main" id="{5E931713-EFD4-F20E-7ADE-A1FA1AFBCE19}"/>
                  </a:ext>
                </a:extLst>
              </p:cNvPr>
              <p:cNvSpPr txBox="1">
                <a:spLocks noRot="1" noChangeAspect="1" noMove="1" noResize="1" noEditPoints="1" noAdjustHandles="1" noChangeArrowheads="1" noChangeShapeType="1" noTextEdit="1"/>
              </p:cNvSpPr>
              <p:nvPr/>
            </p:nvSpPr>
            <p:spPr>
              <a:xfrm>
                <a:off x="191796" y="1300550"/>
                <a:ext cx="5721025" cy="338554"/>
              </a:xfrm>
              <a:prstGeom prst="rect">
                <a:avLst/>
              </a:prstGeom>
              <a:blipFill>
                <a:blip r:embed="rId4"/>
                <a:stretch>
                  <a:fillRect b="-13793"/>
                </a:stretch>
              </a:blipFill>
              <a:ln>
                <a:solidFill>
                  <a:schemeClr val="accent1"/>
                </a:solid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5DAF73F3-9E75-91C5-6D30-537A7C7EAC77}"/>
              </a:ext>
            </a:extLst>
          </p:cNvPr>
          <p:cNvSpPr txBox="1"/>
          <p:nvPr/>
        </p:nvSpPr>
        <p:spPr>
          <a:xfrm>
            <a:off x="6026042" y="965314"/>
            <a:ext cx="1831777" cy="307777"/>
          </a:xfrm>
          <a:prstGeom prst="rect">
            <a:avLst/>
          </a:prstGeom>
          <a:noFill/>
        </p:spPr>
        <p:txBody>
          <a:bodyPr wrap="square" rtlCol="0">
            <a:spAutoFit/>
          </a:bodyPr>
          <a:lstStyle/>
          <a:p>
            <a:pPr algn="ctr"/>
            <a:r>
              <a:rPr lang="en-GB" sz="1400" b="1" dirty="0">
                <a:latin typeface="Helvetica Neue Light" panose="02000403000000020004" pitchFamily="2" charset="0"/>
                <a:ea typeface="Helvetica Neue Light" panose="02000403000000020004" pitchFamily="2" charset="0"/>
              </a:rPr>
              <a:t>GLM model (indexed)</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A21EC5-99EE-165A-B0B1-4D793D923F13}"/>
                  </a:ext>
                </a:extLst>
              </p:cNvPr>
              <p:cNvSpPr txBox="1"/>
              <p:nvPr/>
            </p:nvSpPr>
            <p:spPr>
              <a:xfrm>
                <a:off x="6105939" y="1290643"/>
                <a:ext cx="5754351" cy="358368"/>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600" b="0" i="1" smtClean="0">
                              <a:latin typeface="Cambria Math" panose="02040503050406030204" pitchFamily="18" charset="0"/>
                            </a:rPr>
                          </m:ctrlPr>
                        </m:sSubPr>
                        <m:e>
                          <m:r>
                            <a:rPr lang="en-GB" sz="1600" b="0" i="1" smtClean="0">
                              <a:latin typeface="Cambria Math" panose="02040503050406030204" pitchFamily="18" charset="0"/>
                            </a:rPr>
                            <m:t>𝑦</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 </m:t>
                      </m:r>
                      <m:sSub>
                        <m:sSubPr>
                          <m:ctrlPr>
                            <a:rPr lang="en-GB" sz="1600" i="1" smtClean="0">
                              <a:latin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1,</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b="0" i="1">
                              <a:latin typeface="Cambria Math" panose="02040503050406030204" pitchFamily="18" charset="0"/>
                              <a:ea typeface="Cambria Math" panose="02040503050406030204" pitchFamily="18" charset="0"/>
                            </a:rPr>
                            <m:t>𝛽</m:t>
                          </m:r>
                        </m:e>
                        <m:sub>
                          <m:r>
                            <a:rPr lang="en-GB" sz="1600" b="0" i="0"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b="0" i="1">
                              <a:latin typeface="Cambria Math" panose="02040503050406030204" pitchFamily="18" charset="0"/>
                            </a:rPr>
                            <m:t>𝑥</m:t>
                          </m:r>
                        </m:e>
                        <m:sub>
                          <m:r>
                            <a:rPr lang="en-GB" sz="1600" b="0" i="1" smtClean="0">
                              <a:latin typeface="Cambria Math" panose="02040503050406030204" pitchFamily="18" charset="0"/>
                            </a:rPr>
                            <m:t>2,</m:t>
                          </m:r>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r>
                        <a:rPr lang="en-GB" sz="1600" b="0" i="0" smtClean="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𝑘</m:t>
                          </m:r>
                          <m:r>
                            <a:rPr lang="en-GB" sz="1600" i="1">
                              <a:latin typeface="Cambria Math" panose="02040503050406030204" pitchFamily="18" charset="0"/>
                              <a:ea typeface="Cambria Math" panose="02040503050406030204" pitchFamily="18" charset="0"/>
                            </a:rPr>
                            <m:t>,</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b="0" i="1" smtClean="0">
                              <a:latin typeface="Cambria Math" panose="02040503050406030204" pitchFamily="18" charset="0"/>
                            </a:rPr>
                            <m:t>𝑘</m:t>
                          </m:r>
                          <m:r>
                            <a:rPr lang="en-GB" sz="1600" i="1">
                              <a:latin typeface="Cambria Math" panose="02040503050406030204" pitchFamily="18" charset="0"/>
                            </a:rPr>
                            <m:t>,</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smtClean="0">
                              <a:latin typeface="Cambria Math" panose="02040503050406030204" pitchFamily="18" charset="0"/>
                            </a:rPr>
                          </m:ctrlPr>
                        </m:sSubPr>
                        <m:e>
                          <m:r>
                            <a:rPr lang="en-GB" sz="1600" i="1" smtClean="0">
                              <a:latin typeface="Cambria Math" panose="02040503050406030204" pitchFamily="18" charset="0"/>
                              <a:ea typeface="Cambria Math" panose="02040503050406030204" pitchFamily="18" charset="0"/>
                            </a:rPr>
                            <m:t>𝜀</m:t>
                          </m:r>
                        </m:e>
                        <m:sub>
                          <m:r>
                            <a:rPr lang="en-GB" sz="1600" b="0" i="1" smtClean="0">
                              <a:latin typeface="Cambria Math" panose="02040503050406030204" pitchFamily="18" charset="0"/>
                            </a:rPr>
                            <m:t>𝑖</m:t>
                          </m:r>
                          <m:r>
                            <a:rPr lang="en-GB" sz="1600" b="0" i="1" smtClean="0">
                              <a:latin typeface="Cambria Math" panose="02040503050406030204" pitchFamily="18" charset="0"/>
                            </a:rPr>
                            <m:t>,</m:t>
                          </m:r>
                          <m:r>
                            <a:rPr lang="en-GB" sz="1600" b="0" i="1" smtClean="0">
                              <a:latin typeface="Cambria Math" panose="02040503050406030204" pitchFamily="18" charset="0"/>
                            </a:rPr>
                            <m:t>𝑗</m:t>
                          </m:r>
                        </m:sub>
                      </m:sSub>
                    </m:oMath>
                  </m:oMathPara>
                </a14:m>
                <a:endParaRPr lang="en-US" sz="1600" i="1" dirty="0">
                  <a:latin typeface="Helvetica Neue Thin" panose="020B0403020202020204" pitchFamily="34" charset="0"/>
                  <a:ea typeface="Helvetica Neue Thin" panose="020B0403020202020204" pitchFamily="34" charset="0"/>
                </a:endParaRPr>
              </a:p>
            </p:txBody>
          </p:sp>
        </mc:Choice>
        <mc:Fallback xmlns="">
          <p:sp>
            <p:nvSpPr>
              <p:cNvPr id="6" name="TextBox 5">
                <a:extLst>
                  <a:ext uri="{FF2B5EF4-FFF2-40B4-BE49-F238E27FC236}">
                    <a16:creationId xmlns:a16="http://schemas.microsoft.com/office/drawing/2014/main" id="{B8A21EC5-99EE-165A-B0B1-4D793D923F13}"/>
                  </a:ext>
                </a:extLst>
              </p:cNvPr>
              <p:cNvSpPr txBox="1">
                <a:spLocks noRot="1" noChangeAspect="1" noMove="1" noResize="1" noEditPoints="1" noAdjustHandles="1" noChangeArrowheads="1" noChangeShapeType="1" noTextEdit="1"/>
              </p:cNvSpPr>
              <p:nvPr/>
            </p:nvSpPr>
            <p:spPr>
              <a:xfrm>
                <a:off x="6105939" y="1290643"/>
                <a:ext cx="5754351" cy="358368"/>
              </a:xfrm>
              <a:prstGeom prst="rect">
                <a:avLst/>
              </a:prstGeom>
              <a:blipFill>
                <a:blip r:embed="rId5"/>
                <a:stretch>
                  <a:fillRect b="-3333"/>
                </a:stretch>
              </a:blipFill>
              <a:ln>
                <a:solidFill>
                  <a:schemeClr val="accent1"/>
                </a:solidFill>
              </a:ln>
            </p:spPr>
            <p:txBody>
              <a:bodyPr/>
              <a:lstStyle/>
              <a:p>
                <a:r>
                  <a:rPr lang="en-GB">
                    <a:noFill/>
                  </a:rPr>
                  <a:t> </a:t>
                </a:r>
              </a:p>
            </p:txBody>
          </p:sp>
        </mc:Fallback>
      </mc:AlternateContent>
      <p:pic>
        <p:nvPicPr>
          <p:cNvPr id="10" name="Picture 9" descr="Chart, scatter chart&#10;&#10;Description automatically generated">
            <a:extLst>
              <a:ext uri="{FF2B5EF4-FFF2-40B4-BE49-F238E27FC236}">
                <a16:creationId xmlns:a16="http://schemas.microsoft.com/office/drawing/2014/main" id="{D841BF69-4137-A013-CF06-B24749D46D83}"/>
              </a:ext>
            </a:extLst>
          </p:cNvPr>
          <p:cNvPicPr>
            <a:picLocks noChangeAspect="1"/>
          </p:cNvPicPr>
          <p:nvPr/>
        </p:nvPicPr>
        <p:blipFill>
          <a:blip r:embed="rId6"/>
          <a:stretch>
            <a:fillRect/>
          </a:stretch>
        </p:blipFill>
        <p:spPr>
          <a:xfrm>
            <a:off x="6105939" y="1830475"/>
            <a:ext cx="5754351" cy="4026669"/>
          </a:xfrm>
          <a:prstGeom prst="rect">
            <a:avLst/>
          </a:prstGeom>
          <a:ln>
            <a:solidFill>
              <a:schemeClr val="tx1"/>
            </a:solidFill>
          </a:ln>
        </p:spPr>
      </p:pic>
      <p:pic>
        <p:nvPicPr>
          <p:cNvPr id="8" name="Picture 7" descr="Chart, scatter chart&#10;&#10;Description automatically generated">
            <a:extLst>
              <a:ext uri="{FF2B5EF4-FFF2-40B4-BE49-F238E27FC236}">
                <a16:creationId xmlns:a16="http://schemas.microsoft.com/office/drawing/2014/main" id="{197DFA9F-A014-0C92-2AE3-716EAAFA6494}"/>
              </a:ext>
            </a:extLst>
          </p:cNvPr>
          <p:cNvPicPr>
            <a:picLocks noChangeAspect="1"/>
          </p:cNvPicPr>
          <p:nvPr/>
        </p:nvPicPr>
        <p:blipFill>
          <a:blip r:embed="rId7"/>
          <a:stretch>
            <a:fillRect/>
          </a:stretch>
        </p:blipFill>
        <p:spPr>
          <a:xfrm>
            <a:off x="191796" y="1830475"/>
            <a:ext cx="5721026" cy="4026669"/>
          </a:xfrm>
          <a:prstGeom prst="rect">
            <a:avLst/>
          </a:prstGeom>
          <a:ln>
            <a:solidFill>
              <a:schemeClr val="tx1"/>
            </a:solidFill>
          </a:ln>
        </p:spPr>
      </p:pic>
      <p:sp>
        <p:nvSpPr>
          <p:cNvPr id="12" name="TextBox 11">
            <a:extLst>
              <a:ext uri="{FF2B5EF4-FFF2-40B4-BE49-F238E27FC236}">
                <a16:creationId xmlns:a16="http://schemas.microsoft.com/office/drawing/2014/main" id="{4C0644C7-36C7-E79A-246D-B184CE989793}"/>
              </a:ext>
            </a:extLst>
          </p:cNvPr>
          <p:cNvSpPr txBox="1"/>
          <p:nvPr/>
        </p:nvSpPr>
        <p:spPr>
          <a:xfrm>
            <a:off x="191795" y="552871"/>
            <a:ext cx="11668495" cy="30777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Light" panose="02000403000000020004" pitchFamily="2" charset="0"/>
                <a:ea typeface="Helvetica Neue Light" panose="02000403000000020004" pitchFamily="2" charset="0"/>
              </a:rPr>
              <a:t>Let us consider the following scenarios: 50 students in 4 classes, we are interested to know how </a:t>
            </a:r>
            <a:r>
              <a:rPr lang="en-GB" sz="1400" dirty="0">
                <a:highlight>
                  <a:srgbClr val="C0C0C0"/>
                </a:highlight>
                <a:latin typeface="Helvetica Neue Light" panose="02000403000000020004" pitchFamily="2" charset="0"/>
                <a:ea typeface="Helvetica Neue Light" panose="02000403000000020004" pitchFamily="2" charset="0"/>
              </a:rPr>
              <a:t>active learning </a:t>
            </a:r>
            <a:r>
              <a:rPr lang="en-GB" sz="1400" dirty="0">
                <a:latin typeface="Helvetica Neue Light" panose="02000403000000020004" pitchFamily="2" charset="0"/>
                <a:ea typeface="Helvetica Neue Light" panose="02000403000000020004" pitchFamily="2" charset="0"/>
              </a:rPr>
              <a:t>time impacts </a:t>
            </a:r>
            <a:r>
              <a:rPr lang="en-GB" sz="1400" dirty="0">
                <a:highlight>
                  <a:srgbClr val="C0C0C0"/>
                </a:highlight>
                <a:latin typeface="Helvetica Neue Light" panose="02000403000000020004" pitchFamily="2" charset="0"/>
                <a:ea typeface="Helvetica Neue Light" panose="02000403000000020004" pitchFamily="2" charset="0"/>
              </a:rPr>
              <a:t>maths score </a:t>
            </a:r>
          </a:p>
        </p:txBody>
      </p:sp>
      <p:sp>
        <p:nvSpPr>
          <p:cNvPr id="13" name="TextBox 12">
            <a:extLst>
              <a:ext uri="{FF2B5EF4-FFF2-40B4-BE49-F238E27FC236}">
                <a16:creationId xmlns:a16="http://schemas.microsoft.com/office/drawing/2014/main" id="{796C5DA6-13A4-CDA3-150F-881FEA48DE0B}"/>
              </a:ext>
            </a:extLst>
          </p:cNvPr>
          <p:cNvSpPr txBox="1"/>
          <p:nvPr/>
        </p:nvSpPr>
        <p:spPr>
          <a:xfrm>
            <a:off x="191795" y="5931464"/>
            <a:ext cx="5721026" cy="646331"/>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Here, we can see that if we use a statistical model analyse this data without regards for the group structure. We get a single intercept and a single coefficient. Here, we are assuming that this relationship between active times and maths are similar across all the 200 students regardless of the classrooms they are in. This is what we term as Fixed Effects scenario </a:t>
            </a:r>
            <a:endParaRPr lang="en-GB" sz="900" b="1"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4" name="TextBox 13">
            <a:extLst>
              <a:ext uri="{FF2B5EF4-FFF2-40B4-BE49-F238E27FC236}">
                <a16:creationId xmlns:a16="http://schemas.microsoft.com/office/drawing/2014/main" id="{DD170E8F-579C-5F5E-AA89-DD113CC1253F}"/>
              </a:ext>
            </a:extLst>
          </p:cNvPr>
          <p:cNvSpPr txBox="1"/>
          <p:nvPr/>
        </p:nvSpPr>
        <p:spPr>
          <a:xfrm>
            <a:off x="6096000" y="5926976"/>
            <a:ext cx="5721026" cy="923330"/>
          </a:xfrm>
          <a:prstGeom prst="rect">
            <a:avLst/>
          </a:prstGeom>
          <a:noFill/>
        </p:spPr>
        <p:txBody>
          <a:bodyPr wrap="square" rtlCol="0">
            <a:spAutoFit/>
          </a:bodyPr>
          <a:lstStyle/>
          <a:p>
            <a:r>
              <a:rPr lang="en-GB" sz="900" dirty="0">
                <a:latin typeface="Helvetica Neue" panose="02000503000000020004" pitchFamily="2" charset="0"/>
                <a:ea typeface="Helvetica Neue" panose="02000503000000020004" pitchFamily="2" charset="0"/>
                <a:cs typeface="Helvetica Neue" panose="02000503000000020004" pitchFamily="2" charset="0"/>
              </a:rPr>
              <a:t>However, we can see that this panel shows something different. Accounting for the classroom groups, </a:t>
            </a:r>
            <a:r>
              <a:rPr lang="en-GB" sz="900" b="1" dirty="0">
                <a:latin typeface="Helvetica Neue" panose="02000503000000020004" pitchFamily="2" charset="0"/>
                <a:ea typeface="Helvetica Neue" panose="02000503000000020004" pitchFamily="2" charset="0"/>
                <a:cs typeface="Helvetica Neue" panose="02000503000000020004" pitchFamily="2" charset="0"/>
              </a:rPr>
              <a:t>by fitting separate linear models </a:t>
            </a:r>
            <a:r>
              <a:rPr lang="en-GB" sz="900" dirty="0">
                <a:latin typeface="Helvetica Neue" panose="02000503000000020004" pitchFamily="2" charset="0"/>
                <a:ea typeface="Helvetica Neue" panose="02000503000000020004" pitchFamily="2" charset="0"/>
                <a:cs typeface="Helvetica Neue" panose="02000503000000020004" pitchFamily="2" charset="0"/>
              </a:rPr>
              <a:t>we get different intercepts (i.e., global mean) with different slope (or slope variation). There is an indication that some variation within the groups that’s causing this pattern. This variation is known as a </a:t>
            </a:r>
            <a:r>
              <a:rPr lang="en-GB" sz="900" b="1" dirty="0">
                <a:latin typeface="Helvetica Neue" panose="02000503000000020004" pitchFamily="2" charset="0"/>
                <a:ea typeface="Helvetica Neue" panose="02000503000000020004" pitchFamily="2" charset="0"/>
                <a:cs typeface="Helvetica Neue" panose="02000503000000020004" pitchFamily="2" charset="0"/>
              </a:rPr>
              <a:t>Random Effects</a:t>
            </a:r>
            <a:r>
              <a:rPr lang="en-GB" sz="900" dirty="0">
                <a:latin typeface="Helvetica Neue" panose="02000503000000020004" pitchFamily="2" charset="0"/>
                <a:ea typeface="Helvetica Neue" panose="02000503000000020004" pitchFamily="2" charset="0"/>
                <a:cs typeface="Helvetica Neue" panose="02000503000000020004" pitchFamily="2" charset="0"/>
              </a:rPr>
              <a:t>, and it acting on our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intercepts and slopes</a:t>
            </a:r>
            <a:r>
              <a:rPr lang="en-GB" sz="900" dirty="0">
                <a:latin typeface="Helvetica Neue" panose="02000503000000020004" pitchFamily="2" charset="0"/>
                <a:ea typeface="Helvetica Neue" panose="02000503000000020004" pitchFamily="2" charset="0"/>
                <a:cs typeface="Helvetica Neue" panose="02000503000000020004" pitchFamily="2" charset="0"/>
              </a:rPr>
              <a:t>. This random effect must be accounted for, and so doing this would mean reformulated </a:t>
            </a:r>
            <a:r>
              <a:rPr lang="en-GB" sz="900" b="1" dirty="0">
                <a:latin typeface="Helvetica Neue" panose="02000503000000020004" pitchFamily="2" charset="0"/>
                <a:ea typeface="Helvetica Neue" panose="02000503000000020004" pitchFamily="2" charset="0"/>
                <a:cs typeface="Helvetica Neue" panose="02000503000000020004" pitchFamily="2" charset="0"/>
              </a:rPr>
              <a:t>indexed model with the random effects into a true hierarchical equation!</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C084770-26A0-EAB4-515D-D190A570DF81}"/>
                  </a:ext>
                </a:extLst>
              </p:cNvPr>
              <p:cNvSpPr txBox="1"/>
              <p:nvPr/>
            </p:nvSpPr>
            <p:spPr>
              <a:xfrm>
                <a:off x="1358571" y="2284362"/>
                <a:ext cx="703269"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m:t>
                          </m:r>
                        </m:sub>
                      </m:sSub>
                      <m:r>
                        <a:rPr lang="en-GB" sz="1000" b="0" i="1" smtClean="0">
                          <a:latin typeface="Cambria Math" panose="02040503050406030204" pitchFamily="18" charset="0"/>
                        </a:rPr>
                        <m:t>=67.971</m:t>
                      </m:r>
                    </m:oMath>
                  </m:oMathPara>
                </a14:m>
                <a:endParaRPr lang="en-GB" sz="1000" dirty="0"/>
              </a:p>
            </p:txBody>
          </p:sp>
        </mc:Choice>
        <mc:Fallback xmlns="">
          <p:sp>
            <p:nvSpPr>
              <p:cNvPr id="15" name="TextBox 14">
                <a:extLst>
                  <a:ext uri="{FF2B5EF4-FFF2-40B4-BE49-F238E27FC236}">
                    <a16:creationId xmlns:a16="http://schemas.microsoft.com/office/drawing/2014/main" id="{0C084770-26A0-EAB4-515D-D190A570DF81}"/>
                  </a:ext>
                </a:extLst>
              </p:cNvPr>
              <p:cNvSpPr txBox="1">
                <a:spLocks noRot="1" noChangeAspect="1" noMove="1" noResize="1" noEditPoints="1" noAdjustHandles="1" noChangeArrowheads="1" noChangeShapeType="1" noTextEdit="1"/>
              </p:cNvSpPr>
              <p:nvPr/>
            </p:nvSpPr>
            <p:spPr>
              <a:xfrm>
                <a:off x="1358571" y="2284362"/>
                <a:ext cx="703269" cy="153888"/>
              </a:xfrm>
              <a:prstGeom prst="rect">
                <a:avLst/>
              </a:prstGeom>
              <a:blipFill>
                <a:blip r:embed="rId8"/>
                <a:stretch>
                  <a:fillRect l="-7143" t="-8333" r="-3571" b="-3333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4BCD10C-4C59-0E27-E4EA-EDA4E4AEBC01}"/>
                  </a:ext>
                </a:extLst>
              </p:cNvPr>
              <p:cNvSpPr txBox="1"/>
              <p:nvPr/>
            </p:nvSpPr>
            <p:spPr>
              <a:xfrm>
                <a:off x="2180155" y="2284362"/>
                <a:ext cx="700320" cy="153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1</m:t>
                          </m:r>
                        </m:sub>
                      </m:sSub>
                      <m:r>
                        <a:rPr lang="en-GB" sz="1000" b="0" i="1" smtClean="0">
                          <a:latin typeface="Cambria Math" panose="02040503050406030204" pitchFamily="18" charset="0"/>
                        </a:rPr>
                        <m:t>=11.167</m:t>
                      </m:r>
                    </m:oMath>
                  </m:oMathPara>
                </a14:m>
                <a:endParaRPr lang="en-GB" sz="1000" dirty="0"/>
              </a:p>
            </p:txBody>
          </p:sp>
        </mc:Choice>
        <mc:Fallback xmlns="">
          <p:sp>
            <p:nvSpPr>
              <p:cNvPr id="16" name="TextBox 15">
                <a:extLst>
                  <a:ext uri="{FF2B5EF4-FFF2-40B4-BE49-F238E27FC236}">
                    <a16:creationId xmlns:a16="http://schemas.microsoft.com/office/drawing/2014/main" id="{44BCD10C-4C59-0E27-E4EA-EDA4E4AEBC01}"/>
                  </a:ext>
                </a:extLst>
              </p:cNvPr>
              <p:cNvSpPr txBox="1">
                <a:spLocks noRot="1" noChangeAspect="1" noMove="1" noResize="1" noEditPoints="1" noAdjustHandles="1" noChangeArrowheads="1" noChangeShapeType="1" noTextEdit="1"/>
              </p:cNvSpPr>
              <p:nvPr/>
            </p:nvSpPr>
            <p:spPr>
              <a:xfrm>
                <a:off x="2180155" y="2284362"/>
                <a:ext cx="700320" cy="153888"/>
              </a:xfrm>
              <a:prstGeom prst="rect">
                <a:avLst/>
              </a:prstGeom>
              <a:blipFill>
                <a:blip r:embed="rId9"/>
                <a:stretch>
                  <a:fillRect l="-5263" t="-8333" r="-1754" b="-33333"/>
                </a:stretch>
              </a:blipFill>
            </p:spPr>
            <p:txBody>
              <a:bodyPr/>
              <a:lstStyle/>
              <a:p>
                <a:r>
                  <a:rPr lang="en-GB">
                    <a:noFill/>
                  </a:rPr>
                  <a:t> </a:t>
                </a:r>
              </a:p>
            </p:txBody>
          </p:sp>
        </mc:Fallback>
      </mc:AlternateContent>
      <p:sp>
        <p:nvSpPr>
          <p:cNvPr id="21" name="Rectangle 20">
            <a:extLst>
              <a:ext uri="{FF2B5EF4-FFF2-40B4-BE49-F238E27FC236}">
                <a16:creationId xmlns:a16="http://schemas.microsoft.com/office/drawing/2014/main" id="{9E007B9E-50EB-6B63-0DBD-C7EEBBF2417A}"/>
              </a:ext>
            </a:extLst>
          </p:cNvPr>
          <p:cNvSpPr/>
          <p:nvPr/>
        </p:nvSpPr>
        <p:spPr>
          <a:xfrm>
            <a:off x="7257147" y="2248221"/>
            <a:ext cx="3834923" cy="4254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E6458C-A25B-BDA9-009B-3D09D1DA15C3}"/>
                  </a:ext>
                </a:extLst>
              </p:cNvPr>
              <p:cNvSpPr txBox="1"/>
              <p:nvPr/>
            </p:nvSpPr>
            <p:spPr>
              <a:xfrm>
                <a:off x="7262597" y="2248221"/>
                <a:ext cx="1491883"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0,1</m:t>
                          </m:r>
                        </m:sub>
                      </m:sSub>
                      <m:r>
                        <a:rPr lang="en-GB" sz="1000" b="0" i="1" smtClean="0">
                          <a:latin typeface="Cambria Math" panose="02040503050406030204" pitchFamily="18" charset="0"/>
                        </a:rPr>
                        <m:t>=79.88,</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,1</m:t>
                          </m:r>
                        </m:sub>
                      </m:sSub>
                      <m:r>
                        <a:rPr lang="en-GB" sz="1000" i="1">
                          <a:latin typeface="Cambria Math" panose="02040503050406030204" pitchFamily="18" charset="0"/>
                        </a:rPr>
                        <m:t>=</m:t>
                      </m:r>
                      <m:r>
                        <a:rPr lang="en-GB" sz="1000" b="0" i="1" smtClean="0">
                          <a:latin typeface="Cambria Math" panose="02040503050406030204" pitchFamily="18" charset="0"/>
                        </a:rPr>
                        <m:t>11</m:t>
                      </m:r>
                      <m:r>
                        <a:rPr lang="en-GB" sz="1000" i="1">
                          <a:latin typeface="Cambria Math" panose="02040503050406030204" pitchFamily="18" charset="0"/>
                        </a:rPr>
                        <m:t>.</m:t>
                      </m:r>
                      <m:r>
                        <a:rPr lang="en-GB" sz="1000" b="0" i="1" smtClean="0">
                          <a:latin typeface="Cambria Math" panose="02040503050406030204" pitchFamily="18" charset="0"/>
                        </a:rPr>
                        <m:t>551</m:t>
                      </m:r>
                    </m:oMath>
                  </m:oMathPara>
                </a14:m>
                <a:endParaRPr lang="en-GB" sz="1000" dirty="0"/>
              </a:p>
            </p:txBody>
          </p:sp>
        </mc:Choice>
        <mc:Fallback xmlns="">
          <p:sp>
            <p:nvSpPr>
              <p:cNvPr id="17" name="TextBox 16">
                <a:extLst>
                  <a:ext uri="{FF2B5EF4-FFF2-40B4-BE49-F238E27FC236}">
                    <a16:creationId xmlns:a16="http://schemas.microsoft.com/office/drawing/2014/main" id="{72E6458C-A25B-BDA9-009B-3D09D1DA15C3}"/>
                  </a:ext>
                </a:extLst>
              </p:cNvPr>
              <p:cNvSpPr txBox="1">
                <a:spLocks noRot="1" noChangeAspect="1" noMove="1" noResize="1" noEditPoints="1" noAdjustHandles="1" noChangeArrowheads="1" noChangeShapeType="1" noTextEdit="1"/>
              </p:cNvSpPr>
              <p:nvPr/>
            </p:nvSpPr>
            <p:spPr>
              <a:xfrm>
                <a:off x="7262597" y="2248221"/>
                <a:ext cx="1491883" cy="160685"/>
              </a:xfrm>
              <a:prstGeom prst="rect">
                <a:avLst/>
              </a:prstGeom>
              <a:blipFill>
                <a:blip r:embed="rId10"/>
                <a:stretch>
                  <a:fillRect l="-2521" t="-7692" r="-1681"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CADF911-69CB-1B24-6E83-9117EB790F0A}"/>
                  </a:ext>
                </a:extLst>
              </p:cNvPr>
              <p:cNvSpPr txBox="1"/>
              <p:nvPr/>
            </p:nvSpPr>
            <p:spPr>
              <a:xfrm>
                <a:off x="7257147" y="2438250"/>
                <a:ext cx="1491882"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0,2</m:t>
                          </m:r>
                        </m:sub>
                      </m:sSub>
                      <m:r>
                        <a:rPr lang="en-GB" sz="1000" b="0" i="1" smtClean="0">
                          <a:latin typeface="Cambria Math" panose="02040503050406030204" pitchFamily="18" charset="0"/>
                        </a:rPr>
                        <m:t>=71.17,</m:t>
                      </m:r>
                      <m:sSub>
                        <m:sSubPr>
                          <m:ctrlPr>
                            <a:rPr lang="en-GB" sz="1000" i="1">
                              <a:latin typeface="Cambria Math" panose="02040503050406030204" pitchFamily="18" charset="0"/>
                            </a:rPr>
                          </m:ctrlPr>
                        </m:sSubPr>
                        <m:e>
                          <m:r>
                            <a:rPr lang="en-GB" sz="1000" b="0" i="1" smtClean="0">
                              <a:latin typeface="Cambria Math" panose="02040503050406030204" pitchFamily="18" charset="0"/>
                            </a:rPr>
                            <m:t> </m:t>
                          </m:r>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2</m:t>
                          </m:r>
                        </m:sub>
                      </m:sSub>
                      <m:r>
                        <a:rPr lang="en-GB" sz="1000" i="1">
                          <a:latin typeface="Cambria Math" panose="02040503050406030204" pitchFamily="18" charset="0"/>
                        </a:rPr>
                        <m:t>=</m:t>
                      </m:r>
                      <m:r>
                        <a:rPr lang="en-GB" sz="1000" b="0" i="1" smtClean="0">
                          <a:latin typeface="Cambria Math" panose="02040503050406030204" pitchFamily="18" charset="0"/>
                        </a:rPr>
                        <m:t>13</m:t>
                      </m:r>
                      <m:r>
                        <a:rPr lang="en-GB" sz="1000" i="1">
                          <a:latin typeface="Cambria Math" panose="02040503050406030204" pitchFamily="18" charset="0"/>
                        </a:rPr>
                        <m:t>.</m:t>
                      </m:r>
                      <m:r>
                        <a:rPr lang="en-GB" sz="1000" b="0" i="1" smtClean="0">
                          <a:latin typeface="Cambria Math" panose="02040503050406030204" pitchFamily="18" charset="0"/>
                        </a:rPr>
                        <m:t>073</m:t>
                      </m:r>
                    </m:oMath>
                  </m:oMathPara>
                </a14:m>
                <a:endParaRPr lang="en-GB" sz="1000" dirty="0"/>
              </a:p>
            </p:txBody>
          </p:sp>
        </mc:Choice>
        <mc:Fallback xmlns="">
          <p:sp>
            <p:nvSpPr>
              <p:cNvPr id="18" name="TextBox 17">
                <a:extLst>
                  <a:ext uri="{FF2B5EF4-FFF2-40B4-BE49-F238E27FC236}">
                    <a16:creationId xmlns:a16="http://schemas.microsoft.com/office/drawing/2014/main" id="{5CADF911-69CB-1B24-6E83-9117EB790F0A}"/>
                  </a:ext>
                </a:extLst>
              </p:cNvPr>
              <p:cNvSpPr txBox="1">
                <a:spLocks noRot="1" noChangeAspect="1" noMove="1" noResize="1" noEditPoints="1" noAdjustHandles="1" noChangeArrowheads="1" noChangeShapeType="1" noTextEdit="1"/>
              </p:cNvSpPr>
              <p:nvPr/>
            </p:nvSpPr>
            <p:spPr>
              <a:xfrm>
                <a:off x="7257147" y="2438250"/>
                <a:ext cx="1491882" cy="160685"/>
              </a:xfrm>
              <a:prstGeom prst="rect">
                <a:avLst/>
              </a:prstGeom>
              <a:blipFill>
                <a:blip r:embed="rId11"/>
                <a:stretch>
                  <a:fillRect l="-2542" t="-7692" r="-1695" b="-38462"/>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09E1EAA-4918-4CFA-9EB0-C29914C4E515}"/>
                  </a:ext>
                </a:extLst>
              </p:cNvPr>
              <p:cNvSpPr txBox="1"/>
              <p:nvPr/>
            </p:nvSpPr>
            <p:spPr>
              <a:xfrm>
                <a:off x="8983114" y="2241596"/>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0,3</m:t>
                          </m:r>
                        </m:sub>
                      </m:sSub>
                      <m:r>
                        <a:rPr lang="en-GB" sz="1000" b="0" i="1" smtClean="0">
                          <a:latin typeface="Cambria Math" panose="02040503050406030204" pitchFamily="18" charset="0"/>
                        </a:rPr>
                        <m:t>=57.03,</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3</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299</m:t>
                      </m:r>
                    </m:oMath>
                  </m:oMathPara>
                </a14:m>
                <a:endParaRPr lang="en-GB" sz="1000" dirty="0"/>
              </a:p>
            </p:txBody>
          </p:sp>
        </mc:Choice>
        <mc:Fallback xmlns="">
          <p:sp>
            <p:nvSpPr>
              <p:cNvPr id="19" name="TextBox 18">
                <a:extLst>
                  <a:ext uri="{FF2B5EF4-FFF2-40B4-BE49-F238E27FC236}">
                    <a16:creationId xmlns:a16="http://schemas.microsoft.com/office/drawing/2014/main" id="{509E1EAA-4918-4CFA-9EB0-C29914C4E515}"/>
                  </a:ext>
                </a:extLst>
              </p:cNvPr>
              <p:cNvSpPr txBox="1">
                <a:spLocks noRot="1" noChangeAspect="1" noMove="1" noResize="1" noEditPoints="1" noAdjustHandles="1" noChangeArrowheads="1" noChangeShapeType="1" noTextEdit="1"/>
              </p:cNvSpPr>
              <p:nvPr/>
            </p:nvSpPr>
            <p:spPr>
              <a:xfrm>
                <a:off x="8983114" y="2241596"/>
                <a:ext cx="1498680" cy="160685"/>
              </a:xfrm>
              <a:prstGeom prst="rect">
                <a:avLst/>
              </a:prstGeom>
              <a:blipFill>
                <a:blip r:embed="rId12"/>
                <a:stretch>
                  <a:fillRect l="-2521" r="-1681" b="-2857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8B5109E-360A-AA60-6CB0-4AA4DDBBB265}"/>
                  </a:ext>
                </a:extLst>
              </p:cNvPr>
              <p:cNvSpPr txBox="1"/>
              <p:nvPr/>
            </p:nvSpPr>
            <p:spPr>
              <a:xfrm>
                <a:off x="8983114" y="2438250"/>
                <a:ext cx="1498680" cy="16068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GB" sz="1000" i="1" smtClean="0">
                              <a:latin typeface="Cambria Math" panose="02040503050406030204" pitchFamily="18" charset="0"/>
                            </a:rPr>
                          </m:ctrlPr>
                        </m:sSubPr>
                        <m:e>
                          <m:r>
                            <a:rPr lang="en-GB" sz="1000" i="1" smtClean="0">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rPr>
                            <m:t>0,4</m:t>
                          </m:r>
                        </m:sub>
                      </m:sSub>
                      <m:r>
                        <a:rPr lang="en-GB" sz="1000" b="0" i="1" smtClean="0">
                          <a:latin typeface="Cambria Math" panose="02040503050406030204" pitchFamily="18" charset="0"/>
                        </a:rPr>
                        <m:t>=63.67,</m:t>
                      </m:r>
                      <m:sSub>
                        <m:sSubPr>
                          <m:ctrlPr>
                            <a:rPr lang="en-GB" sz="1000" i="1">
                              <a:latin typeface="Cambria Math" panose="02040503050406030204" pitchFamily="18" charset="0"/>
                            </a:rPr>
                          </m:ctrlPr>
                        </m:sSubPr>
                        <m:e>
                          <m:r>
                            <a:rPr lang="en-GB" sz="1000" i="1">
                              <a:latin typeface="Cambria Math" panose="02040503050406030204" pitchFamily="18" charset="0"/>
                              <a:ea typeface="Cambria Math" panose="02040503050406030204" pitchFamily="18" charset="0"/>
                            </a:rPr>
                            <m:t>𝛽</m:t>
                          </m:r>
                        </m:e>
                        <m:sub>
                          <m:r>
                            <a:rPr lang="en-GB" sz="1000" b="0" i="1" smtClean="0">
                              <a:latin typeface="Cambria Math" panose="02040503050406030204" pitchFamily="18" charset="0"/>
                              <a:ea typeface="Cambria Math" panose="02040503050406030204" pitchFamily="18" charset="0"/>
                            </a:rPr>
                            <m:t>1</m:t>
                          </m:r>
                          <m:r>
                            <a:rPr lang="en-GB" sz="1000" i="1">
                              <a:latin typeface="Cambria Math" panose="02040503050406030204" pitchFamily="18" charset="0"/>
                            </a:rPr>
                            <m:t>,</m:t>
                          </m:r>
                          <m:r>
                            <a:rPr lang="en-GB" sz="1000" b="0" i="1" smtClean="0">
                              <a:latin typeface="Cambria Math" panose="02040503050406030204" pitchFamily="18" charset="0"/>
                            </a:rPr>
                            <m:t>4</m:t>
                          </m:r>
                        </m:sub>
                      </m:sSub>
                      <m:r>
                        <a:rPr lang="en-GB" sz="1000" i="1">
                          <a:latin typeface="Cambria Math" panose="02040503050406030204" pitchFamily="18" charset="0"/>
                        </a:rPr>
                        <m:t>=</m:t>
                      </m:r>
                      <m:r>
                        <a:rPr lang="en-GB" sz="1000" b="0" i="1" smtClean="0">
                          <a:latin typeface="Cambria Math" panose="02040503050406030204" pitchFamily="18" charset="0"/>
                        </a:rPr>
                        <m:t>10</m:t>
                      </m:r>
                      <m:r>
                        <a:rPr lang="en-GB" sz="1000" i="1">
                          <a:latin typeface="Cambria Math" panose="02040503050406030204" pitchFamily="18" charset="0"/>
                        </a:rPr>
                        <m:t>.</m:t>
                      </m:r>
                      <m:r>
                        <a:rPr lang="en-GB" sz="1000" b="0" i="1" smtClean="0">
                          <a:latin typeface="Cambria Math" panose="02040503050406030204" pitchFamily="18" charset="0"/>
                        </a:rPr>
                        <m:t>101</m:t>
                      </m:r>
                    </m:oMath>
                  </m:oMathPara>
                </a14:m>
                <a:endParaRPr lang="en-GB" sz="1000" dirty="0"/>
              </a:p>
            </p:txBody>
          </p:sp>
        </mc:Choice>
        <mc:Fallback xmlns="">
          <p:sp>
            <p:nvSpPr>
              <p:cNvPr id="20" name="TextBox 19">
                <a:extLst>
                  <a:ext uri="{FF2B5EF4-FFF2-40B4-BE49-F238E27FC236}">
                    <a16:creationId xmlns:a16="http://schemas.microsoft.com/office/drawing/2014/main" id="{18B5109E-360A-AA60-6CB0-4AA4DDBBB265}"/>
                  </a:ext>
                </a:extLst>
              </p:cNvPr>
              <p:cNvSpPr txBox="1">
                <a:spLocks noRot="1" noChangeAspect="1" noMove="1" noResize="1" noEditPoints="1" noAdjustHandles="1" noChangeArrowheads="1" noChangeShapeType="1" noTextEdit="1"/>
              </p:cNvSpPr>
              <p:nvPr/>
            </p:nvSpPr>
            <p:spPr>
              <a:xfrm>
                <a:off x="8983114" y="2438250"/>
                <a:ext cx="1498680" cy="160685"/>
              </a:xfrm>
              <a:prstGeom prst="rect">
                <a:avLst/>
              </a:prstGeom>
              <a:blipFill>
                <a:blip r:embed="rId13"/>
                <a:stretch>
                  <a:fillRect l="-2521" r="-1681" b="-30769"/>
                </a:stretch>
              </a:blipFill>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0EF01CAA-FF16-7130-090A-7D1E9130F54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3" name="Rectangle 22">
            <a:extLst>
              <a:ext uri="{FF2B5EF4-FFF2-40B4-BE49-F238E27FC236}">
                <a16:creationId xmlns:a16="http://schemas.microsoft.com/office/drawing/2014/main" id="{CB067DF5-3C25-C37B-13B4-88F516A0F518}"/>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9D9DAD5A-F580-E9F4-252F-5B51ED60FBCF}"/>
              </a:ext>
            </a:extLst>
          </p:cNvPr>
          <p:cNvCxnSpPr/>
          <p:nvPr/>
        </p:nvCxnSpPr>
        <p:spPr>
          <a:xfrm>
            <a:off x="3690026" y="1649011"/>
            <a:ext cx="1102468" cy="17232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B6C33A9C-CF79-596E-EB92-DA4F55215A54}"/>
              </a:ext>
            </a:extLst>
          </p:cNvPr>
          <p:cNvCxnSpPr>
            <a:cxnSpLocks/>
          </p:cNvCxnSpPr>
          <p:nvPr/>
        </p:nvCxnSpPr>
        <p:spPr>
          <a:xfrm>
            <a:off x="4869511" y="1639104"/>
            <a:ext cx="1772449" cy="645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071382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A29C5-5318-4509-E878-80E85455E8A9}"/>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[1]</a:t>
            </a:r>
          </a:p>
        </p:txBody>
      </p:sp>
      <p:sp>
        <p:nvSpPr>
          <p:cNvPr id="3" name="Rectangle 2">
            <a:extLst>
              <a:ext uri="{FF2B5EF4-FFF2-40B4-BE49-F238E27FC236}">
                <a16:creationId xmlns:a16="http://schemas.microsoft.com/office/drawing/2014/main" id="{DE620DC7-2878-12F0-B4A2-D387CF664B39}"/>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1C66461-E2D2-947A-8C37-BAEE0F5D2B20}"/>
                  </a:ext>
                </a:extLst>
              </p:cNvPr>
              <p:cNvSpPr txBox="1"/>
              <p:nvPr/>
            </p:nvSpPr>
            <p:spPr>
              <a:xfrm>
                <a:off x="155643" y="485189"/>
                <a:ext cx="11296873" cy="1200329"/>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Remember, we are </a:t>
                </a:r>
                <a:r>
                  <a:rPr lang="en-GB" sz="1200" b="1" dirty="0">
                    <a:latin typeface="Helvetica Neue Light" panose="02000403000000020004" pitchFamily="2" charset="0"/>
                    <a:ea typeface="Helvetica Neue Light" panose="02000403000000020004" pitchFamily="2" charset="0"/>
                  </a:rPr>
                  <a:t>strictly</a:t>
                </a:r>
                <a:r>
                  <a:rPr lang="en-GB" sz="1200" dirty="0">
                    <a:latin typeface="Helvetica Neue Light" panose="02000403000000020004" pitchFamily="2" charset="0"/>
                    <a:ea typeface="Helvetica Neue Light" panose="02000403000000020004" pitchFamily="2" charset="0"/>
                  </a:rPr>
                  <a:t> using a simple case of the 2-level model scenario</a:t>
                </a:r>
              </a:p>
              <a:p>
                <a:endParaRPr lang="en-GB" sz="1200" dirty="0">
                  <a:latin typeface="Helvetica Neue Light" panose="02000403000000020004" pitchFamily="2" charset="0"/>
                  <a:ea typeface="Helvetica Neue Light" panose="02000403000000020004" pitchFamily="2" charset="0"/>
                </a:endParaRP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represent each individual unit or observation</a:t>
                </a:r>
              </a:p>
              <a:p>
                <a:pPr marL="742950" lvl="1" indent="-285750">
                  <a:buFont typeface="Wingdings" pitchFamily="2" charset="2"/>
                  <a:buChar char="v"/>
                </a:pPr>
                <a:r>
                  <a:rPr lang="en-GB" sz="1200" dirty="0">
                    <a:latin typeface="Helvetica Neue Light" panose="02000403000000020004" pitchFamily="2" charset="0"/>
                    <a:ea typeface="Helvetica Neue Light" panose="02000403000000020004" pitchFamily="2" charset="0"/>
                  </a:rPr>
                  <a:t>We let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represent a group or cluster which an individual unit or observation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𝑖</m:t>
                    </m:r>
                  </m:oMath>
                </a14:m>
                <a:r>
                  <a:rPr lang="en-GB" sz="1200" dirty="0">
                    <a:latin typeface="Helvetica Neue Light" panose="02000403000000020004" pitchFamily="2" charset="0"/>
                    <a:ea typeface="Helvetica Neue Light" panose="02000403000000020004" pitchFamily="2" charset="0"/>
                  </a:rPr>
                  <a:t> is from.</a:t>
                </a:r>
              </a:p>
              <a:p>
                <a:pPr marL="742950" lvl="1" indent="-285750">
                  <a:buFont typeface="Wingdings" pitchFamily="2" charset="2"/>
                  <a:buChar char="v"/>
                </a:pPr>
                <a:endParaRPr lang="en-GB" sz="1200"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  Mathematical formulation of such scenario will be as follows:</a:t>
                </a:r>
              </a:p>
            </p:txBody>
          </p:sp>
        </mc:Choice>
        <mc:Fallback>
          <p:sp>
            <p:nvSpPr>
              <p:cNvPr id="4" name="TextBox 3">
                <a:extLst>
                  <a:ext uri="{FF2B5EF4-FFF2-40B4-BE49-F238E27FC236}">
                    <a16:creationId xmlns:a16="http://schemas.microsoft.com/office/drawing/2014/main" id="{21C66461-E2D2-947A-8C37-BAEE0F5D2B20}"/>
                  </a:ext>
                </a:extLst>
              </p:cNvPr>
              <p:cNvSpPr txBox="1">
                <a:spLocks noRot="1" noChangeAspect="1" noMove="1" noResize="1" noEditPoints="1" noAdjustHandles="1" noChangeArrowheads="1" noChangeShapeType="1" noTextEdit="1"/>
              </p:cNvSpPr>
              <p:nvPr/>
            </p:nvSpPr>
            <p:spPr>
              <a:xfrm>
                <a:off x="155643" y="485189"/>
                <a:ext cx="11296873" cy="1200329"/>
              </a:xfrm>
              <a:prstGeom prst="rect">
                <a:avLst/>
              </a:prstGeom>
              <a:blipFill>
                <a:blip r:embed="rId2"/>
                <a:stretch>
                  <a:fillRect t="-1053" b="-3158"/>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3779BD5-793B-D081-4BC2-613F921D9A12}"/>
                  </a:ext>
                </a:extLst>
              </p:cNvPr>
              <p:cNvSpPr txBox="1"/>
              <p:nvPr/>
            </p:nvSpPr>
            <p:spPr>
              <a:xfrm>
                <a:off x="469135" y="1716747"/>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5" name="TextBox 4">
                <a:extLst>
                  <a:ext uri="{FF2B5EF4-FFF2-40B4-BE49-F238E27FC236}">
                    <a16:creationId xmlns:a16="http://schemas.microsoft.com/office/drawing/2014/main" id="{B3779BD5-793B-D081-4BC2-613F921D9A12}"/>
                  </a:ext>
                </a:extLst>
              </p:cNvPr>
              <p:cNvSpPr txBox="1">
                <a:spLocks noRot="1" noChangeAspect="1" noMove="1" noResize="1" noEditPoints="1" noAdjustHandles="1" noChangeArrowheads="1" noChangeShapeType="1" noTextEdit="1"/>
              </p:cNvSpPr>
              <p:nvPr/>
            </p:nvSpPr>
            <p:spPr>
              <a:xfrm>
                <a:off x="469135" y="1716747"/>
                <a:ext cx="4727915" cy="325089"/>
              </a:xfrm>
              <a:prstGeom prst="rect">
                <a:avLst/>
              </a:prstGeom>
              <a:blipFill>
                <a:blip r:embed="rId3"/>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3658B2F-05B2-DA4E-675E-D0527EE9584C}"/>
                  </a:ext>
                </a:extLst>
              </p:cNvPr>
              <p:cNvSpPr txBox="1"/>
              <p:nvPr/>
            </p:nvSpPr>
            <p:spPr>
              <a:xfrm>
                <a:off x="180229" y="2199802"/>
                <a:ext cx="10933889" cy="4857740"/>
              </a:xfrm>
              <a:prstGeom prst="rect">
                <a:avLst/>
              </a:prstGeom>
              <a:noFill/>
            </p:spPr>
            <p:txBody>
              <a:bodyPr wrap="square" rtlCol="0">
                <a:spAutoFit/>
              </a:bodyPr>
              <a:lstStyle/>
              <a:p>
                <a:pPr marL="285750" indent="-285750">
                  <a:buFont typeface="Arial" panose="020B0604020202020204" pitchFamily="34" charset="0"/>
                  <a:buChar char="•"/>
                </a:pPr>
                <a:r>
                  <a:rPr lang="en-GB" sz="1200" dirty="0">
                    <a:latin typeface="Helvetica Neue Light" panose="02000403000000020004" pitchFamily="2" charset="0"/>
                    <a:ea typeface="Helvetica Neue Light" panose="02000403000000020004" pitchFamily="2" charset="0"/>
                  </a:rPr>
                  <a:t>For </a:t>
                </a:r>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𝛽</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some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Let us introduce some random effect (or random deviation) </a:t>
                </a: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Helvetica Neue Light" panose="02000403000000020004" pitchFamily="2" charset="0"/>
                          </a:rPr>
                          <m:t>𝑘</m:t>
                        </m:r>
                        <m:r>
                          <a:rPr lang="en-GB" sz="1200" b="0" i="1" smtClean="0">
                            <a:latin typeface="Cambria Math" panose="02040503050406030204" pitchFamily="18" charset="0"/>
                            <a:ea typeface="Helvetica Neue Light" panose="02000403000000020004" pitchFamily="2" charset="0"/>
                          </a:rPr>
                          <m:t>,</m:t>
                        </m:r>
                        <m:r>
                          <a:rPr lang="en-GB" sz="1200" b="0" i="1" smtClean="0">
                            <a:latin typeface="Cambria Math" panose="02040503050406030204" pitchFamily="18" charset="0"/>
                            <a:ea typeface="Helvetica Neue Light" panose="02000403000000020004" pitchFamily="2" charset="0"/>
                          </a:rPr>
                          <m:t>𝑗</m:t>
                        </m:r>
                      </m:sub>
                    </m:sSub>
                  </m:oMath>
                </a14:m>
                <a:r>
                  <a:rPr lang="en-GB" sz="1200" dirty="0">
                    <a:latin typeface="Helvetica Neue Light" panose="02000403000000020004" pitchFamily="2" charset="0"/>
                    <a:ea typeface="Helvetica Neue Light" panose="02000403000000020004" pitchFamily="2" charset="0"/>
                  </a:rPr>
                  <a:t> which causes this global intercept and slope coefficient to vary across some groups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𝑗</m:t>
                    </m:r>
                  </m:oMath>
                </a14:m>
                <a:r>
                  <a:rPr lang="en-GB" sz="1200" dirty="0">
                    <a:latin typeface="Helvetica Neue Light" panose="02000403000000020004" pitchFamily="2" charset="0"/>
                    <a:ea typeface="Helvetica Neue Light" panose="02000403000000020004" pitchFamily="2" charset="0"/>
                  </a:rPr>
                  <a:t> and incorporate them to the indexed model. We would have these new equations specifically for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and for the coefficients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from the indexed model:</a:t>
                </a:r>
              </a:p>
              <a:p>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pPr lvl="1"/>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[1] Breakdown of components for the level 1 equation (individual units)</a:t>
                </a:r>
              </a:p>
              <a:p>
                <a:pPr marL="285750" indent="-2857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ea typeface="Helvetica Neue Thin" panose="020B0403020202020204" pitchFamily="34" charset="0"/>
                          </a:rPr>
                        </m:ctrlPr>
                      </m:sSubPr>
                      <m:e>
                        <m:r>
                          <a:rPr lang="en-GB" sz="1200" b="0" i="1" smtClean="0">
                            <a:latin typeface="Cambria Math" panose="02040503050406030204" pitchFamily="18" charset="0"/>
                            <a:ea typeface="Helvetica Neue Thin" panose="020B0403020202020204" pitchFamily="34" charset="0"/>
                          </a:rPr>
                          <m:t>𝑦</m:t>
                        </m:r>
                      </m:e>
                      <m:sub>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m:t>
                        </m:r>
                        <m:r>
                          <a:rPr lang="en-GB" sz="1200" b="0" i="1" smtClean="0">
                            <a:latin typeface="Cambria Math" panose="02040503050406030204" pitchFamily="18" charset="0"/>
                            <a:ea typeface="Helvetica Neue Thin" panose="020B0403020202020204" pitchFamily="34" charset="0"/>
                          </a:rPr>
                          <m:t>𝑗</m:t>
                        </m:r>
                      </m:sub>
                    </m:sSub>
                  </m:oMath>
                </a14:m>
                <a:r>
                  <a:rPr lang="en-US" sz="1200" dirty="0">
                    <a:latin typeface="Helvetica Neue Thin" panose="020B0403020202020204" pitchFamily="34" charset="0"/>
                    <a:ea typeface="Helvetica Neue Thin" panose="020B0403020202020204" pitchFamily="34" charset="0"/>
                  </a:rPr>
                  <a:t> is the dependent variable. Is the observed outcome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𝑖</m:t>
                    </m:r>
                    <m:r>
                      <a:rPr lang="en-GB" sz="1200" b="0" i="1" smtClean="0">
                        <a:latin typeface="Cambria Math" panose="02040503050406030204" pitchFamily="18" charset="0"/>
                        <a:ea typeface="Helvetica Neue Thin" panose="020B0403020202020204" pitchFamily="34" charset="0"/>
                      </a:rPr>
                      <m:t> </m:t>
                    </m:r>
                  </m:oMath>
                </a14:m>
                <a:r>
                  <a:rPr lang="en-US" sz="1200" dirty="0">
                    <a:latin typeface="Helvetica Neue Thin" panose="020B0403020202020204" pitchFamily="34" charset="0"/>
                    <a:ea typeface="Helvetica Neue Thin" panose="020B0403020202020204" pitchFamily="34" charset="0"/>
                  </a:rPr>
                  <a:t>in group </a:t>
                </a:r>
                <a14:m>
                  <m:oMath xmlns:m="http://schemas.openxmlformats.org/officeDocument/2006/math">
                    <m:r>
                      <a:rPr lang="en-GB" sz="1200" b="0" i="1" smtClean="0">
                        <a:latin typeface="Cambria Math" panose="02040503050406030204" pitchFamily="18" charset="0"/>
                        <a:ea typeface="Helvetica Neue Thin" panose="020B0403020202020204" pitchFamily="34" charset="0"/>
                      </a:rPr>
                      <m:t>𝑗</m:t>
                    </m:r>
                  </m:oMath>
                </a14:m>
                <a:endParaRPr lang="en-GB" sz="1200" i="1" dirty="0">
                  <a:latin typeface="Cambria Math" panose="02040503050406030204" pitchFamily="18"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the intercept</a:t>
                </a:r>
              </a:p>
              <a:p>
                <a:pPr marL="285750" indent="-2857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r>
                  <a:rPr lang="en-US" sz="1200" i="1" dirty="0">
                    <a:latin typeface="Helvetica Neue Thin" panose="020B0403020202020204" pitchFamily="34" charset="0"/>
                    <a:ea typeface="Helvetica Neue Thin" panose="020B0403020202020204" pitchFamily="34" charset="0"/>
                  </a:rPr>
                  <a:t> </a:t>
                </a:r>
                <a:r>
                  <a:rPr lang="en-US" sz="1200" dirty="0">
                    <a:latin typeface="Helvetica Neue Thin" panose="020B0403020202020204" pitchFamily="34" charset="0"/>
                    <a:ea typeface="Helvetica Neue Thin" panose="020B0403020202020204" pitchFamily="34" charset="0"/>
                  </a:rPr>
                  <a:t>are the coefficients that correspond to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1</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2</m:t>
                        </m:r>
                      </m:sub>
                    </m:sSub>
                  </m:oMath>
                </a14:m>
                <a:r>
                  <a:rPr lang="en-US" sz="1200" b="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3</m:t>
                        </m:r>
                      </m:sub>
                    </m:sSub>
                  </m:oMath>
                </a14:m>
                <a:r>
                  <a:rPr lang="en-US" sz="1200" b="1" dirty="0">
                    <a:latin typeface="Helvetica Neue Thin" panose="020B0403020202020204" pitchFamily="34" charset="0"/>
                    <a:ea typeface="Helvetica Neue Thin" panose="020B0403020202020204" pitchFamily="34" charset="0"/>
                  </a:rPr>
                  <a:t>, …, </a:t>
                </a:r>
                <a14:m>
                  <m:oMath xmlns:m="http://schemas.openxmlformats.org/officeDocument/2006/math">
                    <m:sSub>
                      <m:sSubPr>
                        <m:ctrlPr>
                          <a:rPr lang="en-US" sz="1200" i="1" dirty="0">
                            <a:latin typeface="Cambria Math" panose="02040503050406030204" pitchFamily="18" charset="0"/>
                            <a:ea typeface="Helvetica Neue Thin" panose="020B0403020202020204" pitchFamily="34" charset="0"/>
                          </a:rPr>
                        </m:ctrlPr>
                      </m:sSubPr>
                      <m:e>
                        <m:r>
                          <a:rPr lang="en-GB" sz="1200" i="1" dirty="0">
                            <a:latin typeface="Cambria Math" panose="02040503050406030204" pitchFamily="18" charset="0"/>
                            <a:ea typeface="Helvetica Neue Thin" panose="020B0403020202020204" pitchFamily="34" charset="0"/>
                          </a:rPr>
                          <m:t>𝑥</m:t>
                        </m:r>
                      </m:e>
                      <m:sub>
                        <m:r>
                          <a:rPr lang="en-GB" sz="1200" i="1" dirty="0">
                            <a:latin typeface="Cambria Math" panose="02040503050406030204" pitchFamily="18" charset="0"/>
                            <a:ea typeface="Helvetica Neue Thin" panose="020B0403020202020204" pitchFamily="34" charset="0"/>
                          </a:rPr>
                          <m:t>𝑘</m:t>
                        </m:r>
                      </m:sub>
                    </m:sSub>
                  </m:oMath>
                </a14:m>
                <a:endParaRPr lang="en-GB" sz="1200" dirty="0">
                  <a:latin typeface="Helvetica Neue Light" panose="02000403000000020004" pitchFamily="2" charset="0"/>
                  <a:ea typeface="Helvetica Neue Light" panose="02000403000000020004" pitchFamily="2" charset="0"/>
                </a:endParaRPr>
              </a:p>
              <a:p>
                <a:pPr marL="285750" indent="-2857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𝜀</m:t>
                        </m:r>
                      </m:e>
                      <m:sub>
                        <m:r>
                          <a:rPr lang="en-GB" sz="1200" i="1">
                            <a:latin typeface="Cambria Math" panose="02040503050406030204" pitchFamily="18" charset="0"/>
                          </a:rPr>
                          <m:t>𝑖</m:t>
                        </m:r>
                        <m:r>
                          <a:rPr lang="en-GB" sz="1200" i="1">
                            <a:latin typeface="Cambria Math" panose="02040503050406030204" pitchFamily="18" charset="0"/>
                          </a:rPr>
                          <m:t>,</m:t>
                        </m:r>
                        <m:r>
                          <a:rPr lang="en-GB" sz="1200" i="1">
                            <a:latin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is residual term</a:t>
                </a:r>
              </a:p>
              <a:p>
                <a:endParaRPr lang="en-GB" sz="1200" dirty="0">
                  <a:latin typeface="Helvetica Neue Light" panose="02000403000000020004" pitchFamily="2" charset="0"/>
                  <a:ea typeface="Helvetica Neue Light" panose="02000403000000020004" pitchFamily="2" charset="0"/>
                </a:endParaRPr>
              </a:p>
              <a:p>
                <a:r>
                  <a:rPr lang="en-GB" sz="1200" b="1" dirty="0">
                    <a:latin typeface="Helvetica Neue Light" panose="02000403000000020004" pitchFamily="2" charset="0"/>
                    <a:ea typeface="Helvetica Neue Light" panose="02000403000000020004" pitchFamily="2" charset="0"/>
                  </a:rPr>
                  <a:t>[2] Breakdown of the components of level 2 equation (group units)</a:t>
                </a:r>
                <a:endParaRPr lang="en-GB" sz="14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Helvetica Neue Light" panose="02000403000000020004" pitchFamily="2" charset="0"/>
                          </a:rPr>
                          <m:t>00</m:t>
                        </m:r>
                      </m:sub>
                    </m:sSub>
                  </m:oMath>
                </a14:m>
                <a:r>
                  <a:rPr lang="en-GB" sz="1200" dirty="0">
                    <a:latin typeface="Helvetica Neue Light" panose="02000403000000020004" pitchFamily="2" charset="0"/>
                    <a:ea typeface="Helvetica Neue Light" panose="02000403000000020004" pitchFamily="2" charset="0"/>
                  </a:rPr>
                  <a:t> is a </a:t>
                </a:r>
                <a:r>
                  <a:rPr lang="en-GB" sz="1200" b="1" dirty="0">
                    <a:latin typeface="Helvetica Neue Light" panose="02000403000000020004" pitchFamily="2" charset="0"/>
                    <a:ea typeface="Helvetica Neue Light" panose="02000403000000020004" pitchFamily="2" charset="0"/>
                  </a:rPr>
                  <a:t>fixed effect </a:t>
                </a:r>
                <a:r>
                  <a:rPr lang="en-GB" sz="1200" dirty="0">
                    <a:latin typeface="Helvetica Neue Light" panose="02000403000000020004" pitchFamily="2" charset="0"/>
                    <a:ea typeface="Helvetica Neue Light" panose="02000403000000020004" pitchFamily="2" charset="0"/>
                  </a:rPr>
                  <a:t>(i.e., a constant term) associated with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i="1">
                            <a:latin typeface="Cambria Math" panose="02040503050406030204" pitchFamily="18" charset="0"/>
                            <a:ea typeface="Cambria Math" panose="02040503050406030204" pitchFamily="18" charset="0"/>
                          </a:rPr>
                          <m:t>𝛾</m:t>
                        </m:r>
                      </m:e>
                      <m:sub>
                        <m:r>
                          <a:rPr lang="en-GB" sz="1200" b="0" i="1" smtClean="0">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Helvetica Neue Light" panose="02000403000000020004" pitchFamily="2" charset="0"/>
                          </a:rPr>
                          <m:t>0</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fixed effects </a:t>
                </a:r>
                <a:r>
                  <a:rPr lang="en-GB" sz="1200" dirty="0">
                    <a:latin typeface="Helvetica Neue Light" panose="02000403000000020004" pitchFamily="2" charset="0"/>
                    <a:ea typeface="Helvetica Neue Light" panose="02000403000000020004" pitchFamily="2" charset="0"/>
                  </a:rPr>
                  <a:t>(i.e., constant terms) for the associated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dirty="0">
                  <a:latin typeface="Helvetica Neue Thin" panose="020B0403020202020204" pitchFamily="34"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smtClean="0">
                            <a:latin typeface="Cambria Math" panose="02040503050406030204" pitchFamily="18" charset="0"/>
                          </a:rPr>
                        </m:ctrlPr>
                      </m:sSubPr>
                      <m:e>
                        <m:r>
                          <a:rPr lang="en-GB" sz="1200" b="0" i="1" smtClean="0">
                            <a:latin typeface="Cambria Math" panose="02040503050406030204" pitchFamily="18" charset="0"/>
                          </a:rPr>
                          <m:t>𝑢</m:t>
                        </m:r>
                      </m:e>
                      <m:sub>
                        <m:r>
                          <a:rPr lang="en-GB" sz="1200" b="0" i="0" smtClean="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oMath>
                </a14:m>
                <a:r>
                  <a:rPr lang="en-GB" sz="1200" b="1" dirty="0">
                    <a:latin typeface="Helvetica Neue Light" panose="02000403000000020004" pitchFamily="2" charset="0"/>
                    <a:ea typeface="Helvetica Neue Light" panose="02000403000000020004" pitchFamily="2" charset="0"/>
                  </a:rPr>
                  <a:t> </a:t>
                </a:r>
                <a:r>
                  <a:rPr lang="en-GB" sz="1200" dirty="0">
                    <a:latin typeface="Helvetica Neue Light" panose="02000403000000020004" pitchFamily="2" charset="0"/>
                    <a:ea typeface="Helvetica Neue Light" panose="02000403000000020004" pitchFamily="2" charset="0"/>
                  </a:rPr>
                  <a:t>is the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(random variation caused by the groupings) on the intercept </a:t>
                </a:r>
                <a14:m>
                  <m:oMath xmlns:m="http://schemas.openxmlformats.org/officeDocument/2006/math">
                    <m:sSub>
                      <m:sSubPr>
                        <m:ctrlPr>
                          <a:rPr lang="en-GB" sz="1200" i="1">
                            <a:latin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14:m>
                  <m:oMath xmlns:m="http://schemas.openxmlformats.org/officeDocument/2006/math">
                    <m:sSub>
                      <m:sSubPr>
                        <m:ctrlPr>
                          <a:rPr lang="en-GB" sz="1200" i="1" smtClean="0">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1</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2</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r>
                      <a:rPr lang="en-GB" sz="1200" i="1" smtClean="0">
                        <a:latin typeface="Cambria Math" panose="02040503050406030204" pitchFamily="18" charset="0"/>
                        <a:ea typeface="Cambria Math" panose="02040503050406030204" pitchFamily="18" charset="0"/>
                      </a:rPr>
                      <m:t>⋯</m:t>
                    </m:r>
                  </m:oMath>
                </a14:m>
                <a:r>
                  <a:rPr lang="en-GB" sz="1200" dirty="0">
                    <a:latin typeface="Helvetica Neue Light" panose="02000403000000020004" pitchFamily="2" charset="0"/>
                    <a:ea typeface="Helvetica Neue Light" panose="02000403000000020004" pitchFamily="2" charset="0"/>
                  </a:rPr>
                  <a:t>, </a:t>
                </a:r>
                <a14:m>
                  <m:oMath xmlns:m="http://schemas.openxmlformats.org/officeDocument/2006/math">
                    <m:sSub>
                      <m:sSubPr>
                        <m:ctrlPr>
                          <a:rPr lang="en-GB" sz="1200" i="1">
                            <a:latin typeface="Cambria Math" panose="02040503050406030204" pitchFamily="18" charset="0"/>
                            <a:ea typeface="Helvetica Neue Light" panose="02000403000000020004" pitchFamily="2" charset="0"/>
                          </a:rPr>
                        </m:ctrlPr>
                      </m:sSubPr>
                      <m:e>
                        <m:r>
                          <a:rPr lang="en-GB" sz="1200" b="0" i="1" smtClean="0">
                            <a:latin typeface="Cambria Math" panose="02040503050406030204" pitchFamily="18" charset="0"/>
                            <a:ea typeface="Helvetica Neue Light" panose="02000403000000020004" pitchFamily="2" charset="0"/>
                          </a:rPr>
                          <m:t>𝑢</m:t>
                        </m:r>
                      </m:e>
                      <m:sub>
                        <m:r>
                          <a:rPr lang="en-GB" sz="1200" b="0" i="1" smtClean="0">
                            <a:latin typeface="Cambria Math" panose="02040503050406030204" pitchFamily="18" charset="0"/>
                            <a:ea typeface="Cambria Math" panose="02040503050406030204" pitchFamily="18" charset="0"/>
                          </a:rPr>
                          <m:t>𝑘</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oMath>
                </a14:m>
                <a:r>
                  <a:rPr lang="en-GB" sz="1200" dirty="0">
                    <a:latin typeface="Helvetica Neue Light" panose="02000403000000020004" pitchFamily="2" charset="0"/>
                    <a:ea typeface="Helvetica Neue Light" panose="02000403000000020004" pitchFamily="2" charset="0"/>
                  </a:rPr>
                  <a:t> are </a:t>
                </a:r>
                <a:r>
                  <a:rPr lang="en-GB" sz="1200" b="1" dirty="0">
                    <a:latin typeface="Helvetica Neue Light" panose="02000403000000020004" pitchFamily="2" charset="0"/>
                    <a:ea typeface="Helvetica Neue Light" panose="02000403000000020004" pitchFamily="2" charset="0"/>
                  </a:rPr>
                  <a:t>random effects </a:t>
                </a:r>
                <a:r>
                  <a:rPr lang="en-GB" sz="1200" dirty="0">
                    <a:latin typeface="Helvetica Neue Light" panose="02000403000000020004" pitchFamily="2" charset="0"/>
                    <a:ea typeface="Helvetica Neue Light" panose="02000403000000020004" pitchFamily="2" charset="0"/>
                  </a:rPr>
                  <a:t>(i.e., random variation caused by the groupings) on the coefficients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𝑗</m:t>
                        </m:r>
                      </m:sub>
                    </m:sSub>
                    <m:r>
                      <a:rPr lang="en-GB"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a:latin typeface="Cambria Math" panose="02040503050406030204" pitchFamily="18" charset="0"/>
                            <a:ea typeface="Cambria Math" panose="02040503050406030204" pitchFamily="18" charset="0"/>
                          </a:rPr>
                          <m:t>3,</m:t>
                        </m:r>
                        <m:r>
                          <a:rPr lang="en-GB" sz="1200" i="1">
                            <a:latin typeface="Cambria Math" panose="02040503050406030204" pitchFamily="18" charset="0"/>
                            <a:ea typeface="Cambria Math" panose="02040503050406030204" pitchFamily="18" charset="0"/>
                          </a:rPr>
                          <m:t>𝑗</m:t>
                        </m:r>
                      </m:sub>
                    </m:sSub>
                  </m:oMath>
                </a14:m>
                <a:r>
                  <a:rPr lang="en-US" sz="1200"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US" sz="1200" i="1">
                            <a:latin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GB" sz="1200" i="1">
                            <a:latin typeface="Cambria Math" panose="02040503050406030204" pitchFamily="18" charset="0"/>
                            <a:ea typeface="Cambria Math" panose="02040503050406030204" pitchFamily="18" charset="0"/>
                          </a:rPr>
                          <m:t>𝑘</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𝐽</m:t>
                        </m:r>
                      </m:sub>
                    </m:sSub>
                  </m:oMath>
                </a14:m>
                <a:endParaRPr lang="en-GB" sz="1200" b="1" dirty="0">
                  <a:latin typeface="Helvetica Neue Light" panose="02000403000000020004" pitchFamily="2" charset="0"/>
                  <a:ea typeface="Helvetica Neue Light" panose="02000403000000020004" pitchFamily="2" charset="0"/>
                </a:endParaRPr>
              </a:p>
              <a:p>
                <a:pPr marL="171450" indent="-171450">
                  <a:buFont typeface="Arial" panose="020B0604020202020204" pitchFamily="34" charset="0"/>
                  <a:buChar char="•"/>
                </a:pPr>
                <a:endParaRPr lang="en-GB" sz="1200" b="1" dirty="0">
                  <a:latin typeface="Helvetica Neue Light" panose="02000403000000020004" pitchFamily="2" charset="0"/>
                  <a:ea typeface="Helvetica Neue Light" panose="02000403000000020004" pitchFamily="2" charset="0"/>
                </a:endParaRPr>
              </a:p>
            </p:txBody>
          </p:sp>
        </mc:Choice>
        <mc:Fallback>
          <p:sp>
            <p:nvSpPr>
              <p:cNvPr id="6" name="TextBox 5">
                <a:extLst>
                  <a:ext uri="{FF2B5EF4-FFF2-40B4-BE49-F238E27FC236}">
                    <a16:creationId xmlns:a16="http://schemas.microsoft.com/office/drawing/2014/main" id="{E3658B2F-05B2-DA4E-675E-D0527EE9584C}"/>
                  </a:ext>
                </a:extLst>
              </p:cNvPr>
              <p:cNvSpPr txBox="1">
                <a:spLocks noRot="1" noChangeAspect="1" noMove="1" noResize="1" noEditPoints="1" noAdjustHandles="1" noChangeArrowheads="1" noChangeShapeType="1" noTextEdit="1"/>
              </p:cNvSpPr>
              <p:nvPr/>
            </p:nvSpPr>
            <p:spPr>
              <a:xfrm>
                <a:off x="180229" y="2199802"/>
                <a:ext cx="10933889" cy="4857740"/>
              </a:xfrm>
              <a:prstGeom prst="rect">
                <a:avLst/>
              </a:prstGeom>
              <a:blipFill>
                <a:blip r:embed="rId4"/>
                <a:stretch>
                  <a:fillRect l="-116" r="-232"/>
                </a:stretch>
              </a:blipFill>
            </p:spPr>
            <p:txBody>
              <a:bodyPr/>
              <a:lstStyle/>
              <a:p>
                <a:r>
                  <a:rPr lang="en-GB">
                    <a:noFill/>
                  </a:rPr>
                  <a:t> </a:t>
                </a:r>
              </a:p>
            </p:txBody>
          </p:sp>
        </mc:Fallback>
      </mc:AlternateContent>
      <p:sp>
        <p:nvSpPr>
          <p:cNvPr id="9" name="Slide Number Placeholder 3">
            <a:extLst>
              <a:ext uri="{FF2B5EF4-FFF2-40B4-BE49-F238E27FC236}">
                <a16:creationId xmlns:a16="http://schemas.microsoft.com/office/drawing/2014/main" id="{17D34A89-D1E0-3D21-7F21-B517453E26C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F785F83F-F5AB-BD36-1859-9420EBCEE33C}"/>
                  </a:ext>
                </a:extLst>
              </p:cNvPr>
              <p:cNvSpPr txBox="1"/>
              <p:nvPr/>
            </p:nvSpPr>
            <p:spPr>
              <a:xfrm flipH="1">
                <a:off x="559588" y="303077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16" name="TextBox 15">
                <a:extLst>
                  <a:ext uri="{FF2B5EF4-FFF2-40B4-BE49-F238E27FC236}">
                    <a16:creationId xmlns:a16="http://schemas.microsoft.com/office/drawing/2014/main" id="{F785F83F-F5AB-BD36-1859-9420EBCEE33C}"/>
                  </a:ext>
                </a:extLst>
              </p:cNvPr>
              <p:cNvSpPr txBox="1">
                <a:spLocks noRot="1" noChangeAspect="1" noMove="1" noResize="1" noEditPoints="1" noAdjustHandles="1" noChangeArrowheads="1" noChangeShapeType="1" noTextEdit="1"/>
              </p:cNvSpPr>
              <p:nvPr/>
            </p:nvSpPr>
            <p:spPr>
              <a:xfrm flipH="1">
                <a:off x="559588" y="3030776"/>
                <a:ext cx="2343843" cy="1454244"/>
              </a:xfrm>
              <a:prstGeom prst="rect">
                <a:avLst/>
              </a:prstGeom>
              <a:blipFill>
                <a:blip r:embed="rId5"/>
                <a:stretch>
                  <a:fillRect/>
                </a:stretch>
              </a:blipFill>
              <a:ln>
                <a:solidFill>
                  <a:schemeClr val="accent1">
                    <a:lumMod val="75000"/>
                  </a:schemeClr>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4B92D5B-2063-5D02-9851-802F73997E5F}"/>
                  </a:ext>
                </a:extLst>
              </p:cNvPr>
              <p:cNvSpPr txBox="1"/>
              <p:nvPr/>
            </p:nvSpPr>
            <p:spPr>
              <a:xfrm>
                <a:off x="1039741" y="3818191"/>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11" name="TextBox 10">
                <a:extLst>
                  <a:ext uri="{FF2B5EF4-FFF2-40B4-BE49-F238E27FC236}">
                    <a16:creationId xmlns:a16="http://schemas.microsoft.com/office/drawing/2014/main" id="{04B92D5B-2063-5D02-9851-802F73997E5F}"/>
                  </a:ext>
                </a:extLst>
              </p:cNvPr>
              <p:cNvSpPr txBox="1">
                <a:spLocks noRot="1" noChangeAspect="1" noMove="1" noResize="1" noEditPoints="1" noAdjustHandles="1" noChangeArrowheads="1" noChangeShapeType="1" noTextEdit="1"/>
              </p:cNvSpPr>
              <p:nvPr/>
            </p:nvSpPr>
            <p:spPr>
              <a:xfrm>
                <a:off x="1039741"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64480E10-706D-8806-4776-F7672B29BD53}"/>
                  </a:ext>
                </a:extLst>
              </p:cNvPr>
              <p:cNvSpPr txBox="1"/>
              <p:nvPr/>
            </p:nvSpPr>
            <p:spPr>
              <a:xfrm>
                <a:off x="1498024" y="3818191"/>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13" name="TextBox 12">
                <a:extLst>
                  <a:ext uri="{FF2B5EF4-FFF2-40B4-BE49-F238E27FC236}">
                    <a16:creationId xmlns:a16="http://schemas.microsoft.com/office/drawing/2014/main" id="{64480E10-706D-8806-4776-F7672B29BD53}"/>
                  </a:ext>
                </a:extLst>
              </p:cNvPr>
              <p:cNvSpPr txBox="1">
                <a:spLocks noRot="1" noChangeAspect="1" noMove="1" noResize="1" noEditPoints="1" noAdjustHandles="1" noChangeArrowheads="1" noChangeShapeType="1" noTextEdit="1"/>
              </p:cNvSpPr>
              <p:nvPr/>
            </p:nvSpPr>
            <p:spPr>
              <a:xfrm>
                <a:off x="1498024" y="3818191"/>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7E7060E7-D7F6-3377-1AC9-90E1AB620FAA}"/>
                  </a:ext>
                </a:extLst>
              </p:cNvPr>
              <p:cNvSpPr txBox="1"/>
              <p:nvPr/>
            </p:nvSpPr>
            <p:spPr>
              <a:xfrm>
                <a:off x="1942519" y="3818191"/>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15" name="TextBox 14">
                <a:extLst>
                  <a:ext uri="{FF2B5EF4-FFF2-40B4-BE49-F238E27FC236}">
                    <a16:creationId xmlns:a16="http://schemas.microsoft.com/office/drawing/2014/main" id="{7E7060E7-D7F6-3377-1AC9-90E1AB620FAA}"/>
                  </a:ext>
                </a:extLst>
              </p:cNvPr>
              <p:cNvSpPr txBox="1">
                <a:spLocks noRot="1" noChangeAspect="1" noMove="1" noResize="1" noEditPoints="1" noAdjustHandles="1" noChangeArrowheads="1" noChangeShapeType="1" noTextEdit="1"/>
              </p:cNvSpPr>
              <p:nvPr/>
            </p:nvSpPr>
            <p:spPr>
              <a:xfrm>
                <a:off x="1942519" y="3818191"/>
                <a:ext cx="448235" cy="369332"/>
              </a:xfrm>
              <a:prstGeom prst="rect">
                <a:avLst/>
              </a:prstGeom>
              <a:blipFill>
                <a:blip r:embed="rId6"/>
                <a:stretch>
                  <a:fillRect/>
                </a:stretch>
              </a:blipFill>
            </p:spPr>
            <p:txBody>
              <a:bodyPr/>
              <a:lstStyle/>
              <a:p>
                <a:r>
                  <a:rPr lang="en-GB">
                    <a:noFill/>
                  </a:rPr>
                  <a:t> </a:t>
                </a:r>
              </a:p>
            </p:txBody>
          </p:sp>
        </mc:Fallback>
      </mc:AlternateContent>
      <p:sp>
        <p:nvSpPr>
          <p:cNvPr id="17" name="TextBox 16">
            <a:extLst>
              <a:ext uri="{FF2B5EF4-FFF2-40B4-BE49-F238E27FC236}">
                <a16:creationId xmlns:a16="http://schemas.microsoft.com/office/drawing/2014/main" id="{BA4EC278-6B46-3361-64F5-F76611CFF05D}"/>
              </a:ext>
            </a:extLst>
          </p:cNvPr>
          <p:cNvSpPr txBox="1"/>
          <p:nvPr/>
        </p:nvSpPr>
        <p:spPr>
          <a:xfrm>
            <a:off x="5360144" y="1702370"/>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18" name="TextBox 17">
            <a:extLst>
              <a:ext uri="{FF2B5EF4-FFF2-40B4-BE49-F238E27FC236}">
                <a16:creationId xmlns:a16="http://schemas.microsoft.com/office/drawing/2014/main" id="{3CE0A041-77A3-FAD4-12BA-B2AD9AB6C5C1}"/>
              </a:ext>
            </a:extLst>
          </p:cNvPr>
          <p:cNvSpPr txBox="1"/>
          <p:nvPr/>
        </p:nvSpPr>
        <p:spPr>
          <a:xfrm>
            <a:off x="3383584" y="3573232"/>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19" name="Right Brace 18">
            <a:extLst>
              <a:ext uri="{FF2B5EF4-FFF2-40B4-BE49-F238E27FC236}">
                <a16:creationId xmlns:a16="http://schemas.microsoft.com/office/drawing/2014/main" id="{0B37ECB2-B246-B675-C391-8B4E1FBE1039}"/>
              </a:ext>
            </a:extLst>
          </p:cNvPr>
          <p:cNvSpPr/>
          <p:nvPr/>
        </p:nvSpPr>
        <p:spPr>
          <a:xfrm>
            <a:off x="3044651" y="303077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20" name="TextBox 19">
            <a:extLst>
              <a:ext uri="{FF2B5EF4-FFF2-40B4-BE49-F238E27FC236}">
                <a16:creationId xmlns:a16="http://schemas.microsoft.com/office/drawing/2014/main" id="{2130C515-A387-8E03-D7FD-36E1D05B1EE7}"/>
              </a:ext>
            </a:extLst>
          </p:cNvPr>
          <p:cNvSpPr txBox="1"/>
          <p:nvPr/>
        </p:nvSpPr>
        <p:spPr>
          <a:xfrm>
            <a:off x="7912145" y="2953220"/>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1: The above level 1 equation is a normal regression that we know. We makes it a hierarchical regression model is when we incorporate these random effects by nesting these level 2 equations to the intercept and coefficients in the level 1 equation.</a:t>
            </a:r>
            <a:endParaRPr lang="en-GB" sz="1200" dirty="0">
              <a:latin typeface="Helvetica Neue Light" panose="02000403000000020004" pitchFamily="2" charset="0"/>
              <a:ea typeface="Helvetica Neue Light" panose="02000403000000020004" pitchFamily="2" charset="0"/>
            </a:endParaRPr>
          </a:p>
        </p:txBody>
      </p:sp>
      <p:sp>
        <p:nvSpPr>
          <p:cNvPr id="21" name="TextBox 20">
            <a:extLst>
              <a:ext uri="{FF2B5EF4-FFF2-40B4-BE49-F238E27FC236}">
                <a16:creationId xmlns:a16="http://schemas.microsoft.com/office/drawing/2014/main" id="{455E6578-162B-E71C-763D-39D1EE9FC619}"/>
              </a:ext>
            </a:extLst>
          </p:cNvPr>
          <p:cNvSpPr txBox="1"/>
          <p:nvPr/>
        </p:nvSpPr>
        <p:spPr>
          <a:xfrm>
            <a:off x="7912145" y="4291326"/>
            <a:ext cx="4045398" cy="1015663"/>
          </a:xfrm>
          <a:prstGeom prst="rect">
            <a:avLst/>
          </a:prstGeom>
          <a:solidFill>
            <a:schemeClr val="bg2">
              <a:lumMod val="90000"/>
            </a:schemeClr>
          </a:solidFill>
        </p:spPr>
        <p:txBody>
          <a:bodyPr wrap="square" rtlCol="0">
            <a:spAutoFit/>
          </a:bodyPr>
          <a:lstStyle/>
          <a:p>
            <a:r>
              <a:rPr lang="en-GB" sz="1200" dirty="0">
                <a:latin typeface="Helvetica Neue Light" panose="02000403000000020004" pitchFamily="2" charset="0"/>
                <a:ea typeface="Helvetica Neue Light" panose="02000403000000020004" pitchFamily="2" charset="0"/>
              </a:rPr>
              <a:t>Note 2: Notice how the intercept and slopes in level 1 equation are indeed a function of the components of the level 2 counterparts? To get the hierarchical regression in its full form, we simply substitute the level 2 equation into level 1</a:t>
            </a:r>
            <a:endParaRPr lang="en-GB" sz="1200" dirty="0">
              <a:latin typeface="Helvetica Neue Light" panose="02000403000000020004" pitchFamily="2" charset="0"/>
              <a:ea typeface="Helvetica Neue Light" panose="02000403000000020004" pitchFamily="2" charset="0"/>
            </a:endParaRPr>
          </a:p>
        </p:txBody>
      </p:sp>
    </p:spTree>
    <p:extLst>
      <p:ext uri="{BB962C8B-B14F-4D97-AF65-F5344CB8AC3E}">
        <p14:creationId xmlns:p14="http://schemas.microsoft.com/office/powerpoint/2010/main" val="31622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12618-885E-EAD8-E877-10D1F953747C}"/>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Mathematical formulation for hierarchical regression model (full form) [2]</a:t>
            </a:r>
          </a:p>
        </p:txBody>
      </p:sp>
      <p:sp>
        <p:nvSpPr>
          <p:cNvPr id="3" name="Rectangle 2">
            <a:extLst>
              <a:ext uri="{FF2B5EF4-FFF2-40B4-BE49-F238E27FC236}">
                <a16:creationId xmlns:a16="http://schemas.microsoft.com/office/drawing/2014/main" id="{9550AE1B-2021-C9F7-206B-D519B5BF8297}"/>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8611E16-A2F2-CAA5-AA2A-046DFC414C4E}"/>
                  </a:ext>
                </a:extLst>
              </p:cNvPr>
              <p:cNvSpPr txBox="1"/>
              <p:nvPr/>
            </p:nvSpPr>
            <p:spPr>
              <a:xfrm>
                <a:off x="318410" y="752105"/>
                <a:ext cx="4727915" cy="325089"/>
              </a:xfrm>
              <a:prstGeom prst="rect">
                <a:avLst/>
              </a:prstGeom>
              <a:solidFill>
                <a:schemeClr val="accent1">
                  <a:lumMod val="40000"/>
                  <a:lumOff val="60000"/>
                </a:schemeClr>
              </a:solidFill>
              <a:ln>
                <a:solidFill>
                  <a:schemeClr val="accent1"/>
                </a:solid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4" name="TextBox 3">
                <a:extLst>
                  <a:ext uri="{FF2B5EF4-FFF2-40B4-BE49-F238E27FC236}">
                    <a16:creationId xmlns:a16="http://schemas.microsoft.com/office/drawing/2014/main" id="{28611E16-A2F2-CAA5-AA2A-046DFC414C4E}"/>
                  </a:ext>
                </a:extLst>
              </p:cNvPr>
              <p:cNvSpPr txBox="1">
                <a:spLocks noRot="1" noChangeAspect="1" noMove="1" noResize="1" noEditPoints="1" noAdjustHandles="1" noChangeArrowheads="1" noChangeShapeType="1" noTextEdit="1"/>
              </p:cNvSpPr>
              <p:nvPr/>
            </p:nvSpPr>
            <p:spPr>
              <a:xfrm>
                <a:off x="318410" y="752105"/>
                <a:ext cx="4727915" cy="325089"/>
              </a:xfrm>
              <a:prstGeom prst="rect">
                <a:avLst/>
              </a:prstGeom>
              <a:blipFill>
                <a:blip r:embed="rId2"/>
                <a:stretch>
                  <a:fillRect b="-3571"/>
                </a:stretch>
              </a:blipFill>
              <a:ln>
                <a:solidFill>
                  <a:schemeClr val="accent1"/>
                </a:solid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8F9E657-EC04-1DA2-0736-FA68171CA1FB}"/>
                  </a:ext>
                </a:extLst>
              </p:cNvPr>
              <p:cNvSpPr txBox="1"/>
              <p:nvPr/>
            </p:nvSpPr>
            <p:spPr>
              <a:xfrm flipH="1">
                <a:off x="318410" y="1329946"/>
                <a:ext cx="2343843" cy="1454244"/>
              </a:xfrm>
              <a:prstGeom prst="rect">
                <a:avLst/>
              </a:prstGeom>
              <a:solidFill>
                <a:schemeClr val="accent1">
                  <a:lumMod val="40000"/>
                  <a:lumOff val="60000"/>
                </a:schemeClr>
              </a:solidFill>
              <a:ln>
                <a:solidFill>
                  <a:schemeClr val="accent1">
                    <a:lumMod val="75000"/>
                  </a:schemeClr>
                </a:solid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5" name="TextBox 4">
                <a:extLst>
                  <a:ext uri="{FF2B5EF4-FFF2-40B4-BE49-F238E27FC236}">
                    <a16:creationId xmlns:a16="http://schemas.microsoft.com/office/drawing/2014/main" id="{A8F9E657-EC04-1DA2-0736-FA68171CA1FB}"/>
                  </a:ext>
                </a:extLst>
              </p:cNvPr>
              <p:cNvSpPr txBox="1">
                <a:spLocks noRot="1" noChangeAspect="1" noMove="1" noResize="1" noEditPoints="1" noAdjustHandles="1" noChangeArrowheads="1" noChangeShapeType="1" noTextEdit="1"/>
              </p:cNvSpPr>
              <p:nvPr/>
            </p:nvSpPr>
            <p:spPr>
              <a:xfrm flipH="1">
                <a:off x="318410" y="1329946"/>
                <a:ext cx="2343843" cy="1454244"/>
              </a:xfrm>
              <a:prstGeom prst="rect">
                <a:avLst/>
              </a:prstGeom>
              <a:blipFill>
                <a:blip r:embed="rId3"/>
                <a:stretch>
                  <a:fillRect/>
                </a:stretch>
              </a:blipFill>
              <a:ln>
                <a:solidFill>
                  <a:schemeClr val="accent1">
                    <a:lumMod val="75000"/>
                  </a:schemeClr>
                </a:solidFill>
              </a:ln>
            </p:spPr>
            <p:txBody>
              <a:bodyPr/>
              <a:lstStyle/>
              <a:p>
                <a:r>
                  <a:rPr lang="en-GB">
                    <a:noFill/>
                  </a:rPr>
                  <a:t> </a:t>
                </a:r>
              </a:p>
            </p:txBody>
          </p:sp>
        </mc:Fallback>
      </mc:AlternateContent>
      <p:sp>
        <p:nvSpPr>
          <p:cNvPr id="6" name="TextBox 5">
            <a:extLst>
              <a:ext uri="{FF2B5EF4-FFF2-40B4-BE49-F238E27FC236}">
                <a16:creationId xmlns:a16="http://schemas.microsoft.com/office/drawing/2014/main" id="{06576E82-B6D9-886F-CCEF-FA94DB356916}"/>
              </a:ext>
            </a:extLst>
          </p:cNvPr>
          <p:cNvSpPr txBox="1"/>
          <p:nvPr/>
        </p:nvSpPr>
        <p:spPr>
          <a:xfrm>
            <a:off x="5319949" y="737728"/>
            <a:ext cx="197952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7" name="TextBox 6">
            <a:extLst>
              <a:ext uri="{FF2B5EF4-FFF2-40B4-BE49-F238E27FC236}">
                <a16:creationId xmlns:a16="http://schemas.microsoft.com/office/drawing/2014/main" id="{160E41F4-A507-634F-B2C5-8C147603F9D8}"/>
              </a:ext>
            </a:extLst>
          </p:cNvPr>
          <p:cNvSpPr txBox="1"/>
          <p:nvPr/>
        </p:nvSpPr>
        <p:spPr>
          <a:xfrm>
            <a:off x="5319947" y="1781967"/>
            <a:ext cx="2263590"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C4A08A16-C930-4DAC-FD34-46CA27EFB842}"/>
              </a:ext>
            </a:extLst>
          </p:cNvPr>
          <p:cNvSpPr/>
          <p:nvPr/>
        </p:nvSpPr>
        <p:spPr>
          <a:xfrm>
            <a:off x="4950870" y="1239511"/>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268CDB5-15D5-3D27-EC92-6C9105F01518}"/>
                  </a:ext>
                </a:extLst>
              </p:cNvPr>
              <p:cNvSpPr txBox="1"/>
              <p:nvPr/>
            </p:nvSpPr>
            <p:spPr>
              <a:xfrm>
                <a:off x="318410" y="3539163"/>
                <a:ext cx="6924777"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9" name="TextBox 8">
                <a:extLst>
                  <a:ext uri="{FF2B5EF4-FFF2-40B4-BE49-F238E27FC236}">
                    <a16:creationId xmlns:a16="http://schemas.microsoft.com/office/drawing/2014/main" id="{E268CDB5-15D5-3D27-EC92-6C9105F01518}"/>
                  </a:ext>
                </a:extLst>
              </p:cNvPr>
              <p:cNvSpPr txBox="1">
                <a:spLocks noRot="1" noChangeAspect="1" noMove="1" noResize="1" noEditPoints="1" noAdjustHandles="1" noChangeArrowheads="1" noChangeShapeType="1" noTextEdit="1"/>
              </p:cNvSpPr>
              <p:nvPr/>
            </p:nvSpPr>
            <p:spPr>
              <a:xfrm>
                <a:off x="318410" y="3539163"/>
                <a:ext cx="6924777" cy="340478"/>
              </a:xfrm>
              <a:prstGeom prst="rect">
                <a:avLst/>
              </a:prstGeom>
              <a:blipFill>
                <a:blip r:embed="rId4"/>
                <a:stretch>
                  <a:fillRect b="-7143"/>
                </a:stretch>
              </a:blipFill>
              <a:ln>
                <a:noFill/>
              </a:ln>
            </p:spPr>
            <p:txBody>
              <a:bodyPr/>
              <a:lstStyle/>
              <a:p>
                <a:r>
                  <a:rPr lang="en-GB">
                    <a:noFill/>
                  </a:rPr>
                  <a:t> </a:t>
                </a:r>
              </a:p>
            </p:txBody>
          </p:sp>
        </mc:Fallback>
      </mc:AlternateContent>
      <p:sp>
        <p:nvSpPr>
          <p:cNvPr id="10" name="TextBox 9">
            <a:extLst>
              <a:ext uri="{FF2B5EF4-FFF2-40B4-BE49-F238E27FC236}">
                <a16:creationId xmlns:a16="http://schemas.microsoft.com/office/drawing/2014/main" id="{02B01189-BC17-A81A-C8AD-48C78A83D4D6}"/>
              </a:ext>
            </a:extLst>
          </p:cNvPr>
          <p:cNvSpPr txBox="1"/>
          <p:nvPr/>
        </p:nvSpPr>
        <p:spPr>
          <a:xfrm>
            <a:off x="318409" y="3036942"/>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into the level 1 model equation: </a:t>
            </a:r>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D0B35C5B-115E-E852-466F-B9A24024F45F}"/>
                  </a:ext>
                </a:extLst>
              </p:cNvPr>
              <p:cNvSpPr txBox="1"/>
              <p:nvPr/>
            </p:nvSpPr>
            <p:spPr>
              <a:xfrm>
                <a:off x="318409" y="4440062"/>
                <a:ext cx="8745204" cy="325089"/>
              </a:xfrm>
              <a:prstGeom prst="rect">
                <a:avLst/>
              </a:prstGeom>
              <a:noFill/>
              <a:ln>
                <a:noFill/>
              </a:ln>
            </p:spPr>
            <p:txBody>
              <a:bodyPr wrap="square" rtlCol="0">
                <a:spAutoFit/>
              </a:bodyPr>
              <a:lstStyle/>
              <a:p>
                <a:pPr/>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p:sp>
            <p:nvSpPr>
              <p:cNvPr id="11" name="TextBox 10">
                <a:extLst>
                  <a:ext uri="{FF2B5EF4-FFF2-40B4-BE49-F238E27FC236}">
                    <a16:creationId xmlns:a16="http://schemas.microsoft.com/office/drawing/2014/main" id="{D0B35C5B-115E-E852-466F-B9A24024F45F}"/>
                  </a:ext>
                </a:extLst>
              </p:cNvPr>
              <p:cNvSpPr txBox="1">
                <a:spLocks noRot="1" noChangeAspect="1" noMove="1" noResize="1" noEditPoints="1" noAdjustHandles="1" noChangeArrowheads="1" noChangeShapeType="1" noTextEdit="1"/>
              </p:cNvSpPr>
              <p:nvPr/>
            </p:nvSpPr>
            <p:spPr>
              <a:xfrm>
                <a:off x="318409" y="4440062"/>
                <a:ext cx="8745204" cy="325089"/>
              </a:xfrm>
              <a:prstGeom prst="rect">
                <a:avLst/>
              </a:prstGeom>
              <a:blipFill>
                <a:blip r:embed="rId5"/>
                <a:stretch>
                  <a:fillRect b="-3704"/>
                </a:stretch>
              </a:blipFill>
              <a:ln>
                <a:noFill/>
              </a:ln>
            </p:spPr>
            <p:txBody>
              <a:bodyPr/>
              <a:lstStyle/>
              <a:p>
                <a:r>
                  <a:rPr lang="en-GB">
                    <a:noFill/>
                  </a:rPr>
                  <a:t> </a:t>
                </a:r>
              </a:p>
            </p:txBody>
          </p:sp>
        </mc:Fallback>
      </mc:AlternateContent>
      <p:sp>
        <p:nvSpPr>
          <p:cNvPr id="12" name="TextBox 11">
            <a:extLst>
              <a:ext uri="{FF2B5EF4-FFF2-40B4-BE49-F238E27FC236}">
                <a16:creationId xmlns:a16="http://schemas.microsoft.com/office/drawing/2014/main" id="{4E80383A-7D8A-7BE2-430D-E7CCF7F0F06A}"/>
              </a:ext>
            </a:extLst>
          </p:cNvPr>
          <p:cNvSpPr txBox="1"/>
          <p:nvPr/>
        </p:nvSpPr>
        <p:spPr>
          <a:xfrm>
            <a:off x="318408" y="396669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14" name="Right Brace 13">
            <a:extLst>
              <a:ext uri="{FF2B5EF4-FFF2-40B4-BE49-F238E27FC236}">
                <a16:creationId xmlns:a16="http://schemas.microsoft.com/office/drawing/2014/main" id="{4BE8D578-DE79-64AD-899D-8AA7286750E3}"/>
              </a:ext>
            </a:extLst>
          </p:cNvPr>
          <p:cNvSpPr/>
          <p:nvPr/>
        </p:nvSpPr>
        <p:spPr>
          <a:xfrm rot="5400000">
            <a:off x="2391324" y="3375846"/>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Right Brace 15">
            <a:extLst>
              <a:ext uri="{FF2B5EF4-FFF2-40B4-BE49-F238E27FC236}">
                <a16:creationId xmlns:a16="http://schemas.microsoft.com/office/drawing/2014/main" id="{97FC53E3-D472-DFA2-1FF1-E1BAF24A7E98}"/>
              </a:ext>
            </a:extLst>
          </p:cNvPr>
          <p:cNvSpPr/>
          <p:nvPr/>
        </p:nvSpPr>
        <p:spPr>
          <a:xfrm rot="5400000">
            <a:off x="5933455" y="3130855"/>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8BDCA8DD-7E12-8433-2ADF-953464A89243}"/>
              </a:ext>
            </a:extLst>
          </p:cNvPr>
          <p:cNvSpPr txBox="1"/>
          <p:nvPr/>
        </p:nvSpPr>
        <p:spPr>
          <a:xfrm>
            <a:off x="1162170"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8" name="TextBox 17">
            <a:extLst>
              <a:ext uri="{FF2B5EF4-FFF2-40B4-BE49-F238E27FC236}">
                <a16:creationId xmlns:a16="http://schemas.microsoft.com/office/drawing/2014/main" id="{864F562E-4899-9453-4353-6D7291736628}"/>
              </a:ext>
            </a:extLst>
          </p:cNvPr>
          <p:cNvSpPr txBox="1"/>
          <p:nvPr/>
        </p:nvSpPr>
        <p:spPr>
          <a:xfrm>
            <a:off x="4689616" y="5181356"/>
            <a:ext cx="2783393"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9" name="TextBox 18">
            <a:extLst>
              <a:ext uri="{FF2B5EF4-FFF2-40B4-BE49-F238E27FC236}">
                <a16:creationId xmlns:a16="http://schemas.microsoft.com/office/drawing/2014/main" id="{900C832C-246A-F3F5-C993-7F84C9862A02}"/>
              </a:ext>
            </a:extLst>
          </p:cNvPr>
          <p:cNvSpPr txBox="1"/>
          <p:nvPr/>
        </p:nvSpPr>
        <p:spPr>
          <a:xfrm>
            <a:off x="8420517" y="4417940"/>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3954395-1D88-0FB0-39DC-BC4FACD3D904}"/>
                  </a:ext>
                </a:extLst>
              </p:cNvPr>
              <p:cNvSpPr txBox="1"/>
              <p:nvPr/>
            </p:nvSpPr>
            <p:spPr>
              <a:xfrm>
                <a:off x="239696" y="5937155"/>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are the coefficients from the fixed part of the model we want to report now</a:t>
                </a:r>
              </a:p>
            </p:txBody>
          </p:sp>
        </mc:Choice>
        <mc:Fallback>
          <p:sp>
            <p:nvSpPr>
              <p:cNvPr id="20" name="TextBox 19">
                <a:extLst>
                  <a:ext uri="{FF2B5EF4-FFF2-40B4-BE49-F238E27FC236}">
                    <a16:creationId xmlns:a16="http://schemas.microsoft.com/office/drawing/2014/main" id="{93954395-1D88-0FB0-39DC-BC4FACD3D904}"/>
                  </a:ext>
                </a:extLst>
              </p:cNvPr>
              <p:cNvSpPr txBox="1">
                <a:spLocks noRot="1" noChangeAspect="1" noMove="1" noResize="1" noEditPoints="1" noAdjustHandles="1" noChangeArrowheads="1" noChangeShapeType="1" noTextEdit="1"/>
              </p:cNvSpPr>
              <p:nvPr/>
            </p:nvSpPr>
            <p:spPr>
              <a:xfrm>
                <a:off x="239696" y="5937155"/>
                <a:ext cx="8745204" cy="307777"/>
              </a:xfrm>
              <a:prstGeom prst="rect">
                <a:avLst/>
              </a:prstGeom>
              <a:blipFill>
                <a:blip r:embed="rId6"/>
                <a:stretch>
                  <a:fillRect l="-145" t="-4000" b="-20000"/>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3F6C9AEA-F775-82E2-188A-FA63B5F30D79}"/>
                  </a:ext>
                </a:extLst>
              </p:cNvPr>
              <p:cNvSpPr txBox="1"/>
              <p:nvPr/>
            </p:nvSpPr>
            <p:spPr>
              <a:xfrm>
                <a:off x="239696" y="6280851"/>
                <a:ext cx="9346431" cy="325089"/>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a:latin typeface="Cambria Math" panose="02040503050406030204" pitchFamily="18" charset="0"/>
                      </a:rPr>
                      <m:t>…</m:t>
                    </m:r>
                    <m:r>
                      <m:rPr>
                        <m:sty m:val="p"/>
                      </m:rPr>
                      <a:rPr lang="en-GB" sz="1400" b="0" i="0" smtClean="0">
                        <a:latin typeface="Cambria Math" panose="02040503050406030204" pitchFamily="18" charset="0"/>
                      </a:rPr>
                      <m:t>and</m:t>
                    </m:r>
                    <m:r>
                      <a:rPr lang="en-GB" sz="1400" b="0" i="0" smtClean="0">
                        <a:latin typeface="Cambria Math" panose="02040503050406030204" pitchFamily="18" charset="0"/>
                      </a:rPr>
                      <m:t> </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oMath>
                </a14:m>
                <a:r>
                  <a:rPr lang="en-US" sz="1400" i="1" dirty="0">
                    <a:latin typeface="Helvetica Neue Thin" panose="020B0403020202020204" pitchFamily="34" charset="0"/>
                    <a:ea typeface="Helvetica Neue Thin" panose="020B0403020202020204" pitchFamily="34" charset="0"/>
                  </a:rPr>
                  <a:t> </a:t>
                </a:r>
                <a:r>
                  <a:rPr lang="en-US" sz="1400" dirty="0">
                    <a:latin typeface="Helvetica Neue Thin" panose="020B0403020202020204" pitchFamily="34" charset="0"/>
                    <a:ea typeface="Helvetica Neue Thin" panose="020B0403020202020204" pitchFamily="34" charset="0"/>
                  </a:rPr>
                  <a:t>as well as </a:t>
                </a:r>
                <a14:m>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 </m:t>
                    </m:r>
                  </m:oMath>
                </a14:m>
                <a:r>
                  <a:rPr lang="en-US" sz="1400" dirty="0">
                    <a:latin typeface="Helvetica Neue Thin" panose="020B0403020202020204" pitchFamily="34" charset="0"/>
                    <a:ea typeface="Helvetica Neue Thin" panose="020B0403020202020204" pitchFamily="34" charset="0"/>
                  </a:rPr>
                  <a:t>the</a:t>
                </a:r>
                <a:r>
                  <a:rPr lang="en-US" sz="1400" i="1" dirty="0">
                    <a:latin typeface="Helvetica Neue Thin" panose="020B0403020202020204" pitchFamily="34" charset="0"/>
                    <a:ea typeface="Helvetica Neue Thin" panose="020B0403020202020204" pitchFamily="34" charset="0"/>
                  </a:rPr>
                  <a:t>y</a:t>
                </a:r>
                <a:r>
                  <a:rPr lang="en-US" sz="1400" dirty="0">
                    <a:latin typeface="Helvetica Neue Thin" panose="020B0403020202020204" pitchFamily="34" charset="0"/>
                    <a:ea typeface="Helvetica Neue Thin" panose="020B0403020202020204" pitchFamily="34" charset="0"/>
                  </a:rPr>
                  <a:t> have variances for random part of the model we want to report</a:t>
                </a:r>
              </a:p>
            </p:txBody>
          </p:sp>
        </mc:Choice>
        <mc:Fallback>
          <p:sp>
            <p:nvSpPr>
              <p:cNvPr id="21" name="TextBox 20">
                <a:extLst>
                  <a:ext uri="{FF2B5EF4-FFF2-40B4-BE49-F238E27FC236}">
                    <a16:creationId xmlns:a16="http://schemas.microsoft.com/office/drawing/2014/main" id="{3F6C9AEA-F775-82E2-188A-FA63B5F30D79}"/>
                  </a:ext>
                </a:extLst>
              </p:cNvPr>
              <p:cNvSpPr txBox="1">
                <a:spLocks noRot="1" noChangeAspect="1" noMove="1" noResize="1" noEditPoints="1" noAdjustHandles="1" noChangeArrowheads="1" noChangeShapeType="1" noTextEdit="1"/>
              </p:cNvSpPr>
              <p:nvPr/>
            </p:nvSpPr>
            <p:spPr>
              <a:xfrm>
                <a:off x="239696" y="6280851"/>
                <a:ext cx="9346431" cy="325089"/>
              </a:xfrm>
              <a:prstGeom prst="rect">
                <a:avLst/>
              </a:prstGeom>
              <a:blipFill>
                <a:blip r:embed="rId7"/>
                <a:stretch>
                  <a:fillRect l="-136" t="-7407" b="-7407"/>
                </a:stretch>
              </a:blipFill>
              <a:ln>
                <a:noFill/>
              </a:ln>
            </p:spPr>
            <p:txBody>
              <a:bodyPr/>
              <a:lstStyle/>
              <a:p>
                <a:r>
                  <a:rPr lang="en-GB">
                    <a:noFill/>
                  </a:rPr>
                  <a:t> </a:t>
                </a:r>
              </a:p>
            </p:txBody>
          </p:sp>
        </mc:Fallback>
      </mc:AlternateContent>
      <p:sp>
        <p:nvSpPr>
          <p:cNvPr id="22" name="Slide Number Placeholder 3">
            <a:extLst>
              <a:ext uri="{FF2B5EF4-FFF2-40B4-BE49-F238E27FC236}">
                <a16:creationId xmlns:a16="http://schemas.microsoft.com/office/drawing/2014/main" id="{574DEAF0-4FD6-2034-C6EF-CB512CB3203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24" name="TextBox 23">
            <a:extLst>
              <a:ext uri="{FF2B5EF4-FFF2-40B4-BE49-F238E27FC236}">
                <a16:creationId xmlns:a16="http://schemas.microsoft.com/office/drawing/2014/main" id="{6DA0C455-F093-CB36-9BDD-C6C7169B78C3}"/>
              </a:ext>
            </a:extLst>
          </p:cNvPr>
          <p:cNvSpPr txBox="1"/>
          <p:nvPr/>
        </p:nvSpPr>
        <p:spPr>
          <a:xfrm>
            <a:off x="2682037" y="1358679"/>
            <a:ext cx="2527052" cy="261610"/>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1st equation is a random-intercept</a:t>
            </a:r>
          </a:p>
        </p:txBody>
      </p:sp>
      <p:sp>
        <p:nvSpPr>
          <p:cNvPr id="25" name="TextBox 24">
            <a:extLst>
              <a:ext uri="{FF2B5EF4-FFF2-40B4-BE49-F238E27FC236}">
                <a16:creationId xmlns:a16="http://schemas.microsoft.com/office/drawing/2014/main" id="{3C6D51B2-87D0-8FC9-717F-98B345A29E8E}"/>
              </a:ext>
            </a:extLst>
          </p:cNvPr>
          <p:cNvSpPr txBox="1"/>
          <p:nvPr/>
        </p:nvSpPr>
        <p:spPr>
          <a:xfrm>
            <a:off x="2682037" y="1679246"/>
            <a:ext cx="2527052" cy="430887"/>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2</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nd</a:t>
            </a:r>
            <a:r>
              <a:rPr lang="en-GB" sz="1100" dirty="0">
                <a:latin typeface="Helvetica Neue" panose="02000503000000020004" pitchFamily="2" charset="0"/>
                <a:ea typeface="Helvetica Neue" panose="02000503000000020004" pitchFamily="2" charset="0"/>
                <a:cs typeface="Helvetica Neue" panose="02000503000000020004" pitchFamily="2" charset="0"/>
              </a:rPr>
              <a:t>, 3</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rd</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4</a:t>
            </a:r>
            <a:r>
              <a:rPr lang="en-GB" sz="1100" baseline="30000" dirty="0">
                <a:latin typeface="Helvetica Neue" panose="02000503000000020004" pitchFamily="2" charset="0"/>
                <a:ea typeface="Helvetica Neue" panose="02000503000000020004" pitchFamily="2" charset="0"/>
                <a:cs typeface="Helvetica Neue" panose="02000503000000020004" pitchFamily="2" charset="0"/>
              </a:rPr>
              <a:t>th</a:t>
            </a:r>
            <a:r>
              <a:rPr lang="en-GB" sz="1100" dirty="0">
                <a:latin typeface="Helvetica Neue" panose="02000503000000020004" pitchFamily="2" charset="0"/>
                <a:ea typeface="Helvetica Neue" panose="02000503000000020004" pitchFamily="2" charset="0"/>
                <a:cs typeface="Helvetica Neue" panose="02000503000000020004" pitchFamily="2" charset="0"/>
              </a:rPr>
              <a:t> and so on equations are random-slopes</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5E699D5-922F-334F-400A-5C68EF7FE248}"/>
                  </a:ext>
                </a:extLst>
              </p:cNvPr>
              <p:cNvSpPr txBox="1"/>
              <p:nvPr/>
            </p:nvSpPr>
            <p:spPr>
              <a:xfrm>
                <a:off x="239696" y="5617677"/>
                <a:ext cx="8745204" cy="307777"/>
              </a:xfrm>
              <a:prstGeom prst="rect">
                <a:avLst/>
              </a:prstGeom>
              <a:noFill/>
              <a:ln>
                <a:noFill/>
              </a:ln>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0</m:t>
                        </m:r>
                      </m:sub>
                    </m:sSub>
                  </m:oMath>
                </a14:m>
                <a:r>
                  <a:rPr lang="en-US" sz="1400" dirty="0">
                    <a:latin typeface="Helvetica Neue Thin" panose="020B0403020202020204" pitchFamily="34" charset="0"/>
                    <a:ea typeface="Helvetica Neue Thin" panose="020B0403020202020204" pitchFamily="34" charset="0"/>
                  </a:rPr>
                  <a:t> is the global intercept from the fixed part of the model we want to report</a:t>
                </a:r>
              </a:p>
            </p:txBody>
          </p:sp>
        </mc:Choice>
        <mc:Fallback>
          <p:sp>
            <p:nvSpPr>
              <p:cNvPr id="26" name="TextBox 25">
                <a:extLst>
                  <a:ext uri="{FF2B5EF4-FFF2-40B4-BE49-F238E27FC236}">
                    <a16:creationId xmlns:a16="http://schemas.microsoft.com/office/drawing/2014/main" id="{C5E699D5-922F-334F-400A-5C68EF7FE248}"/>
                  </a:ext>
                </a:extLst>
              </p:cNvPr>
              <p:cNvSpPr txBox="1">
                <a:spLocks noRot="1" noChangeAspect="1" noMove="1" noResize="1" noEditPoints="1" noAdjustHandles="1" noChangeArrowheads="1" noChangeShapeType="1" noTextEdit="1"/>
              </p:cNvSpPr>
              <p:nvPr/>
            </p:nvSpPr>
            <p:spPr>
              <a:xfrm>
                <a:off x="239696" y="5617677"/>
                <a:ext cx="8745204" cy="307777"/>
              </a:xfrm>
              <a:prstGeom prst="rect">
                <a:avLst/>
              </a:prstGeom>
              <a:blipFill>
                <a:blip r:embed="rId8"/>
                <a:stretch>
                  <a:fillRect l="-145" t="-4000" b="-20000"/>
                </a:stretch>
              </a:blipFill>
              <a:ln>
                <a:no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B41D7783-3709-9D15-3467-74DAF07584B8}"/>
              </a:ext>
            </a:extLst>
          </p:cNvPr>
          <p:cNvSpPr txBox="1"/>
          <p:nvPr/>
        </p:nvSpPr>
        <p:spPr>
          <a:xfrm>
            <a:off x="8455886" y="5234089"/>
            <a:ext cx="3321916" cy="369332"/>
          </a:xfrm>
          <a:prstGeom prst="rect">
            <a:avLst/>
          </a:prstGeom>
          <a:noFill/>
        </p:spPr>
        <p:txBody>
          <a:bodyPr wrap="square" rtlCol="0">
            <a:spAutoFit/>
          </a:bodyPr>
          <a:lstStyle/>
          <a:p>
            <a:r>
              <a:rPr lang="en-GB" dirty="0"/>
              <a:t>Note: There are model scenarios</a:t>
            </a:r>
          </a:p>
        </p:txBody>
      </p:sp>
      <p:sp>
        <p:nvSpPr>
          <p:cNvPr id="28" name="TextBox 27">
            <a:extLst>
              <a:ext uri="{FF2B5EF4-FFF2-40B4-BE49-F238E27FC236}">
                <a16:creationId xmlns:a16="http://schemas.microsoft.com/office/drawing/2014/main" id="{88E5147A-484B-16EE-94B1-912EA2746414}"/>
              </a:ext>
            </a:extLst>
          </p:cNvPr>
          <p:cNvSpPr txBox="1"/>
          <p:nvPr/>
        </p:nvSpPr>
        <p:spPr>
          <a:xfrm>
            <a:off x="2682037" y="2091057"/>
            <a:ext cx="2527052" cy="600164"/>
          </a:xfrm>
          <a:prstGeom prst="rect">
            <a:avLst/>
          </a:prstGeom>
          <a:noFill/>
        </p:spPr>
        <p:txBody>
          <a:bodyPr wrap="square" rtlCol="0">
            <a:spAutoFit/>
          </a:bodyPr>
          <a:lstStyle/>
          <a:p>
            <a:pPr marL="171450" indent="-171450">
              <a:buFont typeface="Arial" panose="020B0604020202020204" pitchFamily="34" charset="0"/>
              <a:buChar char="•"/>
            </a:pPr>
            <a:r>
              <a:rPr lang="en-GB" sz="1100" dirty="0">
                <a:latin typeface="Helvetica Neue" panose="02000503000000020004" pitchFamily="2" charset="0"/>
                <a:ea typeface="Helvetica Neue" panose="02000503000000020004" pitchFamily="2" charset="0"/>
                <a:cs typeface="Helvetica Neue" panose="02000503000000020004" pitchFamily="2" charset="0"/>
              </a:rPr>
              <a:t>Note that these equation does not have a two-level independent variable that impacts the outcome</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C057DA07-360E-3088-FD9F-15983BF4B355}"/>
                  </a:ext>
                </a:extLst>
              </p:cNvPr>
              <p:cNvSpPr txBox="1"/>
              <p:nvPr/>
            </p:nvSpPr>
            <p:spPr>
              <a:xfrm>
                <a:off x="778484" y="2129009"/>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9" name="TextBox 28">
                <a:extLst>
                  <a:ext uri="{FF2B5EF4-FFF2-40B4-BE49-F238E27FC236}">
                    <a16:creationId xmlns:a16="http://schemas.microsoft.com/office/drawing/2014/main" id="{C057DA07-360E-3088-FD9F-15983BF4B355}"/>
                  </a:ext>
                </a:extLst>
              </p:cNvPr>
              <p:cNvSpPr txBox="1">
                <a:spLocks noRot="1" noChangeAspect="1" noMove="1" noResize="1" noEditPoints="1" noAdjustHandles="1" noChangeArrowheads="1" noChangeShapeType="1" noTextEdit="1"/>
              </p:cNvSpPr>
              <p:nvPr/>
            </p:nvSpPr>
            <p:spPr>
              <a:xfrm>
                <a:off x="778484"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76FBF037-1412-522A-56DD-78911AD6302E}"/>
                  </a:ext>
                </a:extLst>
              </p:cNvPr>
              <p:cNvSpPr txBox="1"/>
              <p:nvPr/>
            </p:nvSpPr>
            <p:spPr>
              <a:xfrm>
                <a:off x="1236767" y="2129009"/>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30" name="TextBox 29">
                <a:extLst>
                  <a:ext uri="{FF2B5EF4-FFF2-40B4-BE49-F238E27FC236}">
                    <a16:creationId xmlns:a16="http://schemas.microsoft.com/office/drawing/2014/main" id="{76FBF037-1412-522A-56DD-78911AD6302E}"/>
                  </a:ext>
                </a:extLst>
              </p:cNvPr>
              <p:cNvSpPr txBox="1">
                <a:spLocks noRot="1" noChangeAspect="1" noMove="1" noResize="1" noEditPoints="1" noAdjustHandles="1" noChangeArrowheads="1" noChangeShapeType="1" noTextEdit="1"/>
              </p:cNvSpPr>
              <p:nvPr/>
            </p:nvSpPr>
            <p:spPr>
              <a:xfrm>
                <a:off x="1236767" y="2129009"/>
                <a:ext cx="448235" cy="369332"/>
              </a:xfrm>
              <a:prstGeom prst="rect">
                <a:avLst/>
              </a:prstGeom>
              <a:blipFill>
                <a:blip r:embed="rId9"/>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54127C20-67AE-FDBA-D31F-F50E85D277B6}"/>
                  </a:ext>
                </a:extLst>
              </p:cNvPr>
              <p:cNvSpPr txBox="1"/>
              <p:nvPr/>
            </p:nvSpPr>
            <p:spPr>
              <a:xfrm>
                <a:off x="1681262" y="2129009"/>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31" name="TextBox 30">
                <a:extLst>
                  <a:ext uri="{FF2B5EF4-FFF2-40B4-BE49-F238E27FC236}">
                    <a16:creationId xmlns:a16="http://schemas.microsoft.com/office/drawing/2014/main" id="{54127C20-67AE-FDBA-D31F-F50E85D277B6}"/>
                  </a:ext>
                </a:extLst>
              </p:cNvPr>
              <p:cNvSpPr txBox="1">
                <a:spLocks noRot="1" noChangeAspect="1" noMove="1" noResize="1" noEditPoints="1" noAdjustHandles="1" noChangeArrowheads="1" noChangeShapeType="1" noTextEdit="1"/>
              </p:cNvSpPr>
              <p:nvPr/>
            </p:nvSpPr>
            <p:spPr>
              <a:xfrm>
                <a:off x="1681262" y="2129009"/>
                <a:ext cx="448235" cy="369332"/>
              </a:xfrm>
              <a:prstGeom prst="rect">
                <a:avLst/>
              </a:prstGeom>
              <a:blipFill>
                <a:blip r:embed="rId9"/>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24113582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943233"/>
            <a:ext cx="7474976" cy="4785559"/>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Hierarchical Regression Models?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relationships with complex data structures (hierarchies, nesting, repeated measures, temporality etc.,)</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and why we use them to account for a specific data artefact</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Wide applications of this specialized technique to other scientific domains</a:t>
            </a:r>
          </a:p>
          <a:p>
            <a:pPr lvl="1" eaLnBrk="0" fontAlgn="base" hangingPunct="0">
              <a:lnSpc>
                <a:spcPct val="100000"/>
              </a:lnSpc>
              <a:spcBef>
                <a:spcPct val="20000"/>
              </a:spcBef>
              <a:spcAft>
                <a:spcPct val="0"/>
              </a:spcAft>
              <a:buFont typeface="Wingdings" pitchFamily="2" charset="2"/>
              <a:buChar char="§"/>
            </a:pPr>
            <a:endPar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eaLnBrk="0" fontAlgn="base" hangingPunct="0">
              <a:lnSpc>
                <a:spcPct val="100000"/>
              </a:lnSpc>
              <a:spcBef>
                <a:spcPct val="20000"/>
              </a:spcBef>
              <a:spcAft>
                <a:spcPct val="0"/>
              </a:spcAft>
              <a:buFont typeface="Arial" panose="020B0604020202020204" pitchFamily="34" charset="0"/>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Components of a hierarchical model</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Statistical formulation</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Random intercepts and Random slopes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types: Intercept-only, Random slope-only or both</a:t>
            </a:r>
          </a:p>
          <a:p>
            <a:pPr marL="457200" lvl="1" indent="0" eaLnBrk="0" fontAlgn="base" hangingPunct="0">
              <a:lnSpc>
                <a:spcPct val="100000"/>
              </a:lnSpc>
              <a:spcBef>
                <a:spcPct val="20000"/>
              </a:spcBef>
              <a:spcAft>
                <a:spcPct val="0"/>
              </a:spcAft>
              <a:buNone/>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t>
            </a: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Examples and interpretation</a:t>
            </a:r>
          </a:p>
          <a:p>
            <a:pPr marL="342900" lvl="0" indent="-342900" eaLnBrk="0" fontAlgn="base" hangingPunct="0">
              <a:lnSpc>
                <a:spcPct val="100000"/>
              </a:lnSpc>
              <a:spcBef>
                <a:spcPct val="20000"/>
              </a:spcBef>
              <a:spcAft>
                <a:spcPct val="0"/>
              </a:spcAft>
              <a:buFontTx/>
              <a:buChar char="•"/>
            </a:pPr>
            <a:endPar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8008369" y="1456651"/>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a:t>
            </a:r>
            <a:r>
              <a:rPr lang="en-US" sz="2800" dirty="0">
                <a:highlight>
                  <a:srgbClr val="D6D6D6"/>
                </a:highlight>
                <a:latin typeface="Helvetica Neue Light" panose="02000403000000020004" pitchFamily="2" charset="0"/>
                <a:ea typeface="Helvetica Neue Light" panose="02000403000000020004" pitchFamily="2" charset="0"/>
              </a:rPr>
              <a:t>Random-slopes</a:t>
            </a:r>
            <a:r>
              <a:rPr lang="en-US" sz="2800" dirty="0">
                <a:latin typeface="Helvetica Neue Light" panose="02000403000000020004" pitchFamily="2" charset="0"/>
                <a:ea typeface="Helvetica Neue Light" panose="02000403000000020004" pitchFamily="2" charset="0"/>
              </a:rPr>
              <a:t> &amp; Random coefficient scenarios [1]</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47AA4A-407C-33F4-75F4-15A97609A894}"/>
                  </a:ext>
                </a:extLst>
              </p:cNvPr>
              <p:cNvSpPr txBox="1"/>
              <p:nvPr/>
            </p:nvSpPr>
            <p:spPr>
              <a:xfrm flipH="1">
                <a:off x="102345" y="1289753"/>
                <a:ext cx="2343843" cy="1454244"/>
              </a:xfrm>
              <a:prstGeom prst="rect">
                <a:avLst/>
              </a:prstGeom>
              <a:solidFill>
                <a:schemeClr val="bg1"/>
              </a:solidFill>
              <a:ln>
                <a:noFill/>
              </a:ln>
            </p:spPr>
            <p:txBody>
              <a:bodyPr wrap="square" rtlCol="0">
                <a:spAutoFit/>
              </a:bodyPr>
              <a:lstStyle/>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pPr lvl="1"/>
                <a:endParaRPr lang="en-GB" sz="1400" dirty="0"/>
              </a:p>
              <a:p>
                <a:pPr lvl="1"/>
                <a:endParaRPr lang="en-GB" sz="1400" dirty="0"/>
              </a:p>
              <a:p>
                <a:pPr lvl="1"/>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102345" y="1289753"/>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2446187" y="1872402"/>
            <a:ext cx="226359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A3E196-E27D-FD04-9630-FA8E81A1CF4E}"/>
                  </a:ext>
                </a:extLst>
              </p:cNvPr>
              <p:cNvSpPr txBox="1"/>
              <p:nvPr/>
            </p:nvSpPr>
            <p:spPr>
              <a:xfrm>
                <a:off x="337175" y="3102485"/>
                <a:ext cx="8745204" cy="325089"/>
              </a:xfrm>
              <a:prstGeom prst="rect">
                <a:avLst/>
              </a:prstGeom>
              <a:solidFill>
                <a:schemeClr val="bg1"/>
              </a:solidFill>
              <a:ln>
                <a:noFill/>
              </a:ln>
            </p:spPr>
            <p:txBody>
              <a:bodyPr wrap="square" rtlCol="0">
                <a:spAutoFit/>
              </a:bodyPr>
              <a:lstStyle/>
              <a:p>
                <a:pPr/>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7175" y="3102485"/>
                <a:ext cx="8745204" cy="325089"/>
              </a:xfrm>
              <a:prstGeom prst="rect">
                <a:avLst/>
              </a:prstGeom>
              <a:blipFill>
                <a:blip r:embed="rId4"/>
                <a:stretch>
                  <a:fillRect b="-7692"/>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46105" y="3786669"/>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488236" y="3826862"/>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1998869" y="1329946"/>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175259" y="2049731"/>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5717389" y="1814499"/>
            <a:ext cx="325089" cy="3516922"/>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7906351" y="3225749"/>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754326"/>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random-slope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includes both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a 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a:t>
            </a:r>
            <a:r>
              <a:rPr lang="en-GB" dirty="0">
                <a:highlight>
                  <a:srgbClr val="00FF00"/>
                </a:highlight>
                <a:latin typeface="Helvetica Neue" panose="02000503000000020004" pitchFamily="2" charset="0"/>
                <a:ea typeface="Helvetica Neue" panose="02000503000000020004" pitchFamily="2" charset="0"/>
                <a:cs typeface="Helvetica Neue" panose="02000503000000020004" pitchFamily="2" charset="0"/>
              </a:rPr>
              <a:t>random-slopes</a:t>
            </a:r>
            <a:r>
              <a:rPr lang="en-GB" dirty="0">
                <a:latin typeface="Helvetica Neue" panose="02000503000000020004" pitchFamily="2" charset="0"/>
                <a:ea typeface="Helvetica Neue" panose="02000503000000020004" pitchFamily="2" charset="0"/>
                <a:cs typeface="Helvetica Neue" panose="02000503000000020004" pitchFamily="2" charset="0"/>
              </a:rPr>
              <a:t>. This means there group structures causes variation in the means across groups (i.e., intercepts) and slopes </a:t>
            </a:r>
          </a:p>
        </p:txBody>
      </p:sp>
      <p:sp>
        <p:nvSpPr>
          <p:cNvPr id="18" name="Rectangle 17">
            <a:extLst>
              <a:ext uri="{FF2B5EF4-FFF2-40B4-BE49-F238E27FC236}">
                <a16:creationId xmlns:a16="http://schemas.microsoft.com/office/drawing/2014/main" id="{AF4EFB84-AE7B-2B0D-2D6A-939A34B8C2A8}"/>
              </a:ext>
            </a:extLst>
          </p:cNvPr>
          <p:cNvSpPr/>
          <p:nvPr/>
        </p:nvSpPr>
        <p:spPr>
          <a:xfrm>
            <a:off x="411982" y="1337416"/>
            <a:ext cx="1586887" cy="23240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06E7890-E1DD-B36B-60F2-1BD99E197979}"/>
              </a:ext>
            </a:extLst>
          </p:cNvPr>
          <p:cNvSpPr/>
          <p:nvPr/>
        </p:nvSpPr>
        <p:spPr>
          <a:xfrm>
            <a:off x="411982" y="1608829"/>
            <a:ext cx="1586887" cy="1135168"/>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1" name="Straight Connector 20">
            <a:extLst>
              <a:ext uri="{FF2B5EF4-FFF2-40B4-BE49-F238E27FC236}">
                <a16:creationId xmlns:a16="http://schemas.microsoft.com/office/drawing/2014/main" id="{51BDEFA3-A3B8-1AE2-5623-F504B740F592}"/>
              </a:ext>
            </a:extLst>
          </p:cNvPr>
          <p:cNvCxnSpPr>
            <a:cxnSpLocks/>
          </p:cNvCxnSpPr>
          <p:nvPr/>
        </p:nvCxnSpPr>
        <p:spPr>
          <a:xfrm flipV="1">
            <a:off x="1998869" y="2008671"/>
            <a:ext cx="7245615" cy="735326"/>
          </a:xfrm>
          <a:prstGeom prst="line">
            <a:avLst/>
          </a:prstGeom>
          <a:ln>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1B5165-AEE2-FEE2-F7D2-2B30BDFA6F96}"/>
              </a:ext>
            </a:extLst>
          </p:cNvPr>
          <p:cNvCxnSpPr>
            <a:cxnSpLocks/>
          </p:cNvCxnSpPr>
          <p:nvPr/>
        </p:nvCxnSpPr>
        <p:spPr>
          <a:xfrm>
            <a:off x="1998869" y="1337416"/>
            <a:ext cx="5778555" cy="420941"/>
          </a:xfrm>
          <a:prstGeom prst="line">
            <a:avLst/>
          </a:prstGeom>
          <a:ln>
            <a:solidFill>
              <a:srgbClr val="FFFF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38681" y="5011668"/>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p:nvPr/>
        </p:nvCxnSpPr>
        <p:spPr>
          <a:xfrm flipV="1">
            <a:off x="8048730" y="4011528"/>
            <a:ext cx="1436914" cy="165876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p:nvPr/>
        </p:nvCxnSpPr>
        <p:spPr>
          <a:xfrm flipV="1">
            <a:off x="8030367" y="5553248"/>
            <a:ext cx="3575479" cy="2590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p:nvPr/>
        </p:nvCxnSpPr>
        <p:spPr>
          <a:xfrm flipV="1">
            <a:off x="8661679" y="3927553"/>
            <a:ext cx="1497205" cy="2352667"/>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8352654" y="3905432"/>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9789568" y="3634642"/>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0698090" y="46759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39890" y="5569689"/>
            <a:ext cx="943748" cy="369332"/>
          </a:xfrm>
          <a:prstGeom prst="rect">
            <a:avLst/>
          </a:prstGeom>
          <a:noFill/>
        </p:spPr>
        <p:txBody>
          <a:bodyPr wrap="square" rtlCol="0">
            <a:spAutoFit/>
          </a:bodyPr>
          <a:lstStyle/>
          <a:p>
            <a:r>
              <a:rPr lang="en-GB" dirty="0"/>
              <a:t>Group 4</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48" name="TextBox 47">
                <a:extLst>
                  <a:ext uri="{FF2B5EF4-FFF2-40B4-BE49-F238E27FC236}">
                    <a16:creationId xmlns:a16="http://schemas.microsoft.com/office/drawing/2014/main" id="{A56BC7D3-F96D-11BE-1018-62CB730B06F1}"/>
                  </a:ext>
                </a:extLst>
              </p:cNvPr>
              <p:cNvSpPr txBox="1"/>
              <p:nvPr/>
            </p:nvSpPr>
            <p:spPr>
              <a:xfrm>
                <a:off x="539470" y="2086607"/>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8" name="TextBox 47">
                <a:extLst>
                  <a:ext uri="{FF2B5EF4-FFF2-40B4-BE49-F238E27FC236}">
                    <a16:creationId xmlns:a16="http://schemas.microsoft.com/office/drawing/2014/main" id="{A56BC7D3-F96D-11BE-1018-62CB730B06F1}"/>
                  </a:ext>
                </a:extLst>
              </p:cNvPr>
              <p:cNvSpPr txBox="1">
                <a:spLocks noRot="1" noChangeAspect="1" noMove="1" noResize="1" noEditPoints="1" noAdjustHandles="1" noChangeArrowheads="1" noChangeShapeType="1" noTextEdit="1"/>
              </p:cNvSpPr>
              <p:nvPr/>
            </p:nvSpPr>
            <p:spPr>
              <a:xfrm>
                <a:off x="539470" y="2086607"/>
                <a:ext cx="448235" cy="369332"/>
              </a:xfrm>
              <a:prstGeom prst="rect">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9" name="TextBox 48">
                <a:extLst>
                  <a:ext uri="{FF2B5EF4-FFF2-40B4-BE49-F238E27FC236}">
                    <a16:creationId xmlns:a16="http://schemas.microsoft.com/office/drawing/2014/main" id="{0718B88B-08D2-BBFE-5552-EA05385F01EB}"/>
                  </a:ext>
                </a:extLst>
              </p:cNvPr>
              <p:cNvSpPr txBox="1"/>
              <p:nvPr/>
            </p:nvSpPr>
            <p:spPr>
              <a:xfrm>
                <a:off x="997753" y="2086607"/>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49" name="TextBox 48">
                <a:extLst>
                  <a:ext uri="{FF2B5EF4-FFF2-40B4-BE49-F238E27FC236}">
                    <a16:creationId xmlns:a16="http://schemas.microsoft.com/office/drawing/2014/main" id="{0718B88B-08D2-BBFE-5552-EA05385F01EB}"/>
                  </a:ext>
                </a:extLst>
              </p:cNvPr>
              <p:cNvSpPr txBox="1">
                <a:spLocks noRot="1" noChangeAspect="1" noMove="1" noResize="1" noEditPoints="1" noAdjustHandles="1" noChangeArrowheads="1" noChangeShapeType="1" noTextEdit="1"/>
              </p:cNvSpPr>
              <p:nvPr/>
            </p:nvSpPr>
            <p:spPr>
              <a:xfrm>
                <a:off x="997753" y="2086607"/>
                <a:ext cx="448235" cy="369332"/>
              </a:xfrm>
              <a:prstGeom prst="rect">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50" name="TextBox 49">
                <a:extLst>
                  <a:ext uri="{FF2B5EF4-FFF2-40B4-BE49-F238E27FC236}">
                    <a16:creationId xmlns:a16="http://schemas.microsoft.com/office/drawing/2014/main" id="{B10E25FC-7D77-C62F-F65C-7AD41600485A}"/>
                  </a:ext>
                </a:extLst>
              </p:cNvPr>
              <p:cNvSpPr txBox="1"/>
              <p:nvPr/>
            </p:nvSpPr>
            <p:spPr>
              <a:xfrm>
                <a:off x="1442248" y="2086607"/>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50" name="TextBox 49">
                <a:extLst>
                  <a:ext uri="{FF2B5EF4-FFF2-40B4-BE49-F238E27FC236}">
                    <a16:creationId xmlns:a16="http://schemas.microsoft.com/office/drawing/2014/main" id="{B10E25FC-7D77-C62F-F65C-7AD41600485A}"/>
                  </a:ext>
                </a:extLst>
              </p:cNvPr>
              <p:cNvSpPr txBox="1">
                <a:spLocks noRot="1" noChangeAspect="1" noMove="1" noResize="1" noEditPoints="1" noAdjustHandles="1" noChangeArrowheads="1" noChangeShapeType="1" noTextEdit="1"/>
              </p:cNvSpPr>
              <p:nvPr/>
            </p:nvSpPr>
            <p:spPr>
              <a:xfrm>
                <a:off x="1442248" y="2086607"/>
                <a:ext cx="448235" cy="369332"/>
              </a:xfrm>
              <a:prstGeom prst="rect">
                <a:avLst/>
              </a:prstGeom>
              <a:blipFill>
                <a:blip r:embed="rId6"/>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502295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highlight>
                  <a:srgbClr val="D6D6D6"/>
                </a:highlight>
                <a:latin typeface="Helvetica Neue Light" panose="02000403000000020004" pitchFamily="2" charset="0"/>
                <a:ea typeface="Helvetica Neue Light" panose="02000403000000020004" pitchFamily="2" charset="0"/>
              </a:rPr>
              <a:t>Random-intercept-only</a:t>
            </a:r>
            <a:r>
              <a:rPr lang="en-US" sz="2800" dirty="0">
                <a:latin typeface="Helvetica Neue Light" panose="02000403000000020004" pitchFamily="2" charset="0"/>
                <a:ea typeface="Helvetica Neue Light" panose="02000403000000020004" pitchFamily="2" charset="0"/>
              </a:rPr>
              <a:t>, Random-slopes &amp; Random coefficient scenarios [2]</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0BC7FDE-52F4-7E63-3CE2-C1ADFEA87104}"/>
                  </a:ext>
                </a:extLst>
              </p:cNvPr>
              <p:cNvSpPr txBox="1"/>
              <p:nvPr/>
            </p:nvSpPr>
            <p:spPr>
              <a:xfrm>
                <a:off x="102345" y="711912"/>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102345" y="711912"/>
                <a:ext cx="4727915" cy="325089"/>
              </a:xfrm>
              <a:prstGeom prst="rect">
                <a:avLst/>
              </a:prstGeom>
              <a:blipFill>
                <a:blip r:embed="rId2"/>
                <a:stretch>
                  <a:fillRect b="-7692"/>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47AA4A-407C-33F4-75F4-15A97609A894}"/>
                  </a:ext>
                </a:extLst>
              </p:cNvPr>
              <p:cNvSpPr txBox="1"/>
              <p:nvPr/>
            </p:nvSpPr>
            <p:spPr>
              <a:xfrm flipH="1">
                <a:off x="334945" y="1232487"/>
                <a:ext cx="197952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p:txBody>
          </p:sp>
        </mc:Choice>
        <mc:Fallback>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334945" y="1232487"/>
                <a:ext cx="1979525" cy="325089"/>
              </a:xfrm>
              <a:prstGeom prst="rect">
                <a:avLst/>
              </a:prstGeom>
              <a:blipFill>
                <a:blip r:embed="rId3"/>
                <a:stretch>
                  <a:fillRect b="-3704"/>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581367" y="717770"/>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581367" y="1210366"/>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E6A3E196-E27D-FD04-9630-FA8E81A1CF4E}"/>
                  </a:ext>
                </a:extLst>
              </p:cNvPr>
              <p:cNvSpPr txBox="1"/>
              <p:nvPr/>
            </p:nvSpPr>
            <p:spPr>
              <a:xfrm>
                <a:off x="334945" y="2439366"/>
                <a:ext cx="8745204" cy="325089"/>
              </a:xfrm>
              <a:prstGeom prst="rect">
                <a:avLst/>
              </a:prstGeom>
              <a:solidFill>
                <a:schemeClr val="bg1"/>
              </a:solidFill>
              <a:ln>
                <a:noFill/>
              </a:ln>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p:sp>
            <p:nvSpPr>
              <p:cNvPr id="7" name="TextBox 6">
                <a:extLst>
                  <a:ext uri="{FF2B5EF4-FFF2-40B4-BE49-F238E27FC236}">
                    <a16:creationId xmlns:a16="http://schemas.microsoft.com/office/drawing/2014/main" id="{E6A3E196-E27D-FD04-9630-FA8E81A1CF4E}"/>
                  </a:ext>
                </a:extLst>
              </p:cNvPr>
              <p:cNvSpPr txBox="1">
                <a:spLocks noRot="1" noChangeAspect="1" noMove="1" noResize="1" noEditPoints="1" noAdjustHandles="1" noChangeArrowheads="1" noChangeShapeType="1" noTextEdit="1"/>
              </p:cNvSpPr>
              <p:nvPr/>
            </p:nvSpPr>
            <p:spPr>
              <a:xfrm>
                <a:off x="334945" y="2439366"/>
                <a:ext cx="8745204" cy="325089"/>
              </a:xfrm>
              <a:prstGeom prst="rect">
                <a:avLst/>
              </a:prstGeom>
              <a:blipFill>
                <a:blip r:embed="rId4"/>
                <a:stretch>
                  <a:fillRect b="-3846"/>
                </a:stretch>
              </a:blipFill>
              <a:ln>
                <a:noFill/>
              </a:ln>
            </p:spPr>
            <p:txBody>
              <a:bodyPr/>
              <a:lstStyle/>
              <a:p>
                <a:r>
                  <a:rPr lang="en-GB">
                    <a:noFill/>
                  </a:rPr>
                  <a:t> </a:t>
                </a:r>
              </a:p>
            </p:txBody>
          </p:sp>
        </mc:Fallback>
      </mc:AlternateContent>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B43F2B85-2953-7879-96B6-46B12F30C06B}"/>
              </a:ext>
            </a:extLst>
          </p:cNvPr>
          <p:cNvSpPr txBox="1"/>
          <p:nvPr/>
        </p:nvSpPr>
        <p:spPr>
          <a:xfrm>
            <a:off x="959762" y="3143914"/>
            <a:ext cx="2783393" cy="369332"/>
          </a:xfrm>
          <a:prstGeom prst="rect">
            <a:avLst/>
          </a:prstGeom>
          <a:solidFill>
            <a:schemeClr val="bg2"/>
          </a:solidFill>
          <a:ln>
            <a:noFill/>
          </a:ln>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Fixed part</a:t>
            </a:r>
          </a:p>
        </p:txBody>
      </p:sp>
      <p:sp>
        <p:nvSpPr>
          <p:cNvPr id="11" name="TextBox 10">
            <a:extLst>
              <a:ext uri="{FF2B5EF4-FFF2-40B4-BE49-F238E27FC236}">
                <a16:creationId xmlns:a16="http://schemas.microsoft.com/office/drawing/2014/main" id="{3F29ECBF-E253-82FB-FD5E-B7F63F03F16F}"/>
              </a:ext>
            </a:extLst>
          </p:cNvPr>
          <p:cNvSpPr txBox="1"/>
          <p:nvPr/>
        </p:nvSpPr>
        <p:spPr>
          <a:xfrm>
            <a:off x="4064247" y="3132196"/>
            <a:ext cx="1082354" cy="276999"/>
          </a:xfrm>
          <a:prstGeom prst="rect">
            <a:avLst/>
          </a:prstGeom>
          <a:solidFill>
            <a:schemeClr val="bg2"/>
          </a:solidFill>
          <a:ln>
            <a:noFill/>
          </a:ln>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Random part</a:t>
            </a:r>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ight Brace 13">
            <a:extLst>
              <a:ext uri="{FF2B5EF4-FFF2-40B4-BE49-F238E27FC236}">
                <a16:creationId xmlns:a16="http://schemas.microsoft.com/office/drawing/2014/main" id="{B009DC3A-A288-0E1E-A561-F879AD1FA284}"/>
              </a:ext>
            </a:extLst>
          </p:cNvPr>
          <p:cNvSpPr/>
          <p:nvPr/>
        </p:nvSpPr>
        <p:spPr>
          <a:xfrm rot="5400000">
            <a:off x="2303758" y="1392743"/>
            <a:ext cx="325087" cy="3031427"/>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5" name="Right Brace 14">
            <a:extLst>
              <a:ext uri="{FF2B5EF4-FFF2-40B4-BE49-F238E27FC236}">
                <a16:creationId xmlns:a16="http://schemas.microsoft.com/office/drawing/2014/main" id="{AB19E46F-5FC0-6C67-78E5-935901295915}"/>
              </a:ext>
            </a:extLst>
          </p:cNvPr>
          <p:cNvSpPr/>
          <p:nvPr/>
        </p:nvSpPr>
        <p:spPr>
          <a:xfrm rot="5400000">
            <a:off x="4404915" y="2496170"/>
            <a:ext cx="325089" cy="812949"/>
          </a:xfrm>
          <a:prstGeom prst="rightBrace">
            <a:avLst/>
          </a:prstGeom>
          <a:ln w="28575"/>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6" name="TextBox 15">
            <a:extLst>
              <a:ext uri="{FF2B5EF4-FFF2-40B4-BE49-F238E27FC236}">
                <a16:creationId xmlns:a16="http://schemas.microsoft.com/office/drawing/2014/main" id="{0BA2B41F-F498-759B-2E6A-3DECE1D79178}"/>
              </a:ext>
            </a:extLst>
          </p:cNvPr>
          <p:cNvSpPr txBox="1"/>
          <p:nvPr/>
        </p:nvSpPr>
        <p:spPr>
          <a:xfrm>
            <a:off x="5146602" y="2456276"/>
            <a:ext cx="1847052" cy="307777"/>
          </a:xfrm>
          <a:prstGeom prst="rect">
            <a:avLst/>
          </a:prstGeom>
          <a:solidFill>
            <a:schemeClr val="bg2"/>
          </a:solidFill>
        </p:spPr>
        <p:txBody>
          <a:bodyPr wrap="square" rtlCol="0">
            <a:spAutoFit/>
          </a:bodyPr>
          <a:lstStyle/>
          <a:p>
            <a:pPr algn="ctr"/>
            <a:r>
              <a:rPr lang="en-GB" sz="1400"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2031325"/>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This is an example of a </a:t>
            </a:r>
            <a:r>
              <a:rPr lang="en-GB"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dirty="0">
                <a:latin typeface="Helvetica Neue" panose="02000503000000020004" pitchFamily="2" charset="0"/>
                <a:ea typeface="Helvetica Neue" panose="02000503000000020004" pitchFamily="2" charset="0"/>
                <a:cs typeface="Helvetica Neue" panose="02000503000000020004" pitchFamily="2" charset="0"/>
              </a:rPr>
              <a:t>which only includes a </a:t>
            </a:r>
            <a:r>
              <a:rPr lang="en-GB" dirty="0">
                <a:highlight>
                  <a:srgbClr val="FFFF00"/>
                </a:highlight>
                <a:latin typeface="Helvetica Neue" panose="02000503000000020004" pitchFamily="2" charset="0"/>
                <a:ea typeface="Helvetica Neue" panose="02000503000000020004" pitchFamily="2" charset="0"/>
                <a:cs typeface="Helvetica Neue" panose="02000503000000020004" pitchFamily="2" charset="0"/>
              </a:rPr>
              <a:t>random-intercept</a:t>
            </a:r>
            <a:r>
              <a:rPr lang="en-GB" dirty="0">
                <a:latin typeface="Helvetica Neue" panose="02000503000000020004" pitchFamily="2" charset="0"/>
                <a:ea typeface="Helvetica Neue" panose="02000503000000020004" pitchFamily="2" charset="0"/>
                <a:cs typeface="Helvetica Neue" panose="02000503000000020004" pitchFamily="2" charset="0"/>
              </a:rPr>
              <a:t> and excludes the random-slopes. This means that the group structure causes variation on the means (i.e., group-specific intercepts) but not on slopes </a:t>
            </a:r>
          </a:p>
        </p:txBody>
      </p:sp>
      <p:cxnSp>
        <p:nvCxnSpPr>
          <p:cNvPr id="31" name="Straight Connector 30">
            <a:extLst>
              <a:ext uri="{FF2B5EF4-FFF2-40B4-BE49-F238E27FC236}">
                <a16:creationId xmlns:a16="http://schemas.microsoft.com/office/drawing/2014/main" id="{9228AF55-9AC2-F2AD-C775-D4D01AB3E0CA}"/>
              </a:ext>
            </a:extLst>
          </p:cNvPr>
          <p:cNvCxnSpPr>
            <a:cxnSpLocks/>
          </p:cNvCxnSpPr>
          <p:nvPr/>
        </p:nvCxnSpPr>
        <p:spPr>
          <a:xfrm>
            <a:off x="7906351" y="3971335"/>
            <a:ext cx="0" cy="2539997"/>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794F404-BAA4-8F59-B5D1-360182977292}"/>
              </a:ext>
            </a:extLst>
          </p:cNvPr>
          <p:cNvCxnSpPr/>
          <p:nvPr/>
        </p:nvCxnSpPr>
        <p:spPr>
          <a:xfrm>
            <a:off x="7906351" y="6521380"/>
            <a:ext cx="3864663"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25B34053-B72B-9D6B-2BE1-7043EBDA3FBD}"/>
              </a:ext>
            </a:extLst>
          </p:cNvPr>
          <p:cNvCxnSpPr/>
          <p:nvPr/>
        </p:nvCxnSpPr>
        <p:spPr>
          <a:xfrm flipV="1">
            <a:off x="8089340" y="4938917"/>
            <a:ext cx="3205424" cy="1087681"/>
          </a:xfrm>
          <a:prstGeom prst="line">
            <a:avLst/>
          </a:prstGeom>
        </p:spPr>
        <p:style>
          <a:lnRef idx="1">
            <a:schemeClr val="accent2"/>
          </a:lnRef>
          <a:fillRef idx="0">
            <a:schemeClr val="accent2"/>
          </a:fillRef>
          <a:effectRef idx="0">
            <a:schemeClr val="accent2"/>
          </a:effectRef>
          <a:fontRef idx="minor">
            <a:schemeClr val="tx1"/>
          </a:fontRef>
        </p:style>
      </p:cxnSp>
      <p:cxnSp>
        <p:nvCxnSpPr>
          <p:cNvPr id="38" name="Straight Connector 37">
            <a:extLst>
              <a:ext uri="{FF2B5EF4-FFF2-40B4-BE49-F238E27FC236}">
                <a16:creationId xmlns:a16="http://schemas.microsoft.com/office/drawing/2014/main" id="{8B641372-B051-9E52-ACEA-5DA786708954}"/>
              </a:ext>
            </a:extLst>
          </p:cNvPr>
          <p:cNvCxnSpPr>
            <a:cxnSpLocks/>
          </p:cNvCxnSpPr>
          <p:nvPr/>
        </p:nvCxnSpPr>
        <p:spPr>
          <a:xfrm flipV="1">
            <a:off x="8036329" y="4037386"/>
            <a:ext cx="3133635" cy="1132438"/>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FF17F397-EBE9-E9F6-6AA4-F8E03F1D8A2C}"/>
              </a:ext>
            </a:extLst>
          </p:cNvPr>
          <p:cNvCxnSpPr>
            <a:cxnSpLocks/>
          </p:cNvCxnSpPr>
          <p:nvPr/>
        </p:nvCxnSpPr>
        <p:spPr>
          <a:xfrm flipV="1">
            <a:off x="7894840" y="5430696"/>
            <a:ext cx="3125037" cy="958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D0C80558-4C64-9AC2-A4DA-3DE0B3F4E8DB}"/>
              </a:ext>
            </a:extLst>
          </p:cNvPr>
          <p:cNvCxnSpPr>
            <a:cxnSpLocks/>
          </p:cNvCxnSpPr>
          <p:nvPr/>
        </p:nvCxnSpPr>
        <p:spPr>
          <a:xfrm flipV="1">
            <a:off x="8194224" y="4476533"/>
            <a:ext cx="2995657" cy="1078419"/>
          </a:xfrm>
          <a:prstGeom prst="line">
            <a:avLst/>
          </a:prstGeom>
        </p:spPr>
        <p:style>
          <a:lnRef idx="2">
            <a:schemeClr val="accent4"/>
          </a:lnRef>
          <a:fillRef idx="0">
            <a:schemeClr val="accent4"/>
          </a:fillRef>
          <a:effectRef idx="1">
            <a:schemeClr val="accent4"/>
          </a:effectRef>
          <a:fontRef idx="minor">
            <a:schemeClr val="tx1"/>
          </a:fontRef>
        </p:style>
      </p:cxnSp>
      <p:sp>
        <p:nvSpPr>
          <p:cNvPr id="43" name="TextBox 42">
            <a:extLst>
              <a:ext uri="{FF2B5EF4-FFF2-40B4-BE49-F238E27FC236}">
                <a16:creationId xmlns:a16="http://schemas.microsoft.com/office/drawing/2014/main" id="{2B5BA917-6426-C406-D22F-C2D76DD5E62D}"/>
              </a:ext>
            </a:extLst>
          </p:cNvPr>
          <p:cNvSpPr txBox="1"/>
          <p:nvPr/>
        </p:nvSpPr>
        <p:spPr>
          <a:xfrm>
            <a:off x="11041632" y="3744566"/>
            <a:ext cx="943748" cy="369332"/>
          </a:xfrm>
          <a:prstGeom prst="rect">
            <a:avLst/>
          </a:prstGeom>
          <a:noFill/>
        </p:spPr>
        <p:txBody>
          <a:bodyPr wrap="square" rtlCol="0">
            <a:spAutoFit/>
          </a:bodyPr>
          <a:lstStyle/>
          <a:p>
            <a:r>
              <a:rPr lang="en-GB" dirty="0"/>
              <a:t>Group 1</a:t>
            </a:r>
          </a:p>
        </p:txBody>
      </p:sp>
      <p:sp>
        <p:nvSpPr>
          <p:cNvPr id="44" name="TextBox 43">
            <a:extLst>
              <a:ext uri="{FF2B5EF4-FFF2-40B4-BE49-F238E27FC236}">
                <a16:creationId xmlns:a16="http://schemas.microsoft.com/office/drawing/2014/main" id="{35881AC1-5510-D359-BFDB-D39CF51E8032}"/>
              </a:ext>
            </a:extLst>
          </p:cNvPr>
          <p:cNvSpPr txBox="1"/>
          <p:nvPr/>
        </p:nvSpPr>
        <p:spPr>
          <a:xfrm>
            <a:off x="11026740" y="4170690"/>
            <a:ext cx="943748" cy="369332"/>
          </a:xfrm>
          <a:prstGeom prst="rect">
            <a:avLst/>
          </a:prstGeom>
          <a:noFill/>
        </p:spPr>
        <p:txBody>
          <a:bodyPr wrap="square" rtlCol="0">
            <a:spAutoFit/>
          </a:bodyPr>
          <a:lstStyle/>
          <a:p>
            <a:r>
              <a:rPr lang="en-GB" dirty="0"/>
              <a:t>Group 2</a:t>
            </a:r>
          </a:p>
        </p:txBody>
      </p:sp>
      <p:sp>
        <p:nvSpPr>
          <p:cNvPr id="45" name="TextBox 44">
            <a:extLst>
              <a:ext uri="{FF2B5EF4-FFF2-40B4-BE49-F238E27FC236}">
                <a16:creationId xmlns:a16="http://schemas.microsoft.com/office/drawing/2014/main" id="{B8797897-0188-765B-07DC-F5DB9D69A59F}"/>
              </a:ext>
            </a:extLst>
          </p:cNvPr>
          <p:cNvSpPr txBox="1"/>
          <p:nvPr/>
        </p:nvSpPr>
        <p:spPr>
          <a:xfrm>
            <a:off x="11150990" y="4642336"/>
            <a:ext cx="943748" cy="369332"/>
          </a:xfrm>
          <a:prstGeom prst="rect">
            <a:avLst/>
          </a:prstGeom>
          <a:noFill/>
        </p:spPr>
        <p:txBody>
          <a:bodyPr wrap="square" rtlCol="0">
            <a:spAutoFit/>
          </a:bodyPr>
          <a:lstStyle/>
          <a:p>
            <a:r>
              <a:rPr lang="en-GB" dirty="0"/>
              <a:t>Group 3</a:t>
            </a:r>
          </a:p>
        </p:txBody>
      </p:sp>
      <p:sp>
        <p:nvSpPr>
          <p:cNvPr id="46" name="TextBox 45">
            <a:extLst>
              <a:ext uri="{FF2B5EF4-FFF2-40B4-BE49-F238E27FC236}">
                <a16:creationId xmlns:a16="http://schemas.microsoft.com/office/drawing/2014/main" id="{2F88A7A7-1A24-8AAF-54CB-7853131130DE}"/>
              </a:ext>
            </a:extLst>
          </p:cNvPr>
          <p:cNvSpPr txBox="1"/>
          <p:nvPr/>
        </p:nvSpPr>
        <p:spPr>
          <a:xfrm>
            <a:off x="10980642" y="5256800"/>
            <a:ext cx="943748" cy="369332"/>
          </a:xfrm>
          <a:prstGeom prst="rect">
            <a:avLst/>
          </a:prstGeom>
          <a:noFill/>
        </p:spPr>
        <p:txBody>
          <a:bodyPr wrap="square" rtlCol="0">
            <a:spAutoFit/>
          </a:bodyPr>
          <a:lstStyle/>
          <a:p>
            <a:r>
              <a:rPr lang="en-GB" dirty="0"/>
              <a:t>Group 4</a:t>
            </a:r>
          </a:p>
        </p:txBody>
      </p:sp>
      <p:sp>
        <p:nvSpPr>
          <p:cNvPr id="20" name="TextBox 19">
            <a:extLst>
              <a:ext uri="{FF2B5EF4-FFF2-40B4-BE49-F238E27FC236}">
                <a16:creationId xmlns:a16="http://schemas.microsoft.com/office/drawing/2014/main" id="{47B44E28-0B7D-31EF-2446-24F1E59D4014}"/>
              </a:ext>
            </a:extLst>
          </p:cNvPr>
          <p:cNvSpPr txBox="1"/>
          <p:nvPr/>
        </p:nvSpPr>
        <p:spPr>
          <a:xfrm>
            <a:off x="334945" y="1905732"/>
            <a:ext cx="3684396"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Here, the model is much simpler:</a:t>
            </a:r>
          </a:p>
        </p:txBody>
      </p:sp>
      <p:sp>
        <p:nvSpPr>
          <p:cNvPr id="27" name="Slide Number Placeholder 3">
            <a:extLst>
              <a:ext uri="{FF2B5EF4-FFF2-40B4-BE49-F238E27FC236}">
                <a16:creationId xmlns:a16="http://schemas.microsoft.com/office/drawing/2014/main" id="{6CCC5990-0640-10D5-AC87-132CFDD0C59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452339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E9225-9CDC-C95C-E976-3A5FF093C4A6}"/>
              </a:ext>
            </a:extLst>
          </p:cNvPr>
          <p:cNvSpPr txBox="1">
            <a:spLocks/>
          </p:cNvSpPr>
          <p:nvPr/>
        </p:nvSpPr>
        <p:spPr>
          <a:xfrm>
            <a:off x="102344" y="81872"/>
            <a:ext cx="10515600" cy="417481"/>
          </a:xfrm>
        </p:spPr>
        <p:txBody>
          <a:bodyP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dirty="0">
                <a:latin typeface="Helvetica Neue Light" panose="02000403000000020004" pitchFamily="2" charset="0"/>
                <a:ea typeface="Helvetica Neue Light" panose="02000403000000020004" pitchFamily="2" charset="0"/>
              </a:rPr>
              <a:t>Random-intercept-only, Random-slopes &amp; </a:t>
            </a:r>
            <a:r>
              <a:rPr lang="en-US" sz="2800" dirty="0">
                <a:highlight>
                  <a:srgbClr val="D6D6D6"/>
                </a:highlight>
                <a:latin typeface="Helvetica Neue Light" panose="02000403000000020004" pitchFamily="2" charset="0"/>
                <a:ea typeface="Helvetica Neue Light" panose="02000403000000020004" pitchFamily="2" charset="0"/>
              </a:rPr>
              <a:t>Random coefficient </a:t>
            </a:r>
            <a:r>
              <a:rPr lang="en-US" sz="2800" dirty="0">
                <a:latin typeface="Helvetica Neue Light" panose="02000403000000020004" pitchFamily="2" charset="0"/>
                <a:ea typeface="Helvetica Neue Light" panose="02000403000000020004" pitchFamily="2" charset="0"/>
              </a:rPr>
              <a:t>scenarios [1]</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C0BC7FDE-52F4-7E63-3CE2-C1ADFEA87104}"/>
                  </a:ext>
                </a:extLst>
              </p:cNvPr>
              <p:cNvSpPr txBox="1"/>
              <p:nvPr/>
            </p:nvSpPr>
            <p:spPr>
              <a:xfrm>
                <a:off x="257396" y="738446"/>
                <a:ext cx="4727915" cy="325089"/>
              </a:xfrm>
              <a:prstGeom prst="rect">
                <a:avLst/>
              </a:prstGeom>
              <a:solidFill>
                <a:schemeClr val="bg1"/>
              </a:solidFill>
              <a:ln>
                <a:noFill/>
              </a:ln>
            </p:spPr>
            <p:txBody>
              <a:bodyPr wrap="square" rtlCol="0">
                <a:spAutoFit/>
              </a:bodyPr>
              <a:lstStyle/>
              <a:p>
                <a:pPr/>
                <a14:m>
                  <m:oMathPara xmlns:m="http://schemas.openxmlformats.org/officeDocument/2006/math">
                    <m:oMathParaPr>
                      <m:jc m:val="center"/>
                    </m:oMathParaPr>
                    <m:oMath xmlns:m="http://schemas.openxmlformats.org/officeDocument/2006/math">
                      <m:sSub>
                        <m:sSubPr>
                          <m:ctrlPr>
                            <a:rPr lang="en-GB" sz="1400" i="1">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 </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3" name="TextBox 2">
                <a:extLst>
                  <a:ext uri="{FF2B5EF4-FFF2-40B4-BE49-F238E27FC236}">
                    <a16:creationId xmlns:a16="http://schemas.microsoft.com/office/drawing/2014/main" id="{C0BC7FDE-52F4-7E63-3CE2-C1ADFEA87104}"/>
                  </a:ext>
                </a:extLst>
              </p:cNvPr>
              <p:cNvSpPr txBox="1">
                <a:spLocks noRot="1" noChangeAspect="1" noMove="1" noResize="1" noEditPoints="1" noAdjustHandles="1" noChangeArrowheads="1" noChangeShapeType="1" noTextEdit="1"/>
              </p:cNvSpPr>
              <p:nvPr/>
            </p:nvSpPr>
            <p:spPr>
              <a:xfrm>
                <a:off x="257396" y="738446"/>
                <a:ext cx="4727915" cy="325089"/>
              </a:xfrm>
              <a:prstGeom prst="rect">
                <a:avLst/>
              </a:prstGeom>
              <a:blipFill>
                <a:blip r:embed="rId2"/>
                <a:stretch>
                  <a:fillRect b="-3846"/>
                </a:stretch>
              </a:blipFill>
              <a:ln>
                <a:noFill/>
              </a:ln>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647AA4A-407C-33F4-75F4-15A97609A894}"/>
                  </a:ext>
                </a:extLst>
              </p:cNvPr>
              <p:cNvSpPr txBox="1"/>
              <p:nvPr/>
            </p:nvSpPr>
            <p:spPr>
              <a:xfrm flipH="1">
                <a:off x="446976" y="1156194"/>
                <a:ext cx="2343843" cy="1454244"/>
              </a:xfrm>
              <a:prstGeom prst="rect">
                <a:avLst/>
              </a:prstGeom>
              <a:solidFill>
                <a:schemeClr val="bg1"/>
              </a:solidFill>
              <a:ln>
                <a:noFill/>
              </a:ln>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sSub>
                            <m:sSubPr>
                              <m:ctrlPr>
                                <a:rPr lang="en-GB" sz="140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oMath>
                  </m:oMathPara>
                </a14:m>
                <a:endParaRPr lang="en-GB" sz="1400" dirty="0">
                  <a:latin typeface="Helvetica Neue Light" panose="02000403000000020004" pitchFamily="2" charset="0"/>
                  <a:ea typeface="Helvetica Neue Light" panose="02000403000000020004" pitchFamily="2" charset="0"/>
                </a:endParaRPr>
              </a:p>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oMath>
                  </m:oMathPara>
                </a14:m>
                <a:endParaRPr lang="en-GB" sz="1400" dirty="0"/>
              </a:p>
              <a:p>
                <a:endParaRPr lang="en-GB" sz="1400" dirty="0"/>
              </a:p>
              <a:p>
                <a:endParaRPr lang="en-GB" sz="1400" dirty="0"/>
              </a:p>
              <a:p>
                <a14:m>
                  <m:oMathPara xmlns:m="http://schemas.openxmlformats.org/officeDocument/2006/math">
                    <m:oMathParaPr>
                      <m:jc m:val="centerGroup"/>
                    </m:oMathParaPr>
                    <m:oMath xmlns:m="http://schemas.openxmlformats.org/officeDocument/2006/math">
                      <m:sSub>
                        <m:sSubPr>
                          <m:ctrlPr>
                            <a:rPr lang="en-GB" sz="1400" i="1" smtClean="0">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oMath>
                  </m:oMathPara>
                </a14:m>
                <a:endParaRPr lang="en-GB" sz="1400" dirty="0"/>
              </a:p>
            </p:txBody>
          </p:sp>
        </mc:Choice>
        <mc:Fallback>
          <p:sp>
            <p:nvSpPr>
              <p:cNvPr id="4" name="TextBox 3">
                <a:extLst>
                  <a:ext uri="{FF2B5EF4-FFF2-40B4-BE49-F238E27FC236}">
                    <a16:creationId xmlns:a16="http://schemas.microsoft.com/office/drawing/2014/main" id="{C647AA4A-407C-33F4-75F4-15A97609A894}"/>
                  </a:ext>
                </a:extLst>
              </p:cNvPr>
              <p:cNvSpPr txBox="1">
                <a:spLocks noRot="1" noChangeAspect="1" noMove="1" noResize="1" noEditPoints="1" noAdjustHandles="1" noChangeArrowheads="1" noChangeShapeType="1" noTextEdit="1"/>
              </p:cNvSpPr>
              <p:nvPr/>
            </p:nvSpPr>
            <p:spPr>
              <a:xfrm flipH="1">
                <a:off x="446976" y="1156194"/>
                <a:ext cx="2343843" cy="1454244"/>
              </a:xfrm>
              <a:prstGeom prst="rect">
                <a:avLst/>
              </a:prstGeom>
              <a:blipFill>
                <a:blip r:embed="rId3"/>
                <a:stretch>
                  <a:fillRect/>
                </a:stretch>
              </a:blipFill>
              <a:ln>
                <a:noFill/>
              </a:ln>
            </p:spPr>
            <p:txBody>
              <a:bodyPr/>
              <a:lstStyle/>
              <a:p>
                <a:r>
                  <a:rPr lang="en-GB">
                    <a:noFill/>
                  </a:rPr>
                  <a:t> </a:t>
                </a:r>
              </a:p>
            </p:txBody>
          </p:sp>
        </mc:Fallback>
      </mc:AlternateContent>
      <p:sp>
        <p:nvSpPr>
          <p:cNvPr id="5" name="TextBox 4">
            <a:extLst>
              <a:ext uri="{FF2B5EF4-FFF2-40B4-BE49-F238E27FC236}">
                <a16:creationId xmlns:a16="http://schemas.microsoft.com/office/drawing/2014/main" id="{01E24B30-EBBC-AD52-9F1F-0E575A8C6FAD}"/>
              </a:ext>
            </a:extLst>
          </p:cNvPr>
          <p:cNvSpPr txBox="1"/>
          <p:nvPr/>
        </p:nvSpPr>
        <p:spPr>
          <a:xfrm>
            <a:off x="4890169" y="728134"/>
            <a:ext cx="1979525"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1 Equation</a:t>
            </a:r>
          </a:p>
        </p:txBody>
      </p:sp>
      <p:sp>
        <p:nvSpPr>
          <p:cNvPr id="6" name="TextBox 5">
            <a:extLst>
              <a:ext uri="{FF2B5EF4-FFF2-40B4-BE49-F238E27FC236}">
                <a16:creationId xmlns:a16="http://schemas.microsoft.com/office/drawing/2014/main" id="{F7A5B569-7DA6-B5AA-E38A-74BA7E564C10}"/>
              </a:ext>
            </a:extLst>
          </p:cNvPr>
          <p:cNvSpPr txBox="1"/>
          <p:nvPr/>
        </p:nvSpPr>
        <p:spPr>
          <a:xfrm>
            <a:off x="4890169" y="1597662"/>
            <a:ext cx="2123580" cy="369332"/>
          </a:xfrm>
          <a:prstGeom prst="rect">
            <a:avLst/>
          </a:prstGeom>
          <a:solidFill>
            <a:schemeClr val="bg2"/>
          </a:solidFill>
          <a:ln>
            <a:noFill/>
          </a:ln>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Level 2 Equations</a:t>
            </a:r>
          </a:p>
        </p:txBody>
      </p:sp>
      <p:sp>
        <p:nvSpPr>
          <p:cNvPr id="8" name="Right Brace 7">
            <a:extLst>
              <a:ext uri="{FF2B5EF4-FFF2-40B4-BE49-F238E27FC236}">
                <a16:creationId xmlns:a16="http://schemas.microsoft.com/office/drawing/2014/main" id="{B55B73B8-1EBF-AE15-67CF-FB970A3EE172}"/>
              </a:ext>
            </a:extLst>
          </p:cNvPr>
          <p:cNvSpPr/>
          <p:nvPr/>
        </p:nvSpPr>
        <p:spPr>
          <a:xfrm rot="5400000">
            <a:off x="2175259" y="3335653"/>
            <a:ext cx="325087" cy="3031427"/>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811127DE-CF04-EBBF-380F-D9DAEF44B299}"/>
              </a:ext>
            </a:extLst>
          </p:cNvPr>
          <p:cNvSpPr/>
          <p:nvPr/>
        </p:nvSpPr>
        <p:spPr>
          <a:xfrm rot="5400000">
            <a:off x="5717390" y="3090662"/>
            <a:ext cx="325089" cy="3516922"/>
          </a:xfrm>
          <a:prstGeom prst="rightBrace">
            <a:avLst/>
          </a:prstGeom>
          <a:solidFill>
            <a:schemeClr val="bg1"/>
          </a:solidFill>
          <a:ln w="28575">
            <a:no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2" name="Rectangle 11">
            <a:extLst>
              <a:ext uri="{FF2B5EF4-FFF2-40B4-BE49-F238E27FC236}">
                <a16:creationId xmlns:a16="http://schemas.microsoft.com/office/drawing/2014/main" id="{4090BB62-CF75-EE52-5863-240400EC53BF}"/>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Brace 12">
            <a:extLst>
              <a:ext uri="{FF2B5EF4-FFF2-40B4-BE49-F238E27FC236}">
                <a16:creationId xmlns:a16="http://schemas.microsoft.com/office/drawing/2014/main" id="{6D460DCA-9EAE-5193-974C-5F707BFCE00A}"/>
              </a:ext>
            </a:extLst>
          </p:cNvPr>
          <p:cNvSpPr/>
          <p:nvPr/>
        </p:nvSpPr>
        <p:spPr>
          <a:xfrm>
            <a:off x="2621353" y="1114114"/>
            <a:ext cx="338933" cy="1454244"/>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
        <p:nvSpPr>
          <p:cNvPr id="17" name="TextBox 16">
            <a:extLst>
              <a:ext uri="{FF2B5EF4-FFF2-40B4-BE49-F238E27FC236}">
                <a16:creationId xmlns:a16="http://schemas.microsoft.com/office/drawing/2014/main" id="{4989534C-806F-7EE1-F4C0-56CD8747B7AA}"/>
              </a:ext>
            </a:extLst>
          </p:cNvPr>
          <p:cNvSpPr txBox="1"/>
          <p:nvPr/>
        </p:nvSpPr>
        <p:spPr>
          <a:xfrm>
            <a:off x="7638395" y="1149621"/>
            <a:ext cx="4218660" cy="1200329"/>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have an independent variable measure on the group-level impacting our outcome on the individual-level. </a:t>
            </a:r>
          </a:p>
        </p:txBody>
      </p:sp>
      <p:sp>
        <p:nvSpPr>
          <p:cNvPr id="47" name="Slide Number Placeholder 3">
            <a:extLst>
              <a:ext uri="{FF2B5EF4-FFF2-40B4-BE49-F238E27FC236}">
                <a16:creationId xmlns:a16="http://schemas.microsoft.com/office/drawing/2014/main" id="{B42B76AB-4639-E26A-2F56-90F1A1B27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9714D7A8-CC23-2966-0D10-D6AE46B66AD8}"/>
                  </a:ext>
                </a:extLst>
              </p:cNvPr>
              <p:cNvSpPr txBox="1"/>
              <p:nvPr/>
            </p:nvSpPr>
            <p:spPr>
              <a:xfrm>
                <a:off x="612809" y="1929200"/>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0" name="TextBox 19">
                <a:extLst>
                  <a:ext uri="{FF2B5EF4-FFF2-40B4-BE49-F238E27FC236}">
                    <a16:creationId xmlns:a16="http://schemas.microsoft.com/office/drawing/2014/main" id="{9714D7A8-CC23-2966-0D10-D6AE46B66AD8}"/>
                  </a:ext>
                </a:extLst>
              </p:cNvPr>
              <p:cNvSpPr txBox="1">
                <a:spLocks noRot="1" noChangeAspect="1" noMove="1" noResize="1" noEditPoints="1" noAdjustHandles="1" noChangeArrowheads="1" noChangeShapeType="1" noTextEdit="1"/>
              </p:cNvSpPr>
              <p:nvPr/>
            </p:nvSpPr>
            <p:spPr>
              <a:xfrm>
                <a:off x="612809"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22B68B6C-2BEA-FC2C-3B3A-041E3BC716AA}"/>
                  </a:ext>
                </a:extLst>
              </p:cNvPr>
              <p:cNvSpPr txBox="1"/>
              <p:nvPr/>
            </p:nvSpPr>
            <p:spPr>
              <a:xfrm>
                <a:off x="1071092" y="1929200"/>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2" name="TextBox 21">
                <a:extLst>
                  <a:ext uri="{FF2B5EF4-FFF2-40B4-BE49-F238E27FC236}">
                    <a16:creationId xmlns:a16="http://schemas.microsoft.com/office/drawing/2014/main" id="{22B68B6C-2BEA-FC2C-3B3A-041E3BC716AA}"/>
                  </a:ext>
                </a:extLst>
              </p:cNvPr>
              <p:cNvSpPr txBox="1">
                <a:spLocks noRot="1" noChangeAspect="1" noMove="1" noResize="1" noEditPoints="1" noAdjustHandles="1" noChangeArrowheads="1" noChangeShapeType="1" noTextEdit="1"/>
              </p:cNvSpPr>
              <p:nvPr/>
            </p:nvSpPr>
            <p:spPr>
              <a:xfrm>
                <a:off x="1071092"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E5BC1AD-5B45-F7A3-60CF-75E522251A6C}"/>
                  </a:ext>
                </a:extLst>
              </p:cNvPr>
              <p:cNvSpPr txBox="1"/>
              <p:nvPr/>
            </p:nvSpPr>
            <p:spPr>
              <a:xfrm>
                <a:off x="1515587" y="1929200"/>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4" name="TextBox 23">
                <a:extLst>
                  <a:ext uri="{FF2B5EF4-FFF2-40B4-BE49-F238E27FC236}">
                    <a16:creationId xmlns:a16="http://schemas.microsoft.com/office/drawing/2014/main" id="{4E5BC1AD-5B45-F7A3-60CF-75E522251A6C}"/>
                  </a:ext>
                </a:extLst>
              </p:cNvPr>
              <p:cNvSpPr txBox="1">
                <a:spLocks noRot="1" noChangeAspect="1" noMove="1" noResize="1" noEditPoints="1" noAdjustHandles="1" noChangeArrowheads="1" noChangeShapeType="1" noTextEdit="1"/>
              </p:cNvSpPr>
              <p:nvPr/>
            </p:nvSpPr>
            <p:spPr>
              <a:xfrm>
                <a:off x="1515587" y="1929200"/>
                <a:ext cx="448235" cy="36933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2CC9DEC7-1A90-DDA7-A912-658379E09ECD}"/>
                  </a:ext>
                </a:extLst>
              </p:cNvPr>
              <p:cNvSpPr txBox="1"/>
              <p:nvPr/>
            </p:nvSpPr>
            <p:spPr>
              <a:xfrm>
                <a:off x="2113683" y="1929200"/>
                <a:ext cx="44823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m:t>
                      </m:r>
                    </m:oMath>
                  </m:oMathPara>
                </a14:m>
                <a:endParaRPr lang="en-GB" dirty="0"/>
              </a:p>
            </p:txBody>
          </p:sp>
        </mc:Choice>
        <mc:Fallback>
          <p:sp>
            <p:nvSpPr>
              <p:cNvPr id="25" name="TextBox 24">
                <a:extLst>
                  <a:ext uri="{FF2B5EF4-FFF2-40B4-BE49-F238E27FC236}">
                    <a16:creationId xmlns:a16="http://schemas.microsoft.com/office/drawing/2014/main" id="{2CC9DEC7-1A90-DDA7-A912-658379E09ECD}"/>
                  </a:ext>
                </a:extLst>
              </p:cNvPr>
              <p:cNvSpPr txBox="1">
                <a:spLocks noRot="1" noChangeAspect="1" noMove="1" noResize="1" noEditPoints="1" noAdjustHandles="1" noChangeArrowheads="1" noChangeShapeType="1" noTextEdit="1"/>
              </p:cNvSpPr>
              <p:nvPr/>
            </p:nvSpPr>
            <p:spPr>
              <a:xfrm>
                <a:off x="2113683" y="1929200"/>
                <a:ext cx="448235" cy="369332"/>
              </a:xfrm>
              <a:prstGeom prst="rect">
                <a:avLst/>
              </a:prstGeom>
              <a:blipFill>
                <a:blip r:embed="rId4"/>
                <a:stretch>
                  <a:fillRect/>
                </a:stretch>
              </a:blipFill>
            </p:spPr>
            <p:txBody>
              <a:bodyPr/>
              <a:lstStyle/>
              <a:p>
                <a:r>
                  <a:rPr lang="en-GB">
                    <a:noFill/>
                  </a:rPr>
                  <a:t> </a:t>
                </a:r>
              </a:p>
            </p:txBody>
          </p:sp>
        </mc:Fallback>
      </mc:AlternateContent>
      <p:sp>
        <p:nvSpPr>
          <p:cNvPr id="26" name="Rectangle 25">
            <a:extLst>
              <a:ext uri="{FF2B5EF4-FFF2-40B4-BE49-F238E27FC236}">
                <a16:creationId xmlns:a16="http://schemas.microsoft.com/office/drawing/2014/main" id="{8319E0FF-A5A6-49E0-3621-58F9B7C5897B}"/>
              </a:ext>
            </a:extLst>
          </p:cNvPr>
          <p:cNvSpPr/>
          <p:nvPr/>
        </p:nvSpPr>
        <p:spPr>
          <a:xfrm>
            <a:off x="1598858" y="1149621"/>
            <a:ext cx="534921" cy="1460817"/>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9F3F9EAC-4B0C-D5F1-137D-DF2027543375}"/>
                  </a:ext>
                </a:extLst>
              </p:cNvPr>
              <p:cNvSpPr txBox="1"/>
              <p:nvPr/>
            </p:nvSpPr>
            <p:spPr>
              <a:xfrm>
                <a:off x="257398" y="3389093"/>
                <a:ext cx="9449310" cy="340478"/>
              </a:xfrm>
              <a:prstGeom prst="rect">
                <a:avLst/>
              </a:prstGeom>
              <a:noFill/>
              <a:ln>
                <a:no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400" i="1" smtClean="0">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rPr>
                          </m:ctrlPr>
                        </m:sSubPr>
                        <m:e>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d>
                        <m:dPr>
                          <m:ctrlPr>
                            <a:rPr lang="en-GB" sz="1400" b="0" i="1" smtClean="0">
                              <a:latin typeface="Cambria Math" panose="02040503050406030204" pitchFamily="18" charset="0"/>
                              <a:ea typeface="Cambria Math" panose="02040503050406030204" pitchFamily="18" charset="0"/>
                            </a:rPr>
                          </m:ctrlPr>
                        </m:d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𝐼</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 </m:t>
                              </m:r>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e>
                      </m:d>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1</m:t>
                              </m:r>
                            </m:sub>
                          </m:sSub>
                          <m:r>
                            <a:rPr lang="en-GB" sz="1400" i="1" smtClean="0">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0"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r>
                        <a:rPr lang="en-GB" sz="1400" b="0" i="1"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r>
                        <a:rPr lang="en-GB" sz="1400" b="0" i="1" smtClean="0">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i="1">
                              <a:latin typeface="Cambria Math" panose="02040503050406030204" pitchFamily="18" charset="0"/>
                              <a:ea typeface="Cambria Math" panose="02040503050406030204" pitchFamily="18" charset="0"/>
                            </a:rPr>
                            <m:t>𝐼</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m:oMathPara>
                </a14:m>
                <a:endParaRPr lang="en-US" sz="1400" i="1" dirty="0">
                  <a:latin typeface="Helvetica Neue Thin" panose="020B0403020202020204" pitchFamily="34" charset="0"/>
                  <a:ea typeface="Helvetica Neue Thin" panose="020B0403020202020204" pitchFamily="34" charset="0"/>
                </a:endParaRPr>
              </a:p>
            </p:txBody>
          </p:sp>
        </mc:Choice>
        <mc:Fallback>
          <p:sp>
            <p:nvSpPr>
              <p:cNvPr id="27" name="TextBox 26">
                <a:extLst>
                  <a:ext uri="{FF2B5EF4-FFF2-40B4-BE49-F238E27FC236}">
                    <a16:creationId xmlns:a16="http://schemas.microsoft.com/office/drawing/2014/main" id="{9F3F9EAC-4B0C-D5F1-137D-DF2027543375}"/>
                  </a:ext>
                </a:extLst>
              </p:cNvPr>
              <p:cNvSpPr txBox="1">
                <a:spLocks noRot="1" noChangeAspect="1" noMove="1" noResize="1" noEditPoints="1" noAdjustHandles="1" noChangeArrowheads="1" noChangeShapeType="1" noTextEdit="1"/>
              </p:cNvSpPr>
              <p:nvPr/>
            </p:nvSpPr>
            <p:spPr>
              <a:xfrm>
                <a:off x="257398" y="3389093"/>
                <a:ext cx="9449310" cy="340478"/>
              </a:xfrm>
              <a:prstGeom prst="rect">
                <a:avLst/>
              </a:prstGeom>
              <a:blipFill>
                <a:blip r:embed="rId5"/>
                <a:stretch>
                  <a:fillRect b="-7143"/>
                </a:stretch>
              </a:blipFill>
              <a:ln>
                <a:noFill/>
              </a:ln>
            </p:spPr>
            <p:txBody>
              <a:bodyPr/>
              <a:lstStyle/>
              <a:p>
                <a:r>
                  <a:rPr lang="en-GB">
                    <a:noFill/>
                  </a:rPr>
                  <a:t> </a:t>
                </a:r>
              </a:p>
            </p:txBody>
          </p:sp>
        </mc:Fallback>
      </mc:AlternateContent>
      <p:sp>
        <p:nvSpPr>
          <p:cNvPr id="28" name="TextBox 27">
            <a:extLst>
              <a:ext uri="{FF2B5EF4-FFF2-40B4-BE49-F238E27FC236}">
                <a16:creationId xmlns:a16="http://schemas.microsoft.com/office/drawing/2014/main" id="{E9A343F4-3164-32D6-49FC-8F49A3CD82F5}"/>
              </a:ext>
            </a:extLst>
          </p:cNvPr>
          <p:cNvSpPr txBox="1"/>
          <p:nvPr/>
        </p:nvSpPr>
        <p:spPr>
          <a:xfrm>
            <a:off x="257397" y="2886872"/>
            <a:ext cx="9961777"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Substitute the level 2 model equations with the variables into the level 1 model equation: </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2EE0AD24-3433-AA12-A79F-3F9C286A95DE}"/>
                  </a:ext>
                </a:extLst>
              </p:cNvPr>
              <p:cNvSpPr txBox="1"/>
              <p:nvPr/>
            </p:nvSpPr>
            <p:spPr>
              <a:xfrm>
                <a:off x="257396" y="4289992"/>
                <a:ext cx="7309013" cy="1023357"/>
              </a:xfrm>
              <a:prstGeom prst="rect">
                <a:avLst/>
              </a:prstGeom>
              <a:noFill/>
              <a:ln>
                <a:noFill/>
              </a:ln>
            </p:spPr>
            <p:txBody>
              <a:bodyPr wrap="square" rtlCol="0">
                <a:spAutoFit/>
              </a:bodyPr>
              <a:lstStyle/>
              <a:p>
                <a:pPr/>
                <a14:m>
                  <m:oMath xmlns:m="http://schemas.openxmlformats.org/officeDocument/2006/math">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m:t>
                        </m:r>
                        <m:r>
                          <a:rPr lang="en-GB" sz="1400" i="1">
                            <a:latin typeface="Cambria Math" panose="02040503050406030204" pitchFamily="18" charset="0"/>
                          </a:rPr>
                          <m:t>𝑦</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 </m:t>
                    </m:r>
                    <m:r>
                      <a:rPr lang="en-GB" sz="1400">
                        <a:latin typeface="Cambria Math" panose="02040503050406030204" pitchFamily="18" charset="0"/>
                      </a:rPr>
                      <m:t>=</m:t>
                    </m:r>
                  </m:oMath>
                </a14:m>
                <a:r>
                  <a:rPr lang="en-US" sz="1400" i="1" dirty="0">
                    <a:latin typeface="Helvetica Neue Thin" panose="020B0403020202020204" pitchFamily="34" charset="0"/>
                    <a:ea typeface="Helvetica Neue Thin" panose="020B0403020202020204" pitchFamily="34"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00</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1</m:t>
                            </m:r>
                          </m:sub>
                        </m:sSub>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r>
                      <a:rPr lang="en-GB" sz="1400" b="0" i="1" smtClean="0">
                        <a:latin typeface="Cambria Math" panose="02040503050406030204" pitchFamily="18" charset="0"/>
                        <a:ea typeface="Cambria Math" panose="02040503050406030204" pitchFamily="18" charset="0"/>
                      </a:rPr>
                      <m:t>+</m:t>
                    </m:r>
                  </m:oMath>
                </a14:m>
                <a:r>
                  <a:rPr lang="en-GB" sz="1400" i="1" dirty="0">
                    <a:latin typeface="Cambria Math" panose="02040503050406030204" pitchFamily="18" charset="0"/>
                    <a:ea typeface="Cambria Math" panose="02040503050406030204" pitchFamily="18" charset="0"/>
                  </a:rPr>
                  <a:t> </a:t>
                </a:r>
              </a:p>
              <a:p>
                <a:pPr/>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endParaRPr lang="en-GB" sz="1400" dirty="0">
                  <a:ea typeface="Cambria Math" panose="02040503050406030204" pitchFamily="18" charset="0"/>
                </a:endParaRPr>
              </a:p>
              <a:p>
                <a:pPr/>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1</m:t>
                        </m:r>
                      </m:sub>
                    </m:sSub>
                    <m:sSub>
                      <m:sSubPr>
                        <m:ctrlPr>
                          <a:rPr lang="en-GB" sz="1400" i="1">
                            <a:latin typeface="Cambria Math" panose="02040503050406030204" pitchFamily="18" charset="0"/>
                          </a:rPr>
                        </m:ctrlPr>
                      </m:sSubPr>
                      <m:e>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𝑍</m:t>
                            </m:r>
                          </m:e>
                          <m:sub>
                            <m:r>
                              <a:rPr lang="en-GB" sz="1400" b="0" i="1" smtClean="0">
                                <a:latin typeface="Cambria Math" panose="02040503050406030204" pitchFamily="18" charset="0"/>
                              </a:rPr>
                              <m:t>1</m:t>
                            </m:r>
                          </m:sub>
                        </m:sSub>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r>
                      <a:rPr lang="en-GB" sz="1400">
                        <a:latin typeface="Cambria Math" panose="02040503050406030204" pitchFamily="18" charset="0"/>
                      </a:rPr>
                      <m:t>…</m:t>
                    </m:r>
                    <m:r>
                      <a:rPr lang="en-GB" sz="1400" b="0" i="0" smtClean="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𝑘</m:t>
                        </m:r>
                        <m:r>
                          <a:rPr lang="en-GB" sz="1400" i="1">
                            <a:latin typeface="Cambria Math" panose="02040503050406030204" pitchFamily="18" charset="0"/>
                            <a:ea typeface="Cambria Math" panose="02040503050406030204" pitchFamily="18" charset="0"/>
                          </a:rPr>
                          <m:t>0</m:t>
                        </m:r>
                      </m:sub>
                    </m:sSub>
                    <m:sSub>
                      <m:sSubPr>
                        <m:ctrlPr>
                          <a:rPr lang="en-GB" sz="1400" i="1">
                            <a:latin typeface="Cambria Math" panose="02040503050406030204" pitchFamily="18" charset="0"/>
                          </a:rPr>
                        </m:ctrlPr>
                      </m:sSubPr>
                      <m:e>
                        <m:sSub>
                          <m:sSubPr>
                            <m:ctrlPr>
                              <a:rPr lang="en-GB" sz="1400" i="1">
                                <a:latin typeface="Cambria Math" panose="02040503050406030204" pitchFamily="18" charset="0"/>
                              </a:rPr>
                            </m:ctrlPr>
                          </m:sSubPr>
                          <m:e>
                            <m:r>
                              <a:rPr lang="en-GB" sz="1400" i="1">
                                <a:latin typeface="Cambria Math" panose="02040503050406030204" pitchFamily="18" charset="0"/>
                              </a:rPr>
                              <m:t>𝑍</m:t>
                            </m:r>
                          </m:e>
                          <m:sub>
                            <m:r>
                              <a:rPr lang="en-GB" sz="1400" i="1">
                                <a:latin typeface="Cambria Math" panose="02040503050406030204" pitchFamily="18" charset="0"/>
                              </a:rPr>
                              <m:t>1</m:t>
                            </m:r>
                          </m:sub>
                        </m:sSub>
                        <m:r>
                          <a:rPr lang="en-GB" sz="1400" i="1">
                            <a:latin typeface="Cambria Math" panose="02040503050406030204" pitchFamily="18" charset="0"/>
                          </a:rPr>
                          <m:t>𝑥</m:t>
                        </m:r>
                      </m:e>
                      <m:sub>
                        <m:r>
                          <a:rPr lang="en-GB" sz="1400" b="0" i="1" smtClean="0">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b="0" i="1" smtClean="0">
                        <a:latin typeface="Cambria Math" panose="02040503050406030204" pitchFamily="18" charset="0"/>
                      </a:rPr>
                      <m:t>+</m:t>
                    </m:r>
                  </m:oMath>
                </a14:m>
                <a:r>
                  <a:rPr lang="en-GB" sz="1400" dirty="0">
                    <a:ea typeface="Cambria Math" panose="02040503050406030204" pitchFamily="18" charset="0"/>
                  </a:rPr>
                  <a:t> </a:t>
                </a:r>
              </a:p>
              <a:p>
                <a:pPr/>
                <a:r>
                  <a:rPr lang="en-GB" sz="1400" dirty="0">
                    <a:ea typeface="Cambria Math" panose="02040503050406030204" pitchFamily="18" charset="0"/>
                  </a:rPr>
                  <a:t>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r>
                      <a:rPr lang="en-GB" sz="1400" i="1">
                        <a:latin typeface="Cambria Math" panose="02040503050406030204" pitchFamily="18" charset="0"/>
                        <a:ea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1</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2</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i="1">
                        <a:latin typeface="Cambria Math" panose="02040503050406030204" pitchFamily="18" charset="0"/>
                      </a:rPr>
                      <m:t>+</m:t>
                    </m:r>
                    <m:r>
                      <a:rPr lang="en-GB" sz="1400">
                        <a:latin typeface="Cambria Math" panose="02040503050406030204" pitchFamily="18" charset="0"/>
                      </a:rPr>
                      <m:t>…</m:t>
                    </m:r>
                    <m:r>
                      <a:rPr lang="en-GB" sz="1400">
                        <a:latin typeface="Cambria Math" panose="02040503050406030204" pitchFamily="18" charset="0"/>
                      </a:rPr>
                      <m:t>+</m:t>
                    </m:r>
                    <m:sSub>
                      <m:sSubPr>
                        <m:ctrlPr>
                          <a:rPr lang="en-GB" sz="1400" i="1">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i="1">
                            <a:latin typeface="Cambria Math" panose="02040503050406030204" pitchFamily="18" charset="0"/>
                            <a:ea typeface="Cambria Math" panose="02040503050406030204" pitchFamily="18" charset="0"/>
                          </a:rPr>
                          <m:t>𝑘</m:t>
                        </m:r>
                        <m:r>
                          <a:rPr lang="en-GB" sz="1400" b="0" i="1" smtClean="0">
                            <a:latin typeface="Cambria Math" panose="02040503050406030204" pitchFamily="18" charset="0"/>
                            <a:ea typeface="Cambria Math" panose="02040503050406030204" pitchFamily="18" charset="0"/>
                          </a:rPr>
                          <m:t>,</m:t>
                        </m:r>
                        <m:r>
                          <a:rPr lang="en-GB" sz="1400" b="0" i="1" smtClean="0">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𝑘</m:t>
                        </m:r>
                        <m:r>
                          <a:rPr lang="en-GB" sz="1400" i="1">
                            <a:latin typeface="Cambria Math" panose="02040503050406030204" pitchFamily="18" charset="0"/>
                          </a:rPr>
                          <m:t>,</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𝜀</m:t>
                        </m:r>
                      </m:e>
                      <m:sub>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US" sz="1400" i="1" dirty="0">
                  <a:latin typeface="Helvetica Neue Thin" panose="020B0403020202020204" pitchFamily="34" charset="0"/>
                  <a:ea typeface="Helvetica Neue Thin" panose="020B0403020202020204" pitchFamily="34" charset="0"/>
                </a:endParaRPr>
              </a:p>
            </p:txBody>
          </p:sp>
        </mc:Choice>
        <mc:Fallback>
          <p:sp>
            <p:nvSpPr>
              <p:cNvPr id="29" name="TextBox 28">
                <a:extLst>
                  <a:ext uri="{FF2B5EF4-FFF2-40B4-BE49-F238E27FC236}">
                    <a16:creationId xmlns:a16="http://schemas.microsoft.com/office/drawing/2014/main" id="{2EE0AD24-3433-AA12-A79F-3F9C286A95DE}"/>
                  </a:ext>
                </a:extLst>
              </p:cNvPr>
              <p:cNvSpPr txBox="1">
                <a:spLocks noRot="1" noChangeAspect="1" noMove="1" noResize="1" noEditPoints="1" noAdjustHandles="1" noChangeArrowheads="1" noChangeShapeType="1" noTextEdit="1"/>
              </p:cNvSpPr>
              <p:nvPr/>
            </p:nvSpPr>
            <p:spPr>
              <a:xfrm>
                <a:off x="257396" y="4289992"/>
                <a:ext cx="7309013" cy="1023357"/>
              </a:xfrm>
              <a:prstGeom prst="rect">
                <a:avLst/>
              </a:prstGeom>
              <a:blipFill>
                <a:blip r:embed="rId6"/>
                <a:stretch>
                  <a:fillRect b="-1220"/>
                </a:stretch>
              </a:blipFill>
              <a:ln>
                <a:noFill/>
              </a:ln>
            </p:spPr>
            <p:txBody>
              <a:bodyPr/>
              <a:lstStyle/>
              <a:p>
                <a:r>
                  <a:rPr lang="en-GB">
                    <a:noFill/>
                  </a:rPr>
                  <a:t> </a:t>
                </a:r>
              </a:p>
            </p:txBody>
          </p:sp>
        </mc:Fallback>
      </mc:AlternateContent>
      <p:sp>
        <p:nvSpPr>
          <p:cNvPr id="30" name="TextBox 29">
            <a:extLst>
              <a:ext uri="{FF2B5EF4-FFF2-40B4-BE49-F238E27FC236}">
                <a16:creationId xmlns:a16="http://schemas.microsoft.com/office/drawing/2014/main" id="{FB28FCC6-4ACF-7F95-028C-01724334FFDB}"/>
              </a:ext>
            </a:extLst>
          </p:cNvPr>
          <p:cNvSpPr txBox="1"/>
          <p:nvPr/>
        </p:nvSpPr>
        <p:spPr>
          <a:xfrm>
            <a:off x="257396" y="3816625"/>
            <a:ext cx="8102109" cy="369332"/>
          </a:xfrm>
          <a:prstGeom prst="rect">
            <a:avLst/>
          </a:prstGeom>
          <a:noFill/>
        </p:spPr>
        <p:txBody>
          <a:bodyPr wrap="square" rtlCol="0">
            <a:spAutoFit/>
          </a:bodyPr>
          <a:lstStyle/>
          <a:p>
            <a:pPr marL="285750" indent="-285750">
              <a:buFont typeface="Arial" panose="020B0604020202020204" pitchFamily="34" charset="0"/>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After substitution, we expanding the expression and rearrange as follows: </a:t>
            </a:r>
          </a:p>
        </p:txBody>
      </p:sp>
      <p:sp>
        <p:nvSpPr>
          <p:cNvPr id="32" name="Rectangle 31">
            <a:extLst>
              <a:ext uri="{FF2B5EF4-FFF2-40B4-BE49-F238E27FC236}">
                <a16:creationId xmlns:a16="http://schemas.microsoft.com/office/drawing/2014/main" id="{6937262B-750F-CD9E-85B4-717A1E781B1E}"/>
              </a:ext>
            </a:extLst>
          </p:cNvPr>
          <p:cNvSpPr/>
          <p:nvPr/>
        </p:nvSpPr>
        <p:spPr>
          <a:xfrm>
            <a:off x="1408805" y="4349192"/>
            <a:ext cx="534921" cy="213140"/>
          </a:xfrm>
          <a:prstGeom prst="rect">
            <a:avLst/>
          </a:prstGeom>
          <a:solidFill>
            <a:srgbClr val="FF655B">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33" name="TextBox 32">
                <a:extLst>
                  <a:ext uri="{FF2B5EF4-FFF2-40B4-BE49-F238E27FC236}">
                    <a16:creationId xmlns:a16="http://schemas.microsoft.com/office/drawing/2014/main" id="{404F1F56-A0D6-3862-594B-153F73CF0713}"/>
                  </a:ext>
                </a:extLst>
              </p:cNvPr>
              <p:cNvSpPr txBox="1"/>
              <p:nvPr/>
            </p:nvSpPr>
            <p:spPr>
              <a:xfrm>
                <a:off x="8424614" y="4467643"/>
                <a:ext cx="3509989" cy="307777"/>
              </a:xfrm>
              <a:prstGeom prst="rect">
                <a:avLst/>
              </a:prstGeom>
              <a:solidFill>
                <a:srgbClr val="FF655B">
                  <a:alpha val="34902"/>
                </a:srgbClr>
              </a:solidFill>
            </p:spPr>
            <p:txBody>
              <a:bodyPr wrap="square" rtlCol="0">
                <a:spAutoFit/>
              </a:bodyPr>
              <a:lstStyle/>
              <a:p>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01</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random coefficient for </a:t>
                </a:r>
                <a14:m>
                  <m:oMath xmlns:m="http://schemas.openxmlformats.org/officeDocument/2006/math">
                    <m:sSub>
                      <m:sSubPr>
                        <m:ctrlPr>
                          <a:rPr lang="en-GB" sz="1400" i="1">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𝑍</m:t>
                        </m:r>
                      </m:e>
                      <m:sub>
                        <m:r>
                          <a:rPr lang="en-GB" sz="1400" b="0" i="1" smtClean="0">
                            <a:latin typeface="Cambria Math" panose="02040503050406030204" pitchFamily="18" charset="0"/>
                            <a:ea typeface="Cambria Math" panose="02040503050406030204" pitchFamily="18" charset="0"/>
                          </a:rPr>
                          <m:t>1</m:t>
                        </m:r>
                      </m:sub>
                    </m:sSub>
                  </m:oMath>
                </a14:m>
                <a:r>
                  <a:rPr lang="en-GB" sz="1400" dirty="0"/>
                  <a:t> </a:t>
                </a:r>
              </a:p>
            </p:txBody>
          </p:sp>
        </mc:Choice>
        <mc:Fallback>
          <p:sp>
            <p:nvSpPr>
              <p:cNvPr id="33" name="TextBox 32">
                <a:extLst>
                  <a:ext uri="{FF2B5EF4-FFF2-40B4-BE49-F238E27FC236}">
                    <a16:creationId xmlns:a16="http://schemas.microsoft.com/office/drawing/2014/main" id="{404F1F56-A0D6-3862-594B-153F73CF0713}"/>
                  </a:ext>
                </a:extLst>
              </p:cNvPr>
              <p:cNvSpPr txBox="1">
                <a:spLocks noRot="1" noChangeAspect="1" noMove="1" noResize="1" noEditPoints="1" noAdjustHandles="1" noChangeArrowheads="1" noChangeShapeType="1" noTextEdit="1"/>
              </p:cNvSpPr>
              <p:nvPr/>
            </p:nvSpPr>
            <p:spPr>
              <a:xfrm>
                <a:off x="8424614" y="4467643"/>
                <a:ext cx="3509989" cy="307777"/>
              </a:xfrm>
              <a:prstGeom prst="rect">
                <a:avLst/>
              </a:prstGeom>
              <a:blipFill>
                <a:blip r:embed="rId7"/>
                <a:stretch>
                  <a:fillRect t="-8000" b="-20000"/>
                </a:stretch>
              </a:blipFill>
            </p:spPr>
            <p:txBody>
              <a:bodyPr/>
              <a:lstStyle/>
              <a:p>
                <a:r>
                  <a:rPr lang="en-GB">
                    <a:noFill/>
                  </a:rPr>
                  <a:t> </a:t>
                </a:r>
              </a:p>
            </p:txBody>
          </p:sp>
        </mc:Fallback>
      </mc:AlternateContent>
      <p:sp>
        <p:nvSpPr>
          <p:cNvPr id="50" name="Rectangle 49">
            <a:extLst>
              <a:ext uri="{FF2B5EF4-FFF2-40B4-BE49-F238E27FC236}">
                <a16:creationId xmlns:a16="http://schemas.microsoft.com/office/drawing/2014/main" id="{9E2A31B8-4CFE-DF19-85BD-5F5915780529}"/>
              </a:ext>
            </a:extLst>
          </p:cNvPr>
          <p:cNvSpPr/>
          <p:nvPr/>
        </p:nvSpPr>
        <p:spPr>
          <a:xfrm>
            <a:off x="1204783" y="4621532"/>
            <a:ext cx="2648733" cy="213140"/>
          </a:xfrm>
          <a:prstGeom prst="rect">
            <a:avLst/>
          </a:prstGeom>
          <a:solidFill>
            <a:srgbClr val="FFC000">
              <a:alpha val="34902"/>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1" name="TextBox 50">
            <a:extLst>
              <a:ext uri="{FF2B5EF4-FFF2-40B4-BE49-F238E27FC236}">
                <a16:creationId xmlns:a16="http://schemas.microsoft.com/office/drawing/2014/main" id="{B40300E0-3042-F7D1-6ADB-A4290DE18C6C}"/>
              </a:ext>
            </a:extLst>
          </p:cNvPr>
          <p:cNvSpPr txBox="1"/>
          <p:nvPr/>
        </p:nvSpPr>
        <p:spPr>
          <a:xfrm>
            <a:off x="8424614" y="4834672"/>
            <a:ext cx="3509990" cy="523220"/>
          </a:xfrm>
          <a:prstGeom prst="rect">
            <a:avLst/>
          </a:prstGeom>
          <a:solidFill>
            <a:srgbClr val="FFC000">
              <a:alpha val="34902"/>
            </a:srgbClr>
          </a:solidFill>
        </p:spPr>
        <p:txBody>
          <a:bodyPr wrap="square" rtlCol="0">
            <a:spAutoFit/>
          </a:bodyPr>
          <a:lstStyle/>
          <a:p>
            <a:pPr/>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fixed effects coefficients for the variables in the level 1 equation </a:t>
            </a:r>
          </a:p>
        </p:txBody>
      </p:sp>
      <p:sp>
        <p:nvSpPr>
          <p:cNvPr id="52" name="Rectangle 51">
            <a:extLst>
              <a:ext uri="{FF2B5EF4-FFF2-40B4-BE49-F238E27FC236}">
                <a16:creationId xmlns:a16="http://schemas.microsoft.com/office/drawing/2014/main" id="{A5429C95-E78B-D42C-4FD1-346F15E5DBA3}"/>
              </a:ext>
            </a:extLst>
          </p:cNvPr>
          <p:cNvSpPr/>
          <p:nvPr/>
        </p:nvSpPr>
        <p:spPr>
          <a:xfrm>
            <a:off x="2133779" y="4857810"/>
            <a:ext cx="3181799" cy="187800"/>
          </a:xfrm>
          <a:prstGeom prst="rect">
            <a:avLst/>
          </a:prstGeom>
          <a:solidFill>
            <a:schemeClr val="accent6">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3" name="TextBox 52">
            <a:extLst>
              <a:ext uri="{FF2B5EF4-FFF2-40B4-BE49-F238E27FC236}">
                <a16:creationId xmlns:a16="http://schemas.microsoft.com/office/drawing/2014/main" id="{685DBEB6-A209-7E19-9588-CDFE79741AAC}"/>
              </a:ext>
            </a:extLst>
          </p:cNvPr>
          <p:cNvSpPr txBox="1"/>
          <p:nvPr/>
        </p:nvSpPr>
        <p:spPr>
          <a:xfrm>
            <a:off x="8412010" y="5446769"/>
            <a:ext cx="3509990" cy="738664"/>
          </a:xfrm>
          <a:prstGeom prst="rect">
            <a:avLst/>
          </a:prstGeom>
          <a:solidFill>
            <a:schemeClr val="accent6">
              <a:alpha val="34902"/>
            </a:schemeClr>
          </a:solidFill>
        </p:spPr>
        <p:txBody>
          <a:bodyPr wrap="square" rtlCol="0">
            <a:spAutoFit/>
          </a:bodyPr>
          <a:lstStyle/>
          <a:p>
            <a:pPr/>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random coefficients for the interacting variables from the level 1 &amp; 2 equation </a:t>
            </a:r>
          </a:p>
        </p:txBody>
      </p:sp>
      <p:sp>
        <p:nvSpPr>
          <p:cNvPr id="54" name="Rectangle 53">
            <a:extLst>
              <a:ext uri="{FF2B5EF4-FFF2-40B4-BE49-F238E27FC236}">
                <a16:creationId xmlns:a16="http://schemas.microsoft.com/office/drawing/2014/main" id="{5A6A189F-5C2D-754F-2CCC-BEF54D89AB4A}"/>
              </a:ext>
            </a:extLst>
          </p:cNvPr>
          <p:cNvSpPr/>
          <p:nvPr/>
        </p:nvSpPr>
        <p:spPr>
          <a:xfrm>
            <a:off x="3059902" y="5078959"/>
            <a:ext cx="3612203" cy="152299"/>
          </a:xfrm>
          <a:prstGeom prst="rect">
            <a:avLst/>
          </a:prstGeom>
          <a:solidFill>
            <a:schemeClr val="accent1">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5" name="TextBox 54">
            <a:extLst>
              <a:ext uri="{FF2B5EF4-FFF2-40B4-BE49-F238E27FC236}">
                <a16:creationId xmlns:a16="http://schemas.microsoft.com/office/drawing/2014/main" id="{BBB3E7BC-D9C9-B8E0-9869-06B515996EDA}"/>
              </a:ext>
            </a:extLst>
          </p:cNvPr>
          <p:cNvSpPr txBox="1"/>
          <p:nvPr/>
        </p:nvSpPr>
        <p:spPr>
          <a:xfrm>
            <a:off x="8412010" y="6227724"/>
            <a:ext cx="3509990" cy="307777"/>
          </a:xfrm>
          <a:prstGeom prst="rect">
            <a:avLst/>
          </a:prstGeom>
          <a:solidFill>
            <a:schemeClr val="accent1">
              <a:alpha val="34902"/>
            </a:schemeClr>
          </a:solidFill>
        </p:spPr>
        <p:txBody>
          <a:bodyPr wrap="square" rtlCol="0">
            <a:spAutoFit/>
          </a:bodyPr>
          <a:lstStyle/>
          <a:p>
            <a:pPr/>
            <a:r>
              <a:rPr lang="en-GB" sz="1400" dirty="0">
                <a:latin typeface="Helvetica Neue" panose="02000503000000020004" pitchFamily="2" charset="0"/>
                <a:ea typeface="Helvetica Neue" panose="02000503000000020004" pitchFamily="2" charset="0"/>
                <a:cs typeface="Helvetica Neue" panose="02000503000000020004" pitchFamily="2" charset="0"/>
              </a:rPr>
              <a:t>These are the random effects</a:t>
            </a:r>
          </a:p>
        </p:txBody>
      </p:sp>
      <p:sp>
        <p:nvSpPr>
          <p:cNvPr id="56" name="Rectangle 55">
            <a:extLst>
              <a:ext uri="{FF2B5EF4-FFF2-40B4-BE49-F238E27FC236}">
                <a16:creationId xmlns:a16="http://schemas.microsoft.com/office/drawing/2014/main" id="{8B2C14B2-D410-04BB-0A34-56DC202B6AD6}"/>
              </a:ext>
            </a:extLst>
          </p:cNvPr>
          <p:cNvSpPr/>
          <p:nvPr/>
        </p:nvSpPr>
        <p:spPr>
          <a:xfrm>
            <a:off x="980667" y="4349192"/>
            <a:ext cx="356152" cy="213140"/>
          </a:xfrm>
          <a:prstGeom prst="rect">
            <a:avLst/>
          </a:prstGeom>
          <a:solidFill>
            <a:schemeClr val="accent3">
              <a:alpha val="34902"/>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D01E6AA8-FEC9-7E03-BFD8-34012B4BD397}"/>
                  </a:ext>
                </a:extLst>
              </p:cNvPr>
              <p:cNvSpPr txBox="1"/>
              <p:nvPr/>
            </p:nvSpPr>
            <p:spPr>
              <a:xfrm>
                <a:off x="8412010" y="4128233"/>
                <a:ext cx="3509989" cy="307777"/>
              </a:xfrm>
              <a:prstGeom prst="rect">
                <a:avLst/>
              </a:prstGeom>
              <a:solidFill>
                <a:schemeClr val="accent3">
                  <a:alpha val="34902"/>
                </a:schemeClr>
              </a:solidFill>
            </p:spPr>
            <p:txBody>
              <a:bodyPr wrap="square" rtlCol="0">
                <a:spAutoFit/>
              </a:bodyPr>
              <a:lstStyle/>
              <a:p>
                <a:pPr/>
                <a14:m>
                  <m:oMath xmlns:m="http://schemas.openxmlformats.org/officeDocument/2006/math">
                    <m:sSub>
                      <m:sSubPr>
                        <m:ctrlPr>
                          <a:rPr lang="en-GB" sz="1400" i="1" smtClean="0">
                            <a:latin typeface="Cambria Math" panose="02040503050406030204" pitchFamily="18" charset="0"/>
                            <a:ea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𝛾</m:t>
                        </m:r>
                      </m:e>
                      <m:sub>
                        <m:r>
                          <a:rPr lang="en-GB" sz="1400" i="1">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0</m:t>
                        </m:r>
                      </m:sub>
                    </m:sSub>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is the global or population mean</a:t>
                </a:r>
                <a:endParaRPr lang="en-GB" sz="1400" dirty="0"/>
              </a:p>
            </p:txBody>
          </p:sp>
        </mc:Choice>
        <mc:Fallback>
          <p:sp>
            <p:nvSpPr>
              <p:cNvPr id="57" name="TextBox 56">
                <a:extLst>
                  <a:ext uri="{FF2B5EF4-FFF2-40B4-BE49-F238E27FC236}">
                    <a16:creationId xmlns:a16="http://schemas.microsoft.com/office/drawing/2014/main" id="{D01E6AA8-FEC9-7E03-BFD8-34012B4BD397}"/>
                  </a:ext>
                </a:extLst>
              </p:cNvPr>
              <p:cNvSpPr txBox="1">
                <a:spLocks noRot="1" noChangeAspect="1" noMove="1" noResize="1" noEditPoints="1" noAdjustHandles="1" noChangeArrowheads="1" noChangeShapeType="1" noTextEdit="1"/>
              </p:cNvSpPr>
              <p:nvPr/>
            </p:nvSpPr>
            <p:spPr>
              <a:xfrm>
                <a:off x="8412010" y="4128233"/>
                <a:ext cx="3509989" cy="307777"/>
              </a:xfrm>
              <a:prstGeom prst="rect">
                <a:avLst/>
              </a:prstGeom>
              <a:blipFill>
                <a:blip r:embed="rId8"/>
                <a:stretch>
                  <a:fillRect t="-3846" b="-15385"/>
                </a:stretch>
              </a:blipFill>
            </p:spPr>
            <p:txBody>
              <a:bodyPr/>
              <a:lstStyle/>
              <a:p>
                <a:r>
                  <a:rPr lang="en-GB">
                    <a:noFill/>
                  </a:rPr>
                  <a:t> </a:t>
                </a:r>
              </a:p>
            </p:txBody>
          </p:sp>
        </mc:Fallback>
      </mc:AlternateContent>
      <p:sp>
        <p:nvSpPr>
          <p:cNvPr id="58" name="TextBox 57">
            <a:extLst>
              <a:ext uri="{FF2B5EF4-FFF2-40B4-BE49-F238E27FC236}">
                <a16:creationId xmlns:a16="http://schemas.microsoft.com/office/drawing/2014/main" id="{CDD1C04E-79AB-FEE1-495A-5095CDEC02C1}"/>
              </a:ext>
            </a:extLst>
          </p:cNvPr>
          <p:cNvSpPr txBox="1"/>
          <p:nvPr/>
        </p:nvSpPr>
        <p:spPr>
          <a:xfrm>
            <a:off x="96689" y="6191353"/>
            <a:ext cx="7765515" cy="584775"/>
          </a:xfrm>
          <a:prstGeom prst="rect">
            <a:avLst/>
          </a:prstGeom>
          <a:solidFill>
            <a:srgbClr val="FF0000"/>
          </a:solidFill>
        </p:spPr>
        <p:txBody>
          <a:bodyPr wrap="square" rtlCol="0">
            <a:spAutoFit/>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Advice – make life easy for yourself and use the random-intercept-only model. If you have a level-2 variable as you won’t have to deal with any interactions!</a:t>
            </a:r>
          </a:p>
        </p:txBody>
      </p:sp>
      <p:sp>
        <p:nvSpPr>
          <p:cNvPr id="59" name="TextBox 58">
            <a:extLst>
              <a:ext uri="{FF2B5EF4-FFF2-40B4-BE49-F238E27FC236}">
                <a16:creationId xmlns:a16="http://schemas.microsoft.com/office/drawing/2014/main" id="{2F134209-9F5D-64AB-D81F-7F3413C4F197}"/>
              </a:ext>
            </a:extLst>
          </p:cNvPr>
          <p:cNvSpPr txBox="1"/>
          <p:nvPr/>
        </p:nvSpPr>
        <p:spPr>
          <a:xfrm>
            <a:off x="2621353" y="5709935"/>
            <a:ext cx="2783393" cy="369332"/>
          </a:xfrm>
          <a:prstGeom prst="rect">
            <a:avLst/>
          </a:prstGeom>
          <a:solidFill>
            <a:schemeClr val="bg2"/>
          </a:solid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Model’s true form</a:t>
            </a:r>
          </a:p>
        </p:txBody>
      </p:sp>
      <p:sp>
        <p:nvSpPr>
          <p:cNvPr id="60" name="Right Brace 59">
            <a:extLst>
              <a:ext uri="{FF2B5EF4-FFF2-40B4-BE49-F238E27FC236}">
                <a16:creationId xmlns:a16="http://schemas.microsoft.com/office/drawing/2014/main" id="{720C5CC9-7275-54C8-DC6B-9391208F496B}"/>
              </a:ext>
            </a:extLst>
          </p:cNvPr>
          <p:cNvSpPr/>
          <p:nvPr/>
        </p:nvSpPr>
        <p:spPr>
          <a:xfrm rot="5400000">
            <a:off x="3885128" y="2344284"/>
            <a:ext cx="396948" cy="6205871"/>
          </a:xfrm>
          <a:prstGeom prst="rightBrace">
            <a:avLst/>
          </a:prstGeom>
          <a:ln w="28575">
            <a:solidFill>
              <a:schemeClr val="bg2">
                <a:lumMod val="10000"/>
              </a:schemeClr>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4115033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An 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62158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[1]</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F633E94-D224-458B-BB45-A7E56214F81E}"/>
                  </a:ext>
                </a:extLst>
              </p:cNvPr>
              <p:cNvSpPr txBox="1"/>
              <p:nvPr/>
            </p:nvSpPr>
            <p:spPr>
              <a:xfrm>
                <a:off x="163995" y="2693859"/>
                <a:ext cx="5362597" cy="1614288"/>
              </a:xfrm>
              <a:prstGeom prst="rect">
                <a:avLst/>
              </a:prstGeom>
              <a:noFill/>
            </p:spPr>
            <p:txBody>
              <a:bodyPr wrap="square" rtlCol="0">
                <a:spAutoFit/>
              </a:bodyPr>
              <a:lstStyle/>
              <a:p>
                <a14:m>
                  <m:oMath xmlns:m="http://schemas.openxmlformats.org/officeDocument/2006/math">
                    <m:sSub>
                      <m:sSubPr>
                        <m:ctrlPr>
                          <a:rPr lang="en-GB" sz="1200" i="1" smtClean="0">
                            <a:latin typeface="Cambria Math" panose="02040503050406030204" pitchFamily="18" charset="0"/>
                          </a:rPr>
                        </m:ctrlPr>
                      </m:sSubPr>
                      <m:e>
                        <m:r>
                          <a:rPr lang="en-GB" sz="1200" b="0" i="1" smtClean="0">
                            <a:latin typeface="Cambria Math" panose="02040503050406030204" pitchFamily="18" charset="0"/>
                          </a:rPr>
                          <m:t>𝑦</m:t>
                        </m:r>
                      </m:e>
                      <m:sub>
                        <m:r>
                          <a:rPr lang="en-GB" sz="1200" b="0" i="1" smtClean="0">
                            <a:latin typeface="Cambria Math" panose="02040503050406030204" pitchFamily="18" charset="0"/>
                          </a:rPr>
                          <m:t>𝑖</m:t>
                        </m:r>
                        <m:r>
                          <a:rPr lang="en-GB" sz="1200" b="0" i="1" smtClean="0">
                            <a:latin typeface="Cambria Math" panose="02040503050406030204" pitchFamily="18" charset="0"/>
                          </a:rPr>
                          <m:t>,</m:t>
                        </m:r>
                        <m:r>
                          <a:rPr lang="en-GB" sz="1200" b="0" i="1" smtClean="0">
                            <a:latin typeface="Cambria Math" panose="02040503050406030204" pitchFamily="18" charset="0"/>
                          </a:rPr>
                          <m:t>𝑗</m:t>
                        </m:r>
                      </m:sub>
                    </m:sSub>
                    <m:r>
                      <a:rPr lang="en-GB" sz="1200" b="0" i="1" smtClean="0">
                        <a:latin typeface="Cambria Math" panose="02040503050406030204" pitchFamily="18" charset="0"/>
                      </a:rPr>
                      <m:t>  </m:t>
                    </m:r>
                    <m:r>
                      <a:rPr lang="en-GB" sz="1200" b="0" i="1" smtClean="0">
                        <a:latin typeface="Cambria Math" panose="02040503050406030204" pitchFamily="18" charset="0"/>
                      </a:rPr>
                      <m:t>=</m:t>
                    </m:r>
                  </m:oMath>
                </a14:m>
                <a:r>
                  <a:rPr lang="en-GB" sz="1200" dirty="0"/>
                  <a:t> </a:t>
                </a:r>
                <a:r>
                  <a:rPr lang="en-GB" sz="1200" dirty="0">
                    <a:latin typeface="Helvetica Neue" panose="02000503000000020004" pitchFamily="2" charset="0"/>
                    <a:ea typeface="Helvetica Neue" panose="02000503000000020004" pitchFamily="2" charset="0"/>
                    <a:cs typeface="Helvetica Neue" panose="02000503000000020004" pitchFamily="2" charset="0"/>
                  </a:rPr>
                  <a:t>Maths scores attained by the student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1,</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The proportion of active time spend studying by student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𝑖</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in class </a:t>
                </a:r>
                <a14:m>
                  <m:oMath xmlns:m="http://schemas.openxmlformats.org/officeDocument/2006/math">
                    <m:r>
                      <a:rPr lang="en-GB" sz="1200" i="1">
                        <a:latin typeface="Cambria Math" panose="02040503050406030204" pitchFamily="18" charset="0"/>
                        <a:ea typeface="Helvetica Neue" panose="02000503000000020004" pitchFamily="2" charset="0"/>
                        <a:cs typeface="Helvetica Neue" panose="02000503000000020004" pitchFamily="2" charset="0"/>
                      </a:rPr>
                      <m:t>𝑗</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14:m>
                  <m:oMath xmlns:m="http://schemas.openxmlformats.org/officeDocument/2006/math">
                    <m:sSub>
                      <m:sSubPr>
                        <m:ctrlPr>
                          <a:rPr lang="en-GB" sz="12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2</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r>
                          <a:rPr lang="en-GB" sz="1200" b="0" i="1" smtClean="0">
                            <a:latin typeface="Cambria Math" panose="02040503050406030204" pitchFamily="18" charset="0"/>
                            <a:ea typeface="Helvetica Neue" panose="02000503000000020004" pitchFamily="2" charset="0"/>
                            <a:cs typeface="Helvetica Neue" panose="02000503000000020004" pitchFamily="2" charset="0"/>
                          </a:rPr>
                          <m:t>𝑗</m:t>
                        </m:r>
                      </m:sub>
                    </m:sSub>
                    <m:r>
                      <a:rPr lang="en-GB" sz="12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200" dirty="0">
                    <a:latin typeface="Helvetica Neue" panose="02000503000000020004" pitchFamily="2" charset="0"/>
                    <a:ea typeface="Helvetica Neue" panose="02000503000000020004" pitchFamily="2" charset="0"/>
                    <a:cs typeface="Helvetica Neue" panose="02000503000000020004" pitchFamily="2" charset="0"/>
                  </a:rPr>
                  <a:t> Measure of feeling of support the student feels s/he receives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The students are clustered into 4 different classroom settings. For simplicity, here assume that the differences in classroom settings will cause the scores to vary from each other. Hence, we will use a </a:t>
                </a:r>
                <a:r>
                  <a:rPr lang="en-GB" sz="1200" b="1" dirty="0">
                    <a:latin typeface="Helvetica Neue" panose="02000503000000020004" pitchFamily="2" charset="0"/>
                    <a:ea typeface="Helvetica Neue" panose="02000503000000020004" pitchFamily="2" charset="0"/>
                    <a:cs typeface="Helvetica Neue" panose="02000503000000020004" pitchFamily="2" charset="0"/>
                  </a:rPr>
                  <a:t>random-intercept-only model </a:t>
                </a:r>
                <a:r>
                  <a:rPr lang="en-GB" sz="1200" dirty="0">
                    <a:latin typeface="Helvetica Neue" panose="02000503000000020004" pitchFamily="2" charset="0"/>
                    <a:ea typeface="Helvetica Neue" panose="02000503000000020004" pitchFamily="2" charset="0"/>
                    <a:cs typeface="Helvetica Neue" panose="02000503000000020004" pitchFamily="2" charset="0"/>
                  </a:rPr>
                  <a:t>to account for this</a:t>
                </a:r>
              </a:p>
            </p:txBody>
          </p:sp>
        </mc:Choice>
        <mc:Fallback>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5" y="2693859"/>
                <a:ext cx="5362597" cy="1614288"/>
              </a:xfrm>
              <a:prstGeom prst="rect">
                <a:avLst/>
              </a:prstGeom>
              <a:blipFill>
                <a:blip r:embed="rId2"/>
                <a:stretch>
                  <a:fillRect b="-1563"/>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D6389BC-432E-8F04-E2C0-3303A8775C90}"/>
                  </a:ext>
                </a:extLst>
              </p:cNvPr>
              <p:cNvSpPr txBox="1"/>
              <p:nvPr/>
            </p:nvSpPr>
            <p:spPr>
              <a:xfrm>
                <a:off x="5785137" y="1715448"/>
                <a:ext cx="6242867" cy="624402"/>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14:m>
                  <m:oMath xmlns:m="http://schemas.openxmlformats.org/officeDocument/2006/math">
                    <m:sSub>
                      <m:sSubPr>
                        <m:ctrlPr>
                          <a:rPr lang="en-GB" sz="1600" i="1">
                            <a:latin typeface="Cambria Math" panose="02040503050406030204" pitchFamily="18" charset="0"/>
                          </a:rPr>
                        </m:ctrlPr>
                      </m:sSubPr>
                      <m:e>
                        <m:r>
                          <a:rPr lang="en-GB" sz="1600" i="1">
                            <a:latin typeface="Cambria Math" panose="02040503050406030204" pitchFamily="18" charset="0"/>
                          </a:rPr>
                          <m:t>𝑦</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 </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1,</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1,</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a:latin typeface="Cambria Math" panose="02040503050406030204" pitchFamily="18" charset="0"/>
                            <a:ea typeface="Cambria Math" panose="02040503050406030204" pitchFamily="18" charset="0"/>
                          </a:rPr>
                          <m:t>2,</m:t>
                        </m:r>
                        <m:r>
                          <a:rPr lang="en-GB" sz="1600" i="1">
                            <a:latin typeface="Cambria Math" panose="02040503050406030204" pitchFamily="18" charset="0"/>
                            <a:ea typeface="Cambria Math" panose="02040503050406030204" pitchFamily="18" charset="0"/>
                          </a:rPr>
                          <m:t>𝑗</m:t>
                        </m:r>
                      </m:sub>
                    </m:sSub>
                    <m:sSub>
                      <m:sSubPr>
                        <m:ctrlPr>
                          <a:rPr lang="en-GB" sz="1600" i="1">
                            <a:latin typeface="Cambria Math" panose="02040503050406030204" pitchFamily="18" charset="0"/>
                          </a:rPr>
                        </m:ctrlPr>
                      </m:sSubPr>
                      <m:e>
                        <m:r>
                          <a:rPr lang="en-GB" sz="1600" i="1">
                            <a:latin typeface="Cambria Math" panose="02040503050406030204" pitchFamily="18" charset="0"/>
                          </a:rPr>
                          <m:t>𝑥</m:t>
                        </m:r>
                      </m:e>
                      <m:sub>
                        <m:r>
                          <a:rPr lang="en-GB" sz="1600" i="1">
                            <a:latin typeface="Cambria Math" panose="02040503050406030204" pitchFamily="18" charset="0"/>
                          </a:rPr>
                          <m:t>2,</m:t>
                        </m:r>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r>
                      <a:rPr lang="en-GB" sz="1600">
                        <a:latin typeface="Cambria Math" panose="02040503050406030204" pitchFamily="18" charset="0"/>
                      </a:rPr>
                      <m:t>+</m:t>
                    </m:r>
                    <m:sSub>
                      <m:sSubPr>
                        <m:ctrlPr>
                          <a:rPr lang="en-GB" sz="1600" i="1">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𝜀</m:t>
                        </m:r>
                      </m:e>
                      <m:sub>
                        <m:r>
                          <a:rPr lang="en-GB" sz="1600" i="1">
                            <a:latin typeface="Cambria Math" panose="02040503050406030204" pitchFamily="18" charset="0"/>
                          </a:rPr>
                          <m:t>𝑖</m:t>
                        </m:r>
                        <m:r>
                          <a:rPr lang="en-GB" sz="1600" i="1">
                            <a:latin typeface="Cambria Math" panose="02040503050406030204" pitchFamily="18" charset="0"/>
                          </a:rPr>
                          <m:t>,</m:t>
                        </m:r>
                        <m:r>
                          <a:rPr lang="en-GB" sz="1600" i="1">
                            <a:latin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(level-1 [students])</a:t>
                </a:r>
              </a:p>
              <a:p>
                <a:pPr/>
                <a14:m>
                  <m:oMath xmlns:m="http://schemas.openxmlformats.org/officeDocument/2006/math">
                    <m:sSub>
                      <m:sSubPr>
                        <m:ctrlPr>
                          <a:rPr lang="en-GB" sz="1600" i="1" smtClean="0">
                            <a:latin typeface="Cambria Math" panose="02040503050406030204" pitchFamily="18" charset="0"/>
                          </a:rPr>
                        </m:ctrlPr>
                      </m:sSubPr>
                      <m:e>
                        <m:r>
                          <a:rPr lang="en-GB" sz="1600" i="1">
                            <a:latin typeface="Cambria Math" panose="02040503050406030204" pitchFamily="18" charset="0"/>
                            <a:ea typeface="Cambria Math" panose="02040503050406030204" pitchFamily="18" charset="0"/>
                          </a:rPr>
                          <m:t>𝛽</m:t>
                        </m:r>
                      </m:e>
                      <m:sub>
                        <m:r>
                          <a:rPr lang="en-GB" sz="1600" i="1">
                            <a:latin typeface="Cambria Math" panose="02040503050406030204" pitchFamily="18" charset="0"/>
                            <a:ea typeface="Cambria Math" panose="02040503050406030204" pitchFamily="18" charset="0"/>
                          </a:rPr>
                          <m:t>0,</m:t>
                        </m:r>
                        <m:r>
                          <a:rPr lang="en-GB" sz="1600" i="1">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Cambria Math" panose="02040503050406030204" pitchFamily="18" charset="0"/>
                      </a:rPr>
                      <m:t>= </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Cambria Math" panose="02040503050406030204" pitchFamily="18" charset="0"/>
                          </a:rPr>
                          <m:t>00</m:t>
                        </m:r>
                      </m:sub>
                    </m:sSub>
                    <m:r>
                      <a:rPr lang="en-GB" sz="1600" b="0" i="1" smtClean="0">
                        <a:latin typeface="Cambria Math" panose="02040503050406030204" pitchFamily="18" charset="0"/>
                        <a:ea typeface="Cambria Math" panose="02040503050406030204" pitchFamily="18" charset="0"/>
                      </a:rPr>
                      <m:t>+</m:t>
                    </m:r>
                    <m:sSub>
                      <m:sSubPr>
                        <m:ctrlPr>
                          <a:rPr lang="en-GB" sz="1600" b="0" i="1" smtClean="0">
                            <a:latin typeface="Cambria Math" panose="02040503050406030204" pitchFamily="18" charset="0"/>
                            <a:ea typeface="Cambria Math" panose="02040503050406030204" pitchFamily="18" charset="0"/>
                          </a:rPr>
                        </m:ctrlPr>
                      </m:sSubPr>
                      <m:e>
                        <m:r>
                          <a:rPr lang="en-GB" sz="1600" b="0" i="1" smtClean="0">
                            <a:latin typeface="Cambria Math" panose="02040503050406030204" pitchFamily="18" charset="0"/>
                            <a:ea typeface="Cambria Math" panose="02040503050406030204" pitchFamily="18" charset="0"/>
                          </a:rPr>
                          <m:t>𝑢</m:t>
                        </m:r>
                      </m:e>
                      <m:sub>
                        <m:r>
                          <a:rPr lang="en-GB" sz="1600" b="0" i="1" smtClean="0">
                            <a:latin typeface="Cambria Math" panose="02040503050406030204" pitchFamily="18" charset="0"/>
                            <a:ea typeface="Cambria Math" panose="02040503050406030204" pitchFamily="18" charset="0"/>
                          </a:rPr>
                          <m:t>0,</m:t>
                        </m:r>
                        <m:r>
                          <a:rPr lang="en-GB" sz="1600" b="0" i="1" smtClean="0">
                            <a:latin typeface="Cambria Math" panose="02040503050406030204" pitchFamily="18" charset="0"/>
                            <a:ea typeface="Cambria Math" panose="02040503050406030204" pitchFamily="18" charset="0"/>
                          </a:rPr>
                          <m:t>𝑗</m:t>
                        </m:r>
                      </m:sub>
                    </m:sSub>
                  </m:oMath>
                </a14:m>
                <a:r>
                  <a:rPr lang="en-US" sz="1600" dirty="0">
                    <a:latin typeface="Helvetica Neue Thin" panose="020B0403020202020204" pitchFamily="34" charset="0"/>
                    <a:ea typeface="Helvetica Neue Thin" panose="020B0403020202020204" pitchFamily="34" charset="0"/>
                  </a:rPr>
                  <a:t> 			(level-2 [classroom])</a:t>
                </a:r>
              </a:p>
            </p:txBody>
          </p:sp>
        </mc:Choice>
        <mc:Fallback>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785137" y="1715448"/>
                <a:ext cx="6242867" cy="624402"/>
              </a:xfrm>
              <a:prstGeom prst="rect">
                <a:avLst/>
              </a:prstGeom>
              <a:blipFill>
                <a:blip r:embed="rId3"/>
                <a:stretch>
                  <a:fillRect t="-3922" b="-5882"/>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5447204" y="1300495"/>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Using a 2-level hierarchical model (random-intercept-only</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DBBB4E99-D2B2-865A-1423-64374CB566C8}"/>
                  </a:ext>
                </a:extLst>
              </p:cNvPr>
              <p:cNvSpPr txBox="1"/>
              <p:nvPr/>
            </p:nvSpPr>
            <p:spPr>
              <a:xfrm>
                <a:off x="5785137" y="3110699"/>
                <a:ext cx="5953539" cy="713657"/>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r>
                          <a:rPr lang="en-GB" sz="1400" b="0" i="1" smtClean="0">
                            <a:latin typeface="Cambria Math" panose="02040503050406030204" pitchFamily="18" charset="0"/>
                          </a:rPr>
                          <m:t> </m:t>
                        </m:r>
                      </m:sub>
                    </m:sSub>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sSub>
                          <m:sSubPr>
                            <m:ctrlPr>
                              <a:rPr lang="en-GB" sz="1400" i="1" smtClean="0">
                                <a:latin typeface="Cambria Math" panose="02040503050406030204" pitchFamily="18" charset="0"/>
                              </a:rPr>
                            </m:ctrlPr>
                          </m:sSubPr>
                          <m:e>
                            <m:r>
                              <a:rPr lang="en-GB" sz="1400" i="1" smtClean="0">
                                <a:latin typeface="Cambria Math" panose="02040503050406030204" pitchFamily="18" charset="0"/>
                                <a:ea typeface="Cambria Math" panose="02040503050406030204" pitchFamily="18" charset="0"/>
                              </a:rPr>
                              <m:t>𝜇</m:t>
                            </m:r>
                          </m:e>
                          <m:sub>
                            <m:r>
                              <a:rPr lang="en-GB" sz="1400" b="0" i="1" smtClean="0">
                                <a:latin typeface="Cambria Math" panose="02040503050406030204" pitchFamily="18" charset="0"/>
                              </a:rPr>
                              <m:t>𝑖</m:t>
                            </m:r>
                            <m:r>
                              <a:rPr lang="en-GB" sz="1400" b="0" i="1" smtClean="0">
                                <a:latin typeface="Cambria Math" panose="02040503050406030204" pitchFamily="18" charset="0"/>
                              </a:rPr>
                              <m:t>,</m:t>
                            </m:r>
                            <m:r>
                              <a:rPr lang="en-GB" sz="1400" b="0" i="1" smtClean="0">
                                <a:latin typeface="Cambria Math" panose="02040503050406030204" pitchFamily="18" charset="0"/>
                              </a:rPr>
                              <m:t>𝑗</m:t>
                            </m:r>
                          </m:sub>
                        </m:sSub>
                        <m:r>
                          <a:rPr lang="en-GB" sz="1400" b="0" i="1" smtClean="0">
                            <a:latin typeface="Cambria Math" panose="02040503050406030204" pitchFamily="18" charset="0"/>
                          </a:rPr>
                          <m:t>, </m:t>
                        </m:r>
                        <m:sSub>
                          <m:sSubPr>
                            <m:ctrlPr>
                              <a:rPr lang="en-GB" sz="1400" b="0" i="1" smtClean="0">
                                <a:latin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𝜀</m:t>
                            </m:r>
                          </m:sub>
                        </m:sSub>
                      </m:e>
                    </m:d>
                  </m:oMath>
                </a14:m>
                <a:endParaRPr lang="en-GB" sz="1400" i="1" dirty="0">
                  <a:latin typeface="Cambria Math" panose="02040503050406030204" pitchFamily="18" charset="0"/>
                  <a:ea typeface="Helvetica Neue Thin" panose="020B0403020202020204" pitchFamily="34" charset="0"/>
                </a:endParaRPr>
              </a:p>
              <a:p>
                <a:pPr/>
                <a:r>
                  <a:rPr lang="en-US" sz="1400" dirty="0">
                    <a:ea typeface="Helvetica Neue Thin" panose="020B0403020202020204" pitchFamily="34" charset="0"/>
                  </a:rPr>
                  <a:t>  </a:t>
                </a:r>
                <a14:m>
                  <m:oMath xmlns:m="http://schemas.openxmlformats.org/officeDocument/2006/math">
                    <m:sSub>
                      <m:sSubPr>
                        <m:ctrlPr>
                          <a:rPr lang="en-US" sz="1400" i="1" dirty="0">
                            <a:latin typeface="Cambria Math" panose="02040503050406030204" pitchFamily="18" charset="0"/>
                            <a:ea typeface="Helvetica Neue Thin" panose="020B0403020202020204" pitchFamily="34" charset="0"/>
                          </a:rPr>
                        </m:ctrlPr>
                      </m:sSubPr>
                      <m:e>
                        <m:r>
                          <a:rPr lang="en-US" sz="1400" i="1" dirty="0" smtClean="0">
                            <a:latin typeface="Cambria Math" panose="02040503050406030204" pitchFamily="18" charset="0"/>
                            <a:ea typeface="Cambria Math" panose="02040503050406030204" pitchFamily="18" charset="0"/>
                          </a:rPr>
                          <m:t>𝜇</m:t>
                        </m:r>
                      </m:e>
                      <m:sub>
                        <m:r>
                          <a:rPr lang="en-GB" sz="1400" b="0" i="1" dirty="0" smtClean="0">
                            <a:latin typeface="Cambria Math" panose="02040503050406030204" pitchFamily="18" charset="0"/>
                            <a:ea typeface="Cambria Math" panose="02040503050406030204" pitchFamily="18" charset="0"/>
                          </a:rPr>
                          <m:t>𝑖</m:t>
                        </m:r>
                        <m:r>
                          <a:rPr lang="en-GB" sz="1400" b="0" i="1" dirty="0" smtClean="0">
                            <a:latin typeface="Cambria Math" panose="02040503050406030204" pitchFamily="18" charset="0"/>
                            <a:ea typeface="Cambria Math" panose="02040503050406030204" pitchFamily="18" charset="0"/>
                          </a:rPr>
                          <m:t>,</m:t>
                        </m:r>
                        <m:r>
                          <a:rPr lang="en-GB" sz="1400" b="0" i="1" dirty="0" smtClean="0">
                            <a:latin typeface="Cambria Math" panose="02040503050406030204" pitchFamily="18" charset="0"/>
                            <a:ea typeface="Cambria Math" panose="02040503050406030204" pitchFamily="18" charset="0"/>
                          </a:rPr>
                          <m:t>𝑗</m:t>
                        </m:r>
                      </m:sub>
                    </m:sSub>
                    <m:r>
                      <a:rPr lang="en-GB" sz="1400" b="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1,</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r>
                      <a:rPr lang="en-GB" sz="1400">
                        <a:latin typeface="Cambria Math" panose="02040503050406030204" pitchFamily="18" charset="0"/>
                      </a:rPr>
                      <m:t>+</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2,</m:t>
                        </m:r>
                        <m:r>
                          <a:rPr lang="en-GB" sz="1400" i="1">
                            <a:latin typeface="Cambria Math" panose="02040503050406030204" pitchFamily="18" charset="0"/>
                            <a:ea typeface="Cambria Math" panose="02040503050406030204" pitchFamily="18" charset="0"/>
                          </a:rPr>
                          <m:t>𝑗</m:t>
                        </m:r>
                      </m:sub>
                    </m:sSub>
                    <m:sSub>
                      <m:sSubPr>
                        <m:ctrlPr>
                          <a:rPr lang="en-GB" sz="1400" i="1">
                            <a:latin typeface="Cambria Math" panose="02040503050406030204" pitchFamily="18" charset="0"/>
                          </a:rPr>
                        </m:ctrlPr>
                      </m:sSubPr>
                      <m:e>
                        <m:r>
                          <a:rPr lang="en-GB" sz="1400" i="1">
                            <a:latin typeface="Cambria Math" panose="02040503050406030204" pitchFamily="18" charset="0"/>
                          </a:rPr>
                          <m:t>𝑥</m:t>
                        </m:r>
                      </m:e>
                      <m:sub>
                        <m:r>
                          <a:rPr lang="en-GB" sz="1400" i="1">
                            <a:latin typeface="Cambria Math" panose="02040503050406030204" pitchFamily="18" charset="0"/>
                          </a:rPr>
                          <m:t>2,</m:t>
                        </m:r>
                        <m:r>
                          <a:rPr lang="en-GB" sz="1400" i="1">
                            <a:latin typeface="Cambria Math" panose="02040503050406030204" pitchFamily="18" charset="0"/>
                          </a:rPr>
                          <m:t>𝑖</m:t>
                        </m:r>
                        <m:r>
                          <a:rPr lang="en-GB" sz="1400" i="1">
                            <a:latin typeface="Cambria Math" panose="02040503050406030204" pitchFamily="18" charset="0"/>
                          </a:rPr>
                          <m:t>,</m:t>
                        </m:r>
                        <m:r>
                          <a:rPr lang="en-GB" sz="1400" i="1">
                            <a:latin typeface="Cambria Math" panose="02040503050406030204" pitchFamily="18" charset="0"/>
                          </a:rPr>
                          <m:t>𝑗</m:t>
                        </m:r>
                      </m:sub>
                    </m:sSub>
                  </m:oMath>
                </a14:m>
                <a:endParaRPr lang="en-GB" sz="1400" dirty="0"/>
              </a:p>
              <a:p>
                <a:pPr/>
                <a:r>
                  <a:rPr lang="en-GB" sz="1400" dirty="0"/>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i="1">
                            <a:latin typeface="Cambria Math" panose="02040503050406030204" pitchFamily="18" charset="0"/>
                            <a:ea typeface="Cambria Math" panose="02040503050406030204" pitchFamily="18" charset="0"/>
                          </a:rPr>
                          <m:t>0,</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ea typeface="Cambria Math" panose="02040503050406030204" pitchFamily="18" charset="0"/>
                      </a:rPr>
                      <m:t>= </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𝛾</m:t>
                        </m:r>
                      </m:e>
                      <m:sub>
                        <m:r>
                          <a:rPr lang="en-GB" sz="1400" b="0" i="1" smtClean="0">
                            <a:latin typeface="Cambria Math" panose="02040503050406030204" pitchFamily="18" charset="0"/>
                            <a:ea typeface="Cambria Math" panose="02040503050406030204" pitchFamily="18" charset="0"/>
                          </a:rPr>
                          <m:t>00</m:t>
                        </m:r>
                      </m:sub>
                    </m:sSub>
                    <m:r>
                      <a:rPr lang="en-GB" sz="1400" b="0" i="1" smtClean="0">
                        <a:latin typeface="Cambria Math" panose="02040503050406030204" pitchFamily="18" charset="0"/>
                        <a:ea typeface="Cambria Math" panose="02040503050406030204" pitchFamily="18" charset="0"/>
                      </a:rPr>
                      <m:t>+</m:t>
                    </m:r>
                    <m:sSub>
                      <m:sSubPr>
                        <m:ctrlPr>
                          <a:rPr lang="en-GB" sz="1400" b="0" i="1" smtClean="0">
                            <a:latin typeface="Cambria Math" panose="02040503050406030204" pitchFamily="18" charset="0"/>
                            <a:ea typeface="Cambria Math" panose="02040503050406030204" pitchFamily="18" charset="0"/>
                          </a:rPr>
                        </m:ctrlPr>
                      </m:sSubPr>
                      <m:e>
                        <m:r>
                          <a:rPr lang="en-GB" sz="1400" b="0" i="1" smtClean="0">
                            <a:latin typeface="Cambria Math" panose="02040503050406030204" pitchFamily="18" charset="0"/>
                            <a:ea typeface="Cambria Math" panose="02040503050406030204" pitchFamily="18" charset="0"/>
                          </a:rPr>
                          <m:t>𝑢</m:t>
                        </m:r>
                      </m:e>
                      <m:sub>
                        <m:r>
                          <a:rPr lang="en-GB" sz="1400" b="0" i="1" smtClean="0">
                            <a:latin typeface="Cambria Math" panose="02040503050406030204" pitchFamily="18" charset="0"/>
                            <a:ea typeface="Cambria Math" panose="02040503050406030204" pitchFamily="18" charset="0"/>
                          </a:rPr>
                          <m:t>0,</m:t>
                        </m:r>
                        <m:r>
                          <a:rPr lang="en-GB" sz="1400" b="0" i="1" smtClean="0">
                            <a:latin typeface="Cambria Math" panose="02040503050406030204" pitchFamily="18" charset="0"/>
                            <a:ea typeface="Cambria Math" panose="02040503050406030204" pitchFamily="18" charset="0"/>
                          </a:rPr>
                          <m:t>𝑗</m:t>
                        </m:r>
                      </m:sub>
                    </m:sSub>
                  </m:oMath>
                </a14:m>
                <a:endParaRPr lang="en-GB" sz="1400" dirty="0"/>
              </a:p>
            </p:txBody>
          </p:sp>
        </mc:Choice>
        <mc:Fallback>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785137" y="3110699"/>
                <a:ext cx="5953539" cy="713657"/>
              </a:xfrm>
              <a:prstGeom prst="rect">
                <a:avLst/>
              </a:prstGeom>
              <a:blipFill>
                <a:blip r:embed="rId4"/>
                <a:stretch>
                  <a:fillRect l="-851" b="-8621"/>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5417388" y="854764"/>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p:sp>
        <p:nvSpPr>
          <p:cNvPr id="28" name="TextBox 27">
            <a:extLst>
              <a:ext uri="{FF2B5EF4-FFF2-40B4-BE49-F238E27FC236}">
                <a16:creationId xmlns:a16="http://schemas.microsoft.com/office/drawing/2014/main" id="{DCFAE329-D72B-6F45-EA01-304333CD44B7}"/>
              </a:ext>
            </a:extLst>
          </p:cNvPr>
          <p:cNvSpPr txBox="1"/>
          <p:nvPr/>
        </p:nvSpPr>
        <p:spPr>
          <a:xfrm>
            <a:off x="5417388" y="2476550"/>
            <a:ext cx="6580800" cy="584775"/>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continuous – thus it normal (so no link function is need here).   </a:t>
            </a:r>
          </a:p>
        </p:txBody>
      </p:sp>
      <p:sp>
        <p:nvSpPr>
          <p:cNvPr id="29" name="TextBox 28">
            <a:extLst>
              <a:ext uri="{FF2B5EF4-FFF2-40B4-BE49-F238E27FC236}">
                <a16:creationId xmlns:a16="http://schemas.microsoft.com/office/drawing/2014/main" id="{2AAE7657-EEEB-B934-2803-C6FD56583B1F}"/>
              </a:ext>
            </a:extLst>
          </p:cNvPr>
          <p:cNvSpPr txBox="1"/>
          <p:nvPr/>
        </p:nvSpPr>
        <p:spPr>
          <a:xfrm>
            <a:off x="5363489" y="5686463"/>
            <a:ext cx="6688597"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189A9A3F-8F28-A6C9-EA38-2DD7AF412512}"/>
                  </a:ext>
                </a:extLst>
              </p:cNvPr>
              <p:cNvSpPr txBox="1"/>
              <p:nvPr/>
            </p:nvSpPr>
            <p:spPr>
              <a:xfrm>
                <a:off x="5648606" y="6058946"/>
                <a:ext cx="5335661" cy="338554"/>
              </a:xfrm>
              <a:prstGeom prst="rect">
                <a:avLst/>
              </a:prstGeom>
              <a:noFill/>
            </p:spPr>
            <p:txBody>
              <a:bodyPr wrap="square" rtlCol="0">
                <a:spAutoFit/>
              </a:bodyPr>
              <a:lstStyle/>
              <a:p>
                <a:r>
                  <a:rPr lang="en-GB" sz="1600"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sz="1600" b="0" dirty="0"/>
                  <a:t> </a:t>
                </a:r>
                <a14:m>
                  <m:oMath xmlns:m="http://schemas.openxmlformats.org/officeDocument/2006/math">
                    <m:r>
                      <a:rPr lang="en-GB" sz="1600" b="0" i="1" smtClean="0">
                        <a:latin typeface="Cambria Math" panose="02040503050406030204" pitchFamily="18" charset="0"/>
                      </a:rPr>
                      <m:t>𝑃</m:t>
                    </m:r>
                    <m:d>
                      <m:dPr>
                        <m:ctrlPr>
                          <a:rPr lang="en-GB" sz="1600" b="0" i="1" smtClean="0">
                            <a:latin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𝜃</m:t>
                        </m:r>
                      </m:e>
                      <m:e>
                        <m:r>
                          <a:rPr lang="en-GB" sz="1600" b="0" i="1" smtClean="0">
                            <a:latin typeface="Cambria Math" panose="02040503050406030204" pitchFamily="18" charset="0"/>
                            <a:ea typeface="Cambria Math" panose="02040503050406030204" pitchFamily="18" charset="0"/>
                          </a:rPr>
                          <m:t>𝑌</m:t>
                        </m:r>
                      </m:e>
                    </m:d>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𝑃</m:t>
                    </m:r>
                    <m:d>
                      <m:dPr>
                        <m:ctrlPr>
                          <a:rPr lang="en-GB" sz="1600" b="0" i="1" smtClean="0">
                            <a:latin typeface="Cambria Math" panose="02040503050406030204" pitchFamily="18" charset="0"/>
                            <a:ea typeface="Cambria Math" panose="02040503050406030204" pitchFamily="18" charset="0"/>
                          </a:rPr>
                        </m:ctrlPr>
                      </m:dPr>
                      <m:e>
                        <m:r>
                          <a:rPr lang="en-GB" sz="1600" b="0" i="1" smtClean="0">
                            <a:latin typeface="Cambria Math" panose="02040503050406030204" pitchFamily="18" charset="0"/>
                            <a:ea typeface="Cambria Math" panose="02040503050406030204" pitchFamily="18" charset="0"/>
                          </a:rPr>
                          <m:t>𝑌</m:t>
                        </m:r>
                      </m:e>
                      <m:e>
                        <m:r>
                          <a:rPr lang="en-GB" sz="1600" b="0" i="1" smtClean="0">
                            <a:latin typeface="Cambria Math" panose="02040503050406030204" pitchFamily="18" charset="0"/>
                            <a:ea typeface="Cambria Math" panose="02040503050406030204" pitchFamily="18" charset="0"/>
                          </a:rPr>
                          <m:t>𝜃</m:t>
                        </m:r>
                      </m:e>
                    </m:d>
                    <m:r>
                      <a:rPr lang="en-GB" sz="1600" b="0" i="1" smtClean="0">
                        <a:latin typeface="Cambria Math" panose="02040503050406030204" pitchFamily="18" charset="0"/>
                        <a:ea typeface="Cambria Math" panose="02040503050406030204" pitchFamily="18" charset="0"/>
                      </a:rPr>
                      <m:t>𝑃</m:t>
                    </m:r>
                    <m:r>
                      <a:rPr lang="en-GB" sz="1600" b="0" i="1" smtClean="0">
                        <a:latin typeface="Cambria Math" panose="02040503050406030204" pitchFamily="18" charset="0"/>
                        <a:ea typeface="Cambria Math" panose="02040503050406030204" pitchFamily="18" charset="0"/>
                      </a:rPr>
                      <m:t>(</m:t>
                    </m:r>
                    <m:r>
                      <a:rPr lang="en-GB" sz="1600" b="0" i="1" smtClean="0">
                        <a:latin typeface="Cambria Math" panose="02040503050406030204" pitchFamily="18" charset="0"/>
                        <a:ea typeface="Cambria Math" panose="02040503050406030204" pitchFamily="18" charset="0"/>
                      </a:rPr>
                      <m:t>𝜃</m:t>
                    </m:r>
                    <m:r>
                      <a:rPr lang="en-GB" sz="1600" b="0" i="1" smtClean="0">
                        <a:latin typeface="Cambria Math" panose="02040503050406030204" pitchFamily="18" charset="0"/>
                        <a:ea typeface="Cambria Math" panose="02040503050406030204" pitchFamily="18" charset="0"/>
                      </a:rPr>
                      <m:t>)</m:t>
                    </m:r>
                  </m:oMath>
                </a14:m>
                <a:endParaRPr lang="en-GB" sz="1600" dirty="0"/>
              </a:p>
            </p:txBody>
          </p:sp>
        </mc:Choice>
        <mc:Fallback>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648606" y="6058946"/>
                <a:ext cx="5335661" cy="338554"/>
              </a:xfrm>
              <a:prstGeom prst="rect">
                <a:avLst/>
              </a:prstGeom>
              <a:blipFill>
                <a:blip r:embed="rId5"/>
                <a:stretch>
                  <a:fillRect l="-475" t="-11111" b="-22222"/>
                </a:stretch>
              </a:blipFill>
            </p:spPr>
            <p:txBody>
              <a:bodyPr/>
              <a:lstStyle/>
              <a:p>
                <a:r>
                  <a:rPr lang="en-GB">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763B631-E121-C1D8-6F19-A5F3020167D2}"/>
                  </a:ext>
                </a:extLst>
              </p:cNvPr>
              <p:cNvSpPr txBox="1"/>
              <p:nvPr/>
            </p:nvSpPr>
            <p:spPr>
              <a:xfrm>
                <a:off x="5648606" y="6431429"/>
                <a:ext cx="5858189" cy="305084"/>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GB" sz="1200" b="0" i="1" smtClean="0">
                          <a:latin typeface="Cambria Math" panose="02040503050406030204" pitchFamily="18" charset="0"/>
                        </a:rPr>
                        <m:t>𝑃</m:t>
                      </m:r>
                      <m:d>
                        <m:dPr>
                          <m:ctrlPr>
                            <a:rPr lang="en-GB" sz="1200" b="0" i="1" smtClean="0">
                              <a:latin typeface="Cambria Math" panose="02040503050406030204" pitchFamily="18" charset="0"/>
                            </a:rPr>
                          </m:ctrlPr>
                        </m:dPr>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r>
                            <a:rPr lang="en-GB" sz="1200" i="1" smtClean="0">
                              <a:latin typeface="Cambria Math" panose="02040503050406030204" pitchFamily="18" charset="0"/>
                            </a:rPr>
                            <m:t> </m:t>
                          </m:r>
                        </m:e>
                        <m:e>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ea typeface="Cambria Math" panose="02040503050406030204" pitchFamily="18" charset="0"/>
                                </a:rPr>
                              </m:ctrlPr>
                            </m:sSubPr>
                            <m:e>
                              <m:r>
                                <a:rPr lang="en-GB" sz="1200" i="1">
                                  <a:latin typeface="Cambria Math" panose="02040503050406030204" pitchFamily="18" charset="0"/>
                                  <a:ea typeface="Cambria Math" panose="02040503050406030204" pitchFamily="18" charset="0"/>
                                </a:rPr>
                                <m:t> </m:t>
                              </m:r>
                              <m:r>
                                <a:rPr lang="en-GB" sz="1200" i="1">
                                  <a:latin typeface="Cambria Math" panose="02040503050406030204" pitchFamily="18" charset="0"/>
                                  <a:ea typeface="Cambria Math" panose="02040503050406030204" pitchFamily="18" charset="0"/>
                                </a:rPr>
                                <m:t>𝜇</m:t>
                              </m:r>
                            </m:e>
                            <m:sub>
                              <m:r>
                                <a:rPr lang="en-GB" sz="1200" b="0" i="1" smtClean="0">
                                  <a:latin typeface="Cambria Math" panose="02040503050406030204" pitchFamily="18" charset="0"/>
                                  <a:ea typeface="Cambria Math" panose="02040503050406030204" pitchFamily="18" charset="0"/>
                                </a:rPr>
                                <m:t>𝑖</m:t>
                              </m:r>
                              <m:r>
                                <a:rPr lang="en-GB" sz="1200" b="0" i="1" smtClean="0">
                                  <a:latin typeface="Cambria Math" panose="02040503050406030204" pitchFamily="18" charset="0"/>
                                  <a:ea typeface="Cambria Math" panose="02040503050406030204" pitchFamily="18" charset="0"/>
                                </a:rPr>
                                <m:t>,</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 </m:t>
                          </m:r>
                        </m:e>
                        <m:e>
                          <m:sSub>
                            <m:sSubPr>
                              <m:ctrlPr>
                                <a:rPr lang="en-GB" sz="1200" i="1">
                                  <a:latin typeface="Cambria Math" panose="02040503050406030204" pitchFamily="18" charset="0"/>
                                </a:rPr>
                              </m:ctrlPr>
                            </m:sSub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0</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1</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i="1">
                                      <a:latin typeface="Cambria Math" panose="02040503050406030204" pitchFamily="18" charset="0"/>
                                      <a:ea typeface="Cambria Math" panose="02040503050406030204" pitchFamily="18" charset="0"/>
                                    </a:rPr>
                                    <m:t>2</m:t>
                                  </m:r>
                                  <m:r>
                                    <a:rPr lang="en-GB" sz="1200" i="1">
                                      <a:latin typeface="Cambria Math" panose="02040503050406030204" pitchFamily="18" charset="0"/>
                                    </a:rPr>
                                    <m:t>,</m:t>
                                  </m:r>
                                  <m:r>
                                    <a:rPr lang="en-GB" sz="1200" i="1">
                                      <a:latin typeface="Cambria Math" panose="02040503050406030204" pitchFamily="18" charset="0"/>
                                    </a:rPr>
                                    <m:t>𝑗</m:t>
                                  </m:r>
                                </m:sub>
                              </m:sSub>
                              <m:r>
                                <a:rPr lang="en-GB" sz="1200" i="1">
                                  <a:latin typeface="Cambria Math" panose="02040503050406030204" pitchFamily="18" charset="0"/>
                                </a:rPr>
                                <m:t>,</m:t>
                              </m:r>
                              <m:r>
                                <a:rPr lang="en-GB" sz="1200" i="1">
                                  <a:latin typeface="Cambria Math" panose="02040503050406030204" pitchFamily="18" charset="0"/>
                                </a:rPr>
                                <m:t>𝑢</m:t>
                              </m:r>
                            </m:e>
                            <m:sub>
                              <m:r>
                                <a:rPr lang="en-GB" sz="1200">
                                  <a:latin typeface="Cambria Math" panose="02040503050406030204" pitchFamily="18" charset="0"/>
                                  <a:ea typeface="Cambria Math" panose="02040503050406030204" pitchFamily="18" charset="0"/>
                                </a:rPr>
                                <m:t>0,</m:t>
                              </m:r>
                              <m:r>
                                <a:rPr lang="en-GB" sz="1200" i="1">
                                  <a:latin typeface="Cambria Math" panose="02040503050406030204" pitchFamily="18" charset="0"/>
                                  <a:ea typeface="Cambria Math" panose="02040503050406030204" pitchFamily="18" charset="0"/>
                                </a:rPr>
                                <m:t>𝑗</m:t>
                              </m:r>
                            </m:sub>
                          </m:sSub>
                        </m:e>
                      </m:d>
                      <m:r>
                        <a:rPr lang="en-GB" sz="1200" b="0" i="1" smtClean="0">
                          <a:latin typeface="Cambria Math" panose="02040503050406030204" pitchFamily="18" charset="0"/>
                          <a:ea typeface="Cambria Math" panose="02040503050406030204" pitchFamily="18" charset="0"/>
                        </a:rPr>
                        <m:t> </m:t>
                      </m:r>
                      <m:r>
                        <a:rPr lang="en-GB" sz="1200" b="0" i="1" smtClean="0">
                          <a:latin typeface="Cambria Math" panose="02040503050406030204" pitchFamily="18" charset="0"/>
                          <a:ea typeface="Cambria Math" panose="02040503050406030204" pitchFamily="18" charset="0"/>
                        </a:rPr>
                        <m:t>𝑃</m:t>
                      </m:r>
                      <m:d>
                        <m:dPr>
                          <m:ctrlPr>
                            <a:rPr lang="en-GB" sz="1200" b="0" i="1" smtClean="0">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1</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d>
                        <m:dPr>
                          <m:ctrlPr>
                            <a:rPr lang="en-GB" sz="1200" i="1">
                              <a:latin typeface="Cambria Math" panose="02040503050406030204" pitchFamily="18" charset="0"/>
                              <a:ea typeface="Cambria Math" panose="02040503050406030204" pitchFamily="18" charset="0"/>
                            </a:rPr>
                          </m:ctrlPr>
                        </m:dPr>
                        <m:e>
                          <m:sSub>
                            <m:sSubPr>
                              <m:ctrlPr>
                                <a:rPr lang="en-GB" sz="1200" i="1">
                                  <a:latin typeface="Cambria Math" panose="02040503050406030204" pitchFamily="18" charset="0"/>
                                </a:rPr>
                              </m:ctrlPr>
                            </m:sSubPr>
                            <m:e>
                              <m:r>
                                <a:rPr lang="en-GB" sz="1200" b="1" i="1">
                                  <a:latin typeface="Cambria Math" panose="02040503050406030204" pitchFamily="18" charset="0"/>
                                  <a:ea typeface="Cambria Math" panose="02040503050406030204" pitchFamily="18" charset="0"/>
                                </a:rPr>
                                <m:t>𝜷</m:t>
                              </m:r>
                            </m:e>
                            <m:sub>
                              <m:r>
                                <a:rPr lang="en-GB" sz="1200" b="0" i="1" smtClean="0">
                                  <a:latin typeface="Cambria Math" panose="02040503050406030204" pitchFamily="18" charset="0"/>
                                  <a:ea typeface="Cambria Math" panose="02040503050406030204" pitchFamily="18" charset="0"/>
                                </a:rPr>
                                <m:t>2</m:t>
                              </m:r>
                              <m:r>
                                <a:rPr lang="en-GB" sz="1200" i="1">
                                  <a:latin typeface="Cambria Math" panose="02040503050406030204" pitchFamily="18" charset="0"/>
                                  <a:ea typeface="Cambria Math" panose="02040503050406030204" pitchFamily="18" charset="0"/>
                                </a:rPr>
                                <m:t>,</m:t>
                              </m:r>
                              <m:r>
                                <a:rPr lang="en-GB" sz="1200" i="1">
                                  <a:latin typeface="Cambria Math" panose="02040503050406030204" pitchFamily="18" charset="0"/>
                                  <a:ea typeface="Cambria Math" panose="02040503050406030204" pitchFamily="18" charset="0"/>
                                </a:rPr>
                                <m:t>𝑗</m:t>
                              </m:r>
                            </m:sub>
                          </m:sSub>
                        </m:e>
                      </m:d>
                      <m:r>
                        <a:rPr lang="en-GB" sz="1200" i="1">
                          <a:latin typeface="Cambria Math" panose="02040503050406030204" pitchFamily="18" charset="0"/>
                          <a:ea typeface="Cambria Math" panose="02040503050406030204" pitchFamily="18" charset="0"/>
                        </a:rPr>
                        <m:t>𝑃</m:t>
                      </m:r>
                      <m:r>
                        <a:rPr lang="en-GB" sz="1200" b="0" i="1" smtClean="0">
                          <a:latin typeface="Cambria Math" panose="02040503050406030204" pitchFamily="18" charset="0"/>
                          <a:ea typeface="Cambria Math" panose="02040503050406030204" pitchFamily="18" charset="0"/>
                        </a:rPr>
                        <m:t>(</m:t>
                      </m:r>
                      <m:sSub>
                        <m:sSubPr>
                          <m:ctrlPr>
                            <a:rPr lang="en-GB" sz="1200" b="0" i="1" smtClean="0">
                              <a:latin typeface="Cambria Math" panose="02040503050406030204" pitchFamily="18" charset="0"/>
                              <a:ea typeface="Cambria Math" panose="02040503050406030204" pitchFamily="18" charset="0"/>
                            </a:rPr>
                          </m:ctrlPr>
                        </m:sSubPr>
                        <m:e>
                          <m:r>
                            <a:rPr lang="en-GB" sz="1200" b="0" i="1" smtClean="0">
                              <a:latin typeface="Cambria Math" panose="02040503050406030204" pitchFamily="18" charset="0"/>
                              <a:ea typeface="Cambria Math" panose="02040503050406030204" pitchFamily="18" charset="0"/>
                            </a:rPr>
                            <m:t>𝑢</m:t>
                          </m:r>
                        </m:e>
                        <m:sub>
                          <m:r>
                            <a:rPr lang="en-GB" sz="1200" b="0" i="1" smtClean="0">
                              <a:latin typeface="Cambria Math" panose="02040503050406030204" pitchFamily="18" charset="0"/>
                              <a:ea typeface="Cambria Math" panose="02040503050406030204" pitchFamily="18" charset="0"/>
                            </a:rPr>
                            <m:t>0,</m:t>
                          </m:r>
                          <m:r>
                            <a:rPr lang="en-GB" sz="1200" b="0" i="1" smtClean="0">
                              <a:latin typeface="Cambria Math" panose="02040503050406030204" pitchFamily="18" charset="0"/>
                              <a:ea typeface="Cambria Math" panose="02040503050406030204" pitchFamily="18" charset="0"/>
                            </a:rPr>
                            <m:t>𝑗</m:t>
                          </m:r>
                        </m:sub>
                      </m:sSub>
                      <m:r>
                        <a:rPr lang="en-GB" sz="1200" b="0" i="1" smtClean="0">
                          <a:latin typeface="Cambria Math" panose="02040503050406030204" pitchFamily="18" charset="0"/>
                          <a:ea typeface="Cambria Math" panose="02040503050406030204" pitchFamily="18" charset="0"/>
                        </a:rPr>
                        <m:t>)</m:t>
                      </m:r>
                    </m:oMath>
                  </m:oMathPara>
                </a14:m>
                <a:endParaRPr lang="en-GB" sz="1200" dirty="0"/>
              </a:p>
            </p:txBody>
          </p:sp>
        </mc:Choice>
        <mc:Fallback>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648606" y="6431429"/>
                <a:ext cx="5858189" cy="305084"/>
              </a:xfrm>
              <a:prstGeom prst="rect">
                <a:avLst/>
              </a:prstGeom>
              <a:blipFill>
                <a:blip r:embed="rId6"/>
                <a:stretch>
                  <a:fillRect/>
                </a:stretch>
              </a:blipFill>
              <a:ln>
                <a:solidFill>
                  <a:schemeClr val="accent1"/>
                </a:solidFill>
              </a:ln>
            </p:spPr>
            <p:txBody>
              <a:bodyPr/>
              <a:lstStyle/>
              <a:p>
                <a:r>
                  <a:rPr lang="en-GB">
                    <a:noFill/>
                  </a:rPr>
                  <a:t> </a:t>
                </a:r>
              </a:p>
            </p:txBody>
          </p:sp>
        </mc:Fallback>
      </mc:AlternateContent>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477328"/>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impact of active learning on examine scores on mathematics among 200 school children total in 4 different class settings</a:t>
            </a:r>
          </a:p>
        </p:txBody>
      </p:sp>
      <p:sp>
        <p:nvSpPr>
          <p:cNvPr id="4" name="TextBox 3">
            <a:extLst>
              <a:ext uri="{FF2B5EF4-FFF2-40B4-BE49-F238E27FC236}">
                <a16:creationId xmlns:a16="http://schemas.microsoft.com/office/drawing/2014/main" id="{ADBC9418-89AC-B3F8-1E28-EB25A7A8CD13}"/>
              </a:ext>
            </a:extLst>
          </p:cNvPr>
          <p:cNvSpPr txBox="1"/>
          <p:nvPr/>
        </p:nvSpPr>
        <p:spPr>
          <a:xfrm>
            <a:off x="5447204" y="3966960"/>
            <a:ext cx="6580800" cy="338554"/>
          </a:xfrm>
          <a:prstGeom prst="rect">
            <a:avLst/>
          </a:prstGeom>
          <a:noFill/>
        </p:spPr>
        <p:txBody>
          <a:bodyPr wrap="square" rtlCol="0">
            <a:spAutoFit/>
          </a:bodyPr>
          <a:lstStyle/>
          <a:p>
            <a:pPr marL="285750" indent="-285750">
              <a:buFont typeface="Wingdings" pitchFamily="2" charset="2"/>
              <a:buChar char="§"/>
            </a:pPr>
            <a:r>
              <a:rPr lang="en-GB" sz="1600" dirty="0">
                <a:latin typeface="Helvetica Neue" panose="02000503000000020004" pitchFamily="2" charset="0"/>
                <a:ea typeface="Helvetica Neue" panose="02000503000000020004" pitchFamily="2" charset="0"/>
                <a:cs typeface="Helvetica Neue" panose="02000503000000020004" pitchFamily="2" charset="0"/>
              </a:rPr>
              <a:t>Define the priors for the intercept, coefficients and random effects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3CE23D2-C674-4D7F-A9E2-5A0C69E56751}"/>
                  </a:ext>
                </a:extLst>
              </p:cNvPr>
              <p:cNvSpPr txBox="1"/>
              <p:nvPr/>
            </p:nvSpPr>
            <p:spPr>
              <a:xfrm>
                <a:off x="5785137" y="4366537"/>
                <a:ext cx="5953539" cy="1179169"/>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a:latin typeface="Cambria Math" panose="02040503050406030204" pitchFamily="18" charset="0"/>
                              <a:ea typeface="Cambria Math" panose="02040503050406030204" pitchFamily="18" charset="0"/>
                            </a:rPr>
                            <m:t>1,</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m:t>
                          </m:r>
                          <m:r>
                            <a:rPr lang="en-GB" sz="1400" b="0" i="1" smtClean="0">
                              <a:latin typeface="Cambria Math" panose="02040503050406030204" pitchFamily="18" charset="0"/>
                            </a:rPr>
                            <m:t>, 20</m:t>
                          </m:r>
                        </m:e>
                      </m:d>
                    </m:oMath>
                  </m:oMathPara>
                </a14:m>
                <a:endParaRPr lang="en-GB" sz="1400" i="1" dirty="0">
                  <a:latin typeface="Cambria Math" panose="02040503050406030204" pitchFamily="18" charset="0"/>
                  <a:ea typeface="Helvetica Neue Thin" panose="020B0403020202020204" pitchFamily="34" charset="0"/>
                </a:endParaRPr>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𝛽</m:t>
                          </m:r>
                        </m:e>
                        <m:sub>
                          <m:r>
                            <a:rPr lang="en-GB" sz="1400" b="0" i="0" smtClean="0">
                              <a:latin typeface="Cambria Math" panose="02040503050406030204" pitchFamily="18" charset="0"/>
                              <a:ea typeface="Cambria Math" panose="02040503050406030204" pitchFamily="18" charset="0"/>
                            </a:rPr>
                            <m:t>2</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0, 20</m:t>
                          </m:r>
                        </m:e>
                      </m:d>
                    </m:oMath>
                  </m:oMathPara>
                </a14:m>
                <a:endParaRPr lang="en-GB" sz="1400" i="1" dirty="0">
                  <a:latin typeface="Cambria Math" panose="02040503050406030204" pitchFamily="18" charset="0"/>
                  <a:ea typeface="Helvetica Neue Thin" panose="020B0403020202020204" pitchFamily="34" charset="0"/>
                </a:endParaRPr>
              </a:p>
              <a:p>
                <a:pPr/>
                <a:r>
                  <a:rPr lang="en-US" sz="1400" dirty="0">
                    <a:ea typeface="Helvetica Neue Thin" panose="020B0403020202020204" pitchFamily="34" charset="0"/>
                  </a:rPr>
                  <a:t>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b="0" i="1" smtClean="0">
                            <a:latin typeface="Cambria Math" panose="02040503050406030204" pitchFamily="18" charset="0"/>
                          </a:rPr>
                          <m:t> </m:t>
                        </m:r>
                        <m:r>
                          <a:rPr lang="en-GB" sz="1400" b="0" i="1" smtClean="0">
                            <a:latin typeface="Cambria Math" panose="02040503050406030204" pitchFamily="18" charset="0"/>
                          </a:rPr>
                          <m:t>𝑢</m:t>
                        </m:r>
                      </m:e>
                      <m:sub>
                        <m:r>
                          <a:rPr lang="en-GB" sz="1400" b="0" i="0" smtClean="0">
                            <a:latin typeface="Cambria Math" panose="02040503050406030204" pitchFamily="18" charset="0"/>
                            <a:ea typeface="Cambria Math" panose="02040503050406030204" pitchFamily="18" charset="0"/>
                          </a:rPr>
                          <m:t>0</m:t>
                        </m:r>
                        <m:r>
                          <a:rPr lang="en-GB" sz="1400">
                            <a:latin typeface="Cambria Math" panose="02040503050406030204" pitchFamily="18" charset="0"/>
                            <a:ea typeface="Cambria Math" panose="02040503050406030204" pitchFamily="18" charset="0"/>
                          </a:rPr>
                          <m:t>,</m:t>
                        </m:r>
                        <m:r>
                          <a:rPr lang="en-GB" sz="1400" i="1">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m:t>
                    </m:r>
                    <m:r>
                      <a:rPr lang="en-GB" sz="1400" b="0" i="1" smtClean="0">
                        <a:latin typeface="Cambria Math" panose="02040503050406030204" pitchFamily="18" charset="0"/>
                      </a:rPr>
                      <m:t>~ </m:t>
                    </m:r>
                    <m:r>
                      <m:rPr>
                        <m:sty m:val="p"/>
                      </m:rPr>
                      <a:rPr lang="en-GB" sz="1400" b="0" i="0" smtClean="0">
                        <a:latin typeface="Cambria Math" panose="02040503050406030204" pitchFamily="18" charset="0"/>
                      </a:rPr>
                      <m:t>Norm</m:t>
                    </m:r>
                    <m:d>
                      <m:dPr>
                        <m:ctrlPr>
                          <a:rPr lang="en-GB" sz="1400" i="1" smtClean="0">
                            <a:latin typeface="Cambria Math" panose="02040503050406030204" pitchFamily="18" charset="0"/>
                          </a:rPr>
                        </m:ctrlPr>
                      </m:dPr>
                      <m:e>
                        <m:r>
                          <a:rPr lang="en-GB" sz="1400" b="0" i="1" smtClean="0">
                            <a:latin typeface="Cambria Math" panose="02040503050406030204" pitchFamily="18" charset="0"/>
                          </a:rPr>
                          <m:t>0,</m:t>
                        </m:r>
                        <m:sSub>
                          <m:sSubPr>
                            <m:ctrlPr>
                              <a:rPr lang="en-GB" sz="1400" i="1">
                                <a:latin typeface="Cambria Math" panose="02040503050406030204" pitchFamily="18" charset="0"/>
                              </a:rPr>
                            </m:ctrlPr>
                          </m:sSubPr>
                          <m:e>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e>
                    </m:d>
                  </m:oMath>
                </a14:m>
                <a:endParaRPr lang="en-GB" sz="1400" dirty="0"/>
              </a:p>
              <a:p>
                <a:pPr/>
                <a14:m>
                  <m:oMathPara xmlns:m="http://schemas.openxmlformats.org/officeDocument/2006/math">
                    <m:oMathParaPr>
                      <m:jc m:val="left"/>
                    </m:oMathParaPr>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   </m:t>
                          </m:r>
                          <m:r>
                            <a:rPr lang="en-GB" sz="1400" i="1">
                              <a:latin typeface="Cambria Math" panose="02040503050406030204" pitchFamily="18" charset="0"/>
                              <a:ea typeface="Cambria Math" panose="02040503050406030204" pitchFamily="18" charset="0"/>
                            </a:rPr>
                            <m:t>𝜎</m:t>
                          </m:r>
                        </m:e>
                        <m:sub>
                          <m:r>
                            <a:rPr lang="en-GB" sz="1400" b="0" i="1" smtClean="0">
                              <a:latin typeface="Cambria Math" panose="02040503050406030204" pitchFamily="18" charset="0"/>
                              <a:ea typeface="Cambria Math" panose="02040503050406030204" pitchFamily="18" charset="0"/>
                            </a:rPr>
                            <m:t>𝑗</m:t>
                          </m:r>
                        </m:sub>
                      </m:sSub>
                      <m:r>
                        <a:rPr lang="en-GB" sz="1400" b="0" i="1" smtClean="0">
                          <a:latin typeface="Cambria Math" panose="02040503050406030204" pitchFamily="18" charset="0"/>
                          <a:ea typeface="Cambria Math" panose="02040503050406030204" pitchFamily="18" charset="0"/>
                        </a:rPr>
                        <m:t> ~ </m:t>
                      </m:r>
                      <m:r>
                        <m:rPr>
                          <m:sty m:val="p"/>
                        </m:rPr>
                        <a:rPr lang="en-GB" sz="1400" b="0" i="0" smtClean="0">
                          <a:latin typeface="Cambria Math" panose="02040503050406030204" pitchFamily="18" charset="0"/>
                          <a:ea typeface="Cambria Math" panose="02040503050406030204" pitchFamily="18" charset="0"/>
                        </a:rPr>
                        <m:t>Uniform</m:t>
                      </m:r>
                      <m:r>
                        <a:rPr lang="en-GB" sz="1400" b="0" i="0" smtClean="0">
                          <a:latin typeface="Cambria Math" panose="02040503050406030204" pitchFamily="18" charset="0"/>
                          <a:ea typeface="Cambria Math" panose="02040503050406030204" pitchFamily="18" charset="0"/>
                        </a:rPr>
                        <m:t>()</m:t>
                      </m:r>
                    </m:oMath>
                  </m:oMathPara>
                </a14:m>
                <a:endParaRPr lang="en-GB" sz="1400" dirty="0"/>
              </a:p>
            </p:txBody>
          </p:sp>
        </mc:Choice>
        <mc:Fallback>
          <p:sp>
            <p:nvSpPr>
              <p:cNvPr id="5" name="TextBox 4">
                <a:extLst>
                  <a:ext uri="{FF2B5EF4-FFF2-40B4-BE49-F238E27FC236}">
                    <a16:creationId xmlns:a16="http://schemas.microsoft.com/office/drawing/2014/main" id="{03CE23D2-C674-4D7F-A9E2-5A0C69E56751}"/>
                  </a:ext>
                </a:extLst>
              </p:cNvPr>
              <p:cNvSpPr txBox="1">
                <a:spLocks noRot="1" noChangeAspect="1" noMove="1" noResize="1" noEditPoints="1" noAdjustHandles="1" noChangeArrowheads="1" noChangeShapeType="1" noTextEdit="1"/>
              </p:cNvSpPr>
              <p:nvPr/>
            </p:nvSpPr>
            <p:spPr>
              <a:xfrm>
                <a:off x="5785137" y="4366537"/>
                <a:ext cx="5953539" cy="1179169"/>
              </a:xfrm>
              <a:prstGeom prst="rect">
                <a:avLst/>
              </a:prstGeom>
              <a:blipFill>
                <a:blip r:embed="rId7"/>
                <a:stretch>
                  <a:fillRect l="-1489" t="-1053" b="-4211"/>
                </a:stretch>
              </a:blipFill>
              <a:ln>
                <a:solidFill>
                  <a:schemeClr val="accent1">
                    <a:lumMod val="60000"/>
                    <a:lumOff val="40000"/>
                  </a:schemeClr>
                </a:solidFill>
              </a:ln>
            </p:spPr>
            <p:txBody>
              <a:bodyPr/>
              <a:lstStyle/>
              <a:p>
                <a:r>
                  <a:rPr lang="en-GB">
                    <a:noFill/>
                  </a:rPr>
                  <a:t> </a:t>
                </a:r>
              </a:p>
            </p:txBody>
          </p:sp>
        </mc:Fallback>
      </mc:AlternateContent>
    </p:spTree>
    <p:extLst>
      <p:ext uri="{BB962C8B-B14F-4D97-AF65-F5344CB8AC3E}">
        <p14:creationId xmlns:p14="http://schemas.microsoft.com/office/powerpoint/2010/main" val="15953435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Maths scores and active learning study [2]</a:t>
            </a:r>
          </a:p>
        </p:txBody>
      </p:sp>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6" name="TextBox 5">
            <a:extLst>
              <a:ext uri="{FF2B5EF4-FFF2-40B4-BE49-F238E27FC236}">
                <a16:creationId xmlns:a16="http://schemas.microsoft.com/office/drawing/2014/main" id="{CA6F4D42-8C37-A0C6-7601-23DC107BEC60}"/>
              </a:ext>
            </a:extLst>
          </p:cNvPr>
          <p:cNvSpPr txBox="1"/>
          <p:nvPr/>
        </p:nvSpPr>
        <p:spPr>
          <a:xfrm>
            <a:off x="218662" y="1244401"/>
            <a:ext cx="5629480" cy="5078313"/>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data {</a:t>
            </a:r>
          </a:p>
          <a:p>
            <a:pPr algn="l"/>
            <a:r>
              <a:rPr lang="en-GB" sz="1200" dirty="0">
                <a:latin typeface="Helvetica Neue Light" panose="02000403000000020004" pitchFamily="2" charset="0"/>
                <a:ea typeface="Helvetica Neue Light" panose="02000403000000020004" pitchFamily="2" charset="0"/>
              </a:rPr>
              <a:t>int&lt;lower = 0&gt; N;</a:t>
            </a:r>
          </a:p>
          <a:p>
            <a:pPr algn="l"/>
            <a:r>
              <a:rPr lang="en-GB" sz="1200" dirty="0">
                <a:latin typeface="Helvetica Neue Light" panose="02000403000000020004" pitchFamily="2" charset="0"/>
                <a:ea typeface="Helvetica Neue Light" panose="02000403000000020004" pitchFamily="2" charset="0"/>
              </a:rPr>
              <a:t>int&lt;lower = 0&gt; CL;</a:t>
            </a:r>
          </a:p>
          <a:p>
            <a:pPr algn="l"/>
            <a:r>
              <a:rPr lang="en-GB" sz="1200" dirty="0">
                <a:latin typeface="Helvetica Neue Light" panose="02000403000000020004" pitchFamily="2" charset="0"/>
                <a:ea typeface="Helvetica Neue Light" panose="02000403000000020004" pitchFamily="2" charset="0"/>
              </a:rPr>
              <a:t>int&lt;lower = 0, upper = CL&gt; </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int&lt;lower = 0&gt; k;</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real&lt;lower = 0&gt; Supportive[N];</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[N];</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parameters {</a:t>
            </a:r>
          </a:p>
          <a:p>
            <a:pPr algn="l"/>
            <a:r>
              <a:rPr lang="en-GB" sz="1200" dirty="0">
                <a:latin typeface="Helvetica Neue Light" panose="02000403000000020004" pitchFamily="2" charset="0"/>
                <a:ea typeface="Helvetica Neue Light" panose="02000403000000020004" pitchFamily="2" charset="0"/>
              </a:rPr>
              <a:t>real gamma00;</a:t>
            </a:r>
          </a:p>
          <a:p>
            <a:pPr algn="l"/>
            <a:r>
              <a:rPr lang="en-GB" sz="1200" dirty="0">
                <a:latin typeface="Helvetica Neue Light" panose="02000403000000020004" pitchFamily="2" charset="0"/>
                <a:ea typeface="Helvetica Neue Light" panose="02000403000000020004" pitchFamily="2" charset="0"/>
              </a:rPr>
              <a:t>vector[k] beta;</a:t>
            </a:r>
          </a:p>
          <a:p>
            <a:pPr algn="l"/>
            <a:r>
              <a:rPr lang="en-GB" sz="1200" dirty="0">
                <a:latin typeface="Helvetica Neue Light" panose="02000403000000020004" pitchFamily="2" charset="0"/>
                <a:ea typeface="Helvetica Neue Light" panose="02000403000000020004" pitchFamily="2" charset="0"/>
              </a:rPr>
              <a:t>vector[CL] u;</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real&lt;lower = 0&gt;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model {</a:t>
            </a:r>
          </a:p>
          <a:p>
            <a:pPr algn="l"/>
            <a:r>
              <a:rPr lang="en-GB" sz="1200" dirty="0">
                <a:latin typeface="Helvetica Neue Light" panose="02000403000000020004" pitchFamily="2" charset="0"/>
                <a:ea typeface="Helvetica Neue Light" panose="02000403000000020004" pitchFamily="2" charset="0"/>
              </a:rPr>
              <a:t>real mu;</a:t>
            </a:r>
          </a:p>
          <a:p>
            <a:pPr algn="l"/>
            <a:r>
              <a:rPr lang="en-GB" sz="1200" dirty="0">
                <a:latin typeface="Helvetica Neue Light" panose="02000403000000020004" pitchFamily="2" charset="0"/>
                <a:ea typeface="Helvetica Neue Light" panose="02000403000000020004" pitchFamily="2" charset="0"/>
              </a:rPr>
              <a:t>u ~ normal(0, </a:t>
            </a:r>
            <a:r>
              <a:rPr lang="en-GB" sz="1200" dirty="0" err="1">
                <a:latin typeface="Helvetica Neue Light" panose="02000403000000020004" pitchFamily="2" charset="0"/>
                <a:ea typeface="Helvetica Neue Light" panose="02000403000000020004" pitchFamily="2" charset="0"/>
              </a:rPr>
              <a:t>group_error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gamma00 ~ normal(0, 20);</a:t>
            </a:r>
          </a:p>
          <a:p>
            <a:pPr algn="l"/>
            <a:r>
              <a:rPr lang="en-GB" sz="1200" dirty="0">
                <a:latin typeface="Helvetica Neue Light" panose="02000403000000020004" pitchFamily="2" charset="0"/>
                <a:ea typeface="Helvetica Neue Light" panose="02000403000000020004" pitchFamily="2" charset="0"/>
              </a:rPr>
              <a:t>beta ~ normal(0, 20);</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for (</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in 1:N) {</a:t>
            </a:r>
          </a:p>
          <a:p>
            <a:pPr algn="l"/>
            <a:r>
              <a:rPr lang="en-GB" sz="1200" dirty="0">
                <a:latin typeface="Helvetica Neue Light" panose="02000403000000020004" pitchFamily="2" charset="0"/>
                <a:ea typeface="Helvetica Neue Light" panose="02000403000000020004" pitchFamily="2" charset="0"/>
              </a:rPr>
              <a:t>mu = gamma00 + u[</a:t>
            </a:r>
            <a:r>
              <a:rPr lang="en-GB" sz="1200" dirty="0" err="1">
                <a:latin typeface="Helvetica Neue Light" panose="02000403000000020004" pitchFamily="2" charset="0"/>
                <a:ea typeface="Helvetica Neue Light" panose="02000403000000020004" pitchFamily="2" charset="0"/>
              </a:rPr>
              <a:t>ClassroomID</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beta[1]*</a:t>
            </a:r>
            <a:r>
              <a:rPr lang="en-GB" sz="1200" dirty="0" err="1">
                <a:latin typeface="Helvetica Neue Light" panose="02000403000000020004" pitchFamily="2" charset="0"/>
                <a:ea typeface="Helvetica Neue Light" panose="02000403000000020004" pitchFamily="2" charset="0"/>
              </a:rPr>
              <a:t>ActiveTime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beta[2]*Supportive[</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a:t>
            </a:r>
          </a:p>
          <a:p>
            <a:pPr algn="l"/>
            <a:r>
              <a:rPr lang="en-GB" sz="1200" dirty="0" err="1">
                <a:latin typeface="Helvetica Neue Light" panose="02000403000000020004" pitchFamily="2" charset="0"/>
                <a:ea typeface="Helvetica Neue Light" panose="02000403000000020004" pitchFamily="2" charset="0"/>
              </a:rPr>
              <a:t>MathScore</a:t>
            </a:r>
            <a:r>
              <a:rPr lang="en-GB" sz="1200" dirty="0">
                <a:latin typeface="Helvetica Neue Light" panose="02000403000000020004" pitchFamily="2" charset="0"/>
                <a:ea typeface="Helvetica Neue Light" panose="02000403000000020004" pitchFamily="2" charset="0"/>
              </a:rPr>
              <a:t>[</a:t>
            </a:r>
            <a:r>
              <a:rPr lang="en-GB" sz="1200" dirty="0" err="1">
                <a:latin typeface="Helvetica Neue Light" panose="02000403000000020004" pitchFamily="2" charset="0"/>
                <a:ea typeface="Helvetica Neue Light" panose="02000403000000020004" pitchFamily="2" charset="0"/>
              </a:rPr>
              <a:t>i</a:t>
            </a:r>
            <a:r>
              <a:rPr lang="en-GB" sz="1200" dirty="0">
                <a:latin typeface="Helvetica Neue Light" panose="02000403000000020004" pitchFamily="2" charset="0"/>
                <a:ea typeface="Helvetica Neue Light" panose="02000403000000020004" pitchFamily="2" charset="0"/>
              </a:rPr>
              <a:t>] ~ normal(mu, </a:t>
            </a:r>
            <a:r>
              <a:rPr lang="en-GB" sz="1200" dirty="0" err="1">
                <a:latin typeface="Helvetica Neue Light" panose="02000403000000020004" pitchFamily="2" charset="0"/>
                <a:ea typeface="Helvetica Neue Light" panose="02000403000000020004" pitchFamily="2" charset="0"/>
              </a:rPr>
              <a:t>sigma_error</a:t>
            </a:r>
            <a:r>
              <a:rPr lang="en-GB" sz="1200" dirty="0">
                <a:latin typeface="Helvetica Neue Light" panose="02000403000000020004" pitchFamily="2" charset="0"/>
                <a:ea typeface="Helvetica Neue Light" panose="02000403000000020004" pitchFamily="2" charset="0"/>
              </a:rPr>
              <a:t>);</a:t>
            </a:r>
          </a:p>
          <a:p>
            <a:pPr algn="l"/>
            <a:r>
              <a:rPr lang="en-GB" sz="1200" dirty="0">
                <a:latin typeface="Helvetica Neue Light" panose="02000403000000020004" pitchFamily="2" charset="0"/>
                <a:ea typeface="Helvetica Neue Light" panose="02000403000000020004" pitchFamily="2" charset="0"/>
              </a:rPr>
              <a:t>	}</a:t>
            </a:r>
          </a:p>
          <a:p>
            <a:pPr algn="l"/>
            <a:r>
              <a:rPr lang="en-GB" sz="1200" dirty="0">
                <a:latin typeface="Helvetica Neue Light" panose="02000403000000020004" pitchFamily="2" charset="0"/>
                <a:ea typeface="Helvetica Neue Light" panose="02000403000000020004" pitchFamily="2" charset="0"/>
              </a:rPr>
              <a:t>}</a:t>
            </a:r>
          </a:p>
        </p:txBody>
      </p:sp>
      <p:sp>
        <p:nvSpPr>
          <p:cNvPr id="7" name="TextBox 6">
            <a:extLst>
              <a:ext uri="{FF2B5EF4-FFF2-40B4-BE49-F238E27FC236}">
                <a16:creationId xmlns:a16="http://schemas.microsoft.com/office/drawing/2014/main" id="{ACD5C5A9-537A-A4A1-0960-2397C56D57B5}"/>
              </a:ext>
            </a:extLst>
          </p:cNvPr>
          <p:cNvSpPr txBox="1"/>
          <p:nvPr/>
        </p:nvSpPr>
        <p:spPr>
          <a:xfrm>
            <a:off x="218661" y="733530"/>
            <a:ext cx="4313146"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Stan code</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18E754C-8EB1-C44C-96AB-5249006AE263}"/>
                  </a:ext>
                </a:extLst>
              </p:cNvPr>
              <p:cNvSpPr txBox="1"/>
              <p:nvPr/>
            </p:nvSpPr>
            <p:spPr>
              <a:xfrm>
                <a:off x="6095999" y="722700"/>
                <a:ext cx="5877339" cy="4027641"/>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Results (Random-intercept-only model)</a:t>
                </a:r>
              </a:p>
              <a:p>
                <a:pPr algn="l"/>
                <a:endParaRPr lang="en-GB" b="1"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Fixed effects</a:t>
                </a:r>
              </a:p>
              <a:p>
                <a:pPr algn="l"/>
                <a:r>
                  <a:rPr lang="en-GB" sz="1600" dirty="0">
                    <a:latin typeface="Helvetica Neue Light" panose="02000403000000020004" pitchFamily="2" charset="0"/>
                    <a:ea typeface="Helvetica Neue Light" panose="02000403000000020004" pitchFamily="2" charset="0"/>
                  </a:rPr>
                  <a:t>Intercept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Cambria Math" panose="02040503050406030204" pitchFamily="18" charset="0"/>
                          </a:rPr>
                          <m:t>𝛾</m:t>
                        </m:r>
                      </m:e>
                      <m:sub>
                        <m:r>
                          <a:rPr lang="en-GB" sz="1600" b="0" i="1" smtClean="0">
                            <a:latin typeface="Cambria Math" panose="02040503050406030204" pitchFamily="18" charset="0"/>
                            <a:ea typeface="Helvetica Neue Light" panose="02000403000000020004" pitchFamily="2" charset="0"/>
                          </a:rPr>
                          <m:t>00</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33.24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-18.18 to 68.28)</a:t>
                </a:r>
              </a:p>
              <a:p>
                <a:r>
                  <a:rPr lang="en-GB" sz="1600" dirty="0">
                    <a:latin typeface="Helvetica Neue Light" panose="02000403000000020004" pitchFamily="2" charset="0"/>
                    <a:ea typeface="Helvetica Neue Light" panose="02000403000000020004" pitchFamily="2" charset="0"/>
                  </a:rPr>
                  <a:t>Active time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1,</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11.44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9.90 to 12.98)</a:t>
                </a:r>
              </a:p>
              <a:p>
                <a:r>
                  <a:rPr lang="en-GB" sz="1600" dirty="0">
                    <a:latin typeface="Helvetica Neue Light" panose="02000403000000020004" pitchFamily="2" charset="0"/>
                    <a:ea typeface="Helvetica Neue Light" panose="02000403000000020004" pitchFamily="2" charset="0"/>
                  </a:rPr>
                  <a:t>Supportive (</a:t>
                </a: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i="1" smtClean="0">
                            <a:latin typeface="Cambria Math" panose="02040503050406030204" pitchFamily="18" charset="0"/>
                            <a:ea typeface="Cambria Math" panose="02040503050406030204" pitchFamily="18" charset="0"/>
                          </a:rPr>
                          <m:t>𝛽</m:t>
                        </m:r>
                      </m:e>
                      <m:sub>
                        <m:r>
                          <a:rPr lang="en-GB" sz="1600" b="0" i="1" smtClean="0">
                            <a:latin typeface="Cambria Math" panose="02040503050406030204" pitchFamily="18" charset="0"/>
                            <a:ea typeface="Cambria Math" panose="02040503050406030204" pitchFamily="18" charset="0"/>
                          </a:rPr>
                          <m:t>2,</m:t>
                        </m:r>
                        <m:r>
                          <a:rPr lang="en-GB" sz="1600" b="0" i="1" smtClean="0">
                            <a:latin typeface="Cambria Math" panose="02040503050406030204" pitchFamily="18" charset="0"/>
                            <a:ea typeface="Cambria Math" panose="02040503050406030204" pitchFamily="18" charset="0"/>
                          </a:rPr>
                          <m:t>𝑗</m:t>
                        </m:r>
                      </m:sub>
                    </m:sSub>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3.18   (95% </a:t>
                </a:r>
                <a:r>
                  <a:rPr lang="en-GB" sz="1600" dirty="0" err="1">
                    <a:latin typeface="Helvetica Neue Light" panose="02000403000000020004" pitchFamily="2" charset="0"/>
                    <a:ea typeface="Helvetica Neue Light" panose="02000403000000020004" pitchFamily="2" charset="0"/>
                  </a:rPr>
                  <a:t>CrI</a:t>
                </a:r>
                <a:r>
                  <a:rPr lang="en-GB" sz="1600" dirty="0">
                    <a:latin typeface="Helvetica Neue Light" panose="02000403000000020004" pitchFamily="2" charset="0"/>
                    <a:ea typeface="Helvetica Neue Light" panose="02000403000000020004" pitchFamily="2" charset="0"/>
                  </a:rPr>
                  <a:t>: 1.57 to 4.82)</a:t>
                </a:r>
              </a:p>
              <a:p>
                <a:endParaRPr lang="en-GB" sz="1600" dirty="0">
                  <a:latin typeface="Helvetica Neue Light" panose="02000403000000020004" pitchFamily="2" charset="0"/>
                  <a:ea typeface="Helvetica Neue Light" panose="02000403000000020004" pitchFamily="2" charset="0"/>
                </a:endParaRPr>
              </a:p>
              <a:p>
                <a:pPr algn="l"/>
                <a:r>
                  <a:rPr lang="en-GB" b="1" dirty="0">
                    <a:latin typeface="Helvetica Neue Light" panose="02000403000000020004" pitchFamily="2" charset="0"/>
                    <a:ea typeface="Helvetica Neue Light" panose="02000403000000020004" pitchFamily="2" charset="0"/>
                  </a:rPr>
                  <a:t>Random effects</a:t>
                </a:r>
              </a:p>
              <a:p>
                <a:pPr algn="l"/>
                <a14:m>
                  <m:oMath xmlns:m="http://schemas.openxmlformats.org/officeDocument/2006/math">
                    <m:sSubSup>
                      <m:sSubSupPr>
                        <m:ctrlPr>
                          <a:rPr lang="en-GB" sz="1600" i="1" smtClean="0">
                            <a:latin typeface="Cambria Math" panose="02040503050406030204" pitchFamily="18" charset="0"/>
                            <a:ea typeface="Helvetica Neue Light" panose="02000403000000020004" pitchFamily="2" charset="0"/>
                          </a:rPr>
                        </m:ctrlPr>
                      </m:sSubSupPr>
                      <m:e>
                        <m:r>
                          <a:rPr lang="en-GB" sz="1600" i="1" smtClean="0">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𝑒</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(sigma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3.34</a:t>
                </a:r>
              </a:p>
              <a:p>
                <a14:m>
                  <m:oMath xmlns:m="http://schemas.openxmlformats.org/officeDocument/2006/math">
                    <m:sSubSup>
                      <m:sSubSupPr>
                        <m:ctrlPr>
                          <a:rPr lang="en-GB" sz="1600" i="1">
                            <a:latin typeface="Cambria Math" panose="02040503050406030204" pitchFamily="18" charset="0"/>
                            <a:ea typeface="Helvetica Neue Light" panose="02000403000000020004" pitchFamily="2" charset="0"/>
                          </a:rPr>
                        </m:ctrlPr>
                      </m:sSubSupPr>
                      <m:e>
                        <m:r>
                          <a:rPr lang="en-GB" sz="1600" i="1">
                            <a:latin typeface="Cambria Math" panose="02040503050406030204" pitchFamily="18" charset="0"/>
                            <a:ea typeface="Cambria Math" panose="02040503050406030204" pitchFamily="18" charset="0"/>
                          </a:rPr>
                          <m:t>𝜎</m:t>
                        </m:r>
                      </m:e>
                      <m:sub>
                        <m:r>
                          <a:rPr lang="en-GB" sz="1600" b="0" i="1" smtClean="0">
                            <a:latin typeface="Cambria Math" panose="02040503050406030204" pitchFamily="18" charset="0"/>
                            <a:ea typeface="Helvetica Neue Light" panose="02000403000000020004" pitchFamily="2" charset="0"/>
                          </a:rPr>
                          <m:t>𝑢</m:t>
                        </m:r>
                      </m:sub>
                      <m:sup>
                        <m:r>
                          <a:rPr lang="en-GB" sz="1600" b="0" i="1" smtClean="0">
                            <a:latin typeface="Cambria Math" panose="02040503050406030204" pitchFamily="18" charset="0"/>
                            <a:ea typeface="Helvetica Neue Light" panose="02000403000000020004" pitchFamily="2" charset="0"/>
                          </a:rPr>
                          <m:t>2</m:t>
                        </m:r>
                      </m:sup>
                    </m:sSubSup>
                  </m:oMath>
                </a14:m>
                <a:r>
                  <a:rPr lang="en-GB" sz="1600" dirty="0">
                    <a:latin typeface="Helvetica Neue Light" panose="02000403000000020004" pitchFamily="2" charset="0"/>
                    <a:ea typeface="Helvetica Neue Light" panose="02000403000000020004" pitchFamily="2" charset="0"/>
                  </a:rPr>
                  <a:t>    (group error</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m:t>
                    </m:r>
                  </m:oMath>
                </a14:m>
                <a:r>
                  <a:rPr lang="en-GB" sz="1600" dirty="0">
                    <a:latin typeface="Helvetica Neue Light" panose="02000403000000020004" pitchFamily="2" charset="0"/>
                    <a:ea typeface="Helvetica Neue Light" panose="02000403000000020004" pitchFamily="2" charset="0"/>
                  </a:rPr>
                  <a:t>     56.16 </a:t>
                </a:r>
              </a:p>
              <a:p>
                <a:pP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1,</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1) 44.92</a:t>
                </a:r>
              </a:p>
              <a:p>
                <a:pP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2</m:t>
                        </m:r>
                        <m:r>
                          <a:rPr lang="en-GB" sz="1600" b="0" i="1" smtClean="0">
                            <a:latin typeface="Cambria Math" panose="02040503050406030204" pitchFamily="18" charset="0"/>
                            <a:ea typeface="Helvetica Neue Light" panose="02000403000000020004" pitchFamily="2" charset="0"/>
                          </a:rPr>
                          <m:t>,</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2) 37.23</a:t>
                </a:r>
              </a:p>
              <a:p>
                <a:pP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3</m:t>
                        </m:r>
                        <m:r>
                          <a:rPr lang="en-GB" sz="1600" b="0" i="1" smtClean="0">
                            <a:latin typeface="Cambria Math" panose="02040503050406030204" pitchFamily="18" charset="0"/>
                            <a:ea typeface="Helvetica Neue Light" panose="02000403000000020004" pitchFamily="2" charset="0"/>
                          </a:rPr>
                          <m:t>,</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3) 21.59</a:t>
                </a:r>
              </a:p>
              <a:p>
                <a:pPr/>
                <a14:m>
                  <m:oMath xmlns:m="http://schemas.openxmlformats.org/officeDocument/2006/math">
                    <m:sSub>
                      <m:sSubPr>
                        <m:ctrlPr>
                          <a:rPr lang="en-GB" sz="1600" i="1" smtClean="0">
                            <a:latin typeface="Cambria Math" panose="02040503050406030204" pitchFamily="18" charset="0"/>
                            <a:ea typeface="Helvetica Neue Light" panose="02000403000000020004" pitchFamily="2" charset="0"/>
                          </a:rPr>
                        </m:ctrlPr>
                      </m:sSubPr>
                      <m:e>
                        <m:r>
                          <a:rPr lang="en-GB" sz="1600" b="0" i="1" smtClean="0">
                            <a:latin typeface="Cambria Math" panose="02040503050406030204" pitchFamily="18" charset="0"/>
                            <a:ea typeface="Helvetica Neue Light" panose="02000403000000020004" pitchFamily="2" charset="0"/>
                          </a:rPr>
                          <m:t>𝑢</m:t>
                        </m:r>
                      </m:e>
                      <m:sub>
                        <m:r>
                          <a:rPr lang="en-GB" sz="1600" b="0" i="1" smtClean="0">
                            <a:latin typeface="Cambria Math" panose="02040503050406030204" pitchFamily="18" charset="0"/>
                            <a:ea typeface="Helvetica Neue Light" panose="02000403000000020004" pitchFamily="2" charset="0"/>
                          </a:rPr>
                          <m:t>4</m:t>
                        </m:r>
                        <m:r>
                          <a:rPr lang="en-GB" sz="1600" b="0" i="1" smtClean="0">
                            <a:latin typeface="Cambria Math" panose="02040503050406030204" pitchFamily="18" charset="0"/>
                            <a:ea typeface="Helvetica Neue Light" panose="02000403000000020004" pitchFamily="2" charset="0"/>
                          </a:rPr>
                          <m:t>,</m:t>
                        </m:r>
                        <m:r>
                          <a:rPr lang="en-GB" sz="1600" b="0" i="1" smtClean="0">
                            <a:latin typeface="Cambria Math" panose="02040503050406030204" pitchFamily="18" charset="0"/>
                            <a:ea typeface="Helvetica Neue Light" panose="02000403000000020004" pitchFamily="2" charset="0"/>
                          </a:rPr>
                          <m:t>𝑗</m:t>
                        </m:r>
                      </m:sub>
                    </m:sSub>
                  </m:oMath>
                </a14:m>
                <a:r>
                  <a:rPr lang="en-GB" sz="1600" dirty="0">
                    <a:latin typeface="Helvetica Neue Light" panose="02000403000000020004" pitchFamily="2" charset="0"/>
                    <a:ea typeface="Helvetica Neue Light" panose="02000403000000020004" pitchFamily="2" charset="0"/>
                  </a:rPr>
                  <a:t>   (random intercept Classroom 4) 28.08</a:t>
                </a:r>
              </a:p>
              <a:p>
                <a:pPr/>
                <a:endParaRPr lang="en-GB" sz="1600" dirty="0">
                  <a:latin typeface="Helvetica Neue Light" panose="02000403000000020004" pitchFamily="2" charset="0"/>
                  <a:ea typeface="Helvetica Neue Light" panose="02000403000000020004" pitchFamily="2" charset="0"/>
                </a:endParaRPr>
              </a:p>
            </p:txBody>
          </p:sp>
        </mc:Choice>
        <mc:Fallback>
          <p:sp>
            <p:nvSpPr>
              <p:cNvPr id="8" name="TextBox 7">
                <a:extLst>
                  <a:ext uri="{FF2B5EF4-FFF2-40B4-BE49-F238E27FC236}">
                    <a16:creationId xmlns:a16="http://schemas.microsoft.com/office/drawing/2014/main" id="{618E754C-8EB1-C44C-96AB-5249006AE263}"/>
                  </a:ext>
                </a:extLst>
              </p:cNvPr>
              <p:cNvSpPr txBox="1">
                <a:spLocks noRot="1" noChangeAspect="1" noMove="1" noResize="1" noEditPoints="1" noAdjustHandles="1" noChangeArrowheads="1" noChangeShapeType="1" noTextEdit="1"/>
              </p:cNvSpPr>
              <p:nvPr/>
            </p:nvSpPr>
            <p:spPr>
              <a:xfrm>
                <a:off x="6095999" y="722700"/>
                <a:ext cx="5877339" cy="4027641"/>
              </a:xfrm>
              <a:prstGeom prst="rect">
                <a:avLst/>
              </a:prstGeom>
              <a:blipFill>
                <a:blip r:embed="rId2"/>
                <a:stretch>
                  <a:fillRect l="-864" t="-946"/>
                </a:stretch>
              </a:blipFill>
            </p:spPr>
            <p:txBody>
              <a:bodyPr/>
              <a:lstStyle/>
              <a:p>
                <a:r>
                  <a:rPr lang="en-GB">
                    <a:noFill/>
                  </a:rPr>
                  <a:t> </a:t>
                </a:r>
              </a:p>
            </p:txBody>
          </p:sp>
        </mc:Fallback>
      </mc:AlternateContent>
    </p:spTree>
    <p:extLst>
      <p:ext uri="{BB962C8B-B14F-4D97-AF65-F5344CB8AC3E}">
        <p14:creationId xmlns:p14="http://schemas.microsoft.com/office/powerpoint/2010/main" val="26181842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26</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Hierarchical Regression Models?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extLst>
              <p:ext uri="{D42A27DB-BD31-4B8C-83A1-F6EECF244321}">
                <p14:modId xmlns:p14="http://schemas.microsoft.com/office/powerpoint/2010/main" val="1487213128"/>
              </p:ext>
            </p:extLst>
          </p:nvPr>
        </p:nvGraphicFramePr>
        <p:xfrm>
          <a:off x="165463" y="769925"/>
          <a:ext cx="8743406" cy="4016621"/>
        </p:xfrm>
        <a:graphic>
          <a:graphicData uri="http://schemas.openxmlformats.org/drawingml/2006/table">
            <a:tbl>
              <a:tblPr firstRow="1" bandRow="1">
                <a:tableStyleId>{2D5ABB26-0587-4C30-8999-92F81FD0307C}</a:tableStyleId>
              </a:tblPr>
              <a:tblGrid>
                <a:gridCol w="4338454">
                  <a:extLst>
                    <a:ext uri="{9D8B030D-6E8A-4147-A177-3AD203B41FA5}">
                      <a16:colId xmlns:a16="http://schemas.microsoft.com/office/drawing/2014/main" val="2740342776"/>
                    </a:ext>
                  </a:extLst>
                </a:gridCol>
                <a:gridCol w="4404952">
                  <a:extLst>
                    <a:ext uri="{9D8B030D-6E8A-4147-A177-3AD203B41FA5}">
                      <a16:colId xmlns:a16="http://schemas.microsoft.com/office/drawing/2014/main" val="4096845816"/>
                    </a:ext>
                  </a:extLst>
                </a:gridCol>
              </a:tblGrid>
              <a:tr h="450461">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Neue" panose="02000503000000020004" pitchFamily="2" charset="0"/>
                          <a:ea typeface="Helvetica Neue" panose="02000503000000020004" pitchFamily="2" charset="0"/>
                          <a:cs typeface="Helvetica Neue" panose="02000503000000020004" pitchFamily="2" charset="0"/>
                        </a:rPr>
                        <a:t>Suitable Model (GLM or GAM)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Neue" panose="02000503000000020004" pitchFamily="2" charset="0"/>
                          <a:ea typeface="Helvetica Neue" panose="02000503000000020004" pitchFamily="2" charset="0"/>
                          <a:cs typeface="Helvetica Neue" panose="02000503000000020004" pitchFamily="2"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8" name="TextBox 7">
            <a:extLst>
              <a:ext uri="{FF2B5EF4-FFF2-40B4-BE49-F238E27FC236}">
                <a16:creationId xmlns:a16="http://schemas.microsoft.com/office/drawing/2014/main" id="{25BBE5DB-7229-2733-4DFC-196282D83A4E}"/>
              </a:ext>
            </a:extLst>
          </p:cNvPr>
          <p:cNvSpPr txBox="1"/>
          <p:nvPr/>
        </p:nvSpPr>
        <p:spPr>
          <a:xfrm>
            <a:off x="165463" y="200297"/>
            <a:ext cx="10458994" cy="369332"/>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Recall in Week 2 and 3, we have extensively covered these various types of regression models  </a:t>
            </a:r>
          </a:p>
        </p:txBody>
      </p:sp>
      <p:sp>
        <p:nvSpPr>
          <p:cNvPr id="9" name="TextBox 8">
            <a:extLst>
              <a:ext uri="{FF2B5EF4-FFF2-40B4-BE49-F238E27FC236}">
                <a16:creationId xmlns:a16="http://schemas.microsoft.com/office/drawing/2014/main" id="{0341CA69-73C6-13C7-4D05-5C0495D335B6}"/>
              </a:ext>
            </a:extLst>
          </p:cNvPr>
          <p:cNvSpPr txBox="1"/>
          <p:nvPr/>
        </p:nvSpPr>
        <p:spPr>
          <a:xfrm>
            <a:off x="9218022" y="769925"/>
            <a:ext cx="2812869" cy="1815882"/>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1: The models listed in this table assumes there is a “linear” relationship between the outcome and some independent variable(s).</a:t>
            </a:r>
          </a:p>
          <a:p>
            <a:pPr algn="l"/>
            <a:endParaRPr lang="en-GB" sz="1400" dirty="0">
              <a:latin typeface="Helvetica Neue Light" panose="02000403000000020004" pitchFamily="2" charset="0"/>
              <a:ea typeface="Helvetica Neue Light" panose="02000403000000020004" pitchFamily="2" charset="0"/>
            </a:endParaRPr>
          </a:p>
          <a:p>
            <a:pPr algn="l"/>
            <a:r>
              <a:rPr lang="en-GB" sz="1400" dirty="0">
                <a:latin typeface="Helvetica Neue Light" panose="02000403000000020004" pitchFamily="2" charset="0"/>
                <a:ea typeface="Helvetica Neue Light" panose="02000403000000020004" pitchFamily="2" charset="0"/>
              </a:rPr>
              <a:t>These models are typically used within a generalised linear modelling framework. </a:t>
            </a:r>
          </a:p>
        </p:txBody>
      </p:sp>
      <p:sp>
        <p:nvSpPr>
          <p:cNvPr id="10" name="TextBox 9">
            <a:extLst>
              <a:ext uri="{FF2B5EF4-FFF2-40B4-BE49-F238E27FC236}">
                <a16:creationId xmlns:a16="http://schemas.microsoft.com/office/drawing/2014/main" id="{18BDA3A8-9CB4-9020-105D-5948DF0200D0}"/>
              </a:ext>
            </a:extLst>
          </p:cNvPr>
          <p:cNvSpPr txBox="1"/>
          <p:nvPr/>
        </p:nvSpPr>
        <p:spPr>
          <a:xfrm>
            <a:off x="9213668" y="3186108"/>
            <a:ext cx="2812869" cy="1600438"/>
          </a:xfrm>
          <a:prstGeom prst="rect">
            <a:avLst/>
          </a:prstGeom>
          <a:solidFill>
            <a:schemeClr val="accent1">
              <a:lumMod val="40000"/>
              <a:lumOff val="60000"/>
            </a:schemeClr>
          </a:solidFill>
          <a:ln>
            <a:solidFill>
              <a:schemeClr val="accent1"/>
            </a:solidFill>
          </a:ln>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Note 2: The models listed in this table have alternative versions; when the relationship between the outcome and some independent variable(s) are “non-linear”, they can be used within a generalised additive modelling framework.  </a:t>
            </a:r>
          </a:p>
        </p:txBody>
      </p:sp>
      <p:sp>
        <p:nvSpPr>
          <p:cNvPr id="12" name="Slide Number Placeholder 3">
            <a:extLst>
              <a:ext uri="{FF2B5EF4-FFF2-40B4-BE49-F238E27FC236}">
                <a16:creationId xmlns:a16="http://schemas.microsoft.com/office/drawing/2014/main" id="{12A49C04-AECA-F0B2-2ADE-D8EC9F426A2D}"/>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3" name="TextBox 12">
            <a:extLst>
              <a:ext uri="{FF2B5EF4-FFF2-40B4-BE49-F238E27FC236}">
                <a16:creationId xmlns:a16="http://schemas.microsoft.com/office/drawing/2014/main" id="{A8A28593-A3CB-405E-D95F-EAAD7499627F}"/>
              </a:ext>
            </a:extLst>
          </p:cNvPr>
          <p:cNvSpPr txBox="1"/>
          <p:nvPr/>
        </p:nvSpPr>
        <p:spPr>
          <a:xfrm>
            <a:off x="165463" y="5154486"/>
            <a:ext cx="11861074" cy="1200329"/>
          </a:xfrm>
          <a:prstGeom prst="rect">
            <a:avLst/>
          </a:prstGeom>
          <a:solidFill>
            <a:schemeClr val="accent1">
              <a:lumMod val="40000"/>
              <a:lumOff val="60000"/>
            </a:schemeClr>
          </a:solidFill>
          <a:ln>
            <a:solidFill>
              <a:schemeClr val="accent1"/>
            </a:solidFill>
          </a:ln>
        </p:spPr>
        <p:txBody>
          <a:bodyPr wrap="square" rtlCol="0">
            <a:spAutoFit/>
          </a:bodyPr>
          <a:lstStyle/>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Typically, the data structure or scenario we have been applying these models to are single row records or unit observations (i.e., for an individual, or a geographical unit etc.,)</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What about data structures with repeated measurements, or unit observation within a group, or temporal datasets? </a:t>
            </a:r>
          </a:p>
        </p:txBody>
      </p:sp>
    </p:spTree>
    <p:extLst>
      <p:ext uri="{BB962C8B-B14F-4D97-AF65-F5344CB8AC3E}">
        <p14:creationId xmlns:p14="http://schemas.microsoft.com/office/powerpoint/2010/main" val="3998089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177624861"/>
              </p:ext>
            </p:extLst>
          </p:nvPr>
        </p:nvGraphicFramePr>
        <p:xfrm>
          <a:off x="278674" y="1521374"/>
          <a:ext cx="8499566" cy="4383039"/>
        </p:xfrm>
        <a:graphic>
          <a:graphicData uri="http://schemas.openxmlformats.org/drawingml/2006/table">
            <a:tbl>
              <a:tblPr firstRow="1" bandRow="1">
                <a:tableStyleId>{5940675A-B579-460E-94D1-54222C63F5DA}</a:tableStyleId>
              </a:tblPr>
              <a:tblGrid>
                <a:gridCol w="1058736">
                  <a:extLst>
                    <a:ext uri="{9D8B030D-6E8A-4147-A177-3AD203B41FA5}">
                      <a16:colId xmlns:a16="http://schemas.microsoft.com/office/drawing/2014/main" val="3499932197"/>
                    </a:ext>
                  </a:extLst>
                </a:gridCol>
                <a:gridCol w="2520487">
                  <a:extLst>
                    <a:ext uri="{9D8B030D-6E8A-4147-A177-3AD203B41FA5}">
                      <a16:colId xmlns:a16="http://schemas.microsoft.com/office/drawing/2014/main" val="3276823223"/>
                    </a:ext>
                  </a:extLst>
                </a:gridCol>
                <a:gridCol w="2327925">
                  <a:extLst>
                    <a:ext uri="{9D8B030D-6E8A-4147-A177-3AD203B41FA5}">
                      <a16:colId xmlns:a16="http://schemas.microsoft.com/office/drawing/2014/main" val="2351972412"/>
                    </a:ext>
                  </a:extLst>
                </a:gridCol>
                <a:gridCol w="1297841">
                  <a:extLst>
                    <a:ext uri="{9D8B030D-6E8A-4147-A177-3AD203B41FA5}">
                      <a16:colId xmlns:a16="http://schemas.microsoft.com/office/drawing/2014/main" val="2769541450"/>
                    </a:ext>
                  </a:extLst>
                </a:gridCol>
                <a:gridCol w="1294577">
                  <a:extLst>
                    <a:ext uri="{9D8B030D-6E8A-4147-A177-3AD203B41FA5}">
                      <a16:colId xmlns:a16="http://schemas.microsoft.com/office/drawing/2014/main" val="2291276390"/>
                    </a:ext>
                  </a:extLst>
                </a:gridCol>
              </a:tblGrid>
              <a:tr h="435783">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184438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3379713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2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6811958"/>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9574295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66967721"/>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17269864"/>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24941433"/>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30820727"/>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23796976"/>
                  </a:ext>
                </a:extLst>
              </a:tr>
              <a:tr h="438584">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2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2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[1]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Imagine we have some dataset containing information on an individual-level.</a:t>
            </a:r>
          </a:p>
        </p:txBody>
      </p:sp>
      <p:sp>
        <p:nvSpPr>
          <p:cNvPr id="8" name="TextBox 7">
            <a:extLst>
              <a:ext uri="{FF2B5EF4-FFF2-40B4-BE49-F238E27FC236}">
                <a16:creationId xmlns:a16="http://schemas.microsoft.com/office/drawing/2014/main" id="{EEFAAC67-DC84-BE65-FC00-5791DEB4DBB3}"/>
              </a:ext>
            </a:extLst>
          </p:cNvPr>
          <p:cNvSpPr txBox="1"/>
          <p:nvPr/>
        </p:nvSpPr>
        <p:spPr>
          <a:xfrm>
            <a:off x="8943704" y="1536174"/>
            <a:ext cx="3153510" cy="2677656"/>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1: This dataset contain details for individual schools in Ealing Borough (inside London). Information on the overall maths performance of a school and the maths teacher-student ratio in a class.</a:t>
            </a:r>
          </a:p>
          <a:p>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r>
              <a:rPr lang="en-GB" sz="1400" dirty="0">
                <a:latin typeface="Helvetica Neue" panose="02000503000000020004" pitchFamily="2" charset="0"/>
                <a:ea typeface="Helvetica Neue" panose="02000503000000020004" pitchFamily="2" charset="0"/>
                <a:cs typeface="Helvetica Neue" panose="02000503000000020004" pitchFamily="2" charset="0"/>
              </a:rPr>
              <a:t>We want to understand what historical and sociodemographic factors have an impact on a school’s performance when it comes to mathematics.</a:t>
            </a:r>
          </a:p>
        </p:txBody>
      </p:sp>
      <p:sp>
        <p:nvSpPr>
          <p:cNvPr id="10" name="TextBox 9">
            <a:extLst>
              <a:ext uri="{FF2B5EF4-FFF2-40B4-BE49-F238E27FC236}">
                <a16:creationId xmlns:a16="http://schemas.microsoft.com/office/drawing/2014/main" id="{15CB9466-3E9F-EAEE-3B20-D62FBB557997}"/>
              </a:ext>
            </a:extLst>
          </p:cNvPr>
          <p:cNvSpPr txBox="1"/>
          <p:nvPr/>
        </p:nvSpPr>
        <p:spPr>
          <a:xfrm>
            <a:off x="8943704" y="4555405"/>
            <a:ext cx="3145809" cy="1169551"/>
          </a:xfrm>
          <a:prstGeom prst="rect">
            <a:avLst/>
          </a:prstGeom>
          <a:solidFill>
            <a:schemeClr val="accent1">
              <a:lumMod val="40000"/>
              <a:lumOff val="60000"/>
            </a:schemeClr>
          </a:solidFill>
          <a:ln>
            <a:solidFill>
              <a:schemeClr val="accent1"/>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Note 2: We would typically fit a linear regression model if we wanted to see how just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TSR </a:t>
            </a:r>
            <a:r>
              <a:rPr lang="en-GB" sz="1400" dirty="0">
                <a:latin typeface="Helvetica Neue" panose="02000503000000020004" pitchFamily="2" charset="0"/>
                <a:ea typeface="Helvetica Neue" panose="02000503000000020004" pitchFamily="2" charset="0"/>
                <a:cs typeface="Helvetica Neue" panose="02000503000000020004" pitchFamily="2" charset="0"/>
              </a:rPr>
              <a:t>and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OFSTED Grade </a:t>
            </a:r>
            <a:r>
              <a:rPr lang="en-GB" sz="1400" dirty="0">
                <a:latin typeface="Helvetica Neue" panose="02000503000000020004" pitchFamily="2" charset="0"/>
                <a:ea typeface="Helvetica Neue" panose="02000503000000020004" pitchFamily="2" charset="0"/>
                <a:cs typeface="Helvetica Neue" panose="02000503000000020004" pitchFamily="2" charset="0"/>
              </a:rPr>
              <a:t>are linked with </a:t>
            </a:r>
            <a:r>
              <a:rPr lang="en-GB" sz="1400" b="1" dirty="0">
                <a:latin typeface="Helvetica Neue" panose="02000503000000020004" pitchFamily="2" charset="0"/>
                <a:ea typeface="Helvetica Neue" panose="02000503000000020004" pitchFamily="2" charset="0"/>
                <a:cs typeface="Helvetica Neue" panose="02000503000000020004" pitchFamily="2" charset="0"/>
              </a:rPr>
              <a:t>Maths Performance</a:t>
            </a:r>
            <a:r>
              <a:rPr lang="en-GB" sz="1400" dirty="0">
                <a:latin typeface="Helvetica Neue" panose="02000503000000020004" pitchFamily="2" charset="0"/>
                <a:ea typeface="Helvetica Neue" panose="02000503000000020004" pitchFamily="2" charset="0"/>
                <a:cs typeface="Helvetica Neue" panose="02000503000000020004" pitchFamily="2" charset="0"/>
              </a:rPr>
              <a:t> variable.</a:t>
            </a:r>
          </a:p>
        </p:txBody>
      </p:sp>
    </p:spTree>
    <p:extLst>
      <p:ext uri="{BB962C8B-B14F-4D97-AF65-F5344CB8AC3E}">
        <p14:creationId xmlns:p14="http://schemas.microsoft.com/office/powerpoint/2010/main" val="3380986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919977"/>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655B"/>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[2] </a:t>
            </a:r>
          </a:p>
        </p:txBody>
      </p:sp>
      <p:sp>
        <p:nvSpPr>
          <p:cNvPr id="6" name="TextBox 5">
            <a:extLst>
              <a:ext uri="{FF2B5EF4-FFF2-40B4-BE49-F238E27FC236}">
                <a16:creationId xmlns:a16="http://schemas.microsoft.com/office/drawing/2014/main" id="{C77A1012-A80E-1759-921F-44B039FB9B0A}"/>
              </a:ext>
            </a:extLst>
          </p:cNvPr>
          <p:cNvSpPr txBox="1"/>
          <p:nvPr/>
        </p:nvSpPr>
        <p:spPr>
          <a:xfrm>
            <a:off x="165463" y="802085"/>
            <a:ext cx="1181083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Suppose we want to consider broader risk factors, not measured at an individual-level but at a group-level…</a:t>
            </a:r>
          </a:p>
        </p:txBody>
      </p:sp>
      <p:sp>
        <p:nvSpPr>
          <p:cNvPr id="7" name="TextBox 6">
            <a:extLst>
              <a:ext uri="{FF2B5EF4-FFF2-40B4-BE49-F238E27FC236}">
                <a16:creationId xmlns:a16="http://schemas.microsoft.com/office/drawing/2014/main" id="{369F0B28-4AD9-CD5C-CEB5-7C7582D8559C}"/>
              </a:ext>
            </a:extLst>
          </p:cNvPr>
          <p:cNvSpPr txBox="1"/>
          <p:nvPr/>
        </p:nvSpPr>
        <p:spPr>
          <a:xfrm>
            <a:off x="111161" y="5904504"/>
            <a:ext cx="11865139"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For instance, other broader factors that might either be on an environmental, geopolitical, societal-level e.g., LSOA IMD public resource allocation for schools and average income scores. We have altered the structure of our dataset and made it far more complex…</a:t>
            </a:r>
          </a:p>
        </p:txBody>
      </p:sp>
    </p:spTree>
    <p:extLst>
      <p:ext uri="{BB962C8B-B14F-4D97-AF65-F5344CB8AC3E}">
        <p14:creationId xmlns:p14="http://schemas.microsoft.com/office/powerpoint/2010/main" val="182635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4" name="Table 4">
            <a:extLst>
              <a:ext uri="{FF2B5EF4-FFF2-40B4-BE49-F238E27FC236}">
                <a16:creationId xmlns:a16="http://schemas.microsoft.com/office/drawing/2014/main" id="{8D4D29E5-7B1B-FCC6-6773-F298EFF652E3}"/>
              </a:ext>
            </a:extLst>
          </p:cNvPr>
          <p:cNvGraphicFramePr>
            <a:graphicFrameLocks noGrp="1"/>
          </p:cNvGraphicFramePr>
          <p:nvPr>
            <p:extLst>
              <p:ext uri="{D42A27DB-BD31-4B8C-83A1-F6EECF244321}">
                <p14:modId xmlns:p14="http://schemas.microsoft.com/office/powerpoint/2010/main" val="2672495721"/>
              </p:ext>
            </p:extLst>
          </p:nvPr>
        </p:nvGraphicFramePr>
        <p:xfrm>
          <a:off x="165463" y="1342318"/>
          <a:ext cx="11810838" cy="4383039"/>
        </p:xfrm>
        <a:graphic>
          <a:graphicData uri="http://schemas.openxmlformats.org/drawingml/2006/table">
            <a:tbl>
              <a:tblPr firstRow="1" bandRow="1">
                <a:tableStyleId>{5940675A-B579-460E-94D1-54222C63F5DA}</a:tableStyleId>
              </a:tblPr>
              <a:tblGrid>
                <a:gridCol w="947080">
                  <a:extLst>
                    <a:ext uri="{9D8B030D-6E8A-4147-A177-3AD203B41FA5}">
                      <a16:colId xmlns:a16="http://schemas.microsoft.com/office/drawing/2014/main" val="3499932197"/>
                    </a:ext>
                  </a:extLst>
                </a:gridCol>
                <a:gridCol w="1369434">
                  <a:extLst>
                    <a:ext uri="{9D8B030D-6E8A-4147-A177-3AD203B41FA5}">
                      <a16:colId xmlns:a16="http://schemas.microsoft.com/office/drawing/2014/main" val="2848825145"/>
                    </a:ext>
                  </a:extLst>
                </a:gridCol>
                <a:gridCol w="2223515">
                  <a:extLst>
                    <a:ext uri="{9D8B030D-6E8A-4147-A177-3AD203B41FA5}">
                      <a16:colId xmlns:a16="http://schemas.microsoft.com/office/drawing/2014/main" val="3276823223"/>
                    </a:ext>
                  </a:extLst>
                </a:gridCol>
                <a:gridCol w="1597888">
                  <a:extLst>
                    <a:ext uri="{9D8B030D-6E8A-4147-A177-3AD203B41FA5}">
                      <a16:colId xmlns:a16="http://schemas.microsoft.com/office/drawing/2014/main" val="2351972412"/>
                    </a:ext>
                  </a:extLst>
                </a:gridCol>
                <a:gridCol w="1031441">
                  <a:extLst>
                    <a:ext uri="{9D8B030D-6E8A-4147-A177-3AD203B41FA5}">
                      <a16:colId xmlns:a16="http://schemas.microsoft.com/office/drawing/2014/main" val="2769541450"/>
                    </a:ext>
                  </a:extLst>
                </a:gridCol>
                <a:gridCol w="1547160">
                  <a:extLst>
                    <a:ext uri="{9D8B030D-6E8A-4147-A177-3AD203B41FA5}">
                      <a16:colId xmlns:a16="http://schemas.microsoft.com/office/drawing/2014/main" val="2291276390"/>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Performance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Maths TSR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OFSTED Grade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Acton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20.9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err="1">
                          <a:latin typeface="Helvetica Neue" panose="02000503000000020004" pitchFamily="2" charset="0"/>
                          <a:ea typeface="Helvetica Neue" panose="02000503000000020004" pitchFamily="2" charset="0"/>
                          <a:cs typeface="Helvetica Neue" panose="02000503000000020004" pitchFamily="2" charset="0"/>
                        </a:rPr>
                        <a:t>Brentside</a:t>
                      </a:r>
                      <a:r>
                        <a:rPr lang="en-GB" sz="1100" dirty="0">
                          <a:latin typeface="Helvetica Neue" panose="02000503000000020004" pitchFamily="2" charset="0"/>
                          <a:ea typeface="Helvetica Neue" panose="02000503000000020004" pitchFamily="2" charset="0"/>
                          <a:cs typeface="Helvetica Neue" panose="02000503000000020004" pitchFamily="2" charset="0"/>
                        </a:rPr>
                        <a: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40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18.6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 (Worst)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586811958"/>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Greenford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11.7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 (Below average)</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40000"/>
                        <a:lumOff val="60000"/>
                      </a:schemeClr>
                    </a:solidFill>
                  </a:tcPr>
                </a:tc>
                <a:extLst>
                  <a:ext uri="{0D108BD9-81ED-4DB2-BD59-A6C34878D82A}">
                    <a16:rowId xmlns:a16="http://schemas.microsoft.com/office/drawing/2014/main" val="279574295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Northolt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9.9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Ellen Wilkinson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88</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14.6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40000"/>
                        <a:lumOff val="60000"/>
                      </a:schemeClr>
                    </a:solidFill>
                  </a:tcPr>
                </a:tc>
                <a:extLst>
                  <a:ext uri="{0D108BD9-81ED-4DB2-BD59-A6C34878D82A}">
                    <a16:rowId xmlns:a16="http://schemas.microsoft.com/office/drawing/2014/main" val="261726986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Twyford Church of England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Featherstone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73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 (Very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1030820727"/>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Drayton Manor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80</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 (Excellent)</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40000"/>
                        <a:lumOff val="60000"/>
                      </a:schemeClr>
                    </a:solidFill>
                  </a:tcPr>
                </a:tc>
                <a:extLst>
                  <a:ext uri="{0D108BD9-81ED-4DB2-BD59-A6C34878D82A}">
                    <a16:rowId xmlns:a16="http://schemas.microsoft.com/office/drawing/2014/main" val="2923796976"/>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SCH09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Dormers Wells High School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67</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16.5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 (Good)</a:t>
                      </a:r>
                    </a:p>
                    <a:p>
                      <a:pPr algn="l" fontAlgn="b"/>
                      <a:endPar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128507304"/>
                  </a:ext>
                </a:extLst>
              </a:tr>
            </a:tbl>
          </a:graphicData>
        </a:graphic>
      </p:graphicFrame>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[3] </a:t>
            </a:r>
          </a:p>
        </p:txBody>
      </p:sp>
      <p:sp>
        <p:nvSpPr>
          <p:cNvPr id="6" name="TextBox 5">
            <a:extLst>
              <a:ext uri="{FF2B5EF4-FFF2-40B4-BE49-F238E27FC236}">
                <a16:creationId xmlns:a16="http://schemas.microsoft.com/office/drawing/2014/main" id="{C77A1012-A80E-1759-921F-44B039FB9B0A}"/>
              </a:ext>
            </a:extLst>
          </p:cNvPr>
          <p:cNvSpPr txBox="1"/>
          <p:nvPr/>
        </p:nvSpPr>
        <p:spPr>
          <a:xfrm>
            <a:off x="203202" y="794489"/>
            <a:ext cx="8940798" cy="400110"/>
          </a:xfrm>
          <a:prstGeom prst="rect">
            <a:avLst/>
          </a:prstGeom>
          <a:noFill/>
        </p:spPr>
        <p:txBody>
          <a:bodyPr wrap="square" rtlCol="0">
            <a:spAutoFit/>
          </a:bodyPr>
          <a:lstStyle/>
          <a:p>
            <a:r>
              <a:rPr lang="en-GB" sz="2000" dirty="0">
                <a:latin typeface="Helvetica Neue" panose="02000503000000020004" pitchFamily="2" charset="0"/>
                <a:ea typeface="Helvetica Neue" panose="02000503000000020004" pitchFamily="2" charset="0"/>
                <a:cs typeface="Helvetica Neue" panose="02000503000000020004" pitchFamily="2" charset="0"/>
              </a:rPr>
              <a:t>A hierarchical or multi-level structure in the dataset is formed</a:t>
            </a:r>
          </a:p>
        </p:txBody>
      </p:sp>
      <p:sp>
        <p:nvSpPr>
          <p:cNvPr id="8" name="TextBox 7">
            <a:extLst>
              <a:ext uri="{FF2B5EF4-FFF2-40B4-BE49-F238E27FC236}">
                <a16:creationId xmlns:a16="http://schemas.microsoft.com/office/drawing/2014/main" id="{A1481563-4D16-AB95-9657-D2758CA022AA}"/>
              </a:ext>
            </a:extLst>
          </p:cNvPr>
          <p:cNvSpPr txBox="1"/>
          <p:nvPr/>
        </p:nvSpPr>
        <p:spPr>
          <a:xfrm>
            <a:off x="165463" y="5899202"/>
            <a:ext cx="3065417" cy="861774"/>
          </a:xfrm>
          <a:prstGeom prst="rect">
            <a:avLst/>
          </a:prstGeom>
          <a:noFill/>
        </p:spPr>
        <p:txBody>
          <a:bodyPr wrap="square" rtlCol="0">
            <a:spAutoFit/>
          </a:bodyPr>
          <a:lstStyle/>
          <a:p>
            <a:r>
              <a:rPr lang="en-GB" sz="10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0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spTree>
    <p:extLst>
      <p:ext uri="{BB962C8B-B14F-4D97-AF65-F5344CB8AC3E}">
        <p14:creationId xmlns:p14="http://schemas.microsoft.com/office/powerpoint/2010/main" val="30114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E638B53-EC72-710C-06B8-E0E1C07B351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Rectangle 2">
            <a:extLst>
              <a:ext uri="{FF2B5EF4-FFF2-40B4-BE49-F238E27FC236}">
                <a16:creationId xmlns:a16="http://schemas.microsoft.com/office/drawing/2014/main" id="{A93AFBA7-880F-A4E6-6466-1D555180ADEA}"/>
              </a:ext>
            </a:extLst>
          </p:cNvPr>
          <p:cNvSpPr/>
          <p:nvPr/>
        </p:nvSpPr>
        <p:spPr>
          <a:xfrm>
            <a:off x="11452516" y="37521"/>
            <a:ext cx="636997" cy="6116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1765631-7694-F71F-E283-4E7D940799A4}"/>
              </a:ext>
            </a:extLst>
          </p:cNvPr>
          <p:cNvSpPr txBox="1"/>
          <p:nvPr/>
        </p:nvSpPr>
        <p:spPr>
          <a:xfrm>
            <a:off x="165463" y="200297"/>
            <a:ext cx="10458994" cy="461665"/>
          </a:xfrm>
          <a:prstGeom prst="rect">
            <a:avLst/>
          </a:prstGeom>
          <a:noFill/>
        </p:spPr>
        <p:txBody>
          <a:bodyPr wrap="square" rtlCol="0">
            <a:spAutoFit/>
          </a:bodyPr>
          <a:lstStyle/>
          <a:p>
            <a:pPr algn="l"/>
            <a:r>
              <a:rPr lang="en-GB" sz="2400" b="1" dirty="0">
                <a:latin typeface="Helvetica Neue Light" panose="02000403000000020004" pitchFamily="2" charset="0"/>
                <a:ea typeface="Helvetica Neue Light" panose="02000403000000020004" pitchFamily="2" charset="0"/>
              </a:rPr>
              <a:t>Data structures [4] </a:t>
            </a:r>
          </a:p>
        </p:txBody>
      </p:sp>
      <p:sp>
        <p:nvSpPr>
          <p:cNvPr id="8" name="TextBox 7">
            <a:extLst>
              <a:ext uri="{FF2B5EF4-FFF2-40B4-BE49-F238E27FC236}">
                <a16:creationId xmlns:a16="http://schemas.microsoft.com/office/drawing/2014/main" id="{A1481563-4D16-AB95-9657-D2758CA022AA}"/>
              </a:ext>
            </a:extLst>
          </p:cNvPr>
          <p:cNvSpPr txBox="1"/>
          <p:nvPr/>
        </p:nvSpPr>
        <p:spPr>
          <a:xfrm>
            <a:off x="187040" y="4742543"/>
            <a:ext cx="3871154" cy="1200329"/>
          </a:xfrm>
          <a:prstGeom prst="rect">
            <a:avLst/>
          </a:prstGeom>
          <a:noFill/>
        </p:spPr>
        <p:txBody>
          <a:bodyPr wrap="square" rtlCol="0">
            <a:spAutoFit/>
          </a:bodyPr>
          <a:lstStyle/>
          <a:p>
            <a:r>
              <a:rPr lang="en-GB" sz="1200" dirty="0">
                <a:latin typeface="Helvetica Neue" panose="02000503000000020004" pitchFamily="2" charset="0"/>
                <a:ea typeface="Helvetica Neue" panose="02000503000000020004" pitchFamily="2" charset="0"/>
                <a:cs typeface="Helvetica Neue" panose="02000503000000020004" pitchFamily="2" charset="0"/>
              </a:rPr>
              <a:t>We have 9 records but we created an hierarchy…</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LSOA01;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2 school records nested in LSOA02;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3 school records nested in LSOA03;</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1 school record nested in LSOA04</a:t>
            </a:r>
          </a:p>
        </p:txBody>
      </p:sp>
      <p:pic>
        <p:nvPicPr>
          <p:cNvPr id="11" name="Picture 10" descr="Table&#10;&#10;Description automatically generated">
            <a:extLst>
              <a:ext uri="{FF2B5EF4-FFF2-40B4-BE49-F238E27FC236}">
                <a16:creationId xmlns:a16="http://schemas.microsoft.com/office/drawing/2014/main" id="{EA4F8135-01B8-A8B8-25AA-3135933E4797}"/>
              </a:ext>
            </a:extLst>
          </p:cNvPr>
          <p:cNvPicPr>
            <a:picLocks noChangeAspect="1"/>
          </p:cNvPicPr>
          <p:nvPr/>
        </p:nvPicPr>
        <p:blipFill>
          <a:blip r:embed="rId2"/>
          <a:stretch>
            <a:fillRect/>
          </a:stretch>
        </p:blipFill>
        <p:spPr>
          <a:xfrm>
            <a:off x="187040" y="1515292"/>
            <a:ext cx="6087680" cy="3181778"/>
          </a:xfrm>
          <a:prstGeom prst="rect">
            <a:avLst/>
          </a:prstGeom>
        </p:spPr>
      </p:pic>
      <p:sp>
        <p:nvSpPr>
          <p:cNvPr id="12" name="TextBox 11">
            <a:extLst>
              <a:ext uri="{FF2B5EF4-FFF2-40B4-BE49-F238E27FC236}">
                <a16:creationId xmlns:a16="http://schemas.microsoft.com/office/drawing/2014/main" id="{278D7B70-F5B1-E36C-202B-463DF33D9CE8}"/>
              </a:ext>
            </a:extLst>
          </p:cNvPr>
          <p:cNvSpPr txBox="1"/>
          <p:nvPr/>
        </p:nvSpPr>
        <p:spPr>
          <a:xfrm>
            <a:off x="187040" y="1049667"/>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Individual-level data</a:t>
            </a:r>
          </a:p>
        </p:txBody>
      </p:sp>
      <p:sp>
        <p:nvSpPr>
          <p:cNvPr id="13" name="TextBox 12">
            <a:extLst>
              <a:ext uri="{FF2B5EF4-FFF2-40B4-BE49-F238E27FC236}">
                <a16:creationId xmlns:a16="http://schemas.microsoft.com/office/drawing/2014/main" id="{CA82EA42-58E9-BC34-6C0B-1F996CC4D4CC}"/>
              </a:ext>
            </a:extLst>
          </p:cNvPr>
          <p:cNvSpPr txBox="1"/>
          <p:nvPr/>
        </p:nvSpPr>
        <p:spPr>
          <a:xfrm>
            <a:off x="7463245" y="1034212"/>
            <a:ext cx="293478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Group-level data</a:t>
            </a:r>
          </a:p>
        </p:txBody>
      </p:sp>
      <p:graphicFrame>
        <p:nvGraphicFramePr>
          <p:cNvPr id="14" name="Table 4">
            <a:extLst>
              <a:ext uri="{FF2B5EF4-FFF2-40B4-BE49-F238E27FC236}">
                <a16:creationId xmlns:a16="http://schemas.microsoft.com/office/drawing/2014/main" id="{2FC37F7C-A457-346E-427C-0199A0AD4D0E}"/>
              </a:ext>
            </a:extLst>
          </p:cNvPr>
          <p:cNvGraphicFramePr>
            <a:graphicFrameLocks noGrp="1"/>
          </p:cNvGraphicFramePr>
          <p:nvPr>
            <p:extLst>
              <p:ext uri="{D42A27DB-BD31-4B8C-83A1-F6EECF244321}">
                <p14:modId xmlns:p14="http://schemas.microsoft.com/office/powerpoint/2010/main" val="2969595455"/>
              </p:ext>
            </p:extLst>
          </p:nvPr>
        </p:nvGraphicFramePr>
        <p:xfrm>
          <a:off x="7541206" y="1911208"/>
          <a:ext cx="4463754" cy="2190119"/>
        </p:xfrm>
        <a:graphic>
          <a:graphicData uri="http://schemas.openxmlformats.org/drawingml/2006/table">
            <a:tbl>
              <a:tblPr firstRow="1" bandRow="1">
                <a:tableStyleId>{5940675A-B579-460E-94D1-54222C63F5DA}</a:tableStyleId>
              </a:tblPr>
              <a:tblGrid>
                <a:gridCol w="1369434">
                  <a:extLst>
                    <a:ext uri="{9D8B030D-6E8A-4147-A177-3AD203B41FA5}">
                      <a16:colId xmlns:a16="http://schemas.microsoft.com/office/drawing/2014/main" val="2848825145"/>
                    </a:ext>
                  </a:extLst>
                </a:gridCol>
                <a:gridCol w="1547160">
                  <a:extLst>
                    <a:ext uri="{9D8B030D-6E8A-4147-A177-3AD203B41FA5}">
                      <a16:colId xmlns:a16="http://schemas.microsoft.com/office/drawing/2014/main" val="3587599535"/>
                    </a:ext>
                  </a:extLst>
                </a:gridCol>
                <a:gridCol w="1547160">
                  <a:extLst>
                    <a:ext uri="{9D8B030D-6E8A-4147-A177-3AD203B41FA5}">
                      <a16:colId xmlns:a16="http://schemas.microsoft.com/office/drawing/2014/main" val="3898232746"/>
                    </a:ext>
                  </a:extLst>
                </a:gridCol>
              </a:tblGrid>
              <a:tr h="435783">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Resources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1000" b="1" dirty="0">
                          <a:latin typeface="Helvetica Neue" panose="02000503000000020004" pitchFamily="2" charset="0"/>
                          <a:ea typeface="Helvetica Neue" panose="02000503000000020004" pitchFamily="2" charset="0"/>
                          <a:cs typeface="Helvetica Neue" panose="02000503000000020004" pitchFamily="2" charset="0"/>
                        </a:rPr>
                        <a:t>LSOA IMD Income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84438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5.2305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6.4734</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3797134"/>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1.2353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0.3491</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6967721"/>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0.2396</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1.9843</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24941433"/>
                  </a:ext>
                </a:extLst>
              </a:tr>
              <a:tr h="438584">
                <a:tc>
                  <a:txBody>
                    <a:bodyPr/>
                    <a:lstStyle/>
                    <a:p>
                      <a:pPr algn="l"/>
                      <a:r>
                        <a:rPr lang="en-GB" sz="1100" dirty="0">
                          <a:latin typeface="Helvetica Neue" panose="02000503000000020004" pitchFamily="2" charset="0"/>
                          <a:ea typeface="Helvetica Neue" panose="02000503000000020004" pitchFamily="2" charset="0"/>
                          <a:cs typeface="Helvetica Neue" panose="02000503000000020004" pitchFamily="2" charset="0"/>
                        </a:rPr>
                        <a:t>LSOA04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3.1435</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fontAlgn="b"/>
                      <a:r>
                        <a:rPr lang="en-GB" sz="1100" b="0" i="0" u="none" strike="noStrike"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rPr>
                        <a:t>2.3679</a:t>
                      </a:r>
                    </a:p>
                  </a:txBody>
                  <a:tcPr marL="9525" marR="9525" marT="9525"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28507304"/>
                  </a:ext>
                </a:extLst>
              </a:tr>
            </a:tbl>
          </a:graphicData>
        </a:graphic>
      </p:graphicFrame>
      <p:cxnSp>
        <p:nvCxnSpPr>
          <p:cNvPr id="16" name="Straight Connector 15">
            <a:extLst>
              <a:ext uri="{FF2B5EF4-FFF2-40B4-BE49-F238E27FC236}">
                <a16:creationId xmlns:a16="http://schemas.microsoft.com/office/drawing/2014/main" id="{A095A4F7-F940-9F21-14A9-855245B79B3F}"/>
              </a:ext>
            </a:extLst>
          </p:cNvPr>
          <p:cNvCxnSpPr>
            <a:cxnSpLocks/>
          </p:cNvCxnSpPr>
          <p:nvPr/>
        </p:nvCxnSpPr>
        <p:spPr>
          <a:xfrm>
            <a:off x="6209211" y="2011680"/>
            <a:ext cx="1331995" cy="506376"/>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B87B6DF4-224E-1C2B-3D42-9378C8131CD9}"/>
              </a:ext>
            </a:extLst>
          </p:cNvPr>
          <p:cNvCxnSpPr>
            <a:cxnSpLocks/>
          </p:cNvCxnSpPr>
          <p:nvPr/>
        </p:nvCxnSpPr>
        <p:spPr>
          <a:xfrm>
            <a:off x="6241966" y="2307904"/>
            <a:ext cx="1299240" cy="210152"/>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9B4CB544-16CD-F6D3-930C-BF6DC7C31F2B}"/>
              </a:ext>
            </a:extLst>
          </p:cNvPr>
          <p:cNvCxnSpPr>
            <a:cxnSpLocks/>
          </p:cNvCxnSpPr>
          <p:nvPr/>
        </p:nvCxnSpPr>
        <p:spPr>
          <a:xfrm flipV="1">
            <a:off x="6225588" y="2518056"/>
            <a:ext cx="1315618" cy="100691"/>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1848FE8E-8265-9E6A-01B4-9B065631D157}"/>
              </a:ext>
            </a:extLst>
          </p:cNvPr>
          <p:cNvCxnSpPr>
            <a:cxnSpLocks/>
            <a:endCxn id="14" idx="1"/>
          </p:cNvCxnSpPr>
          <p:nvPr/>
        </p:nvCxnSpPr>
        <p:spPr>
          <a:xfrm>
            <a:off x="6225588" y="2932298"/>
            <a:ext cx="1315618" cy="73969"/>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121C9B8A-9AE6-21E5-6670-21F8924BADAA}"/>
              </a:ext>
            </a:extLst>
          </p:cNvPr>
          <p:cNvCxnSpPr>
            <a:cxnSpLocks/>
            <a:endCxn id="14" idx="1"/>
          </p:cNvCxnSpPr>
          <p:nvPr/>
        </p:nvCxnSpPr>
        <p:spPr>
          <a:xfrm flipV="1">
            <a:off x="6225588" y="3006267"/>
            <a:ext cx="1315618" cy="235974"/>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04B5968B-1643-58BC-5D47-1328B83A382B}"/>
              </a:ext>
            </a:extLst>
          </p:cNvPr>
          <p:cNvCxnSpPr>
            <a:cxnSpLocks/>
          </p:cNvCxnSpPr>
          <p:nvPr/>
        </p:nvCxnSpPr>
        <p:spPr>
          <a:xfrm flipV="1">
            <a:off x="6225588" y="3895686"/>
            <a:ext cx="1315618" cy="629823"/>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8D7FBE27-271A-7024-374D-3FFA354E9E79}"/>
              </a:ext>
            </a:extLst>
          </p:cNvPr>
          <p:cNvCxnSpPr>
            <a:cxnSpLocks/>
          </p:cNvCxnSpPr>
          <p:nvPr/>
        </p:nvCxnSpPr>
        <p:spPr>
          <a:xfrm flipV="1">
            <a:off x="6225588" y="3395052"/>
            <a:ext cx="1315618" cy="138542"/>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27DC929-9456-2000-945D-021B635F7897}"/>
              </a:ext>
            </a:extLst>
          </p:cNvPr>
          <p:cNvCxnSpPr>
            <a:cxnSpLocks/>
          </p:cNvCxnSpPr>
          <p:nvPr/>
        </p:nvCxnSpPr>
        <p:spPr>
          <a:xfrm flipV="1">
            <a:off x="6225588" y="3395052"/>
            <a:ext cx="1315618" cy="48593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72F7310-AF0C-E9F4-D30B-7A683B70327E}"/>
              </a:ext>
            </a:extLst>
          </p:cNvPr>
          <p:cNvCxnSpPr>
            <a:cxnSpLocks/>
          </p:cNvCxnSpPr>
          <p:nvPr/>
        </p:nvCxnSpPr>
        <p:spPr>
          <a:xfrm flipV="1">
            <a:off x="6225588" y="3380348"/>
            <a:ext cx="1315618" cy="784937"/>
          </a:xfrm>
          <a:prstGeom prst="line">
            <a:avLst/>
          </a:prstGeom>
        </p:spPr>
        <p:style>
          <a:lnRef idx="1">
            <a:schemeClr val="dk1"/>
          </a:lnRef>
          <a:fillRef idx="0">
            <a:schemeClr val="dk1"/>
          </a:fillRef>
          <a:effectRef idx="0">
            <a:schemeClr val="dk1"/>
          </a:effectRef>
          <a:fontRef idx="minor">
            <a:schemeClr val="tx1"/>
          </a:fontRef>
        </p:style>
      </p:cxnSp>
      <p:sp>
        <p:nvSpPr>
          <p:cNvPr id="37" name="TextBox 36">
            <a:extLst>
              <a:ext uri="{FF2B5EF4-FFF2-40B4-BE49-F238E27FC236}">
                <a16:creationId xmlns:a16="http://schemas.microsoft.com/office/drawing/2014/main" id="{0F971C99-A9E9-F9A0-86BA-7A71ECC2FBD5}"/>
              </a:ext>
            </a:extLst>
          </p:cNvPr>
          <p:cNvSpPr txBox="1"/>
          <p:nvPr/>
        </p:nvSpPr>
        <p:spPr>
          <a:xfrm>
            <a:off x="3766720" y="4981685"/>
            <a:ext cx="8238240" cy="1107996"/>
          </a:xfrm>
          <a:prstGeom prst="rect">
            <a:avLst/>
          </a:prstGeom>
          <a:solidFill>
            <a:schemeClr val="accent1">
              <a:lumMod val="40000"/>
              <a:lumOff val="60000"/>
            </a:schemeClr>
          </a:solidFill>
          <a:ln>
            <a:solidFill>
              <a:schemeClr val="accent1"/>
            </a:solidFill>
          </a:ln>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A typical linear regression model would be severely inadequate for this problem due to the hierarchical structure that is formed in this dataset. </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We would need a model that not only takes into account how the records are nested within a group; but one that would allow us to model the “within-group” variations formed in each group, as well as the “across-group” variations. Lastly, we will need a model that will let us fitted both individual-level and group-level variables, this is called a </a:t>
            </a:r>
            <a:r>
              <a:rPr lang="en-GB" sz="1100" b="1" dirty="0">
                <a:latin typeface="Helvetica Neue" panose="02000503000000020004" pitchFamily="2" charset="0"/>
                <a:ea typeface="Helvetica Neue" panose="02000503000000020004" pitchFamily="2" charset="0"/>
                <a:cs typeface="Helvetica Neue" panose="02000503000000020004" pitchFamily="2" charset="0"/>
              </a:rPr>
              <a:t>hierarchical regression model</a:t>
            </a:r>
            <a:r>
              <a:rPr lang="en-GB" sz="1100" dirty="0">
                <a:latin typeface="Helvetica Neue" panose="02000503000000020004" pitchFamily="2" charset="0"/>
                <a:ea typeface="Helvetica Neue" panose="02000503000000020004" pitchFamily="2" charset="0"/>
                <a:cs typeface="Helvetica Neue" panose="02000503000000020004" pitchFamily="2" charset="0"/>
              </a:rPr>
              <a:t>.</a:t>
            </a:r>
          </a:p>
        </p:txBody>
      </p:sp>
    </p:spTree>
    <p:extLst>
      <p:ext uri="{BB962C8B-B14F-4D97-AF65-F5344CB8AC3E}">
        <p14:creationId xmlns:p14="http://schemas.microsoft.com/office/powerpoint/2010/main" val="372143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BD88C-AF3C-0778-7FB8-AE6A606D6200}"/>
              </a:ext>
            </a:extLst>
          </p:cNvPr>
          <p:cNvSpPr txBox="1">
            <a:spLocks noChangeArrowheads="1"/>
          </p:cNvSpPr>
          <p:nvPr/>
        </p:nvSpPr>
        <p:spPr>
          <a:xfrm>
            <a:off x="160655" y="1139869"/>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sp>
        <p:nvSpPr>
          <p:cNvPr id="3" name="TextBox 2">
            <a:extLst>
              <a:ext uri="{FF2B5EF4-FFF2-40B4-BE49-F238E27FC236}">
                <a16:creationId xmlns:a16="http://schemas.microsoft.com/office/drawing/2014/main" id="{C766DE79-5ECD-35EA-79D7-67550092473F}"/>
              </a:ext>
            </a:extLst>
          </p:cNvPr>
          <p:cNvSpPr txBox="1"/>
          <p:nvPr/>
        </p:nvSpPr>
        <p:spPr>
          <a:xfrm>
            <a:off x="222201" y="1928505"/>
            <a:ext cx="11747597" cy="1200329"/>
          </a:xfrm>
          <a:prstGeom prst="rect">
            <a:avLst/>
          </a:prstGeom>
          <a:solidFill>
            <a:schemeClr val="accent1">
              <a:lumMod val="60000"/>
              <a:lumOff val="40000"/>
            </a:schemeClr>
          </a:solidFill>
          <a:ln>
            <a:solidFill>
              <a:schemeClr val="accent1"/>
            </a:solidFill>
          </a:ln>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A </a:t>
            </a:r>
            <a:r>
              <a:rPr lang="en-GB" b="1" dirty="0">
                <a:latin typeface="Helvetica Neue Light" panose="02000403000000020004" pitchFamily="2" charset="0"/>
                <a:ea typeface="Helvetica Neue Light" panose="02000403000000020004" pitchFamily="2" charset="0"/>
              </a:rPr>
              <a:t>hierarchical regression model</a:t>
            </a:r>
            <a:r>
              <a:rPr lang="en-GB" dirty="0">
                <a:latin typeface="Helvetica Neue Light" panose="02000403000000020004" pitchFamily="2" charset="0"/>
                <a:ea typeface="Helvetica Neue Light" panose="02000403000000020004" pitchFamily="2" charset="0"/>
              </a:rPr>
              <a:t>, are a specialised group of regression-based models that are able to recognise the existence of hierarchies within a data structure and account for them. It is a statistical model used for exploring the relationship between a dependent variable with one or more independent variables while accounting for these hierarchical structures.  </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F971522-061B-C3DE-F9EF-EBD602E27AD2}"/>
                  </a:ext>
                </a:extLst>
              </p:cNvPr>
              <p:cNvSpPr txBox="1"/>
              <p:nvPr/>
            </p:nvSpPr>
            <p:spPr>
              <a:xfrm>
                <a:off x="229181" y="3429000"/>
                <a:ext cx="11740617" cy="3354765"/>
              </a:xfrm>
              <a:prstGeom prst="rect">
                <a:avLst/>
              </a:prstGeom>
              <a:noFill/>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Key characteristics of the hierarchical regression model:</a:t>
                </a:r>
              </a:p>
              <a:p>
                <a:pPr algn="l"/>
                <a:endParaRPr lang="en-GB"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While it is commonly known as </a:t>
                </a:r>
                <a:r>
                  <a:rPr lang="en-GB" sz="1600" b="1" dirty="0">
                    <a:latin typeface="Helvetica Neue Light" panose="02000403000000020004" pitchFamily="2" charset="0"/>
                    <a:ea typeface="Helvetica Neue Light" panose="02000403000000020004" pitchFamily="2" charset="0"/>
                  </a:rPr>
                  <a:t>hierarchical models</a:t>
                </a:r>
                <a:r>
                  <a:rPr lang="en-GB" sz="1600" dirty="0">
                    <a:latin typeface="Helvetica Neue Light" panose="02000403000000020004" pitchFamily="2" charset="0"/>
                    <a:ea typeface="Helvetica Neue Light" panose="02000403000000020004" pitchFamily="2" charset="0"/>
                  </a:rPr>
                  <a:t>, it is also commonly interchangeable with the terms: </a:t>
                </a:r>
                <a:r>
                  <a:rPr lang="en-GB" sz="1600" b="1" dirty="0">
                    <a:latin typeface="Helvetica Neue Light" panose="02000403000000020004" pitchFamily="2" charset="0"/>
                    <a:ea typeface="Helvetica Neue Light" panose="02000403000000020004" pitchFamily="2" charset="0"/>
                  </a:rPr>
                  <a:t>Multilevel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Mixed-effect models</a:t>
                </a:r>
                <a:r>
                  <a:rPr lang="en-GB" sz="1600" dirty="0">
                    <a:latin typeface="Helvetica Neue Light" panose="02000403000000020004" pitchFamily="2" charset="0"/>
                    <a:ea typeface="Helvetica Neue Light" panose="02000403000000020004" pitchFamily="2" charset="0"/>
                  </a:rPr>
                  <a:t>, </a:t>
                </a:r>
                <a:r>
                  <a:rPr lang="en-GB" sz="1600" b="1" dirty="0">
                    <a:latin typeface="Helvetica Neue Light" panose="02000403000000020004" pitchFamily="2" charset="0"/>
                    <a:ea typeface="Helvetica Neue Light" panose="02000403000000020004" pitchFamily="2" charset="0"/>
                  </a:rPr>
                  <a:t>Nested data model </a:t>
                </a:r>
                <a:r>
                  <a:rPr lang="en-GB" sz="1600" dirty="0">
                    <a:latin typeface="Helvetica Neue Light" panose="02000403000000020004" pitchFamily="2" charset="0"/>
                    <a:ea typeface="Helvetica Neue Light" panose="02000403000000020004" pitchFamily="2" charset="0"/>
                  </a:rPr>
                  <a:t>or even </a:t>
                </a:r>
                <a:r>
                  <a:rPr lang="en-GB" sz="1600" b="1" dirty="0">
                    <a:latin typeface="Helvetica Neue Light" panose="02000403000000020004" pitchFamily="2" charset="0"/>
                    <a:ea typeface="Helvetica Neue Light" panose="02000403000000020004" pitchFamily="2" charset="0"/>
                  </a:rPr>
                  <a:t>Random-effects models</a:t>
                </a:r>
                <a:r>
                  <a:rPr lang="en-GB" sz="1600" dirty="0">
                    <a:latin typeface="Helvetica Neue Light" panose="02000403000000020004" pitchFamily="2" charset="0"/>
                    <a:ea typeface="Helvetica Neue Light" panose="02000403000000020004" pitchFamily="2" charset="0"/>
                  </a:rPr>
                  <a:t>.</a:t>
                </a:r>
              </a:p>
              <a:p>
                <a:pPr marL="285750" indent="-285750" algn="l">
                  <a:buFont typeface="Arial" panose="020B0604020202020204" pitchFamily="34" charset="0"/>
                  <a:buChar char="•"/>
                </a:pPr>
                <a:endParaRPr lang="en-GB" sz="1600" b="1"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hierarchies formed by the natural structure of the dataset are treated as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in the hierarchical model. There. can be more than one-level formed in the hierarchical regression model. A </a:t>
                </a:r>
                <a:r>
                  <a:rPr lang="en-GB" sz="1600" b="1" dirty="0">
                    <a:latin typeface="Helvetica Neue Light" panose="02000403000000020004" pitchFamily="2" charset="0"/>
                    <a:ea typeface="Helvetica Neue Light" panose="02000403000000020004" pitchFamily="2" charset="0"/>
                  </a:rPr>
                  <a:t>two- or three-level hierarchical regression models </a:t>
                </a:r>
                <a:r>
                  <a:rPr lang="en-GB" sz="1600" dirty="0">
                    <a:latin typeface="Helvetica Neue Light" panose="02000403000000020004" pitchFamily="2" charset="0"/>
                    <a:ea typeface="Helvetica Neue Light" panose="02000403000000020004" pitchFamily="2" charset="0"/>
                  </a:rPr>
                  <a:t>are often used a lot in research; however, more and more levels beyond 3 makes the regression incredibly complexed.</a:t>
                </a:r>
              </a:p>
              <a:p>
                <a:pPr marL="285750" indent="-285750" algn="l">
                  <a:buFont typeface="Arial" panose="020B0604020202020204" pitchFamily="34" charset="0"/>
                  <a:buChar char="•"/>
                </a:pPr>
                <a:endParaRPr lang="en-GB" sz="1600"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sz="1600" dirty="0">
                    <a:latin typeface="Helvetica Neue Light" panose="02000403000000020004" pitchFamily="2" charset="0"/>
                    <a:ea typeface="Helvetica Neue Light" panose="02000403000000020004" pitchFamily="2" charset="0"/>
                  </a:rPr>
                  <a:t>The model structure is based on </a:t>
                </a:r>
                <a:r>
                  <a:rPr lang="en-GB" sz="1600" b="1" dirty="0">
                    <a:latin typeface="Helvetica Neue Light" panose="02000403000000020004" pitchFamily="2" charset="0"/>
                    <a:ea typeface="Helvetica Neue Light" panose="02000403000000020004" pitchFamily="2" charset="0"/>
                  </a:rPr>
                  <a:t>levels</a:t>
                </a:r>
                <a:r>
                  <a:rPr lang="en-GB" sz="1600" dirty="0">
                    <a:latin typeface="Helvetica Neue Light" panose="02000403000000020004" pitchFamily="2" charset="0"/>
                    <a:ea typeface="Helvetica Neue Light" panose="02000403000000020004" pitchFamily="2" charset="0"/>
                  </a:rPr>
                  <a:t> – the lowest level always correspond to individual units; while higher levels are the groupings. For example, a survey of a set of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𝑖</m:t>
                    </m:r>
                  </m:oMath>
                </a14:m>
                <a:r>
                  <a:rPr lang="en-GB" sz="1600" dirty="0">
                    <a:latin typeface="Helvetica Neue Light" panose="02000403000000020004" pitchFamily="2" charset="0"/>
                    <a:ea typeface="Helvetica Neue Light" panose="02000403000000020004" pitchFamily="2" charset="0"/>
                  </a:rPr>
                  <a:t> number of students for their academic performance in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𝑗</m:t>
                    </m:r>
                  </m:oMath>
                </a14:m>
                <a:r>
                  <a:rPr lang="en-GB" sz="1600" dirty="0">
                    <a:latin typeface="Helvetica Neue Light" panose="02000403000000020004" pitchFamily="2" charset="0"/>
                    <a:ea typeface="Helvetica Neue Light" panose="02000403000000020004" pitchFamily="2" charset="0"/>
                  </a:rPr>
                  <a:t> number of schools, across a set of years </a:t>
                </a:r>
                <a14:m>
                  <m:oMath xmlns:m="http://schemas.openxmlformats.org/officeDocument/2006/math">
                    <m:r>
                      <a:rPr lang="en-GB" sz="1600" b="0" i="1" smtClean="0">
                        <a:latin typeface="Cambria Math" panose="02040503050406030204" pitchFamily="18" charset="0"/>
                        <a:ea typeface="Helvetica Neue Light" panose="02000403000000020004" pitchFamily="2" charset="0"/>
                      </a:rPr>
                      <m:t>𝑡</m:t>
                    </m:r>
                  </m:oMath>
                </a14:m>
                <a:r>
                  <a:rPr lang="en-GB" sz="1600" dirty="0">
                    <a:latin typeface="Helvetica Neue Light" panose="02000403000000020004" pitchFamily="2" charset="0"/>
                    <a:ea typeface="Helvetica Neue Light" panose="02000403000000020004" pitchFamily="2" charset="0"/>
                  </a:rPr>
                  <a:t>. The students are level-1 (individual-level); schools are level-2 (grouping); and years are the level-3 (grouping or repeated measurements).</a:t>
                </a:r>
              </a:p>
            </p:txBody>
          </p:sp>
        </mc:Choice>
        <mc:Fallback xmlns="">
          <p:sp>
            <p:nvSpPr>
              <p:cNvPr id="4" name="TextBox 3">
                <a:extLst>
                  <a:ext uri="{FF2B5EF4-FFF2-40B4-BE49-F238E27FC236}">
                    <a16:creationId xmlns:a16="http://schemas.microsoft.com/office/drawing/2014/main" id="{CF971522-061B-C3DE-F9EF-EBD602E27AD2}"/>
                  </a:ext>
                </a:extLst>
              </p:cNvPr>
              <p:cNvSpPr txBox="1">
                <a:spLocks noRot="1" noChangeAspect="1" noMove="1" noResize="1" noEditPoints="1" noAdjustHandles="1" noChangeArrowheads="1" noChangeShapeType="1" noTextEdit="1"/>
              </p:cNvSpPr>
              <p:nvPr/>
            </p:nvSpPr>
            <p:spPr>
              <a:xfrm>
                <a:off x="229181" y="3429000"/>
                <a:ext cx="11740617" cy="3354765"/>
              </a:xfrm>
              <a:prstGeom prst="rect">
                <a:avLst/>
              </a:prstGeom>
              <a:blipFill>
                <a:blip r:embed="rId2"/>
                <a:stretch>
                  <a:fillRect l="-541" t="-1132" r="-432" b="-1132"/>
                </a:stretch>
              </a:blipFill>
            </p:spPr>
            <p:txBody>
              <a:bodyPr/>
              <a:lstStyle/>
              <a:p>
                <a:r>
                  <a:rPr lang="en-GB">
                    <a:noFill/>
                  </a:rPr>
                  <a:t> </a:t>
                </a:r>
              </a:p>
            </p:txBody>
          </p:sp>
        </mc:Fallback>
      </mc:AlternateContent>
      <p:pic>
        <p:nvPicPr>
          <p:cNvPr id="5" name="Picture 4">
            <a:extLst>
              <a:ext uri="{FF2B5EF4-FFF2-40B4-BE49-F238E27FC236}">
                <a16:creationId xmlns:a16="http://schemas.microsoft.com/office/drawing/2014/main" id="{5AD9AF39-BE93-A6C9-FF3A-E9C6AEF1493A}"/>
              </a:ext>
            </a:extLst>
          </p:cNvPr>
          <p:cNvPicPr>
            <a:picLocks noChangeAspect="1"/>
          </p:cNvPicPr>
          <p:nvPr/>
        </p:nvPicPr>
        <p:blipFill>
          <a:blip r:embed="rId3"/>
          <a:stretch>
            <a:fillRect/>
          </a:stretch>
        </p:blipFill>
        <p:spPr>
          <a:xfrm>
            <a:off x="0" y="0"/>
            <a:ext cx="12192000" cy="970069"/>
          </a:xfrm>
          <a:prstGeom prst="rect">
            <a:avLst/>
          </a:prstGeom>
        </p:spPr>
      </p:pic>
      <p:sp>
        <p:nvSpPr>
          <p:cNvPr id="6" name="Slide Number Placeholder 3">
            <a:extLst>
              <a:ext uri="{FF2B5EF4-FFF2-40B4-BE49-F238E27FC236}">
                <a16:creationId xmlns:a16="http://schemas.microsoft.com/office/drawing/2014/main" id="{059C7C1D-6FFD-2CB1-4C59-2B04EB2A994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29848912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30831</TotalTime>
  <Words>4366</Words>
  <Application>Microsoft Macintosh PowerPoint</Application>
  <PresentationFormat>Widescreen</PresentationFormat>
  <Paragraphs>660</Paragraphs>
  <Slides>26</Slides>
  <Notes>10</Notes>
  <HiddenSlides>0</HiddenSlides>
  <MMClips>0</MMClips>
  <ScaleCrop>false</ScaleCrop>
  <HeadingPairs>
    <vt:vector size="6" baseType="variant">
      <vt:variant>
        <vt:lpstr>Fonts Used</vt:lpstr>
      </vt:variant>
      <vt:variant>
        <vt:i4>13</vt:i4>
      </vt:variant>
      <vt:variant>
        <vt:lpstr>Theme</vt:lpstr>
      </vt:variant>
      <vt:variant>
        <vt:i4>2</vt:i4>
      </vt:variant>
      <vt:variant>
        <vt:lpstr>Slide Titles</vt:lpstr>
      </vt:variant>
      <vt:variant>
        <vt:i4>26</vt:i4>
      </vt:variant>
    </vt:vector>
  </HeadingPairs>
  <TitlesOfParts>
    <vt:vector size="41" baseType="lpstr">
      <vt:lpstr>Arial</vt:lpstr>
      <vt:lpstr>Calibri</vt:lpstr>
      <vt:lpstr>Calibri Light</vt:lpstr>
      <vt:lpstr>Cambria Math</vt:lpstr>
      <vt:lpstr>Century</vt:lpstr>
      <vt:lpstr>Helvetica</vt:lpstr>
      <vt:lpstr>Helvetica Neue</vt:lpstr>
      <vt:lpstr>Helvetica Neue Condensed Black</vt:lpstr>
      <vt:lpstr>Helvetica Neue Light</vt:lpstr>
      <vt:lpstr>Helvetica Neue Light</vt:lpstr>
      <vt:lpstr>Helvetica Neue Thin</vt:lpstr>
      <vt:lpstr>Helvetica Neue Thin</vt:lpstr>
      <vt:lpstr>Wingdings</vt:lpstr>
      <vt:lpstr>Office Theme</vt:lpstr>
      <vt:lpstr>Custom Design</vt:lpstr>
      <vt:lpstr>PowerPoint Presentation</vt:lpstr>
      <vt:lpstr>PowerPoint Presentation</vt:lpstr>
      <vt:lpstr>What are Hierarchical Regression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Components of a Hierarchical Regression Model</vt:lpstr>
      <vt:lpstr>Recall the base model formula for a GLM</vt:lpstr>
      <vt:lpstr>Mathematical reformulation of the base GLM regression model using indexes</vt:lpstr>
      <vt:lpstr>PowerPoint Presentation</vt:lpstr>
      <vt:lpstr>PowerPoint Presentation</vt:lpstr>
      <vt:lpstr>PowerPoint Presentation</vt:lpstr>
      <vt:lpstr>PowerPoint Presentation</vt:lpstr>
      <vt:lpstr>PowerPoint Presentation</vt:lpstr>
      <vt:lpstr>PowerPoint Presentation</vt:lpstr>
      <vt:lpstr>An example and Interpretation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349</cp:revision>
  <dcterms:created xsi:type="dcterms:W3CDTF">2020-11-19T14:47:11Z</dcterms:created>
  <dcterms:modified xsi:type="dcterms:W3CDTF">2023-03-03T07:01:19Z</dcterms:modified>
</cp:coreProperties>
</file>